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24"/>
  </p:notesMasterIdLst>
  <p:handoutMasterIdLst>
    <p:handoutMasterId r:id="rId25"/>
  </p:handoutMasterIdLst>
  <p:sldIdLst>
    <p:sldId id="335" r:id="rId3"/>
    <p:sldId id="262" r:id="rId4"/>
    <p:sldId id="331" r:id="rId5"/>
    <p:sldId id="318" r:id="rId6"/>
    <p:sldId id="294" r:id="rId7"/>
    <p:sldId id="293" r:id="rId8"/>
    <p:sldId id="320" r:id="rId9"/>
    <p:sldId id="312" r:id="rId10"/>
    <p:sldId id="321" r:id="rId11"/>
    <p:sldId id="323" r:id="rId12"/>
    <p:sldId id="324" r:id="rId13"/>
    <p:sldId id="325" r:id="rId14"/>
    <p:sldId id="322" r:id="rId15"/>
    <p:sldId id="326" r:id="rId16"/>
    <p:sldId id="327" r:id="rId17"/>
    <p:sldId id="329" r:id="rId18"/>
    <p:sldId id="328" r:id="rId19"/>
    <p:sldId id="330" r:id="rId20"/>
    <p:sldId id="315" r:id="rId21"/>
    <p:sldId id="332" r:id="rId22"/>
    <p:sldId id="337" r:id="rId23"/>
  </p:sldIdLst>
  <p:sldSz cx="9144000" cy="6858000" type="screen4x3"/>
  <p:notesSz cx="6934200" cy="92202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DEAD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277" autoAdjust="0"/>
    <p:restoredTop sz="88402" autoAdjust="0"/>
  </p:normalViewPr>
  <p:slideViewPr>
    <p:cSldViewPr>
      <p:cViewPr varScale="1">
        <p:scale>
          <a:sx n="78" d="100"/>
          <a:sy n="78" d="100"/>
        </p:scale>
        <p:origin x="-1614" y="-84"/>
      </p:cViewPr>
      <p:guideLst>
        <p:guide orient="horz" pos="2187"/>
        <p:guide pos="2880"/>
        <p:guide pos="192"/>
        <p:guide pos="5568"/>
      </p:guideLst>
    </p:cSldViewPr>
  </p:slideViewPr>
  <p:notesTextViewPr>
    <p:cViewPr>
      <p:scale>
        <a:sx n="1" d="1"/>
        <a:sy n="1" d="1"/>
      </p:scale>
      <p:origin x="0" y="0"/>
    </p:cViewPr>
  </p:notesTextViewPr>
  <p:notesViewPr>
    <p:cSldViewPr>
      <p:cViewPr varScale="1">
        <p:scale>
          <a:sx n="85" d="100"/>
          <a:sy n="85" d="100"/>
        </p:scale>
        <p:origin x="-3126" y="-72"/>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DD4474-5105-4572-B94F-B4F5E4782FD6}" type="doc">
      <dgm:prSet loTypeId="urn:microsoft.com/office/officeart/2005/8/layout/vList5" loCatId="list" qsTypeId="urn:microsoft.com/office/officeart/2005/8/quickstyle/3d1" qsCatId="3D" csTypeId="urn:microsoft.com/office/officeart/2005/8/colors/colorful1#4" csCatId="colorful" phldr="1"/>
      <dgm:spPr/>
      <dgm:t>
        <a:bodyPr/>
        <a:lstStyle/>
        <a:p>
          <a:endParaRPr lang="en-US"/>
        </a:p>
      </dgm:t>
    </dgm:pt>
    <dgm:pt modelId="{2F9F6499-8A87-4895-8D43-E581613B5309}">
      <dgm:prSet phldrT="[Text]"/>
      <dgm:spPr>
        <a:gradFill flip="none" rotWithShape="1">
          <a:gsLst>
            <a:gs pos="0">
              <a:schemeClr val="bg1"/>
            </a:gs>
            <a:gs pos="100000">
              <a:schemeClr val="bg1">
                <a:lumMod val="75000"/>
              </a:schemeClr>
            </a:gs>
          </a:gsLst>
          <a:path path="circle">
            <a:fillToRect l="50000" t="50000" r="50000" b="50000"/>
          </a:path>
          <a:tileRect/>
        </a:gradFill>
      </dgm:spPr>
      <dgm:t>
        <a:bodyPr/>
        <a:lstStyle/>
        <a:p>
          <a:r>
            <a:rPr lang="en-US" dirty="0" smtClean="0">
              <a:solidFill>
                <a:schemeClr val="bg1">
                  <a:lumMod val="50000"/>
                </a:schemeClr>
              </a:solidFill>
            </a:rPr>
            <a:t>1</a:t>
          </a:r>
          <a:endParaRPr lang="en-US" dirty="0">
            <a:solidFill>
              <a:schemeClr val="bg1">
                <a:lumMod val="50000"/>
              </a:schemeClr>
            </a:solidFill>
          </a:endParaRPr>
        </a:p>
      </dgm:t>
    </dgm:pt>
    <dgm:pt modelId="{8BE1F363-58DE-4B33-B37E-0576AF4C4787}" type="parTrans" cxnId="{56033E77-E82D-4032-A015-87996624844C}">
      <dgm:prSet/>
      <dgm:spPr/>
      <dgm:t>
        <a:bodyPr/>
        <a:lstStyle/>
        <a:p>
          <a:endParaRPr lang="en-US"/>
        </a:p>
      </dgm:t>
    </dgm:pt>
    <dgm:pt modelId="{0A8B6C8B-4565-4C5E-8A04-DECBA3F46D66}" type="sibTrans" cxnId="{56033E77-E82D-4032-A015-87996624844C}">
      <dgm:prSet/>
      <dgm:spPr/>
      <dgm:t>
        <a:bodyPr/>
        <a:lstStyle/>
        <a:p>
          <a:endParaRPr lang="en-US"/>
        </a:p>
      </dgm:t>
    </dgm:pt>
    <dgm:pt modelId="{99B877B8-CEBA-47B2-AA4F-B6ED659DFB7F}">
      <dgm:prSet phldrT="[Text]" custT="1"/>
      <dgm:spPr>
        <a:solidFill>
          <a:schemeClr val="accent2">
            <a:alpha val="90000"/>
          </a:schemeClr>
        </a:solidFill>
      </dgm:spPr>
      <dgm:t>
        <a:bodyPr/>
        <a:lstStyle/>
        <a:p>
          <a:pPr marL="914400" indent="-914400"/>
          <a:r>
            <a:rPr lang="en-US" sz="3200" dirty="0" err="1" smtClean="0">
              <a:solidFill>
                <a:schemeClr val="bg1"/>
              </a:solidFill>
            </a:rPr>
            <a:t>Takt</a:t>
          </a:r>
          <a:r>
            <a:rPr lang="en-US" sz="3200" dirty="0" smtClean="0">
              <a:solidFill>
                <a:schemeClr val="bg1"/>
              </a:solidFill>
            </a:rPr>
            <a:t> boards</a:t>
          </a:r>
          <a:endParaRPr lang="en-US" sz="3200" dirty="0">
            <a:solidFill>
              <a:schemeClr val="bg1"/>
            </a:solidFill>
          </a:endParaRPr>
        </a:p>
      </dgm:t>
    </dgm:pt>
    <dgm:pt modelId="{1184EA28-87DB-4EC7-A57A-64384041F7CF}" type="parTrans" cxnId="{D1624B4E-FCEA-4785-9064-904C735ACA86}">
      <dgm:prSet/>
      <dgm:spPr/>
      <dgm:t>
        <a:bodyPr/>
        <a:lstStyle/>
        <a:p>
          <a:endParaRPr lang="en-US"/>
        </a:p>
      </dgm:t>
    </dgm:pt>
    <dgm:pt modelId="{7220D579-BC7E-48B4-ABD2-8DF515E1294B}" type="sibTrans" cxnId="{D1624B4E-FCEA-4785-9064-904C735ACA86}">
      <dgm:prSet/>
      <dgm:spPr/>
      <dgm:t>
        <a:bodyPr/>
        <a:lstStyle/>
        <a:p>
          <a:endParaRPr lang="en-US"/>
        </a:p>
      </dgm:t>
    </dgm:pt>
    <dgm:pt modelId="{0271F4F0-5F5A-47C3-B389-0A268DAC8A8F}">
      <dgm:prSet phldrT="[Text]"/>
      <dgm:spPr>
        <a:gradFill flip="none" rotWithShape="1">
          <a:gsLst>
            <a:gs pos="0">
              <a:schemeClr val="bg1"/>
            </a:gs>
            <a:gs pos="100000">
              <a:schemeClr val="bg1">
                <a:lumMod val="75000"/>
              </a:schemeClr>
            </a:gs>
          </a:gsLst>
          <a:path path="circle">
            <a:fillToRect l="50000" t="50000" r="50000" b="50000"/>
          </a:path>
          <a:tileRect/>
        </a:gradFill>
      </dgm:spPr>
      <dgm:t>
        <a:bodyPr/>
        <a:lstStyle/>
        <a:p>
          <a:r>
            <a:rPr lang="en-US" dirty="0" smtClean="0">
              <a:solidFill>
                <a:schemeClr val="bg1">
                  <a:lumMod val="50000"/>
                </a:schemeClr>
              </a:solidFill>
            </a:rPr>
            <a:t>2</a:t>
          </a:r>
          <a:endParaRPr lang="en-US" dirty="0">
            <a:solidFill>
              <a:schemeClr val="bg1">
                <a:lumMod val="50000"/>
              </a:schemeClr>
            </a:solidFill>
          </a:endParaRPr>
        </a:p>
      </dgm:t>
    </dgm:pt>
    <dgm:pt modelId="{B813AACA-9F16-49A8-9E63-661611B26DE3}" type="parTrans" cxnId="{817213B6-C95C-4C1D-A93D-DFCF721D3032}">
      <dgm:prSet/>
      <dgm:spPr/>
      <dgm:t>
        <a:bodyPr/>
        <a:lstStyle/>
        <a:p>
          <a:endParaRPr lang="en-US"/>
        </a:p>
      </dgm:t>
    </dgm:pt>
    <dgm:pt modelId="{38D60B73-0A26-40D5-B734-2D9E6C83CE35}" type="sibTrans" cxnId="{817213B6-C95C-4C1D-A93D-DFCF721D3032}">
      <dgm:prSet/>
      <dgm:spPr/>
      <dgm:t>
        <a:bodyPr/>
        <a:lstStyle/>
        <a:p>
          <a:endParaRPr lang="en-US"/>
        </a:p>
      </dgm:t>
    </dgm:pt>
    <dgm:pt modelId="{48EC9D48-B447-420E-8D76-417C0F1F1CD4}">
      <dgm:prSet phldrT="[Text]"/>
      <dgm:spPr>
        <a:gradFill flip="none" rotWithShape="1">
          <a:gsLst>
            <a:gs pos="0">
              <a:schemeClr val="bg1"/>
            </a:gs>
            <a:gs pos="100000">
              <a:schemeClr val="bg1">
                <a:lumMod val="75000"/>
              </a:schemeClr>
            </a:gs>
          </a:gsLst>
          <a:path path="circle">
            <a:fillToRect l="50000" t="50000" r="50000" b="50000"/>
          </a:path>
          <a:tileRect/>
        </a:gradFill>
      </dgm:spPr>
      <dgm:t>
        <a:bodyPr/>
        <a:lstStyle/>
        <a:p>
          <a:r>
            <a:rPr lang="en-US" dirty="0" smtClean="0">
              <a:solidFill>
                <a:schemeClr val="bg1">
                  <a:lumMod val="50000"/>
                </a:schemeClr>
              </a:solidFill>
            </a:rPr>
            <a:t>3</a:t>
          </a:r>
          <a:endParaRPr lang="en-US" dirty="0">
            <a:solidFill>
              <a:schemeClr val="bg1">
                <a:lumMod val="50000"/>
              </a:schemeClr>
            </a:solidFill>
          </a:endParaRPr>
        </a:p>
      </dgm:t>
    </dgm:pt>
    <dgm:pt modelId="{B05FBB73-44A5-4F18-846C-7EA77CBAC763}" type="parTrans" cxnId="{B41F2B84-7419-478C-82ED-9493339403D8}">
      <dgm:prSet/>
      <dgm:spPr/>
      <dgm:t>
        <a:bodyPr/>
        <a:lstStyle/>
        <a:p>
          <a:endParaRPr lang="en-US"/>
        </a:p>
      </dgm:t>
    </dgm:pt>
    <dgm:pt modelId="{320F60E1-FB82-4791-B46B-C5644EE3822A}" type="sibTrans" cxnId="{B41F2B84-7419-478C-82ED-9493339403D8}">
      <dgm:prSet/>
      <dgm:spPr/>
      <dgm:t>
        <a:bodyPr/>
        <a:lstStyle/>
        <a:p>
          <a:endParaRPr lang="en-US"/>
        </a:p>
      </dgm:t>
    </dgm:pt>
    <dgm:pt modelId="{B44B4F92-697B-47A8-A203-7E3E66A70CA3}">
      <dgm:prSet phldrT="[Text]" custT="1"/>
      <dgm:spPr>
        <a:solidFill>
          <a:schemeClr val="accent4">
            <a:alpha val="90000"/>
          </a:schemeClr>
        </a:solidFill>
      </dgm:spPr>
      <dgm:t>
        <a:bodyPr/>
        <a:lstStyle/>
        <a:p>
          <a:pPr marL="914400" indent="-914400"/>
          <a:r>
            <a:rPr lang="en-US" sz="3200" dirty="0" smtClean="0">
              <a:solidFill>
                <a:schemeClr val="bg1"/>
              </a:solidFill>
            </a:rPr>
            <a:t>5S boards</a:t>
          </a:r>
          <a:endParaRPr lang="en-US" sz="3200" dirty="0">
            <a:solidFill>
              <a:schemeClr val="bg1"/>
            </a:solidFill>
          </a:endParaRPr>
        </a:p>
      </dgm:t>
    </dgm:pt>
    <dgm:pt modelId="{3C1D84FF-3019-4EEC-84EE-12F53C6F92D7}" type="parTrans" cxnId="{69A7597D-2B65-4DA2-8FC4-495C8676B465}">
      <dgm:prSet/>
      <dgm:spPr/>
      <dgm:t>
        <a:bodyPr/>
        <a:lstStyle/>
        <a:p>
          <a:endParaRPr lang="en-US"/>
        </a:p>
      </dgm:t>
    </dgm:pt>
    <dgm:pt modelId="{32C13B34-2AED-48BD-952A-01E8A856D85A}" type="sibTrans" cxnId="{69A7597D-2B65-4DA2-8FC4-495C8676B465}">
      <dgm:prSet/>
      <dgm:spPr/>
      <dgm:t>
        <a:bodyPr/>
        <a:lstStyle/>
        <a:p>
          <a:endParaRPr lang="en-US"/>
        </a:p>
      </dgm:t>
    </dgm:pt>
    <dgm:pt modelId="{09BA1F44-AC19-4253-B684-D50C539E60F2}">
      <dgm:prSet phldrT="[Text]"/>
      <dgm:spPr>
        <a:gradFill flip="none" rotWithShape="1">
          <a:gsLst>
            <a:gs pos="0">
              <a:schemeClr val="bg1"/>
            </a:gs>
            <a:gs pos="100000">
              <a:schemeClr val="bg1">
                <a:lumMod val="75000"/>
              </a:schemeClr>
            </a:gs>
          </a:gsLst>
          <a:path path="circle">
            <a:fillToRect l="50000" t="50000" r="50000" b="50000"/>
          </a:path>
          <a:tileRect/>
        </a:gradFill>
      </dgm:spPr>
      <dgm:t>
        <a:bodyPr/>
        <a:lstStyle/>
        <a:p>
          <a:r>
            <a:rPr lang="en-US" dirty="0" smtClean="0">
              <a:solidFill>
                <a:schemeClr val="bg1">
                  <a:lumMod val="50000"/>
                </a:schemeClr>
              </a:solidFill>
            </a:rPr>
            <a:t>4</a:t>
          </a:r>
          <a:endParaRPr lang="en-US" dirty="0">
            <a:solidFill>
              <a:schemeClr val="bg1">
                <a:lumMod val="50000"/>
              </a:schemeClr>
            </a:solidFill>
          </a:endParaRPr>
        </a:p>
      </dgm:t>
    </dgm:pt>
    <dgm:pt modelId="{BFB4838E-67DF-49BD-834E-4A881DAE94C2}" type="parTrans" cxnId="{4917354A-09CC-414A-8825-F6D5D08BFE55}">
      <dgm:prSet/>
      <dgm:spPr/>
      <dgm:t>
        <a:bodyPr/>
        <a:lstStyle/>
        <a:p>
          <a:endParaRPr lang="en-US"/>
        </a:p>
      </dgm:t>
    </dgm:pt>
    <dgm:pt modelId="{2A1C411B-5511-4882-BFB9-3A75776FF245}" type="sibTrans" cxnId="{4917354A-09CC-414A-8825-F6D5D08BFE55}">
      <dgm:prSet/>
      <dgm:spPr/>
      <dgm:t>
        <a:bodyPr/>
        <a:lstStyle/>
        <a:p>
          <a:endParaRPr lang="en-US"/>
        </a:p>
      </dgm:t>
    </dgm:pt>
    <dgm:pt modelId="{0F949D85-0C1B-430B-A97C-02CE9D3DE72A}">
      <dgm:prSet phldrT="[Text]" custT="1"/>
      <dgm:spPr>
        <a:solidFill>
          <a:schemeClr val="accent6">
            <a:alpha val="90000"/>
          </a:schemeClr>
        </a:solidFill>
      </dgm:spPr>
      <dgm:t>
        <a:bodyPr/>
        <a:lstStyle/>
        <a:p>
          <a:pPr marL="914400" indent="-914400"/>
          <a:r>
            <a:rPr lang="en-US" sz="3200" dirty="0" err="1" smtClean="0">
              <a:solidFill>
                <a:schemeClr val="bg1"/>
              </a:solidFill>
            </a:rPr>
            <a:t>Kanban</a:t>
          </a:r>
          <a:r>
            <a:rPr lang="en-US" sz="3200" dirty="0" smtClean="0">
              <a:solidFill>
                <a:schemeClr val="bg1"/>
              </a:solidFill>
            </a:rPr>
            <a:t> cards</a:t>
          </a:r>
          <a:endParaRPr lang="en-US" sz="3200" dirty="0">
            <a:solidFill>
              <a:schemeClr val="bg1"/>
            </a:solidFill>
          </a:endParaRPr>
        </a:p>
      </dgm:t>
    </dgm:pt>
    <dgm:pt modelId="{F9336465-AA63-4BB4-9D25-9AD362C0C9FD}" type="parTrans" cxnId="{1FB3DF05-0078-43F7-9587-D5CE3906930C}">
      <dgm:prSet/>
      <dgm:spPr/>
      <dgm:t>
        <a:bodyPr/>
        <a:lstStyle/>
        <a:p>
          <a:endParaRPr lang="en-US"/>
        </a:p>
      </dgm:t>
    </dgm:pt>
    <dgm:pt modelId="{AB715BA5-6AEB-43F5-8643-3E3539E29A61}" type="sibTrans" cxnId="{1FB3DF05-0078-43F7-9587-D5CE3906930C}">
      <dgm:prSet/>
      <dgm:spPr/>
      <dgm:t>
        <a:bodyPr/>
        <a:lstStyle/>
        <a:p>
          <a:endParaRPr lang="en-US"/>
        </a:p>
      </dgm:t>
    </dgm:pt>
    <dgm:pt modelId="{6E265761-6ED8-4B00-AFCC-DD3BC9B2A0E6}">
      <dgm:prSet phldrT="[Text]" custT="1"/>
      <dgm:spPr>
        <a:solidFill>
          <a:schemeClr val="accent3">
            <a:alpha val="90000"/>
          </a:schemeClr>
        </a:solidFill>
      </dgm:spPr>
      <dgm:t>
        <a:bodyPr/>
        <a:lstStyle/>
        <a:p>
          <a:pPr marL="914400" indent="-914400"/>
          <a:r>
            <a:rPr lang="en-US" sz="3200" dirty="0" smtClean="0">
              <a:solidFill>
                <a:schemeClr val="bg1"/>
              </a:solidFill>
            </a:rPr>
            <a:t>Issue boards</a:t>
          </a:r>
          <a:endParaRPr lang="en-US" sz="3200" dirty="0">
            <a:solidFill>
              <a:schemeClr val="bg1"/>
            </a:solidFill>
          </a:endParaRPr>
        </a:p>
      </dgm:t>
    </dgm:pt>
    <dgm:pt modelId="{A2131EA3-16AF-46F1-B299-12B3BBD74613}" type="sibTrans" cxnId="{8FD5E510-8583-423C-A869-3680BD377554}">
      <dgm:prSet/>
      <dgm:spPr/>
      <dgm:t>
        <a:bodyPr/>
        <a:lstStyle/>
        <a:p>
          <a:endParaRPr lang="en-US"/>
        </a:p>
      </dgm:t>
    </dgm:pt>
    <dgm:pt modelId="{85680AB6-5036-43F7-B88B-07D38C7CC8FC}" type="parTrans" cxnId="{8FD5E510-8583-423C-A869-3680BD377554}">
      <dgm:prSet/>
      <dgm:spPr/>
      <dgm:t>
        <a:bodyPr/>
        <a:lstStyle/>
        <a:p>
          <a:endParaRPr lang="en-US"/>
        </a:p>
      </dgm:t>
    </dgm:pt>
    <dgm:pt modelId="{65C10D57-AE46-48A6-9842-DE26D8A0E0B1}" type="pres">
      <dgm:prSet presAssocID="{EEDD4474-5105-4572-B94F-B4F5E4782FD6}" presName="Name0" presStyleCnt="0">
        <dgm:presLayoutVars>
          <dgm:dir/>
          <dgm:animLvl val="lvl"/>
          <dgm:resizeHandles val="exact"/>
        </dgm:presLayoutVars>
      </dgm:prSet>
      <dgm:spPr/>
      <dgm:t>
        <a:bodyPr/>
        <a:lstStyle/>
        <a:p>
          <a:endParaRPr lang="en-US"/>
        </a:p>
      </dgm:t>
    </dgm:pt>
    <dgm:pt modelId="{5474B167-69C0-4A98-A5AE-46F0EFFD5FF5}" type="pres">
      <dgm:prSet presAssocID="{2F9F6499-8A87-4895-8D43-E581613B5309}" presName="linNode" presStyleCnt="0"/>
      <dgm:spPr/>
    </dgm:pt>
    <dgm:pt modelId="{9E87D3F1-4C62-44C2-839D-F5FF792F807F}" type="pres">
      <dgm:prSet presAssocID="{2F9F6499-8A87-4895-8D43-E581613B5309}" presName="parentText" presStyleLbl="node1" presStyleIdx="0" presStyleCnt="4" custScaleX="322220" custScaleY="37952" custLinFactX="47599" custLinFactNeighborX="100000">
        <dgm:presLayoutVars>
          <dgm:chMax val="1"/>
          <dgm:bulletEnabled val="1"/>
        </dgm:presLayoutVars>
      </dgm:prSet>
      <dgm:spPr>
        <a:prstGeom prst="ellipse">
          <a:avLst/>
        </a:prstGeom>
      </dgm:spPr>
      <dgm:t>
        <a:bodyPr/>
        <a:lstStyle/>
        <a:p>
          <a:endParaRPr lang="en-US"/>
        </a:p>
      </dgm:t>
    </dgm:pt>
    <dgm:pt modelId="{193D7722-BC70-46AA-A506-3DB4A98F9308}" type="pres">
      <dgm:prSet presAssocID="{2F9F6499-8A87-4895-8D43-E581613B5309}" presName="descendantText" presStyleLbl="alignAccFollowNode1" presStyleIdx="0" presStyleCnt="4" custScaleX="1428222" custScaleY="63623" custLinFactX="-45438" custLinFactNeighborX="-100000">
        <dgm:presLayoutVars>
          <dgm:bulletEnabled val="1"/>
        </dgm:presLayoutVars>
      </dgm:prSet>
      <dgm:spPr>
        <a:prstGeom prst="snip2DiagRect">
          <a:avLst/>
        </a:prstGeom>
      </dgm:spPr>
      <dgm:t>
        <a:bodyPr/>
        <a:lstStyle/>
        <a:p>
          <a:endParaRPr lang="en-US"/>
        </a:p>
      </dgm:t>
    </dgm:pt>
    <dgm:pt modelId="{0402F198-01DE-4387-8861-BED7BC71E74D}" type="pres">
      <dgm:prSet presAssocID="{0A8B6C8B-4565-4C5E-8A04-DECBA3F46D66}" presName="sp" presStyleCnt="0"/>
      <dgm:spPr/>
    </dgm:pt>
    <dgm:pt modelId="{0D507EBB-1CE4-4569-A615-7B867D686189}" type="pres">
      <dgm:prSet presAssocID="{0271F4F0-5F5A-47C3-B389-0A268DAC8A8F}" presName="linNode" presStyleCnt="0"/>
      <dgm:spPr/>
    </dgm:pt>
    <dgm:pt modelId="{A60E8B29-3A41-41E6-92ED-087DF974D6A6}" type="pres">
      <dgm:prSet presAssocID="{0271F4F0-5F5A-47C3-B389-0A268DAC8A8F}" presName="parentText" presStyleLbl="node1" presStyleIdx="1" presStyleCnt="4" custScaleX="322220" custScaleY="37952" custLinFactX="47599" custLinFactNeighborX="100000">
        <dgm:presLayoutVars>
          <dgm:chMax val="1"/>
          <dgm:bulletEnabled val="1"/>
        </dgm:presLayoutVars>
      </dgm:prSet>
      <dgm:spPr>
        <a:prstGeom prst="ellipse">
          <a:avLst/>
        </a:prstGeom>
      </dgm:spPr>
      <dgm:t>
        <a:bodyPr/>
        <a:lstStyle/>
        <a:p>
          <a:endParaRPr lang="en-US"/>
        </a:p>
      </dgm:t>
    </dgm:pt>
    <dgm:pt modelId="{D12A3826-2E3C-4C07-A727-88547A37A6F8}" type="pres">
      <dgm:prSet presAssocID="{0271F4F0-5F5A-47C3-B389-0A268DAC8A8F}" presName="descendantText" presStyleLbl="alignAccFollowNode1" presStyleIdx="1" presStyleCnt="4" custScaleX="1428222" custScaleY="63623" custLinFactX="-45438" custLinFactNeighborX="-100000">
        <dgm:presLayoutVars>
          <dgm:bulletEnabled val="1"/>
        </dgm:presLayoutVars>
      </dgm:prSet>
      <dgm:spPr>
        <a:prstGeom prst="snip2DiagRect">
          <a:avLst/>
        </a:prstGeom>
      </dgm:spPr>
      <dgm:t>
        <a:bodyPr/>
        <a:lstStyle/>
        <a:p>
          <a:endParaRPr lang="en-US"/>
        </a:p>
      </dgm:t>
    </dgm:pt>
    <dgm:pt modelId="{C0B75B6E-1394-4A93-8E4F-271E63A6A3DE}" type="pres">
      <dgm:prSet presAssocID="{38D60B73-0A26-40D5-B734-2D9E6C83CE35}" presName="sp" presStyleCnt="0"/>
      <dgm:spPr/>
    </dgm:pt>
    <dgm:pt modelId="{2F2F68BE-C28B-4D93-AB40-F2BA188B62C6}" type="pres">
      <dgm:prSet presAssocID="{48EC9D48-B447-420E-8D76-417C0F1F1CD4}" presName="linNode" presStyleCnt="0"/>
      <dgm:spPr/>
    </dgm:pt>
    <dgm:pt modelId="{3364F820-B13F-496A-8388-7D4ADED4386F}" type="pres">
      <dgm:prSet presAssocID="{48EC9D48-B447-420E-8D76-417C0F1F1CD4}" presName="parentText" presStyleLbl="node1" presStyleIdx="2" presStyleCnt="4" custScaleX="322220" custScaleY="37952" custLinFactX="47599" custLinFactNeighborX="100000">
        <dgm:presLayoutVars>
          <dgm:chMax val="1"/>
          <dgm:bulletEnabled val="1"/>
        </dgm:presLayoutVars>
      </dgm:prSet>
      <dgm:spPr>
        <a:prstGeom prst="ellipse">
          <a:avLst/>
        </a:prstGeom>
      </dgm:spPr>
      <dgm:t>
        <a:bodyPr/>
        <a:lstStyle/>
        <a:p>
          <a:endParaRPr lang="en-US"/>
        </a:p>
      </dgm:t>
    </dgm:pt>
    <dgm:pt modelId="{B8C87BA3-2339-4CFC-B0F3-582D7C37476C}" type="pres">
      <dgm:prSet presAssocID="{48EC9D48-B447-420E-8D76-417C0F1F1CD4}" presName="descendantText" presStyleLbl="alignAccFollowNode1" presStyleIdx="2" presStyleCnt="4" custScaleX="1428222" custScaleY="63623" custLinFactX="-45438" custLinFactNeighborX="-100000">
        <dgm:presLayoutVars>
          <dgm:bulletEnabled val="1"/>
        </dgm:presLayoutVars>
      </dgm:prSet>
      <dgm:spPr>
        <a:prstGeom prst="snip2DiagRect">
          <a:avLst/>
        </a:prstGeom>
      </dgm:spPr>
      <dgm:t>
        <a:bodyPr/>
        <a:lstStyle/>
        <a:p>
          <a:endParaRPr lang="en-US"/>
        </a:p>
      </dgm:t>
    </dgm:pt>
    <dgm:pt modelId="{6C45377D-665B-4B32-8E82-93D7AAB20CBE}" type="pres">
      <dgm:prSet presAssocID="{320F60E1-FB82-4791-B46B-C5644EE3822A}" presName="sp" presStyleCnt="0"/>
      <dgm:spPr/>
    </dgm:pt>
    <dgm:pt modelId="{7863A837-824B-4A6B-B523-4FC50ACEEF41}" type="pres">
      <dgm:prSet presAssocID="{09BA1F44-AC19-4253-B684-D50C539E60F2}" presName="linNode" presStyleCnt="0"/>
      <dgm:spPr/>
    </dgm:pt>
    <dgm:pt modelId="{D91B0B47-F3B7-4737-BE5C-BB3F0115C9EB}" type="pres">
      <dgm:prSet presAssocID="{09BA1F44-AC19-4253-B684-D50C539E60F2}" presName="parentText" presStyleLbl="node1" presStyleIdx="3" presStyleCnt="4" custScaleX="322220" custScaleY="37952" custLinFactX="47599" custLinFactNeighborX="100000">
        <dgm:presLayoutVars>
          <dgm:chMax val="1"/>
          <dgm:bulletEnabled val="1"/>
        </dgm:presLayoutVars>
      </dgm:prSet>
      <dgm:spPr>
        <a:prstGeom prst="ellipse">
          <a:avLst/>
        </a:prstGeom>
      </dgm:spPr>
      <dgm:t>
        <a:bodyPr/>
        <a:lstStyle/>
        <a:p>
          <a:endParaRPr lang="en-US"/>
        </a:p>
      </dgm:t>
    </dgm:pt>
    <dgm:pt modelId="{F54CC983-2FE2-4D0A-B507-72F8DDB1CE8B}" type="pres">
      <dgm:prSet presAssocID="{09BA1F44-AC19-4253-B684-D50C539E60F2}" presName="descendantText" presStyleLbl="alignAccFollowNode1" presStyleIdx="3" presStyleCnt="4" custScaleX="1428222" custScaleY="63623" custLinFactX="-45438" custLinFactNeighborX="-100000">
        <dgm:presLayoutVars>
          <dgm:bulletEnabled val="1"/>
        </dgm:presLayoutVars>
      </dgm:prSet>
      <dgm:spPr>
        <a:prstGeom prst="snip2DiagRect">
          <a:avLst/>
        </a:prstGeom>
      </dgm:spPr>
      <dgm:t>
        <a:bodyPr/>
        <a:lstStyle/>
        <a:p>
          <a:endParaRPr lang="en-US"/>
        </a:p>
      </dgm:t>
    </dgm:pt>
  </dgm:ptLst>
  <dgm:cxnLst>
    <dgm:cxn modelId="{651A4111-4007-4F3F-B6B3-C4D1BE1977A0}" type="presOf" srcId="{48EC9D48-B447-420E-8D76-417C0F1F1CD4}" destId="{3364F820-B13F-496A-8388-7D4ADED4386F}" srcOrd="0" destOrd="0" presId="urn:microsoft.com/office/officeart/2005/8/layout/vList5"/>
    <dgm:cxn modelId="{91E1DCE5-6F68-4CFB-9064-9ABC76138DD9}" type="presOf" srcId="{99B877B8-CEBA-47B2-AA4F-B6ED659DFB7F}" destId="{193D7722-BC70-46AA-A506-3DB4A98F9308}" srcOrd="0" destOrd="0" presId="urn:microsoft.com/office/officeart/2005/8/layout/vList5"/>
    <dgm:cxn modelId="{E8850E15-C519-4D3D-8B3B-3BDE9C0E9B74}" type="presOf" srcId="{EEDD4474-5105-4572-B94F-B4F5E4782FD6}" destId="{65C10D57-AE46-48A6-9842-DE26D8A0E0B1}" srcOrd="0" destOrd="0" presId="urn:microsoft.com/office/officeart/2005/8/layout/vList5"/>
    <dgm:cxn modelId="{0E1D1656-9286-4668-858C-35F7EC91535D}" type="presOf" srcId="{6E265761-6ED8-4B00-AFCC-DD3BC9B2A0E6}" destId="{D12A3826-2E3C-4C07-A727-88547A37A6F8}" srcOrd="0" destOrd="0" presId="urn:microsoft.com/office/officeart/2005/8/layout/vList5"/>
    <dgm:cxn modelId="{B4683A70-9112-43C0-974F-A3F2BB736835}" type="presOf" srcId="{0F949D85-0C1B-430B-A97C-02CE9D3DE72A}" destId="{F54CC983-2FE2-4D0A-B507-72F8DDB1CE8B}" srcOrd="0" destOrd="0" presId="urn:microsoft.com/office/officeart/2005/8/layout/vList5"/>
    <dgm:cxn modelId="{56033E77-E82D-4032-A015-87996624844C}" srcId="{EEDD4474-5105-4572-B94F-B4F5E4782FD6}" destId="{2F9F6499-8A87-4895-8D43-E581613B5309}" srcOrd="0" destOrd="0" parTransId="{8BE1F363-58DE-4B33-B37E-0576AF4C4787}" sibTransId="{0A8B6C8B-4565-4C5E-8A04-DECBA3F46D66}"/>
    <dgm:cxn modelId="{B41F2B84-7419-478C-82ED-9493339403D8}" srcId="{EEDD4474-5105-4572-B94F-B4F5E4782FD6}" destId="{48EC9D48-B447-420E-8D76-417C0F1F1CD4}" srcOrd="2" destOrd="0" parTransId="{B05FBB73-44A5-4F18-846C-7EA77CBAC763}" sibTransId="{320F60E1-FB82-4791-B46B-C5644EE3822A}"/>
    <dgm:cxn modelId="{19FAA7F2-3BD1-4B62-978E-467B31F8FFC2}" type="presOf" srcId="{B44B4F92-697B-47A8-A203-7E3E66A70CA3}" destId="{B8C87BA3-2339-4CFC-B0F3-582D7C37476C}" srcOrd="0" destOrd="0" presId="urn:microsoft.com/office/officeart/2005/8/layout/vList5"/>
    <dgm:cxn modelId="{D1624B4E-FCEA-4785-9064-904C735ACA86}" srcId="{2F9F6499-8A87-4895-8D43-E581613B5309}" destId="{99B877B8-CEBA-47B2-AA4F-B6ED659DFB7F}" srcOrd="0" destOrd="0" parTransId="{1184EA28-87DB-4EC7-A57A-64384041F7CF}" sibTransId="{7220D579-BC7E-48B4-ABD2-8DF515E1294B}"/>
    <dgm:cxn modelId="{1FB3DF05-0078-43F7-9587-D5CE3906930C}" srcId="{09BA1F44-AC19-4253-B684-D50C539E60F2}" destId="{0F949D85-0C1B-430B-A97C-02CE9D3DE72A}" srcOrd="0" destOrd="0" parTransId="{F9336465-AA63-4BB4-9D25-9AD362C0C9FD}" sibTransId="{AB715BA5-6AEB-43F5-8643-3E3539E29A61}"/>
    <dgm:cxn modelId="{FDD07A31-43A3-40C4-9BDC-6C50CB1C9D89}" type="presOf" srcId="{0271F4F0-5F5A-47C3-B389-0A268DAC8A8F}" destId="{A60E8B29-3A41-41E6-92ED-087DF974D6A6}" srcOrd="0" destOrd="0" presId="urn:microsoft.com/office/officeart/2005/8/layout/vList5"/>
    <dgm:cxn modelId="{69A7597D-2B65-4DA2-8FC4-495C8676B465}" srcId="{48EC9D48-B447-420E-8D76-417C0F1F1CD4}" destId="{B44B4F92-697B-47A8-A203-7E3E66A70CA3}" srcOrd="0" destOrd="0" parTransId="{3C1D84FF-3019-4EEC-84EE-12F53C6F92D7}" sibTransId="{32C13B34-2AED-48BD-952A-01E8A856D85A}"/>
    <dgm:cxn modelId="{FB9BF7C3-1517-44F4-BAA0-FE8D01B05B27}" type="presOf" srcId="{2F9F6499-8A87-4895-8D43-E581613B5309}" destId="{9E87D3F1-4C62-44C2-839D-F5FF792F807F}" srcOrd="0" destOrd="0" presId="urn:microsoft.com/office/officeart/2005/8/layout/vList5"/>
    <dgm:cxn modelId="{1B91642A-5883-4BA9-B7A5-45A3686E539F}" type="presOf" srcId="{09BA1F44-AC19-4253-B684-D50C539E60F2}" destId="{D91B0B47-F3B7-4737-BE5C-BB3F0115C9EB}" srcOrd="0" destOrd="0" presId="urn:microsoft.com/office/officeart/2005/8/layout/vList5"/>
    <dgm:cxn modelId="{4917354A-09CC-414A-8825-F6D5D08BFE55}" srcId="{EEDD4474-5105-4572-B94F-B4F5E4782FD6}" destId="{09BA1F44-AC19-4253-B684-D50C539E60F2}" srcOrd="3" destOrd="0" parTransId="{BFB4838E-67DF-49BD-834E-4A881DAE94C2}" sibTransId="{2A1C411B-5511-4882-BFB9-3A75776FF245}"/>
    <dgm:cxn modelId="{8FD5E510-8583-423C-A869-3680BD377554}" srcId="{0271F4F0-5F5A-47C3-B389-0A268DAC8A8F}" destId="{6E265761-6ED8-4B00-AFCC-DD3BC9B2A0E6}" srcOrd="0" destOrd="0" parTransId="{85680AB6-5036-43F7-B88B-07D38C7CC8FC}" sibTransId="{A2131EA3-16AF-46F1-B299-12B3BBD74613}"/>
    <dgm:cxn modelId="{817213B6-C95C-4C1D-A93D-DFCF721D3032}" srcId="{EEDD4474-5105-4572-B94F-B4F5E4782FD6}" destId="{0271F4F0-5F5A-47C3-B389-0A268DAC8A8F}" srcOrd="1" destOrd="0" parTransId="{B813AACA-9F16-49A8-9E63-661611B26DE3}" sibTransId="{38D60B73-0A26-40D5-B734-2D9E6C83CE35}"/>
    <dgm:cxn modelId="{B9A0EA32-1B2B-4D59-838E-472D112214C9}" type="presParOf" srcId="{65C10D57-AE46-48A6-9842-DE26D8A0E0B1}" destId="{5474B167-69C0-4A98-A5AE-46F0EFFD5FF5}" srcOrd="0" destOrd="0" presId="urn:microsoft.com/office/officeart/2005/8/layout/vList5"/>
    <dgm:cxn modelId="{A7053CA6-FD64-4620-ABD8-EC15E59E3AAE}" type="presParOf" srcId="{5474B167-69C0-4A98-A5AE-46F0EFFD5FF5}" destId="{9E87D3F1-4C62-44C2-839D-F5FF792F807F}" srcOrd="0" destOrd="0" presId="urn:microsoft.com/office/officeart/2005/8/layout/vList5"/>
    <dgm:cxn modelId="{9EBDFB1C-CA28-464B-BFB9-C449DE51A917}" type="presParOf" srcId="{5474B167-69C0-4A98-A5AE-46F0EFFD5FF5}" destId="{193D7722-BC70-46AA-A506-3DB4A98F9308}" srcOrd="1" destOrd="0" presId="urn:microsoft.com/office/officeart/2005/8/layout/vList5"/>
    <dgm:cxn modelId="{DBA0DE5F-F1F3-4726-9806-B6A501E31D64}" type="presParOf" srcId="{65C10D57-AE46-48A6-9842-DE26D8A0E0B1}" destId="{0402F198-01DE-4387-8861-BED7BC71E74D}" srcOrd="1" destOrd="0" presId="urn:microsoft.com/office/officeart/2005/8/layout/vList5"/>
    <dgm:cxn modelId="{4B7879C0-21E7-403F-8104-556883EE6281}" type="presParOf" srcId="{65C10D57-AE46-48A6-9842-DE26D8A0E0B1}" destId="{0D507EBB-1CE4-4569-A615-7B867D686189}" srcOrd="2" destOrd="0" presId="urn:microsoft.com/office/officeart/2005/8/layout/vList5"/>
    <dgm:cxn modelId="{21E1A500-178A-4706-B3AF-A806B50FDAD7}" type="presParOf" srcId="{0D507EBB-1CE4-4569-A615-7B867D686189}" destId="{A60E8B29-3A41-41E6-92ED-087DF974D6A6}" srcOrd="0" destOrd="0" presId="urn:microsoft.com/office/officeart/2005/8/layout/vList5"/>
    <dgm:cxn modelId="{D03CF241-DE28-443A-8908-988A6ED2E79E}" type="presParOf" srcId="{0D507EBB-1CE4-4569-A615-7B867D686189}" destId="{D12A3826-2E3C-4C07-A727-88547A37A6F8}" srcOrd="1" destOrd="0" presId="urn:microsoft.com/office/officeart/2005/8/layout/vList5"/>
    <dgm:cxn modelId="{1AD3785F-B7BC-4346-9303-3E33006CF8E5}" type="presParOf" srcId="{65C10D57-AE46-48A6-9842-DE26D8A0E0B1}" destId="{C0B75B6E-1394-4A93-8E4F-271E63A6A3DE}" srcOrd="3" destOrd="0" presId="urn:microsoft.com/office/officeart/2005/8/layout/vList5"/>
    <dgm:cxn modelId="{D67C5388-7074-4D45-AD61-44349049AB77}" type="presParOf" srcId="{65C10D57-AE46-48A6-9842-DE26D8A0E0B1}" destId="{2F2F68BE-C28B-4D93-AB40-F2BA188B62C6}" srcOrd="4" destOrd="0" presId="urn:microsoft.com/office/officeart/2005/8/layout/vList5"/>
    <dgm:cxn modelId="{6417A0F0-31C2-44B3-828A-E760C8F62A27}" type="presParOf" srcId="{2F2F68BE-C28B-4D93-AB40-F2BA188B62C6}" destId="{3364F820-B13F-496A-8388-7D4ADED4386F}" srcOrd="0" destOrd="0" presId="urn:microsoft.com/office/officeart/2005/8/layout/vList5"/>
    <dgm:cxn modelId="{78769F9B-5495-4FCB-ADAB-21AAADEF3931}" type="presParOf" srcId="{2F2F68BE-C28B-4D93-AB40-F2BA188B62C6}" destId="{B8C87BA3-2339-4CFC-B0F3-582D7C37476C}" srcOrd="1" destOrd="0" presId="urn:microsoft.com/office/officeart/2005/8/layout/vList5"/>
    <dgm:cxn modelId="{63E68813-56DB-4572-AC69-84ED3D21B466}" type="presParOf" srcId="{65C10D57-AE46-48A6-9842-DE26D8A0E0B1}" destId="{6C45377D-665B-4B32-8E82-93D7AAB20CBE}" srcOrd="5" destOrd="0" presId="urn:microsoft.com/office/officeart/2005/8/layout/vList5"/>
    <dgm:cxn modelId="{9EE0E098-1E89-4967-A5ED-25A8AAEE4E59}" type="presParOf" srcId="{65C10D57-AE46-48A6-9842-DE26D8A0E0B1}" destId="{7863A837-824B-4A6B-B523-4FC50ACEEF41}" srcOrd="6" destOrd="0" presId="urn:microsoft.com/office/officeart/2005/8/layout/vList5"/>
    <dgm:cxn modelId="{1A94D671-9B13-4F30-9617-53C67AD5309D}" type="presParOf" srcId="{7863A837-824B-4A6B-B523-4FC50ACEEF41}" destId="{D91B0B47-F3B7-4737-BE5C-BB3F0115C9EB}" srcOrd="0" destOrd="0" presId="urn:microsoft.com/office/officeart/2005/8/layout/vList5"/>
    <dgm:cxn modelId="{EF128D9D-A580-4D80-A0AB-E9B6FEE43F18}" type="presParOf" srcId="{7863A837-824B-4A6B-B523-4FC50ACEEF41}" destId="{F54CC983-2FE2-4D0A-B507-72F8DDB1CE8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DD4474-5105-4572-B94F-B4F5E4782FD6}" type="doc">
      <dgm:prSet loTypeId="urn:microsoft.com/office/officeart/2005/8/layout/vList5" loCatId="list" qsTypeId="urn:microsoft.com/office/officeart/2005/8/quickstyle/3d1" qsCatId="3D" csTypeId="urn:microsoft.com/office/officeart/2005/8/colors/colorful1#4" csCatId="colorful" phldr="1"/>
      <dgm:spPr/>
      <dgm:t>
        <a:bodyPr/>
        <a:lstStyle/>
        <a:p>
          <a:endParaRPr lang="en-US"/>
        </a:p>
      </dgm:t>
    </dgm:pt>
    <dgm:pt modelId="{2F9F6499-8A87-4895-8D43-E581613B5309}">
      <dgm:prSet phldrT="[Text]"/>
      <dgm:spPr>
        <a:gradFill flip="none" rotWithShape="1">
          <a:gsLst>
            <a:gs pos="0">
              <a:schemeClr val="bg1"/>
            </a:gs>
            <a:gs pos="100000">
              <a:schemeClr val="bg1">
                <a:lumMod val="75000"/>
              </a:schemeClr>
            </a:gs>
          </a:gsLst>
          <a:path path="circle">
            <a:fillToRect l="50000" t="50000" r="50000" b="50000"/>
          </a:path>
          <a:tileRect/>
        </a:gradFill>
      </dgm:spPr>
      <dgm:t>
        <a:bodyPr/>
        <a:lstStyle/>
        <a:p>
          <a:r>
            <a:rPr lang="en-US" dirty="0" smtClean="0">
              <a:solidFill>
                <a:schemeClr val="bg1">
                  <a:lumMod val="50000"/>
                </a:schemeClr>
              </a:solidFill>
            </a:rPr>
            <a:t>2</a:t>
          </a:r>
          <a:endParaRPr lang="en-US" dirty="0">
            <a:solidFill>
              <a:schemeClr val="bg1">
                <a:lumMod val="50000"/>
              </a:schemeClr>
            </a:solidFill>
          </a:endParaRPr>
        </a:p>
      </dgm:t>
    </dgm:pt>
    <dgm:pt modelId="{8BE1F363-58DE-4B33-B37E-0576AF4C4787}" type="parTrans" cxnId="{56033E77-E82D-4032-A015-87996624844C}">
      <dgm:prSet/>
      <dgm:spPr/>
      <dgm:t>
        <a:bodyPr/>
        <a:lstStyle/>
        <a:p>
          <a:endParaRPr lang="en-US"/>
        </a:p>
      </dgm:t>
    </dgm:pt>
    <dgm:pt modelId="{0A8B6C8B-4565-4C5E-8A04-DECBA3F46D66}" type="sibTrans" cxnId="{56033E77-E82D-4032-A015-87996624844C}">
      <dgm:prSet/>
      <dgm:spPr/>
      <dgm:t>
        <a:bodyPr/>
        <a:lstStyle/>
        <a:p>
          <a:endParaRPr lang="en-US"/>
        </a:p>
      </dgm:t>
    </dgm:pt>
    <dgm:pt modelId="{99B877B8-CEBA-47B2-AA4F-B6ED659DFB7F}">
      <dgm:prSet phldrT="[Text]" custT="1"/>
      <dgm:spPr>
        <a:solidFill>
          <a:schemeClr val="accent2">
            <a:alpha val="90000"/>
          </a:schemeClr>
        </a:solidFill>
      </dgm:spPr>
      <dgm:t>
        <a:bodyPr/>
        <a:lstStyle/>
        <a:p>
          <a:pPr marL="914400" indent="-914400"/>
          <a:r>
            <a:rPr lang="en-US" sz="2800" b="1" dirty="0" smtClean="0">
              <a:solidFill>
                <a:schemeClr val="bg1"/>
              </a:solidFill>
              <a:latin typeface="+mj-lt"/>
            </a:rPr>
            <a:t>Performance/Productivity Board</a:t>
          </a:r>
          <a:endParaRPr lang="en-US" sz="2800" dirty="0">
            <a:solidFill>
              <a:schemeClr val="bg1"/>
            </a:solidFill>
          </a:endParaRPr>
        </a:p>
      </dgm:t>
    </dgm:pt>
    <dgm:pt modelId="{7220D579-BC7E-48B4-ABD2-8DF515E1294B}" type="sibTrans" cxnId="{D1624B4E-FCEA-4785-9064-904C735ACA86}">
      <dgm:prSet/>
      <dgm:spPr/>
      <dgm:t>
        <a:bodyPr/>
        <a:lstStyle/>
        <a:p>
          <a:endParaRPr lang="en-US"/>
        </a:p>
      </dgm:t>
    </dgm:pt>
    <dgm:pt modelId="{1184EA28-87DB-4EC7-A57A-64384041F7CF}" type="parTrans" cxnId="{D1624B4E-FCEA-4785-9064-904C735ACA86}">
      <dgm:prSet/>
      <dgm:spPr/>
      <dgm:t>
        <a:bodyPr/>
        <a:lstStyle/>
        <a:p>
          <a:endParaRPr lang="en-US"/>
        </a:p>
      </dgm:t>
    </dgm:pt>
    <dgm:pt modelId="{65C10D57-AE46-48A6-9842-DE26D8A0E0B1}" type="pres">
      <dgm:prSet presAssocID="{EEDD4474-5105-4572-B94F-B4F5E4782FD6}" presName="Name0" presStyleCnt="0">
        <dgm:presLayoutVars>
          <dgm:dir/>
          <dgm:animLvl val="lvl"/>
          <dgm:resizeHandles val="exact"/>
        </dgm:presLayoutVars>
      </dgm:prSet>
      <dgm:spPr/>
      <dgm:t>
        <a:bodyPr/>
        <a:lstStyle/>
        <a:p>
          <a:endParaRPr lang="en-US"/>
        </a:p>
      </dgm:t>
    </dgm:pt>
    <dgm:pt modelId="{5474B167-69C0-4A98-A5AE-46F0EFFD5FF5}" type="pres">
      <dgm:prSet presAssocID="{2F9F6499-8A87-4895-8D43-E581613B5309}" presName="linNode" presStyleCnt="0"/>
      <dgm:spPr/>
    </dgm:pt>
    <dgm:pt modelId="{9E87D3F1-4C62-44C2-839D-F5FF792F807F}" type="pres">
      <dgm:prSet presAssocID="{2F9F6499-8A87-4895-8D43-E581613B5309}" presName="parentText" presStyleLbl="node1" presStyleIdx="0" presStyleCnt="1" custScaleX="335664" custScaleY="62561" custLinFactNeighborX="61683" custLinFactNeighborY="0">
        <dgm:presLayoutVars>
          <dgm:chMax val="1"/>
          <dgm:bulletEnabled val="1"/>
        </dgm:presLayoutVars>
      </dgm:prSet>
      <dgm:spPr>
        <a:prstGeom prst="ellipse">
          <a:avLst/>
        </a:prstGeom>
      </dgm:spPr>
      <dgm:t>
        <a:bodyPr/>
        <a:lstStyle/>
        <a:p>
          <a:endParaRPr lang="en-US"/>
        </a:p>
      </dgm:t>
    </dgm:pt>
    <dgm:pt modelId="{193D7722-BC70-46AA-A506-3DB4A98F9308}" type="pres">
      <dgm:prSet presAssocID="{2F9F6499-8A87-4895-8D43-E581613B5309}" presName="descendantText" presStyleLbl="alignAccFollowNode1" presStyleIdx="0" presStyleCnt="1" custScaleX="2000000" custScaleY="125122" custLinFactX="-100000" custLinFactNeighborX="-160526" custLinFactNeighborY="-9625">
        <dgm:presLayoutVars>
          <dgm:bulletEnabled val="1"/>
        </dgm:presLayoutVars>
      </dgm:prSet>
      <dgm:spPr>
        <a:prstGeom prst="snip2DiagRect">
          <a:avLst/>
        </a:prstGeom>
      </dgm:spPr>
      <dgm:t>
        <a:bodyPr/>
        <a:lstStyle/>
        <a:p>
          <a:endParaRPr lang="en-US"/>
        </a:p>
      </dgm:t>
    </dgm:pt>
  </dgm:ptLst>
  <dgm:cxnLst>
    <dgm:cxn modelId="{05850ADE-3A2E-40DB-AFBC-4A885C782043}" type="presOf" srcId="{99B877B8-CEBA-47B2-AA4F-B6ED659DFB7F}" destId="{193D7722-BC70-46AA-A506-3DB4A98F9308}" srcOrd="0" destOrd="0" presId="urn:microsoft.com/office/officeart/2005/8/layout/vList5"/>
    <dgm:cxn modelId="{56033E77-E82D-4032-A015-87996624844C}" srcId="{EEDD4474-5105-4572-B94F-B4F5E4782FD6}" destId="{2F9F6499-8A87-4895-8D43-E581613B5309}" srcOrd="0" destOrd="0" parTransId="{8BE1F363-58DE-4B33-B37E-0576AF4C4787}" sibTransId="{0A8B6C8B-4565-4C5E-8A04-DECBA3F46D66}"/>
    <dgm:cxn modelId="{6987D962-F262-4983-B608-0CBE7100B467}" type="presOf" srcId="{EEDD4474-5105-4572-B94F-B4F5E4782FD6}" destId="{65C10D57-AE46-48A6-9842-DE26D8A0E0B1}" srcOrd="0" destOrd="0" presId="urn:microsoft.com/office/officeart/2005/8/layout/vList5"/>
    <dgm:cxn modelId="{5EFE4508-DF35-4A4D-98B8-04F55022522E}" type="presOf" srcId="{2F9F6499-8A87-4895-8D43-E581613B5309}" destId="{9E87D3F1-4C62-44C2-839D-F5FF792F807F}" srcOrd="0" destOrd="0" presId="urn:microsoft.com/office/officeart/2005/8/layout/vList5"/>
    <dgm:cxn modelId="{D1624B4E-FCEA-4785-9064-904C735ACA86}" srcId="{2F9F6499-8A87-4895-8D43-E581613B5309}" destId="{99B877B8-CEBA-47B2-AA4F-B6ED659DFB7F}" srcOrd="0" destOrd="0" parTransId="{1184EA28-87DB-4EC7-A57A-64384041F7CF}" sibTransId="{7220D579-BC7E-48B4-ABD2-8DF515E1294B}"/>
    <dgm:cxn modelId="{C51848C8-7718-4AB3-B0BB-C243432CEB9D}" type="presParOf" srcId="{65C10D57-AE46-48A6-9842-DE26D8A0E0B1}" destId="{5474B167-69C0-4A98-A5AE-46F0EFFD5FF5}" srcOrd="0" destOrd="0" presId="urn:microsoft.com/office/officeart/2005/8/layout/vList5"/>
    <dgm:cxn modelId="{AE651675-8BB5-49F9-8604-BA42F78623B3}" type="presParOf" srcId="{5474B167-69C0-4A98-A5AE-46F0EFFD5FF5}" destId="{9E87D3F1-4C62-44C2-839D-F5FF792F807F}" srcOrd="0" destOrd="0" presId="urn:microsoft.com/office/officeart/2005/8/layout/vList5"/>
    <dgm:cxn modelId="{2C25AC09-8C69-4E1C-B537-5C0F19B73D9F}" type="presParOf" srcId="{5474B167-69C0-4A98-A5AE-46F0EFFD5FF5}" destId="{193D7722-BC70-46AA-A506-3DB4A98F930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D7722-BC70-46AA-A506-3DB4A98F9308}">
      <dsp:nvSpPr>
        <dsp:cNvPr id="0" name=""/>
        <dsp:cNvSpPr/>
      </dsp:nvSpPr>
      <dsp:spPr>
        <a:xfrm rot="5400000">
          <a:off x="2533423" y="-2229122"/>
          <a:ext cx="945374" cy="5407516"/>
        </a:xfrm>
        <a:prstGeom prst="snip2DiagRect">
          <a:avLst/>
        </a:prstGeom>
        <a:solidFill>
          <a:schemeClr val="accent2">
            <a:alpha val="9000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422400">
            <a:lnSpc>
              <a:spcPct val="90000"/>
            </a:lnSpc>
            <a:spcBef>
              <a:spcPct val="0"/>
            </a:spcBef>
            <a:spcAft>
              <a:spcPct val="15000"/>
            </a:spcAft>
            <a:buChar char="••"/>
          </a:pPr>
          <a:r>
            <a:rPr lang="en-US" sz="3200" kern="1200" dirty="0" err="1" smtClean="0">
              <a:solidFill>
                <a:schemeClr val="bg1"/>
              </a:solidFill>
            </a:rPr>
            <a:t>Takt</a:t>
          </a:r>
          <a:r>
            <a:rPr lang="en-US" sz="3200" kern="1200" dirty="0" smtClean="0">
              <a:solidFill>
                <a:schemeClr val="bg1"/>
              </a:solidFill>
            </a:rPr>
            <a:t> boards</a:t>
          </a:r>
          <a:endParaRPr lang="en-US" sz="3200" kern="1200" dirty="0">
            <a:solidFill>
              <a:schemeClr val="bg1"/>
            </a:solidFill>
          </a:endParaRPr>
        </a:p>
      </dsp:txBody>
      <dsp:txXfrm rot="-5400000">
        <a:off x="381135" y="80732"/>
        <a:ext cx="5249950" cy="787808"/>
      </dsp:txXfrm>
    </dsp:sp>
    <dsp:sp modelId="{9E87D3F1-4C62-44C2-839D-F5FF792F807F}">
      <dsp:nvSpPr>
        <dsp:cNvPr id="0" name=""/>
        <dsp:cNvSpPr/>
      </dsp:nvSpPr>
      <dsp:spPr>
        <a:xfrm>
          <a:off x="481112" y="122180"/>
          <a:ext cx="686241" cy="704910"/>
        </a:xfrm>
        <a:prstGeom prst="ellipse">
          <a:avLst/>
        </a:prstGeom>
        <a:gradFill flip="none" rotWithShape="1">
          <a:gsLst>
            <a:gs pos="0">
              <a:schemeClr val="bg1"/>
            </a:gs>
            <a:gs pos="100000">
              <a:schemeClr val="bg1">
                <a:lumMod val="7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lumMod val="50000"/>
                </a:schemeClr>
              </a:solidFill>
            </a:rPr>
            <a:t>1</a:t>
          </a:r>
          <a:endParaRPr lang="en-US" sz="2800" kern="1200" dirty="0">
            <a:solidFill>
              <a:schemeClr val="bg1">
                <a:lumMod val="50000"/>
              </a:schemeClr>
            </a:solidFill>
          </a:endParaRPr>
        </a:p>
      </dsp:txBody>
      <dsp:txXfrm>
        <a:off x="581610" y="225412"/>
        <a:ext cx="485245" cy="498446"/>
      </dsp:txXfrm>
    </dsp:sp>
    <dsp:sp modelId="{D12A3826-2E3C-4C07-A727-88547A37A6F8}">
      <dsp:nvSpPr>
        <dsp:cNvPr id="0" name=""/>
        <dsp:cNvSpPr/>
      </dsp:nvSpPr>
      <dsp:spPr>
        <a:xfrm rot="5400000">
          <a:off x="2533423" y="-1190879"/>
          <a:ext cx="945374" cy="5407516"/>
        </a:xfrm>
        <a:prstGeom prst="snip2DiagRect">
          <a:avLst/>
        </a:prstGeom>
        <a:solidFill>
          <a:schemeClr val="accent3">
            <a:alpha val="9000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422400">
            <a:lnSpc>
              <a:spcPct val="90000"/>
            </a:lnSpc>
            <a:spcBef>
              <a:spcPct val="0"/>
            </a:spcBef>
            <a:spcAft>
              <a:spcPct val="15000"/>
            </a:spcAft>
            <a:buChar char="••"/>
          </a:pPr>
          <a:r>
            <a:rPr lang="en-US" sz="3200" kern="1200" dirty="0" smtClean="0">
              <a:solidFill>
                <a:schemeClr val="bg1"/>
              </a:solidFill>
            </a:rPr>
            <a:t>Issue boards</a:t>
          </a:r>
          <a:endParaRPr lang="en-US" sz="3200" kern="1200" dirty="0">
            <a:solidFill>
              <a:schemeClr val="bg1"/>
            </a:solidFill>
          </a:endParaRPr>
        </a:p>
      </dsp:txBody>
      <dsp:txXfrm rot="-5400000">
        <a:off x="381135" y="1118975"/>
        <a:ext cx="5249950" cy="787808"/>
      </dsp:txXfrm>
    </dsp:sp>
    <dsp:sp modelId="{A60E8B29-3A41-41E6-92ED-087DF974D6A6}">
      <dsp:nvSpPr>
        <dsp:cNvPr id="0" name=""/>
        <dsp:cNvSpPr/>
      </dsp:nvSpPr>
      <dsp:spPr>
        <a:xfrm>
          <a:off x="481112" y="1160423"/>
          <a:ext cx="686241" cy="704910"/>
        </a:xfrm>
        <a:prstGeom prst="ellipse">
          <a:avLst/>
        </a:prstGeom>
        <a:gradFill flip="none" rotWithShape="1">
          <a:gsLst>
            <a:gs pos="0">
              <a:schemeClr val="bg1"/>
            </a:gs>
            <a:gs pos="100000">
              <a:schemeClr val="bg1">
                <a:lumMod val="7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lumMod val="50000"/>
                </a:schemeClr>
              </a:solidFill>
            </a:rPr>
            <a:t>2</a:t>
          </a:r>
          <a:endParaRPr lang="en-US" sz="2800" kern="1200" dirty="0">
            <a:solidFill>
              <a:schemeClr val="bg1">
                <a:lumMod val="50000"/>
              </a:schemeClr>
            </a:solidFill>
          </a:endParaRPr>
        </a:p>
      </dsp:txBody>
      <dsp:txXfrm>
        <a:off x="581610" y="1263655"/>
        <a:ext cx="485245" cy="498446"/>
      </dsp:txXfrm>
    </dsp:sp>
    <dsp:sp modelId="{B8C87BA3-2339-4CFC-B0F3-582D7C37476C}">
      <dsp:nvSpPr>
        <dsp:cNvPr id="0" name=""/>
        <dsp:cNvSpPr/>
      </dsp:nvSpPr>
      <dsp:spPr>
        <a:xfrm rot="5400000">
          <a:off x="2533423" y="-152636"/>
          <a:ext cx="945374" cy="5407516"/>
        </a:xfrm>
        <a:prstGeom prst="snip2DiagRect">
          <a:avLst/>
        </a:prstGeom>
        <a:solidFill>
          <a:schemeClr val="accent4">
            <a:alpha val="9000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422400">
            <a:lnSpc>
              <a:spcPct val="90000"/>
            </a:lnSpc>
            <a:spcBef>
              <a:spcPct val="0"/>
            </a:spcBef>
            <a:spcAft>
              <a:spcPct val="15000"/>
            </a:spcAft>
            <a:buChar char="••"/>
          </a:pPr>
          <a:r>
            <a:rPr lang="en-US" sz="3200" kern="1200" dirty="0" smtClean="0">
              <a:solidFill>
                <a:schemeClr val="bg1"/>
              </a:solidFill>
            </a:rPr>
            <a:t>5S boards</a:t>
          </a:r>
          <a:endParaRPr lang="en-US" sz="3200" kern="1200" dirty="0">
            <a:solidFill>
              <a:schemeClr val="bg1"/>
            </a:solidFill>
          </a:endParaRPr>
        </a:p>
      </dsp:txBody>
      <dsp:txXfrm rot="-5400000">
        <a:off x="381135" y="2157218"/>
        <a:ext cx="5249950" cy="787808"/>
      </dsp:txXfrm>
    </dsp:sp>
    <dsp:sp modelId="{3364F820-B13F-496A-8388-7D4ADED4386F}">
      <dsp:nvSpPr>
        <dsp:cNvPr id="0" name=""/>
        <dsp:cNvSpPr/>
      </dsp:nvSpPr>
      <dsp:spPr>
        <a:xfrm>
          <a:off x="481112" y="2198665"/>
          <a:ext cx="686241" cy="704910"/>
        </a:xfrm>
        <a:prstGeom prst="ellipse">
          <a:avLst/>
        </a:prstGeom>
        <a:gradFill flip="none" rotWithShape="1">
          <a:gsLst>
            <a:gs pos="0">
              <a:schemeClr val="bg1"/>
            </a:gs>
            <a:gs pos="100000">
              <a:schemeClr val="bg1">
                <a:lumMod val="7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lumMod val="50000"/>
                </a:schemeClr>
              </a:solidFill>
            </a:rPr>
            <a:t>3</a:t>
          </a:r>
          <a:endParaRPr lang="en-US" sz="2800" kern="1200" dirty="0">
            <a:solidFill>
              <a:schemeClr val="bg1">
                <a:lumMod val="50000"/>
              </a:schemeClr>
            </a:solidFill>
          </a:endParaRPr>
        </a:p>
      </dsp:txBody>
      <dsp:txXfrm>
        <a:off x="581610" y="2301897"/>
        <a:ext cx="485245" cy="498446"/>
      </dsp:txXfrm>
    </dsp:sp>
    <dsp:sp modelId="{F54CC983-2FE2-4D0A-B507-72F8DDB1CE8B}">
      <dsp:nvSpPr>
        <dsp:cNvPr id="0" name=""/>
        <dsp:cNvSpPr/>
      </dsp:nvSpPr>
      <dsp:spPr>
        <a:xfrm rot="5400000">
          <a:off x="2533423" y="885606"/>
          <a:ext cx="945374" cy="5407516"/>
        </a:xfrm>
        <a:prstGeom prst="snip2DiagRect">
          <a:avLst/>
        </a:prstGeom>
        <a:solidFill>
          <a:schemeClr val="accent6">
            <a:alpha val="9000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422400">
            <a:lnSpc>
              <a:spcPct val="90000"/>
            </a:lnSpc>
            <a:spcBef>
              <a:spcPct val="0"/>
            </a:spcBef>
            <a:spcAft>
              <a:spcPct val="15000"/>
            </a:spcAft>
            <a:buChar char="••"/>
          </a:pPr>
          <a:r>
            <a:rPr lang="en-US" sz="3200" kern="1200" dirty="0" err="1" smtClean="0">
              <a:solidFill>
                <a:schemeClr val="bg1"/>
              </a:solidFill>
            </a:rPr>
            <a:t>Kanban</a:t>
          </a:r>
          <a:r>
            <a:rPr lang="en-US" sz="3200" kern="1200" dirty="0" smtClean="0">
              <a:solidFill>
                <a:schemeClr val="bg1"/>
              </a:solidFill>
            </a:rPr>
            <a:t> cards</a:t>
          </a:r>
          <a:endParaRPr lang="en-US" sz="3200" kern="1200" dirty="0">
            <a:solidFill>
              <a:schemeClr val="bg1"/>
            </a:solidFill>
          </a:endParaRPr>
        </a:p>
      </dsp:txBody>
      <dsp:txXfrm rot="-5400000">
        <a:off x="381135" y="3195460"/>
        <a:ext cx="5249950" cy="787808"/>
      </dsp:txXfrm>
    </dsp:sp>
    <dsp:sp modelId="{D91B0B47-F3B7-4737-BE5C-BB3F0115C9EB}">
      <dsp:nvSpPr>
        <dsp:cNvPr id="0" name=""/>
        <dsp:cNvSpPr/>
      </dsp:nvSpPr>
      <dsp:spPr>
        <a:xfrm>
          <a:off x="481112" y="3236908"/>
          <a:ext cx="686241" cy="704910"/>
        </a:xfrm>
        <a:prstGeom prst="ellipse">
          <a:avLst/>
        </a:prstGeom>
        <a:gradFill flip="none" rotWithShape="1">
          <a:gsLst>
            <a:gs pos="0">
              <a:schemeClr val="bg1"/>
            </a:gs>
            <a:gs pos="100000">
              <a:schemeClr val="bg1">
                <a:lumMod val="7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lumMod val="50000"/>
                </a:schemeClr>
              </a:solidFill>
            </a:rPr>
            <a:t>4</a:t>
          </a:r>
          <a:endParaRPr lang="en-US" sz="2800" kern="1200" dirty="0">
            <a:solidFill>
              <a:schemeClr val="bg1">
                <a:lumMod val="50000"/>
              </a:schemeClr>
            </a:solidFill>
          </a:endParaRPr>
        </a:p>
      </dsp:txBody>
      <dsp:txXfrm>
        <a:off x="581610" y="3340140"/>
        <a:ext cx="485245" cy="498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D7722-BC70-46AA-A506-3DB4A98F9308}">
      <dsp:nvSpPr>
        <dsp:cNvPr id="0" name=""/>
        <dsp:cNvSpPr/>
      </dsp:nvSpPr>
      <dsp:spPr>
        <a:xfrm rot="5400000">
          <a:off x="2747963" y="-2747963"/>
          <a:ext cx="761998" cy="6257925"/>
        </a:xfrm>
        <a:prstGeom prst="snip2DiagRect">
          <a:avLst/>
        </a:prstGeom>
        <a:solidFill>
          <a:schemeClr val="accent2">
            <a:alpha val="9000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244600">
            <a:lnSpc>
              <a:spcPct val="90000"/>
            </a:lnSpc>
            <a:spcBef>
              <a:spcPct val="0"/>
            </a:spcBef>
            <a:spcAft>
              <a:spcPct val="15000"/>
            </a:spcAft>
            <a:buChar char="••"/>
          </a:pPr>
          <a:r>
            <a:rPr lang="en-US" sz="2800" b="1" kern="1200" dirty="0" smtClean="0">
              <a:solidFill>
                <a:schemeClr val="bg1"/>
              </a:solidFill>
              <a:latin typeface="+mj-lt"/>
            </a:rPr>
            <a:t>Performance/Productivity Board</a:t>
          </a:r>
          <a:endParaRPr lang="en-US" sz="2800" kern="1200" dirty="0">
            <a:solidFill>
              <a:schemeClr val="bg1"/>
            </a:solidFill>
          </a:endParaRPr>
        </a:p>
      </dsp:txBody>
      <dsp:txXfrm rot="-5400000">
        <a:off x="63501" y="63501"/>
        <a:ext cx="6130923" cy="634996"/>
      </dsp:txXfrm>
    </dsp:sp>
    <dsp:sp modelId="{9E87D3F1-4C62-44C2-839D-F5FF792F807F}">
      <dsp:nvSpPr>
        <dsp:cNvPr id="0" name=""/>
        <dsp:cNvSpPr/>
      </dsp:nvSpPr>
      <dsp:spPr>
        <a:xfrm>
          <a:off x="197650" y="142875"/>
          <a:ext cx="590782" cy="476249"/>
        </a:xfrm>
        <a:prstGeom prst="ellipse">
          <a:avLst/>
        </a:prstGeom>
        <a:gradFill flip="none" rotWithShape="1">
          <a:gsLst>
            <a:gs pos="0">
              <a:schemeClr val="bg1"/>
            </a:gs>
            <a:gs pos="100000">
              <a:schemeClr val="bg1">
                <a:lumMod val="7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lumMod val="50000"/>
                </a:schemeClr>
              </a:solidFill>
            </a:rPr>
            <a:t>2</a:t>
          </a:r>
          <a:endParaRPr lang="en-US" sz="1800" kern="1200" dirty="0">
            <a:solidFill>
              <a:schemeClr val="bg1">
                <a:lumMod val="50000"/>
              </a:schemeClr>
            </a:solidFill>
          </a:endParaRPr>
        </a:p>
      </dsp:txBody>
      <dsp:txXfrm>
        <a:off x="284168" y="212620"/>
        <a:ext cx="417746" cy="33675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05620" cy="5715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6981" y="0"/>
            <a:ext cx="3005619" cy="461325"/>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1" y="8757301"/>
            <a:ext cx="3005620" cy="4613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6981" y="8757301"/>
            <a:ext cx="3005619" cy="461325"/>
          </a:xfrm>
          <a:prstGeom prst="rect">
            <a:avLst/>
          </a:prstGeom>
        </p:spPr>
        <p:txBody>
          <a:bodyPr vert="horz" lIns="91440" tIns="45720" rIns="91440" bIns="45720" rtlCol="0" anchor="b"/>
          <a:lstStyle>
            <a:lvl1pPr algn="r">
              <a:defRPr sz="1200"/>
            </a:lvl1pPr>
          </a:lstStyle>
          <a:p>
            <a:fld id="{586F4049-9BBA-4C77-84ED-F78EE69BCC77}" type="slidenum">
              <a:rPr lang="en-US" smtClean="0"/>
              <a:t>‹#›</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 y="114300"/>
            <a:ext cx="1066297" cy="448240"/>
          </a:xfrm>
          <a:prstGeom prst="rect">
            <a:avLst/>
          </a:prstGeom>
        </p:spPr>
      </p:pic>
    </p:spTree>
    <p:extLst>
      <p:ext uri="{BB962C8B-B14F-4D97-AF65-F5344CB8AC3E}">
        <p14:creationId xmlns:p14="http://schemas.microsoft.com/office/powerpoint/2010/main" val="471012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04820" cy="46101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27776" y="0"/>
            <a:ext cx="3004820" cy="461010"/>
          </a:xfrm>
          <a:prstGeom prst="rect">
            <a:avLst/>
          </a:prstGeom>
        </p:spPr>
        <p:txBody>
          <a:bodyPr vert="horz" lIns="92446" tIns="46223" rIns="92446" bIns="46223" rtlCol="0"/>
          <a:lstStyle>
            <a:lvl1pPr algn="r">
              <a:defRPr sz="1200"/>
            </a:lvl1pPr>
          </a:lstStyle>
          <a:p>
            <a:fld id="{425D5255-902B-49C5-A1B5-7BB79D153DCC}" type="datetimeFigureOut">
              <a:rPr lang="en-US" smtClean="0"/>
              <a:t>11/6/2013</a:t>
            </a:fld>
            <a:endParaRPr lang="en-US"/>
          </a:p>
        </p:txBody>
      </p:sp>
      <p:sp>
        <p:nvSpPr>
          <p:cNvPr id="4" name="Slide Image Placeholder 3"/>
          <p:cNvSpPr>
            <a:spLocks noGrp="1" noRot="1" noChangeAspect="1"/>
          </p:cNvSpPr>
          <p:nvPr>
            <p:ph type="sldImg" idx="2"/>
          </p:nvPr>
        </p:nvSpPr>
        <p:spPr>
          <a:xfrm>
            <a:off x="1162050" y="690563"/>
            <a:ext cx="4611688" cy="3457575"/>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93421" y="4379595"/>
            <a:ext cx="5547360" cy="414909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57590"/>
            <a:ext cx="3004820" cy="46101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27776" y="8757590"/>
            <a:ext cx="3004820" cy="461010"/>
          </a:xfrm>
          <a:prstGeom prst="rect">
            <a:avLst/>
          </a:prstGeom>
        </p:spPr>
        <p:txBody>
          <a:bodyPr vert="horz" lIns="92446" tIns="46223" rIns="92446" bIns="46223" rtlCol="0" anchor="b"/>
          <a:lstStyle>
            <a:lvl1pPr algn="r">
              <a:defRPr sz="1200"/>
            </a:lvl1pPr>
          </a:lstStyle>
          <a:p>
            <a:fld id="{78B486D7-C98A-4390-87D2-9CE3E6814217}" type="slidenum">
              <a:rPr lang="en-US" smtClean="0"/>
              <a:t>‹#›</a:t>
            </a:fld>
            <a:endParaRPr lang="en-US"/>
          </a:p>
        </p:txBody>
      </p:sp>
    </p:spTree>
    <p:extLst>
      <p:ext uri="{BB962C8B-B14F-4D97-AF65-F5344CB8AC3E}">
        <p14:creationId xmlns:p14="http://schemas.microsoft.com/office/powerpoint/2010/main" val="3070544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1794" indent="-285305" eaLnBrk="0" hangingPunct="0">
              <a:defRPr>
                <a:solidFill>
                  <a:schemeClr val="tx1"/>
                </a:solidFill>
                <a:latin typeface="Arial" pitchFamily="34" charset="0"/>
              </a:defRPr>
            </a:lvl2pPr>
            <a:lvl3pPr marL="1141221" indent="-228244" eaLnBrk="0" hangingPunct="0">
              <a:defRPr>
                <a:solidFill>
                  <a:schemeClr val="tx1"/>
                </a:solidFill>
                <a:latin typeface="Arial" pitchFamily="34" charset="0"/>
              </a:defRPr>
            </a:lvl3pPr>
            <a:lvl4pPr marL="1597709" indent="-228244" eaLnBrk="0" hangingPunct="0">
              <a:defRPr>
                <a:solidFill>
                  <a:schemeClr val="tx1"/>
                </a:solidFill>
                <a:latin typeface="Arial" pitchFamily="34" charset="0"/>
              </a:defRPr>
            </a:lvl4pPr>
            <a:lvl5pPr marL="2054197" indent="-228244" eaLnBrk="0" hangingPunct="0">
              <a:defRPr>
                <a:solidFill>
                  <a:schemeClr val="tx1"/>
                </a:solidFill>
                <a:latin typeface="Arial" pitchFamily="34" charset="0"/>
              </a:defRPr>
            </a:lvl5pPr>
            <a:lvl6pPr marL="2510686" indent="-228244" eaLnBrk="0" fontAlgn="base" hangingPunct="0">
              <a:spcBef>
                <a:spcPct val="0"/>
              </a:spcBef>
              <a:spcAft>
                <a:spcPct val="0"/>
              </a:spcAft>
              <a:defRPr>
                <a:solidFill>
                  <a:schemeClr val="tx1"/>
                </a:solidFill>
                <a:latin typeface="Arial" pitchFamily="34" charset="0"/>
              </a:defRPr>
            </a:lvl6pPr>
            <a:lvl7pPr marL="2967174" indent="-228244" eaLnBrk="0" fontAlgn="base" hangingPunct="0">
              <a:spcBef>
                <a:spcPct val="0"/>
              </a:spcBef>
              <a:spcAft>
                <a:spcPct val="0"/>
              </a:spcAft>
              <a:defRPr>
                <a:solidFill>
                  <a:schemeClr val="tx1"/>
                </a:solidFill>
                <a:latin typeface="Arial" pitchFamily="34" charset="0"/>
              </a:defRPr>
            </a:lvl7pPr>
            <a:lvl8pPr marL="3423662" indent="-228244" eaLnBrk="0" fontAlgn="base" hangingPunct="0">
              <a:spcBef>
                <a:spcPct val="0"/>
              </a:spcBef>
              <a:spcAft>
                <a:spcPct val="0"/>
              </a:spcAft>
              <a:defRPr>
                <a:solidFill>
                  <a:schemeClr val="tx1"/>
                </a:solidFill>
                <a:latin typeface="Arial" pitchFamily="34" charset="0"/>
              </a:defRPr>
            </a:lvl8pPr>
            <a:lvl9pPr marL="3880151" indent="-228244" eaLnBrk="0" fontAlgn="base" hangingPunct="0">
              <a:spcBef>
                <a:spcPct val="0"/>
              </a:spcBef>
              <a:spcAft>
                <a:spcPct val="0"/>
              </a:spcAft>
              <a:defRPr>
                <a:solidFill>
                  <a:schemeClr val="tx1"/>
                </a:solidFill>
                <a:latin typeface="Arial" pitchFamily="34" charset="0"/>
              </a:defRPr>
            </a:lvl9pPr>
          </a:lstStyle>
          <a:p>
            <a:pPr eaLnBrk="1" hangingPunct="1"/>
            <a:fld id="{9197AFF9-CD5E-4F89-8E78-372415635CD5}" type="slidenum">
              <a:rPr lang="en-US">
                <a:latin typeface="Calibri" pitchFamily="34" charset="0"/>
              </a:rPr>
              <a:pPr eaLnBrk="1" hangingPunct="1"/>
              <a:t>1</a:t>
            </a:fld>
            <a:endParaRPr 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10</a:t>
            </a:fld>
            <a:endParaRPr lang="en-US"/>
          </a:p>
        </p:txBody>
      </p:sp>
    </p:spTree>
    <p:extLst>
      <p:ext uri="{BB962C8B-B14F-4D97-AF65-F5344CB8AC3E}">
        <p14:creationId xmlns:p14="http://schemas.microsoft.com/office/powerpoint/2010/main" val="3770044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11</a:t>
            </a:fld>
            <a:endParaRPr lang="en-US"/>
          </a:p>
        </p:txBody>
      </p:sp>
    </p:spTree>
    <p:extLst>
      <p:ext uri="{BB962C8B-B14F-4D97-AF65-F5344CB8AC3E}">
        <p14:creationId xmlns:p14="http://schemas.microsoft.com/office/powerpoint/2010/main" val="2137455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12</a:t>
            </a:fld>
            <a:endParaRPr lang="en-US"/>
          </a:p>
        </p:txBody>
      </p:sp>
    </p:spTree>
    <p:extLst>
      <p:ext uri="{BB962C8B-B14F-4D97-AF65-F5344CB8AC3E}">
        <p14:creationId xmlns:p14="http://schemas.microsoft.com/office/powerpoint/2010/main" val="1438760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13</a:t>
            </a:fld>
            <a:endParaRPr lang="en-US"/>
          </a:p>
        </p:txBody>
      </p:sp>
    </p:spTree>
    <p:extLst>
      <p:ext uri="{BB962C8B-B14F-4D97-AF65-F5344CB8AC3E}">
        <p14:creationId xmlns:p14="http://schemas.microsoft.com/office/powerpoint/2010/main" val="3853901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14</a:t>
            </a:fld>
            <a:endParaRPr lang="en-US"/>
          </a:p>
        </p:txBody>
      </p:sp>
    </p:spTree>
    <p:extLst>
      <p:ext uri="{BB962C8B-B14F-4D97-AF65-F5344CB8AC3E}">
        <p14:creationId xmlns:p14="http://schemas.microsoft.com/office/powerpoint/2010/main" val="4158208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15</a:t>
            </a:fld>
            <a:endParaRPr lang="en-US"/>
          </a:p>
        </p:txBody>
      </p:sp>
    </p:spTree>
    <p:extLst>
      <p:ext uri="{BB962C8B-B14F-4D97-AF65-F5344CB8AC3E}">
        <p14:creationId xmlns:p14="http://schemas.microsoft.com/office/powerpoint/2010/main" val="2636704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16</a:t>
            </a:fld>
            <a:endParaRPr lang="en-US"/>
          </a:p>
        </p:txBody>
      </p:sp>
    </p:spTree>
    <p:extLst>
      <p:ext uri="{BB962C8B-B14F-4D97-AF65-F5344CB8AC3E}">
        <p14:creationId xmlns:p14="http://schemas.microsoft.com/office/powerpoint/2010/main" val="773949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17</a:t>
            </a:fld>
            <a:endParaRPr lang="en-US"/>
          </a:p>
        </p:txBody>
      </p:sp>
    </p:spTree>
    <p:extLst>
      <p:ext uri="{BB962C8B-B14F-4D97-AF65-F5344CB8AC3E}">
        <p14:creationId xmlns:p14="http://schemas.microsoft.com/office/powerpoint/2010/main" val="4218134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18</a:t>
            </a:fld>
            <a:endParaRPr lang="en-US"/>
          </a:p>
        </p:txBody>
      </p:sp>
    </p:spTree>
    <p:extLst>
      <p:ext uri="{BB962C8B-B14F-4D97-AF65-F5344CB8AC3E}">
        <p14:creationId xmlns:p14="http://schemas.microsoft.com/office/powerpoint/2010/main" val="3633839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Provide</a:t>
            </a:r>
            <a:r>
              <a:rPr lang="en-US" baseline="0" dirty="0" smtClean="0"/>
              <a:t> the worksheets for the participants</a:t>
            </a:r>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19</a:t>
            </a:fld>
            <a:endParaRPr lang="en-US"/>
          </a:p>
        </p:txBody>
      </p:sp>
    </p:spTree>
    <p:extLst>
      <p:ext uri="{BB962C8B-B14F-4D97-AF65-F5344CB8AC3E}">
        <p14:creationId xmlns:p14="http://schemas.microsoft.com/office/powerpoint/2010/main" val="3941790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20000"/>
              </a:lnSpc>
              <a:spcBef>
                <a:spcPct val="40000"/>
              </a:spcBef>
            </a:pPr>
            <a:r>
              <a:rPr lang="en-US" sz="2400" dirty="0" smtClean="0"/>
              <a:t>Define the concept of a visual control</a:t>
            </a:r>
          </a:p>
          <a:p>
            <a:pPr lvl="1">
              <a:lnSpc>
                <a:spcPct val="120000"/>
              </a:lnSpc>
              <a:spcBef>
                <a:spcPct val="40000"/>
              </a:spcBef>
            </a:pPr>
            <a:r>
              <a:rPr lang="en-US" sz="2400" dirty="0" smtClean="0"/>
              <a:t>Describe the goal of incorporating visual controls into a process</a:t>
            </a:r>
          </a:p>
          <a:p>
            <a:pPr lvl="1">
              <a:lnSpc>
                <a:spcPct val="120000"/>
              </a:lnSpc>
              <a:spcBef>
                <a:spcPct val="40000"/>
              </a:spcBef>
            </a:pPr>
            <a:r>
              <a:rPr lang="en-US" sz="2400" dirty="0" smtClean="0"/>
              <a:t>Understand the purpose and application of </a:t>
            </a:r>
            <a:r>
              <a:rPr lang="en-US" sz="2400" dirty="0" err="1" smtClean="0"/>
              <a:t>Takt</a:t>
            </a:r>
            <a:r>
              <a:rPr lang="en-US" sz="2400" dirty="0" smtClean="0"/>
              <a:t> boards, performance productivity boards, 5 S boards, and </a:t>
            </a:r>
            <a:r>
              <a:rPr lang="en-US" sz="2400" dirty="0" err="1" smtClean="0"/>
              <a:t>Kanbans</a:t>
            </a:r>
            <a:endParaRPr lang="en-US" sz="2400" dirty="0" smtClean="0"/>
          </a:p>
          <a:p>
            <a:pPr lvl="1">
              <a:lnSpc>
                <a:spcPct val="120000"/>
              </a:lnSpc>
              <a:spcBef>
                <a:spcPct val="40000"/>
              </a:spcBef>
            </a:pPr>
            <a:r>
              <a:rPr lang="en-US" sz="2400" dirty="0" smtClean="0"/>
              <a:t>Identify opportunities to use visual controls in projects</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78B486D7-C98A-4390-87D2-9CE3E6814217}" type="slidenum">
              <a:rPr lang="en-US" smtClean="0"/>
              <a:t>2</a:t>
            </a:fld>
            <a:endParaRPr lang="en-US"/>
          </a:p>
        </p:txBody>
      </p:sp>
    </p:spTree>
    <p:extLst>
      <p:ext uri="{BB962C8B-B14F-4D97-AF65-F5344CB8AC3E}">
        <p14:creationId xmlns:p14="http://schemas.microsoft.com/office/powerpoint/2010/main" val="2748303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20</a:t>
            </a:fld>
            <a:endParaRPr lang="en-US"/>
          </a:p>
        </p:txBody>
      </p:sp>
    </p:spTree>
    <p:extLst>
      <p:ext uri="{BB962C8B-B14F-4D97-AF65-F5344CB8AC3E}">
        <p14:creationId xmlns:p14="http://schemas.microsoft.com/office/powerpoint/2010/main" val="2628363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1794" indent="-285305" eaLnBrk="0" hangingPunct="0">
              <a:defRPr>
                <a:solidFill>
                  <a:schemeClr val="tx1"/>
                </a:solidFill>
                <a:latin typeface="Arial" pitchFamily="34" charset="0"/>
              </a:defRPr>
            </a:lvl2pPr>
            <a:lvl3pPr marL="1141221" indent="-228244" eaLnBrk="0" hangingPunct="0">
              <a:defRPr>
                <a:solidFill>
                  <a:schemeClr val="tx1"/>
                </a:solidFill>
                <a:latin typeface="Arial" pitchFamily="34" charset="0"/>
              </a:defRPr>
            </a:lvl3pPr>
            <a:lvl4pPr marL="1597709" indent="-228244" eaLnBrk="0" hangingPunct="0">
              <a:defRPr>
                <a:solidFill>
                  <a:schemeClr val="tx1"/>
                </a:solidFill>
                <a:latin typeface="Arial" pitchFamily="34" charset="0"/>
              </a:defRPr>
            </a:lvl4pPr>
            <a:lvl5pPr marL="2054197" indent="-228244" eaLnBrk="0" hangingPunct="0">
              <a:defRPr>
                <a:solidFill>
                  <a:schemeClr val="tx1"/>
                </a:solidFill>
                <a:latin typeface="Arial" pitchFamily="34" charset="0"/>
              </a:defRPr>
            </a:lvl5pPr>
            <a:lvl6pPr marL="2510686" indent="-228244" eaLnBrk="0" fontAlgn="base" hangingPunct="0">
              <a:spcBef>
                <a:spcPct val="0"/>
              </a:spcBef>
              <a:spcAft>
                <a:spcPct val="0"/>
              </a:spcAft>
              <a:defRPr>
                <a:solidFill>
                  <a:schemeClr val="tx1"/>
                </a:solidFill>
                <a:latin typeface="Arial" pitchFamily="34" charset="0"/>
              </a:defRPr>
            </a:lvl6pPr>
            <a:lvl7pPr marL="2967174" indent="-228244" eaLnBrk="0" fontAlgn="base" hangingPunct="0">
              <a:spcBef>
                <a:spcPct val="0"/>
              </a:spcBef>
              <a:spcAft>
                <a:spcPct val="0"/>
              </a:spcAft>
              <a:defRPr>
                <a:solidFill>
                  <a:schemeClr val="tx1"/>
                </a:solidFill>
                <a:latin typeface="Arial" pitchFamily="34" charset="0"/>
              </a:defRPr>
            </a:lvl7pPr>
            <a:lvl8pPr marL="3423662" indent="-228244" eaLnBrk="0" fontAlgn="base" hangingPunct="0">
              <a:spcBef>
                <a:spcPct val="0"/>
              </a:spcBef>
              <a:spcAft>
                <a:spcPct val="0"/>
              </a:spcAft>
              <a:defRPr>
                <a:solidFill>
                  <a:schemeClr val="tx1"/>
                </a:solidFill>
                <a:latin typeface="Arial" pitchFamily="34" charset="0"/>
              </a:defRPr>
            </a:lvl8pPr>
            <a:lvl9pPr marL="3880151" indent="-228244" eaLnBrk="0" fontAlgn="base" hangingPunct="0">
              <a:spcBef>
                <a:spcPct val="0"/>
              </a:spcBef>
              <a:spcAft>
                <a:spcPct val="0"/>
              </a:spcAft>
              <a:defRPr>
                <a:solidFill>
                  <a:schemeClr val="tx1"/>
                </a:solidFill>
                <a:latin typeface="Arial" pitchFamily="34" charset="0"/>
              </a:defRPr>
            </a:lvl9pPr>
          </a:lstStyle>
          <a:p>
            <a:pPr eaLnBrk="1" hangingPunct="1"/>
            <a:fld id="{9197AFF9-CD5E-4F89-8E78-372415635CD5}" type="slidenum">
              <a:rPr lang="en-US">
                <a:latin typeface="Calibri" pitchFamily="34" charset="0"/>
              </a:rPr>
              <a:pPr eaLnBrk="1" hangingPunct="1"/>
              <a:t>21</a:t>
            </a:fld>
            <a:endParaRPr 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66517ED-4CC6-46B8-BA7F-66BF71C6CEDF}" type="slidenum">
              <a:rPr lang="en-US" smtClean="0">
                <a:latin typeface="Calibri" pitchFamily="34" charset="0"/>
              </a:rPr>
              <a:pPr eaLnBrk="1" hangingPunct="1"/>
              <a:t>3</a:t>
            </a:fld>
            <a:endParaRPr 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4</a:t>
            </a:fld>
            <a:endParaRPr lang="en-US"/>
          </a:p>
        </p:txBody>
      </p:sp>
    </p:spTree>
    <p:extLst>
      <p:ext uri="{BB962C8B-B14F-4D97-AF65-F5344CB8AC3E}">
        <p14:creationId xmlns:p14="http://schemas.microsoft.com/office/powerpoint/2010/main" val="1648470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5</a:t>
            </a:fld>
            <a:endParaRPr lang="en-US"/>
          </a:p>
        </p:txBody>
      </p:sp>
    </p:spTree>
    <p:extLst>
      <p:ext uri="{BB962C8B-B14F-4D97-AF65-F5344CB8AC3E}">
        <p14:creationId xmlns:p14="http://schemas.microsoft.com/office/powerpoint/2010/main" val="312027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6</a:t>
            </a:fld>
            <a:endParaRPr lang="en-US"/>
          </a:p>
        </p:txBody>
      </p:sp>
    </p:spTree>
    <p:extLst>
      <p:ext uri="{BB962C8B-B14F-4D97-AF65-F5344CB8AC3E}">
        <p14:creationId xmlns:p14="http://schemas.microsoft.com/office/powerpoint/2010/main" val="1648470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7</a:t>
            </a:fld>
            <a:endParaRPr lang="en-US"/>
          </a:p>
        </p:txBody>
      </p:sp>
    </p:spTree>
    <p:extLst>
      <p:ext uri="{BB962C8B-B14F-4D97-AF65-F5344CB8AC3E}">
        <p14:creationId xmlns:p14="http://schemas.microsoft.com/office/powerpoint/2010/main" val="312027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8</a:t>
            </a:fld>
            <a:endParaRPr lang="en-US"/>
          </a:p>
        </p:txBody>
      </p:sp>
    </p:spTree>
    <p:extLst>
      <p:ext uri="{BB962C8B-B14F-4D97-AF65-F5344CB8AC3E}">
        <p14:creationId xmlns:p14="http://schemas.microsoft.com/office/powerpoint/2010/main" val="773949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9</a:t>
            </a:fld>
            <a:endParaRPr lang="en-US"/>
          </a:p>
        </p:txBody>
      </p:sp>
    </p:spTree>
    <p:extLst>
      <p:ext uri="{BB962C8B-B14F-4D97-AF65-F5344CB8AC3E}">
        <p14:creationId xmlns:p14="http://schemas.microsoft.com/office/powerpoint/2010/main" val="2864903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584775"/>
          </a:xfrm>
        </p:spPr>
        <p:txBody>
          <a:bodyPr/>
          <a:lstStyle>
            <a:lvl1pPr>
              <a:defRPr>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415453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1" name="Rounded Rectangle 10"/>
          <p:cNvSpPr/>
          <p:nvPr userDrawn="1"/>
        </p:nvSpPr>
        <p:spPr>
          <a:xfrm>
            <a:off x="46609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35814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4221162"/>
            <a:ext cx="4040188" cy="248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2959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1" name="Rounded Rectangle 10"/>
          <p:cNvSpPr/>
          <p:nvPr userDrawn="1"/>
        </p:nvSpPr>
        <p:spPr>
          <a:xfrm>
            <a:off x="3200400" y="1219199"/>
            <a:ext cx="5638800" cy="5325533"/>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3581400"/>
            <a:ext cx="25908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4221162"/>
            <a:ext cx="2590800" cy="248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803210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0" name="Rounded Rectangle 9"/>
          <p:cNvSpPr/>
          <p:nvPr userDrawn="1"/>
        </p:nvSpPr>
        <p:spPr>
          <a:xfrm>
            <a:off x="3048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3"/>
          </p:nvPr>
        </p:nvSpPr>
        <p:spPr>
          <a:xfrm>
            <a:off x="4800600" y="35814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4221162"/>
            <a:ext cx="3886200" cy="2255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24790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6" name="Rounded Rectangle 5"/>
          <p:cNvSpPr/>
          <p:nvPr userDrawn="1"/>
        </p:nvSpPr>
        <p:spPr>
          <a:xfrm>
            <a:off x="609600" y="990600"/>
            <a:ext cx="7924800" cy="5257800"/>
          </a:xfrm>
          <a:prstGeom prst="roundRect">
            <a:avLst>
              <a:gd name="adj" fmla="val 0"/>
            </a:avLst>
          </a:prstGeom>
          <a:gradFill>
            <a:gsLst>
              <a:gs pos="100000">
                <a:schemeClr val="tx2">
                  <a:lumMod val="20000"/>
                  <a:lumOff val="80000"/>
                </a:schemeClr>
              </a:gs>
              <a:gs pos="0">
                <a:srgbClr val="DAE6F6"/>
              </a:gs>
              <a:gs pos="83000">
                <a:srgbClr val="EEF3FB"/>
              </a:gs>
              <a:gs pos="25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457200" y="876300"/>
            <a:ext cx="8229600" cy="419100"/>
            <a:chOff x="457200" y="876300"/>
            <a:chExt cx="8229600" cy="419100"/>
          </a:xfrm>
        </p:grpSpPr>
        <p:sp>
          <p:nvSpPr>
            <p:cNvPr id="10" name="Rectangle 9"/>
            <p:cNvSpPr/>
            <p:nvPr/>
          </p:nvSpPr>
          <p:spPr>
            <a:xfrm>
              <a:off x="609600" y="906236"/>
              <a:ext cx="7924800" cy="359229"/>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458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p:cNvSpPr>
            <a:spLocks noGrp="1"/>
          </p:cNvSpPr>
          <p:nvPr>
            <p:ph type="body" sz="quarter" idx="10" hasCustomPrompt="1"/>
          </p:nvPr>
        </p:nvSpPr>
        <p:spPr>
          <a:xfrm>
            <a:off x="838200" y="1447800"/>
            <a:ext cx="7391400" cy="457200"/>
          </a:xfrm>
          <a:noFill/>
        </p:spPr>
        <p:txBody>
          <a:bodyPr wrap="square" rtlCol="0">
            <a:spAutoFit/>
          </a:bodyPr>
          <a:lstStyle>
            <a:lvl1pPr marL="0" indent="0">
              <a:buNone/>
              <a:defRPr lang="en-US" sz="2400" dirty="0">
                <a:solidFill>
                  <a:schemeClr val="accent2"/>
                </a:solidFill>
                <a:latin typeface="Bevan" pitchFamily="2" charset="0"/>
              </a:defRPr>
            </a:lvl1pPr>
          </a:lstStyle>
          <a:p>
            <a:pPr marL="0" lvl="0"/>
            <a:r>
              <a:rPr lang="en-US" dirty="0" smtClean="0"/>
              <a:t>Add your title here</a:t>
            </a:r>
            <a:endParaRPr lang="en-US" dirty="0"/>
          </a:p>
        </p:txBody>
      </p:sp>
      <p:sp>
        <p:nvSpPr>
          <p:cNvPr id="5" name="Content Placeholder 4"/>
          <p:cNvSpPr>
            <a:spLocks noGrp="1"/>
          </p:cNvSpPr>
          <p:nvPr>
            <p:ph sz="quarter" idx="11"/>
          </p:nvPr>
        </p:nvSpPr>
        <p:spPr>
          <a:xfrm>
            <a:off x="838200" y="1981200"/>
            <a:ext cx="739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772716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0" hasCustomPrompt="1"/>
          </p:nvPr>
        </p:nvSpPr>
        <p:spPr>
          <a:xfrm>
            <a:off x="762000" y="4572000"/>
            <a:ext cx="7620000" cy="457200"/>
          </a:xfrm>
        </p:spPr>
        <p:txBody>
          <a:bodyPr/>
          <a:lstStyle>
            <a:lvl1pPr marL="0" indent="0">
              <a:buFontTx/>
              <a:buNone/>
              <a:defRPr baseline="0">
                <a:solidFill>
                  <a:schemeClr val="accent2"/>
                </a:solidFill>
                <a:latin typeface="Bevan" pitchFamily="2" charset="0"/>
              </a:defRPr>
            </a:lvl1pPr>
            <a:lvl2pPr>
              <a:defRPr>
                <a:solidFill>
                  <a:schemeClr val="accent2"/>
                </a:solidFill>
                <a:latin typeface="Bevan" pitchFamily="2" charset="0"/>
              </a:defRPr>
            </a:lvl2pPr>
            <a:lvl3pPr>
              <a:defRPr>
                <a:solidFill>
                  <a:schemeClr val="accent2"/>
                </a:solidFill>
                <a:latin typeface="Bevan" pitchFamily="2" charset="0"/>
              </a:defRPr>
            </a:lvl3pPr>
            <a:lvl4pPr>
              <a:defRPr>
                <a:solidFill>
                  <a:schemeClr val="accent2"/>
                </a:solidFill>
                <a:latin typeface="Bevan" pitchFamily="2" charset="0"/>
              </a:defRPr>
            </a:lvl4pPr>
            <a:lvl5pPr>
              <a:defRPr>
                <a:solidFill>
                  <a:schemeClr val="accent2"/>
                </a:solidFill>
                <a:latin typeface="Bevan" pitchFamily="2" charset="0"/>
              </a:defRPr>
            </a:lvl5pPr>
          </a:lstStyle>
          <a:p>
            <a:pPr lvl="0"/>
            <a:r>
              <a:rPr lang="en-US" dirty="0" smtClean="0"/>
              <a:t>Add title here</a:t>
            </a:r>
            <a:endParaRPr lang="en-US" dirty="0"/>
          </a:p>
        </p:txBody>
      </p:sp>
      <p:sp>
        <p:nvSpPr>
          <p:cNvPr id="9" name="Rounded Rectangle 8"/>
          <p:cNvSpPr/>
          <p:nvPr userDrawn="1"/>
        </p:nvSpPr>
        <p:spPr>
          <a:xfrm>
            <a:off x="609600" y="762000"/>
            <a:ext cx="79248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3081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61CD0EBA-555A-47EE-A7A1-1412E4385647}" type="datetime1">
              <a:rPr lang="en-US"/>
              <a:pPr>
                <a:defRPr/>
              </a:pPr>
              <a:t>11/6/2013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6749D94-AFEF-4722-8FCB-343CAC3C7D6B}" type="slidenum">
              <a:rPr lang="en-US"/>
              <a:pPr>
                <a:defRPr/>
              </a:pPr>
              <a:t>‹#›</a:t>
            </a:fld>
            <a:endParaRPr lang="en-US"/>
          </a:p>
        </p:txBody>
      </p:sp>
    </p:spTree>
    <p:extLst>
      <p:ext uri="{BB962C8B-B14F-4D97-AF65-F5344CB8AC3E}">
        <p14:creationId xmlns:p14="http://schemas.microsoft.com/office/powerpoint/2010/main" val="606602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584775"/>
          </a:xfrm>
        </p:spPr>
        <p:txBody>
          <a:bodyPr/>
          <a:lstStyle>
            <a:lvl1pPr>
              <a:defRPr>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544454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584775"/>
          </a:xfrm>
        </p:spPr>
        <p:txBody>
          <a:bodyPr/>
          <a:lstStyle>
            <a:lvl1pPr>
              <a:defRPr>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551864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0" hasCustomPrompt="1"/>
          </p:nvPr>
        </p:nvSpPr>
        <p:spPr>
          <a:xfrm>
            <a:off x="762000" y="4572000"/>
            <a:ext cx="7620000" cy="457200"/>
          </a:xfrm>
        </p:spPr>
        <p:txBody>
          <a:bodyPr/>
          <a:lstStyle>
            <a:lvl1pPr marL="0" indent="0">
              <a:buFontTx/>
              <a:buNone/>
              <a:defRPr baseline="0">
                <a:solidFill>
                  <a:schemeClr val="accent2"/>
                </a:solidFill>
                <a:latin typeface="Bevan" pitchFamily="2" charset="0"/>
              </a:defRPr>
            </a:lvl1pPr>
            <a:lvl2pPr>
              <a:defRPr>
                <a:solidFill>
                  <a:schemeClr val="accent2"/>
                </a:solidFill>
                <a:latin typeface="Bevan" pitchFamily="2" charset="0"/>
              </a:defRPr>
            </a:lvl2pPr>
            <a:lvl3pPr>
              <a:defRPr>
                <a:solidFill>
                  <a:schemeClr val="accent2"/>
                </a:solidFill>
                <a:latin typeface="Bevan" pitchFamily="2" charset="0"/>
              </a:defRPr>
            </a:lvl3pPr>
            <a:lvl4pPr>
              <a:defRPr>
                <a:solidFill>
                  <a:schemeClr val="accent2"/>
                </a:solidFill>
                <a:latin typeface="Bevan" pitchFamily="2" charset="0"/>
              </a:defRPr>
            </a:lvl4pPr>
            <a:lvl5pPr>
              <a:defRPr>
                <a:solidFill>
                  <a:schemeClr val="accent2"/>
                </a:solidFill>
                <a:latin typeface="Bevan" pitchFamily="2" charset="0"/>
              </a:defRPr>
            </a:lvl5pPr>
          </a:lstStyle>
          <a:p>
            <a:pPr lvl="0"/>
            <a:r>
              <a:rPr lang="en-US" dirty="0" smtClean="0"/>
              <a:t>Add title here</a:t>
            </a:r>
            <a:endParaRPr lang="en-US" dirty="0"/>
          </a:p>
        </p:txBody>
      </p:sp>
      <p:sp>
        <p:nvSpPr>
          <p:cNvPr id="9" name="Rounded Rectangle 8"/>
          <p:cNvSpPr/>
          <p:nvPr userDrawn="1"/>
        </p:nvSpPr>
        <p:spPr>
          <a:xfrm>
            <a:off x="152400" y="1295400"/>
            <a:ext cx="8839200" cy="51816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125942" y="952500"/>
            <a:ext cx="8941858" cy="419100"/>
            <a:chOff x="457200" y="876300"/>
            <a:chExt cx="8229600" cy="419100"/>
          </a:xfrm>
        </p:grpSpPr>
        <p:sp>
          <p:nvSpPr>
            <p:cNvPr id="7" name="Rectangle 6"/>
            <p:cNvSpPr/>
            <p:nvPr/>
          </p:nvSpPr>
          <p:spPr>
            <a:xfrm>
              <a:off x="609600" y="906236"/>
              <a:ext cx="7924800" cy="359229"/>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458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4481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0" hasCustomPrompt="1"/>
          </p:nvPr>
        </p:nvSpPr>
        <p:spPr>
          <a:xfrm>
            <a:off x="762000" y="4572000"/>
            <a:ext cx="7620000" cy="457200"/>
          </a:xfrm>
        </p:spPr>
        <p:txBody>
          <a:bodyPr/>
          <a:lstStyle>
            <a:lvl1pPr marL="0" indent="0">
              <a:buFontTx/>
              <a:buNone/>
              <a:defRPr baseline="0">
                <a:solidFill>
                  <a:schemeClr val="accent2"/>
                </a:solidFill>
                <a:latin typeface="Bevan" pitchFamily="2" charset="0"/>
              </a:defRPr>
            </a:lvl1pPr>
            <a:lvl2pPr>
              <a:defRPr>
                <a:solidFill>
                  <a:schemeClr val="accent2"/>
                </a:solidFill>
                <a:latin typeface="Bevan" pitchFamily="2" charset="0"/>
              </a:defRPr>
            </a:lvl2pPr>
            <a:lvl3pPr>
              <a:defRPr>
                <a:solidFill>
                  <a:schemeClr val="accent2"/>
                </a:solidFill>
                <a:latin typeface="Bevan" pitchFamily="2" charset="0"/>
              </a:defRPr>
            </a:lvl3pPr>
            <a:lvl4pPr>
              <a:defRPr>
                <a:solidFill>
                  <a:schemeClr val="accent2"/>
                </a:solidFill>
                <a:latin typeface="Bevan" pitchFamily="2" charset="0"/>
              </a:defRPr>
            </a:lvl4pPr>
            <a:lvl5pPr>
              <a:defRPr>
                <a:solidFill>
                  <a:schemeClr val="accent2"/>
                </a:solidFill>
                <a:latin typeface="Bevan" pitchFamily="2" charset="0"/>
              </a:defRPr>
            </a:lvl5pPr>
          </a:lstStyle>
          <a:p>
            <a:pPr lvl="0"/>
            <a:r>
              <a:rPr lang="en-US" dirty="0" smtClean="0"/>
              <a:t>Add title here</a:t>
            </a:r>
            <a:endParaRPr lang="en-US" dirty="0"/>
          </a:p>
        </p:txBody>
      </p:sp>
      <p:sp>
        <p:nvSpPr>
          <p:cNvPr id="9" name="Rounded Rectangle 8"/>
          <p:cNvSpPr/>
          <p:nvPr userDrawn="1"/>
        </p:nvSpPr>
        <p:spPr>
          <a:xfrm>
            <a:off x="609600" y="762000"/>
            <a:ext cx="7924800" cy="36576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220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584775"/>
          </a:xfrm>
        </p:spPr>
        <p:txBody>
          <a:bodyPr/>
          <a:lstStyle>
            <a:lvl1pPr>
              <a:defRPr>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Rectangle 3"/>
          <p:cNvSpPr/>
          <p:nvPr userDrawn="1"/>
        </p:nvSpPr>
        <p:spPr>
          <a:xfrm>
            <a:off x="-13547" y="838200"/>
            <a:ext cx="9169400" cy="5984240"/>
          </a:xfrm>
          <a:prstGeom prst="rect">
            <a:avLst/>
          </a:prstGeom>
          <a:gradFill>
            <a:gsLst>
              <a:gs pos="0">
                <a:schemeClr val="tx2">
                  <a:lumMod val="40000"/>
                  <a:lumOff val="60000"/>
                </a:schemeClr>
              </a:gs>
              <a:gs pos="100000">
                <a:srgbClr val="FFFFFF"/>
              </a:gs>
              <a:gs pos="29000">
                <a:srgbClr val="FFFF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25399" y="-11853"/>
            <a:ext cx="9181252" cy="1002453"/>
          </a:xfrm>
          <a:prstGeom prst="rect">
            <a:avLst/>
          </a:prstGeom>
          <a:gradFill>
            <a:gsLst>
              <a:gs pos="0">
                <a:schemeClr val="tx2">
                  <a:lumMod val="50000"/>
                  <a:alpha val="90000"/>
                </a:schemeClr>
              </a:gs>
              <a:gs pos="100000">
                <a:schemeClr val="tx2">
                  <a:lumMod val="50000"/>
                </a:schemeClr>
              </a:gs>
              <a:gs pos="46000">
                <a:schemeClr val="tx2">
                  <a:alpha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60644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28877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0" name="Rounded Rectangle 9"/>
          <p:cNvSpPr/>
          <p:nvPr userDrawn="1"/>
        </p:nvSpPr>
        <p:spPr>
          <a:xfrm>
            <a:off x="304800" y="753533"/>
            <a:ext cx="35052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3962400" y="753533"/>
            <a:ext cx="48768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6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0668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706562"/>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7374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0" name="Rounded Rectangle 9"/>
          <p:cNvSpPr/>
          <p:nvPr userDrawn="1"/>
        </p:nvSpPr>
        <p:spPr>
          <a:xfrm>
            <a:off x="3048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46609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6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0668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706562"/>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6265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0" name="Rounded Rectangle 9"/>
          <p:cNvSpPr/>
          <p:nvPr userDrawn="1"/>
        </p:nvSpPr>
        <p:spPr>
          <a:xfrm>
            <a:off x="3048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46609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6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0668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706562"/>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0381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1" name="Rounded Rectangle 10"/>
          <p:cNvSpPr/>
          <p:nvPr userDrawn="1"/>
        </p:nvSpPr>
        <p:spPr>
          <a:xfrm>
            <a:off x="46609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35814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4221162"/>
            <a:ext cx="4040188" cy="248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0779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1" name="Rounded Rectangle 10"/>
          <p:cNvSpPr/>
          <p:nvPr userDrawn="1"/>
        </p:nvSpPr>
        <p:spPr>
          <a:xfrm>
            <a:off x="3200400" y="1219199"/>
            <a:ext cx="5638800" cy="5325533"/>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3581400"/>
            <a:ext cx="25908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4221162"/>
            <a:ext cx="2590800" cy="248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82361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0" name="Rounded Rectangle 9"/>
          <p:cNvSpPr/>
          <p:nvPr userDrawn="1"/>
        </p:nvSpPr>
        <p:spPr>
          <a:xfrm>
            <a:off x="3048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3"/>
          </p:nvPr>
        </p:nvSpPr>
        <p:spPr>
          <a:xfrm>
            <a:off x="4800600" y="35814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4221162"/>
            <a:ext cx="3886200" cy="2255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56241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6" name="Rounded Rectangle 5"/>
          <p:cNvSpPr/>
          <p:nvPr userDrawn="1"/>
        </p:nvSpPr>
        <p:spPr>
          <a:xfrm>
            <a:off x="609600" y="990600"/>
            <a:ext cx="7924800" cy="5257800"/>
          </a:xfrm>
          <a:prstGeom prst="roundRect">
            <a:avLst>
              <a:gd name="adj" fmla="val 0"/>
            </a:avLst>
          </a:prstGeom>
          <a:gradFill>
            <a:gsLst>
              <a:gs pos="100000">
                <a:schemeClr val="tx2">
                  <a:lumMod val="20000"/>
                  <a:lumOff val="80000"/>
                </a:schemeClr>
              </a:gs>
              <a:gs pos="0">
                <a:srgbClr val="DAE6F6"/>
              </a:gs>
              <a:gs pos="83000">
                <a:srgbClr val="EEF3FB"/>
              </a:gs>
              <a:gs pos="25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457200" y="876300"/>
            <a:ext cx="8229600" cy="419100"/>
            <a:chOff x="457200" y="876300"/>
            <a:chExt cx="8229600" cy="419100"/>
          </a:xfrm>
        </p:grpSpPr>
        <p:sp>
          <p:nvSpPr>
            <p:cNvPr id="10" name="Rectangle 9"/>
            <p:cNvSpPr/>
            <p:nvPr/>
          </p:nvSpPr>
          <p:spPr>
            <a:xfrm>
              <a:off x="609600" y="906236"/>
              <a:ext cx="7924800" cy="359229"/>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458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p:cNvSpPr>
            <a:spLocks noGrp="1"/>
          </p:cNvSpPr>
          <p:nvPr>
            <p:ph type="body" sz="quarter" idx="10" hasCustomPrompt="1"/>
          </p:nvPr>
        </p:nvSpPr>
        <p:spPr>
          <a:xfrm>
            <a:off x="838200" y="1447800"/>
            <a:ext cx="7391400" cy="457200"/>
          </a:xfrm>
          <a:noFill/>
        </p:spPr>
        <p:txBody>
          <a:bodyPr wrap="square" rtlCol="0">
            <a:spAutoFit/>
          </a:bodyPr>
          <a:lstStyle>
            <a:lvl1pPr marL="0" indent="0">
              <a:buNone/>
              <a:defRPr lang="en-US" sz="2400" dirty="0">
                <a:solidFill>
                  <a:schemeClr val="accent2"/>
                </a:solidFill>
                <a:latin typeface="Bevan" pitchFamily="2" charset="0"/>
              </a:defRPr>
            </a:lvl1pPr>
          </a:lstStyle>
          <a:p>
            <a:pPr marL="0" lvl="0"/>
            <a:r>
              <a:rPr lang="en-US" dirty="0" smtClean="0"/>
              <a:t>Add your title here</a:t>
            </a:r>
            <a:endParaRPr lang="en-US" dirty="0"/>
          </a:p>
        </p:txBody>
      </p:sp>
      <p:sp>
        <p:nvSpPr>
          <p:cNvPr id="5" name="Content Placeholder 4"/>
          <p:cNvSpPr>
            <a:spLocks noGrp="1"/>
          </p:cNvSpPr>
          <p:nvPr>
            <p:ph sz="quarter" idx="11"/>
          </p:nvPr>
        </p:nvSpPr>
        <p:spPr>
          <a:xfrm>
            <a:off x="838200" y="1981200"/>
            <a:ext cx="739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61758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0" hasCustomPrompt="1"/>
          </p:nvPr>
        </p:nvSpPr>
        <p:spPr>
          <a:xfrm>
            <a:off x="762000" y="4572000"/>
            <a:ext cx="7620000" cy="457200"/>
          </a:xfrm>
        </p:spPr>
        <p:txBody>
          <a:bodyPr/>
          <a:lstStyle>
            <a:lvl1pPr marL="0" indent="0">
              <a:buFontTx/>
              <a:buNone/>
              <a:defRPr baseline="0">
                <a:solidFill>
                  <a:schemeClr val="accent2"/>
                </a:solidFill>
                <a:latin typeface="Bevan" pitchFamily="2" charset="0"/>
              </a:defRPr>
            </a:lvl1pPr>
            <a:lvl2pPr>
              <a:defRPr>
                <a:solidFill>
                  <a:schemeClr val="accent2"/>
                </a:solidFill>
                <a:latin typeface="Bevan" pitchFamily="2" charset="0"/>
              </a:defRPr>
            </a:lvl2pPr>
            <a:lvl3pPr>
              <a:defRPr>
                <a:solidFill>
                  <a:schemeClr val="accent2"/>
                </a:solidFill>
                <a:latin typeface="Bevan" pitchFamily="2" charset="0"/>
              </a:defRPr>
            </a:lvl3pPr>
            <a:lvl4pPr>
              <a:defRPr>
                <a:solidFill>
                  <a:schemeClr val="accent2"/>
                </a:solidFill>
                <a:latin typeface="Bevan" pitchFamily="2" charset="0"/>
              </a:defRPr>
            </a:lvl4pPr>
            <a:lvl5pPr>
              <a:defRPr>
                <a:solidFill>
                  <a:schemeClr val="accent2"/>
                </a:solidFill>
                <a:latin typeface="Bevan" pitchFamily="2" charset="0"/>
              </a:defRPr>
            </a:lvl5pPr>
          </a:lstStyle>
          <a:p>
            <a:pPr lvl="0"/>
            <a:r>
              <a:rPr lang="en-US" dirty="0" smtClean="0"/>
              <a:t>Add title here</a:t>
            </a:r>
            <a:endParaRPr lang="en-US" dirty="0"/>
          </a:p>
        </p:txBody>
      </p:sp>
      <p:sp>
        <p:nvSpPr>
          <p:cNvPr id="9" name="Rounded Rectangle 8"/>
          <p:cNvSpPr/>
          <p:nvPr userDrawn="1"/>
        </p:nvSpPr>
        <p:spPr>
          <a:xfrm>
            <a:off x="152400" y="1295400"/>
            <a:ext cx="8839200" cy="51816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125942" y="952500"/>
            <a:ext cx="8941858" cy="419100"/>
            <a:chOff x="457200" y="876300"/>
            <a:chExt cx="8229600" cy="419100"/>
          </a:xfrm>
        </p:grpSpPr>
        <p:sp>
          <p:nvSpPr>
            <p:cNvPr id="7" name="Rectangle 6"/>
            <p:cNvSpPr/>
            <p:nvPr/>
          </p:nvSpPr>
          <p:spPr>
            <a:xfrm>
              <a:off x="609600" y="906236"/>
              <a:ext cx="7924800" cy="359229"/>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458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900810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0" hasCustomPrompt="1"/>
          </p:nvPr>
        </p:nvSpPr>
        <p:spPr>
          <a:xfrm>
            <a:off x="762000" y="4572000"/>
            <a:ext cx="7620000" cy="457200"/>
          </a:xfrm>
        </p:spPr>
        <p:txBody>
          <a:bodyPr/>
          <a:lstStyle>
            <a:lvl1pPr marL="0" indent="0">
              <a:buFontTx/>
              <a:buNone/>
              <a:defRPr baseline="0">
                <a:solidFill>
                  <a:schemeClr val="accent2"/>
                </a:solidFill>
                <a:latin typeface="Bevan" pitchFamily="2" charset="0"/>
              </a:defRPr>
            </a:lvl1pPr>
            <a:lvl2pPr>
              <a:defRPr>
                <a:solidFill>
                  <a:schemeClr val="accent2"/>
                </a:solidFill>
                <a:latin typeface="Bevan" pitchFamily="2" charset="0"/>
              </a:defRPr>
            </a:lvl2pPr>
            <a:lvl3pPr>
              <a:defRPr>
                <a:solidFill>
                  <a:schemeClr val="accent2"/>
                </a:solidFill>
                <a:latin typeface="Bevan" pitchFamily="2" charset="0"/>
              </a:defRPr>
            </a:lvl3pPr>
            <a:lvl4pPr>
              <a:defRPr>
                <a:solidFill>
                  <a:schemeClr val="accent2"/>
                </a:solidFill>
                <a:latin typeface="Bevan" pitchFamily="2" charset="0"/>
              </a:defRPr>
            </a:lvl4pPr>
            <a:lvl5pPr>
              <a:defRPr>
                <a:solidFill>
                  <a:schemeClr val="accent2"/>
                </a:solidFill>
                <a:latin typeface="Bevan" pitchFamily="2" charset="0"/>
              </a:defRPr>
            </a:lvl5pPr>
          </a:lstStyle>
          <a:p>
            <a:pPr lvl="0"/>
            <a:r>
              <a:rPr lang="en-US" dirty="0" smtClean="0"/>
              <a:t>Add title here</a:t>
            </a:r>
            <a:endParaRPr lang="en-US" dirty="0"/>
          </a:p>
        </p:txBody>
      </p:sp>
      <p:sp>
        <p:nvSpPr>
          <p:cNvPr id="9" name="Rounded Rectangle 8"/>
          <p:cNvSpPr/>
          <p:nvPr userDrawn="1"/>
        </p:nvSpPr>
        <p:spPr>
          <a:xfrm>
            <a:off x="152400" y="1047750"/>
            <a:ext cx="8839200" cy="573405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125942" y="838200"/>
            <a:ext cx="8941858" cy="419100"/>
            <a:chOff x="457200" y="876300"/>
            <a:chExt cx="8229600" cy="419100"/>
          </a:xfrm>
        </p:grpSpPr>
        <p:sp>
          <p:nvSpPr>
            <p:cNvPr id="7" name="Rectangle 6"/>
            <p:cNvSpPr/>
            <p:nvPr/>
          </p:nvSpPr>
          <p:spPr>
            <a:xfrm>
              <a:off x="609600" y="906236"/>
              <a:ext cx="7924800" cy="359229"/>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458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00858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0" hasCustomPrompt="1"/>
          </p:nvPr>
        </p:nvSpPr>
        <p:spPr>
          <a:xfrm>
            <a:off x="762000" y="4572000"/>
            <a:ext cx="7620000" cy="457200"/>
          </a:xfrm>
        </p:spPr>
        <p:txBody>
          <a:bodyPr/>
          <a:lstStyle>
            <a:lvl1pPr marL="0" indent="0">
              <a:buFontTx/>
              <a:buNone/>
              <a:defRPr baseline="0">
                <a:solidFill>
                  <a:schemeClr val="accent2"/>
                </a:solidFill>
                <a:latin typeface="Bevan" pitchFamily="2" charset="0"/>
              </a:defRPr>
            </a:lvl1pPr>
            <a:lvl2pPr>
              <a:defRPr>
                <a:solidFill>
                  <a:schemeClr val="accent2"/>
                </a:solidFill>
                <a:latin typeface="Bevan" pitchFamily="2" charset="0"/>
              </a:defRPr>
            </a:lvl2pPr>
            <a:lvl3pPr>
              <a:defRPr>
                <a:solidFill>
                  <a:schemeClr val="accent2"/>
                </a:solidFill>
                <a:latin typeface="Bevan" pitchFamily="2" charset="0"/>
              </a:defRPr>
            </a:lvl3pPr>
            <a:lvl4pPr>
              <a:defRPr>
                <a:solidFill>
                  <a:schemeClr val="accent2"/>
                </a:solidFill>
                <a:latin typeface="Bevan" pitchFamily="2" charset="0"/>
              </a:defRPr>
            </a:lvl4pPr>
            <a:lvl5pPr>
              <a:defRPr>
                <a:solidFill>
                  <a:schemeClr val="accent2"/>
                </a:solidFill>
                <a:latin typeface="Bevan" pitchFamily="2" charset="0"/>
              </a:defRPr>
            </a:lvl5pPr>
          </a:lstStyle>
          <a:p>
            <a:pPr lvl="0"/>
            <a:r>
              <a:rPr lang="en-US" dirty="0" smtClean="0"/>
              <a:t>Add title here</a:t>
            </a:r>
            <a:endParaRPr lang="en-US" dirty="0"/>
          </a:p>
        </p:txBody>
      </p:sp>
      <p:sp>
        <p:nvSpPr>
          <p:cNvPr id="9" name="Rounded Rectangle 8"/>
          <p:cNvSpPr/>
          <p:nvPr userDrawn="1"/>
        </p:nvSpPr>
        <p:spPr>
          <a:xfrm>
            <a:off x="609600" y="762000"/>
            <a:ext cx="7924800" cy="36576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198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077907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0" name="Rounded Rectangle 9"/>
          <p:cNvSpPr/>
          <p:nvPr userDrawn="1"/>
        </p:nvSpPr>
        <p:spPr>
          <a:xfrm>
            <a:off x="304800" y="753533"/>
            <a:ext cx="35052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3962400" y="753533"/>
            <a:ext cx="48768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6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0668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706562"/>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4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0" name="Rounded Rectangle 9"/>
          <p:cNvSpPr/>
          <p:nvPr userDrawn="1"/>
        </p:nvSpPr>
        <p:spPr>
          <a:xfrm>
            <a:off x="3048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46609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6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0668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706562"/>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245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0" name="Rounded Rectangle 9"/>
          <p:cNvSpPr/>
          <p:nvPr userDrawn="1"/>
        </p:nvSpPr>
        <p:spPr>
          <a:xfrm>
            <a:off x="304800" y="1676399"/>
            <a:ext cx="4178300" cy="4868333"/>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4660900" y="1676399"/>
            <a:ext cx="4178300" cy="4868334"/>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6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0668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706562"/>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245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3547" y="2590800"/>
            <a:ext cx="9169400" cy="4231640"/>
          </a:xfrm>
          <a:prstGeom prst="rect">
            <a:avLst/>
          </a:prstGeom>
          <a:gradFill>
            <a:gsLst>
              <a:gs pos="0">
                <a:schemeClr val="tx2">
                  <a:lumMod val="40000"/>
                  <a:lumOff val="60000"/>
                </a:schemeClr>
              </a:gs>
              <a:gs pos="100000">
                <a:srgbClr val="FFFFFF"/>
              </a:gs>
              <a:gs pos="29000">
                <a:srgbClr val="FFFF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399" y="-11853"/>
            <a:ext cx="9181252" cy="3200400"/>
          </a:xfrm>
          <a:prstGeom prst="rect">
            <a:avLst/>
          </a:prstGeom>
          <a:pattFill prst="openDmnd">
            <a:fgClr>
              <a:schemeClr val="tx2">
                <a:lumMod val="50000"/>
              </a:schemeClr>
            </a:fgClr>
            <a:bgClr>
              <a:schemeClr val="tx2">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25399" y="-11853"/>
            <a:ext cx="9181252" cy="3200400"/>
          </a:xfrm>
          <a:prstGeom prst="rect">
            <a:avLst/>
          </a:prstGeom>
          <a:gradFill>
            <a:gsLst>
              <a:gs pos="0">
                <a:schemeClr val="tx2">
                  <a:lumMod val="50000"/>
                  <a:alpha val="90000"/>
                </a:schemeClr>
              </a:gs>
              <a:gs pos="100000">
                <a:schemeClr val="tx2">
                  <a:lumMod val="50000"/>
                </a:schemeClr>
              </a:gs>
              <a:gs pos="46000">
                <a:schemeClr val="tx2">
                  <a:alpha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115669"/>
            <a:ext cx="7924800" cy="584775"/>
          </a:xfrm>
          <a:prstGeom prst="rect">
            <a:avLst/>
          </a:prstGeom>
          <a:noFill/>
        </p:spPr>
        <p:txBody>
          <a:bodyPr wrap="square" rtlCol="0" anchor="b">
            <a:spAutoFit/>
          </a:bodyPr>
          <a:lstStyle/>
          <a:p>
            <a:pPr marL="0" lvl="0" algn="l"/>
            <a:r>
              <a:rPr lang="en-US" smtClean="0"/>
              <a:t>Click to edit Master title style</a:t>
            </a:r>
            <a:endParaRPr lang="en-US" dirty="0"/>
          </a:p>
        </p:txBody>
      </p:sp>
      <p:sp>
        <p:nvSpPr>
          <p:cNvPr id="3" name="Text Placeholder 2"/>
          <p:cNvSpPr>
            <a:spLocks noGrp="1"/>
          </p:cNvSpPr>
          <p:nvPr>
            <p:ph type="body" idx="1"/>
          </p:nvPr>
        </p:nvSpPr>
        <p:spPr>
          <a:xfrm>
            <a:off x="762000" y="5105399"/>
            <a:ext cx="8229600" cy="1477963"/>
          </a:xfrm>
          <a:prstGeom prst="rect">
            <a:avLst/>
          </a:prstGeom>
        </p:spPr>
        <p:txBody>
          <a:bodyPr vert="horz" lIns="91440" tIns="45720" rIns="91440" bIns="45720" rtlCol="0">
            <a:noAutofit/>
          </a:bodyPr>
          <a:lstStyle/>
          <a:p>
            <a:pPr lvl="0"/>
            <a:r>
              <a:rPr lang="en-US" dirty="0" smtClean="0"/>
              <a:t>Click to edit Master text styles</a:t>
            </a:r>
          </a:p>
        </p:txBody>
      </p:sp>
    </p:spTree>
    <p:extLst>
      <p:ext uri="{BB962C8B-B14F-4D97-AF65-F5344CB8AC3E}">
        <p14:creationId xmlns:p14="http://schemas.microsoft.com/office/powerpoint/2010/main" val="380324650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7" r:id="rId3"/>
    <p:sldLayoutId id="2147483682" r:id="rId4"/>
    <p:sldLayoutId id="2147483650" r:id="rId5"/>
    <p:sldLayoutId id="2147483651" r:id="rId6"/>
    <p:sldLayoutId id="2147483653" r:id="rId7"/>
    <p:sldLayoutId id="2147483665" r:id="rId8"/>
    <p:sldLayoutId id="2147483666" r:id="rId9"/>
    <p:sldLayoutId id="2147483663" r:id="rId10"/>
    <p:sldLayoutId id="2147483664" r:id="rId11"/>
    <p:sldLayoutId id="2147483662" r:id="rId12"/>
    <p:sldLayoutId id="2147483661" r:id="rId13"/>
    <p:sldLayoutId id="2147483683" r:id="rId14"/>
    <p:sldLayoutId id="2147483684" r:id="rId15"/>
  </p:sldLayoutIdLst>
  <p:timing>
    <p:tnLst>
      <p:par>
        <p:cTn id="1" dur="indefinite" restart="never" nodeType="tmRoot"/>
      </p:par>
    </p:tnLst>
  </p:timing>
  <p:txStyles>
    <p:titleStyle>
      <a:lvl1pPr algn="l" defTabSz="914400" rtl="0" eaLnBrk="1" latinLnBrk="0" hangingPunct="1">
        <a:spcBef>
          <a:spcPct val="0"/>
        </a:spcBef>
        <a:buNone/>
        <a:defRPr lang="en-US" sz="3200" kern="1200" dirty="0" smtClean="0">
          <a:solidFill>
            <a:schemeClr val="tx2">
              <a:lumMod val="40000"/>
              <a:lumOff val="60000"/>
            </a:schemeClr>
          </a:solidFill>
          <a:latin typeface="Bevan" pitchFamily="2" charset="0"/>
          <a:ea typeface="Slackey" pitchFamily="2" charset="0"/>
          <a:cs typeface="+mn-cs"/>
        </a:defRPr>
      </a:lvl1pPr>
    </p:titleStyle>
    <p:bodyStyle>
      <a:lvl1pPr marL="233363" indent="-233363"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3547" y="-152400"/>
            <a:ext cx="9169400" cy="6974840"/>
          </a:xfrm>
          <a:prstGeom prst="rect">
            <a:avLst/>
          </a:prstGeom>
          <a:gradFill>
            <a:gsLst>
              <a:gs pos="0">
                <a:schemeClr val="tx2">
                  <a:lumMod val="40000"/>
                  <a:lumOff val="60000"/>
                </a:schemeClr>
              </a:gs>
              <a:gs pos="100000">
                <a:srgbClr val="FFFFFF"/>
              </a:gs>
              <a:gs pos="29000">
                <a:srgbClr val="FFFF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399" y="-198120"/>
            <a:ext cx="9181252" cy="45719"/>
          </a:xfrm>
          <a:prstGeom prst="rect">
            <a:avLst/>
          </a:prstGeom>
          <a:pattFill prst="openDmnd">
            <a:fgClr>
              <a:schemeClr val="tx2">
                <a:lumMod val="50000"/>
              </a:schemeClr>
            </a:fgClr>
            <a:bgClr>
              <a:schemeClr val="tx2">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115669"/>
            <a:ext cx="7924800" cy="584775"/>
          </a:xfrm>
          <a:prstGeom prst="rect">
            <a:avLst/>
          </a:prstGeom>
          <a:noFill/>
        </p:spPr>
        <p:txBody>
          <a:bodyPr wrap="square" rtlCol="0" anchor="b">
            <a:spAutoFit/>
          </a:bodyPr>
          <a:lstStyle/>
          <a:p>
            <a:pPr marL="0" lvl="0" algn="l"/>
            <a:r>
              <a:rPr lang="en-US" smtClean="0"/>
              <a:t>Click to edit Master title style</a:t>
            </a:r>
            <a:endParaRPr lang="en-US" dirty="0"/>
          </a:p>
        </p:txBody>
      </p:sp>
      <p:sp>
        <p:nvSpPr>
          <p:cNvPr id="3" name="Text Placeholder 2"/>
          <p:cNvSpPr>
            <a:spLocks noGrp="1"/>
          </p:cNvSpPr>
          <p:nvPr>
            <p:ph type="body" idx="1"/>
          </p:nvPr>
        </p:nvSpPr>
        <p:spPr>
          <a:xfrm>
            <a:off x="762000" y="5105399"/>
            <a:ext cx="8229600" cy="1477963"/>
          </a:xfrm>
          <a:prstGeom prst="rect">
            <a:avLst/>
          </a:prstGeom>
        </p:spPr>
        <p:txBody>
          <a:bodyPr vert="horz" lIns="91440" tIns="45720" rIns="91440" bIns="45720" rtlCol="0">
            <a:noAutofit/>
          </a:bodyPr>
          <a:lstStyle/>
          <a:p>
            <a:pPr lvl="0"/>
            <a:r>
              <a:rPr lang="en-US" dirty="0" smtClean="0"/>
              <a:t>Click to edit Master text styles</a:t>
            </a:r>
          </a:p>
        </p:txBody>
      </p:sp>
    </p:spTree>
    <p:extLst>
      <p:ext uri="{BB962C8B-B14F-4D97-AF65-F5344CB8AC3E}">
        <p14:creationId xmlns:p14="http://schemas.microsoft.com/office/powerpoint/2010/main" val="99840964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defTabSz="914400" rtl="0" eaLnBrk="1" latinLnBrk="0" hangingPunct="1">
        <a:spcBef>
          <a:spcPct val="0"/>
        </a:spcBef>
        <a:buNone/>
        <a:defRPr lang="en-US" sz="3200" kern="1200" dirty="0" smtClean="0">
          <a:solidFill>
            <a:schemeClr val="tx2">
              <a:lumMod val="40000"/>
              <a:lumOff val="60000"/>
            </a:schemeClr>
          </a:solidFill>
          <a:latin typeface="Bevan" pitchFamily="2" charset="0"/>
          <a:ea typeface="Slackey" pitchFamily="2" charset="0"/>
          <a:cs typeface="+mn-cs"/>
        </a:defRPr>
      </a:lvl1pPr>
    </p:titleStyle>
    <p:bodyStyle>
      <a:lvl1pPr marL="233363" indent="-233363"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685800"/>
            <a:ext cx="8229600" cy="1528763"/>
          </a:xfrm>
        </p:spPr>
        <p:txBody>
          <a:bodyPr/>
          <a:lstStyle/>
          <a:p>
            <a:pPr algn="ctr" eaLnBrk="1" hangingPunct="1"/>
            <a:r>
              <a:rPr sz="2800" dirty="0" smtClean="0">
                <a:solidFill>
                  <a:schemeClr val="bg1"/>
                </a:solidFill>
                <a:latin typeface="Calibri" pitchFamily="34" charset="0"/>
                <a:ea typeface="Slackey"/>
              </a:rPr>
              <a:t/>
            </a:r>
            <a:br>
              <a:rPr sz="2800" dirty="0" smtClean="0">
                <a:solidFill>
                  <a:schemeClr val="bg1"/>
                </a:solidFill>
                <a:latin typeface="Calibri" pitchFamily="34" charset="0"/>
                <a:ea typeface="Slackey"/>
              </a:rPr>
            </a:br>
            <a:r>
              <a:rPr sz="2800" dirty="0" smtClean="0">
                <a:solidFill>
                  <a:schemeClr val="bg1"/>
                </a:solidFill>
                <a:latin typeface="Calibri" pitchFamily="34" charset="0"/>
                <a:ea typeface="Slackey"/>
              </a:rPr>
              <a:t/>
            </a:r>
            <a:br>
              <a:rPr sz="2800" dirty="0" smtClean="0">
                <a:solidFill>
                  <a:schemeClr val="bg1"/>
                </a:solidFill>
                <a:latin typeface="Calibri" pitchFamily="34" charset="0"/>
                <a:ea typeface="Slackey"/>
              </a:rPr>
            </a:br>
            <a:endParaRPr sz="3600" dirty="0" smtClean="0">
              <a:latin typeface="Bevan"/>
              <a:ea typeface="Slackey"/>
            </a:endParaRPr>
          </a:p>
        </p:txBody>
      </p:sp>
      <p:pic>
        <p:nvPicPr>
          <p:cNvPr id="1434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0198" y="3657600"/>
            <a:ext cx="4672132" cy="196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2864" y="5903893"/>
            <a:ext cx="8686800" cy="954107"/>
          </a:xfrm>
          <a:prstGeom prst="rect">
            <a:avLst/>
          </a:prstGeom>
        </p:spPr>
        <p:txBody>
          <a:bodyPr wrap="square">
            <a:spAutoFit/>
          </a:bodyPr>
          <a:lstStyle/>
          <a:p>
            <a:pPr algn="ctr"/>
            <a:r>
              <a:rPr lang="en-US" sz="1400" dirty="0">
                <a:solidFill>
                  <a:schemeClr val="tx1">
                    <a:lumMod val="50000"/>
                    <a:lumOff val="50000"/>
                  </a:schemeClr>
                </a:solidFill>
              </a:rPr>
              <a:t>This material was produced under grant number SH-22316-SH-1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8" name="Title 1"/>
          <p:cNvSpPr txBox="1">
            <a:spLocks/>
          </p:cNvSpPr>
          <p:nvPr/>
        </p:nvSpPr>
        <p:spPr bwMode="auto">
          <a:xfrm>
            <a:off x="609600" y="858858"/>
            <a:ext cx="82296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lang="en-US" sz="3200" kern="1200" dirty="0">
                <a:solidFill>
                  <a:srgbClr val="8EB4E3"/>
                </a:solidFill>
                <a:latin typeface="Bevan" pitchFamily="2" charset="0"/>
                <a:ea typeface="Slackey" pitchFamily="2" charset="0"/>
                <a:cs typeface="Slackey"/>
              </a:defRPr>
            </a:lvl1pPr>
            <a:lvl2pPr algn="l" rtl="0" eaLnBrk="0" fontAlgn="base" hangingPunct="0">
              <a:spcBef>
                <a:spcPct val="0"/>
              </a:spcBef>
              <a:spcAft>
                <a:spcPct val="0"/>
              </a:spcAft>
              <a:defRPr sz="3200">
                <a:solidFill>
                  <a:srgbClr val="8EB4E3"/>
                </a:solidFill>
                <a:latin typeface="Bevan"/>
                <a:ea typeface="Slackey"/>
                <a:cs typeface="Slackey"/>
              </a:defRPr>
            </a:lvl2pPr>
            <a:lvl3pPr algn="l" rtl="0" eaLnBrk="0" fontAlgn="base" hangingPunct="0">
              <a:spcBef>
                <a:spcPct val="0"/>
              </a:spcBef>
              <a:spcAft>
                <a:spcPct val="0"/>
              </a:spcAft>
              <a:defRPr sz="3200">
                <a:solidFill>
                  <a:srgbClr val="8EB4E3"/>
                </a:solidFill>
                <a:latin typeface="Bevan"/>
                <a:ea typeface="Slackey"/>
                <a:cs typeface="Slackey"/>
              </a:defRPr>
            </a:lvl3pPr>
            <a:lvl4pPr algn="l" rtl="0" eaLnBrk="0" fontAlgn="base" hangingPunct="0">
              <a:spcBef>
                <a:spcPct val="0"/>
              </a:spcBef>
              <a:spcAft>
                <a:spcPct val="0"/>
              </a:spcAft>
              <a:defRPr sz="3200">
                <a:solidFill>
                  <a:srgbClr val="8EB4E3"/>
                </a:solidFill>
                <a:latin typeface="Bevan"/>
                <a:ea typeface="Slackey"/>
                <a:cs typeface="Slackey"/>
              </a:defRPr>
            </a:lvl4pPr>
            <a:lvl5pPr algn="l" rtl="0" eaLnBrk="0" fontAlgn="base" hangingPunct="0">
              <a:spcBef>
                <a:spcPct val="0"/>
              </a:spcBef>
              <a:spcAft>
                <a:spcPct val="0"/>
              </a:spcAft>
              <a:defRPr sz="3200">
                <a:solidFill>
                  <a:srgbClr val="8EB4E3"/>
                </a:solidFill>
                <a:latin typeface="Bevan"/>
                <a:ea typeface="Slackey"/>
                <a:cs typeface="Slackey"/>
              </a:defRPr>
            </a:lvl5pPr>
            <a:lvl6pPr marL="457200" algn="l" rtl="0" fontAlgn="base">
              <a:spcBef>
                <a:spcPct val="0"/>
              </a:spcBef>
              <a:spcAft>
                <a:spcPct val="0"/>
              </a:spcAft>
              <a:defRPr sz="3200">
                <a:solidFill>
                  <a:srgbClr val="8EB4E3"/>
                </a:solidFill>
                <a:latin typeface="Bevan"/>
                <a:ea typeface="Slackey"/>
                <a:cs typeface="Slackey"/>
              </a:defRPr>
            </a:lvl6pPr>
            <a:lvl7pPr marL="914400" algn="l" rtl="0" fontAlgn="base">
              <a:spcBef>
                <a:spcPct val="0"/>
              </a:spcBef>
              <a:spcAft>
                <a:spcPct val="0"/>
              </a:spcAft>
              <a:defRPr sz="3200">
                <a:solidFill>
                  <a:srgbClr val="8EB4E3"/>
                </a:solidFill>
                <a:latin typeface="Bevan"/>
                <a:ea typeface="Slackey"/>
                <a:cs typeface="Slackey"/>
              </a:defRPr>
            </a:lvl7pPr>
            <a:lvl8pPr marL="1371600" algn="l" rtl="0" fontAlgn="base">
              <a:spcBef>
                <a:spcPct val="0"/>
              </a:spcBef>
              <a:spcAft>
                <a:spcPct val="0"/>
              </a:spcAft>
              <a:defRPr sz="3200">
                <a:solidFill>
                  <a:srgbClr val="8EB4E3"/>
                </a:solidFill>
                <a:latin typeface="Bevan"/>
                <a:ea typeface="Slackey"/>
                <a:cs typeface="Slackey"/>
              </a:defRPr>
            </a:lvl8pPr>
            <a:lvl9pPr marL="1828800" algn="l" rtl="0" fontAlgn="base">
              <a:spcBef>
                <a:spcPct val="0"/>
              </a:spcBef>
              <a:spcAft>
                <a:spcPct val="0"/>
              </a:spcAft>
              <a:defRPr sz="3200">
                <a:solidFill>
                  <a:srgbClr val="8EB4E3"/>
                </a:solidFill>
                <a:latin typeface="Bevan"/>
                <a:ea typeface="Slackey"/>
                <a:cs typeface="Slackey"/>
              </a:defRPr>
            </a:lvl9pPr>
          </a:lstStyle>
          <a:p>
            <a:pPr algn="ctr" eaLnBrk="1" hangingPunct="1"/>
            <a:r>
              <a:rPr lang="en-US" sz="2800" dirty="0" smtClean="0">
                <a:solidFill>
                  <a:schemeClr val="bg1"/>
                </a:solidFill>
                <a:latin typeface="Calibri" pitchFamily="34" charset="0"/>
                <a:ea typeface="Slackey"/>
              </a:rPr>
              <a:t/>
            </a:r>
            <a:br>
              <a:rPr lang="en-US" sz="2800" dirty="0" smtClean="0">
                <a:solidFill>
                  <a:schemeClr val="bg1"/>
                </a:solidFill>
                <a:latin typeface="Calibri" pitchFamily="34" charset="0"/>
                <a:ea typeface="Slackey"/>
              </a:rPr>
            </a:br>
            <a:r>
              <a:rPr lang="en-US" sz="2800" dirty="0" smtClean="0">
                <a:solidFill>
                  <a:schemeClr val="bg1"/>
                </a:solidFill>
                <a:latin typeface="Calibri" pitchFamily="34" charset="0"/>
                <a:ea typeface="Slackey"/>
              </a:rPr>
              <a:t/>
            </a:r>
            <a:br>
              <a:rPr lang="en-US" sz="2800" dirty="0" smtClean="0">
                <a:solidFill>
                  <a:schemeClr val="bg1"/>
                </a:solidFill>
                <a:latin typeface="Calibri" pitchFamily="34" charset="0"/>
                <a:ea typeface="Slackey"/>
              </a:rPr>
            </a:br>
            <a:r>
              <a:rPr lang="en-US" sz="3600" b="1" dirty="0" smtClean="0">
                <a:solidFill>
                  <a:schemeClr val="bg1"/>
                </a:solidFill>
                <a:latin typeface="Calibri" pitchFamily="34" charset="0"/>
                <a:ea typeface="Slackey"/>
              </a:rPr>
              <a:t>Lean Visual Controls</a:t>
            </a:r>
            <a:endParaRPr lang="en-US" sz="3600" dirty="0" smtClean="0">
              <a:latin typeface="Bevan"/>
              <a:ea typeface="Slackey"/>
            </a:endParaRPr>
          </a:p>
        </p:txBody>
      </p:sp>
      <p:sp>
        <p:nvSpPr>
          <p:cNvPr id="9" name="Rectangle 8"/>
          <p:cNvSpPr/>
          <p:nvPr/>
        </p:nvSpPr>
        <p:spPr>
          <a:xfrm>
            <a:off x="721964" y="3193700"/>
            <a:ext cx="7848600" cy="707886"/>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fontAlgn="auto">
              <a:spcBef>
                <a:spcPts val="0"/>
              </a:spcBef>
              <a:spcAft>
                <a:spcPts val="0"/>
              </a:spcAft>
              <a:defRPr/>
            </a:pPr>
            <a:r>
              <a:rPr lang="en-US" sz="2000" i="1" cap="all" dirty="0">
                <a:solidFill>
                  <a:srgbClr val="B24C30"/>
                </a:solidFill>
                <a:latin typeface="+mn-lt"/>
              </a:rPr>
              <a:t>Presented </a:t>
            </a:r>
            <a:r>
              <a:rPr lang="en-US" sz="2000" i="1" cap="all" dirty="0" smtClean="0">
                <a:solidFill>
                  <a:srgbClr val="B24C30"/>
                </a:solidFill>
                <a:latin typeface="+mn-lt"/>
              </a:rPr>
              <a:t>By The University of Texas-School of Public </a:t>
            </a:r>
            <a:r>
              <a:rPr lang="en-US" sz="2000" i="1" cap="all" dirty="0" smtClean="0">
                <a:solidFill>
                  <a:srgbClr val="B24C30"/>
                </a:solidFill>
                <a:latin typeface="+mn-lt"/>
              </a:rPr>
              <a:t>Health</a:t>
            </a:r>
            <a:r>
              <a:rPr lang="en-US" sz="2000" dirty="0">
                <a:latin typeface="+mj-lt"/>
              </a:rPr>
              <a:t/>
            </a:r>
            <a:br>
              <a:rPr lang="en-US" sz="2000" dirty="0">
                <a:latin typeface="+mj-lt"/>
              </a:rPr>
            </a:br>
            <a:endParaRPr lang="en-US" sz="2000" dirty="0">
              <a:latin typeface="+mj-lt"/>
            </a:endParaRPr>
          </a:p>
        </p:txBody>
      </p:sp>
    </p:spTree>
    <p:extLst>
      <p:ext uri="{BB962C8B-B14F-4D97-AF65-F5344CB8AC3E}">
        <p14:creationId xmlns:p14="http://schemas.microsoft.com/office/powerpoint/2010/main" val="3193990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7772400" cy="584775"/>
          </a:xfrm>
        </p:spPr>
        <p:txBody>
          <a:bodyPr/>
          <a:lstStyle/>
          <a:p>
            <a:r>
              <a:rPr lang="en-US" b="1" dirty="0" smtClean="0">
                <a:solidFill>
                  <a:schemeClr val="bg1"/>
                </a:solidFill>
                <a:latin typeface="+mj-lt"/>
              </a:rPr>
              <a:t>2. Performance/Productivity </a:t>
            </a:r>
            <a:r>
              <a:rPr lang="en-US" b="1" dirty="0">
                <a:solidFill>
                  <a:schemeClr val="bg1"/>
                </a:solidFill>
                <a:latin typeface="+mj-lt"/>
              </a:rPr>
              <a:t>Board</a:t>
            </a:r>
          </a:p>
        </p:txBody>
      </p:sp>
      <p:sp>
        <p:nvSpPr>
          <p:cNvPr id="5" name="Rectangle 7"/>
          <p:cNvSpPr>
            <a:spLocks noGrp="1" noChangeArrowheads="1"/>
          </p:cNvSpPr>
          <p:nvPr>
            <p:ph type="subTitle" idx="1"/>
          </p:nvPr>
        </p:nvSpPr>
        <p:spPr>
          <a:xfrm>
            <a:off x="228600" y="1066800"/>
            <a:ext cx="8763000" cy="5791200"/>
          </a:xfrm>
          <a:noFill/>
          <a:ln/>
          <a:extLst>
            <a:ext uri="{91240B29-F687-4F45-9708-019B960494DF}">
              <a14:hiddenLine xmlns:a14="http://schemas.microsoft.com/office/drawing/2010/main" w="9525">
                <a:solidFill>
                  <a:schemeClr val="tx1"/>
                </a:solidFill>
                <a:miter lim="800000"/>
                <a:headEnd/>
                <a:tailEnd/>
              </a14:hiddenLine>
            </a:ext>
          </a:extLst>
        </p:spPr>
        <p:txBody>
          <a:bodyPr/>
          <a:lstStyle/>
          <a:p>
            <a:pPr marL="285750" indent="-285750" algn="l">
              <a:buFont typeface="Wingdings" pitchFamily="2" charset="2"/>
              <a:buChar char="q"/>
            </a:pPr>
            <a:r>
              <a:rPr lang="en-US" sz="2000" b="1" dirty="0">
                <a:solidFill>
                  <a:schemeClr val="tx1"/>
                </a:solidFill>
              </a:rPr>
              <a:t>Production/process related issues</a:t>
            </a:r>
          </a:p>
          <a:p>
            <a:pPr marL="742950" lvl="1" indent="-285750" algn="l">
              <a:buFont typeface="Wingdings" pitchFamily="2" charset="2"/>
              <a:buChar char="Ø"/>
            </a:pPr>
            <a:r>
              <a:rPr lang="en-US" dirty="0">
                <a:solidFill>
                  <a:schemeClr val="tx1"/>
                </a:solidFill>
              </a:rPr>
              <a:t>“Can-do” items </a:t>
            </a:r>
            <a:r>
              <a:rPr lang="en-US" dirty="0">
                <a:solidFill>
                  <a:schemeClr val="tx1"/>
                </a:solidFill>
                <a:sym typeface="Wingdings" pitchFamily="2" charset="2"/>
              </a:rPr>
              <a:t> </a:t>
            </a:r>
            <a:r>
              <a:rPr lang="en-US" dirty="0">
                <a:solidFill>
                  <a:schemeClr val="tx1"/>
                </a:solidFill>
              </a:rPr>
              <a:t>can be resolved by the team</a:t>
            </a:r>
          </a:p>
          <a:p>
            <a:pPr marL="742950" lvl="1" indent="-285750" algn="l">
              <a:spcBef>
                <a:spcPct val="40000"/>
              </a:spcBef>
              <a:buFont typeface="Wingdings" pitchFamily="2" charset="2"/>
              <a:buChar char="Ø"/>
            </a:pPr>
            <a:r>
              <a:rPr lang="en-US" dirty="0">
                <a:solidFill>
                  <a:schemeClr val="tx1"/>
                </a:solidFill>
              </a:rPr>
              <a:t>“Need help” </a:t>
            </a:r>
            <a:r>
              <a:rPr lang="en-US" dirty="0">
                <a:solidFill>
                  <a:schemeClr val="tx1"/>
                </a:solidFill>
                <a:sym typeface="Wingdings" pitchFamily="2" charset="2"/>
              </a:rPr>
              <a:t></a:t>
            </a:r>
            <a:r>
              <a:rPr lang="en-US" dirty="0">
                <a:solidFill>
                  <a:schemeClr val="tx1"/>
                </a:solidFill>
              </a:rPr>
              <a:t> need external assistance from management team, engineer, maintenance to resolve</a:t>
            </a:r>
          </a:p>
          <a:p>
            <a:pPr marL="285750" indent="-285750" algn="l">
              <a:buFont typeface="Wingdings" pitchFamily="2" charset="2"/>
              <a:buChar char="q"/>
            </a:pPr>
            <a:r>
              <a:rPr lang="en-US" sz="2000" b="1" dirty="0">
                <a:solidFill>
                  <a:schemeClr val="tx1"/>
                </a:solidFill>
              </a:rPr>
              <a:t>Dashboard metrics</a:t>
            </a:r>
          </a:p>
          <a:p>
            <a:pPr marL="742950" lvl="1" indent="-285750" algn="l">
              <a:buFont typeface="Wingdings" pitchFamily="2" charset="2"/>
              <a:buChar char="Ø"/>
            </a:pPr>
            <a:r>
              <a:rPr lang="en-US" dirty="0">
                <a:solidFill>
                  <a:schemeClr val="tx1"/>
                </a:solidFill>
              </a:rPr>
              <a:t>Productivity</a:t>
            </a:r>
          </a:p>
          <a:p>
            <a:pPr marL="1200150" lvl="2" indent="-285750" algn="l">
              <a:buFont typeface="Wingdings" pitchFamily="2" charset="2"/>
              <a:buChar char="ü"/>
            </a:pPr>
            <a:r>
              <a:rPr lang="en-US" dirty="0">
                <a:solidFill>
                  <a:schemeClr val="tx1"/>
                </a:solidFill>
              </a:rPr>
              <a:t>First pass yield (scrap, repair, rework)</a:t>
            </a:r>
          </a:p>
          <a:p>
            <a:pPr marL="1200150" lvl="2" indent="-285750" algn="l">
              <a:buFont typeface="Wingdings" pitchFamily="2" charset="2"/>
              <a:buChar char="ü"/>
            </a:pPr>
            <a:r>
              <a:rPr lang="en-US" dirty="0">
                <a:solidFill>
                  <a:schemeClr val="tx1"/>
                </a:solidFill>
              </a:rPr>
              <a:t>Rolled throughput yield</a:t>
            </a:r>
          </a:p>
          <a:p>
            <a:pPr marL="742950" lvl="1" indent="-285750" algn="l">
              <a:buFont typeface="Wingdings" pitchFamily="2" charset="2"/>
              <a:buChar char="Ø"/>
            </a:pPr>
            <a:r>
              <a:rPr lang="en-US" dirty="0">
                <a:solidFill>
                  <a:schemeClr val="tx1"/>
                </a:solidFill>
              </a:rPr>
              <a:t>Timeliness</a:t>
            </a:r>
          </a:p>
          <a:p>
            <a:pPr marL="1200150" lvl="2" indent="-285750" algn="l">
              <a:buFont typeface="Wingdings" pitchFamily="2" charset="2"/>
              <a:buChar char="ü"/>
            </a:pPr>
            <a:r>
              <a:rPr lang="en-US" dirty="0">
                <a:solidFill>
                  <a:schemeClr val="tx1"/>
                </a:solidFill>
              </a:rPr>
              <a:t>On-time delivery</a:t>
            </a:r>
          </a:p>
          <a:p>
            <a:pPr marL="1200150" lvl="2" indent="-285750" algn="l">
              <a:buFont typeface="Wingdings" pitchFamily="2" charset="2"/>
              <a:buChar char="ü"/>
            </a:pPr>
            <a:r>
              <a:rPr lang="en-US" dirty="0">
                <a:solidFill>
                  <a:schemeClr val="tx1"/>
                </a:solidFill>
              </a:rPr>
              <a:t>Weekly </a:t>
            </a:r>
            <a:r>
              <a:rPr lang="en-US" dirty="0" err="1">
                <a:solidFill>
                  <a:schemeClr val="tx1"/>
                </a:solidFill>
              </a:rPr>
              <a:t>Takt</a:t>
            </a:r>
            <a:r>
              <a:rPr lang="en-US" dirty="0">
                <a:solidFill>
                  <a:schemeClr val="tx1"/>
                </a:solidFill>
              </a:rPr>
              <a:t> rate average</a:t>
            </a:r>
          </a:p>
          <a:p>
            <a:pPr marL="1200150" lvl="2" indent="-285750" algn="l">
              <a:buFont typeface="Wingdings" pitchFamily="2" charset="2"/>
              <a:buChar char="ü"/>
            </a:pPr>
            <a:r>
              <a:rPr lang="en-US" dirty="0">
                <a:solidFill>
                  <a:schemeClr val="tx1"/>
                </a:solidFill>
              </a:rPr>
              <a:t>Equipment uptime/downtime </a:t>
            </a:r>
            <a:br>
              <a:rPr lang="en-US" dirty="0">
                <a:solidFill>
                  <a:schemeClr val="tx1"/>
                </a:solidFill>
              </a:rPr>
            </a:br>
            <a:r>
              <a:rPr lang="en-US" dirty="0">
                <a:solidFill>
                  <a:schemeClr val="tx1"/>
                </a:solidFill>
              </a:rPr>
              <a:t>(unscheduled maintenance)</a:t>
            </a:r>
          </a:p>
          <a:p>
            <a:pPr marL="742950" lvl="1" indent="-285750" algn="l">
              <a:buFont typeface="Wingdings" pitchFamily="2" charset="2"/>
              <a:buChar char="Ø"/>
            </a:pPr>
            <a:r>
              <a:rPr lang="en-US" dirty="0">
                <a:solidFill>
                  <a:schemeClr val="tx1"/>
                </a:solidFill>
              </a:rPr>
              <a:t>Quality</a:t>
            </a:r>
          </a:p>
          <a:p>
            <a:pPr marL="1200150" lvl="2" indent="-285750" algn="l">
              <a:buFont typeface="Wingdings" pitchFamily="2" charset="2"/>
              <a:buChar char="ü"/>
            </a:pPr>
            <a:r>
              <a:rPr lang="en-US" dirty="0">
                <a:solidFill>
                  <a:schemeClr val="tx1"/>
                </a:solidFill>
              </a:rPr>
              <a:t>Process capability and stability indices</a:t>
            </a:r>
          </a:p>
          <a:p>
            <a:pPr marL="742950" lvl="1" indent="-285750" algn="l">
              <a:buFont typeface="Wingdings" pitchFamily="2" charset="2"/>
              <a:buChar char="Ø"/>
            </a:pPr>
            <a:r>
              <a:rPr lang="en-US" dirty="0">
                <a:solidFill>
                  <a:schemeClr val="tx1"/>
                </a:solidFill>
              </a:rPr>
              <a:t>Financial</a:t>
            </a:r>
          </a:p>
          <a:p>
            <a:pPr marL="285750" indent="-285750" algn="l">
              <a:buFont typeface="Wingdings" pitchFamily="2" charset="2"/>
              <a:buChar char="q"/>
            </a:pPr>
            <a:r>
              <a:rPr lang="en-US" sz="2000" b="1" dirty="0">
                <a:solidFill>
                  <a:schemeClr val="tx1"/>
                </a:solidFill>
              </a:rPr>
              <a:t>Cross-training matrices</a:t>
            </a:r>
          </a:p>
        </p:txBody>
      </p:sp>
      <p:graphicFrame>
        <p:nvGraphicFramePr>
          <p:cNvPr id="4" name="Diagram 3"/>
          <p:cNvGraphicFramePr/>
          <p:nvPr>
            <p:extLst>
              <p:ext uri="{D42A27DB-BD31-4B8C-83A1-F6EECF244321}">
                <p14:modId xmlns:p14="http://schemas.microsoft.com/office/powerpoint/2010/main" val="1256582303"/>
              </p:ext>
            </p:extLst>
          </p:nvPr>
        </p:nvGraphicFramePr>
        <p:xfrm>
          <a:off x="-8686800" y="2209800"/>
          <a:ext cx="68580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432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4">
                                            <p:graphicEl>
                                              <a:dgm id="{9E87D3F1-4C62-44C2-839D-F5FF792F807F}"/>
                                            </p:graphicEl>
                                          </p:spTgt>
                                        </p:tgtEl>
                                        <p:attrNameLst>
                                          <p:attrName>style.visibility</p:attrName>
                                        </p:attrNameLst>
                                      </p:cBhvr>
                                      <p:to>
                                        <p:strVal val="visible"/>
                                      </p:to>
                                    </p:set>
                                    <p:anim calcmode="lin" valueType="num">
                                      <p:cBhvr>
                                        <p:cTn id="7" dur="500" fill="hold"/>
                                        <p:tgtEl>
                                          <p:spTgt spid="4">
                                            <p:graphicEl>
                                              <a:dgm id="{9E87D3F1-4C62-44C2-839D-F5FF792F807F}"/>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9E87D3F1-4C62-44C2-839D-F5FF792F807F}"/>
                                            </p:graphicEl>
                                          </p:spTgt>
                                        </p:tgtEl>
                                        <p:attrNameLst>
                                          <p:attrName>ppt_h</p:attrName>
                                        </p:attrNameLst>
                                      </p:cBhvr>
                                      <p:tavLst>
                                        <p:tav tm="0">
                                          <p:val>
                                            <p:fltVal val="0"/>
                                          </p:val>
                                        </p:tav>
                                        <p:tav tm="100000">
                                          <p:val>
                                            <p:strVal val="#ppt_h"/>
                                          </p:val>
                                        </p:tav>
                                      </p:tavLst>
                                    </p:anim>
                                    <p:anim calcmode="lin" valueType="num">
                                      <p:cBhvr>
                                        <p:cTn id="9" dur="500" fill="hold"/>
                                        <p:tgtEl>
                                          <p:spTgt spid="4">
                                            <p:graphicEl>
                                              <a:dgm id="{9E87D3F1-4C62-44C2-839D-F5FF792F807F}"/>
                                            </p:graphicEl>
                                          </p:spTgt>
                                        </p:tgtEl>
                                        <p:attrNameLst>
                                          <p:attrName>style.rotation</p:attrName>
                                        </p:attrNameLst>
                                      </p:cBhvr>
                                      <p:tavLst>
                                        <p:tav tm="0">
                                          <p:val>
                                            <p:fltVal val="90"/>
                                          </p:val>
                                        </p:tav>
                                        <p:tav tm="100000">
                                          <p:val>
                                            <p:fltVal val="0"/>
                                          </p:val>
                                        </p:tav>
                                      </p:tavLst>
                                    </p:anim>
                                    <p:animEffect transition="in" filter="fade">
                                      <p:cBhvr>
                                        <p:cTn id="10" dur="500"/>
                                        <p:tgtEl>
                                          <p:spTgt spid="4">
                                            <p:graphicEl>
                                              <a:dgm id="{9E87D3F1-4C62-44C2-839D-F5FF792F807F}"/>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193D7722-BC70-46AA-A506-3DB4A98F9308}"/>
                                            </p:graphicEl>
                                          </p:spTgt>
                                        </p:tgtEl>
                                        <p:attrNameLst>
                                          <p:attrName>style.visibility</p:attrName>
                                        </p:attrNameLst>
                                      </p:cBhvr>
                                      <p:to>
                                        <p:strVal val="visible"/>
                                      </p:to>
                                    </p:set>
                                    <p:animEffect transition="in" filter="fade">
                                      <p:cBhvr>
                                        <p:cTn id="13" dur="500"/>
                                        <p:tgtEl>
                                          <p:spTgt spid="4">
                                            <p:graphicEl>
                                              <a:dgm id="{193D7722-BC70-46AA-A506-3DB4A98F930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5669"/>
            <a:ext cx="7924800" cy="584775"/>
          </a:xfrm>
        </p:spPr>
        <p:txBody>
          <a:bodyPr/>
          <a:lstStyle/>
          <a:p>
            <a:r>
              <a:rPr lang="en-US" b="1" dirty="0" smtClean="0">
                <a:solidFill>
                  <a:schemeClr val="bg1"/>
                </a:solidFill>
                <a:latin typeface="+mj-lt"/>
              </a:rPr>
              <a:t>3. 5S </a:t>
            </a:r>
            <a:r>
              <a:rPr lang="en-US" b="1" dirty="0">
                <a:solidFill>
                  <a:schemeClr val="bg1"/>
                </a:solidFill>
                <a:latin typeface="+mj-lt"/>
              </a:rPr>
              <a:t>Board Information</a:t>
            </a:r>
          </a:p>
        </p:txBody>
      </p:sp>
      <p:sp>
        <p:nvSpPr>
          <p:cNvPr id="5" name="Rectangle 5"/>
          <p:cNvSpPr>
            <a:spLocks noGrp="1" noChangeArrowheads="1"/>
          </p:cNvSpPr>
          <p:nvPr>
            <p:ph type="body" idx="1"/>
          </p:nvPr>
        </p:nvSpPr>
        <p:spPr>
          <a:xfrm>
            <a:off x="533400" y="1600200"/>
            <a:ext cx="6858000" cy="4191000"/>
          </a:xfrm>
          <a:noFill/>
          <a:ln/>
          <a:extLst>
            <a:ext uri="{91240B29-F687-4F45-9708-019B960494DF}">
              <a14:hiddenLine xmlns:a14="http://schemas.microsoft.com/office/drawing/2010/main" w="9525">
                <a:solidFill>
                  <a:schemeClr val="tx1"/>
                </a:solidFill>
                <a:miter lim="800000"/>
                <a:headEnd/>
                <a:tailEnd/>
              </a14:hiddenLine>
            </a:ext>
          </a:extLst>
        </p:spPr>
        <p:txBody>
          <a:bodyPr/>
          <a:lstStyle/>
          <a:p>
            <a:pPr>
              <a:buFont typeface="Wingdings" pitchFamily="2" charset="2"/>
              <a:buChar char="q"/>
            </a:pPr>
            <a:r>
              <a:rPr lang="en-US" sz="2400" dirty="0"/>
              <a:t>Used to maintain 5S</a:t>
            </a:r>
          </a:p>
          <a:p>
            <a:pPr lvl="1">
              <a:lnSpc>
                <a:spcPct val="120000"/>
              </a:lnSpc>
              <a:spcBef>
                <a:spcPct val="40000"/>
              </a:spcBef>
              <a:buFont typeface="Wingdings" pitchFamily="2" charset="2"/>
              <a:buChar char="ü"/>
            </a:pPr>
            <a:r>
              <a:rPr lang="en-US" sz="2400" dirty="0"/>
              <a:t>Set in order maps</a:t>
            </a:r>
          </a:p>
          <a:p>
            <a:pPr lvl="1">
              <a:lnSpc>
                <a:spcPct val="120000"/>
              </a:lnSpc>
              <a:spcBef>
                <a:spcPct val="40000"/>
              </a:spcBef>
              <a:buFont typeface="Wingdings" pitchFamily="2" charset="2"/>
              <a:buChar char="ü"/>
            </a:pPr>
            <a:r>
              <a:rPr lang="en-US" sz="2400" dirty="0"/>
              <a:t>Standardize checklists</a:t>
            </a:r>
          </a:p>
          <a:p>
            <a:pPr lvl="1">
              <a:lnSpc>
                <a:spcPct val="120000"/>
              </a:lnSpc>
              <a:spcBef>
                <a:spcPct val="40000"/>
              </a:spcBef>
              <a:buFont typeface="Wingdings" pitchFamily="2" charset="2"/>
              <a:buChar char="ü"/>
            </a:pPr>
            <a:r>
              <a:rPr lang="en-US" sz="2400" dirty="0"/>
              <a:t>5S audit results (checklist)</a:t>
            </a:r>
          </a:p>
          <a:p>
            <a:pPr lvl="1">
              <a:lnSpc>
                <a:spcPct val="120000"/>
              </a:lnSpc>
              <a:spcBef>
                <a:spcPct val="40000"/>
              </a:spcBef>
              <a:buFont typeface="Wingdings" pitchFamily="2" charset="2"/>
              <a:buChar char="ü"/>
            </a:pPr>
            <a:r>
              <a:rPr lang="en-US" sz="2400" dirty="0"/>
              <a:t>5S audit results (spider graph)</a:t>
            </a:r>
          </a:p>
          <a:p>
            <a:pPr lvl="1">
              <a:lnSpc>
                <a:spcPct val="120000"/>
              </a:lnSpc>
              <a:spcBef>
                <a:spcPct val="40000"/>
              </a:spcBef>
              <a:buFont typeface="Wingdings" pitchFamily="2" charset="2"/>
              <a:buChar char="ü"/>
            </a:pPr>
            <a:r>
              <a:rPr lang="en-US" sz="2400" dirty="0"/>
              <a:t>Action plan for improvement</a:t>
            </a:r>
          </a:p>
          <a:p>
            <a:pPr lvl="1">
              <a:lnSpc>
                <a:spcPct val="120000"/>
              </a:lnSpc>
              <a:spcBef>
                <a:spcPct val="40000"/>
              </a:spcBef>
              <a:buFont typeface="Wingdings" pitchFamily="2" charset="2"/>
              <a:buChar char="ü"/>
            </a:pPr>
            <a:r>
              <a:rPr lang="en-US" sz="2400" dirty="0"/>
              <a:t>Before/after photos</a:t>
            </a:r>
          </a:p>
        </p:txBody>
      </p:sp>
    </p:spTree>
    <p:extLst>
      <p:ext uri="{BB962C8B-B14F-4D97-AF65-F5344CB8AC3E}">
        <p14:creationId xmlns:p14="http://schemas.microsoft.com/office/powerpoint/2010/main" val="3028255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5669"/>
            <a:ext cx="7924800" cy="584775"/>
          </a:xfrm>
        </p:spPr>
        <p:txBody>
          <a:bodyPr/>
          <a:lstStyle/>
          <a:p>
            <a:r>
              <a:rPr lang="en-US" b="1" dirty="0" smtClean="0">
                <a:solidFill>
                  <a:schemeClr val="bg1"/>
                </a:solidFill>
                <a:latin typeface="+mj-lt"/>
              </a:rPr>
              <a:t>4. </a:t>
            </a:r>
            <a:r>
              <a:rPr lang="en-US" b="1" dirty="0" err="1" smtClean="0">
                <a:solidFill>
                  <a:schemeClr val="bg1"/>
                </a:solidFill>
                <a:latin typeface="+mj-lt"/>
              </a:rPr>
              <a:t>Kanbans</a:t>
            </a:r>
            <a:endParaRPr lang="en-US" dirty="0">
              <a:solidFill>
                <a:schemeClr val="bg1"/>
              </a:solidFill>
              <a:latin typeface="+mj-lt"/>
            </a:endParaRPr>
          </a:p>
        </p:txBody>
      </p:sp>
      <p:sp>
        <p:nvSpPr>
          <p:cNvPr id="5" name="Rectangle 5"/>
          <p:cNvSpPr>
            <a:spLocks noChangeArrowheads="1"/>
          </p:cNvSpPr>
          <p:nvPr/>
        </p:nvSpPr>
        <p:spPr bwMode="auto">
          <a:xfrm>
            <a:off x="407989" y="1600200"/>
            <a:ext cx="4011611"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buClr>
                <a:srgbClr val="404080"/>
              </a:buClr>
              <a:tabLst>
                <a:tab pos="1831975" algn="l"/>
              </a:tabLst>
            </a:pPr>
            <a:r>
              <a:rPr lang="en-US" sz="2800" b="1" dirty="0"/>
              <a:t>Visual signal </a:t>
            </a:r>
            <a:r>
              <a:rPr lang="en-US" sz="2800" b="1" dirty="0" smtClean="0"/>
              <a:t>to:</a:t>
            </a:r>
          </a:p>
          <a:p>
            <a:pPr marL="800100" lvl="1" indent="-342900">
              <a:spcBef>
                <a:spcPct val="20000"/>
              </a:spcBef>
              <a:buClr>
                <a:srgbClr val="404080"/>
              </a:buClr>
              <a:buFont typeface="Wingdings" pitchFamily="2" charset="2"/>
              <a:buChar char="Ø"/>
              <a:tabLst>
                <a:tab pos="1831975" algn="l"/>
              </a:tabLst>
            </a:pPr>
            <a:r>
              <a:rPr lang="en-US" sz="2400" dirty="0" smtClean="0"/>
              <a:t>Replenish </a:t>
            </a:r>
            <a:r>
              <a:rPr lang="en-US" sz="2400" dirty="0"/>
              <a:t>materials consumed in the production process over </a:t>
            </a:r>
            <a:r>
              <a:rPr lang="en-US" sz="2400" dirty="0" smtClean="0"/>
              <a:t>time</a:t>
            </a:r>
          </a:p>
          <a:p>
            <a:pPr marL="800100" lvl="1" indent="-342900">
              <a:spcBef>
                <a:spcPct val="20000"/>
              </a:spcBef>
              <a:buClr>
                <a:srgbClr val="404080"/>
              </a:buClr>
              <a:buFont typeface="Wingdings" pitchFamily="2" charset="2"/>
              <a:buChar char="Ø"/>
              <a:tabLst>
                <a:tab pos="1831975" algn="l"/>
              </a:tabLst>
            </a:pPr>
            <a:r>
              <a:rPr lang="en-US" sz="2400" dirty="0" smtClean="0"/>
              <a:t>Trigger </a:t>
            </a:r>
            <a:r>
              <a:rPr lang="en-US" sz="2400" dirty="0"/>
              <a:t>action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58218"/>
            <a:ext cx="3443785" cy="2036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9829" y="3868921"/>
            <a:ext cx="1502525" cy="23103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61449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59" t="2771" r="5584"/>
          <a:stretch/>
        </p:blipFill>
        <p:spPr>
          <a:xfrm>
            <a:off x="1219200" y="1524000"/>
            <a:ext cx="6248400" cy="49069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5" name="Rectangle 2"/>
          <p:cNvSpPr>
            <a:spLocks noGrp="1" noChangeArrowheads="1"/>
          </p:cNvSpPr>
          <p:nvPr>
            <p:ph type="ctrTitle"/>
          </p:nvPr>
        </p:nvSpPr>
        <p:spPr>
          <a:xfrm>
            <a:off x="914400" y="228600"/>
            <a:ext cx="7772400" cy="584775"/>
          </a:xfrm>
        </p:spPr>
        <p:txBody>
          <a:bodyPr/>
          <a:lstStyle/>
          <a:p>
            <a:r>
              <a:rPr lang="en-US" b="1" dirty="0">
                <a:latin typeface="+mj-lt"/>
              </a:rPr>
              <a:t>Examples of Visual </a:t>
            </a:r>
            <a:r>
              <a:rPr lang="en-US" b="1" dirty="0" smtClean="0">
                <a:latin typeface="+mj-lt"/>
              </a:rPr>
              <a:t>Controls</a:t>
            </a:r>
            <a:endParaRPr lang="en-US" b="1" dirty="0">
              <a:latin typeface="+mj-lt"/>
            </a:endParaRPr>
          </a:p>
        </p:txBody>
      </p:sp>
    </p:spTree>
    <p:extLst>
      <p:ext uri="{BB962C8B-B14F-4D97-AF65-F5344CB8AC3E}">
        <p14:creationId xmlns:p14="http://schemas.microsoft.com/office/powerpoint/2010/main" val="377452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914400" y="228600"/>
            <a:ext cx="7772400" cy="584775"/>
          </a:xfrm>
        </p:spPr>
        <p:txBody>
          <a:bodyPr/>
          <a:lstStyle/>
          <a:p>
            <a:r>
              <a:rPr lang="en-US" b="1" dirty="0">
                <a:latin typeface="+mj-lt"/>
              </a:rPr>
              <a:t>Examples of Visual </a:t>
            </a:r>
            <a:r>
              <a:rPr lang="en-US" b="1" dirty="0" smtClean="0">
                <a:latin typeface="+mj-lt"/>
              </a:rPr>
              <a:t>Controls</a:t>
            </a:r>
            <a:endParaRPr lang="en-US" b="1" dirty="0">
              <a:latin typeface="+mj-lt"/>
            </a:endParaRPr>
          </a:p>
        </p:txBody>
      </p:sp>
      <p:pic>
        <p:nvPicPr>
          <p:cNvPr id="6" name="Picture 4" descr="2009-04-24 0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2667000" y="1295400"/>
            <a:ext cx="3463925" cy="5214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640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914400" y="228600"/>
            <a:ext cx="7772400" cy="584775"/>
          </a:xfrm>
        </p:spPr>
        <p:txBody>
          <a:bodyPr/>
          <a:lstStyle/>
          <a:p>
            <a:r>
              <a:rPr lang="en-US" b="1" dirty="0">
                <a:latin typeface="+mj-lt"/>
              </a:rPr>
              <a:t>Examples of Visual </a:t>
            </a:r>
            <a:r>
              <a:rPr lang="en-US" b="1" dirty="0" smtClean="0">
                <a:latin typeface="+mj-lt"/>
              </a:rPr>
              <a:t>Controls</a:t>
            </a:r>
            <a:endParaRPr lang="en-US" b="1" dirty="0">
              <a:latin typeface="+mj-lt"/>
            </a:endParaRP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524000"/>
            <a:ext cx="609600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84515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48200" y="1143000"/>
            <a:ext cx="4191000" cy="990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 name="Rectangle 8"/>
          <p:cNvSpPr/>
          <p:nvPr/>
        </p:nvSpPr>
        <p:spPr>
          <a:xfrm>
            <a:off x="304800" y="1143000"/>
            <a:ext cx="4191000" cy="990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idx="1"/>
          </p:nvPr>
        </p:nvSpPr>
        <p:spPr>
          <a:xfrm>
            <a:off x="304800" y="1143000"/>
            <a:ext cx="4192588" cy="944562"/>
          </a:xfrm>
        </p:spPr>
        <p:txBody>
          <a:bodyPr/>
          <a:lstStyle/>
          <a:p>
            <a:pPr defTabSz="1019175" eaLnBrk="0" hangingPunct="0"/>
            <a:endParaRPr lang="en-US" sz="2800" dirty="0" smtClean="0">
              <a:solidFill>
                <a:schemeClr val="bg1"/>
              </a:solidFill>
              <a:latin typeface="+mj-lt"/>
            </a:endParaRPr>
          </a:p>
          <a:p>
            <a:pPr defTabSz="1019175" eaLnBrk="0" hangingPunct="0"/>
            <a:endParaRPr lang="en-US" sz="2800" dirty="0">
              <a:solidFill>
                <a:schemeClr val="bg1"/>
              </a:solidFill>
              <a:latin typeface="+mj-lt"/>
            </a:endParaRPr>
          </a:p>
          <a:p>
            <a:pPr defTabSz="1019175" eaLnBrk="0" hangingPunct="0"/>
            <a:endParaRPr lang="en-US" sz="3200" dirty="0" smtClean="0">
              <a:solidFill>
                <a:schemeClr val="bg1"/>
              </a:solidFill>
              <a:latin typeface="+mj-lt"/>
            </a:endParaRPr>
          </a:p>
          <a:p>
            <a:pPr defTabSz="1019175" eaLnBrk="0" hangingPunct="0"/>
            <a:endParaRPr lang="en-US" sz="2800" dirty="0">
              <a:solidFill>
                <a:schemeClr val="bg1"/>
              </a:solidFill>
              <a:latin typeface="+mj-lt"/>
            </a:endParaRPr>
          </a:p>
          <a:p>
            <a:pPr algn="ctr" defTabSz="1019175" eaLnBrk="0" hangingPunct="0"/>
            <a:endParaRPr lang="en-US" dirty="0">
              <a:solidFill>
                <a:schemeClr val="bg1"/>
              </a:solidFill>
              <a:latin typeface="+mn-lt"/>
            </a:endParaRPr>
          </a:p>
        </p:txBody>
      </p:sp>
      <p:sp>
        <p:nvSpPr>
          <p:cNvPr id="7" name="Text Placeholder 6"/>
          <p:cNvSpPr>
            <a:spLocks noGrp="1"/>
          </p:cNvSpPr>
          <p:nvPr>
            <p:ph type="body" sz="quarter" idx="3"/>
          </p:nvPr>
        </p:nvSpPr>
        <p:spPr>
          <a:xfrm>
            <a:off x="4800600" y="1265238"/>
            <a:ext cx="3886200" cy="639762"/>
          </a:xfrm>
        </p:spPr>
        <p:txBody>
          <a:bodyPr/>
          <a:lstStyle/>
          <a:p>
            <a:r>
              <a:rPr lang="en-US" sz="3200" dirty="0" smtClean="0">
                <a:solidFill>
                  <a:schemeClr val="bg1"/>
                </a:solidFill>
                <a:latin typeface="+mj-lt"/>
              </a:rPr>
              <a:t>After:</a:t>
            </a:r>
            <a:endParaRPr lang="en-US" sz="3200" dirty="0">
              <a:solidFill>
                <a:schemeClr val="bg1"/>
              </a:solidFill>
              <a:latin typeface="+mj-lt"/>
            </a:endParaRPr>
          </a:p>
        </p:txBody>
      </p:sp>
      <p:sp>
        <p:nvSpPr>
          <p:cNvPr id="17" name="Text Placeholder 6"/>
          <p:cNvSpPr txBox="1">
            <a:spLocks/>
          </p:cNvSpPr>
          <p:nvPr/>
        </p:nvSpPr>
        <p:spPr>
          <a:xfrm>
            <a:off x="394855" y="1318419"/>
            <a:ext cx="3886200" cy="6397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accent2"/>
                </a:solidFill>
                <a:latin typeface="Bevan" pitchFamily="2" charset="0"/>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3200" dirty="0" smtClean="0">
                <a:solidFill>
                  <a:schemeClr val="bg1"/>
                </a:solidFill>
                <a:latin typeface="+mj-lt"/>
              </a:rPr>
              <a:t>Before:</a:t>
            </a:r>
            <a:endParaRPr lang="en-US" sz="3200" dirty="0">
              <a:solidFill>
                <a:schemeClr val="bg1"/>
              </a:solidFill>
              <a:latin typeface="+mj-lt"/>
            </a:endParaRPr>
          </a:p>
        </p:txBody>
      </p:sp>
      <p:sp>
        <p:nvSpPr>
          <p:cNvPr id="13" name="Rectangle 2"/>
          <p:cNvSpPr txBox="1">
            <a:spLocks noChangeArrowheads="1"/>
          </p:cNvSpPr>
          <p:nvPr/>
        </p:nvSpPr>
        <p:spPr>
          <a:xfrm>
            <a:off x="914400" y="228600"/>
            <a:ext cx="7772400" cy="584775"/>
          </a:xfrm>
          <a:prstGeom prst="rect">
            <a:avLst/>
          </a:prstGeom>
          <a:noFill/>
        </p:spPr>
        <p:txBody>
          <a:bodyPr wrap="square" rtlCol="0" anchor="b">
            <a:spAutoFit/>
          </a:bodyPr>
          <a:lstStyle>
            <a:lvl1pPr algn="l" defTabSz="914400" rtl="0" eaLnBrk="1" latinLnBrk="0" hangingPunct="1">
              <a:spcBef>
                <a:spcPct val="0"/>
              </a:spcBef>
              <a:buNone/>
              <a:defRPr lang="en-US" sz="3200" kern="1200">
                <a:solidFill>
                  <a:schemeClr val="tx2">
                    <a:lumMod val="40000"/>
                    <a:lumOff val="60000"/>
                  </a:schemeClr>
                </a:solidFill>
                <a:latin typeface="Bevan" pitchFamily="2" charset="0"/>
                <a:ea typeface="Slackey" pitchFamily="2" charset="0"/>
                <a:cs typeface="+mn-cs"/>
              </a:defRPr>
            </a:lvl1pPr>
          </a:lstStyle>
          <a:p>
            <a:r>
              <a:rPr lang="en-US" b="1" dirty="0" smtClean="0">
                <a:solidFill>
                  <a:schemeClr val="bg1"/>
                </a:solidFill>
                <a:latin typeface="+mj-lt"/>
              </a:rPr>
              <a:t>Examples of Visual Controls</a:t>
            </a:r>
            <a:endParaRPr lang="en-US" b="1" dirty="0">
              <a:solidFill>
                <a:schemeClr val="bg1"/>
              </a:solidFill>
              <a:latin typeface="+mj-lt"/>
            </a:endParaRPr>
          </a:p>
        </p:txBody>
      </p:sp>
      <p:pic>
        <p:nvPicPr>
          <p:cNvPr id="14" name="Picture 9" descr="Before PICU Supply Ro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778" y="2514600"/>
            <a:ext cx="3616354" cy="27135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 name="Picture 10" descr="After PICU Supply Ro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1693" y="2514600"/>
            <a:ext cx="3582707" cy="27135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96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914400" y="228600"/>
            <a:ext cx="7772400" cy="584775"/>
          </a:xfrm>
        </p:spPr>
        <p:txBody>
          <a:bodyPr/>
          <a:lstStyle/>
          <a:p>
            <a:r>
              <a:rPr lang="en-US" b="1" dirty="0">
                <a:latin typeface="+mj-lt"/>
              </a:rPr>
              <a:t>Examples of Visual </a:t>
            </a:r>
            <a:r>
              <a:rPr lang="en-US" b="1" dirty="0" smtClean="0">
                <a:latin typeface="+mj-lt"/>
              </a:rPr>
              <a:t>Controls</a:t>
            </a:r>
            <a:endParaRPr lang="en-US" b="1" dirty="0">
              <a:latin typeface="+mj-lt"/>
            </a:endParaRPr>
          </a:p>
        </p:txBody>
      </p:sp>
      <p:pic>
        <p:nvPicPr>
          <p:cNvPr id="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02" t="23723"/>
          <a:stretch/>
        </p:blipFill>
        <p:spPr bwMode="auto">
          <a:xfrm>
            <a:off x="531586" y="1398319"/>
            <a:ext cx="7850414" cy="48500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3401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914400" y="228600"/>
            <a:ext cx="7772400" cy="584775"/>
          </a:xfrm>
        </p:spPr>
        <p:txBody>
          <a:bodyPr/>
          <a:lstStyle/>
          <a:p>
            <a:r>
              <a:rPr lang="en-US" b="1" dirty="0">
                <a:latin typeface="+mj-lt"/>
              </a:rPr>
              <a:t>Examples of Visual </a:t>
            </a:r>
            <a:r>
              <a:rPr lang="en-US" b="1" dirty="0" smtClean="0">
                <a:latin typeface="+mj-lt"/>
              </a:rPr>
              <a:t>Controls</a:t>
            </a:r>
            <a:endParaRPr lang="en-US" b="1" dirty="0">
              <a:latin typeface="+mj-lt"/>
            </a:endParaRPr>
          </a:p>
        </p:txBody>
      </p:sp>
      <p:pic>
        <p:nvPicPr>
          <p:cNvPr id="4" name="Picture 4" descr="Kaizen 12 WT 7-2009 03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83" r="8961" b="13247"/>
          <a:stretch/>
        </p:blipFill>
        <p:spPr bwMode="auto">
          <a:xfrm>
            <a:off x="1295400" y="1371600"/>
            <a:ext cx="6216840" cy="4806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053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7044"/>
            <a:ext cx="7772400" cy="646331"/>
          </a:xfrm>
        </p:spPr>
        <p:txBody>
          <a:bodyPr/>
          <a:lstStyle/>
          <a:p>
            <a:r>
              <a:rPr lang="en-US" sz="3600" b="1" dirty="0" smtClean="0">
                <a:solidFill>
                  <a:schemeClr val="bg1"/>
                </a:solidFill>
                <a:latin typeface="+mj-lt"/>
              </a:rPr>
              <a:t>Exercise # 1:</a:t>
            </a:r>
            <a:endParaRPr lang="en-US" sz="3600" b="1" dirty="0">
              <a:solidFill>
                <a:schemeClr val="bg1"/>
              </a:solidFill>
              <a:latin typeface="+mj-lt"/>
            </a:endParaRPr>
          </a:p>
        </p:txBody>
      </p:sp>
      <p:sp>
        <p:nvSpPr>
          <p:cNvPr id="5" name="Rectangle 3"/>
          <p:cNvSpPr txBox="1">
            <a:spLocks noChangeArrowheads="1"/>
          </p:cNvSpPr>
          <p:nvPr/>
        </p:nvSpPr>
        <p:spPr>
          <a:xfrm>
            <a:off x="301625" y="1304925"/>
            <a:ext cx="8580438" cy="517207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120000"/>
              </a:lnSpc>
              <a:spcBef>
                <a:spcPct val="40000"/>
              </a:spcBef>
              <a:buFont typeface="Wingdings" pitchFamily="2" charset="2"/>
              <a:buChar char="q"/>
            </a:pPr>
            <a:r>
              <a:rPr lang="en-US" sz="2000" dirty="0" smtClean="0">
                <a:solidFill>
                  <a:schemeClr val="tx1"/>
                </a:solidFill>
              </a:rPr>
              <a:t>Break into teams</a:t>
            </a:r>
          </a:p>
          <a:p>
            <a:pPr marL="342900" indent="-342900" algn="l">
              <a:lnSpc>
                <a:spcPct val="120000"/>
              </a:lnSpc>
              <a:spcBef>
                <a:spcPct val="40000"/>
              </a:spcBef>
              <a:buFont typeface="Wingdings" pitchFamily="2" charset="2"/>
              <a:buChar char="q"/>
            </a:pPr>
            <a:r>
              <a:rPr lang="en-US" sz="2000" dirty="0" smtClean="0">
                <a:solidFill>
                  <a:schemeClr val="tx1"/>
                </a:solidFill>
              </a:rPr>
              <a:t>Select one project from your team and brainstorm as many visual controls that you can</a:t>
            </a:r>
          </a:p>
          <a:p>
            <a:pPr marL="342900" indent="-342900" algn="l">
              <a:lnSpc>
                <a:spcPct val="120000"/>
              </a:lnSpc>
              <a:spcBef>
                <a:spcPct val="40000"/>
              </a:spcBef>
              <a:buFont typeface="Wingdings" pitchFamily="2" charset="2"/>
              <a:buChar char="q"/>
            </a:pPr>
            <a:r>
              <a:rPr lang="en-US" sz="2000" dirty="0" smtClean="0">
                <a:solidFill>
                  <a:schemeClr val="tx1"/>
                </a:solidFill>
              </a:rPr>
              <a:t>Think of visual controls that could be put in place for:</a:t>
            </a:r>
          </a:p>
          <a:p>
            <a:pPr marL="742950" lvl="1" indent="-285750" algn="l">
              <a:lnSpc>
                <a:spcPct val="120000"/>
              </a:lnSpc>
              <a:spcBef>
                <a:spcPct val="40000"/>
              </a:spcBef>
              <a:buFont typeface="Wingdings" pitchFamily="2" charset="2"/>
              <a:buChar char="q"/>
            </a:pPr>
            <a:r>
              <a:rPr lang="en-US" dirty="0" smtClean="0">
                <a:solidFill>
                  <a:schemeClr val="tx1"/>
                </a:solidFill>
              </a:rPr>
              <a:t>How to prevent something from going wrong</a:t>
            </a:r>
          </a:p>
          <a:p>
            <a:pPr marL="742950" lvl="1" indent="-285750" algn="l">
              <a:lnSpc>
                <a:spcPct val="120000"/>
              </a:lnSpc>
              <a:spcBef>
                <a:spcPct val="40000"/>
              </a:spcBef>
              <a:buFont typeface="Wingdings" pitchFamily="2" charset="2"/>
              <a:buChar char="q"/>
            </a:pPr>
            <a:r>
              <a:rPr lang="en-US" dirty="0" smtClean="0">
                <a:solidFill>
                  <a:schemeClr val="tx1"/>
                </a:solidFill>
              </a:rPr>
              <a:t>How to improve process efficiencies or reduce waste</a:t>
            </a:r>
          </a:p>
          <a:p>
            <a:pPr marL="742950" lvl="1" indent="-285750" algn="l">
              <a:lnSpc>
                <a:spcPct val="120000"/>
              </a:lnSpc>
              <a:spcBef>
                <a:spcPct val="40000"/>
              </a:spcBef>
              <a:buFont typeface="Wingdings" pitchFamily="2" charset="2"/>
              <a:buChar char="q"/>
            </a:pPr>
            <a:r>
              <a:rPr lang="en-US" dirty="0" smtClean="0">
                <a:solidFill>
                  <a:schemeClr val="tx1"/>
                </a:solidFill>
              </a:rPr>
              <a:t>How to improve customer/patient satisfaction</a:t>
            </a:r>
          </a:p>
          <a:p>
            <a:pPr marL="742950" lvl="1" indent="-285750" algn="l">
              <a:lnSpc>
                <a:spcPct val="120000"/>
              </a:lnSpc>
              <a:spcBef>
                <a:spcPct val="40000"/>
              </a:spcBef>
              <a:buFont typeface="Wingdings" pitchFamily="2" charset="2"/>
              <a:buChar char="q"/>
            </a:pPr>
            <a:r>
              <a:rPr lang="en-US" dirty="0" smtClean="0">
                <a:solidFill>
                  <a:schemeClr val="tx1"/>
                </a:solidFill>
              </a:rPr>
              <a:t>How to notify someone that work is waiting or process is completed</a:t>
            </a:r>
          </a:p>
          <a:p>
            <a:pPr marL="742950" lvl="1" indent="-285750" algn="l">
              <a:lnSpc>
                <a:spcPct val="120000"/>
              </a:lnSpc>
              <a:spcBef>
                <a:spcPct val="40000"/>
              </a:spcBef>
              <a:buFont typeface="Wingdings" pitchFamily="2" charset="2"/>
              <a:buChar char="q"/>
            </a:pPr>
            <a:r>
              <a:rPr lang="en-US" dirty="0" smtClean="0">
                <a:solidFill>
                  <a:schemeClr val="tx1"/>
                </a:solidFill>
              </a:rPr>
              <a:t>How to help staff be visually aware of policies or procedures</a:t>
            </a:r>
          </a:p>
          <a:p>
            <a:pPr marL="342900" indent="-342900" algn="l">
              <a:lnSpc>
                <a:spcPct val="120000"/>
              </a:lnSpc>
              <a:spcBef>
                <a:spcPct val="40000"/>
              </a:spcBef>
              <a:buFont typeface="Wingdings" pitchFamily="2" charset="2"/>
              <a:buChar char="q"/>
            </a:pPr>
            <a:r>
              <a:rPr lang="en-US" sz="2000" dirty="0" smtClean="0">
                <a:solidFill>
                  <a:schemeClr val="tx1"/>
                </a:solidFill>
              </a:rPr>
              <a:t>Time:  20 minutes</a:t>
            </a:r>
          </a:p>
          <a:p>
            <a:pPr marL="342900" indent="-342900" algn="l">
              <a:lnSpc>
                <a:spcPct val="120000"/>
              </a:lnSpc>
              <a:spcBef>
                <a:spcPct val="40000"/>
              </a:spcBef>
              <a:buFont typeface="Wingdings" pitchFamily="2" charset="2"/>
              <a:buChar char="q"/>
            </a:pPr>
            <a:r>
              <a:rPr lang="en-US" sz="2000" dirty="0" smtClean="0">
                <a:solidFill>
                  <a:schemeClr val="tx1"/>
                </a:solidFill>
              </a:rPr>
              <a:t>Report out: select one person from your team to report your findings at the end of the exercise</a:t>
            </a:r>
            <a:endParaRPr lang="en-US" sz="2000" dirty="0">
              <a:solidFill>
                <a:schemeClr val="tx1"/>
              </a:solidFill>
            </a:endParaRPr>
          </a:p>
        </p:txBody>
      </p:sp>
    </p:spTree>
    <p:extLst>
      <p:ext uri="{BB962C8B-B14F-4D97-AF65-F5344CB8AC3E}">
        <p14:creationId xmlns:p14="http://schemas.microsoft.com/office/powerpoint/2010/main" val="394254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38200" y="1447800"/>
            <a:ext cx="7391400" cy="4343400"/>
          </a:xfrm>
        </p:spPr>
        <p:txBody>
          <a:bodyPr/>
          <a:lstStyle/>
          <a:p>
            <a:pPr marL="0" indent="0" defTabSz="1019175" eaLnBrk="0" hangingPunct="0">
              <a:spcBef>
                <a:spcPct val="50000"/>
              </a:spcBef>
              <a:buNone/>
            </a:pPr>
            <a:r>
              <a:rPr lang="en-US" sz="2400" b="1" dirty="0">
                <a:solidFill>
                  <a:schemeClr val="tx2"/>
                </a:solidFill>
              </a:rPr>
              <a:t>By the end of this module participants should be able to:</a:t>
            </a:r>
          </a:p>
          <a:p>
            <a:pPr marL="290513" indent="-342900" eaLnBrk="0" hangingPunct="0">
              <a:lnSpc>
                <a:spcPct val="120000"/>
              </a:lnSpc>
              <a:spcBef>
                <a:spcPct val="40000"/>
              </a:spcBef>
              <a:buClr>
                <a:srgbClr val="404080"/>
              </a:buClr>
            </a:pPr>
            <a:r>
              <a:rPr lang="en-US" sz="2400" dirty="0" smtClean="0">
                <a:solidFill>
                  <a:schemeClr val="tx2"/>
                </a:solidFill>
              </a:rPr>
              <a:t>Identify the definition of visual control.</a:t>
            </a:r>
          </a:p>
          <a:p>
            <a:pPr marL="290513" indent="-342900" eaLnBrk="0" hangingPunct="0">
              <a:lnSpc>
                <a:spcPct val="120000"/>
              </a:lnSpc>
              <a:spcBef>
                <a:spcPct val="40000"/>
              </a:spcBef>
              <a:buClr>
                <a:srgbClr val="404080"/>
              </a:buClr>
            </a:pPr>
            <a:r>
              <a:rPr lang="en-US" sz="2400" dirty="0" smtClean="0">
                <a:solidFill>
                  <a:schemeClr val="tx2"/>
                </a:solidFill>
              </a:rPr>
              <a:t>Identify the four different  types of visual control tools.</a:t>
            </a:r>
          </a:p>
          <a:p>
            <a:pPr marL="290513" indent="-342900" eaLnBrk="0" hangingPunct="0">
              <a:lnSpc>
                <a:spcPct val="120000"/>
              </a:lnSpc>
              <a:spcBef>
                <a:spcPct val="40000"/>
              </a:spcBef>
              <a:buClr>
                <a:srgbClr val="404080"/>
              </a:buClr>
            </a:pPr>
            <a:r>
              <a:rPr lang="en-US" sz="2400" dirty="0" smtClean="0">
                <a:solidFill>
                  <a:schemeClr val="tx2"/>
                </a:solidFill>
              </a:rPr>
              <a:t>Select appropriate methods using four visual control tools to develop Lean visual controls.</a:t>
            </a:r>
            <a:endParaRPr lang="en-US" sz="2400" dirty="0">
              <a:solidFill>
                <a:schemeClr val="tx2"/>
              </a:solidFill>
            </a:endParaRPr>
          </a:p>
        </p:txBody>
      </p:sp>
      <p:sp>
        <p:nvSpPr>
          <p:cNvPr id="4" name="Title 3"/>
          <p:cNvSpPr>
            <a:spLocks noGrp="1"/>
          </p:cNvSpPr>
          <p:nvPr>
            <p:ph type="title"/>
          </p:nvPr>
        </p:nvSpPr>
        <p:spPr>
          <a:xfrm>
            <a:off x="609600" y="115669"/>
            <a:ext cx="7924800" cy="584775"/>
          </a:xfrm>
        </p:spPr>
        <p:txBody>
          <a:bodyPr/>
          <a:lstStyle/>
          <a:p>
            <a:r>
              <a:rPr lang="en-US" b="1" dirty="0">
                <a:solidFill>
                  <a:schemeClr val="bg1"/>
                </a:solidFill>
                <a:latin typeface="+mj-lt"/>
              </a:rPr>
              <a:t>Learning Objectives</a:t>
            </a:r>
          </a:p>
        </p:txBody>
      </p:sp>
    </p:spTree>
    <p:extLst>
      <p:ext uri="{BB962C8B-B14F-4D97-AF65-F5344CB8AC3E}">
        <p14:creationId xmlns:p14="http://schemas.microsoft.com/office/powerpoint/2010/main" val="134507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mj-lt"/>
              </a:rPr>
              <a:t>Summary</a:t>
            </a:r>
            <a:endParaRPr lang="en-US" b="1" dirty="0">
              <a:solidFill>
                <a:schemeClr val="bg1"/>
              </a:solidFill>
              <a:latin typeface="+mj-lt"/>
            </a:endParaRPr>
          </a:p>
        </p:txBody>
      </p:sp>
      <p:sp>
        <p:nvSpPr>
          <p:cNvPr id="5" name="TextBox 4"/>
          <p:cNvSpPr txBox="1"/>
          <p:nvPr/>
        </p:nvSpPr>
        <p:spPr>
          <a:xfrm>
            <a:off x="685800" y="955084"/>
            <a:ext cx="7696199" cy="4302716"/>
          </a:xfrm>
          <a:prstGeom prst="rect">
            <a:avLst/>
          </a:prstGeom>
          <a:noFill/>
        </p:spPr>
        <p:txBody>
          <a:bodyPr wrap="square" rtlCol="0">
            <a:spAutoFit/>
          </a:bodyPr>
          <a:lstStyle/>
          <a:p>
            <a:pPr marL="342900" indent="-342900">
              <a:spcBef>
                <a:spcPct val="40000"/>
              </a:spcBef>
              <a:buFont typeface="Wingdings" pitchFamily="2" charset="2"/>
              <a:buChar char="q"/>
            </a:pPr>
            <a:r>
              <a:rPr lang="en-US" sz="2400" dirty="0" smtClean="0"/>
              <a:t>Visual control is a </a:t>
            </a:r>
            <a:r>
              <a:rPr lang="en-US" sz="2400" dirty="0"/>
              <a:t>technique where control of an activity or process is made easier or more effective by deliberate use of visual signals.</a:t>
            </a:r>
          </a:p>
          <a:p>
            <a:pPr marL="342900" indent="-342900">
              <a:spcBef>
                <a:spcPct val="40000"/>
              </a:spcBef>
              <a:buFont typeface="Wingdings" pitchFamily="2" charset="2"/>
              <a:buChar char="q"/>
            </a:pPr>
            <a:r>
              <a:rPr lang="en-US" sz="2400" dirty="0" smtClean="0"/>
              <a:t>Four different visual control tools are</a:t>
            </a:r>
          </a:p>
          <a:p>
            <a:pPr marL="914400" lvl="1" indent="-457200">
              <a:spcBef>
                <a:spcPct val="40000"/>
              </a:spcBef>
              <a:buFont typeface="Wingdings" pitchFamily="2" charset="2"/>
              <a:buChar char="ü"/>
            </a:pPr>
            <a:r>
              <a:rPr lang="en-US" sz="2400" dirty="0" smtClean="0"/>
              <a:t>1. </a:t>
            </a:r>
            <a:r>
              <a:rPr lang="en-US" sz="2400" dirty="0" err="1" smtClean="0"/>
              <a:t>Takt</a:t>
            </a:r>
            <a:r>
              <a:rPr lang="en-US" sz="2400" dirty="0" smtClean="0"/>
              <a:t> boards</a:t>
            </a:r>
          </a:p>
          <a:p>
            <a:pPr marL="914400" lvl="1" indent="-457200">
              <a:spcBef>
                <a:spcPct val="40000"/>
              </a:spcBef>
              <a:buFont typeface="Wingdings" pitchFamily="2" charset="2"/>
              <a:buChar char="ü"/>
            </a:pPr>
            <a:r>
              <a:rPr lang="en-US" sz="2400" dirty="0" smtClean="0"/>
              <a:t>2. Issue boards</a:t>
            </a:r>
          </a:p>
          <a:p>
            <a:pPr marL="914400" lvl="1" indent="-457200">
              <a:spcBef>
                <a:spcPct val="40000"/>
              </a:spcBef>
              <a:buFont typeface="Wingdings" pitchFamily="2" charset="2"/>
              <a:buChar char="ü"/>
            </a:pPr>
            <a:r>
              <a:rPr lang="en-US" sz="2400" dirty="0" smtClean="0"/>
              <a:t>3. 5S boards</a:t>
            </a:r>
          </a:p>
          <a:p>
            <a:pPr marL="914400" lvl="1" indent="-457200">
              <a:spcBef>
                <a:spcPct val="40000"/>
              </a:spcBef>
              <a:buFont typeface="Wingdings" pitchFamily="2" charset="2"/>
              <a:buChar char="ü"/>
            </a:pPr>
            <a:r>
              <a:rPr lang="en-US" sz="2400" dirty="0" smtClean="0"/>
              <a:t>4. </a:t>
            </a:r>
            <a:r>
              <a:rPr lang="en-US" sz="2400" dirty="0" err="1" smtClean="0"/>
              <a:t>Kanban</a:t>
            </a:r>
            <a:r>
              <a:rPr lang="en-US" sz="2400" dirty="0" smtClean="0"/>
              <a:t> cards</a:t>
            </a:r>
            <a:endParaRPr lang="en-US" sz="2400" dirty="0"/>
          </a:p>
          <a:p>
            <a:pPr marL="800100" lvl="1" indent="-342900">
              <a:spcBef>
                <a:spcPct val="40000"/>
              </a:spcBef>
              <a:buFont typeface="Wingdings" pitchFamily="2" charset="2"/>
              <a:buChar char="ü"/>
            </a:pPr>
            <a:endParaRPr lang="en-US" sz="2400" dirty="0"/>
          </a:p>
        </p:txBody>
      </p:sp>
    </p:spTree>
    <p:extLst>
      <p:ext uri="{BB962C8B-B14F-4D97-AF65-F5344CB8AC3E}">
        <p14:creationId xmlns:p14="http://schemas.microsoft.com/office/powerpoint/2010/main" val="11949523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7740" y="1447800"/>
            <a:ext cx="8229600" cy="1528763"/>
          </a:xfrm>
        </p:spPr>
        <p:txBody>
          <a:bodyPr/>
          <a:lstStyle/>
          <a:p>
            <a:pPr algn="ctr" eaLnBrk="1" hangingPunct="1"/>
            <a:r>
              <a:rPr sz="2800" dirty="0" smtClean="0">
                <a:solidFill>
                  <a:schemeClr val="bg1"/>
                </a:solidFill>
                <a:latin typeface="Calibri" pitchFamily="34" charset="0"/>
                <a:ea typeface="Slackey"/>
              </a:rPr>
              <a:t/>
            </a:r>
            <a:br>
              <a:rPr sz="2800" dirty="0" smtClean="0">
                <a:solidFill>
                  <a:schemeClr val="bg1"/>
                </a:solidFill>
                <a:latin typeface="Calibri" pitchFamily="34" charset="0"/>
                <a:ea typeface="Slackey"/>
              </a:rPr>
            </a:br>
            <a:r>
              <a:rPr sz="2800" dirty="0" smtClean="0">
                <a:solidFill>
                  <a:schemeClr val="bg1"/>
                </a:solidFill>
                <a:latin typeface="Calibri" pitchFamily="34" charset="0"/>
                <a:ea typeface="Slackey"/>
              </a:rPr>
              <a:t/>
            </a:r>
            <a:br>
              <a:rPr sz="2800" dirty="0" smtClean="0">
                <a:solidFill>
                  <a:schemeClr val="bg1"/>
                </a:solidFill>
                <a:latin typeface="Calibri" pitchFamily="34" charset="0"/>
                <a:ea typeface="Slackey"/>
              </a:rPr>
            </a:br>
            <a:r>
              <a:rPr sz="3600" b="1" dirty="0" smtClean="0">
                <a:solidFill>
                  <a:schemeClr val="bg1"/>
                </a:solidFill>
                <a:latin typeface="Calibri" pitchFamily="34" charset="0"/>
                <a:ea typeface="Slackey"/>
              </a:rPr>
              <a:t>Thank You</a:t>
            </a:r>
            <a:endParaRPr sz="3600" dirty="0" smtClean="0">
              <a:latin typeface="Bevan"/>
              <a:ea typeface="Slackey"/>
            </a:endParaRPr>
          </a:p>
        </p:txBody>
      </p:sp>
      <p:pic>
        <p:nvPicPr>
          <p:cNvPr id="1434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505200"/>
            <a:ext cx="3733800" cy="156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888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838200" y="1676400"/>
            <a:ext cx="1619324" cy="685800"/>
          </a:xfrm>
          <a:custGeom>
            <a:avLst/>
            <a:gdLst>
              <a:gd name="connsiteX0" fmla="*/ 0 w 1619324"/>
              <a:gd name="connsiteY0" fmla="*/ 0 h 647729"/>
              <a:gd name="connsiteX1" fmla="*/ 1619324 w 1619324"/>
              <a:gd name="connsiteY1" fmla="*/ 0 h 647729"/>
              <a:gd name="connsiteX2" fmla="*/ 1619324 w 1619324"/>
              <a:gd name="connsiteY2" fmla="*/ 647729 h 647729"/>
              <a:gd name="connsiteX3" fmla="*/ 0 w 1619324"/>
              <a:gd name="connsiteY3" fmla="*/ 647729 h 647729"/>
              <a:gd name="connsiteX4" fmla="*/ 0 w 1619324"/>
              <a:gd name="connsiteY4" fmla="*/ 0 h 64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324" h="647729">
                <a:moveTo>
                  <a:pt x="0" y="0"/>
                </a:moveTo>
                <a:lnTo>
                  <a:pt x="1619324" y="0"/>
                </a:lnTo>
                <a:lnTo>
                  <a:pt x="1619324" y="647729"/>
                </a:lnTo>
                <a:lnTo>
                  <a:pt x="0" y="647729"/>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r>
              <a:rPr lang="en-US" sz="2400" b="1" dirty="0"/>
              <a:t>Define</a:t>
            </a:r>
            <a:endParaRPr lang="en-US" sz="1400" b="1" dirty="0"/>
          </a:p>
        </p:txBody>
      </p:sp>
      <p:sp>
        <p:nvSpPr>
          <p:cNvPr id="5" name="Freeform 4"/>
          <p:cNvSpPr/>
          <p:nvPr/>
        </p:nvSpPr>
        <p:spPr>
          <a:xfrm>
            <a:off x="838200" y="2590800"/>
            <a:ext cx="1619324" cy="647729"/>
          </a:xfrm>
          <a:custGeom>
            <a:avLst/>
            <a:gdLst>
              <a:gd name="connsiteX0" fmla="*/ 0 w 1619324"/>
              <a:gd name="connsiteY0" fmla="*/ 0 h 647729"/>
              <a:gd name="connsiteX1" fmla="*/ 1619324 w 1619324"/>
              <a:gd name="connsiteY1" fmla="*/ 0 h 647729"/>
              <a:gd name="connsiteX2" fmla="*/ 1619324 w 1619324"/>
              <a:gd name="connsiteY2" fmla="*/ 647729 h 647729"/>
              <a:gd name="connsiteX3" fmla="*/ 0 w 1619324"/>
              <a:gd name="connsiteY3" fmla="*/ 647729 h 647729"/>
              <a:gd name="connsiteX4" fmla="*/ 0 w 1619324"/>
              <a:gd name="connsiteY4" fmla="*/ 0 h 64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324" h="647729">
                <a:moveTo>
                  <a:pt x="0" y="0"/>
                </a:moveTo>
                <a:lnTo>
                  <a:pt x="1619324" y="0"/>
                </a:lnTo>
                <a:lnTo>
                  <a:pt x="1619324" y="647729"/>
                </a:lnTo>
                <a:lnTo>
                  <a:pt x="0" y="647729"/>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1560506"/>
              <a:satOff val="-1946"/>
              <a:lumOff val="458"/>
              <a:alphaOff val="0"/>
            </a:schemeClr>
          </a:lnRef>
          <a:fillRef idx="1">
            <a:schemeClr val="accent2">
              <a:hueOff val="1560506"/>
              <a:satOff val="-1946"/>
              <a:lumOff val="458"/>
              <a:alphaOff val="0"/>
            </a:schemeClr>
          </a:fillRef>
          <a:effectRef idx="2">
            <a:schemeClr val="accent2">
              <a:hueOff val="1560506"/>
              <a:satOff val="-1946"/>
              <a:lumOff val="458"/>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r>
              <a:rPr lang="en-US" sz="2400" b="1" dirty="0"/>
              <a:t>Measure</a:t>
            </a:r>
          </a:p>
        </p:txBody>
      </p:sp>
      <p:sp>
        <p:nvSpPr>
          <p:cNvPr id="6" name="Freeform 5"/>
          <p:cNvSpPr/>
          <p:nvPr/>
        </p:nvSpPr>
        <p:spPr>
          <a:xfrm>
            <a:off x="838200" y="3505200"/>
            <a:ext cx="1619324" cy="647729"/>
          </a:xfrm>
          <a:custGeom>
            <a:avLst/>
            <a:gdLst>
              <a:gd name="connsiteX0" fmla="*/ 0 w 1619324"/>
              <a:gd name="connsiteY0" fmla="*/ 0 h 647729"/>
              <a:gd name="connsiteX1" fmla="*/ 1619324 w 1619324"/>
              <a:gd name="connsiteY1" fmla="*/ 0 h 647729"/>
              <a:gd name="connsiteX2" fmla="*/ 1619324 w 1619324"/>
              <a:gd name="connsiteY2" fmla="*/ 647729 h 647729"/>
              <a:gd name="connsiteX3" fmla="*/ 0 w 1619324"/>
              <a:gd name="connsiteY3" fmla="*/ 647729 h 647729"/>
              <a:gd name="connsiteX4" fmla="*/ 0 w 1619324"/>
              <a:gd name="connsiteY4" fmla="*/ 0 h 64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324" h="647729">
                <a:moveTo>
                  <a:pt x="0" y="0"/>
                </a:moveTo>
                <a:lnTo>
                  <a:pt x="1619324" y="0"/>
                </a:lnTo>
                <a:lnTo>
                  <a:pt x="1619324" y="647729"/>
                </a:lnTo>
                <a:lnTo>
                  <a:pt x="0" y="647729"/>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3121013"/>
              <a:satOff val="-3893"/>
              <a:lumOff val="915"/>
              <a:alphaOff val="0"/>
            </a:schemeClr>
          </a:lnRef>
          <a:fillRef idx="1">
            <a:schemeClr val="accent2">
              <a:hueOff val="3121013"/>
              <a:satOff val="-3893"/>
              <a:lumOff val="915"/>
              <a:alphaOff val="0"/>
            </a:schemeClr>
          </a:fillRef>
          <a:effectRef idx="2">
            <a:schemeClr val="accent2">
              <a:hueOff val="3121013"/>
              <a:satOff val="-3893"/>
              <a:lumOff val="915"/>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r>
              <a:rPr lang="en-US" sz="2400" b="1" dirty="0"/>
              <a:t>Analyze</a:t>
            </a:r>
          </a:p>
        </p:txBody>
      </p:sp>
      <p:sp>
        <p:nvSpPr>
          <p:cNvPr id="7" name="Freeform 6"/>
          <p:cNvSpPr/>
          <p:nvPr/>
        </p:nvSpPr>
        <p:spPr>
          <a:xfrm>
            <a:off x="838200" y="4419600"/>
            <a:ext cx="1619324" cy="647729"/>
          </a:xfrm>
          <a:custGeom>
            <a:avLst/>
            <a:gdLst>
              <a:gd name="connsiteX0" fmla="*/ 0 w 1619324"/>
              <a:gd name="connsiteY0" fmla="*/ 0 h 647729"/>
              <a:gd name="connsiteX1" fmla="*/ 1619324 w 1619324"/>
              <a:gd name="connsiteY1" fmla="*/ 0 h 647729"/>
              <a:gd name="connsiteX2" fmla="*/ 1619324 w 1619324"/>
              <a:gd name="connsiteY2" fmla="*/ 647729 h 647729"/>
              <a:gd name="connsiteX3" fmla="*/ 0 w 1619324"/>
              <a:gd name="connsiteY3" fmla="*/ 647729 h 647729"/>
              <a:gd name="connsiteX4" fmla="*/ 0 w 1619324"/>
              <a:gd name="connsiteY4" fmla="*/ 0 h 64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324" h="647729">
                <a:moveTo>
                  <a:pt x="0" y="0"/>
                </a:moveTo>
                <a:lnTo>
                  <a:pt x="1619324" y="0"/>
                </a:lnTo>
                <a:lnTo>
                  <a:pt x="1619324" y="647729"/>
                </a:lnTo>
                <a:lnTo>
                  <a:pt x="0" y="647729"/>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4681519"/>
              <a:satOff val="-5839"/>
              <a:lumOff val="1373"/>
              <a:alphaOff val="0"/>
            </a:schemeClr>
          </a:lnRef>
          <a:fillRef idx="1">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endParaRPr lang="en-US" sz="2400" b="1" dirty="0" smtClean="0"/>
          </a:p>
          <a:p>
            <a:pPr algn="ctr" defTabSz="1289050">
              <a:lnSpc>
                <a:spcPct val="90000"/>
              </a:lnSpc>
              <a:spcAft>
                <a:spcPct val="35000"/>
              </a:spcAft>
              <a:defRPr/>
            </a:pPr>
            <a:r>
              <a:rPr lang="en-US" sz="2400" b="1" dirty="0" smtClean="0"/>
              <a:t>Improve</a:t>
            </a:r>
            <a:endParaRPr lang="en-US" sz="2400" b="1" dirty="0"/>
          </a:p>
          <a:p>
            <a:pPr algn="ctr" defTabSz="1289050">
              <a:lnSpc>
                <a:spcPct val="90000"/>
              </a:lnSpc>
              <a:spcAft>
                <a:spcPct val="35000"/>
              </a:spcAft>
              <a:defRPr/>
            </a:pPr>
            <a:endParaRPr lang="en-US" sz="1200" b="1" dirty="0"/>
          </a:p>
        </p:txBody>
      </p:sp>
      <p:sp>
        <p:nvSpPr>
          <p:cNvPr id="9" name="Freeform 8"/>
          <p:cNvSpPr/>
          <p:nvPr/>
        </p:nvSpPr>
        <p:spPr>
          <a:xfrm>
            <a:off x="838200" y="5257800"/>
            <a:ext cx="1619324" cy="647729"/>
          </a:xfrm>
          <a:custGeom>
            <a:avLst/>
            <a:gdLst>
              <a:gd name="connsiteX0" fmla="*/ 0 w 1619324"/>
              <a:gd name="connsiteY0" fmla="*/ 0 h 647729"/>
              <a:gd name="connsiteX1" fmla="*/ 1619324 w 1619324"/>
              <a:gd name="connsiteY1" fmla="*/ 0 h 647729"/>
              <a:gd name="connsiteX2" fmla="*/ 1619324 w 1619324"/>
              <a:gd name="connsiteY2" fmla="*/ 647729 h 647729"/>
              <a:gd name="connsiteX3" fmla="*/ 0 w 1619324"/>
              <a:gd name="connsiteY3" fmla="*/ 647729 h 647729"/>
              <a:gd name="connsiteX4" fmla="*/ 0 w 1619324"/>
              <a:gd name="connsiteY4" fmla="*/ 0 h 64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324" h="647729">
                <a:moveTo>
                  <a:pt x="0" y="0"/>
                </a:moveTo>
                <a:lnTo>
                  <a:pt x="1619324" y="0"/>
                </a:lnTo>
                <a:lnTo>
                  <a:pt x="1619324" y="647729"/>
                </a:lnTo>
                <a:lnTo>
                  <a:pt x="0" y="647729"/>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1560506"/>
              <a:satOff val="-1946"/>
              <a:lumOff val="458"/>
              <a:alphaOff val="0"/>
            </a:schemeClr>
          </a:lnRef>
          <a:fillRef idx="1">
            <a:schemeClr val="accent2">
              <a:hueOff val="1560506"/>
              <a:satOff val="-1946"/>
              <a:lumOff val="458"/>
              <a:alphaOff val="0"/>
            </a:schemeClr>
          </a:fillRef>
          <a:effectRef idx="2">
            <a:schemeClr val="accent2">
              <a:hueOff val="1560506"/>
              <a:satOff val="-1946"/>
              <a:lumOff val="458"/>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r>
              <a:rPr lang="en-US" sz="2400" b="1" dirty="0"/>
              <a:t>Control</a:t>
            </a:r>
          </a:p>
        </p:txBody>
      </p:sp>
      <p:grpSp>
        <p:nvGrpSpPr>
          <p:cNvPr id="13" name="Group 12"/>
          <p:cNvGrpSpPr/>
          <p:nvPr/>
        </p:nvGrpSpPr>
        <p:grpSpPr>
          <a:xfrm>
            <a:off x="3048000" y="1905000"/>
            <a:ext cx="4267200" cy="3042841"/>
            <a:chOff x="381000" y="1254868"/>
            <a:chExt cx="4267200" cy="3042841"/>
          </a:xfrm>
        </p:grpSpPr>
        <p:sp>
          <p:nvSpPr>
            <p:cNvPr id="14" name="Rectangle 13"/>
            <p:cNvSpPr/>
            <p:nvPr/>
          </p:nvSpPr>
          <p:spPr>
            <a:xfrm>
              <a:off x="381000" y="1295400"/>
              <a:ext cx="4267200" cy="2590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5" name="Rectangle 14"/>
            <p:cNvSpPr/>
            <p:nvPr/>
          </p:nvSpPr>
          <p:spPr>
            <a:xfrm>
              <a:off x="3090160" y="1254868"/>
              <a:ext cx="57580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5</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435873" y="1369724"/>
              <a:ext cx="2129109"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spc="0" dirty="0" smtClean="0">
                  <a:ln w="0"/>
                  <a:solidFill>
                    <a:schemeClr val="accent2"/>
                  </a:solidFill>
                  <a:effectLst>
                    <a:reflection blurRad="12700" stA="50000" endPos="50000" dist="5000" dir="5400000" sy="-100000" rotWithShape="0"/>
                  </a:effectLst>
                </a:rPr>
                <a:t>Phase</a:t>
              </a:r>
              <a:endParaRPr lang="en-US" sz="4400" b="1" cap="all" spc="0" dirty="0">
                <a:ln w="0"/>
                <a:solidFill>
                  <a:schemeClr val="accent2"/>
                </a:solidFill>
                <a:effectLst>
                  <a:reflection blurRad="12700" stA="50000" endPos="50000" dist="5000" dir="5400000" sy="-100000" rotWithShape="0"/>
                </a:effectLst>
              </a:endParaRPr>
            </a:p>
          </p:txBody>
        </p:sp>
        <p:sp>
          <p:nvSpPr>
            <p:cNvPr id="17" name="TextBox 16"/>
            <p:cNvSpPr txBox="1"/>
            <p:nvPr/>
          </p:nvSpPr>
          <p:spPr>
            <a:xfrm>
              <a:off x="435873" y="2266384"/>
              <a:ext cx="4136127" cy="2031325"/>
            </a:xfrm>
            <a:prstGeom prst="rect">
              <a:avLst/>
            </a:prstGeom>
            <a:noFill/>
          </p:spPr>
          <p:txBody>
            <a:bodyPr wrap="square" rtlCol="0">
              <a:spAutoFit/>
            </a:bodyPr>
            <a:lstStyle/>
            <a:p>
              <a:r>
                <a:rPr lang="en-US" dirty="0" smtClean="0"/>
                <a:t>Tools</a:t>
              </a:r>
              <a:r>
                <a:rPr lang="en-US" dirty="0"/>
                <a:t>:</a:t>
              </a:r>
            </a:p>
            <a:p>
              <a:pPr marL="285750" indent="-285750">
                <a:buFont typeface="Arial" pitchFamily="34" charset="0"/>
                <a:buChar char="•"/>
              </a:pPr>
              <a:r>
                <a:rPr lang="en-US" dirty="0" smtClean="0"/>
                <a:t>Controls Plans</a:t>
              </a:r>
            </a:p>
            <a:p>
              <a:pPr marL="285750" indent="-285750">
                <a:buFont typeface="Arial" pitchFamily="34" charset="0"/>
                <a:buChar char="•"/>
              </a:pPr>
              <a:r>
                <a:rPr lang="en-US" dirty="0" smtClean="0"/>
                <a:t>Lean Visual Controls</a:t>
              </a:r>
            </a:p>
            <a:p>
              <a:pPr marL="285750" indent="-285750">
                <a:buFont typeface="Arial" pitchFamily="34" charset="0"/>
                <a:buChar char="•"/>
              </a:pPr>
              <a:r>
                <a:rPr lang="en-US" dirty="0" smtClean="0"/>
                <a:t>Mistake Proofing (Poke Yoke)</a:t>
              </a:r>
            </a:p>
            <a:p>
              <a:pPr marL="285750" indent="-285750">
                <a:buFont typeface="Arial" pitchFamily="34" charset="0"/>
                <a:buChar char="•"/>
              </a:pPr>
              <a:endParaRPr lang="en-US" dirty="0" smtClean="0"/>
            </a:p>
            <a:p>
              <a:endParaRPr lang="en-US" dirty="0"/>
            </a:p>
            <a:p>
              <a:endParaRPr lang="en-US" dirty="0"/>
            </a:p>
          </p:txBody>
        </p:sp>
      </p:grpSp>
      <p:sp>
        <p:nvSpPr>
          <p:cNvPr id="23" name="Rectangle 2"/>
          <p:cNvSpPr>
            <a:spLocks noGrp="1" noChangeArrowheads="1"/>
          </p:cNvSpPr>
          <p:nvPr>
            <p:ph type="ctrTitle"/>
          </p:nvPr>
        </p:nvSpPr>
        <p:spPr>
          <a:xfrm>
            <a:off x="841169" y="228600"/>
            <a:ext cx="7772400" cy="584775"/>
          </a:xfrm>
        </p:spPr>
        <p:txBody>
          <a:bodyPr anchor="t"/>
          <a:lstStyle/>
          <a:p>
            <a:pPr>
              <a:defRPr/>
            </a:pPr>
            <a:r>
              <a:rPr lang="en-US" sz="3600" b="1" dirty="0" smtClean="0">
                <a:solidFill>
                  <a:schemeClr val="bg1"/>
                </a:solidFill>
                <a:latin typeface="+mj-lt"/>
              </a:rPr>
              <a:t>The DMAIC Process with Tools</a:t>
            </a:r>
            <a:endParaRPr lang="en-US" sz="3600" b="1" baseline="30000" dirty="0" smtClean="0">
              <a:solidFill>
                <a:schemeClr val="bg1"/>
              </a:solidFill>
              <a:latin typeface="+mj-lt"/>
            </a:endParaRPr>
          </a:p>
        </p:txBody>
      </p:sp>
      <p:sp>
        <p:nvSpPr>
          <p:cNvPr id="19" name="TextBox 18"/>
          <p:cNvSpPr txBox="1"/>
          <p:nvPr/>
        </p:nvSpPr>
        <p:spPr>
          <a:xfrm>
            <a:off x="3933520" y="1107036"/>
            <a:ext cx="1348190" cy="584775"/>
          </a:xfrm>
          <a:prstGeom prst="rect">
            <a:avLst/>
          </a:prstGeom>
          <a:noFill/>
        </p:spPr>
        <p:txBody>
          <a:bodyPr wrap="none" rtlCol="0">
            <a:spAutoFit/>
          </a:bodyPr>
          <a:lstStyle/>
          <a:p>
            <a:r>
              <a:rPr lang="en-US" sz="3200" b="1" dirty="0" smtClean="0">
                <a:solidFill>
                  <a:schemeClr val="tx2"/>
                </a:solidFill>
              </a:rPr>
              <a:t>DAY 3</a:t>
            </a:r>
            <a:endParaRPr lang="en-US" sz="3200" b="1" dirty="0">
              <a:solidFill>
                <a:schemeClr val="tx2"/>
              </a:solidFill>
            </a:endParaRPr>
          </a:p>
        </p:txBody>
      </p:sp>
      <p:sp>
        <p:nvSpPr>
          <p:cNvPr id="18" name="Rectangle 17"/>
          <p:cNvSpPr/>
          <p:nvPr/>
        </p:nvSpPr>
        <p:spPr>
          <a:xfrm>
            <a:off x="685800" y="5181600"/>
            <a:ext cx="1905000" cy="91440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0" name="Straight Connector 19"/>
          <p:cNvCxnSpPr/>
          <p:nvPr/>
        </p:nvCxnSpPr>
        <p:spPr>
          <a:xfrm>
            <a:off x="3505200" y="3733800"/>
            <a:ext cx="1905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8979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2500"/>
                            </p:stCondLst>
                            <p:childTnLst>
                              <p:par>
                                <p:cTn id="13" presetID="1"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15669"/>
            <a:ext cx="7924800" cy="584775"/>
          </a:xfrm>
        </p:spPr>
        <p:txBody>
          <a:bodyPr/>
          <a:lstStyle/>
          <a:p>
            <a:r>
              <a:rPr lang="en-US" b="1" dirty="0" smtClean="0">
                <a:solidFill>
                  <a:schemeClr val="bg1"/>
                </a:solidFill>
                <a:latin typeface="+mj-lt"/>
              </a:rPr>
              <a:t>Visual </a:t>
            </a:r>
            <a:r>
              <a:rPr lang="en-US" b="1" dirty="0">
                <a:solidFill>
                  <a:schemeClr val="bg1"/>
                </a:solidFill>
                <a:latin typeface="+mj-lt"/>
              </a:rPr>
              <a:t>Control</a:t>
            </a:r>
          </a:p>
        </p:txBody>
      </p:sp>
      <p:sp>
        <p:nvSpPr>
          <p:cNvPr id="6" name="Rectangle 4"/>
          <p:cNvSpPr>
            <a:spLocks noGrp="1" noChangeArrowheads="1"/>
          </p:cNvSpPr>
          <p:nvPr>
            <p:ph type="body" idx="4294967295"/>
          </p:nvPr>
        </p:nvSpPr>
        <p:spPr>
          <a:xfrm>
            <a:off x="762000" y="1447800"/>
            <a:ext cx="7696200" cy="4702175"/>
          </a:xfrm>
          <a:prstGeom prst="rect">
            <a:avLst/>
          </a:prstGeom>
          <a:noFill/>
        </p:spPr>
        <p:txBody>
          <a:bodyPr/>
          <a:lstStyle/>
          <a:p>
            <a:pPr marL="0" indent="0">
              <a:lnSpc>
                <a:spcPct val="120000"/>
              </a:lnSpc>
              <a:spcBef>
                <a:spcPct val="40000"/>
              </a:spcBef>
              <a:buNone/>
            </a:pPr>
            <a:r>
              <a:rPr lang="en-US" sz="2800" b="1" dirty="0">
                <a:solidFill>
                  <a:schemeClr val="tx2"/>
                </a:solidFill>
                <a:effectLst>
                  <a:outerShdw blurRad="38100" dist="38100" dir="2700000" algn="tl">
                    <a:srgbClr val="000000">
                      <a:alpha val="43137"/>
                    </a:srgbClr>
                  </a:outerShdw>
                </a:effectLst>
              </a:rPr>
              <a:t>Visual </a:t>
            </a:r>
            <a:r>
              <a:rPr lang="en-US" sz="2800" b="1" dirty="0" smtClean="0">
                <a:solidFill>
                  <a:schemeClr val="tx2"/>
                </a:solidFill>
                <a:effectLst>
                  <a:outerShdw blurRad="38100" dist="38100" dir="2700000" algn="tl">
                    <a:srgbClr val="000000">
                      <a:alpha val="43137"/>
                    </a:srgbClr>
                  </a:outerShdw>
                </a:effectLst>
              </a:rPr>
              <a:t>Control: </a:t>
            </a:r>
            <a:r>
              <a:rPr lang="en-US" sz="2400" dirty="0"/>
              <a:t>A technique where control of an activity or process is made easier or more effective by deliberate use of visual </a:t>
            </a:r>
            <a:r>
              <a:rPr lang="en-US" sz="2400" dirty="0" smtClean="0"/>
              <a:t>signals.</a:t>
            </a:r>
            <a:endParaRPr lang="en-US" sz="2400" dirty="0"/>
          </a:p>
          <a:p>
            <a:pPr lvl="1">
              <a:lnSpc>
                <a:spcPct val="120000"/>
              </a:lnSpc>
              <a:spcBef>
                <a:spcPct val="40000"/>
              </a:spcBef>
              <a:buFont typeface="Wingdings" pitchFamily="2" charset="2"/>
              <a:buChar char="q"/>
            </a:pPr>
            <a:r>
              <a:rPr lang="en-US" sz="2000" dirty="0"/>
              <a:t>They give feedback to an operator about how a process is working and can alert the operator to act</a:t>
            </a:r>
          </a:p>
          <a:p>
            <a:pPr lvl="1">
              <a:lnSpc>
                <a:spcPct val="120000"/>
              </a:lnSpc>
              <a:spcBef>
                <a:spcPct val="40000"/>
              </a:spcBef>
              <a:buFont typeface="Wingdings" pitchFamily="2" charset="2"/>
              <a:buChar char="q"/>
            </a:pPr>
            <a:r>
              <a:rPr lang="en-US" sz="2000" dirty="0"/>
              <a:t>Usually used in 5S, but can be implemented with any process improvement initiative</a:t>
            </a:r>
          </a:p>
          <a:p>
            <a:pPr lvl="1">
              <a:lnSpc>
                <a:spcPct val="120000"/>
              </a:lnSpc>
              <a:spcBef>
                <a:spcPct val="40000"/>
              </a:spcBef>
              <a:buFont typeface="Wingdings" pitchFamily="2" charset="2"/>
              <a:buChar char="q"/>
            </a:pPr>
            <a:r>
              <a:rPr lang="en-US" sz="2000" dirty="0" smtClean="0"/>
              <a:t>Visual </a:t>
            </a:r>
            <a:r>
              <a:rPr lang="en-US" sz="2000" dirty="0"/>
              <a:t>Controls can also include audible </a:t>
            </a:r>
            <a:r>
              <a:rPr lang="en-US" sz="2000" dirty="0" smtClean="0"/>
              <a:t>signals</a:t>
            </a:r>
          </a:p>
          <a:p>
            <a:pPr lvl="1">
              <a:lnSpc>
                <a:spcPct val="120000"/>
              </a:lnSpc>
              <a:spcBef>
                <a:spcPct val="40000"/>
              </a:spcBef>
              <a:buFont typeface="Wingdings" pitchFamily="2" charset="2"/>
              <a:buChar char="q"/>
            </a:pPr>
            <a:r>
              <a:rPr lang="en-US" sz="2000" dirty="0" smtClean="0"/>
              <a:t>The </a:t>
            </a:r>
            <a:r>
              <a:rPr lang="en-US" sz="2000" dirty="0"/>
              <a:t>3 beeps from your microwave once your food has finished cooking</a:t>
            </a:r>
          </a:p>
        </p:txBody>
      </p:sp>
    </p:spTree>
    <p:extLst>
      <p:ext uri="{BB962C8B-B14F-4D97-AF65-F5344CB8AC3E}">
        <p14:creationId xmlns:p14="http://schemas.microsoft.com/office/powerpoint/2010/main" val="2605919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15669"/>
            <a:ext cx="7924800" cy="584775"/>
          </a:xfrm>
        </p:spPr>
        <p:txBody>
          <a:bodyPr/>
          <a:lstStyle/>
          <a:p>
            <a:r>
              <a:rPr lang="en-US" b="1" dirty="0" smtClean="0">
                <a:solidFill>
                  <a:schemeClr val="bg1"/>
                </a:solidFill>
                <a:latin typeface="+mj-lt"/>
              </a:rPr>
              <a:t>Visual </a:t>
            </a:r>
            <a:r>
              <a:rPr lang="en-US" b="1" dirty="0">
                <a:solidFill>
                  <a:schemeClr val="bg1"/>
                </a:solidFill>
                <a:latin typeface="+mj-lt"/>
              </a:rPr>
              <a:t>Control</a:t>
            </a:r>
          </a:p>
        </p:txBody>
      </p:sp>
      <p:sp>
        <p:nvSpPr>
          <p:cNvPr id="5" name="Rectangle 4"/>
          <p:cNvSpPr>
            <a:spLocks noGrp="1" noChangeArrowheads="1"/>
          </p:cNvSpPr>
          <p:nvPr>
            <p:ph type="body" idx="4294967295"/>
          </p:nvPr>
        </p:nvSpPr>
        <p:spPr>
          <a:xfrm>
            <a:off x="914400" y="1447800"/>
            <a:ext cx="7239000" cy="4473575"/>
          </a:xfrm>
          <a:noFill/>
        </p:spPr>
        <p:txBody>
          <a:bodyPr/>
          <a:lstStyle/>
          <a:p>
            <a:pPr marL="0" indent="0">
              <a:buNone/>
            </a:pPr>
            <a:r>
              <a:rPr lang="en-US" sz="2800" dirty="0"/>
              <a:t>The goal of visual controls is to make a process</a:t>
            </a:r>
            <a:r>
              <a:rPr lang="en-US" sz="2800" dirty="0" smtClean="0"/>
              <a:t>:</a:t>
            </a:r>
            <a:endParaRPr lang="en-US" sz="2800" dirty="0"/>
          </a:p>
          <a:p>
            <a:pPr lvl="1">
              <a:buFont typeface="Wingdings" pitchFamily="2" charset="2"/>
              <a:buChar char="q"/>
            </a:pPr>
            <a:r>
              <a:rPr lang="en-US" sz="2400" b="1" dirty="0" smtClean="0"/>
              <a:t> Self-explaining</a:t>
            </a:r>
            <a:endParaRPr lang="en-US" sz="2400" b="1" dirty="0"/>
          </a:p>
          <a:p>
            <a:pPr lvl="2"/>
            <a:r>
              <a:rPr lang="en-US" sz="2400" dirty="0"/>
              <a:t>Scoreboard at a baseball </a:t>
            </a:r>
            <a:r>
              <a:rPr lang="en-US" sz="2400" dirty="0" smtClean="0"/>
              <a:t>game</a:t>
            </a:r>
            <a:endParaRPr lang="en-US" sz="2400" dirty="0"/>
          </a:p>
          <a:p>
            <a:pPr lvl="1">
              <a:buFont typeface="Wingdings" pitchFamily="2" charset="2"/>
              <a:buChar char="q"/>
            </a:pPr>
            <a:r>
              <a:rPr lang="en-US" sz="2400" dirty="0" smtClean="0"/>
              <a:t> </a:t>
            </a:r>
            <a:r>
              <a:rPr lang="en-US" sz="2400" b="1" dirty="0" smtClean="0"/>
              <a:t>Self-ordering</a:t>
            </a:r>
            <a:endParaRPr lang="en-US" sz="2400" b="1" dirty="0"/>
          </a:p>
          <a:p>
            <a:pPr lvl="2"/>
            <a:r>
              <a:rPr lang="en-US" sz="2400" dirty="0" err="1"/>
              <a:t>Omnicells</a:t>
            </a:r>
            <a:endParaRPr lang="en-US" sz="2400" dirty="0"/>
          </a:p>
          <a:p>
            <a:pPr lvl="1">
              <a:buFont typeface="Wingdings" pitchFamily="2" charset="2"/>
              <a:buChar char="q"/>
            </a:pPr>
            <a:r>
              <a:rPr lang="en-US" sz="2400" dirty="0" smtClean="0"/>
              <a:t> </a:t>
            </a:r>
            <a:r>
              <a:rPr lang="en-US" sz="2400" b="1" dirty="0" smtClean="0"/>
              <a:t>Self-regulating</a:t>
            </a:r>
            <a:endParaRPr lang="en-US" sz="2400" b="1" dirty="0"/>
          </a:p>
          <a:p>
            <a:pPr lvl="2"/>
            <a:r>
              <a:rPr lang="en-US" sz="2400" dirty="0"/>
              <a:t>Traffic lights</a:t>
            </a:r>
          </a:p>
          <a:p>
            <a:pPr lvl="1">
              <a:buFont typeface="Wingdings" pitchFamily="2" charset="2"/>
              <a:buChar char="q"/>
            </a:pPr>
            <a:r>
              <a:rPr lang="en-US" sz="2400" dirty="0" smtClean="0"/>
              <a:t> </a:t>
            </a:r>
            <a:r>
              <a:rPr lang="en-US" sz="2400" b="1" dirty="0" smtClean="0"/>
              <a:t>Self-improving</a:t>
            </a:r>
            <a:endParaRPr lang="en-US" sz="2400" b="1" dirty="0"/>
          </a:p>
          <a:p>
            <a:pPr lvl="2">
              <a:lnSpc>
                <a:spcPct val="120000"/>
              </a:lnSpc>
              <a:spcBef>
                <a:spcPct val="40000"/>
              </a:spcBef>
            </a:pPr>
            <a:r>
              <a:rPr lang="en-US" sz="2400" dirty="0"/>
              <a:t>Facilitate corrections in MS Word or email</a:t>
            </a:r>
          </a:p>
        </p:txBody>
      </p:sp>
    </p:spTree>
    <p:extLst>
      <p:ext uri="{BB962C8B-B14F-4D97-AF65-F5344CB8AC3E}">
        <p14:creationId xmlns:p14="http://schemas.microsoft.com/office/powerpoint/2010/main" val="3232274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15669"/>
            <a:ext cx="7924800" cy="584775"/>
          </a:xfrm>
        </p:spPr>
        <p:txBody>
          <a:bodyPr/>
          <a:lstStyle/>
          <a:p>
            <a:r>
              <a:rPr lang="en-US" b="1" dirty="0" smtClean="0">
                <a:solidFill>
                  <a:schemeClr val="bg1"/>
                </a:solidFill>
                <a:latin typeface="+mj-lt"/>
              </a:rPr>
              <a:t>Examples of Visual </a:t>
            </a:r>
            <a:r>
              <a:rPr lang="en-US" b="1" dirty="0">
                <a:solidFill>
                  <a:schemeClr val="bg1"/>
                </a:solidFill>
                <a:latin typeface="+mj-lt"/>
              </a:rPr>
              <a:t>Control</a:t>
            </a:r>
          </a:p>
        </p:txBody>
      </p:sp>
      <p:sp>
        <p:nvSpPr>
          <p:cNvPr id="6" name="Rectangle 4"/>
          <p:cNvSpPr>
            <a:spLocks noGrp="1" noChangeArrowheads="1"/>
          </p:cNvSpPr>
          <p:nvPr>
            <p:ph type="body" idx="4294967295"/>
          </p:nvPr>
        </p:nvSpPr>
        <p:spPr>
          <a:xfrm>
            <a:off x="762000" y="1447800"/>
            <a:ext cx="7696200" cy="4702175"/>
          </a:xfrm>
          <a:prstGeom prst="rect">
            <a:avLst/>
          </a:prstGeom>
          <a:noFill/>
        </p:spPr>
        <p:txBody>
          <a:bodyPr/>
          <a:lstStyle/>
          <a:p>
            <a:pPr>
              <a:lnSpc>
                <a:spcPct val="120000"/>
              </a:lnSpc>
              <a:spcBef>
                <a:spcPct val="40000"/>
              </a:spcBef>
              <a:buFont typeface="Wingdings" pitchFamily="2" charset="2"/>
              <a:buChar char="q"/>
            </a:pPr>
            <a:r>
              <a:rPr lang="en-US" sz="2400" dirty="0" smtClean="0"/>
              <a:t> The </a:t>
            </a:r>
            <a:r>
              <a:rPr lang="en-US" sz="2400" dirty="0"/>
              <a:t>red light on your DVR indicating a movie is recording</a:t>
            </a:r>
          </a:p>
          <a:p>
            <a:pPr>
              <a:lnSpc>
                <a:spcPct val="120000"/>
              </a:lnSpc>
              <a:spcBef>
                <a:spcPct val="40000"/>
              </a:spcBef>
              <a:buFont typeface="Wingdings" pitchFamily="2" charset="2"/>
              <a:buChar char="q"/>
            </a:pPr>
            <a:r>
              <a:rPr lang="en-US" sz="2400" dirty="0" smtClean="0"/>
              <a:t> Different </a:t>
            </a:r>
            <a:r>
              <a:rPr lang="en-US" sz="2400" dirty="0"/>
              <a:t>colored clothing for different football teams</a:t>
            </a:r>
          </a:p>
          <a:p>
            <a:pPr>
              <a:lnSpc>
                <a:spcPct val="120000"/>
              </a:lnSpc>
              <a:spcBef>
                <a:spcPct val="40000"/>
              </a:spcBef>
              <a:buFont typeface="Wingdings" pitchFamily="2" charset="2"/>
              <a:buChar char="q"/>
            </a:pPr>
            <a:r>
              <a:rPr lang="en-US" sz="2400" dirty="0" smtClean="0"/>
              <a:t> Painted </a:t>
            </a:r>
            <a:r>
              <a:rPr lang="en-US" sz="2400" dirty="0"/>
              <a:t>lines on the freeway </a:t>
            </a:r>
          </a:p>
          <a:p>
            <a:pPr>
              <a:lnSpc>
                <a:spcPct val="120000"/>
              </a:lnSpc>
              <a:spcBef>
                <a:spcPct val="40000"/>
              </a:spcBef>
              <a:buFont typeface="Wingdings" pitchFamily="2" charset="2"/>
              <a:buChar char="q"/>
            </a:pPr>
            <a:r>
              <a:rPr lang="en-US" sz="2400" dirty="0" smtClean="0"/>
              <a:t> The </a:t>
            </a:r>
            <a:r>
              <a:rPr lang="en-US" sz="2400" dirty="0"/>
              <a:t>red, yellow and green flags outside of a patient’s room at a doctor’s office</a:t>
            </a:r>
          </a:p>
          <a:p>
            <a:pPr>
              <a:lnSpc>
                <a:spcPct val="120000"/>
              </a:lnSpc>
              <a:spcBef>
                <a:spcPct val="40000"/>
              </a:spcBef>
              <a:buFont typeface="Wingdings" pitchFamily="2" charset="2"/>
              <a:buChar char="q"/>
            </a:pPr>
            <a:r>
              <a:rPr lang="en-US" sz="2400" dirty="0" smtClean="0"/>
              <a:t> Tracking </a:t>
            </a:r>
            <a:r>
              <a:rPr lang="en-US" sz="2400" dirty="0"/>
              <a:t>boards in EC driving physician </a:t>
            </a:r>
            <a:r>
              <a:rPr lang="en-US" sz="2400" dirty="0" smtClean="0"/>
              <a:t>behavior</a:t>
            </a:r>
            <a:endParaRPr lang="en-US" sz="2400" dirty="0"/>
          </a:p>
        </p:txBody>
      </p:sp>
    </p:spTree>
    <p:extLst>
      <p:ext uri="{BB962C8B-B14F-4D97-AF65-F5344CB8AC3E}">
        <p14:creationId xmlns:p14="http://schemas.microsoft.com/office/powerpoint/2010/main" val="531411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5669"/>
            <a:ext cx="7924800" cy="584775"/>
          </a:xfrm>
        </p:spPr>
        <p:txBody>
          <a:bodyPr/>
          <a:lstStyle/>
          <a:p>
            <a:r>
              <a:rPr lang="en-US" b="1" dirty="0" smtClean="0">
                <a:solidFill>
                  <a:schemeClr val="bg1"/>
                </a:solidFill>
                <a:latin typeface="+mj-lt"/>
              </a:rPr>
              <a:t>4 Visual </a:t>
            </a:r>
            <a:r>
              <a:rPr lang="en-US" b="1" dirty="0">
                <a:solidFill>
                  <a:schemeClr val="bg1"/>
                </a:solidFill>
                <a:latin typeface="+mj-lt"/>
              </a:rPr>
              <a:t>Control Tools</a:t>
            </a:r>
          </a:p>
        </p:txBody>
      </p:sp>
      <p:graphicFrame>
        <p:nvGraphicFramePr>
          <p:cNvPr id="6" name="Diagram 5"/>
          <p:cNvGraphicFramePr/>
          <p:nvPr>
            <p:extLst>
              <p:ext uri="{D42A27DB-BD31-4B8C-83A1-F6EECF244321}">
                <p14:modId xmlns:p14="http://schemas.microsoft.com/office/powerpoint/2010/main" val="142085084"/>
              </p:ext>
            </p:extLst>
          </p:nvPr>
        </p:nvGraphicFramePr>
        <p:xfrm>
          <a:off x="1219200" y="1524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874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6">
                                            <p:graphicEl>
                                              <a:dgm id="{9E87D3F1-4C62-44C2-839D-F5FF792F807F}"/>
                                            </p:graphicEl>
                                          </p:spTgt>
                                        </p:tgtEl>
                                        <p:attrNameLst>
                                          <p:attrName>style.visibility</p:attrName>
                                        </p:attrNameLst>
                                      </p:cBhvr>
                                      <p:to>
                                        <p:strVal val="visible"/>
                                      </p:to>
                                    </p:set>
                                    <p:anim calcmode="lin" valueType="num">
                                      <p:cBhvr>
                                        <p:cTn id="7" dur="1000" fill="hold"/>
                                        <p:tgtEl>
                                          <p:spTgt spid="6">
                                            <p:graphicEl>
                                              <a:dgm id="{9E87D3F1-4C62-44C2-839D-F5FF792F807F}"/>
                                            </p:graphicEl>
                                          </p:spTgt>
                                        </p:tgtEl>
                                        <p:attrNameLst>
                                          <p:attrName>ppt_w</p:attrName>
                                        </p:attrNameLst>
                                      </p:cBhvr>
                                      <p:tavLst>
                                        <p:tav tm="0">
                                          <p:val>
                                            <p:fltVal val="0"/>
                                          </p:val>
                                        </p:tav>
                                        <p:tav tm="100000">
                                          <p:val>
                                            <p:strVal val="#ppt_w"/>
                                          </p:val>
                                        </p:tav>
                                      </p:tavLst>
                                    </p:anim>
                                    <p:anim calcmode="lin" valueType="num">
                                      <p:cBhvr>
                                        <p:cTn id="8" dur="1000" fill="hold"/>
                                        <p:tgtEl>
                                          <p:spTgt spid="6">
                                            <p:graphicEl>
                                              <a:dgm id="{9E87D3F1-4C62-44C2-839D-F5FF792F807F}"/>
                                            </p:graphicEl>
                                          </p:spTgt>
                                        </p:tgtEl>
                                        <p:attrNameLst>
                                          <p:attrName>ppt_h</p:attrName>
                                        </p:attrNameLst>
                                      </p:cBhvr>
                                      <p:tavLst>
                                        <p:tav tm="0">
                                          <p:val>
                                            <p:fltVal val="0"/>
                                          </p:val>
                                        </p:tav>
                                        <p:tav tm="100000">
                                          <p:val>
                                            <p:strVal val="#ppt_h"/>
                                          </p:val>
                                        </p:tav>
                                      </p:tavLst>
                                    </p:anim>
                                    <p:anim calcmode="lin" valueType="num">
                                      <p:cBhvr>
                                        <p:cTn id="9" dur="1000" fill="hold"/>
                                        <p:tgtEl>
                                          <p:spTgt spid="6">
                                            <p:graphicEl>
                                              <a:dgm id="{9E87D3F1-4C62-44C2-839D-F5FF792F807F}"/>
                                            </p:graphicEl>
                                          </p:spTgt>
                                        </p:tgtEl>
                                        <p:attrNameLst>
                                          <p:attrName>style.rotation</p:attrName>
                                        </p:attrNameLst>
                                      </p:cBhvr>
                                      <p:tavLst>
                                        <p:tav tm="0">
                                          <p:val>
                                            <p:fltVal val="90"/>
                                          </p:val>
                                        </p:tav>
                                        <p:tav tm="100000">
                                          <p:val>
                                            <p:fltVal val="0"/>
                                          </p:val>
                                        </p:tav>
                                      </p:tavLst>
                                    </p:anim>
                                    <p:animEffect transition="in" filter="fade">
                                      <p:cBhvr>
                                        <p:cTn id="10" dur="1000"/>
                                        <p:tgtEl>
                                          <p:spTgt spid="6">
                                            <p:graphicEl>
                                              <a:dgm id="{9E87D3F1-4C62-44C2-839D-F5FF792F807F}"/>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dgm id="{193D7722-BC70-46AA-A506-3DB4A98F9308}"/>
                                            </p:graphicEl>
                                          </p:spTgt>
                                        </p:tgtEl>
                                        <p:attrNameLst>
                                          <p:attrName>style.visibility</p:attrName>
                                        </p:attrNameLst>
                                      </p:cBhvr>
                                      <p:to>
                                        <p:strVal val="visible"/>
                                      </p:to>
                                    </p:set>
                                    <p:animEffect transition="in" filter="fade">
                                      <p:cBhvr>
                                        <p:cTn id="13" dur="1000"/>
                                        <p:tgtEl>
                                          <p:spTgt spid="6">
                                            <p:graphicEl>
                                              <a:dgm id="{193D7722-BC70-46AA-A506-3DB4A98F9308}"/>
                                            </p:graphicEl>
                                          </p:spTgt>
                                        </p:tgtEl>
                                      </p:cBhvr>
                                    </p:animEffect>
                                  </p:childTnLst>
                                </p:cTn>
                              </p:par>
                              <p:par>
                                <p:cTn id="14" presetID="63" presetClass="path" presetSubtype="0" accel="50000" decel="50000" fill="hold" grpId="1" nodeType="withEffect">
                                  <p:stCondLst>
                                    <p:cond delay="0"/>
                                  </p:stCondLst>
                                  <p:childTnLst>
                                    <p:animMotion origin="layout" path="M 0 0  L 0.25 0  E" pathEditMode="relative" ptsTypes="">
                                      <p:cBhvr>
                                        <p:cTn id="15" dur="1000" spd="-100000" fill="hold"/>
                                        <p:tgtEl>
                                          <p:spTgt spid="6">
                                            <p:graphicEl>
                                              <a:dgm id="{193D7722-BC70-46AA-A506-3DB4A98F9308}"/>
                                            </p:graphicEl>
                                          </p:spTgt>
                                        </p:tgtEl>
                                        <p:attrNameLst>
                                          <p:attrName>ppt_x</p:attrName>
                                          <p:attrName>ppt_y</p:attrName>
                                        </p:attrNameLst>
                                      </p:cBhvr>
                                    </p:animMotion>
                                  </p:childTnLst>
                                </p:cTn>
                              </p:par>
                            </p:childTnLst>
                          </p:cTn>
                        </p:par>
                        <p:par>
                          <p:cTn id="16" fill="hold">
                            <p:stCondLst>
                              <p:cond delay="1000"/>
                            </p:stCondLst>
                            <p:childTnLst>
                              <p:par>
                                <p:cTn id="17" presetID="31" presetClass="entr" presetSubtype="0" fill="hold" grpId="0" nodeType="afterEffect">
                                  <p:stCondLst>
                                    <p:cond delay="0"/>
                                  </p:stCondLst>
                                  <p:iterate type="lt">
                                    <p:tmPct val="5000"/>
                                  </p:iterate>
                                  <p:childTnLst>
                                    <p:set>
                                      <p:cBhvr>
                                        <p:cTn id="18" dur="1" fill="hold">
                                          <p:stCondLst>
                                            <p:cond delay="0"/>
                                          </p:stCondLst>
                                        </p:cTn>
                                        <p:tgtEl>
                                          <p:spTgt spid="6">
                                            <p:graphicEl>
                                              <a:dgm id="{A60E8B29-3A41-41E6-92ED-087DF974D6A6}"/>
                                            </p:graphicEl>
                                          </p:spTgt>
                                        </p:tgtEl>
                                        <p:attrNameLst>
                                          <p:attrName>style.visibility</p:attrName>
                                        </p:attrNameLst>
                                      </p:cBhvr>
                                      <p:to>
                                        <p:strVal val="visible"/>
                                      </p:to>
                                    </p:set>
                                    <p:anim calcmode="lin" valueType="num">
                                      <p:cBhvr>
                                        <p:cTn id="19" dur="1000" fill="hold"/>
                                        <p:tgtEl>
                                          <p:spTgt spid="6">
                                            <p:graphicEl>
                                              <a:dgm id="{A60E8B29-3A41-41E6-92ED-087DF974D6A6}"/>
                                            </p:graphicEl>
                                          </p:spTgt>
                                        </p:tgtEl>
                                        <p:attrNameLst>
                                          <p:attrName>ppt_w</p:attrName>
                                        </p:attrNameLst>
                                      </p:cBhvr>
                                      <p:tavLst>
                                        <p:tav tm="0">
                                          <p:val>
                                            <p:fltVal val="0"/>
                                          </p:val>
                                        </p:tav>
                                        <p:tav tm="100000">
                                          <p:val>
                                            <p:strVal val="#ppt_w"/>
                                          </p:val>
                                        </p:tav>
                                      </p:tavLst>
                                    </p:anim>
                                    <p:anim calcmode="lin" valueType="num">
                                      <p:cBhvr>
                                        <p:cTn id="20" dur="1000" fill="hold"/>
                                        <p:tgtEl>
                                          <p:spTgt spid="6">
                                            <p:graphicEl>
                                              <a:dgm id="{A60E8B29-3A41-41E6-92ED-087DF974D6A6}"/>
                                            </p:graphicEl>
                                          </p:spTgt>
                                        </p:tgtEl>
                                        <p:attrNameLst>
                                          <p:attrName>ppt_h</p:attrName>
                                        </p:attrNameLst>
                                      </p:cBhvr>
                                      <p:tavLst>
                                        <p:tav tm="0">
                                          <p:val>
                                            <p:fltVal val="0"/>
                                          </p:val>
                                        </p:tav>
                                        <p:tav tm="100000">
                                          <p:val>
                                            <p:strVal val="#ppt_h"/>
                                          </p:val>
                                        </p:tav>
                                      </p:tavLst>
                                    </p:anim>
                                    <p:anim calcmode="lin" valueType="num">
                                      <p:cBhvr>
                                        <p:cTn id="21" dur="1000" fill="hold"/>
                                        <p:tgtEl>
                                          <p:spTgt spid="6">
                                            <p:graphicEl>
                                              <a:dgm id="{A60E8B29-3A41-41E6-92ED-087DF974D6A6}"/>
                                            </p:graphicEl>
                                          </p:spTgt>
                                        </p:tgtEl>
                                        <p:attrNameLst>
                                          <p:attrName>style.rotation</p:attrName>
                                        </p:attrNameLst>
                                      </p:cBhvr>
                                      <p:tavLst>
                                        <p:tav tm="0">
                                          <p:val>
                                            <p:fltVal val="90"/>
                                          </p:val>
                                        </p:tav>
                                        <p:tav tm="100000">
                                          <p:val>
                                            <p:fltVal val="0"/>
                                          </p:val>
                                        </p:tav>
                                      </p:tavLst>
                                    </p:anim>
                                    <p:animEffect transition="in" filter="fade">
                                      <p:cBhvr>
                                        <p:cTn id="22" dur="1000"/>
                                        <p:tgtEl>
                                          <p:spTgt spid="6">
                                            <p:graphicEl>
                                              <a:dgm id="{A60E8B29-3A41-41E6-92ED-087DF974D6A6}"/>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graphicEl>
                                              <a:dgm id="{D12A3826-2E3C-4C07-A727-88547A37A6F8}"/>
                                            </p:graphicEl>
                                          </p:spTgt>
                                        </p:tgtEl>
                                        <p:attrNameLst>
                                          <p:attrName>style.visibility</p:attrName>
                                        </p:attrNameLst>
                                      </p:cBhvr>
                                      <p:to>
                                        <p:strVal val="visible"/>
                                      </p:to>
                                    </p:set>
                                    <p:animEffect transition="in" filter="fade">
                                      <p:cBhvr>
                                        <p:cTn id="25" dur="1000"/>
                                        <p:tgtEl>
                                          <p:spTgt spid="6">
                                            <p:graphicEl>
                                              <a:dgm id="{D12A3826-2E3C-4C07-A727-88547A37A6F8}"/>
                                            </p:graphicEl>
                                          </p:spTgt>
                                        </p:tgtEl>
                                      </p:cBhvr>
                                    </p:animEffect>
                                  </p:childTnLst>
                                </p:cTn>
                              </p:par>
                              <p:par>
                                <p:cTn id="26" presetID="63" presetClass="path" presetSubtype="0" accel="50000" decel="50000" fill="hold" grpId="1" nodeType="withEffect">
                                  <p:stCondLst>
                                    <p:cond delay="0"/>
                                  </p:stCondLst>
                                  <p:childTnLst>
                                    <p:animMotion origin="layout" path="M 0 0  L 0.25 0  E" pathEditMode="relative" ptsTypes="">
                                      <p:cBhvr>
                                        <p:cTn id="27" dur="1000" spd="-100000" fill="hold"/>
                                        <p:tgtEl>
                                          <p:spTgt spid="6">
                                            <p:graphicEl>
                                              <a:dgm id="{D12A3826-2E3C-4C07-A727-88547A37A6F8}"/>
                                            </p:graphicEl>
                                          </p:spTgt>
                                        </p:tgtEl>
                                        <p:attrNameLst>
                                          <p:attrName>ppt_x</p:attrName>
                                          <p:attrName>ppt_y</p:attrName>
                                        </p:attrNameLst>
                                      </p:cBhvr>
                                    </p:animMotion>
                                  </p:childTnLst>
                                </p:cTn>
                              </p:par>
                            </p:childTnLst>
                          </p:cTn>
                        </p:par>
                        <p:par>
                          <p:cTn id="28" fill="hold">
                            <p:stCondLst>
                              <p:cond delay="2000"/>
                            </p:stCondLst>
                            <p:childTnLst>
                              <p:par>
                                <p:cTn id="29" presetID="31" presetClass="entr" presetSubtype="0" fill="hold" grpId="0" nodeType="afterEffect">
                                  <p:stCondLst>
                                    <p:cond delay="0"/>
                                  </p:stCondLst>
                                  <p:iterate type="lt">
                                    <p:tmPct val="5000"/>
                                  </p:iterate>
                                  <p:childTnLst>
                                    <p:set>
                                      <p:cBhvr>
                                        <p:cTn id="30" dur="1" fill="hold">
                                          <p:stCondLst>
                                            <p:cond delay="0"/>
                                          </p:stCondLst>
                                        </p:cTn>
                                        <p:tgtEl>
                                          <p:spTgt spid="6">
                                            <p:graphicEl>
                                              <a:dgm id="{3364F820-B13F-496A-8388-7D4ADED4386F}"/>
                                            </p:graphicEl>
                                          </p:spTgt>
                                        </p:tgtEl>
                                        <p:attrNameLst>
                                          <p:attrName>style.visibility</p:attrName>
                                        </p:attrNameLst>
                                      </p:cBhvr>
                                      <p:to>
                                        <p:strVal val="visible"/>
                                      </p:to>
                                    </p:set>
                                    <p:anim calcmode="lin" valueType="num">
                                      <p:cBhvr>
                                        <p:cTn id="31" dur="1000" fill="hold"/>
                                        <p:tgtEl>
                                          <p:spTgt spid="6">
                                            <p:graphicEl>
                                              <a:dgm id="{3364F820-B13F-496A-8388-7D4ADED4386F}"/>
                                            </p:graphicEl>
                                          </p:spTgt>
                                        </p:tgtEl>
                                        <p:attrNameLst>
                                          <p:attrName>ppt_w</p:attrName>
                                        </p:attrNameLst>
                                      </p:cBhvr>
                                      <p:tavLst>
                                        <p:tav tm="0">
                                          <p:val>
                                            <p:fltVal val="0"/>
                                          </p:val>
                                        </p:tav>
                                        <p:tav tm="100000">
                                          <p:val>
                                            <p:strVal val="#ppt_w"/>
                                          </p:val>
                                        </p:tav>
                                      </p:tavLst>
                                    </p:anim>
                                    <p:anim calcmode="lin" valueType="num">
                                      <p:cBhvr>
                                        <p:cTn id="32" dur="1000" fill="hold"/>
                                        <p:tgtEl>
                                          <p:spTgt spid="6">
                                            <p:graphicEl>
                                              <a:dgm id="{3364F820-B13F-496A-8388-7D4ADED4386F}"/>
                                            </p:graphicEl>
                                          </p:spTgt>
                                        </p:tgtEl>
                                        <p:attrNameLst>
                                          <p:attrName>ppt_h</p:attrName>
                                        </p:attrNameLst>
                                      </p:cBhvr>
                                      <p:tavLst>
                                        <p:tav tm="0">
                                          <p:val>
                                            <p:fltVal val="0"/>
                                          </p:val>
                                        </p:tav>
                                        <p:tav tm="100000">
                                          <p:val>
                                            <p:strVal val="#ppt_h"/>
                                          </p:val>
                                        </p:tav>
                                      </p:tavLst>
                                    </p:anim>
                                    <p:anim calcmode="lin" valueType="num">
                                      <p:cBhvr>
                                        <p:cTn id="33" dur="1000" fill="hold"/>
                                        <p:tgtEl>
                                          <p:spTgt spid="6">
                                            <p:graphicEl>
                                              <a:dgm id="{3364F820-B13F-496A-8388-7D4ADED4386F}"/>
                                            </p:graphicEl>
                                          </p:spTgt>
                                        </p:tgtEl>
                                        <p:attrNameLst>
                                          <p:attrName>style.rotation</p:attrName>
                                        </p:attrNameLst>
                                      </p:cBhvr>
                                      <p:tavLst>
                                        <p:tav tm="0">
                                          <p:val>
                                            <p:fltVal val="90"/>
                                          </p:val>
                                        </p:tav>
                                        <p:tav tm="100000">
                                          <p:val>
                                            <p:fltVal val="0"/>
                                          </p:val>
                                        </p:tav>
                                      </p:tavLst>
                                    </p:anim>
                                    <p:animEffect transition="in" filter="fade">
                                      <p:cBhvr>
                                        <p:cTn id="34" dur="1000"/>
                                        <p:tgtEl>
                                          <p:spTgt spid="6">
                                            <p:graphicEl>
                                              <a:dgm id="{3364F820-B13F-496A-8388-7D4ADED4386F}"/>
                                            </p:graphicEl>
                                          </p:spTgt>
                                        </p:tgtEl>
                                      </p:cBhvr>
                                    </p:animEffect>
                                  </p:childTnLst>
                                </p:cTn>
                              </p:par>
                              <p:par>
                                <p:cTn id="35" presetID="10" presetClass="entr" presetSubtype="0" fill="hold" grpId="0" nodeType="withEffect">
                                  <p:stCondLst>
                                    <p:cond delay="0"/>
                                  </p:stCondLst>
                                  <p:iterate type="lt">
                                    <p:tmPct val="0"/>
                                  </p:iterate>
                                  <p:childTnLst>
                                    <p:set>
                                      <p:cBhvr>
                                        <p:cTn id="36" dur="1" fill="hold">
                                          <p:stCondLst>
                                            <p:cond delay="0"/>
                                          </p:stCondLst>
                                        </p:cTn>
                                        <p:tgtEl>
                                          <p:spTgt spid="6">
                                            <p:graphicEl>
                                              <a:dgm id="{B8C87BA3-2339-4CFC-B0F3-582D7C37476C}"/>
                                            </p:graphicEl>
                                          </p:spTgt>
                                        </p:tgtEl>
                                        <p:attrNameLst>
                                          <p:attrName>style.visibility</p:attrName>
                                        </p:attrNameLst>
                                      </p:cBhvr>
                                      <p:to>
                                        <p:strVal val="visible"/>
                                      </p:to>
                                    </p:set>
                                    <p:animEffect transition="in" filter="fade">
                                      <p:cBhvr>
                                        <p:cTn id="37" dur="1000"/>
                                        <p:tgtEl>
                                          <p:spTgt spid="6">
                                            <p:graphicEl>
                                              <a:dgm id="{B8C87BA3-2339-4CFC-B0F3-582D7C37476C}"/>
                                            </p:graphicEl>
                                          </p:spTgt>
                                        </p:tgtEl>
                                      </p:cBhvr>
                                    </p:animEffect>
                                  </p:childTnLst>
                                </p:cTn>
                              </p:par>
                              <p:par>
                                <p:cTn id="38" presetID="63" presetClass="path" presetSubtype="0" accel="50000" decel="50000" fill="hold" grpId="1" nodeType="withEffect">
                                  <p:stCondLst>
                                    <p:cond delay="0"/>
                                  </p:stCondLst>
                                  <p:iterate type="lt">
                                    <p:tmPct val="0"/>
                                  </p:iterate>
                                  <p:childTnLst>
                                    <p:animMotion origin="layout" path="M 0 0  L 0.25 0  E" pathEditMode="relative" ptsTypes="">
                                      <p:cBhvr>
                                        <p:cTn id="39" dur="1000" spd="-100000" fill="hold"/>
                                        <p:tgtEl>
                                          <p:spTgt spid="6">
                                            <p:graphicEl>
                                              <a:dgm id="{B8C87BA3-2339-4CFC-B0F3-582D7C37476C}"/>
                                            </p:graphicEl>
                                          </p:spTgt>
                                        </p:tgtEl>
                                        <p:attrNameLst>
                                          <p:attrName>ppt_x</p:attrName>
                                          <p:attrName>ppt_y</p:attrName>
                                        </p:attrNameLst>
                                      </p:cBhvr>
                                    </p:animMotion>
                                  </p:childTnLst>
                                </p:cTn>
                              </p:par>
                            </p:childTnLst>
                          </p:cTn>
                        </p:par>
                        <p:par>
                          <p:cTn id="40" fill="hold">
                            <p:stCondLst>
                              <p:cond delay="3000"/>
                            </p:stCondLst>
                            <p:childTnLst>
                              <p:par>
                                <p:cTn id="41" presetID="31" presetClass="entr" presetSubtype="0" fill="hold" grpId="0" nodeType="afterEffect">
                                  <p:stCondLst>
                                    <p:cond delay="0"/>
                                  </p:stCondLst>
                                  <p:iterate type="lt">
                                    <p:tmPct val="5000"/>
                                  </p:iterate>
                                  <p:childTnLst>
                                    <p:set>
                                      <p:cBhvr>
                                        <p:cTn id="42" dur="1" fill="hold">
                                          <p:stCondLst>
                                            <p:cond delay="0"/>
                                          </p:stCondLst>
                                        </p:cTn>
                                        <p:tgtEl>
                                          <p:spTgt spid="6">
                                            <p:graphicEl>
                                              <a:dgm id="{D91B0B47-F3B7-4737-BE5C-BB3F0115C9EB}"/>
                                            </p:graphicEl>
                                          </p:spTgt>
                                        </p:tgtEl>
                                        <p:attrNameLst>
                                          <p:attrName>style.visibility</p:attrName>
                                        </p:attrNameLst>
                                      </p:cBhvr>
                                      <p:to>
                                        <p:strVal val="visible"/>
                                      </p:to>
                                    </p:set>
                                    <p:anim calcmode="lin" valueType="num">
                                      <p:cBhvr>
                                        <p:cTn id="43" dur="1000" fill="hold"/>
                                        <p:tgtEl>
                                          <p:spTgt spid="6">
                                            <p:graphicEl>
                                              <a:dgm id="{D91B0B47-F3B7-4737-BE5C-BB3F0115C9EB}"/>
                                            </p:graphicEl>
                                          </p:spTgt>
                                        </p:tgtEl>
                                        <p:attrNameLst>
                                          <p:attrName>ppt_w</p:attrName>
                                        </p:attrNameLst>
                                      </p:cBhvr>
                                      <p:tavLst>
                                        <p:tav tm="0">
                                          <p:val>
                                            <p:fltVal val="0"/>
                                          </p:val>
                                        </p:tav>
                                        <p:tav tm="100000">
                                          <p:val>
                                            <p:strVal val="#ppt_w"/>
                                          </p:val>
                                        </p:tav>
                                      </p:tavLst>
                                    </p:anim>
                                    <p:anim calcmode="lin" valueType="num">
                                      <p:cBhvr>
                                        <p:cTn id="44" dur="1000" fill="hold"/>
                                        <p:tgtEl>
                                          <p:spTgt spid="6">
                                            <p:graphicEl>
                                              <a:dgm id="{D91B0B47-F3B7-4737-BE5C-BB3F0115C9EB}"/>
                                            </p:graphicEl>
                                          </p:spTgt>
                                        </p:tgtEl>
                                        <p:attrNameLst>
                                          <p:attrName>ppt_h</p:attrName>
                                        </p:attrNameLst>
                                      </p:cBhvr>
                                      <p:tavLst>
                                        <p:tav tm="0">
                                          <p:val>
                                            <p:fltVal val="0"/>
                                          </p:val>
                                        </p:tav>
                                        <p:tav tm="100000">
                                          <p:val>
                                            <p:strVal val="#ppt_h"/>
                                          </p:val>
                                        </p:tav>
                                      </p:tavLst>
                                    </p:anim>
                                    <p:anim calcmode="lin" valueType="num">
                                      <p:cBhvr>
                                        <p:cTn id="45" dur="1000" fill="hold"/>
                                        <p:tgtEl>
                                          <p:spTgt spid="6">
                                            <p:graphicEl>
                                              <a:dgm id="{D91B0B47-F3B7-4737-BE5C-BB3F0115C9EB}"/>
                                            </p:graphicEl>
                                          </p:spTgt>
                                        </p:tgtEl>
                                        <p:attrNameLst>
                                          <p:attrName>style.rotation</p:attrName>
                                        </p:attrNameLst>
                                      </p:cBhvr>
                                      <p:tavLst>
                                        <p:tav tm="0">
                                          <p:val>
                                            <p:fltVal val="90"/>
                                          </p:val>
                                        </p:tav>
                                        <p:tav tm="100000">
                                          <p:val>
                                            <p:fltVal val="0"/>
                                          </p:val>
                                        </p:tav>
                                      </p:tavLst>
                                    </p:anim>
                                    <p:animEffect transition="in" filter="fade">
                                      <p:cBhvr>
                                        <p:cTn id="46" dur="1000"/>
                                        <p:tgtEl>
                                          <p:spTgt spid="6">
                                            <p:graphicEl>
                                              <a:dgm id="{D91B0B47-F3B7-4737-BE5C-BB3F0115C9EB}"/>
                                            </p:graphicEl>
                                          </p:spTgt>
                                        </p:tgtEl>
                                      </p:cBhvr>
                                    </p:animEffect>
                                  </p:childTnLst>
                                </p:cTn>
                              </p:par>
                              <p:par>
                                <p:cTn id="47" presetID="10" presetClass="entr" presetSubtype="0" fill="hold" grpId="0" nodeType="withEffect">
                                  <p:stCondLst>
                                    <p:cond delay="0"/>
                                  </p:stCondLst>
                                  <p:iterate type="lt">
                                    <p:tmPct val="0"/>
                                  </p:iterate>
                                  <p:childTnLst>
                                    <p:set>
                                      <p:cBhvr>
                                        <p:cTn id="48" dur="1" fill="hold">
                                          <p:stCondLst>
                                            <p:cond delay="0"/>
                                          </p:stCondLst>
                                        </p:cTn>
                                        <p:tgtEl>
                                          <p:spTgt spid="6">
                                            <p:graphicEl>
                                              <a:dgm id="{F54CC983-2FE2-4D0A-B507-72F8DDB1CE8B}"/>
                                            </p:graphicEl>
                                          </p:spTgt>
                                        </p:tgtEl>
                                        <p:attrNameLst>
                                          <p:attrName>style.visibility</p:attrName>
                                        </p:attrNameLst>
                                      </p:cBhvr>
                                      <p:to>
                                        <p:strVal val="visible"/>
                                      </p:to>
                                    </p:set>
                                    <p:animEffect transition="in" filter="fade">
                                      <p:cBhvr>
                                        <p:cTn id="49" dur="1000"/>
                                        <p:tgtEl>
                                          <p:spTgt spid="6">
                                            <p:graphicEl>
                                              <a:dgm id="{F54CC983-2FE2-4D0A-B507-72F8DDB1CE8B}"/>
                                            </p:graphicEl>
                                          </p:spTgt>
                                        </p:tgtEl>
                                      </p:cBhvr>
                                    </p:animEffect>
                                  </p:childTnLst>
                                </p:cTn>
                              </p:par>
                              <p:par>
                                <p:cTn id="50" presetID="63" presetClass="path" presetSubtype="0" accel="50000" decel="50000" fill="hold" grpId="1" nodeType="withEffect">
                                  <p:stCondLst>
                                    <p:cond delay="0"/>
                                  </p:stCondLst>
                                  <p:iterate type="lt">
                                    <p:tmPct val="0"/>
                                  </p:iterate>
                                  <p:childTnLst>
                                    <p:animMotion origin="layout" path="M 0 0  L 0.25 0  E" pathEditMode="relative" ptsTypes="">
                                      <p:cBhvr>
                                        <p:cTn id="51" dur="1000" spd="-100000" fill="hold"/>
                                        <p:tgtEl>
                                          <p:spTgt spid="6">
                                            <p:graphicEl>
                                              <a:dgm id="{F54CC983-2FE2-4D0A-B507-72F8DDB1CE8B}"/>
                                            </p:graphic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6" grpI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48200" y="1143000"/>
            <a:ext cx="4191000" cy="990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 name="Rectangle 8"/>
          <p:cNvSpPr/>
          <p:nvPr/>
        </p:nvSpPr>
        <p:spPr>
          <a:xfrm>
            <a:off x="304800" y="1143000"/>
            <a:ext cx="4191000" cy="990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167045"/>
            <a:ext cx="4495800" cy="584775"/>
          </a:xfrm>
        </p:spPr>
        <p:txBody>
          <a:bodyPr/>
          <a:lstStyle/>
          <a:p>
            <a:r>
              <a:rPr lang="en-US" b="1" dirty="0" smtClean="0">
                <a:solidFill>
                  <a:schemeClr val="bg1"/>
                </a:solidFill>
                <a:latin typeface="+mj-lt"/>
              </a:rPr>
              <a:t>1. TAKT </a:t>
            </a:r>
            <a:r>
              <a:rPr lang="en-US" b="1" dirty="0">
                <a:solidFill>
                  <a:schemeClr val="bg1"/>
                </a:solidFill>
                <a:latin typeface="+mj-lt"/>
              </a:rPr>
              <a:t>Board</a:t>
            </a:r>
          </a:p>
        </p:txBody>
      </p:sp>
      <p:sp>
        <p:nvSpPr>
          <p:cNvPr id="5" name="Text Placeholder 4"/>
          <p:cNvSpPr>
            <a:spLocks noGrp="1"/>
          </p:cNvSpPr>
          <p:nvPr>
            <p:ph type="body" idx="1"/>
          </p:nvPr>
        </p:nvSpPr>
        <p:spPr>
          <a:xfrm>
            <a:off x="304800" y="1143000"/>
            <a:ext cx="4192588" cy="944562"/>
          </a:xfrm>
        </p:spPr>
        <p:txBody>
          <a:bodyPr/>
          <a:lstStyle/>
          <a:p>
            <a:pPr defTabSz="1019175" eaLnBrk="0" hangingPunct="0"/>
            <a:endParaRPr lang="en-US" sz="2800" dirty="0" smtClean="0">
              <a:solidFill>
                <a:schemeClr val="bg1"/>
              </a:solidFill>
              <a:latin typeface="+mj-lt"/>
            </a:endParaRPr>
          </a:p>
          <a:p>
            <a:pPr algn="ctr" defTabSz="1019175" eaLnBrk="0" hangingPunct="0"/>
            <a:endParaRPr lang="en-US" dirty="0">
              <a:solidFill>
                <a:schemeClr val="bg1"/>
              </a:solidFill>
              <a:latin typeface="+mn-lt"/>
            </a:endParaRPr>
          </a:p>
        </p:txBody>
      </p:sp>
      <p:sp>
        <p:nvSpPr>
          <p:cNvPr id="7" name="Text Placeholder 6"/>
          <p:cNvSpPr>
            <a:spLocks noGrp="1"/>
          </p:cNvSpPr>
          <p:nvPr>
            <p:ph type="body" sz="quarter" idx="3"/>
          </p:nvPr>
        </p:nvSpPr>
        <p:spPr>
          <a:xfrm>
            <a:off x="4267200" y="1219200"/>
            <a:ext cx="3886200" cy="639762"/>
          </a:xfrm>
        </p:spPr>
        <p:txBody>
          <a:bodyPr/>
          <a:lstStyle/>
          <a:p>
            <a:pPr algn="ctr"/>
            <a:r>
              <a:rPr lang="en-US" sz="2800" dirty="0" smtClean="0">
                <a:solidFill>
                  <a:schemeClr val="bg1"/>
                </a:solidFill>
                <a:latin typeface="+mj-lt"/>
              </a:rPr>
              <a:t>Process summary</a:t>
            </a:r>
            <a:endParaRPr lang="en-US" sz="2800" dirty="0">
              <a:solidFill>
                <a:schemeClr val="bg1"/>
              </a:solidFill>
              <a:latin typeface="+mj-lt"/>
            </a:endParaRPr>
          </a:p>
        </p:txBody>
      </p:sp>
      <p:sp>
        <p:nvSpPr>
          <p:cNvPr id="17" name="Text Placeholder 6"/>
          <p:cNvSpPr txBox="1">
            <a:spLocks/>
          </p:cNvSpPr>
          <p:nvPr/>
        </p:nvSpPr>
        <p:spPr>
          <a:xfrm>
            <a:off x="457200" y="1470819"/>
            <a:ext cx="4100945" cy="434181"/>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accent2"/>
                </a:solidFill>
                <a:latin typeface="Bevan" pitchFamily="2" charset="0"/>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nSpc>
                <a:spcPct val="120000"/>
              </a:lnSpc>
              <a:spcBef>
                <a:spcPct val="40000"/>
              </a:spcBef>
              <a:buClr>
                <a:srgbClr val="404080"/>
              </a:buClr>
            </a:pPr>
            <a:r>
              <a:rPr lang="en-US" sz="2800" dirty="0">
                <a:solidFill>
                  <a:schemeClr val="bg1"/>
                </a:solidFill>
                <a:latin typeface="+mj-lt"/>
              </a:rPr>
              <a:t>Part number </a:t>
            </a:r>
            <a:r>
              <a:rPr lang="en-US" sz="2800" dirty="0" smtClean="0">
                <a:solidFill>
                  <a:schemeClr val="bg1"/>
                </a:solidFill>
                <a:latin typeface="+mj-lt"/>
              </a:rPr>
              <a:t> specific</a:t>
            </a:r>
            <a:endParaRPr lang="en-US" sz="2800" dirty="0">
              <a:solidFill>
                <a:schemeClr val="bg1"/>
              </a:solidFill>
              <a:latin typeface="+mj-lt"/>
            </a:endParaRPr>
          </a:p>
        </p:txBody>
      </p:sp>
      <p:sp>
        <p:nvSpPr>
          <p:cNvPr id="3" name="Rectangle 2"/>
          <p:cNvSpPr/>
          <p:nvPr/>
        </p:nvSpPr>
        <p:spPr>
          <a:xfrm>
            <a:off x="330530" y="2362200"/>
            <a:ext cx="3860470" cy="3975191"/>
          </a:xfrm>
          <a:prstGeom prst="rect">
            <a:avLst/>
          </a:prstGeom>
        </p:spPr>
        <p:txBody>
          <a:bodyPr wrap="square">
            <a:spAutoFit/>
          </a:bodyPr>
          <a:lstStyle/>
          <a:p>
            <a:pPr marL="285750" indent="-285750">
              <a:lnSpc>
                <a:spcPct val="120000"/>
              </a:lnSpc>
              <a:spcBef>
                <a:spcPct val="40000"/>
              </a:spcBef>
              <a:buClr>
                <a:srgbClr val="404080"/>
              </a:buClr>
              <a:buFont typeface="Wingdings" pitchFamily="2" charset="2"/>
              <a:buChar char="q"/>
            </a:pPr>
            <a:r>
              <a:rPr lang="en-US" dirty="0" smtClean="0"/>
              <a:t>Number </a:t>
            </a:r>
            <a:r>
              <a:rPr lang="en-US" dirty="0"/>
              <a:t>of parts/patients in a process</a:t>
            </a:r>
          </a:p>
          <a:p>
            <a:pPr marL="285750" indent="-285750">
              <a:lnSpc>
                <a:spcPct val="120000"/>
              </a:lnSpc>
              <a:spcBef>
                <a:spcPct val="40000"/>
              </a:spcBef>
              <a:buClr>
                <a:srgbClr val="404080"/>
              </a:buClr>
              <a:buFont typeface="Wingdings" pitchFamily="2" charset="2"/>
              <a:buChar char="q"/>
            </a:pPr>
            <a:r>
              <a:rPr lang="en-US" dirty="0"/>
              <a:t>Quantity of WIP or quantity of patients waiting</a:t>
            </a:r>
          </a:p>
          <a:p>
            <a:pPr marL="285750" indent="-285750">
              <a:lnSpc>
                <a:spcPct val="120000"/>
              </a:lnSpc>
              <a:spcBef>
                <a:spcPct val="40000"/>
              </a:spcBef>
              <a:buClr>
                <a:srgbClr val="404080"/>
              </a:buClr>
              <a:buFont typeface="Wingdings" pitchFamily="2" charset="2"/>
              <a:buChar char="q"/>
            </a:pPr>
            <a:r>
              <a:rPr lang="en-US" dirty="0"/>
              <a:t>Daily </a:t>
            </a:r>
            <a:r>
              <a:rPr lang="en-US" dirty="0" err="1"/>
              <a:t>Takt</a:t>
            </a:r>
            <a:r>
              <a:rPr lang="en-US" dirty="0"/>
              <a:t> rate for each part/patient</a:t>
            </a:r>
          </a:p>
          <a:p>
            <a:pPr marL="285750" indent="-285750">
              <a:lnSpc>
                <a:spcPct val="120000"/>
              </a:lnSpc>
              <a:spcBef>
                <a:spcPct val="40000"/>
              </a:spcBef>
              <a:buClr>
                <a:srgbClr val="404080"/>
              </a:buClr>
              <a:buFont typeface="Wingdings" pitchFamily="2" charset="2"/>
              <a:buChar char="q"/>
            </a:pPr>
            <a:r>
              <a:rPr lang="en-US" dirty="0"/>
              <a:t>Daily summary information</a:t>
            </a:r>
          </a:p>
          <a:p>
            <a:pPr marL="685800" lvl="1" indent="-228600">
              <a:lnSpc>
                <a:spcPct val="120000"/>
              </a:lnSpc>
              <a:spcBef>
                <a:spcPct val="40000"/>
              </a:spcBef>
              <a:buClr>
                <a:srgbClr val="404080"/>
              </a:buClr>
              <a:buFont typeface="Webdings" pitchFamily="18" charset="2"/>
              <a:buChar char="4"/>
            </a:pPr>
            <a:r>
              <a:rPr lang="en-US" sz="1600" dirty="0" err="1"/>
              <a:t>Takt</a:t>
            </a:r>
            <a:endParaRPr lang="en-US" sz="1600" dirty="0"/>
          </a:p>
          <a:p>
            <a:pPr marL="685800" lvl="1" indent="-228600">
              <a:lnSpc>
                <a:spcPct val="120000"/>
              </a:lnSpc>
              <a:spcBef>
                <a:spcPct val="40000"/>
              </a:spcBef>
              <a:buClr>
                <a:srgbClr val="404080"/>
              </a:buClr>
              <a:buFont typeface="Webdings" pitchFamily="18" charset="2"/>
              <a:buChar char="4"/>
            </a:pPr>
            <a:r>
              <a:rPr lang="en-US" sz="1600" dirty="0"/>
              <a:t>Actual output</a:t>
            </a:r>
          </a:p>
          <a:p>
            <a:pPr marL="685800" lvl="1" indent="-228600">
              <a:lnSpc>
                <a:spcPct val="120000"/>
              </a:lnSpc>
              <a:spcBef>
                <a:spcPct val="40000"/>
              </a:spcBef>
              <a:buClr>
                <a:srgbClr val="404080"/>
              </a:buClr>
              <a:buFont typeface="Webdings" pitchFamily="18" charset="2"/>
              <a:buChar char="4"/>
            </a:pPr>
            <a:r>
              <a:rPr lang="en-US" sz="1600" dirty="0"/>
              <a:t>WIP</a:t>
            </a:r>
          </a:p>
          <a:p>
            <a:pPr marL="685800" lvl="1" indent="-228600">
              <a:lnSpc>
                <a:spcPct val="120000"/>
              </a:lnSpc>
              <a:spcBef>
                <a:spcPct val="40000"/>
              </a:spcBef>
              <a:buClr>
                <a:srgbClr val="404080"/>
              </a:buClr>
              <a:buFont typeface="Webdings" pitchFamily="18" charset="2"/>
              <a:buChar char="4"/>
            </a:pPr>
            <a:r>
              <a:rPr lang="en-US" sz="1600" dirty="0"/>
              <a:t>Cycle time</a:t>
            </a:r>
          </a:p>
        </p:txBody>
      </p:sp>
      <p:sp>
        <p:nvSpPr>
          <p:cNvPr id="4" name="Rectangle 3"/>
          <p:cNvSpPr/>
          <p:nvPr/>
        </p:nvSpPr>
        <p:spPr>
          <a:xfrm>
            <a:off x="4654138" y="2286000"/>
            <a:ext cx="4108862" cy="3330142"/>
          </a:xfrm>
          <a:prstGeom prst="rect">
            <a:avLst/>
          </a:prstGeom>
        </p:spPr>
        <p:txBody>
          <a:bodyPr wrap="square">
            <a:spAutoFit/>
          </a:bodyPr>
          <a:lstStyle/>
          <a:p>
            <a:pPr marL="285750" indent="-285750">
              <a:lnSpc>
                <a:spcPct val="120000"/>
              </a:lnSpc>
              <a:spcBef>
                <a:spcPct val="40000"/>
              </a:spcBef>
              <a:buClr>
                <a:srgbClr val="404080"/>
              </a:buClr>
              <a:buFont typeface="Wingdings" pitchFamily="2" charset="2"/>
              <a:buChar char="q"/>
            </a:pPr>
            <a:r>
              <a:rPr lang="en-US" dirty="0" smtClean="0"/>
              <a:t>Jobs </a:t>
            </a:r>
            <a:r>
              <a:rPr lang="en-US" dirty="0"/>
              <a:t>in process</a:t>
            </a:r>
          </a:p>
          <a:p>
            <a:pPr marL="285750" indent="-285750">
              <a:lnSpc>
                <a:spcPct val="120000"/>
              </a:lnSpc>
              <a:spcBef>
                <a:spcPct val="40000"/>
              </a:spcBef>
              <a:buClr>
                <a:srgbClr val="404080"/>
              </a:buClr>
              <a:buFont typeface="Wingdings" pitchFamily="2" charset="2"/>
              <a:buChar char="q"/>
            </a:pPr>
            <a:r>
              <a:rPr lang="en-US" dirty="0"/>
              <a:t>Value of WIP</a:t>
            </a:r>
          </a:p>
          <a:p>
            <a:pPr marL="285750" indent="-285750">
              <a:lnSpc>
                <a:spcPct val="120000"/>
              </a:lnSpc>
              <a:spcBef>
                <a:spcPct val="40000"/>
              </a:spcBef>
              <a:buClr>
                <a:srgbClr val="404080"/>
              </a:buClr>
              <a:buFont typeface="Wingdings" pitchFamily="2" charset="2"/>
              <a:buChar char="q"/>
            </a:pPr>
            <a:r>
              <a:rPr lang="en-US" dirty="0"/>
              <a:t>Daily </a:t>
            </a:r>
            <a:r>
              <a:rPr lang="en-US" dirty="0" err="1"/>
              <a:t>Takt</a:t>
            </a:r>
            <a:r>
              <a:rPr lang="en-US" dirty="0"/>
              <a:t> rate for process</a:t>
            </a:r>
          </a:p>
          <a:p>
            <a:pPr marL="285750" indent="-285750">
              <a:lnSpc>
                <a:spcPct val="120000"/>
              </a:lnSpc>
              <a:spcBef>
                <a:spcPct val="40000"/>
              </a:spcBef>
              <a:buClr>
                <a:srgbClr val="404080"/>
              </a:buClr>
              <a:buFont typeface="Wingdings" pitchFamily="2" charset="2"/>
              <a:buChar char="q"/>
            </a:pPr>
            <a:r>
              <a:rPr lang="en-US" dirty="0"/>
              <a:t>Daily summary information</a:t>
            </a:r>
          </a:p>
          <a:p>
            <a:pPr marL="685800" lvl="1" indent="-228600">
              <a:lnSpc>
                <a:spcPct val="120000"/>
              </a:lnSpc>
              <a:spcBef>
                <a:spcPct val="40000"/>
              </a:spcBef>
              <a:buClr>
                <a:srgbClr val="404080"/>
              </a:buClr>
              <a:buFont typeface="Webdings" pitchFamily="18" charset="2"/>
              <a:buChar char="4"/>
            </a:pPr>
            <a:r>
              <a:rPr lang="en-US" sz="1600" dirty="0"/>
              <a:t>Productivity</a:t>
            </a:r>
          </a:p>
          <a:p>
            <a:pPr marL="685800" lvl="1" indent="-228600">
              <a:lnSpc>
                <a:spcPct val="120000"/>
              </a:lnSpc>
              <a:spcBef>
                <a:spcPct val="40000"/>
              </a:spcBef>
              <a:buClr>
                <a:srgbClr val="404080"/>
              </a:buClr>
              <a:buFont typeface="Webdings" pitchFamily="18" charset="2"/>
              <a:buChar char="4"/>
            </a:pPr>
            <a:r>
              <a:rPr lang="en-US" sz="1600" dirty="0"/>
              <a:t>Actual output</a:t>
            </a:r>
          </a:p>
          <a:p>
            <a:pPr marL="685800" lvl="1" indent="-228600">
              <a:lnSpc>
                <a:spcPct val="120000"/>
              </a:lnSpc>
              <a:spcBef>
                <a:spcPct val="40000"/>
              </a:spcBef>
              <a:buClr>
                <a:srgbClr val="404080"/>
              </a:buClr>
              <a:buFont typeface="Webdings" pitchFamily="18" charset="2"/>
              <a:buChar char="4"/>
            </a:pPr>
            <a:r>
              <a:rPr lang="en-US" sz="1600" dirty="0"/>
              <a:t>WIP</a:t>
            </a:r>
          </a:p>
          <a:p>
            <a:pPr marL="685800" lvl="1" indent="-228600">
              <a:lnSpc>
                <a:spcPct val="120000"/>
              </a:lnSpc>
              <a:spcBef>
                <a:spcPct val="40000"/>
              </a:spcBef>
              <a:buClr>
                <a:srgbClr val="404080"/>
              </a:buClr>
              <a:buFont typeface="Webdings" pitchFamily="18" charset="2"/>
              <a:buChar char="4"/>
            </a:pPr>
            <a:r>
              <a:rPr lang="en-US" sz="1600" dirty="0"/>
              <a:t>Cycle time</a:t>
            </a:r>
          </a:p>
        </p:txBody>
      </p:sp>
    </p:spTree>
    <p:extLst>
      <p:ext uri="{BB962C8B-B14F-4D97-AF65-F5344CB8AC3E}">
        <p14:creationId xmlns:p14="http://schemas.microsoft.com/office/powerpoint/2010/main" val="2299401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981200" y="1239838"/>
            <a:ext cx="5246688" cy="561816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609600" y="167045"/>
            <a:ext cx="4495800" cy="584775"/>
          </a:xfrm>
          <a:prstGeom prst="rect">
            <a:avLst/>
          </a:prstGeom>
          <a:noFill/>
        </p:spPr>
        <p:txBody>
          <a:bodyPr wrap="square" rtlCol="0" anchor="b">
            <a:spAutoFit/>
          </a:bodyPr>
          <a:lstStyle>
            <a:lvl1pPr algn="l" defTabSz="914400" rtl="0" eaLnBrk="1" latinLnBrk="0" hangingPunct="1">
              <a:spcBef>
                <a:spcPct val="0"/>
              </a:spcBef>
              <a:buNone/>
              <a:defRPr lang="en-US" sz="3200" kern="1200">
                <a:solidFill>
                  <a:srgbClr val="FFFFFF"/>
                </a:solidFill>
                <a:latin typeface="Bevan" pitchFamily="2" charset="0"/>
                <a:ea typeface="Slackey" pitchFamily="2" charset="0"/>
                <a:cs typeface="+mn-cs"/>
              </a:defRPr>
            </a:lvl1pPr>
          </a:lstStyle>
          <a:p>
            <a:r>
              <a:rPr lang="en-US" b="1" dirty="0" smtClean="0">
                <a:solidFill>
                  <a:schemeClr val="bg1"/>
                </a:solidFill>
                <a:latin typeface="+mj-lt"/>
              </a:rPr>
              <a:t>1. TAKT Board</a:t>
            </a:r>
            <a:endParaRPr lang="en-US" b="1" dirty="0">
              <a:solidFill>
                <a:schemeClr val="bg1"/>
              </a:solidFill>
              <a:latin typeface="+mj-lt"/>
            </a:endParaRPr>
          </a:p>
        </p:txBody>
      </p:sp>
    </p:spTree>
    <p:extLst>
      <p:ext uri="{BB962C8B-B14F-4D97-AF65-F5344CB8AC3E}">
        <p14:creationId xmlns:p14="http://schemas.microsoft.com/office/powerpoint/2010/main" val="22249620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lue-work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ue-work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blue-works</Template>
  <TotalTime>6129</TotalTime>
  <Words>750</Words>
  <Application>Microsoft Office PowerPoint</Application>
  <PresentationFormat>On-screen Show (4:3)</PresentationFormat>
  <Paragraphs>161</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blue-works</vt:lpstr>
      <vt:lpstr>1_blue-works</vt:lpstr>
      <vt:lpstr>  </vt:lpstr>
      <vt:lpstr>Learning Objectives</vt:lpstr>
      <vt:lpstr>The DMAIC Process with Tools</vt:lpstr>
      <vt:lpstr>Visual Control</vt:lpstr>
      <vt:lpstr>Visual Control</vt:lpstr>
      <vt:lpstr>Examples of Visual Control</vt:lpstr>
      <vt:lpstr>4 Visual Control Tools</vt:lpstr>
      <vt:lpstr>1. TAKT Board</vt:lpstr>
      <vt:lpstr>PowerPoint Presentation</vt:lpstr>
      <vt:lpstr>2. Performance/Productivity Board</vt:lpstr>
      <vt:lpstr>3. 5S Board Information</vt:lpstr>
      <vt:lpstr>4. Kanbans</vt:lpstr>
      <vt:lpstr>Examples of Visual Controls</vt:lpstr>
      <vt:lpstr>Examples of Visual Controls</vt:lpstr>
      <vt:lpstr>Examples of Visual Controls</vt:lpstr>
      <vt:lpstr>PowerPoint Presentation</vt:lpstr>
      <vt:lpstr>Examples of Visual Controls</vt:lpstr>
      <vt:lpstr>Examples of Visual Controls</vt:lpstr>
      <vt:lpstr>Exercise # 1:</vt:lpstr>
      <vt:lpstr>Summary</vt:lpstr>
      <vt:lpstr>  Thank You</vt:lpstr>
    </vt:vector>
  </TitlesOfParts>
  <Company>UT School of Public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skwon</dc:creator>
  <cp:lastModifiedBy>Vosburgh, Linda - OSHA</cp:lastModifiedBy>
  <cp:revision>406</cp:revision>
  <cp:lastPrinted>2012-04-05T16:16:04Z</cp:lastPrinted>
  <dcterms:created xsi:type="dcterms:W3CDTF">2012-01-18T16:52:45Z</dcterms:created>
  <dcterms:modified xsi:type="dcterms:W3CDTF">2013-11-06T19:46:46Z</dcterms:modified>
</cp:coreProperties>
</file>