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9" r:id="rId2"/>
  </p:sldMasterIdLst>
  <p:notesMasterIdLst>
    <p:notesMasterId r:id="rId23"/>
  </p:notesMasterIdLst>
  <p:handoutMasterIdLst>
    <p:handoutMasterId r:id="rId24"/>
  </p:handoutMasterIdLst>
  <p:sldIdLst>
    <p:sldId id="342" r:id="rId3"/>
    <p:sldId id="262" r:id="rId4"/>
    <p:sldId id="338" r:id="rId5"/>
    <p:sldId id="336" r:id="rId6"/>
    <p:sldId id="326" r:id="rId7"/>
    <p:sldId id="319" r:id="rId8"/>
    <p:sldId id="337" r:id="rId9"/>
    <p:sldId id="324" r:id="rId10"/>
    <p:sldId id="325" r:id="rId11"/>
    <p:sldId id="327" r:id="rId12"/>
    <p:sldId id="328" r:id="rId13"/>
    <p:sldId id="335" r:id="rId14"/>
    <p:sldId id="330" r:id="rId15"/>
    <p:sldId id="331" r:id="rId16"/>
    <p:sldId id="332" r:id="rId17"/>
    <p:sldId id="334" r:id="rId18"/>
    <p:sldId id="333" r:id="rId19"/>
    <p:sldId id="315" r:id="rId20"/>
    <p:sldId id="339" r:id="rId21"/>
    <p:sldId id="341" r:id="rId22"/>
  </p:sldIdLst>
  <p:sldSz cx="9144000" cy="6858000" type="screen4x3"/>
  <p:notesSz cx="7315200" cy="96012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DEAD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277" autoAdjust="0"/>
    <p:restoredTop sz="92544" autoAdjust="0"/>
  </p:normalViewPr>
  <p:slideViewPr>
    <p:cSldViewPr>
      <p:cViewPr>
        <p:scale>
          <a:sx n="80" d="100"/>
          <a:sy n="80" d="100"/>
        </p:scale>
        <p:origin x="-1554" y="-120"/>
      </p:cViewPr>
      <p:guideLst>
        <p:guide orient="horz" pos="2187"/>
        <p:guide pos="2880"/>
        <p:guide pos="192"/>
        <p:guide pos="5568"/>
      </p:guideLst>
    </p:cSldViewPr>
  </p:slideViewPr>
  <p:notesTextViewPr>
    <p:cViewPr>
      <p:scale>
        <a:sx n="1" d="1"/>
        <a:sy n="1" d="1"/>
      </p:scale>
      <p:origin x="0" y="0"/>
    </p:cViewPr>
  </p:notesTextViewPr>
  <p:notesViewPr>
    <p:cSldViewPr>
      <p:cViewPr varScale="1">
        <p:scale>
          <a:sx n="84" d="100"/>
          <a:sy n="84" d="100"/>
        </p:scale>
        <p:origin x="-3162" y="-78"/>
      </p:cViewPr>
      <p:guideLst>
        <p:guide orient="horz" pos="3024"/>
        <p:guide pos="230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764" cy="629587"/>
          </a:xfrm>
          <a:prstGeom prst="rect">
            <a:avLst/>
          </a:prstGeom>
        </p:spPr>
        <p:txBody>
          <a:bodyPr vert="horz" lIns="95610" tIns="47805" rIns="95610" bIns="47805" rtlCol="0"/>
          <a:lstStyle>
            <a:lvl1pPr algn="l">
              <a:defRPr sz="1300"/>
            </a:lvl1pPr>
          </a:lstStyle>
          <a:p>
            <a:endParaRPr lang="en-US" dirty="0"/>
          </a:p>
        </p:txBody>
      </p:sp>
      <p:sp>
        <p:nvSpPr>
          <p:cNvPr id="3" name="Date Placeholder 2"/>
          <p:cNvSpPr>
            <a:spLocks noGrp="1"/>
          </p:cNvSpPr>
          <p:nvPr>
            <p:ph type="dt" sz="quarter" idx="1"/>
          </p:nvPr>
        </p:nvSpPr>
        <p:spPr>
          <a:xfrm>
            <a:off x="4142749" y="0"/>
            <a:ext cx="3170763" cy="480388"/>
          </a:xfrm>
          <a:prstGeom prst="rect">
            <a:avLst/>
          </a:prstGeom>
        </p:spPr>
        <p:txBody>
          <a:bodyPr vert="horz" lIns="95610" tIns="47805" rIns="95610" bIns="47805" rtlCol="0"/>
          <a:lstStyle>
            <a:lvl1pPr algn="r">
              <a:defRPr sz="1300"/>
            </a:lvl1pPr>
          </a:lstStyle>
          <a:p>
            <a:endParaRPr lang="en-US" dirty="0"/>
          </a:p>
        </p:txBody>
      </p:sp>
      <p:sp>
        <p:nvSpPr>
          <p:cNvPr id="4" name="Footer Placeholder 3"/>
          <p:cNvSpPr>
            <a:spLocks noGrp="1"/>
          </p:cNvSpPr>
          <p:nvPr>
            <p:ph type="ftr" sz="quarter" idx="2"/>
          </p:nvPr>
        </p:nvSpPr>
        <p:spPr>
          <a:xfrm>
            <a:off x="1" y="9119173"/>
            <a:ext cx="3170764" cy="480388"/>
          </a:xfrm>
          <a:prstGeom prst="rect">
            <a:avLst/>
          </a:prstGeom>
        </p:spPr>
        <p:txBody>
          <a:bodyPr vert="horz" lIns="95610" tIns="47805" rIns="95610" bIns="47805" rtlCol="0" anchor="b"/>
          <a:lstStyle>
            <a:lvl1pPr algn="l">
              <a:defRPr sz="1300"/>
            </a:lvl1pPr>
          </a:lstStyle>
          <a:p>
            <a:endParaRPr lang="en-US"/>
          </a:p>
        </p:txBody>
      </p:sp>
      <p:sp>
        <p:nvSpPr>
          <p:cNvPr id="5" name="Slide Number Placeholder 4"/>
          <p:cNvSpPr>
            <a:spLocks noGrp="1"/>
          </p:cNvSpPr>
          <p:nvPr>
            <p:ph type="sldNum" sz="quarter" idx="3"/>
          </p:nvPr>
        </p:nvSpPr>
        <p:spPr>
          <a:xfrm>
            <a:off x="4142749" y="9119173"/>
            <a:ext cx="3170763" cy="480388"/>
          </a:xfrm>
          <a:prstGeom prst="rect">
            <a:avLst/>
          </a:prstGeom>
        </p:spPr>
        <p:txBody>
          <a:bodyPr vert="horz" lIns="95610" tIns="47805" rIns="95610" bIns="47805" rtlCol="0" anchor="b"/>
          <a:lstStyle>
            <a:lvl1pPr algn="r">
              <a:defRPr sz="1300"/>
            </a:lvl1pPr>
          </a:lstStyle>
          <a:p>
            <a:fld id="{586F4049-9BBA-4C77-84ED-F78EE69BCC77}" type="slidenum">
              <a:rPr lang="en-US" smtClean="0"/>
              <a:t>‹#›</a:t>
            </a:fld>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1644" y="78189"/>
            <a:ext cx="1133448" cy="462936"/>
          </a:xfrm>
          <a:prstGeom prst="rect">
            <a:avLst/>
          </a:prstGeom>
        </p:spPr>
      </p:pic>
    </p:spTree>
    <p:extLst>
      <p:ext uri="{BB962C8B-B14F-4D97-AF65-F5344CB8AC3E}">
        <p14:creationId xmlns:p14="http://schemas.microsoft.com/office/powerpoint/2010/main" val="471012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69920" cy="480060"/>
          </a:xfrm>
          <a:prstGeom prst="rect">
            <a:avLst/>
          </a:prstGeom>
        </p:spPr>
        <p:txBody>
          <a:bodyPr vert="horz" lIns="96662" tIns="48331" rIns="96662" bIns="48331" rtlCol="0"/>
          <a:lstStyle>
            <a:lvl1pPr algn="l">
              <a:defRPr sz="1300"/>
            </a:lvl1pPr>
          </a:lstStyle>
          <a:p>
            <a:endParaRPr lang="en-US"/>
          </a:p>
        </p:txBody>
      </p:sp>
      <p:sp>
        <p:nvSpPr>
          <p:cNvPr id="3" name="Date Placeholder 2"/>
          <p:cNvSpPr>
            <a:spLocks noGrp="1"/>
          </p:cNvSpPr>
          <p:nvPr>
            <p:ph type="dt" idx="1"/>
          </p:nvPr>
        </p:nvSpPr>
        <p:spPr>
          <a:xfrm>
            <a:off x="4143588" y="0"/>
            <a:ext cx="3169920" cy="480060"/>
          </a:xfrm>
          <a:prstGeom prst="rect">
            <a:avLst/>
          </a:prstGeom>
        </p:spPr>
        <p:txBody>
          <a:bodyPr vert="horz" lIns="96662" tIns="48331" rIns="96662" bIns="48331" rtlCol="0"/>
          <a:lstStyle>
            <a:lvl1pPr algn="r">
              <a:defRPr sz="1300"/>
            </a:lvl1pPr>
          </a:lstStyle>
          <a:p>
            <a:fld id="{425D5255-902B-49C5-A1B5-7BB79D153DCC}" type="datetimeFigureOut">
              <a:rPr lang="en-US" smtClean="0"/>
              <a:t>11/6/2013</a:t>
            </a:fld>
            <a:endParaRPr lang="en-US"/>
          </a:p>
        </p:txBody>
      </p:sp>
      <p:sp>
        <p:nvSpPr>
          <p:cNvPr id="4" name="Slide Image Placeholder 3"/>
          <p:cNvSpPr>
            <a:spLocks noGrp="1" noRot="1" noChangeAspect="1"/>
          </p:cNvSpPr>
          <p:nvPr>
            <p:ph type="sldImg" idx="2"/>
          </p:nvPr>
        </p:nvSpPr>
        <p:spPr>
          <a:xfrm>
            <a:off x="1257300" y="719138"/>
            <a:ext cx="4802188" cy="3600450"/>
          </a:xfrm>
          <a:prstGeom prst="rect">
            <a:avLst/>
          </a:prstGeom>
          <a:noFill/>
          <a:ln w="12700">
            <a:solidFill>
              <a:prstClr val="black"/>
            </a:solidFill>
          </a:ln>
        </p:spPr>
        <p:txBody>
          <a:bodyPr vert="horz" lIns="96662" tIns="48331" rIns="96662" bIns="48331" rtlCol="0" anchor="ctr"/>
          <a:lstStyle/>
          <a:p>
            <a:endParaRPr lang="en-US"/>
          </a:p>
        </p:txBody>
      </p:sp>
      <p:sp>
        <p:nvSpPr>
          <p:cNvPr id="5" name="Notes Placeholder 4"/>
          <p:cNvSpPr>
            <a:spLocks noGrp="1"/>
          </p:cNvSpPr>
          <p:nvPr>
            <p:ph type="body" sz="quarter" idx="3"/>
          </p:nvPr>
        </p:nvSpPr>
        <p:spPr>
          <a:xfrm>
            <a:off x="731521" y="4560570"/>
            <a:ext cx="5852160" cy="4320540"/>
          </a:xfrm>
          <a:prstGeom prst="rect">
            <a:avLst/>
          </a:prstGeom>
        </p:spPr>
        <p:txBody>
          <a:bodyPr vert="horz" lIns="96662" tIns="48331" rIns="96662"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119474"/>
            <a:ext cx="3169920" cy="480060"/>
          </a:xfrm>
          <a:prstGeom prst="rect">
            <a:avLst/>
          </a:prstGeom>
        </p:spPr>
        <p:txBody>
          <a:bodyPr vert="horz" lIns="96662" tIns="48331" rIns="96662"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8" y="9119474"/>
            <a:ext cx="3169920" cy="480060"/>
          </a:xfrm>
          <a:prstGeom prst="rect">
            <a:avLst/>
          </a:prstGeom>
        </p:spPr>
        <p:txBody>
          <a:bodyPr vert="horz" lIns="96662" tIns="48331" rIns="96662" bIns="48331" rtlCol="0" anchor="b"/>
          <a:lstStyle>
            <a:lvl1pPr algn="r">
              <a:defRPr sz="1300"/>
            </a:lvl1pPr>
          </a:lstStyle>
          <a:p>
            <a:fld id="{78B486D7-C98A-4390-87D2-9CE3E6814217}" type="slidenum">
              <a:rPr lang="en-US" smtClean="0"/>
              <a:t>‹#›</a:t>
            </a:fld>
            <a:endParaRPr lang="en-US"/>
          </a:p>
        </p:txBody>
      </p:sp>
    </p:spTree>
    <p:extLst>
      <p:ext uri="{BB962C8B-B14F-4D97-AF65-F5344CB8AC3E}">
        <p14:creationId xmlns:p14="http://schemas.microsoft.com/office/powerpoint/2010/main" val="307054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1</a:t>
            </a:fld>
            <a:endParaRPr 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78B486D7-C98A-4390-87D2-9CE3E6814217}" type="slidenum">
              <a:rPr lang="en-US" smtClean="0"/>
              <a:t>2</a:t>
            </a:fld>
            <a:endParaRPr lang="en-US"/>
          </a:p>
        </p:txBody>
      </p:sp>
    </p:spTree>
    <p:extLst>
      <p:ext uri="{BB962C8B-B14F-4D97-AF65-F5344CB8AC3E}">
        <p14:creationId xmlns:p14="http://schemas.microsoft.com/office/powerpoint/2010/main" val="2748303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866517ED-4CC6-46B8-BA7F-66BF71C6CEDF}" type="slidenum">
              <a:rPr lang="en-US" smtClean="0">
                <a:latin typeface="Calibri" pitchFamily="34" charset="0"/>
              </a:rPr>
              <a:pPr eaLnBrk="1" hangingPunct="1"/>
              <a:t>3</a:t>
            </a:fld>
            <a:endParaRPr 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9268" indent="-179268">
              <a:buFont typeface="Arial" pitchFamily="34" charset="0"/>
              <a:buChar char="•"/>
            </a:pPr>
            <a:r>
              <a:rPr lang="en-US" dirty="0" smtClean="0"/>
              <a:t>Provide</a:t>
            </a:r>
            <a:r>
              <a:rPr lang="en-US" baseline="0" dirty="0" smtClean="0"/>
              <a:t> the worksheets for the participants</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18</a:t>
            </a:fld>
            <a:endParaRPr lang="en-US"/>
          </a:p>
        </p:txBody>
      </p:sp>
    </p:spTree>
    <p:extLst>
      <p:ext uri="{BB962C8B-B14F-4D97-AF65-F5344CB8AC3E}">
        <p14:creationId xmlns:p14="http://schemas.microsoft.com/office/powerpoint/2010/main" val="3941790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19</a:t>
            </a:fld>
            <a:endParaRPr lang="en-US"/>
          </a:p>
        </p:txBody>
      </p:sp>
    </p:spTree>
    <p:extLst>
      <p:ext uri="{BB962C8B-B14F-4D97-AF65-F5344CB8AC3E}">
        <p14:creationId xmlns:p14="http://schemas.microsoft.com/office/powerpoint/2010/main" val="2628363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20</a:t>
            </a:fld>
            <a:endParaRPr 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415453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2959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803210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8247903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7727163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888868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61CD0EBA-555A-47EE-A7A1-1412E4385647}" type="datetime1">
              <a:rPr lang="en-US"/>
              <a:pPr>
                <a:defRPr/>
              </a:pPr>
              <a:t>11/6/2013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B6749D94-AFEF-4722-8FCB-343CAC3C7D6B}" type="slidenum">
              <a:rPr lang="en-US"/>
              <a:pPr>
                <a:defRPr/>
              </a:pPr>
              <a:t>‹#›</a:t>
            </a:fld>
            <a:endParaRPr lang="en-US"/>
          </a:p>
        </p:txBody>
      </p:sp>
    </p:spTree>
    <p:extLst>
      <p:ext uri="{BB962C8B-B14F-4D97-AF65-F5344CB8AC3E}">
        <p14:creationId xmlns:p14="http://schemas.microsoft.com/office/powerpoint/2010/main" val="647477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544454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551864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344815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5220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Rectangle 3"/>
          <p:cNvSpPr/>
          <p:nvPr userDrawn="1"/>
        </p:nvSpPr>
        <p:spPr>
          <a:xfrm>
            <a:off x="-13547" y="838200"/>
            <a:ext cx="9169400" cy="59842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25399" y="-11853"/>
            <a:ext cx="9181252" cy="1002453"/>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606441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8288775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873748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162655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803819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07798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82361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562411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61758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90081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047750"/>
            <a:ext cx="8839200" cy="573405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8382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4008585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9198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077907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24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1676399"/>
            <a:ext cx="4178300" cy="48683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1676399"/>
            <a:ext cx="4178300" cy="4868334"/>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2590800"/>
            <a:ext cx="9169400" cy="42316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399" y="-11853"/>
            <a:ext cx="9181252" cy="3200400"/>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25399" y="-11853"/>
            <a:ext cx="9181252" cy="3200400"/>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3803246500"/>
      </p:ext>
    </p:extLst>
  </p:cSld>
  <p:clrMap bg1="lt1" tx1="dk1" bg2="lt2" tx2="dk2" accent1="accent1" accent2="accent2" accent3="accent3" accent4="accent4" accent5="accent5" accent6="accent6" hlink="hlink" folHlink="folHlink"/>
  <p:sldLayoutIdLst>
    <p:sldLayoutId id="2147483649" r:id="rId1"/>
    <p:sldLayoutId id="2147483668" r:id="rId2"/>
    <p:sldLayoutId id="2147483667" r:id="rId3"/>
    <p:sldLayoutId id="2147483682" r:id="rId4"/>
    <p:sldLayoutId id="2147483650" r:id="rId5"/>
    <p:sldLayoutId id="2147483651" r:id="rId6"/>
    <p:sldLayoutId id="2147483653" r:id="rId7"/>
    <p:sldLayoutId id="2147483665" r:id="rId8"/>
    <p:sldLayoutId id="2147483666" r:id="rId9"/>
    <p:sldLayoutId id="2147483663" r:id="rId10"/>
    <p:sldLayoutId id="2147483664" r:id="rId11"/>
    <p:sldLayoutId id="2147483662" r:id="rId12"/>
    <p:sldLayoutId id="2147483661" r:id="rId13"/>
    <p:sldLayoutId id="2147483683" r:id="rId14"/>
    <p:sldLayoutId id="2147483684" r:id="rId15"/>
  </p:sldLayoutIdLst>
  <p:timing>
    <p:tnLst>
      <p:par>
        <p:cTn id="1" dur="indefinite" restart="never" nodeType="tmRoot"/>
      </p:par>
    </p:tnLst>
  </p:timing>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152400"/>
            <a:ext cx="9169400" cy="69748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399" y="-198120"/>
            <a:ext cx="9181252" cy="45719"/>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99840964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685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endParaRPr sz="3600" dirty="0" smtClean="0">
              <a:latin typeface="Bevan"/>
              <a:ea typeface="Slackey"/>
            </a:endParaRPr>
          </a:p>
        </p:txBody>
      </p:sp>
      <p:pic>
        <p:nvPicPr>
          <p:cNvPr id="14340"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4527133"/>
            <a:ext cx="2759629" cy="1159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02864" y="5903893"/>
            <a:ext cx="8686800" cy="954107"/>
          </a:xfrm>
          <a:prstGeom prst="rect">
            <a:avLst/>
          </a:prstGeom>
        </p:spPr>
        <p:txBody>
          <a:bodyPr wrap="square">
            <a:spAutoFit/>
          </a:bodyPr>
          <a:lstStyle/>
          <a:p>
            <a:pPr algn="ctr"/>
            <a:r>
              <a:rPr lang="en-US" sz="1400" dirty="0">
                <a:solidFill>
                  <a:schemeClr val="tx1">
                    <a:lumMod val="50000"/>
                    <a:lumOff val="50000"/>
                  </a:schemeClr>
                </a:solidFill>
              </a:rPr>
              <a:t>This material was produced under grant number SH-22316-SH-1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9" name="Title 1"/>
          <p:cNvSpPr txBox="1">
            <a:spLocks/>
          </p:cNvSpPr>
          <p:nvPr/>
        </p:nvSpPr>
        <p:spPr>
          <a:xfrm>
            <a:off x="565876" y="1223696"/>
            <a:ext cx="7924800" cy="1446550"/>
          </a:xfrm>
          <a:prstGeom prst="rect">
            <a:avLst/>
          </a:prstGeom>
          <a:noFill/>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pPr algn="ctr"/>
            <a:r>
              <a:rPr lang="en-US" sz="4400" b="1" dirty="0" smtClean="0">
                <a:solidFill>
                  <a:schemeClr val="bg1"/>
                </a:solidFill>
                <a:latin typeface="+mj-lt"/>
              </a:rPr>
              <a:t>Mistake Proofing </a:t>
            </a:r>
            <a:br>
              <a:rPr lang="en-US" sz="4400" b="1" dirty="0" smtClean="0">
                <a:solidFill>
                  <a:schemeClr val="bg1"/>
                </a:solidFill>
                <a:latin typeface="+mj-lt"/>
              </a:rPr>
            </a:br>
            <a:r>
              <a:rPr lang="en-US" sz="4400" b="1" dirty="0" smtClean="0">
                <a:solidFill>
                  <a:schemeClr val="bg1"/>
                </a:solidFill>
                <a:latin typeface="+mj-lt"/>
              </a:rPr>
              <a:t>(Poke Yoke)</a:t>
            </a:r>
            <a:endParaRPr lang="en-US" sz="4400" b="1" dirty="0">
              <a:solidFill>
                <a:schemeClr val="bg1"/>
              </a:solidFill>
              <a:latin typeface="+mj-lt"/>
            </a:endParaRPr>
          </a:p>
        </p:txBody>
      </p:sp>
      <p:sp>
        <p:nvSpPr>
          <p:cNvPr id="11" name="Rectangle 10"/>
          <p:cNvSpPr/>
          <p:nvPr/>
        </p:nvSpPr>
        <p:spPr>
          <a:xfrm>
            <a:off x="653638" y="3203694"/>
            <a:ext cx="7848600" cy="707886"/>
          </a:xfrm>
          <a:prstGeom prst="rect">
            <a:avLst/>
          </a:prstGeom>
        </p:spPr>
        <p:txBody>
          <a:bodyPr wrap="square">
            <a:spAutoFit/>
          </a:bodyPr>
          <a:ls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lgn="ctr" fontAlgn="auto">
              <a:spcBef>
                <a:spcPts val="0"/>
              </a:spcBef>
              <a:spcAft>
                <a:spcPts val="0"/>
              </a:spcAft>
              <a:defRPr/>
            </a:pPr>
            <a:r>
              <a:rPr lang="en-US" sz="2000" i="1" cap="all" dirty="0">
                <a:solidFill>
                  <a:srgbClr val="B24C30"/>
                </a:solidFill>
                <a:latin typeface="+mn-lt"/>
              </a:rPr>
              <a:t>Presented </a:t>
            </a:r>
            <a:r>
              <a:rPr lang="en-US" sz="2000" i="1" cap="all" dirty="0" smtClean="0">
                <a:solidFill>
                  <a:srgbClr val="B24C30"/>
                </a:solidFill>
                <a:latin typeface="+mn-lt"/>
              </a:rPr>
              <a:t>By The University of Texas-School of Public </a:t>
            </a:r>
            <a:r>
              <a:rPr lang="en-US" sz="2000" i="1" cap="all" dirty="0" smtClean="0">
                <a:solidFill>
                  <a:srgbClr val="B24C30"/>
                </a:solidFill>
                <a:latin typeface="+mn-lt"/>
              </a:rPr>
              <a:t>Health</a:t>
            </a:r>
            <a:r>
              <a:rPr lang="en-US" sz="2000" dirty="0">
                <a:latin typeface="+mj-lt"/>
              </a:rPr>
              <a:t/>
            </a:r>
            <a:br>
              <a:rPr lang="en-US" sz="2000" dirty="0">
                <a:latin typeface="+mj-lt"/>
              </a:rPr>
            </a:br>
            <a:endParaRPr lang="en-US" sz="2000" dirty="0">
              <a:latin typeface="+mj-lt"/>
            </a:endParaRPr>
          </a:p>
        </p:txBody>
      </p:sp>
    </p:spTree>
    <p:extLst>
      <p:ext uri="{BB962C8B-B14F-4D97-AF65-F5344CB8AC3E}">
        <p14:creationId xmlns:p14="http://schemas.microsoft.com/office/powerpoint/2010/main" val="4205540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 name="Rectangle 417"/>
          <p:cNvSpPr>
            <a:spLocks noChangeArrowheads="1"/>
          </p:cNvSpPr>
          <p:nvPr/>
        </p:nvSpPr>
        <p:spPr bwMode="auto">
          <a:xfrm>
            <a:off x="423862" y="358172"/>
            <a:ext cx="7272338" cy="403828"/>
          </a:xfrm>
          <a:prstGeom prst="rect">
            <a:avLst/>
          </a:prstGeom>
          <a:noFill/>
          <a:ln w="9525">
            <a:noFill/>
            <a:miter lim="800000"/>
            <a:headEnd/>
            <a:tailEnd/>
          </a:ln>
          <a:effectLst/>
        </p:spPr>
        <p:txBody>
          <a:bodyPr lIns="0" tIns="0" rIns="0" bIns="0">
            <a:spAutoFit/>
          </a:bodyPr>
          <a:lstStyle/>
          <a:p>
            <a:pPr algn="ctr">
              <a:lnSpc>
                <a:spcPct val="80000"/>
              </a:lnSpc>
            </a:pPr>
            <a:r>
              <a:rPr lang="en-US" sz="3200" b="1" dirty="0">
                <a:solidFill>
                  <a:schemeClr val="bg1"/>
                </a:solidFill>
                <a:latin typeface="+mj-lt"/>
              </a:rPr>
              <a:t>Mistake Proofing Business Processes</a:t>
            </a:r>
          </a:p>
        </p:txBody>
      </p:sp>
      <p:sp>
        <p:nvSpPr>
          <p:cNvPr id="423" name="Text Box 418"/>
          <p:cNvSpPr txBox="1">
            <a:spLocks noChangeArrowheads="1"/>
          </p:cNvSpPr>
          <p:nvPr/>
        </p:nvSpPr>
        <p:spPr bwMode="auto">
          <a:xfrm>
            <a:off x="971998" y="1401288"/>
            <a:ext cx="738901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20000"/>
              </a:spcBef>
              <a:buFont typeface="Symbol" pitchFamily="18" charset="2"/>
              <a:buNone/>
            </a:pPr>
            <a:r>
              <a:rPr lang="en-US" sz="2800" b="1" dirty="0">
                <a:solidFill>
                  <a:schemeClr val="tx2"/>
                </a:solidFill>
              </a:rPr>
              <a:t>Mistake Proofing is the primary means of control for many business processes.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200" y="2667000"/>
            <a:ext cx="4445000" cy="3429000"/>
          </a:xfrm>
          <a:prstGeom prst="rect">
            <a:avLst/>
          </a:prstGeom>
        </p:spPr>
      </p:pic>
      <p:sp>
        <p:nvSpPr>
          <p:cNvPr id="5" name="TextBox 4"/>
          <p:cNvSpPr txBox="1"/>
          <p:nvPr/>
        </p:nvSpPr>
        <p:spPr>
          <a:xfrm>
            <a:off x="4613564" y="2709669"/>
            <a:ext cx="4648200" cy="2954655"/>
          </a:xfrm>
          <a:prstGeom prst="rect">
            <a:avLst/>
          </a:prstGeom>
          <a:noFill/>
        </p:spPr>
        <p:txBody>
          <a:bodyPr wrap="square" rtlCol="0">
            <a:spAutoFit/>
          </a:bodyPr>
          <a:lstStyle/>
          <a:p>
            <a:pPr marL="285750" indent="-285750">
              <a:buFont typeface="Wingdings" pitchFamily="2" charset="2"/>
              <a:buChar char="q"/>
            </a:pPr>
            <a:r>
              <a:rPr lang="en-US" sz="2400" dirty="0" smtClean="0">
                <a:solidFill>
                  <a:srgbClr val="000000"/>
                </a:solidFill>
              </a:rPr>
              <a:t> Spell check</a:t>
            </a:r>
          </a:p>
          <a:p>
            <a:pPr marL="285750" indent="-285750">
              <a:buFont typeface="Wingdings" pitchFamily="2" charset="2"/>
              <a:buChar char="q"/>
            </a:pPr>
            <a:r>
              <a:rPr lang="en-US" sz="2400" dirty="0" smtClean="0">
                <a:solidFill>
                  <a:srgbClr val="000000"/>
                </a:solidFill>
              </a:rPr>
              <a:t> Checklists</a:t>
            </a:r>
          </a:p>
          <a:p>
            <a:pPr marL="285750" indent="-285750">
              <a:buFont typeface="Wingdings" pitchFamily="2" charset="2"/>
              <a:buChar char="q"/>
            </a:pPr>
            <a:r>
              <a:rPr lang="en-US" sz="2400" dirty="0" smtClean="0">
                <a:solidFill>
                  <a:srgbClr val="000000"/>
                </a:solidFill>
              </a:rPr>
              <a:t> Color </a:t>
            </a:r>
            <a:r>
              <a:rPr lang="en-US" sz="2400" dirty="0">
                <a:solidFill>
                  <a:srgbClr val="000000"/>
                </a:solidFill>
              </a:rPr>
              <a:t>coding</a:t>
            </a:r>
            <a:br>
              <a:rPr lang="en-US" sz="2400" dirty="0">
                <a:solidFill>
                  <a:srgbClr val="000000"/>
                </a:solidFill>
              </a:rPr>
            </a:br>
            <a:r>
              <a:rPr lang="en-US" sz="2400" dirty="0">
                <a:solidFill>
                  <a:srgbClr val="000000"/>
                </a:solidFill>
              </a:rPr>
              <a:t>(boxes, work areas,</a:t>
            </a:r>
            <a:br>
              <a:rPr lang="en-US" sz="2400" dirty="0">
                <a:solidFill>
                  <a:srgbClr val="000000"/>
                </a:solidFill>
              </a:rPr>
            </a:br>
            <a:r>
              <a:rPr lang="en-US" sz="2400" dirty="0">
                <a:solidFill>
                  <a:srgbClr val="000000"/>
                </a:solidFill>
              </a:rPr>
              <a:t>products, </a:t>
            </a:r>
            <a:r>
              <a:rPr lang="en-US" sz="2400" dirty="0" smtClean="0">
                <a:solidFill>
                  <a:srgbClr val="000000"/>
                </a:solidFill>
              </a:rPr>
              <a:t>components)</a:t>
            </a:r>
          </a:p>
          <a:p>
            <a:pPr marL="285750" indent="-285750">
              <a:buFont typeface="Wingdings" pitchFamily="2" charset="2"/>
              <a:buChar char="q"/>
            </a:pPr>
            <a:r>
              <a:rPr lang="en-US" sz="2400" dirty="0" smtClean="0"/>
              <a:t> Pull </a:t>
            </a:r>
            <a:r>
              <a:rPr lang="en-US" sz="2400" dirty="0"/>
              <a:t>down </a:t>
            </a:r>
            <a:r>
              <a:rPr lang="en-US" sz="2400" dirty="0" smtClean="0"/>
              <a:t>menus</a:t>
            </a:r>
          </a:p>
          <a:p>
            <a:pPr marL="285750" indent="-285750">
              <a:buFont typeface="Wingdings" pitchFamily="2" charset="2"/>
              <a:buChar char="q"/>
            </a:pPr>
            <a:r>
              <a:rPr lang="en-US" sz="2400" dirty="0" smtClean="0"/>
              <a:t> Required </a:t>
            </a:r>
            <a:r>
              <a:rPr lang="en-US" sz="2400" dirty="0"/>
              <a:t>fields</a:t>
            </a:r>
          </a:p>
          <a:p>
            <a:endParaRPr lang="en-US" dirty="0"/>
          </a:p>
        </p:txBody>
      </p:sp>
    </p:spTree>
    <p:extLst>
      <p:ext uri="{BB962C8B-B14F-4D97-AF65-F5344CB8AC3E}">
        <p14:creationId xmlns:p14="http://schemas.microsoft.com/office/powerpoint/2010/main" val="1448512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304800"/>
            <a:ext cx="8229600" cy="492443"/>
          </a:xfrm>
          <a:prstGeom prst="rect">
            <a:avLst/>
          </a:prstGeom>
          <a:noFill/>
        </p:spPr>
        <p:txBody>
          <a:bodyPr wrap="square" lIns="0" tIns="0" rIns="0" bIns="0"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CA" b="1" dirty="0" smtClean="0">
                <a:solidFill>
                  <a:schemeClr val="bg1"/>
                </a:solidFill>
                <a:latin typeface="+mj-lt"/>
              </a:rPr>
              <a:t>Error Proofing In Action</a:t>
            </a:r>
            <a:endParaRPr lang="en-CA" b="1" dirty="0">
              <a:solidFill>
                <a:schemeClr val="bg1"/>
              </a:solidFill>
              <a:latin typeface="+mj-lt"/>
            </a:endParaRPr>
          </a:p>
        </p:txBody>
      </p:sp>
      <p:sp>
        <p:nvSpPr>
          <p:cNvPr id="5" name="Rectangle 3"/>
          <p:cNvSpPr txBox="1">
            <a:spLocks noChangeArrowheads="1"/>
          </p:cNvSpPr>
          <p:nvPr/>
        </p:nvSpPr>
        <p:spPr>
          <a:xfrm>
            <a:off x="303212" y="1389413"/>
            <a:ext cx="8537575" cy="1255728"/>
          </a:xfrm>
          <a:prstGeom prst="rect">
            <a:avLst/>
          </a:prstGeom>
          <a:noFill/>
        </p:spPr>
        <p:txBody>
          <a:bodyPr vert="horz" wrap="square" lIns="0" tIns="0" rIns="0" bIns="0" rtlCol="0">
            <a:spAutoFit/>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itchFamily="2" charset="2"/>
              <a:buChar char="q"/>
            </a:pPr>
            <a:r>
              <a:rPr lang="en-CA" sz="2400" dirty="0" smtClean="0"/>
              <a:t>  What are the error opportunities in this everyday item?  </a:t>
            </a:r>
          </a:p>
          <a:p>
            <a:pPr>
              <a:buFont typeface="Wingdings" pitchFamily="2" charset="2"/>
              <a:buChar char="q"/>
            </a:pPr>
            <a:r>
              <a:rPr lang="en-CA" sz="2400" dirty="0" smtClean="0"/>
              <a:t>  How has it been error proofed?</a:t>
            </a:r>
          </a:p>
          <a:p>
            <a:pPr>
              <a:buFont typeface="Wingdings" pitchFamily="2" charset="2"/>
              <a:buChar char="q"/>
            </a:pPr>
            <a:r>
              <a:rPr lang="en-CA" sz="2400" dirty="0" smtClean="0"/>
              <a:t>  How could it be further error proofed?</a:t>
            </a:r>
          </a:p>
        </p:txBody>
      </p:sp>
      <p:pic>
        <p:nvPicPr>
          <p:cNvPr id="6" name="Picture 4" descr="Gas Ca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43400" y="3257550"/>
            <a:ext cx="3886200" cy="29146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1883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62000" y="-10418"/>
            <a:ext cx="8504237" cy="1077218"/>
          </a:xfrm>
          <a:prstGeom prst="rect">
            <a:avLst/>
          </a:prstGeom>
          <a:noFill/>
        </p:spPr>
        <p:txBody>
          <a:bodyPr wrap="square"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Evolution Of Defectives And Application </a:t>
            </a:r>
            <a:br>
              <a:rPr lang="en-US" b="1" dirty="0" smtClean="0">
                <a:solidFill>
                  <a:schemeClr val="bg1"/>
                </a:solidFill>
                <a:latin typeface="+mj-lt"/>
              </a:rPr>
            </a:br>
            <a:r>
              <a:rPr lang="en-US" b="1" dirty="0" smtClean="0">
                <a:solidFill>
                  <a:schemeClr val="bg1"/>
                </a:solidFill>
                <a:latin typeface="+mj-lt"/>
              </a:rPr>
              <a:t>Of Mistake Proofing</a:t>
            </a:r>
            <a:endParaRPr lang="en-US" b="1" dirty="0">
              <a:solidFill>
                <a:schemeClr val="bg1"/>
              </a:solidFill>
              <a:latin typeface="+mj-lt"/>
            </a:endParaRPr>
          </a:p>
        </p:txBody>
      </p:sp>
      <p:sp>
        <p:nvSpPr>
          <p:cNvPr id="25" name="Freeform 24"/>
          <p:cNvSpPr/>
          <p:nvPr/>
        </p:nvSpPr>
        <p:spPr>
          <a:xfrm>
            <a:off x="309006" y="2362148"/>
            <a:ext cx="1912759" cy="1147655"/>
          </a:xfrm>
          <a:custGeom>
            <a:avLst/>
            <a:gdLst>
              <a:gd name="connsiteX0" fmla="*/ 0 w 1912759"/>
              <a:gd name="connsiteY0" fmla="*/ 114766 h 1147655"/>
              <a:gd name="connsiteX1" fmla="*/ 114766 w 1912759"/>
              <a:gd name="connsiteY1" fmla="*/ 0 h 1147655"/>
              <a:gd name="connsiteX2" fmla="*/ 1797994 w 1912759"/>
              <a:gd name="connsiteY2" fmla="*/ 0 h 1147655"/>
              <a:gd name="connsiteX3" fmla="*/ 1912760 w 1912759"/>
              <a:gd name="connsiteY3" fmla="*/ 114766 h 1147655"/>
              <a:gd name="connsiteX4" fmla="*/ 1912759 w 1912759"/>
              <a:gd name="connsiteY4" fmla="*/ 1032890 h 1147655"/>
              <a:gd name="connsiteX5" fmla="*/ 1797993 w 1912759"/>
              <a:gd name="connsiteY5" fmla="*/ 1147656 h 1147655"/>
              <a:gd name="connsiteX6" fmla="*/ 114766 w 1912759"/>
              <a:gd name="connsiteY6" fmla="*/ 1147655 h 1147655"/>
              <a:gd name="connsiteX7" fmla="*/ 0 w 1912759"/>
              <a:gd name="connsiteY7" fmla="*/ 1032889 h 1147655"/>
              <a:gd name="connsiteX8" fmla="*/ 0 w 1912759"/>
              <a:gd name="connsiteY8" fmla="*/ 114766 h 114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1147655">
                <a:moveTo>
                  <a:pt x="0" y="114766"/>
                </a:moveTo>
                <a:cubicBezTo>
                  <a:pt x="0" y="51382"/>
                  <a:pt x="51382" y="0"/>
                  <a:pt x="114766" y="0"/>
                </a:cubicBezTo>
                <a:lnTo>
                  <a:pt x="1797994" y="0"/>
                </a:lnTo>
                <a:cubicBezTo>
                  <a:pt x="1861378" y="0"/>
                  <a:pt x="1912760" y="51382"/>
                  <a:pt x="1912760" y="114766"/>
                </a:cubicBezTo>
                <a:cubicBezTo>
                  <a:pt x="1912760" y="420807"/>
                  <a:pt x="1912759" y="726849"/>
                  <a:pt x="1912759" y="1032890"/>
                </a:cubicBezTo>
                <a:cubicBezTo>
                  <a:pt x="1912759" y="1096274"/>
                  <a:pt x="1861377" y="1147656"/>
                  <a:pt x="1797993" y="1147656"/>
                </a:cubicBezTo>
                <a:lnTo>
                  <a:pt x="114766" y="1147655"/>
                </a:lnTo>
                <a:cubicBezTo>
                  <a:pt x="51382" y="1147655"/>
                  <a:pt x="0" y="1096273"/>
                  <a:pt x="0" y="1032889"/>
                </a:cubicBezTo>
                <a:lnTo>
                  <a:pt x="0" y="114766"/>
                </a:lnTo>
                <a:close/>
              </a:path>
            </a:pathLst>
          </a:custGeom>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156464" tIns="156464" rIns="156464" bIns="466372" numCol="1" spcCol="1270" anchor="t" anchorCtr="0">
            <a:noAutofit/>
          </a:bodyPr>
          <a:lstStyle/>
          <a:p>
            <a:pPr lvl="0" algn="l" defTabSz="977900">
              <a:lnSpc>
                <a:spcPct val="90000"/>
              </a:lnSpc>
              <a:spcBef>
                <a:spcPct val="0"/>
              </a:spcBef>
              <a:spcAft>
                <a:spcPct val="35000"/>
              </a:spcAft>
            </a:pPr>
            <a:r>
              <a:rPr lang="en-US" sz="2200" b="1" kern="1200" dirty="0" smtClean="0">
                <a:effectLst>
                  <a:outerShdw blurRad="38100" dist="38100" dir="2700000" algn="tl">
                    <a:srgbClr val="000000">
                      <a:alpha val="43137"/>
                    </a:srgbClr>
                  </a:outerShdw>
                </a:effectLst>
              </a:rPr>
              <a:t>Prevention</a:t>
            </a:r>
            <a:endParaRPr lang="en-US" sz="2200" kern="1200" dirty="0">
              <a:effectLst>
                <a:outerShdw blurRad="38100" dist="38100" dir="2700000" algn="tl">
                  <a:srgbClr val="000000">
                    <a:alpha val="43137"/>
                  </a:srgbClr>
                </a:outerShdw>
              </a:effectLst>
            </a:endParaRPr>
          </a:p>
        </p:txBody>
      </p:sp>
      <p:sp>
        <p:nvSpPr>
          <p:cNvPr id="26" name="Freeform 25"/>
          <p:cNvSpPr/>
          <p:nvPr/>
        </p:nvSpPr>
        <p:spPr>
          <a:xfrm>
            <a:off x="700776" y="3047997"/>
            <a:ext cx="1912759" cy="2664000"/>
          </a:xfrm>
          <a:custGeom>
            <a:avLst/>
            <a:gdLst>
              <a:gd name="connsiteX0" fmla="*/ 0 w 1912759"/>
              <a:gd name="connsiteY0" fmla="*/ 191276 h 2664000"/>
              <a:gd name="connsiteX1" fmla="*/ 191276 w 1912759"/>
              <a:gd name="connsiteY1" fmla="*/ 0 h 2664000"/>
              <a:gd name="connsiteX2" fmla="*/ 1721483 w 1912759"/>
              <a:gd name="connsiteY2" fmla="*/ 0 h 2664000"/>
              <a:gd name="connsiteX3" fmla="*/ 1912759 w 1912759"/>
              <a:gd name="connsiteY3" fmla="*/ 191276 h 2664000"/>
              <a:gd name="connsiteX4" fmla="*/ 1912759 w 1912759"/>
              <a:gd name="connsiteY4" fmla="*/ 2472724 h 2664000"/>
              <a:gd name="connsiteX5" fmla="*/ 1721483 w 1912759"/>
              <a:gd name="connsiteY5" fmla="*/ 2664000 h 2664000"/>
              <a:gd name="connsiteX6" fmla="*/ 191276 w 1912759"/>
              <a:gd name="connsiteY6" fmla="*/ 2664000 h 2664000"/>
              <a:gd name="connsiteX7" fmla="*/ 0 w 1912759"/>
              <a:gd name="connsiteY7" fmla="*/ 2472724 h 2664000"/>
              <a:gd name="connsiteX8" fmla="*/ 0 w 1912759"/>
              <a:gd name="connsiteY8" fmla="*/ 191276 h 26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2664000">
                <a:moveTo>
                  <a:pt x="0" y="191276"/>
                </a:moveTo>
                <a:cubicBezTo>
                  <a:pt x="0" y="85637"/>
                  <a:pt x="85637" y="0"/>
                  <a:pt x="191276" y="0"/>
                </a:cubicBezTo>
                <a:lnTo>
                  <a:pt x="1721483" y="0"/>
                </a:lnTo>
                <a:cubicBezTo>
                  <a:pt x="1827122" y="0"/>
                  <a:pt x="1912759" y="85637"/>
                  <a:pt x="1912759" y="191276"/>
                </a:cubicBezTo>
                <a:lnTo>
                  <a:pt x="1912759" y="2472724"/>
                </a:lnTo>
                <a:cubicBezTo>
                  <a:pt x="1912759" y="2578363"/>
                  <a:pt x="1827122" y="2664000"/>
                  <a:pt x="1721483" y="2664000"/>
                </a:cubicBezTo>
                <a:lnTo>
                  <a:pt x="191276" y="2664000"/>
                </a:lnTo>
                <a:cubicBezTo>
                  <a:pt x="85637" y="2664000"/>
                  <a:pt x="0" y="2578363"/>
                  <a:pt x="0" y="2472724"/>
                </a:cubicBezTo>
                <a:lnTo>
                  <a:pt x="0" y="191276"/>
                </a:lnTo>
                <a:close/>
              </a:path>
            </a:pathLst>
          </a:custGeom>
        </p:spPr>
        <p:style>
          <a:lnRef idx="1">
            <a:schemeClr val="accent2">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8263" tIns="198263" rIns="198263" bIns="198263"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smtClean="0"/>
              <a:t>Elimination of issues at the source, or prevention of errors from occurring</a:t>
            </a:r>
            <a:endParaRPr lang="en-US" sz="2000" kern="1200" dirty="0"/>
          </a:p>
        </p:txBody>
      </p:sp>
      <p:sp>
        <p:nvSpPr>
          <p:cNvPr id="27" name="Freeform 26"/>
          <p:cNvSpPr/>
          <p:nvPr/>
        </p:nvSpPr>
        <p:spPr>
          <a:xfrm>
            <a:off x="2511733" y="2506589"/>
            <a:ext cx="614730" cy="476221"/>
          </a:xfrm>
          <a:custGeom>
            <a:avLst/>
            <a:gdLst>
              <a:gd name="connsiteX0" fmla="*/ 0 w 614730"/>
              <a:gd name="connsiteY0" fmla="*/ 95244 h 476221"/>
              <a:gd name="connsiteX1" fmla="*/ 376620 w 614730"/>
              <a:gd name="connsiteY1" fmla="*/ 95244 h 476221"/>
              <a:gd name="connsiteX2" fmla="*/ 376620 w 614730"/>
              <a:gd name="connsiteY2" fmla="*/ 0 h 476221"/>
              <a:gd name="connsiteX3" fmla="*/ 614730 w 614730"/>
              <a:gd name="connsiteY3" fmla="*/ 238111 h 476221"/>
              <a:gd name="connsiteX4" fmla="*/ 376620 w 614730"/>
              <a:gd name="connsiteY4" fmla="*/ 476221 h 476221"/>
              <a:gd name="connsiteX5" fmla="*/ 376620 w 614730"/>
              <a:gd name="connsiteY5" fmla="*/ 380977 h 476221"/>
              <a:gd name="connsiteX6" fmla="*/ 0 w 614730"/>
              <a:gd name="connsiteY6" fmla="*/ 380977 h 476221"/>
              <a:gd name="connsiteX7" fmla="*/ 0 w 614730"/>
              <a:gd name="connsiteY7" fmla="*/ 95244 h 476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4730" h="476221">
                <a:moveTo>
                  <a:pt x="0" y="95244"/>
                </a:moveTo>
                <a:lnTo>
                  <a:pt x="376620" y="95244"/>
                </a:lnTo>
                <a:lnTo>
                  <a:pt x="376620" y="0"/>
                </a:lnTo>
                <a:lnTo>
                  <a:pt x="614730" y="238111"/>
                </a:lnTo>
                <a:lnTo>
                  <a:pt x="376620" y="476221"/>
                </a:lnTo>
                <a:lnTo>
                  <a:pt x="376620" y="380977"/>
                </a:lnTo>
                <a:lnTo>
                  <a:pt x="0" y="380977"/>
                </a:lnTo>
                <a:lnTo>
                  <a:pt x="0" y="95244"/>
                </a:lnTo>
                <a:close/>
              </a:path>
            </a:pathLst>
          </a:custGeom>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0" tIns="95244" rIns="142866" bIns="95244" numCol="1" spcCol="1270" anchor="ctr" anchorCtr="0">
            <a:noAutofit/>
          </a:bodyPr>
          <a:lstStyle/>
          <a:p>
            <a:pPr lvl="0" algn="ctr" defTabSz="711200">
              <a:lnSpc>
                <a:spcPct val="90000"/>
              </a:lnSpc>
              <a:spcBef>
                <a:spcPct val="0"/>
              </a:spcBef>
              <a:spcAft>
                <a:spcPct val="35000"/>
              </a:spcAft>
            </a:pPr>
            <a:endParaRPr lang="en-US" sz="1600" kern="1200"/>
          </a:p>
        </p:txBody>
      </p:sp>
      <p:sp>
        <p:nvSpPr>
          <p:cNvPr id="28" name="Freeform 27"/>
          <p:cNvSpPr/>
          <p:nvPr/>
        </p:nvSpPr>
        <p:spPr>
          <a:xfrm>
            <a:off x="3381635" y="2362148"/>
            <a:ext cx="1912759" cy="1147655"/>
          </a:xfrm>
          <a:custGeom>
            <a:avLst/>
            <a:gdLst>
              <a:gd name="connsiteX0" fmla="*/ 0 w 1912759"/>
              <a:gd name="connsiteY0" fmla="*/ 114766 h 1147655"/>
              <a:gd name="connsiteX1" fmla="*/ 114766 w 1912759"/>
              <a:gd name="connsiteY1" fmla="*/ 0 h 1147655"/>
              <a:gd name="connsiteX2" fmla="*/ 1797994 w 1912759"/>
              <a:gd name="connsiteY2" fmla="*/ 0 h 1147655"/>
              <a:gd name="connsiteX3" fmla="*/ 1912760 w 1912759"/>
              <a:gd name="connsiteY3" fmla="*/ 114766 h 1147655"/>
              <a:gd name="connsiteX4" fmla="*/ 1912759 w 1912759"/>
              <a:gd name="connsiteY4" fmla="*/ 1032890 h 1147655"/>
              <a:gd name="connsiteX5" fmla="*/ 1797993 w 1912759"/>
              <a:gd name="connsiteY5" fmla="*/ 1147656 h 1147655"/>
              <a:gd name="connsiteX6" fmla="*/ 114766 w 1912759"/>
              <a:gd name="connsiteY6" fmla="*/ 1147655 h 1147655"/>
              <a:gd name="connsiteX7" fmla="*/ 0 w 1912759"/>
              <a:gd name="connsiteY7" fmla="*/ 1032889 h 1147655"/>
              <a:gd name="connsiteX8" fmla="*/ 0 w 1912759"/>
              <a:gd name="connsiteY8" fmla="*/ 114766 h 114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1147655">
                <a:moveTo>
                  <a:pt x="0" y="114766"/>
                </a:moveTo>
                <a:cubicBezTo>
                  <a:pt x="0" y="51382"/>
                  <a:pt x="51382" y="0"/>
                  <a:pt x="114766" y="0"/>
                </a:cubicBezTo>
                <a:lnTo>
                  <a:pt x="1797994" y="0"/>
                </a:lnTo>
                <a:cubicBezTo>
                  <a:pt x="1861378" y="0"/>
                  <a:pt x="1912760" y="51382"/>
                  <a:pt x="1912760" y="114766"/>
                </a:cubicBezTo>
                <a:cubicBezTo>
                  <a:pt x="1912760" y="420807"/>
                  <a:pt x="1912759" y="726849"/>
                  <a:pt x="1912759" y="1032890"/>
                </a:cubicBezTo>
                <a:cubicBezTo>
                  <a:pt x="1912759" y="1096274"/>
                  <a:pt x="1861377" y="1147656"/>
                  <a:pt x="1797993" y="1147656"/>
                </a:cubicBezTo>
                <a:lnTo>
                  <a:pt x="114766" y="1147655"/>
                </a:lnTo>
                <a:cubicBezTo>
                  <a:pt x="51382" y="1147655"/>
                  <a:pt x="0" y="1096273"/>
                  <a:pt x="0" y="1032889"/>
                </a:cubicBezTo>
                <a:lnTo>
                  <a:pt x="0" y="114766"/>
                </a:lnTo>
                <a:close/>
              </a:path>
            </a:pathLst>
          </a:custGeom>
        </p:spPr>
        <p:style>
          <a:lnRef idx="0">
            <a:schemeClr val="lt1">
              <a:hueOff val="0"/>
              <a:satOff val="0"/>
              <a:lumOff val="0"/>
              <a:alphaOff val="0"/>
            </a:schemeClr>
          </a:lnRef>
          <a:fillRef idx="3">
            <a:schemeClr val="accent3">
              <a:hueOff val="0"/>
              <a:satOff val="0"/>
              <a:lumOff val="0"/>
              <a:alphaOff val="0"/>
            </a:schemeClr>
          </a:fillRef>
          <a:effectRef idx="3">
            <a:schemeClr val="accent3">
              <a:hueOff val="0"/>
              <a:satOff val="0"/>
              <a:lumOff val="0"/>
              <a:alphaOff val="0"/>
            </a:schemeClr>
          </a:effectRef>
          <a:fontRef idx="minor">
            <a:schemeClr val="lt1"/>
          </a:fontRef>
        </p:style>
        <p:txBody>
          <a:bodyPr spcFirstLastPara="0" vert="horz" wrap="square" lIns="142240" tIns="142240" rIns="142240" bIns="458752" numCol="1" spcCol="1270" anchor="t" anchorCtr="0">
            <a:noAutofit/>
          </a:bodyPr>
          <a:lstStyle/>
          <a:p>
            <a:pPr lvl="0" algn="l" defTabSz="889000">
              <a:lnSpc>
                <a:spcPct val="90000"/>
              </a:lnSpc>
              <a:spcBef>
                <a:spcPct val="0"/>
              </a:spcBef>
              <a:spcAft>
                <a:spcPct val="35000"/>
              </a:spcAft>
            </a:pPr>
            <a:r>
              <a:rPr lang="en-US" sz="2000" b="1" kern="1200" dirty="0" smtClean="0">
                <a:effectLst>
                  <a:outerShdw blurRad="38100" dist="38100" dir="2700000" algn="tl">
                    <a:srgbClr val="000000">
                      <a:alpha val="43137"/>
                    </a:srgbClr>
                  </a:outerShdw>
                </a:effectLst>
              </a:rPr>
              <a:t>Detection in Process:</a:t>
            </a:r>
            <a:endParaRPr lang="en-US" sz="2000" kern="1200" dirty="0">
              <a:effectLst>
                <a:outerShdw blurRad="38100" dist="38100" dir="2700000" algn="tl">
                  <a:srgbClr val="000000">
                    <a:alpha val="43137"/>
                  </a:srgbClr>
                </a:outerShdw>
              </a:effectLst>
            </a:endParaRPr>
          </a:p>
        </p:txBody>
      </p:sp>
      <p:sp>
        <p:nvSpPr>
          <p:cNvPr id="29" name="Freeform 28"/>
          <p:cNvSpPr/>
          <p:nvPr/>
        </p:nvSpPr>
        <p:spPr>
          <a:xfrm>
            <a:off x="3773405" y="3047997"/>
            <a:ext cx="1912759" cy="2664000"/>
          </a:xfrm>
          <a:custGeom>
            <a:avLst/>
            <a:gdLst>
              <a:gd name="connsiteX0" fmla="*/ 0 w 1912759"/>
              <a:gd name="connsiteY0" fmla="*/ 191276 h 2664000"/>
              <a:gd name="connsiteX1" fmla="*/ 191276 w 1912759"/>
              <a:gd name="connsiteY1" fmla="*/ 0 h 2664000"/>
              <a:gd name="connsiteX2" fmla="*/ 1721483 w 1912759"/>
              <a:gd name="connsiteY2" fmla="*/ 0 h 2664000"/>
              <a:gd name="connsiteX3" fmla="*/ 1912759 w 1912759"/>
              <a:gd name="connsiteY3" fmla="*/ 191276 h 2664000"/>
              <a:gd name="connsiteX4" fmla="*/ 1912759 w 1912759"/>
              <a:gd name="connsiteY4" fmla="*/ 2472724 h 2664000"/>
              <a:gd name="connsiteX5" fmla="*/ 1721483 w 1912759"/>
              <a:gd name="connsiteY5" fmla="*/ 2664000 h 2664000"/>
              <a:gd name="connsiteX6" fmla="*/ 191276 w 1912759"/>
              <a:gd name="connsiteY6" fmla="*/ 2664000 h 2664000"/>
              <a:gd name="connsiteX7" fmla="*/ 0 w 1912759"/>
              <a:gd name="connsiteY7" fmla="*/ 2472724 h 2664000"/>
              <a:gd name="connsiteX8" fmla="*/ 0 w 1912759"/>
              <a:gd name="connsiteY8" fmla="*/ 191276 h 26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2664000">
                <a:moveTo>
                  <a:pt x="0" y="191276"/>
                </a:moveTo>
                <a:cubicBezTo>
                  <a:pt x="0" y="85637"/>
                  <a:pt x="85637" y="0"/>
                  <a:pt x="191276" y="0"/>
                </a:cubicBezTo>
                <a:lnTo>
                  <a:pt x="1721483" y="0"/>
                </a:lnTo>
                <a:cubicBezTo>
                  <a:pt x="1827122" y="0"/>
                  <a:pt x="1912759" y="85637"/>
                  <a:pt x="1912759" y="191276"/>
                </a:cubicBezTo>
                <a:lnTo>
                  <a:pt x="1912759" y="2472724"/>
                </a:lnTo>
                <a:cubicBezTo>
                  <a:pt x="1912759" y="2578363"/>
                  <a:pt x="1827122" y="2664000"/>
                  <a:pt x="1721483" y="2664000"/>
                </a:cubicBezTo>
                <a:lnTo>
                  <a:pt x="191276" y="2664000"/>
                </a:lnTo>
                <a:cubicBezTo>
                  <a:pt x="85637" y="2664000"/>
                  <a:pt x="0" y="2578363"/>
                  <a:pt x="0" y="2472724"/>
                </a:cubicBezTo>
                <a:lnTo>
                  <a:pt x="0" y="191276"/>
                </a:lnTo>
                <a:close/>
              </a:path>
            </a:pathLst>
          </a:custGeom>
        </p:spPr>
        <p:style>
          <a:lnRef idx="1">
            <a:schemeClr val="accent3">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8263" tIns="198263" rIns="198263" bIns="198263"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smtClean="0"/>
              <a:t>Catch errors during processing before becoming a problem</a:t>
            </a:r>
            <a:endParaRPr lang="en-US" sz="2000" kern="1200" dirty="0"/>
          </a:p>
        </p:txBody>
      </p:sp>
      <p:sp>
        <p:nvSpPr>
          <p:cNvPr id="30" name="Freeform 29"/>
          <p:cNvSpPr/>
          <p:nvPr/>
        </p:nvSpPr>
        <p:spPr>
          <a:xfrm>
            <a:off x="5584361" y="2506589"/>
            <a:ext cx="614730" cy="476221"/>
          </a:xfrm>
          <a:custGeom>
            <a:avLst/>
            <a:gdLst>
              <a:gd name="connsiteX0" fmla="*/ 0 w 614730"/>
              <a:gd name="connsiteY0" fmla="*/ 95244 h 476221"/>
              <a:gd name="connsiteX1" fmla="*/ 376620 w 614730"/>
              <a:gd name="connsiteY1" fmla="*/ 95244 h 476221"/>
              <a:gd name="connsiteX2" fmla="*/ 376620 w 614730"/>
              <a:gd name="connsiteY2" fmla="*/ 0 h 476221"/>
              <a:gd name="connsiteX3" fmla="*/ 614730 w 614730"/>
              <a:gd name="connsiteY3" fmla="*/ 238111 h 476221"/>
              <a:gd name="connsiteX4" fmla="*/ 376620 w 614730"/>
              <a:gd name="connsiteY4" fmla="*/ 476221 h 476221"/>
              <a:gd name="connsiteX5" fmla="*/ 376620 w 614730"/>
              <a:gd name="connsiteY5" fmla="*/ 380977 h 476221"/>
              <a:gd name="connsiteX6" fmla="*/ 0 w 614730"/>
              <a:gd name="connsiteY6" fmla="*/ 380977 h 476221"/>
              <a:gd name="connsiteX7" fmla="*/ 0 w 614730"/>
              <a:gd name="connsiteY7" fmla="*/ 95244 h 476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4730" h="476221">
                <a:moveTo>
                  <a:pt x="0" y="95244"/>
                </a:moveTo>
                <a:lnTo>
                  <a:pt x="376620" y="95244"/>
                </a:lnTo>
                <a:lnTo>
                  <a:pt x="376620" y="0"/>
                </a:lnTo>
                <a:lnTo>
                  <a:pt x="614730" y="238111"/>
                </a:lnTo>
                <a:lnTo>
                  <a:pt x="376620" y="476221"/>
                </a:lnTo>
                <a:lnTo>
                  <a:pt x="376620" y="380977"/>
                </a:lnTo>
                <a:lnTo>
                  <a:pt x="0" y="380977"/>
                </a:lnTo>
                <a:lnTo>
                  <a:pt x="0" y="95244"/>
                </a:lnTo>
                <a:close/>
              </a:path>
            </a:pathLst>
          </a:custGeom>
        </p:spPr>
        <p:style>
          <a:lnRef idx="0">
            <a:schemeClr val="lt1">
              <a:hueOff val="0"/>
              <a:satOff val="0"/>
              <a:lumOff val="0"/>
              <a:alphaOff val="0"/>
            </a:schemeClr>
          </a:lnRef>
          <a:fillRef idx="3">
            <a:schemeClr val="accent3">
              <a:hueOff val="0"/>
              <a:satOff val="0"/>
              <a:lumOff val="0"/>
              <a:alphaOff val="0"/>
            </a:schemeClr>
          </a:fillRef>
          <a:effectRef idx="3">
            <a:schemeClr val="accent3">
              <a:hueOff val="0"/>
              <a:satOff val="0"/>
              <a:lumOff val="0"/>
              <a:alphaOff val="0"/>
            </a:schemeClr>
          </a:effectRef>
          <a:fontRef idx="minor">
            <a:schemeClr val="lt1"/>
          </a:fontRef>
        </p:style>
        <p:txBody>
          <a:bodyPr spcFirstLastPara="0" vert="horz" wrap="square" lIns="0" tIns="95244" rIns="142866" bIns="95244" numCol="1" spcCol="1270" anchor="ctr" anchorCtr="0">
            <a:noAutofit/>
          </a:bodyPr>
          <a:lstStyle/>
          <a:p>
            <a:pPr lvl="0" algn="ctr" defTabSz="711200">
              <a:lnSpc>
                <a:spcPct val="90000"/>
              </a:lnSpc>
              <a:spcBef>
                <a:spcPct val="0"/>
              </a:spcBef>
              <a:spcAft>
                <a:spcPct val="35000"/>
              </a:spcAft>
            </a:pPr>
            <a:endParaRPr lang="en-US" sz="1600" kern="1200"/>
          </a:p>
        </p:txBody>
      </p:sp>
      <p:sp>
        <p:nvSpPr>
          <p:cNvPr id="31" name="Freeform 30"/>
          <p:cNvSpPr/>
          <p:nvPr/>
        </p:nvSpPr>
        <p:spPr>
          <a:xfrm>
            <a:off x="6454264" y="2362148"/>
            <a:ext cx="1912759" cy="1147655"/>
          </a:xfrm>
          <a:custGeom>
            <a:avLst/>
            <a:gdLst>
              <a:gd name="connsiteX0" fmla="*/ 0 w 1912759"/>
              <a:gd name="connsiteY0" fmla="*/ 114766 h 1147655"/>
              <a:gd name="connsiteX1" fmla="*/ 114766 w 1912759"/>
              <a:gd name="connsiteY1" fmla="*/ 0 h 1147655"/>
              <a:gd name="connsiteX2" fmla="*/ 1797994 w 1912759"/>
              <a:gd name="connsiteY2" fmla="*/ 0 h 1147655"/>
              <a:gd name="connsiteX3" fmla="*/ 1912760 w 1912759"/>
              <a:gd name="connsiteY3" fmla="*/ 114766 h 1147655"/>
              <a:gd name="connsiteX4" fmla="*/ 1912759 w 1912759"/>
              <a:gd name="connsiteY4" fmla="*/ 1032890 h 1147655"/>
              <a:gd name="connsiteX5" fmla="*/ 1797993 w 1912759"/>
              <a:gd name="connsiteY5" fmla="*/ 1147656 h 1147655"/>
              <a:gd name="connsiteX6" fmla="*/ 114766 w 1912759"/>
              <a:gd name="connsiteY6" fmla="*/ 1147655 h 1147655"/>
              <a:gd name="connsiteX7" fmla="*/ 0 w 1912759"/>
              <a:gd name="connsiteY7" fmla="*/ 1032889 h 1147655"/>
              <a:gd name="connsiteX8" fmla="*/ 0 w 1912759"/>
              <a:gd name="connsiteY8" fmla="*/ 114766 h 114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1147655">
                <a:moveTo>
                  <a:pt x="0" y="114766"/>
                </a:moveTo>
                <a:cubicBezTo>
                  <a:pt x="0" y="51382"/>
                  <a:pt x="51382" y="0"/>
                  <a:pt x="114766" y="0"/>
                </a:cubicBezTo>
                <a:lnTo>
                  <a:pt x="1797994" y="0"/>
                </a:lnTo>
                <a:cubicBezTo>
                  <a:pt x="1861378" y="0"/>
                  <a:pt x="1912760" y="51382"/>
                  <a:pt x="1912760" y="114766"/>
                </a:cubicBezTo>
                <a:cubicBezTo>
                  <a:pt x="1912760" y="420807"/>
                  <a:pt x="1912759" y="726849"/>
                  <a:pt x="1912759" y="1032890"/>
                </a:cubicBezTo>
                <a:cubicBezTo>
                  <a:pt x="1912759" y="1096274"/>
                  <a:pt x="1861377" y="1147656"/>
                  <a:pt x="1797993" y="1147656"/>
                </a:cubicBezTo>
                <a:lnTo>
                  <a:pt x="114766" y="1147655"/>
                </a:lnTo>
                <a:cubicBezTo>
                  <a:pt x="51382" y="1147655"/>
                  <a:pt x="0" y="1096273"/>
                  <a:pt x="0" y="1032889"/>
                </a:cubicBezTo>
                <a:lnTo>
                  <a:pt x="0" y="114766"/>
                </a:lnTo>
                <a:close/>
              </a:path>
            </a:pathLst>
          </a:custGeom>
        </p:spPr>
        <p:style>
          <a:lnRef idx="0">
            <a:schemeClr val="lt1">
              <a:hueOff val="0"/>
              <a:satOff val="0"/>
              <a:lumOff val="0"/>
              <a:alphaOff val="0"/>
            </a:schemeClr>
          </a:lnRef>
          <a:fillRef idx="3">
            <a:schemeClr val="accent4">
              <a:hueOff val="0"/>
              <a:satOff val="0"/>
              <a:lumOff val="0"/>
              <a:alphaOff val="0"/>
            </a:schemeClr>
          </a:fillRef>
          <a:effectRef idx="3">
            <a:schemeClr val="accent4">
              <a:hueOff val="0"/>
              <a:satOff val="0"/>
              <a:lumOff val="0"/>
              <a:alphaOff val="0"/>
            </a:schemeClr>
          </a:effectRef>
          <a:fontRef idx="minor">
            <a:schemeClr val="lt1"/>
          </a:fontRef>
        </p:style>
        <p:txBody>
          <a:bodyPr spcFirstLastPara="0" vert="horz" wrap="square" lIns="142240" tIns="142240" rIns="142240" bIns="458752" numCol="1" spcCol="1270" anchor="t" anchorCtr="0">
            <a:noAutofit/>
          </a:bodyPr>
          <a:lstStyle/>
          <a:p>
            <a:pPr lvl="0" algn="l" defTabSz="889000">
              <a:lnSpc>
                <a:spcPct val="90000"/>
              </a:lnSpc>
              <a:spcBef>
                <a:spcPct val="0"/>
              </a:spcBef>
              <a:spcAft>
                <a:spcPct val="35000"/>
              </a:spcAft>
            </a:pPr>
            <a:r>
              <a:rPr lang="en-US" sz="2000" b="1" kern="1200" dirty="0" smtClean="0"/>
              <a:t>Detection After Mistake:</a:t>
            </a:r>
            <a:endParaRPr lang="en-US" sz="2000" kern="1200" dirty="0"/>
          </a:p>
        </p:txBody>
      </p:sp>
      <p:sp>
        <p:nvSpPr>
          <p:cNvPr id="32" name="Freeform 31"/>
          <p:cNvSpPr/>
          <p:nvPr/>
        </p:nvSpPr>
        <p:spPr>
          <a:xfrm>
            <a:off x="6846034" y="3047997"/>
            <a:ext cx="1912759" cy="2664000"/>
          </a:xfrm>
          <a:custGeom>
            <a:avLst/>
            <a:gdLst>
              <a:gd name="connsiteX0" fmla="*/ 0 w 1912759"/>
              <a:gd name="connsiteY0" fmla="*/ 191276 h 2664000"/>
              <a:gd name="connsiteX1" fmla="*/ 191276 w 1912759"/>
              <a:gd name="connsiteY1" fmla="*/ 0 h 2664000"/>
              <a:gd name="connsiteX2" fmla="*/ 1721483 w 1912759"/>
              <a:gd name="connsiteY2" fmla="*/ 0 h 2664000"/>
              <a:gd name="connsiteX3" fmla="*/ 1912759 w 1912759"/>
              <a:gd name="connsiteY3" fmla="*/ 191276 h 2664000"/>
              <a:gd name="connsiteX4" fmla="*/ 1912759 w 1912759"/>
              <a:gd name="connsiteY4" fmla="*/ 2472724 h 2664000"/>
              <a:gd name="connsiteX5" fmla="*/ 1721483 w 1912759"/>
              <a:gd name="connsiteY5" fmla="*/ 2664000 h 2664000"/>
              <a:gd name="connsiteX6" fmla="*/ 191276 w 1912759"/>
              <a:gd name="connsiteY6" fmla="*/ 2664000 h 2664000"/>
              <a:gd name="connsiteX7" fmla="*/ 0 w 1912759"/>
              <a:gd name="connsiteY7" fmla="*/ 2472724 h 2664000"/>
              <a:gd name="connsiteX8" fmla="*/ 0 w 1912759"/>
              <a:gd name="connsiteY8" fmla="*/ 191276 h 26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2664000">
                <a:moveTo>
                  <a:pt x="0" y="191276"/>
                </a:moveTo>
                <a:cubicBezTo>
                  <a:pt x="0" y="85637"/>
                  <a:pt x="85637" y="0"/>
                  <a:pt x="191276" y="0"/>
                </a:cubicBezTo>
                <a:lnTo>
                  <a:pt x="1721483" y="0"/>
                </a:lnTo>
                <a:cubicBezTo>
                  <a:pt x="1827122" y="0"/>
                  <a:pt x="1912759" y="85637"/>
                  <a:pt x="1912759" y="191276"/>
                </a:cubicBezTo>
                <a:lnTo>
                  <a:pt x="1912759" y="2472724"/>
                </a:lnTo>
                <a:cubicBezTo>
                  <a:pt x="1912759" y="2578363"/>
                  <a:pt x="1827122" y="2664000"/>
                  <a:pt x="1721483" y="2664000"/>
                </a:cubicBezTo>
                <a:lnTo>
                  <a:pt x="191276" y="2664000"/>
                </a:lnTo>
                <a:cubicBezTo>
                  <a:pt x="85637" y="2664000"/>
                  <a:pt x="0" y="2578363"/>
                  <a:pt x="0" y="2472724"/>
                </a:cubicBezTo>
                <a:lnTo>
                  <a:pt x="0" y="191276"/>
                </a:lnTo>
                <a:close/>
              </a:path>
            </a:pathLst>
          </a:custGeom>
        </p:spPr>
        <p:style>
          <a:lnRef idx="1">
            <a:schemeClr val="accent4">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8263" tIns="198263" rIns="198263" bIns="198263"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smtClean="0"/>
              <a:t>Detect defects before they move to next step</a:t>
            </a:r>
            <a:endParaRPr lang="en-US" sz="2000" kern="1200" dirty="0"/>
          </a:p>
        </p:txBody>
      </p:sp>
      <p:sp>
        <p:nvSpPr>
          <p:cNvPr id="16" name="Left Arrow 15"/>
          <p:cNvSpPr/>
          <p:nvPr/>
        </p:nvSpPr>
        <p:spPr>
          <a:xfrm>
            <a:off x="533400" y="6324600"/>
            <a:ext cx="8001000" cy="533400"/>
          </a:xfrm>
          <a:prstGeom prst="lef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17" name="Text Box 6"/>
          <p:cNvSpPr txBox="1">
            <a:spLocks noChangeArrowheads="1"/>
          </p:cNvSpPr>
          <p:nvPr/>
        </p:nvSpPr>
        <p:spPr bwMode="auto">
          <a:xfrm>
            <a:off x="6889750" y="5715000"/>
            <a:ext cx="17208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algn="ctr"/>
            <a:r>
              <a:rPr lang="en-US" b="1" dirty="0">
                <a:solidFill>
                  <a:srgbClr val="C00000"/>
                </a:solidFill>
              </a:rPr>
              <a:t>Good</a:t>
            </a:r>
          </a:p>
          <a:p>
            <a:pPr algn="ctr"/>
            <a:r>
              <a:rPr lang="en-US" b="1" dirty="0">
                <a:solidFill>
                  <a:srgbClr val="C00000"/>
                </a:solidFill>
              </a:rPr>
              <a:t>(detection)</a:t>
            </a:r>
          </a:p>
        </p:txBody>
      </p:sp>
      <p:sp>
        <p:nvSpPr>
          <p:cNvPr id="18" name="Text Box 6"/>
          <p:cNvSpPr txBox="1">
            <a:spLocks noChangeArrowheads="1"/>
          </p:cNvSpPr>
          <p:nvPr/>
        </p:nvSpPr>
        <p:spPr bwMode="auto">
          <a:xfrm>
            <a:off x="735012" y="5715000"/>
            <a:ext cx="17208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algn="ctr"/>
            <a:r>
              <a:rPr lang="en-US" b="1" dirty="0">
                <a:solidFill>
                  <a:srgbClr val="C00000"/>
                </a:solidFill>
              </a:rPr>
              <a:t>Best</a:t>
            </a:r>
          </a:p>
          <a:p>
            <a:pPr algn="ctr"/>
            <a:r>
              <a:rPr lang="en-US" b="1" dirty="0">
                <a:solidFill>
                  <a:srgbClr val="C00000"/>
                </a:solidFill>
              </a:rPr>
              <a:t>(prevention)</a:t>
            </a:r>
          </a:p>
        </p:txBody>
      </p:sp>
      <p:sp>
        <p:nvSpPr>
          <p:cNvPr id="20" name="Rectangle 19"/>
          <p:cNvSpPr/>
          <p:nvPr/>
        </p:nvSpPr>
        <p:spPr>
          <a:xfrm>
            <a:off x="228600" y="1447800"/>
            <a:ext cx="1981200" cy="6858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dirty="0" smtClean="0">
                <a:solidFill>
                  <a:schemeClr val="bg1"/>
                </a:solidFill>
                <a:effectLst>
                  <a:outerShdw blurRad="38100" dist="38100" dir="2700000" algn="tl">
                    <a:srgbClr val="000000">
                      <a:alpha val="43137"/>
                    </a:srgbClr>
                  </a:outerShdw>
                </a:effectLst>
              </a:rPr>
              <a:t>ERRORS</a:t>
            </a:r>
            <a:endParaRPr lang="en-US" b="1" dirty="0">
              <a:solidFill>
                <a:schemeClr val="bg1"/>
              </a:solidFill>
              <a:effectLst>
                <a:outerShdw blurRad="38100" dist="38100" dir="2700000" algn="tl">
                  <a:srgbClr val="000000">
                    <a:alpha val="43137"/>
                  </a:srgbClr>
                </a:outerShdw>
              </a:effectLst>
            </a:endParaRPr>
          </a:p>
        </p:txBody>
      </p:sp>
      <p:sp>
        <p:nvSpPr>
          <p:cNvPr id="21" name="Rectangle 20"/>
          <p:cNvSpPr/>
          <p:nvPr/>
        </p:nvSpPr>
        <p:spPr>
          <a:xfrm>
            <a:off x="3352800" y="1447800"/>
            <a:ext cx="1981200" cy="6858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rPr>
              <a:t>DEFECTS</a:t>
            </a:r>
            <a:endParaRPr lang="en-US" b="1" dirty="0">
              <a:solidFill>
                <a:schemeClr val="bg1"/>
              </a:solidFill>
              <a:effectLst>
                <a:outerShdw blurRad="38100" dist="38100" dir="2700000" algn="tl">
                  <a:srgbClr val="000000">
                    <a:alpha val="43137"/>
                  </a:srgbClr>
                </a:outerShdw>
              </a:effectLst>
            </a:endParaRPr>
          </a:p>
        </p:txBody>
      </p:sp>
      <p:sp>
        <p:nvSpPr>
          <p:cNvPr id="22" name="Rectangle 21"/>
          <p:cNvSpPr/>
          <p:nvPr/>
        </p:nvSpPr>
        <p:spPr>
          <a:xfrm>
            <a:off x="6400800" y="1447800"/>
            <a:ext cx="2057400" cy="6858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b="1" dirty="0" smtClean="0"/>
              <a:t>DEFECTIVES</a:t>
            </a:r>
            <a:endParaRPr 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34599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childTnLst>
                          </p:cTn>
                        </p:par>
                        <p:par>
                          <p:cTn id="14" fill="hold">
                            <p:stCondLst>
                              <p:cond delay="500"/>
                            </p:stCondLst>
                            <p:childTnLst>
                              <p:par>
                                <p:cTn id="15" presetID="10" presetClass="entr" presetSubtype="0" fill="hold" grpId="0" nodeType="after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500"/>
                                        <p:tgtEl>
                                          <p:spTgt spid="21"/>
                                        </p:tgtEl>
                                      </p:cBhvr>
                                    </p:animEffect>
                                  </p:childTnLst>
                                </p:cTn>
                              </p:par>
                            </p:childTnLst>
                          </p:cTn>
                        </p:par>
                        <p:par>
                          <p:cTn id="22" fill="hold">
                            <p:stCondLst>
                              <p:cond delay="1500"/>
                            </p:stCondLst>
                            <p:childTnLst>
                              <p:par>
                                <p:cTn id="23" presetID="10" presetClass="entr" presetSubtype="0" fill="hold" grpId="0"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500"/>
                                        <p:tgtEl>
                                          <p:spTgt spid="28"/>
                                        </p:tgtEl>
                                      </p:cBhvr>
                                    </p:animEffect>
                                  </p:childTnLst>
                                </p:cTn>
                              </p:par>
                            </p:childTnLst>
                          </p:cTn>
                        </p:par>
                        <p:par>
                          <p:cTn id="26" fill="hold">
                            <p:stCondLst>
                              <p:cond delay="2000"/>
                            </p:stCondLst>
                            <p:childTnLst>
                              <p:par>
                                <p:cTn id="27" presetID="10" presetClass="entr" presetSubtype="0" fill="hold" grpId="0" nodeType="after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fade">
                                      <p:cBhvr>
                                        <p:cTn id="29" dur="500"/>
                                        <p:tgtEl>
                                          <p:spTgt spid="29"/>
                                        </p:tgtEl>
                                      </p:cBhvr>
                                    </p:animEffect>
                                  </p:childTnLst>
                                </p:cTn>
                              </p:par>
                            </p:childTnLst>
                          </p:cTn>
                        </p:par>
                        <p:par>
                          <p:cTn id="30" fill="hold">
                            <p:stCondLst>
                              <p:cond delay="2500"/>
                            </p:stCondLst>
                            <p:childTnLst>
                              <p:par>
                                <p:cTn id="31" presetID="10" presetClass="entr" presetSubtype="0" fill="hold" grpId="0" nodeType="afterEffect">
                                  <p:stCondLst>
                                    <p:cond delay="0"/>
                                  </p:stCondLst>
                                  <p:childTnLst>
                                    <p:set>
                                      <p:cBhvr>
                                        <p:cTn id="32" dur="1" fill="hold">
                                          <p:stCondLst>
                                            <p:cond delay="0"/>
                                          </p:stCondLst>
                                        </p:cTn>
                                        <p:tgtEl>
                                          <p:spTgt spid="30"/>
                                        </p:tgtEl>
                                        <p:attrNameLst>
                                          <p:attrName>style.visibility</p:attrName>
                                        </p:attrNameLst>
                                      </p:cBhvr>
                                      <p:to>
                                        <p:strVal val="visible"/>
                                      </p:to>
                                    </p:set>
                                    <p:animEffect transition="in" filter="fade">
                                      <p:cBhvr>
                                        <p:cTn id="33" dur="500"/>
                                        <p:tgtEl>
                                          <p:spTgt spid="30"/>
                                        </p:tgtEl>
                                      </p:cBhvr>
                                    </p:animEffect>
                                  </p:childTnLst>
                                </p:cTn>
                              </p:par>
                            </p:childTnLst>
                          </p:cTn>
                        </p:par>
                        <p:par>
                          <p:cTn id="34" fill="hold">
                            <p:stCondLst>
                              <p:cond delay="3000"/>
                            </p:stCondLst>
                            <p:childTnLst>
                              <p:par>
                                <p:cTn id="35" presetID="10" presetClass="entr" presetSubtype="0" fill="hold" grpId="0" nodeType="after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500"/>
                                        <p:tgtEl>
                                          <p:spTgt spid="22"/>
                                        </p:tgtEl>
                                      </p:cBhvr>
                                    </p:animEffect>
                                  </p:childTnLst>
                                </p:cTn>
                              </p:par>
                            </p:childTnLst>
                          </p:cTn>
                        </p:par>
                        <p:par>
                          <p:cTn id="38" fill="hold">
                            <p:stCondLst>
                              <p:cond delay="3500"/>
                            </p:stCondLst>
                            <p:childTnLst>
                              <p:par>
                                <p:cTn id="39" presetID="10" presetClass="entr" presetSubtype="0" fill="hold" grpId="0" nodeType="after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fade">
                                      <p:cBhvr>
                                        <p:cTn id="41" dur="500"/>
                                        <p:tgtEl>
                                          <p:spTgt spid="31"/>
                                        </p:tgtEl>
                                      </p:cBhvr>
                                    </p:animEffect>
                                  </p:childTnLst>
                                </p:cTn>
                              </p:par>
                            </p:childTnLst>
                          </p:cTn>
                        </p:par>
                        <p:par>
                          <p:cTn id="42" fill="hold">
                            <p:stCondLst>
                              <p:cond delay="4000"/>
                            </p:stCondLst>
                            <p:childTnLst>
                              <p:par>
                                <p:cTn id="43" presetID="10" presetClass="entr" presetSubtype="0" fill="hold" grpId="0" nodeType="afterEffect">
                                  <p:stCondLst>
                                    <p:cond delay="0"/>
                                  </p:stCondLst>
                                  <p:childTnLst>
                                    <p:set>
                                      <p:cBhvr>
                                        <p:cTn id="44" dur="1" fill="hold">
                                          <p:stCondLst>
                                            <p:cond delay="0"/>
                                          </p:stCondLst>
                                        </p:cTn>
                                        <p:tgtEl>
                                          <p:spTgt spid="32"/>
                                        </p:tgtEl>
                                        <p:attrNameLst>
                                          <p:attrName>style.visibility</p:attrName>
                                        </p:attrNameLst>
                                      </p:cBhvr>
                                      <p:to>
                                        <p:strVal val="visible"/>
                                      </p:to>
                                    </p:set>
                                    <p:animEffect transition="in" filter="fade">
                                      <p:cBhvr>
                                        <p:cTn id="45" dur="500"/>
                                        <p:tgtEl>
                                          <p:spTgt spid="32"/>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2"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wipe(right)">
                                      <p:cBhvr>
                                        <p:cTn id="50" dur="500"/>
                                        <p:tgtEl>
                                          <p:spTgt spid="16"/>
                                        </p:tgtEl>
                                      </p:cBhvr>
                                    </p:animEffect>
                                  </p:childTnLst>
                                </p:cTn>
                              </p:par>
                            </p:childTnLst>
                          </p:cTn>
                        </p:par>
                        <p:par>
                          <p:cTn id="51" fill="hold">
                            <p:stCondLst>
                              <p:cond delay="500"/>
                            </p:stCondLst>
                            <p:childTnLst>
                              <p:par>
                                <p:cTn id="52" presetID="10" presetClass="entr" presetSubtype="0" fill="hold" grpId="0" nodeType="after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fade">
                                      <p:cBhvr>
                                        <p:cTn id="54" dur="500"/>
                                        <p:tgtEl>
                                          <p:spTgt spid="17"/>
                                        </p:tgtEl>
                                      </p:cBhvr>
                                    </p:animEffect>
                                  </p:childTnLst>
                                </p:cTn>
                              </p:par>
                            </p:childTnLst>
                          </p:cTn>
                        </p:par>
                        <p:par>
                          <p:cTn id="55" fill="hold">
                            <p:stCondLst>
                              <p:cond delay="1000"/>
                            </p:stCondLst>
                            <p:childTnLst>
                              <p:par>
                                <p:cTn id="56" presetID="10" presetClass="entr" presetSubtype="0" fill="hold" grpId="0" nodeType="after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fade">
                                      <p:cBhvr>
                                        <p:cTn id="5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29" grpId="0" animBg="1"/>
      <p:bldP spid="30" grpId="0" animBg="1"/>
      <p:bldP spid="31" grpId="0" animBg="1"/>
      <p:bldP spid="32" grpId="0" animBg="1"/>
      <p:bldP spid="16" grpId="0" animBg="1"/>
      <p:bldP spid="17" grpId="0"/>
      <p:bldP spid="18" grpId="0"/>
      <p:bldP spid="20" grpId="0" animBg="1"/>
      <p:bldP spid="21" grpId="0" animBg="1"/>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02323" y="0"/>
            <a:ext cx="7831137" cy="1077218"/>
          </a:xfrm>
          <a:prstGeom prst="rect">
            <a:avLst/>
          </a:prstGeom>
          <a:noFill/>
        </p:spPr>
        <p:txBody>
          <a:bodyPr wrap="square"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Human Errors That Lead To Potential</a:t>
            </a:r>
            <a:br>
              <a:rPr lang="en-US" b="1" dirty="0" smtClean="0">
                <a:solidFill>
                  <a:schemeClr val="bg1"/>
                </a:solidFill>
                <a:latin typeface="+mj-lt"/>
              </a:rPr>
            </a:br>
            <a:r>
              <a:rPr lang="en-US" b="1" dirty="0" smtClean="0">
                <a:solidFill>
                  <a:schemeClr val="bg1"/>
                </a:solidFill>
                <a:latin typeface="+mj-lt"/>
              </a:rPr>
              <a:t>Key X Variation</a:t>
            </a:r>
            <a:endParaRPr lang="en-US" b="1" dirty="0">
              <a:solidFill>
                <a:schemeClr val="bg1"/>
              </a:solidFill>
              <a:latin typeface="+mj-lt"/>
            </a:endParaRPr>
          </a:p>
        </p:txBody>
      </p:sp>
      <p:sp>
        <p:nvSpPr>
          <p:cNvPr id="5" name="Rectangle 3"/>
          <p:cNvSpPr txBox="1">
            <a:spLocks noChangeArrowheads="1"/>
          </p:cNvSpPr>
          <p:nvPr/>
        </p:nvSpPr>
        <p:spPr>
          <a:xfrm>
            <a:off x="273050" y="1295400"/>
            <a:ext cx="8154988" cy="4419600"/>
          </a:xfrm>
          <a:prstGeom prst="rect">
            <a:avLst/>
          </a:prstGeom>
          <a:noFill/>
        </p:spPr>
        <p:txBody>
          <a:bodyPr vert="horz" lIns="91440" tIns="45720" rIns="91440" bIns="45720" rtlCol="0">
            <a:spAutoFit/>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1114425">
              <a:buFontTx/>
              <a:buAutoNum type="arabicPeriod"/>
            </a:pPr>
            <a:r>
              <a:rPr lang="en-US" sz="2400" smtClean="0"/>
              <a:t>Forgetfulness </a:t>
            </a:r>
          </a:p>
          <a:p>
            <a:pPr marL="457200" indent="-457200" defTabSz="1114425">
              <a:buFontTx/>
              <a:buAutoNum type="arabicPeriod"/>
            </a:pPr>
            <a:r>
              <a:rPr lang="en-US" sz="2400" smtClean="0"/>
              <a:t>Errors due to misunderstanding </a:t>
            </a:r>
          </a:p>
          <a:p>
            <a:pPr marL="457200" indent="-457200" defTabSz="1114425">
              <a:buFontTx/>
              <a:buAutoNum type="arabicPeriod"/>
            </a:pPr>
            <a:r>
              <a:rPr lang="en-US" sz="2400" smtClean="0"/>
              <a:t>Errors in identification </a:t>
            </a:r>
          </a:p>
          <a:p>
            <a:pPr marL="457200" indent="-457200" defTabSz="1114425">
              <a:buFontTx/>
              <a:buAutoNum type="arabicPeriod"/>
            </a:pPr>
            <a:r>
              <a:rPr lang="en-US" sz="2400" smtClean="0"/>
              <a:t>Errors made by untrained workers</a:t>
            </a:r>
          </a:p>
          <a:p>
            <a:pPr marL="457200" indent="-457200" defTabSz="1114425">
              <a:buFontTx/>
              <a:buAutoNum type="arabicPeriod"/>
            </a:pPr>
            <a:r>
              <a:rPr lang="en-US" sz="2400" smtClean="0"/>
              <a:t>Willful errors (ignore rules)</a:t>
            </a:r>
          </a:p>
          <a:p>
            <a:pPr marL="457200" indent="-457200" defTabSz="1114425">
              <a:buFontTx/>
              <a:buAutoNum type="arabicPeriod"/>
            </a:pPr>
            <a:r>
              <a:rPr lang="en-US" sz="2400" smtClean="0"/>
              <a:t>Inadvertent errors (distraction, fatigue)</a:t>
            </a:r>
          </a:p>
          <a:p>
            <a:pPr marL="457200" indent="-457200" defTabSz="1114425">
              <a:buFontTx/>
              <a:buAutoNum type="arabicPeriod"/>
            </a:pPr>
            <a:r>
              <a:rPr lang="en-US" sz="2400" smtClean="0"/>
              <a:t>Errors due to delay in decision making</a:t>
            </a:r>
          </a:p>
          <a:p>
            <a:pPr marL="457200" indent="-457200" defTabSz="1114425">
              <a:buFontTx/>
              <a:buAutoNum type="arabicPeriod"/>
            </a:pPr>
            <a:r>
              <a:rPr lang="en-US" sz="2400" smtClean="0"/>
              <a:t>Errors due to lack of standards</a:t>
            </a:r>
          </a:p>
          <a:p>
            <a:pPr marL="457200" indent="-457200" defTabSz="1114425">
              <a:buFontTx/>
              <a:buAutoNum type="arabicPeriod"/>
            </a:pPr>
            <a:r>
              <a:rPr lang="en-US" sz="2400" smtClean="0"/>
              <a:t>Surprise errors (malfunctions)</a:t>
            </a:r>
          </a:p>
          <a:p>
            <a:pPr marL="457200" indent="-457200" defTabSz="1114425">
              <a:buFontTx/>
              <a:buAutoNum type="arabicPeriod"/>
            </a:pPr>
            <a:r>
              <a:rPr lang="en-US" sz="2400" smtClean="0"/>
              <a:t>Intentional errors (sabotage)</a:t>
            </a:r>
            <a:endParaRPr lang="en-US" sz="2400" dirty="0" smtClean="0"/>
          </a:p>
        </p:txBody>
      </p:sp>
      <p:sp>
        <p:nvSpPr>
          <p:cNvPr id="6" name="Text Box 4"/>
          <p:cNvSpPr txBox="1">
            <a:spLocks noChangeArrowheads="1"/>
          </p:cNvSpPr>
          <p:nvPr/>
        </p:nvSpPr>
        <p:spPr bwMode="auto">
          <a:xfrm>
            <a:off x="784090" y="6073914"/>
            <a:ext cx="6988309" cy="707886"/>
          </a:xfrm>
          <a:prstGeom prst="rect">
            <a:avLst/>
          </a:prstGeom>
          <a:solidFill>
            <a:schemeClr val="accent6">
              <a:lumMod val="40000"/>
              <a:lumOff val="60000"/>
            </a:schemeClr>
          </a:solidFill>
          <a:ln w="28575">
            <a:solidFill>
              <a:schemeClr val="tx1"/>
            </a:solidFill>
            <a:miter lim="800000"/>
            <a:headEnd type="none" w="sm" len="sm"/>
            <a:tailEnd type="none" w="sm" len="sm"/>
          </a:ln>
        </p:spPr>
        <p:txBody>
          <a:bodyPr wrap="square" lIns="45720" rIns="4572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algn="ctr" eaLnBrk="1" hangingPunct="1"/>
            <a:r>
              <a:rPr lang="en-US" sz="2000" dirty="0"/>
              <a:t>Also consider Mistake Proofing against these having any impact on your Key </a:t>
            </a:r>
            <a:r>
              <a:rPr lang="en-US" sz="2000" dirty="0" err="1"/>
              <a:t>Xs</a:t>
            </a:r>
            <a:r>
              <a:rPr lang="en-US" sz="2000" dirty="0"/>
              <a:t>. </a:t>
            </a:r>
          </a:p>
        </p:txBody>
      </p:sp>
      <p:sp>
        <p:nvSpPr>
          <p:cNvPr id="3" name="Freeform 2"/>
          <p:cNvSpPr/>
          <p:nvPr/>
        </p:nvSpPr>
        <p:spPr>
          <a:xfrm>
            <a:off x="5250041" y="1302601"/>
            <a:ext cx="1912759" cy="907199"/>
          </a:xfrm>
          <a:custGeom>
            <a:avLst/>
            <a:gdLst>
              <a:gd name="connsiteX0" fmla="*/ 0 w 1912759"/>
              <a:gd name="connsiteY0" fmla="*/ 90720 h 907199"/>
              <a:gd name="connsiteX1" fmla="*/ 90720 w 1912759"/>
              <a:gd name="connsiteY1" fmla="*/ 0 h 907199"/>
              <a:gd name="connsiteX2" fmla="*/ 1822039 w 1912759"/>
              <a:gd name="connsiteY2" fmla="*/ 0 h 907199"/>
              <a:gd name="connsiteX3" fmla="*/ 1912759 w 1912759"/>
              <a:gd name="connsiteY3" fmla="*/ 90720 h 907199"/>
              <a:gd name="connsiteX4" fmla="*/ 1912759 w 1912759"/>
              <a:gd name="connsiteY4" fmla="*/ 816479 h 907199"/>
              <a:gd name="connsiteX5" fmla="*/ 1822039 w 1912759"/>
              <a:gd name="connsiteY5" fmla="*/ 907199 h 907199"/>
              <a:gd name="connsiteX6" fmla="*/ 90720 w 1912759"/>
              <a:gd name="connsiteY6" fmla="*/ 907199 h 907199"/>
              <a:gd name="connsiteX7" fmla="*/ 0 w 1912759"/>
              <a:gd name="connsiteY7" fmla="*/ 816479 h 907199"/>
              <a:gd name="connsiteX8" fmla="*/ 0 w 1912759"/>
              <a:gd name="connsiteY8" fmla="*/ 90720 h 907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907199">
                <a:moveTo>
                  <a:pt x="0" y="90720"/>
                </a:moveTo>
                <a:cubicBezTo>
                  <a:pt x="0" y="40617"/>
                  <a:pt x="40617" y="0"/>
                  <a:pt x="90720" y="0"/>
                </a:cubicBezTo>
                <a:lnTo>
                  <a:pt x="1822039" y="0"/>
                </a:lnTo>
                <a:cubicBezTo>
                  <a:pt x="1872142" y="0"/>
                  <a:pt x="1912759" y="40617"/>
                  <a:pt x="1912759" y="90720"/>
                </a:cubicBezTo>
                <a:lnTo>
                  <a:pt x="1912759" y="816479"/>
                </a:lnTo>
                <a:cubicBezTo>
                  <a:pt x="1912759" y="866582"/>
                  <a:pt x="1872142" y="907199"/>
                  <a:pt x="1822039" y="907199"/>
                </a:cubicBezTo>
                <a:lnTo>
                  <a:pt x="90720" y="907199"/>
                </a:lnTo>
                <a:cubicBezTo>
                  <a:pt x="40617" y="907199"/>
                  <a:pt x="0" y="866582"/>
                  <a:pt x="0" y="816479"/>
                </a:cubicBezTo>
                <a:lnTo>
                  <a:pt x="0" y="90720"/>
                </a:lnTo>
                <a:close/>
              </a:path>
            </a:pathLst>
          </a:custGeom>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156464" tIns="156464" rIns="156464" bIns="386219" numCol="1" spcCol="1270" anchor="t" anchorCtr="0">
            <a:noAutofit/>
          </a:bodyPr>
          <a:lstStyle/>
          <a:p>
            <a:pPr lvl="0" algn="l" defTabSz="977900">
              <a:lnSpc>
                <a:spcPct val="90000"/>
              </a:lnSpc>
              <a:spcBef>
                <a:spcPct val="0"/>
              </a:spcBef>
              <a:spcAft>
                <a:spcPct val="35000"/>
              </a:spcAft>
            </a:pPr>
            <a:r>
              <a:rPr lang="en-US" sz="2200" b="1" kern="1200" dirty="0" smtClean="0">
                <a:effectLst>
                  <a:outerShdw blurRad="38100" dist="38100" dir="2700000" algn="tl">
                    <a:srgbClr val="000000">
                      <a:alpha val="43137"/>
                    </a:srgbClr>
                  </a:outerShdw>
                </a:effectLst>
              </a:rPr>
              <a:t>Prevention</a:t>
            </a:r>
            <a:endParaRPr lang="en-US" sz="2200" kern="1200" dirty="0">
              <a:effectLst>
                <a:outerShdw blurRad="38100" dist="38100" dir="2700000" algn="tl">
                  <a:srgbClr val="000000">
                    <a:alpha val="43137"/>
                  </a:srgbClr>
                </a:outerShdw>
              </a:effectLst>
            </a:endParaRPr>
          </a:p>
        </p:txBody>
      </p:sp>
      <p:sp>
        <p:nvSpPr>
          <p:cNvPr id="15" name="Freeform 14"/>
          <p:cNvSpPr/>
          <p:nvPr/>
        </p:nvSpPr>
        <p:spPr>
          <a:xfrm rot="3222381">
            <a:off x="6318227" y="2341743"/>
            <a:ext cx="614730" cy="476221"/>
          </a:xfrm>
          <a:custGeom>
            <a:avLst/>
            <a:gdLst>
              <a:gd name="connsiteX0" fmla="*/ 0 w 614730"/>
              <a:gd name="connsiteY0" fmla="*/ 95244 h 476221"/>
              <a:gd name="connsiteX1" fmla="*/ 376620 w 614730"/>
              <a:gd name="connsiteY1" fmla="*/ 95244 h 476221"/>
              <a:gd name="connsiteX2" fmla="*/ 376620 w 614730"/>
              <a:gd name="connsiteY2" fmla="*/ 0 h 476221"/>
              <a:gd name="connsiteX3" fmla="*/ 614730 w 614730"/>
              <a:gd name="connsiteY3" fmla="*/ 238111 h 476221"/>
              <a:gd name="connsiteX4" fmla="*/ 376620 w 614730"/>
              <a:gd name="connsiteY4" fmla="*/ 476221 h 476221"/>
              <a:gd name="connsiteX5" fmla="*/ 376620 w 614730"/>
              <a:gd name="connsiteY5" fmla="*/ 380977 h 476221"/>
              <a:gd name="connsiteX6" fmla="*/ 0 w 614730"/>
              <a:gd name="connsiteY6" fmla="*/ 380977 h 476221"/>
              <a:gd name="connsiteX7" fmla="*/ 0 w 614730"/>
              <a:gd name="connsiteY7" fmla="*/ 95244 h 476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4730" h="476221">
                <a:moveTo>
                  <a:pt x="0" y="95244"/>
                </a:moveTo>
                <a:lnTo>
                  <a:pt x="376620" y="95244"/>
                </a:lnTo>
                <a:lnTo>
                  <a:pt x="376620" y="0"/>
                </a:lnTo>
                <a:lnTo>
                  <a:pt x="614730" y="238111"/>
                </a:lnTo>
                <a:lnTo>
                  <a:pt x="376620" y="476221"/>
                </a:lnTo>
                <a:lnTo>
                  <a:pt x="376620" y="380977"/>
                </a:lnTo>
                <a:lnTo>
                  <a:pt x="0" y="380977"/>
                </a:lnTo>
                <a:lnTo>
                  <a:pt x="0" y="95244"/>
                </a:lnTo>
                <a:close/>
              </a:path>
            </a:pathLst>
          </a:custGeom>
        </p:spPr>
        <p:style>
          <a:lnRef idx="0">
            <a:schemeClr val="accent2"/>
          </a:lnRef>
          <a:fillRef idx="3">
            <a:schemeClr val="accent2"/>
          </a:fillRef>
          <a:effectRef idx="3">
            <a:schemeClr val="accent2"/>
          </a:effectRef>
          <a:fontRef idx="minor">
            <a:schemeClr val="lt1"/>
          </a:fontRef>
        </p:style>
        <p:txBody>
          <a:bodyPr spcFirstLastPara="0" vert="horz" wrap="square" lIns="0" tIns="95244" rIns="142866" bIns="95244" numCol="1" spcCol="1270" anchor="ctr" anchorCtr="0">
            <a:noAutofit/>
          </a:bodyPr>
          <a:lstStyle/>
          <a:p>
            <a:pPr lvl="0" algn="ctr" defTabSz="755650">
              <a:lnSpc>
                <a:spcPct val="90000"/>
              </a:lnSpc>
              <a:spcBef>
                <a:spcPct val="0"/>
              </a:spcBef>
              <a:spcAft>
                <a:spcPct val="35000"/>
              </a:spcAft>
            </a:pPr>
            <a:endParaRPr lang="en-US" sz="1700" kern="1200"/>
          </a:p>
        </p:txBody>
      </p:sp>
      <p:sp>
        <p:nvSpPr>
          <p:cNvPr id="16" name="Freeform 15"/>
          <p:cNvSpPr/>
          <p:nvPr/>
        </p:nvSpPr>
        <p:spPr>
          <a:xfrm>
            <a:off x="6328313" y="2895600"/>
            <a:ext cx="1912759" cy="907199"/>
          </a:xfrm>
          <a:custGeom>
            <a:avLst/>
            <a:gdLst>
              <a:gd name="connsiteX0" fmla="*/ 0 w 1912759"/>
              <a:gd name="connsiteY0" fmla="*/ 90720 h 907199"/>
              <a:gd name="connsiteX1" fmla="*/ 90720 w 1912759"/>
              <a:gd name="connsiteY1" fmla="*/ 0 h 907199"/>
              <a:gd name="connsiteX2" fmla="*/ 1822039 w 1912759"/>
              <a:gd name="connsiteY2" fmla="*/ 0 h 907199"/>
              <a:gd name="connsiteX3" fmla="*/ 1912759 w 1912759"/>
              <a:gd name="connsiteY3" fmla="*/ 90720 h 907199"/>
              <a:gd name="connsiteX4" fmla="*/ 1912759 w 1912759"/>
              <a:gd name="connsiteY4" fmla="*/ 816479 h 907199"/>
              <a:gd name="connsiteX5" fmla="*/ 1822039 w 1912759"/>
              <a:gd name="connsiteY5" fmla="*/ 907199 h 907199"/>
              <a:gd name="connsiteX6" fmla="*/ 90720 w 1912759"/>
              <a:gd name="connsiteY6" fmla="*/ 907199 h 907199"/>
              <a:gd name="connsiteX7" fmla="*/ 0 w 1912759"/>
              <a:gd name="connsiteY7" fmla="*/ 816479 h 907199"/>
              <a:gd name="connsiteX8" fmla="*/ 0 w 1912759"/>
              <a:gd name="connsiteY8" fmla="*/ 90720 h 907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907199">
                <a:moveTo>
                  <a:pt x="0" y="90720"/>
                </a:moveTo>
                <a:cubicBezTo>
                  <a:pt x="0" y="40617"/>
                  <a:pt x="40617" y="0"/>
                  <a:pt x="90720" y="0"/>
                </a:cubicBezTo>
                <a:lnTo>
                  <a:pt x="1822039" y="0"/>
                </a:lnTo>
                <a:cubicBezTo>
                  <a:pt x="1872142" y="0"/>
                  <a:pt x="1912759" y="40617"/>
                  <a:pt x="1912759" y="90720"/>
                </a:cubicBezTo>
                <a:lnTo>
                  <a:pt x="1912759" y="816479"/>
                </a:lnTo>
                <a:cubicBezTo>
                  <a:pt x="1912759" y="866582"/>
                  <a:pt x="1872142" y="907199"/>
                  <a:pt x="1822039" y="907199"/>
                </a:cubicBezTo>
                <a:lnTo>
                  <a:pt x="90720" y="907199"/>
                </a:lnTo>
                <a:cubicBezTo>
                  <a:pt x="40617" y="907199"/>
                  <a:pt x="0" y="866582"/>
                  <a:pt x="0" y="816479"/>
                </a:cubicBezTo>
                <a:lnTo>
                  <a:pt x="0" y="90720"/>
                </a:lnTo>
                <a:close/>
              </a:path>
            </a:pathLst>
          </a:custGeom>
        </p:spPr>
        <p:style>
          <a:lnRef idx="0">
            <a:schemeClr val="lt1">
              <a:hueOff val="0"/>
              <a:satOff val="0"/>
              <a:lumOff val="0"/>
              <a:alphaOff val="0"/>
            </a:schemeClr>
          </a:lnRef>
          <a:fillRef idx="3">
            <a:schemeClr val="accent3">
              <a:hueOff val="0"/>
              <a:satOff val="0"/>
              <a:lumOff val="0"/>
              <a:alphaOff val="0"/>
            </a:schemeClr>
          </a:fillRef>
          <a:effectRef idx="3">
            <a:schemeClr val="accent3">
              <a:hueOff val="0"/>
              <a:satOff val="0"/>
              <a:lumOff val="0"/>
              <a:alphaOff val="0"/>
            </a:schemeClr>
          </a:effectRef>
          <a:fontRef idx="minor">
            <a:schemeClr val="lt1"/>
          </a:fontRef>
        </p:style>
        <p:txBody>
          <a:bodyPr spcFirstLastPara="0" vert="horz" wrap="square" lIns="142240" tIns="142240" rIns="142240" bIns="378599" numCol="1" spcCol="1270" anchor="t" anchorCtr="0">
            <a:noAutofit/>
          </a:bodyPr>
          <a:lstStyle/>
          <a:p>
            <a:pPr lvl="0" algn="l" defTabSz="889000">
              <a:lnSpc>
                <a:spcPct val="90000"/>
              </a:lnSpc>
              <a:spcBef>
                <a:spcPct val="0"/>
              </a:spcBef>
              <a:spcAft>
                <a:spcPct val="35000"/>
              </a:spcAft>
            </a:pPr>
            <a:r>
              <a:rPr lang="en-US" sz="2000" b="1" kern="1200" dirty="0" smtClean="0">
                <a:effectLst>
                  <a:outerShdw blurRad="38100" dist="38100" dir="2700000" algn="tl">
                    <a:srgbClr val="000000">
                      <a:alpha val="43137"/>
                    </a:srgbClr>
                  </a:outerShdw>
                </a:effectLst>
              </a:rPr>
              <a:t>Detection in Process:</a:t>
            </a:r>
            <a:endParaRPr lang="en-US" sz="2000" kern="1200" dirty="0">
              <a:effectLst>
                <a:outerShdw blurRad="38100" dist="38100" dir="2700000" algn="tl">
                  <a:srgbClr val="000000">
                    <a:alpha val="43137"/>
                  </a:srgbClr>
                </a:outerShdw>
              </a:effectLst>
            </a:endParaRPr>
          </a:p>
        </p:txBody>
      </p:sp>
      <p:sp>
        <p:nvSpPr>
          <p:cNvPr id="19" name="Freeform 18"/>
          <p:cNvSpPr/>
          <p:nvPr/>
        </p:nvSpPr>
        <p:spPr>
          <a:xfrm>
            <a:off x="6999445" y="4572000"/>
            <a:ext cx="1912759" cy="907199"/>
          </a:xfrm>
          <a:custGeom>
            <a:avLst/>
            <a:gdLst>
              <a:gd name="connsiteX0" fmla="*/ 0 w 1912759"/>
              <a:gd name="connsiteY0" fmla="*/ 90720 h 907199"/>
              <a:gd name="connsiteX1" fmla="*/ 90720 w 1912759"/>
              <a:gd name="connsiteY1" fmla="*/ 0 h 907199"/>
              <a:gd name="connsiteX2" fmla="*/ 1822039 w 1912759"/>
              <a:gd name="connsiteY2" fmla="*/ 0 h 907199"/>
              <a:gd name="connsiteX3" fmla="*/ 1912759 w 1912759"/>
              <a:gd name="connsiteY3" fmla="*/ 90720 h 907199"/>
              <a:gd name="connsiteX4" fmla="*/ 1912759 w 1912759"/>
              <a:gd name="connsiteY4" fmla="*/ 816479 h 907199"/>
              <a:gd name="connsiteX5" fmla="*/ 1822039 w 1912759"/>
              <a:gd name="connsiteY5" fmla="*/ 907199 h 907199"/>
              <a:gd name="connsiteX6" fmla="*/ 90720 w 1912759"/>
              <a:gd name="connsiteY6" fmla="*/ 907199 h 907199"/>
              <a:gd name="connsiteX7" fmla="*/ 0 w 1912759"/>
              <a:gd name="connsiteY7" fmla="*/ 816479 h 907199"/>
              <a:gd name="connsiteX8" fmla="*/ 0 w 1912759"/>
              <a:gd name="connsiteY8" fmla="*/ 90720 h 907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907199">
                <a:moveTo>
                  <a:pt x="0" y="90720"/>
                </a:moveTo>
                <a:cubicBezTo>
                  <a:pt x="0" y="40617"/>
                  <a:pt x="40617" y="0"/>
                  <a:pt x="90720" y="0"/>
                </a:cubicBezTo>
                <a:lnTo>
                  <a:pt x="1822039" y="0"/>
                </a:lnTo>
                <a:cubicBezTo>
                  <a:pt x="1872142" y="0"/>
                  <a:pt x="1912759" y="40617"/>
                  <a:pt x="1912759" y="90720"/>
                </a:cubicBezTo>
                <a:lnTo>
                  <a:pt x="1912759" y="816479"/>
                </a:lnTo>
                <a:cubicBezTo>
                  <a:pt x="1912759" y="866582"/>
                  <a:pt x="1872142" y="907199"/>
                  <a:pt x="1822039" y="907199"/>
                </a:cubicBezTo>
                <a:lnTo>
                  <a:pt x="90720" y="907199"/>
                </a:lnTo>
                <a:cubicBezTo>
                  <a:pt x="40617" y="907199"/>
                  <a:pt x="0" y="866582"/>
                  <a:pt x="0" y="816479"/>
                </a:cubicBezTo>
                <a:lnTo>
                  <a:pt x="0" y="90720"/>
                </a:lnTo>
                <a:close/>
              </a:path>
            </a:pathLst>
          </a:custGeom>
        </p:spPr>
        <p:style>
          <a:lnRef idx="0">
            <a:schemeClr val="lt1">
              <a:hueOff val="0"/>
              <a:satOff val="0"/>
              <a:lumOff val="0"/>
              <a:alphaOff val="0"/>
            </a:schemeClr>
          </a:lnRef>
          <a:fillRef idx="3">
            <a:schemeClr val="accent4">
              <a:hueOff val="0"/>
              <a:satOff val="0"/>
              <a:lumOff val="0"/>
              <a:alphaOff val="0"/>
            </a:schemeClr>
          </a:fillRef>
          <a:effectRef idx="3">
            <a:schemeClr val="accent4">
              <a:hueOff val="0"/>
              <a:satOff val="0"/>
              <a:lumOff val="0"/>
              <a:alphaOff val="0"/>
            </a:schemeClr>
          </a:effectRef>
          <a:fontRef idx="minor">
            <a:schemeClr val="lt1"/>
          </a:fontRef>
        </p:style>
        <p:txBody>
          <a:bodyPr spcFirstLastPara="0" vert="horz" wrap="square" lIns="142240" tIns="142240" rIns="142240" bIns="378599" numCol="1" spcCol="1270" anchor="t" anchorCtr="0">
            <a:noAutofit/>
          </a:bodyPr>
          <a:lstStyle/>
          <a:p>
            <a:pPr lvl="0" algn="l" defTabSz="889000">
              <a:lnSpc>
                <a:spcPct val="90000"/>
              </a:lnSpc>
              <a:spcBef>
                <a:spcPct val="0"/>
              </a:spcBef>
              <a:spcAft>
                <a:spcPct val="35000"/>
              </a:spcAft>
            </a:pPr>
            <a:r>
              <a:rPr lang="en-US" sz="2000" b="1" kern="1200" dirty="0" smtClean="0"/>
              <a:t>Detection After Mistake:</a:t>
            </a:r>
            <a:endParaRPr lang="en-US" sz="2000" kern="1200" dirty="0"/>
          </a:p>
        </p:txBody>
      </p:sp>
      <p:sp>
        <p:nvSpPr>
          <p:cNvPr id="21" name="Freeform 20"/>
          <p:cNvSpPr/>
          <p:nvPr/>
        </p:nvSpPr>
        <p:spPr>
          <a:xfrm rot="3222381">
            <a:off x="7218332" y="3960568"/>
            <a:ext cx="614730" cy="476221"/>
          </a:xfrm>
          <a:custGeom>
            <a:avLst/>
            <a:gdLst>
              <a:gd name="connsiteX0" fmla="*/ 0 w 614730"/>
              <a:gd name="connsiteY0" fmla="*/ 95244 h 476221"/>
              <a:gd name="connsiteX1" fmla="*/ 376620 w 614730"/>
              <a:gd name="connsiteY1" fmla="*/ 95244 h 476221"/>
              <a:gd name="connsiteX2" fmla="*/ 376620 w 614730"/>
              <a:gd name="connsiteY2" fmla="*/ 0 h 476221"/>
              <a:gd name="connsiteX3" fmla="*/ 614730 w 614730"/>
              <a:gd name="connsiteY3" fmla="*/ 238111 h 476221"/>
              <a:gd name="connsiteX4" fmla="*/ 376620 w 614730"/>
              <a:gd name="connsiteY4" fmla="*/ 476221 h 476221"/>
              <a:gd name="connsiteX5" fmla="*/ 376620 w 614730"/>
              <a:gd name="connsiteY5" fmla="*/ 380977 h 476221"/>
              <a:gd name="connsiteX6" fmla="*/ 0 w 614730"/>
              <a:gd name="connsiteY6" fmla="*/ 380977 h 476221"/>
              <a:gd name="connsiteX7" fmla="*/ 0 w 614730"/>
              <a:gd name="connsiteY7" fmla="*/ 95244 h 476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4730" h="476221">
                <a:moveTo>
                  <a:pt x="0" y="95244"/>
                </a:moveTo>
                <a:lnTo>
                  <a:pt x="376620" y="95244"/>
                </a:lnTo>
                <a:lnTo>
                  <a:pt x="376620" y="0"/>
                </a:lnTo>
                <a:lnTo>
                  <a:pt x="614730" y="238111"/>
                </a:lnTo>
                <a:lnTo>
                  <a:pt x="376620" y="476221"/>
                </a:lnTo>
                <a:lnTo>
                  <a:pt x="376620" y="380977"/>
                </a:lnTo>
                <a:lnTo>
                  <a:pt x="0" y="380977"/>
                </a:lnTo>
                <a:lnTo>
                  <a:pt x="0" y="95244"/>
                </a:lnTo>
                <a:close/>
              </a:path>
            </a:pathLst>
          </a:custGeom>
        </p:spPr>
        <p:style>
          <a:lnRef idx="0">
            <a:schemeClr val="accent3"/>
          </a:lnRef>
          <a:fillRef idx="3">
            <a:schemeClr val="accent3"/>
          </a:fillRef>
          <a:effectRef idx="3">
            <a:schemeClr val="accent3"/>
          </a:effectRef>
          <a:fontRef idx="minor">
            <a:schemeClr val="lt1"/>
          </a:fontRef>
        </p:style>
        <p:txBody>
          <a:bodyPr spcFirstLastPara="0" vert="horz" wrap="square" lIns="0" tIns="95244" rIns="142866" bIns="95244" numCol="1" spcCol="1270" anchor="ctr" anchorCtr="0">
            <a:noAutofit/>
          </a:bodyPr>
          <a:lstStyle/>
          <a:p>
            <a:pPr lvl="0" algn="ctr" defTabSz="755650">
              <a:lnSpc>
                <a:spcPct val="90000"/>
              </a:lnSpc>
              <a:spcBef>
                <a:spcPct val="0"/>
              </a:spcBef>
              <a:spcAft>
                <a:spcPct val="35000"/>
              </a:spcAft>
            </a:pPr>
            <a:endParaRPr lang="en-US" sz="1700" kern="1200"/>
          </a:p>
        </p:txBody>
      </p:sp>
    </p:spTree>
    <p:extLst>
      <p:ext uri="{BB962C8B-B14F-4D97-AF65-F5344CB8AC3E}">
        <p14:creationId xmlns:p14="http://schemas.microsoft.com/office/powerpoint/2010/main" val="1111484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274638"/>
            <a:ext cx="8229600" cy="584775"/>
          </a:xfrm>
          <a:prstGeom prst="rect">
            <a:avLst/>
          </a:prstGeom>
          <a:noFill/>
        </p:spPr>
        <p:txBody>
          <a:bodyPr wrap="square"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Red Flag Condition</a:t>
            </a:r>
            <a:endParaRPr lang="en-US" b="1" dirty="0">
              <a:solidFill>
                <a:schemeClr val="bg1"/>
              </a:solidFill>
              <a:latin typeface="+mj-lt"/>
            </a:endParaRPr>
          </a:p>
        </p:txBody>
      </p:sp>
      <p:sp>
        <p:nvSpPr>
          <p:cNvPr id="5" name="Rectangle 3"/>
          <p:cNvSpPr txBox="1">
            <a:spLocks noChangeArrowheads="1"/>
          </p:cNvSpPr>
          <p:nvPr/>
        </p:nvSpPr>
        <p:spPr>
          <a:xfrm>
            <a:off x="292842" y="1305580"/>
            <a:ext cx="8413750" cy="523220"/>
          </a:xfrm>
          <a:prstGeom prst="rect">
            <a:avLst/>
          </a:prstGeom>
          <a:noFill/>
        </p:spPr>
        <p:txBody>
          <a:bodyPr vert="horz" lIns="91440" tIns="45720" rIns="91440" bIns="45720" rtlCol="0">
            <a:spAutoFit/>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pPr>
            <a:r>
              <a:rPr lang="en-US" sz="2800" b="1" dirty="0">
                <a:solidFill>
                  <a:srgbClr val="C00000"/>
                </a:solidFill>
              </a:rPr>
              <a:t> </a:t>
            </a:r>
            <a:r>
              <a:rPr lang="en-US" sz="2800" b="1" dirty="0" smtClean="0">
                <a:solidFill>
                  <a:srgbClr val="C00000"/>
                </a:solidFill>
              </a:rPr>
              <a:t>             What is a Red Flag condition?</a:t>
            </a:r>
            <a:endParaRPr lang="en-US" sz="2400" dirty="0" smtClean="0">
              <a:solidFill>
                <a:srgbClr val="C00000"/>
              </a:solidFill>
            </a:endParaRPr>
          </a:p>
        </p:txBody>
      </p:sp>
      <p:sp>
        <p:nvSpPr>
          <p:cNvPr id="6" name="Text Box 4"/>
          <p:cNvSpPr txBox="1">
            <a:spLocks noChangeArrowheads="1"/>
          </p:cNvSpPr>
          <p:nvPr/>
        </p:nvSpPr>
        <p:spPr bwMode="auto">
          <a:xfrm>
            <a:off x="762000" y="5867400"/>
            <a:ext cx="7543800" cy="707886"/>
          </a:xfrm>
          <a:prstGeom prst="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square" lIns="45720" rIns="4572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r>
              <a:rPr lang="en-US" sz="2000" b="1" dirty="0"/>
              <a:t>Mistake Proofing is a good control application for conditions such as these.</a:t>
            </a:r>
          </a:p>
        </p:txBody>
      </p:sp>
      <p:pic>
        <p:nvPicPr>
          <p:cNvPr id="7" name="Picture 7" descr="MCj0434790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967" y="1121767"/>
            <a:ext cx="1164233" cy="1164233"/>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3"/>
          <p:cNvSpPr txBox="1">
            <a:spLocks noChangeArrowheads="1"/>
          </p:cNvSpPr>
          <p:nvPr/>
        </p:nvSpPr>
        <p:spPr>
          <a:xfrm>
            <a:off x="457200" y="2084725"/>
            <a:ext cx="8534400" cy="3477875"/>
          </a:xfrm>
          <a:prstGeom prst="rect">
            <a:avLst/>
          </a:prstGeom>
          <a:noFill/>
        </p:spPr>
        <p:txBody>
          <a:bodyPr vert="horz" wrap="square" lIns="91440" tIns="45720" rIns="91440" bIns="45720" rtlCol="0">
            <a:spAutoFit/>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50000"/>
              </a:spcBef>
              <a:buFont typeface="Wingdings" pitchFamily="2" charset="2"/>
              <a:buChar char="q"/>
            </a:pPr>
            <a:r>
              <a:rPr lang="en-US" sz="2000" dirty="0" smtClean="0"/>
              <a:t>  </a:t>
            </a:r>
            <a:r>
              <a:rPr lang="en-US" sz="2400" dirty="0" smtClean="0"/>
              <a:t>You will find that in some projects, after you have identified the Key </a:t>
            </a:r>
            <a:r>
              <a:rPr lang="en-US" sz="2400" dirty="0" err="1" smtClean="0"/>
              <a:t>Xs</a:t>
            </a:r>
            <a:r>
              <a:rPr lang="en-US" sz="2400" dirty="0" smtClean="0"/>
              <a:t> and their optimal settings, one or more of them may be extremely difficult to control.  The control plan should attempt to provide robust control mechanisms, however it may be difficult to do so without Mistake Proofing.  Some examples:</a:t>
            </a:r>
          </a:p>
          <a:p>
            <a:pPr lvl="1">
              <a:spcBef>
                <a:spcPct val="50000"/>
              </a:spcBef>
              <a:buFont typeface="Wingdings" pitchFamily="2" charset="2"/>
              <a:buChar char="Ø"/>
            </a:pPr>
            <a:r>
              <a:rPr lang="en-US" sz="2000" dirty="0" smtClean="0"/>
              <a:t>Training was found to be critical, but the operation has 150% turnover</a:t>
            </a:r>
          </a:p>
          <a:p>
            <a:pPr lvl="1">
              <a:spcBef>
                <a:spcPct val="50000"/>
              </a:spcBef>
              <a:buFont typeface="Wingdings" pitchFamily="2" charset="2"/>
              <a:buChar char="Ø"/>
            </a:pPr>
            <a:r>
              <a:rPr lang="en-US" sz="2000" dirty="0" smtClean="0"/>
              <a:t>Cycle Times are very long, so the operators tend to lose concentration and Key X breakdowns may not be observed even though gages/process measurements show the issue </a:t>
            </a:r>
          </a:p>
        </p:txBody>
      </p:sp>
    </p:spTree>
    <p:extLst>
      <p:ext uri="{BB962C8B-B14F-4D97-AF65-F5344CB8AC3E}">
        <p14:creationId xmlns:p14="http://schemas.microsoft.com/office/powerpoint/2010/main" val="17473161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29455" y="-76200"/>
            <a:ext cx="7856537" cy="1077218"/>
          </a:xfrm>
          <a:prstGeom prst="rect">
            <a:avLst/>
          </a:prstGeom>
          <a:noFill/>
        </p:spPr>
        <p:txBody>
          <a:bodyPr wrap="square"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Implementation Road Map For</a:t>
            </a:r>
            <a:br>
              <a:rPr lang="en-US" b="1" dirty="0" smtClean="0">
                <a:solidFill>
                  <a:schemeClr val="bg1"/>
                </a:solidFill>
                <a:latin typeface="+mj-lt"/>
              </a:rPr>
            </a:br>
            <a:r>
              <a:rPr lang="en-US" b="1" dirty="0" smtClean="0">
                <a:solidFill>
                  <a:schemeClr val="bg1"/>
                </a:solidFill>
                <a:latin typeface="+mj-lt"/>
              </a:rPr>
              <a:t>Mistake Proofing</a:t>
            </a:r>
            <a:endParaRPr lang="en-US" b="1" dirty="0">
              <a:solidFill>
                <a:schemeClr val="bg1"/>
              </a:solidFill>
              <a:latin typeface="+mj-lt"/>
            </a:endParaRPr>
          </a:p>
        </p:txBody>
      </p:sp>
      <p:sp>
        <p:nvSpPr>
          <p:cNvPr id="5" name="Rectangle 3"/>
          <p:cNvSpPr>
            <a:spLocks noChangeArrowheads="1"/>
          </p:cNvSpPr>
          <p:nvPr/>
        </p:nvSpPr>
        <p:spPr bwMode="auto">
          <a:xfrm>
            <a:off x="457200" y="1471613"/>
            <a:ext cx="3768725" cy="714375"/>
          </a:xfrm>
          <a:prstGeom prst="rect">
            <a:avLst/>
          </a:prstGeom>
          <a:solidFill>
            <a:schemeClr val="accent3">
              <a:lumMod val="40000"/>
              <a:lumOff val="60000"/>
            </a:schemeClr>
          </a:solidFill>
          <a:ln w="19050">
            <a:solidFill>
              <a:schemeClr val="tx1"/>
            </a:solidFill>
            <a:miter lim="800000"/>
            <a:headEnd type="none" w="sm" len="sm"/>
            <a:tailEnd type="none" w="sm" len="sm"/>
          </a:ln>
          <a:extLst/>
        </p:spPr>
        <p:txBody>
          <a:bodyPr>
            <a:spAutoFit/>
          </a:bodyPr>
          <a:lstStyle/>
          <a:p>
            <a:pPr eaLnBrk="0" hangingPunct="0"/>
            <a:r>
              <a:rPr lang="en-US" sz="2000" dirty="0"/>
              <a:t>Describe the defect or potential defect including the rate</a:t>
            </a:r>
          </a:p>
        </p:txBody>
      </p:sp>
      <p:sp>
        <p:nvSpPr>
          <p:cNvPr id="6" name="Rectangle 4"/>
          <p:cNvSpPr>
            <a:spLocks noChangeArrowheads="1"/>
          </p:cNvSpPr>
          <p:nvPr/>
        </p:nvSpPr>
        <p:spPr bwMode="auto">
          <a:xfrm>
            <a:off x="457200" y="2765425"/>
            <a:ext cx="3657600" cy="714375"/>
          </a:xfrm>
          <a:prstGeom prst="rect">
            <a:avLst/>
          </a:prstGeom>
          <a:solidFill>
            <a:schemeClr val="accent3">
              <a:lumMod val="40000"/>
              <a:lumOff val="60000"/>
            </a:schemeClr>
          </a:solidFill>
          <a:ln w="28575">
            <a:solidFill>
              <a:schemeClr val="tx1"/>
            </a:solidFill>
            <a:miter lim="800000"/>
            <a:headEnd type="none" w="sm" len="sm"/>
            <a:tailEnd type="none" w="sm" len="sm"/>
          </a:ln>
          <a:extLst/>
        </p:spPr>
        <p:txBody>
          <a:bodyPr>
            <a:spAutoFit/>
          </a:bodyPr>
          <a:lstStyle/>
          <a:p>
            <a:pPr eaLnBrk="0" hangingPunct="0"/>
            <a:r>
              <a:rPr lang="en-US" sz="2000" dirty="0"/>
              <a:t>Identify where the defect is likely to occur</a:t>
            </a:r>
          </a:p>
        </p:txBody>
      </p:sp>
      <p:sp>
        <p:nvSpPr>
          <p:cNvPr id="7" name="Rectangle 5"/>
          <p:cNvSpPr>
            <a:spLocks noChangeArrowheads="1"/>
          </p:cNvSpPr>
          <p:nvPr/>
        </p:nvSpPr>
        <p:spPr bwMode="auto">
          <a:xfrm>
            <a:off x="457200" y="4064000"/>
            <a:ext cx="3657600" cy="714375"/>
          </a:xfrm>
          <a:prstGeom prst="rect">
            <a:avLst/>
          </a:prstGeom>
          <a:solidFill>
            <a:schemeClr val="accent3">
              <a:lumMod val="40000"/>
              <a:lumOff val="60000"/>
            </a:schemeClr>
          </a:solidFill>
          <a:ln w="28575">
            <a:solidFill>
              <a:schemeClr val="tx1"/>
            </a:solidFill>
            <a:miter lim="800000"/>
            <a:headEnd type="none" w="sm" len="sm"/>
            <a:tailEnd type="none" w="sm" len="sm"/>
          </a:ln>
          <a:extLst/>
        </p:spPr>
        <p:txBody>
          <a:bodyPr>
            <a:spAutoFit/>
          </a:bodyPr>
          <a:lstStyle/>
          <a:p>
            <a:pPr eaLnBrk="0" hangingPunct="0"/>
            <a:r>
              <a:rPr lang="en-US" sz="2000" dirty="0"/>
              <a:t>Analyze current tasks associated with the operation</a:t>
            </a:r>
          </a:p>
        </p:txBody>
      </p:sp>
      <p:sp>
        <p:nvSpPr>
          <p:cNvPr id="8" name="Rectangle 6"/>
          <p:cNvSpPr>
            <a:spLocks noChangeArrowheads="1"/>
          </p:cNvSpPr>
          <p:nvPr/>
        </p:nvSpPr>
        <p:spPr bwMode="auto">
          <a:xfrm>
            <a:off x="457200" y="5381625"/>
            <a:ext cx="3657600" cy="714375"/>
          </a:xfrm>
          <a:prstGeom prst="rect">
            <a:avLst/>
          </a:prstGeom>
          <a:solidFill>
            <a:schemeClr val="accent3">
              <a:lumMod val="40000"/>
              <a:lumOff val="60000"/>
            </a:schemeClr>
          </a:solidFill>
          <a:ln w="28575">
            <a:solidFill>
              <a:schemeClr val="tx1"/>
            </a:solidFill>
            <a:miter lim="800000"/>
            <a:headEnd type="none" w="sm" len="sm"/>
            <a:tailEnd type="none" w="sm" len="sm"/>
          </a:ln>
          <a:extLst/>
        </p:spPr>
        <p:txBody>
          <a:bodyPr>
            <a:spAutoFit/>
          </a:bodyPr>
          <a:lstStyle/>
          <a:p>
            <a:pPr eaLnBrk="0" hangingPunct="0"/>
            <a:r>
              <a:rPr lang="en-US" sz="2000" dirty="0"/>
              <a:t>Identify error conditions contributing to the defect</a:t>
            </a:r>
          </a:p>
        </p:txBody>
      </p:sp>
      <p:sp>
        <p:nvSpPr>
          <p:cNvPr id="12" name="Rectangle 10"/>
          <p:cNvSpPr>
            <a:spLocks noChangeArrowheads="1"/>
          </p:cNvSpPr>
          <p:nvPr/>
        </p:nvSpPr>
        <p:spPr bwMode="auto">
          <a:xfrm>
            <a:off x="5029200" y="1425575"/>
            <a:ext cx="3657600" cy="1019175"/>
          </a:xfrm>
          <a:prstGeom prst="rect">
            <a:avLst/>
          </a:prstGeom>
          <a:solidFill>
            <a:schemeClr val="accent3">
              <a:lumMod val="40000"/>
              <a:lumOff val="60000"/>
            </a:schemeClr>
          </a:solidFill>
          <a:ln w="28575">
            <a:solidFill>
              <a:schemeClr val="tx1"/>
            </a:solidFill>
            <a:miter lim="800000"/>
            <a:headEnd type="none" w="sm" len="sm"/>
            <a:tailEnd type="none" w="sm" len="sm"/>
          </a:ln>
          <a:extLst/>
        </p:spPr>
        <p:txBody>
          <a:bodyPr>
            <a:spAutoFit/>
          </a:bodyPr>
          <a:lstStyle/>
          <a:p>
            <a:pPr eaLnBrk="0" hangingPunct="0"/>
            <a:r>
              <a:rPr lang="en-US" sz="2000" dirty="0"/>
              <a:t>Apply 5 Why analysis to the error conditions to determine root causes</a:t>
            </a:r>
          </a:p>
        </p:txBody>
      </p:sp>
      <p:sp>
        <p:nvSpPr>
          <p:cNvPr id="13" name="Rectangle 11"/>
          <p:cNvSpPr>
            <a:spLocks noChangeArrowheads="1"/>
          </p:cNvSpPr>
          <p:nvPr/>
        </p:nvSpPr>
        <p:spPr bwMode="auto">
          <a:xfrm>
            <a:off x="5029200" y="3330575"/>
            <a:ext cx="3657600" cy="707886"/>
          </a:xfrm>
          <a:prstGeom prst="rect">
            <a:avLst/>
          </a:prstGeom>
          <a:ln>
            <a:headEnd type="none" w="sm" len="sm"/>
            <a:tailEnd type="none" w="sm" len="sm"/>
          </a:ln>
          <a:extLst/>
        </p:spPr>
        <p:style>
          <a:lnRef idx="0">
            <a:schemeClr val="accent2"/>
          </a:lnRef>
          <a:fillRef idx="3">
            <a:schemeClr val="accent2"/>
          </a:fillRef>
          <a:effectRef idx="3">
            <a:schemeClr val="accent2"/>
          </a:effectRef>
          <a:fontRef idx="minor">
            <a:schemeClr val="lt1"/>
          </a:fontRef>
        </p:style>
        <p:txBody>
          <a:bodyPr>
            <a:spAutoFit/>
          </a:bodyPr>
          <a:lstStyle/>
          <a:p>
            <a:pPr eaLnBrk="0" hangingPunct="0"/>
            <a:r>
              <a:rPr lang="en-US" sz="2000" b="1" dirty="0" smtClean="0"/>
              <a:t>Identify (using </a:t>
            </a:r>
            <a:r>
              <a:rPr lang="en-US" sz="2000" b="1" dirty="0"/>
              <a:t>a team approach) </a:t>
            </a:r>
            <a:r>
              <a:rPr lang="en-US" sz="2000" b="1" dirty="0" smtClean="0"/>
              <a:t>Mistake Proofing  strategies</a:t>
            </a:r>
            <a:endParaRPr lang="en-US" sz="2000" b="1" dirty="0"/>
          </a:p>
        </p:txBody>
      </p:sp>
      <p:sp>
        <p:nvSpPr>
          <p:cNvPr id="14" name="Rectangle 12"/>
          <p:cNvSpPr>
            <a:spLocks noChangeArrowheads="1"/>
          </p:cNvSpPr>
          <p:nvPr/>
        </p:nvSpPr>
        <p:spPr bwMode="auto">
          <a:xfrm>
            <a:off x="5029200" y="5283200"/>
            <a:ext cx="3657600" cy="714375"/>
          </a:xfrm>
          <a:prstGeom prst="rect">
            <a:avLst/>
          </a:prstGeom>
          <a:ln>
            <a:headEnd type="none" w="sm" len="sm"/>
            <a:tailEnd type="none" w="sm" len="sm"/>
          </a:ln>
          <a:extLst/>
        </p:spPr>
        <p:style>
          <a:lnRef idx="0">
            <a:schemeClr val="accent2"/>
          </a:lnRef>
          <a:fillRef idx="3">
            <a:schemeClr val="accent2"/>
          </a:fillRef>
          <a:effectRef idx="3">
            <a:schemeClr val="accent2"/>
          </a:effectRef>
          <a:fontRef idx="minor">
            <a:schemeClr val="lt1"/>
          </a:fontRef>
        </p:style>
        <p:txBody>
          <a:bodyPr>
            <a:spAutoFit/>
          </a:bodyPr>
          <a:lstStyle/>
          <a:p>
            <a:pPr eaLnBrk="0" hangingPunct="0"/>
            <a:r>
              <a:rPr lang="en-US" sz="2000" b="1" dirty="0"/>
              <a:t>Verify the efficiency of the Mistake Proofing actions</a:t>
            </a:r>
          </a:p>
        </p:txBody>
      </p:sp>
      <p:grpSp>
        <p:nvGrpSpPr>
          <p:cNvPr id="2" name="Group 1"/>
          <p:cNvGrpSpPr/>
          <p:nvPr/>
        </p:nvGrpSpPr>
        <p:grpSpPr>
          <a:xfrm>
            <a:off x="4114800" y="1806574"/>
            <a:ext cx="914400" cy="3927476"/>
            <a:chOff x="4114800" y="1806574"/>
            <a:chExt cx="914400" cy="3927476"/>
          </a:xfrm>
        </p:grpSpPr>
        <p:sp>
          <p:nvSpPr>
            <p:cNvPr id="17" name="Line 15"/>
            <p:cNvSpPr>
              <a:spLocks noChangeShapeType="1"/>
            </p:cNvSpPr>
            <p:nvPr/>
          </p:nvSpPr>
          <p:spPr bwMode="auto">
            <a:xfrm>
              <a:off x="4114800" y="5734050"/>
              <a:ext cx="304800" cy="0"/>
            </a:xfrm>
            <a:prstGeom prst="line">
              <a:avLst/>
            </a:prstGeom>
            <a:ln>
              <a:headEnd type="none" w="sm" len="sm"/>
              <a:tailEnd type="none" w="sm" len="sm"/>
            </a:ln>
            <a:extLst/>
          </p:spPr>
          <p:style>
            <a:lnRef idx="3">
              <a:schemeClr val="dk1"/>
            </a:lnRef>
            <a:fillRef idx="0">
              <a:schemeClr val="dk1"/>
            </a:fillRef>
            <a:effectRef idx="2">
              <a:schemeClr val="dk1"/>
            </a:effectRef>
            <a:fontRef idx="minor">
              <a:schemeClr val="tx1"/>
            </a:fontRef>
          </p:style>
          <p:txBody>
            <a:bodyPr/>
            <a:lstStyle/>
            <a:p>
              <a:endParaRPr lang="en-US"/>
            </a:p>
          </p:txBody>
        </p:sp>
        <p:sp>
          <p:nvSpPr>
            <p:cNvPr id="18" name="Line 16"/>
            <p:cNvSpPr>
              <a:spLocks noChangeShapeType="1"/>
            </p:cNvSpPr>
            <p:nvPr/>
          </p:nvSpPr>
          <p:spPr bwMode="auto">
            <a:xfrm flipV="1">
              <a:off x="4419600" y="1806574"/>
              <a:ext cx="0" cy="3927475"/>
            </a:xfrm>
            <a:prstGeom prst="line">
              <a:avLst/>
            </a:prstGeom>
            <a:ln>
              <a:headEnd type="none" w="sm" len="sm"/>
              <a:tailEnd type="none" w="sm" len="sm"/>
            </a:ln>
            <a:extLst/>
          </p:spPr>
          <p:style>
            <a:lnRef idx="3">
              <a:schemeClr val="dk1"/>
            </a:lnRef>
            <a:fillRef idx="0">
              <a:schemeClr val="dk1"/>
            </a:fillRef>
            <a:effectRef idx="2">
              <a:schemeClr val="dk1"/>
            </a:effectRef>
            <a:fontRef idx="minor">
              <a:schemeClr val="tx1"/>
            </a:fontRef>
          </p:style>
          <p:txBody>
            <a:bodyPr/>
            <a:lstStyle/>
            <a:p>
              <a:endParaRPr lang="en-US"/>
            </a:p>
          </p:txBody>
        </p:sp>
        <p:sp>
          <p:nvSpPr>
            <p:cNvPr id="19" name="Line 17"/>
            <p:cNvSpPr>
              <a:spLocks noChangeShapeType="1"/>
            </p:cNvSpPr>
            <p:nvPr/>
          </p:nvSpPr>
          <p:spPr bwMode="auto">
            <a:xfrm>
              <a:off x="4419600" y="1806575"/>
              <a:ext cx="609600" cy="0"/>
            </a:xfrm>
            <a:prstGeom prst="line">
              <a:avLst/>
            </a:prstGeom>
            <a:ln>
              <a:headEnd type="none" w="sm" len="sm"/>
              <a:tailEnd type="triangle" w="med" len="med"/>
            </a:ln>
            <a:extLst/>
          </p:spPr>
          <p:style>
            <a:lnRef idx="3">
              <a:schemeClr val="dk1"/>
            </a:lnRef>
            <a:fillRef idx="0">
              <a:schemeClr val="dk1"/>
            </a:fillRef>
            <a:effectRef idx="2">
              <a:schemeClr val="dk1"/>
            </a:effectRef>
            <a:fontRef idx="minor">
              <a:schemeClr val="tx1"/>
            </a:fontRef>
          </p:style>
          <p:txBody>
            <a:bodyPr/>
            <a:lstStyle/>
            <a:p>
              <a:endParaRPr lang="en-US"/>
            </a:p>
          </p:txBody>
        </p:sp>
      </p:grpSp>
      <p:sp>
        <p:nvSpPr>
          <p:cNvPr id="20" name="Text Box 18"/>
          <p:cNvSpPr txBox="1">
            <a:spLocks noChangeArrowheads="1"/>
          </p:cNvSpPr>
          <p:nvPr/>
        </p:nvSpPr>
        <p:spPr bwMode="auto">
          <a:xfrm>
            <a:off x="628650" y="1093788"/>
            <a:ext cx="9537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algn="l" eaLnBrk="1" hangingPunct="1"/>
            <a:r>
              <a:rPr lang="en-US" sz="2000" b="1" dirty="0">
                <a:solidFill>
                  <a:schemeClr val="tx2"/>
                </a:solidFill>
              </a:rPr>
              <a:t>(Define)</a:t>
            </a:r>
          </a:p>
        </p:txBody>
      </p:sp>
      <p:sp>
        <p:nvSpPr>
          <p:cNvPr id="21" name="Text Box 19"/>
          <p:cNvSpPr txBox="1">
            <a:spLocks noChangeArrowheads="1"/>
          </p:cNvSpPr>
          <p:nvPr/>
        </p:nvSpPr>
        <p:spPr bwMode="auto">
          <a:xfrm>
            <a:off x="633413" y="2336800"/>
            <a:ext cx="121026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algn="l" eaLnBrk="1" hangingPunct="1"/>
            <a:r>
              <a:rPr lang="en-US" sz="2000" b="1" dirty="0">
                <a:solidFill>
                  <a:schemeClr val="tx2"/>
                </a:solidFill>
              </a:rPr>
              <a:t>(Measure)</a:t>
            </a:r>
          </a:p>
        </p:txBody>
      </p:sp>
      <p:sp>
        <p:nvSpPr>
          <p:cNvPr id="22" name="Rectangle 20"/>
          <p:cNvSpPr>
            <a:spLocks noChangeArrowheads="1"/>
          </p:cNvSpPr>
          <p:nvPr/>
        </p:nvSpPr>
        <p:spPr bwMode="auto">
          <a:xfrm>
            <a:off x="676275" y="3689350"/>
            <a:ext cx="99084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0" tIns="0" rIns="0" bIns="0">
            <a:spAutoFit/>
          </a:bodyPr>
          <a:lstStyle/>
          <a:p>
            <a:pPr algn="l"/>
            <a:r>
              <a:rPr lang="en-US" sz="2000" b="1" dirty="0">
                <a:solidFill>
                  <a:schemeClr val="tx2"/>
                </a:solidFill>
              </a:rPr>
              <a:t>(Analyze)</a:t>
            </a:r>
          </a:p>
        </p:txBody>
      </p:sp>
      <p:sp>
        <p:nvSpPr>
          <p:cNvPr id="23" name="Rectangle 20"/>
          <p:cNvSpPr>
            <a:spLocks noChangeArrowheads="1"/>
          </p:cNvSpPr>
          <p:nvPr/>
        </p:nvSpPr>
        <p:spPr bwMode="auto">
          <a:xfrm>
            <a:off x="5108575" y="2895600"/>
            <a:ext cx="233416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0" tIns="0" rIns="0" bIns="0">
            <a:spAutoFit/>
          </a:bodyPr>
          <a:lstStyle/>
          <a:p>
            <a:pPr algn="l"/>
            <a:r>
              <a:rPr lang="en-US" sz="2400" b="1" dirty="0">
                <a:solidFill>
                  <a:schemeClr val="tx2"/>
                </a:solidFill>
              </a:rPr>
              <a:t>(Improve/Control)</a:t>
            </a:r>
          </a:p>
        </p:txBody>
      </p:sp>
      <p:sp>
        <p:nvSpPr>
          <p:cNvPr id="24" name="Rectangle 20"/>
          <p:cNvSpPr>
            <a:spLocks noChangeArrowheads="1"/>
          </p:cNvSpPr>
          <p:nvPr/>
        </p:nvSpPr>
        <p:spPr bwMode="auto">
          <a:xfrm>
            <a:off x="5159375" y="4876800"/>
            <a:ext cx="113627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none" lIns="0" tIns="0" rIns="0" bIns="0">
            <a:spAutoFit/>
          </a:bodyPr>
          <a:lstStyle/>
          <a:p>
            <a:pPr algn="l"/>
            <a:r>
              <a:rPr lang="en-US" sz="2400" b="1" dirty="0">
                <a:solidFill>
                  <a:schemeClr val="tx2"/>
                </a:solidFill>
              </a:rPr>
              <a:t>(Control)</a:t>
            </a:r>
          </a:p>
        </p:txBody>
      </p:sp>
      <p:sp>
        <p:nvSpPr>
          <p:cNvPr id="25" name="AutoShape 16"/>
          <p:cNvSpPr>
            <a:spLocks noChangeArrowheads="1"/>
          </p:cNvSpPr>
          <p:nvPr/>
        </p:nvSpPr>
        <p:spPr bwMode="auto">
          <a:xfrm>
            <a:off x="2895600" y="2209800"/>
            <a:ext cx="318139" cy="480755"/>
          </a:xfrm>
          <a:prstGeom prst="downArrow">
            <a:avLst>
              <a:gd name="adj1" fmla="val 64931"/>
              <a:gd name="adj2" fmla="val 66000"/>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endParaRPr lang="en-US"/>
          </a:p>
        </p:txBody>
      </p:sp>
      <p:sp>
        <p:nvSpPr>
          <p:cNvPr id="26" name="AutoShape 16"/>
          <p:cNvSpPr>
            <a:spLocks noChangeArrowheads="1"/>
          </p:cNvSpPr>
          <p:nvPr/>
        </p:nvSpPr>
        <p:spPr bwMode="auto">
          <a:xfrm>
            <a:off x="7657780" y="2525047"/>
            <a:ext cx="318139" cy="480755"/>
          </a:xfrm>
          <a:prstGeom prst="downArrow">
            <a:avLst>
              <a:gd name="adj1" fmla="val 64931"/>
              <a:gd name="adj2" fmla="val 66000"/>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endParaRPr lang="en-US"/>
          </a:p>
        </p:txBody>
      </p:sp>
      <p:sp>
        <p:nvSpPr>
          <p:cNvPr id="27" name="AutoShape 16"/>
          <p:cNvSpPr>
            <a:spLocks noChangeArrowheads="1"/>
          </p:cNvSpPr>
          <p:nvPr/>
        </p:nvSpPr>
        <p:spPr bwMode="auto">
          <a:xfrm>
            <a:off x="2895600" y="4800600"/>
            <a:ext cx="318139" cy="480755"/>
          </a:xfrm>
          <a:prstGeom prst="downArrow">
            <a:avLst>
              <a:gd name="adj1" fmla="val 64931"/>
              <a:gd name="adj2" fmla="val 66000"/>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endParaRPr lang="en-US"/>
          </a:p>
        </p:txBody>
      </p:sp>
      <p:sp>
        <p:nvSpPr>
          <p:cNvPr id="29" name="AutoShape 16"/>
          <p:cNvSpPr>
            <a:spLocks noChangeArrowheads="1"/>
          </p:cNvSpPr>
          <p:nvPr/>
        </p:nvSpPr>
        <p:spPr bwMode="auto">
          <a:xfrm>
            <a:off x="2895600" y="3505200"/>
            <a:ext cx="318139" cy="480755"/>
          </a:xfrm>
          <a:prstGeom prst="downArrow">
            <a:avLst>
              <a:gd name="adj1" fmla="val 64931"/>
              <a:gd name="adj2" fmla="val 66000"/>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endParaRPr lang="en-US"/>
          </a:p>
        </p:txBody>
      </p:sp>
      <p:sp>
        <p:nvSpPr>
          <p:cNvPr id="30" name="AutoShape 16"/>
          <p:cNvSpPr>
            <a:spLocks noChangeArrowheads="1"/>
          </p:cNvSpPr>
          <p:nvPr/>
        </p:nvSpPr>
        <p:spPr bwMode="auto">
          <a:xfrm>
            <a:off x="7660665" y="4126578"/>
            <a:ext cx="318139" cy="826422"/>
          </a:xfrm>
          <a:prstGeom prst="downArrow">
            <a:avLst>
              <a:gd name="adj1" fmla="val 64931"/>
              <a:gd name="adj2" fmla="val 66000"/>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endParaRPr lang="en-US"/>
          </a:p>
        </p:txBody>
      </p:sp>
    </p:spTree>
    <p:extLst>
      <p:ext uri="{BB962C8B-B14F-4D97-AF65-F5344CB8AC3E}">
        <p14:creationId xmlns:p14="http://schemas.microsoft.com/office/powerpoint/2010/main" val="500028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500"/>
                                        <p:tgtEl>
                                          <p:spTgt spid="25"/>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500"/>
                                        <p:tgtEl>
                                          <p:spTgt spid="21"/>
                                        </p:tgtEl>
                                      </p:cBhvr>
                                    </p:animEffect>
                                  </p:childTnLst>
                                </p:cTn>
                              </p:par>
                            </p:childTnLst>
                          </p:cTn>
                        </p:par>
                        <p:par>
                          <p:cTn id="19" fill="hold">
                            <p:stCondLst>
                              <p:cond delay="1500"/>
                            </p:stCondLst>
                            <p:childTnLst>
                              <p:par>
                                <p:cTn id="20" presetID="1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29"/>
                                        </p:tgtEl>
                                        <p:attrNameLst>
                                          <p:attrName>style.visibility</p:attrName>
                                        </p:attrNameLst>
                                      </p:cBhvr>
                                      <p:to>
                                        <p:strVal val="visible"/>
                                      </p:to>
                                    </p:set>
                                    <p:animEffect transition="in" filter="fade">
                                      <p:cBhvr>
                                        <p:cTn id="26" dur="500"/>
                                        <p:tgtEl>
                                          <p:spTgt spid="29"/>
                                        </p:tgtEl>
                                      </p:cBhvr>
                                    </p:animEffect>
                                  </p:childTnLst>
                                </p:cTn>
                              </p:par>
                            </p:childTnLst>
                          </p:cTn>
                        </p:par>
                        <p:par>
                          <p:cTn id="27" fill="hold">
                            <p:stCondLst>
                              <p:cond delay="2500"/>
                            </p:stCondLst>
                            <p:childTnLst>
                              <p:par>
                                <p:cTn id="28" presetID="10" presetClass="entr" presetSubtype="0" fill="hold" grpId="0" nodeType="after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childTnLst>
                          </p:cTn>
                        </p:par>
                        <p:par>
                          <p:cTn id="31" fill="hold">
                            <p:stCondLst>
                              <p:cond delay="3000"/>
                            </p:stCondLst>
                            <p:childTnLst>
                              <p:par>
                                <p:cTn id="32" presetID="10" presetClass="entr" presetSubtype="0" fill="hold" grpId="0" nodeType="after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500"/>
                                        <p:tgtEl>
                                          <p:spTgt spid="7"/>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500"/>
                                        <p:tgtEl>
                                          <p:spTgt spid="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childTnLst>
                          </p:cTn>
                        </p:par>
                        <p:par>
                          <p:cTn id="44" fill="hold">
                            <p:stCondLst>
                              <p:cond delay="3500"/>
                            </p:stCondLst>
                            <p:childTnLst>
                              <p:par>
                                <p:cTn id="45" presetID="10" presetClass="entr" presetSubtype="0" fill="hold" nodeType="after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fade">
                                      <p:cBhvr>
                                        <p:cTn id="47" dur="500"/>
                                        <p:tgtEl>
                                          <p:spTgt spid="2"/>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fade">
                                      <p:cBhvr>
                                        <p:cTn id="50" dur="500"/>
                                        <p:tgtEl>
                                          <p:spTgt spid="26"/>
                                        </p:tgtEl>
                                      </p:cBhvr>
                                    </p:animEffect>
                                  </p:childTnLst>
                                </p:cTn>
                              </p:par>
                            </p:childTnLst>
                          </p:cTn>
                        </p:par>
                        <p:par>
                          <p:cTn id="51" fill="hold">
                            <p:stCondLst>
                              <p:cond delay="4000"/>
                            </p:stCondLst>
                            <p:childTnLst>
                              <p:par>
                                <p:cTn id="52" presetID="10" presetClass="entr" presetSubtype="0" fill="hold" grpId="0" nodeType="after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fade">
                                      <p:cBhvr>
                                        <p:cTn id="54" dur="500"/>
                                        <p:tgtEl>
                                          <p:spTgt spid="23"/>
                                        </p:tgtEl>
                                      </p:cBhvr>
                                    </p:animEffect>
                                  </p:childTnLst>
                                </p:cTn>
                              </p:par>
                            </p:childTnLst>
                          </p:cTn>
                        </p:par>
                        <p:par>
                          <p:cTn id="55" fill="hold">
                            <p:stCondLst>
                              <p:cond delay="4500"/>
                            </p:stCondLst>
                            <p:childTnLst>
                              <p:par>
                                <p:cTn id="56" presetID="10" presetClass="entr" presetSubtype="0" fill="hold" grpId="0" nodeType="after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fade">
                                      <p:cBhvr>
                                        <p:cTn id="58" dur="500"/>
                                        <p:tgtEl>
                                          <p:spTgt spid="13"/>
                                        </p:tgtEl>
                                      </p:cBhvr>
                                    </p:animEffect>
                                  </p:childTnLst>
                                </p:cTn>
                              </p:par>
                            </p:childTnLst>
                          </p:cTn>
                        </p:par>
                        <p:par>
                          <p:cTn id="59" fill="hold">
                            <p:stCondLst>
                              <p:cond delay="5000"/>
                            </p:stCondLst>
                            <p:childTnLst>
                              <p:par>
                                <p:cTn id="60" presetID="10" presetClass="entr" presetSubtype="0" fill="hold" grpId="0" nodeType="after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fade">
                                      <p:cBhvr>
                                        <p:cTn id="62" dur="500"/>
                                        <p:tgtEl>
                                          <p:spTgt spid="30"/>
                                        </p:tgtEl>
                                      </p:cBhvr>
                                    </p:animEffect>
                                  </p:childTnLst>
                                </p:cTn>
                              </p:par>
                            </p:childTnLst>
                          </p:cTn>
                        </p:par>
                        <p:par>
                          <p:cTn id="63" fill="hold">
                            <p:stCondLst>
                              <p:cond delay="5500"/>
                            </p:stCondLst>
                            <p:childTnLst>
                              <p:par>
                                <p:cTn id="64" presetID="10" presetClass="entr" presetSubtype="0" fill="hold" grpId="0" nodeType="after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fade">
                                      <p:cBhvr>
                                        <p:cTn id="66" dur="500"/>
                                        <p:tgtEl>
                                          <p:spTgt spid="24"/>
                                        </p:tgtEl>
                                      </p:cBhvr>
                                    </p:animEffect>
                                  </p:childTnLst>
                                </p:cTn>
                              </p:par>
                            </p:childTnLst>
                          </p:cTn>
                        </p:par>
                        <p:par>
                          <p:cTn id="67" fill="hold">
                            <p:stCondLst>
                              <p:cond delay="6000"/>
                            </p:stCondLst>
                            <p:childTnLst>
                              <p:par>
                                <p:cTn id="68" presetID="10" presetClass="entr" presetSubtype="0" fill="hold" grpId="0" nodeType="afterEffect">
                                  <p:stCondLst>
                                    <p:cond delay="0"/>
                                  </p:stCondLst>
                                  <p:childTnLst>
                                    <p:set>
                                      <p:cBhvr>
                                        <p:cTn id="69" dur="1" fill="hold">
                                          <p:stCondLst>
                                            <p:cond delay="0"/>
                                          </p:stCondLst>
                                        </p:cTn>
                                        <p:tgtEl>
                                          <p:spTgt spid="14"/>
                                        </p:tgtEl>
                                        <p:attrNameLst>
                                          <p:attrName>style.visibility</p:attrName>
                                        </p:attrNameLst>
                                      </p:cBhvr>
                                      <p:to>
                                        <p:strVal val="visible"/>
                                      </p:to>
                                    </p:set>
                                    <p:animEffect transition="in" filter="fade">
                                      <p:cBhvr>
                                        <p:cTn id="7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2" grpId="0" animBg="1"/>
      <p:bldP spid="13" grpId="0" animBg="1"/>
      <p:bldP spid="14" grpId="0" animBg="1"/>
      <p:bldP spid="20" grpId="0"/>
      <p:bldP spid="21" grpId="0"/>
      <p:bldP spid="22" grpId="0"/>
      <p:bldP spid="23" grpId="0"/>
      <p:bldP spid="24" grpId="0"/>
      <p:bldP spid="25" grpId="0" animBg="1"/>
      <p:bldP spid="26" grpId="0" animBg="1"/>
      <p:bldP spid="27" grpId="0" animBg="1"/>
      <p:bldP spid="29" grpId="0" animBg="1"/>
      <p:bldP spid="3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2590800"/>
            <a:ext cx="4326027" cy="361024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10" name="Rectangle 2"/>
          <p:cNvSpPr>
            <a:spLocks noChangeArrowheads="1"/>
          </p:cNvSpPr>
          <p:nvPr/>
        </p:nvSpPr>
        <p:spPr bwMode="auto">
          <a:xfrm>
            <a:off x="720725" y="293688"/>
            <a:ext cx="6540500" cy="378565"/>
          </a:xfrm>
          <a:prstGeom prst="rect">
            <a:avLst/>
          </a:prstGeom>
          <a:noFill/>
          <a:ln w="9525">
            <a:noFill/>
            <a:miter lim="800000"/>
            <a:headEnd/>
            <a:tailEnd/>
          </a:ln>
          <a:effectLst/>
        </p:spPr>
        <p:txBody>
          <a:bodyPr lIns="0" tIns="0" rIns="0" bIns="0">
            <a:spAutoFit/>
          </a:bodyPr>
          <a:lstStyle/>
          <a:p>
            <a:pPr>
              <a:lnSpc>
                <a:spcPct val="80000"/>
              </a:lnSpc>
            </a:pPr>
            <a:r>
              <a:rPr lang="en-US" sz="3000" b="1" dirty="0">
                <a:solidFill>
                  <a:schemeClr val="bg1"/>
                </a:solidFill>
              </a:rPr>
              <a:t>Mistake Proofing Considerations</a:t>
            </a:r>
          </a:p>
        </p:txBody>
      </p:sp>
      <p:sp>
        <p:nvSpPr>
          <p:cNvPr id="11" name="Rectangle 3"/>
          <p:cNvSpPr>
            <a:spLocks noChangeArrowheads="1"/>
          </p:cNvSpPr>
          <p:nvPr/>
        </p:nvSpPr>
        <p:spPr bwMode="auto">
          <a:xfrm>
            <a:off x="228600" y="1308030"/>
            <a:ext cx="8413750" cy="505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marL="342900" indent="-342900" algn="l">
              <a:lnSpc>
                <a:spcPct val="120000"/>
              </a:lnSpc>
              <a:spcBef>
                <a:spcPct val="50000"/>
              </a:spcBef>
              <a:buClr>
                <a:srgbClr val="404080"/>
              </a:buClr>
              <a:buFont typeface="Wingdings 2" pitchFamily="18" charset="2"/>
              <a:buChar char="¢"/>
            </a:pPr>
            <a:r>
              <a:rPr lang="en-US" sz="2400" b="1" dirty="0"/>
              <a:t>Create an environment that… </a:t>
            </a:r>
          </a:p>
        </p:txBody>
      </p:sp>
      <p:sp>
        <p:nvSpPr>
          <p:cNvPr id="12" name="Text Box 6"/>
          <p:cNvSpPr txBox="1">
            <a:spLocks noChangeArrowheads="1"/>
          </p:cNvSpPr>
          <p:nvPr/>
        </p:nvSpPr>
        <p:spPr bwMode="auto">
          <a:xfrm>
            <a:off x="5006241" y="1976735"/>
            <a:ext cx="36805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342900" indent="-342900">
              <a:buFont typeface="Wingdings" pitchFamily="2" charset="2"/>
              <a:buChar char="ü"/>
            </a:pPr>
            <a:r>
              <a:rPr lang="en-US" sz="2400" b="1" dirty="0">
                <a:solidFill>
                  <a:srgbClr val="C00000"/>
                </a:solidFill>
              </a:rPr>
              <a:t>Emphasizes quality work</a:t>
            </a:r>
          </a:p>
        </p:txBody>
      </p:sp>
      <p:sp>
        <p:nvSpPr>
          <p:cNvPr id="13" name="Text Box 7"/>
          <p:cNvSpPr txBox="1">
            <a:spLocks noChangeArrowheads="1"/>
          </p:cNvSpPr>
          <p:nvPr/>
        </p:nvSpPr>
        <p:spPr bwMode="auto">
          <a:xfrm>
            <a:off x="4953000" y="2902803"/>
            <a:ext cx="426243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342900" indent="-342900" algn="l">
              <a:spcBef>
                <a:spcPct val="50000"/>
              </a:spcBef>
              <a:buFont typeface="Wingdings" pitchFamily="2" charset="2"/>
              <a:buChar char="ü"/>
            </a:pPr>
            <a:r>
              <a:rPr lang="en-US" sz="2400" b="1" dirty="0">
                <a:solidFill>
                  <a:srgbClr val="C00000"/>
                </a:solidFill>
              </a:rPr>
              <a:t>P</a:t>
            </a:r>
            <a:r>
              <a:rPr lang="en-US" sz="2400" b="1" dirty="0" smtClean="0">
                <a:solidFill>
                  <a:srgbClr val="C00000"/>
                </a:solidFill>
              </a:rPr>
              <a:t>romotes </a:t>
            </a:r>
            <a:r>
              <a:rPr lang="en-US" sz="2400" b="1" dirty="0">
                <a:solidFill>
                  <a:srgbClr val="C00000"/>
                </a:solidFill>
              </a:rPr>
              <a:t>involvement and creativity</a:t>
            </a:r>
          </a:p>
        </p:txBody>
      </p:sp>
      <p:sp>
        <p:nvSpPr>
          <p:cNvPr id="15" name="TextBox 14"/>
          <p:cNvSpPr txBox="1"/>
          <p:nvPr/>
        </p:nvSpPr>
        <p:spPr>
          <a:xfrm>
            <a:off x="4943390" y="4114800"/>
            <a:ext cx="4429210" cy="1107996"/>
          </a:xfrm>
          <a:prstGeom prst="rect">
            <a:avLst/>
          </a:prstGeom>
          <a:noFill/>
        </p:spPr>
        <p:txBody>
          <a:bodyPr wrap="square" rtlCol="0">
            <a:spAutoFit/>
          </a:bodyPr>
          <a:lstStyle/>
          <a:p>
            <a:pPr marL="342900" lvl="1" indent="-342900">
              <a:buFont typeface="Wingdings" pitchFamily="2" charset="2"/>
              <a:buChar char="ü"/>
            </a:pPr>
            <a:r>
              <a:rPr lang="en-US" sz="2400" b="1" dirty="0" smtClean="0">
                <a:solidFill>
                  <a:srgbClr val="C00000"/>
                </a:solidFill>
              </a:rPr>
              <a:t>Strives </a:t>
            </a:r>
            <a:r>
              <a:rPr lang="en-US" sz="2400" b="1" dirty="0">
                <a:solidFill>
                  <a:srgbClr val="C00000"/>
                </a:solidFill>
              </a:rPr>
              <a:t>for continuous improvement</a:t>
            </a:r>
          </a:p>
          <a:p>
            <a:endParaRPr lang="en-US" dirty="0"/>
          </a:p>
        </p:txBody>
      </p:sp>
      <p:pic>
        <p:nvPicPr>
          <p:cNvPr id="16" name="Picture 4" descr="C:\Users\Tom\AppData\Local\Microsoft\Windows\Temporary Internet Files\Content.IE5\OQZ2VDMR\MCj0432586000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2217003"/>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7669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720725" y="293688"/>
            <a:ext cx="6540500" cy="378565"/>
          </a:xfrm>
          <a:prstGeom prst="rect">
            <a:avLst/>
          </a:prstGeom>
          <a:noFill/>
          <a:ln w="9525">
            <a:noFill/>
            <a:miter lim="800000"/>
            <a:headEnd/>
            <a:tailEnd/>
          </a:ln>
          <a:effectLst/>
        </p:spPr>
        <p:txBody>
          <a:bodyPr lIns="0" tIns="0" rIns="0" bIns="0">
            <a:spAutoFit/>
          </a:bodyPr>
          <a:lstStyle/>
          <a:p>
            <a:pPr>
              <a:lnSpc>
                <a:spcPct val="80000"/>
              </a:lnSpc>
            </a:pPr>
            <a:r>
              <a:rPr lang="en-US" sz="3000" b="1" dirty="0">
                <a:solidFill>
                  <a:schemeClr val="bg1"/>
                </a:solidFill>
              </a:rPr>
              <a:t>Mistake Proofing Considerations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3429000"/>
            <a:ext cx="3124200" cy="3124200"/>
          </a:xfrm>
          <a:prstGeom prst="rect">
            <a:avLst/>
          </a:prstGeom>
        </p:spPr>
      </p:pic>
      <p:sp>
        <p:nvSpPr>
          <p:cNvPr id="11" name="Rectangle 3"/>
          <p:cNvSpPr>
            <a:spLocks noChangeArrowheads="1"/>
          </p:cNvSpPr>
          <p:nvPr/>
        </p:nvSpPr>
        <p:spPr bwMode="auto">
          <a:xfrm>
            <a:off x="228600" y="1066800"/>
            <a:ext cx="7162800"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pPr>
              <a:lnSpc>
                <a:spcPct val="120000"/>
              </a:lnSpc>
              <a:spcBef>
                <a:spcPct val="50000"/>
              </a:spcBef>
              <a:buClr>
                <a:srgbClr val="404080"/>
              </a:buClr>
            </a:pPr>
            <a:r>
              <a:rPr lang="en-US" sz="2400" b="1" dirty="0"/>
              <a:t>How </a:t>
            </a:r>
            <a:r>
              <a:rPr lang="en-US" sz="2400" b="1" dirty="0" smtClean="0"/>
              <a:t>to create </a:t>
            </a:r>
            <a:r>
              <a:rPr lang="en-US" sz="2400" b="1" dirty="0"/>
              <a:t>an environment ?</a:t>
            </a:r>
          </a:p>
          <a:p>
            <a:pPr marL="342900" indent="-342900" eaLnBrk="0" hangingPunct="0">
              <a:lnSpc>
                <a:spcPct val="120000"/>
              </a:lnSpc>
              <a:spcBef>
                <a:spcPct val="40000"/>
              </a:spcBef>
              <a:buClr>
                <a:srgbClr val="404080"/>
              </a:buClr>
              <a:buFont typeface="Wingdings" pitchFamily="2" charset="2"/>
              <a:buChar char="q"/>
            </a:pPr>
            <a:r>
              <a:rPr lang="en-US" sz="2400" dirty="0"/>
              <a:t>Eliminate, </a:t>
            </a:r>
            <a:r>
              <a:rPr lang="en-US" sz="2400" b="1" dirty="0">
                <a:solidFill>
                  <a:srgbClr val="C00000"/>
                </a:solidFill>
              </a:rPr>
              <a:t>simplify</a:t>
            </a:r>
            <a:r>
              <a:rPr lang="en-US" sz="2400" dirty="0">
                <a:solidFill>
                  <a:schemeClr val="accent1"/>
                </a:solidFill>
              </a:rPr>
              <a:t>,</a:t>
            </a:r>
            <a:r>
              <a:rPr lang="en-US" sz="2400" dirty="0"/>
              <a:t> or combine </a:t>
            </a:r>
            <a:r>
              <a:rPr lang="en-US" sz="2400" dirty="0" smtClean="0"/>
              <a:t>operations</a:t>
            </a:r>
            <a:endParaRPr lang="en-US" sz="2400" dirty="0"/>
          </a:p>
        </p:txBody>
      </p:sp>
      <p:sp>
        <p:nvSpPr>
          <p:cNvPr id="12" name="Rectangle 3"/>
          <p:cNvSpPr>
            <a:spLocks noChangeArrowheads="1"/>
          </p:cNvSpPr>
          <p:nvPr/>
        </p:nvSpPr>
        <p:spPr bwMode="auto">
          <a:xfrm>
            <a:off x="3124200" y="3429000"/>
            <a:ext cx="6096000"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pPr marL="342900" indent="-342900" eaLnBrk="0" hangingPunct="0">
              <a:lnSpc>
                <a:spcPct val="120000"/>
              </a:lnSpc>
              <a:spcBef>
                <a:spcPct val="40000"/>
              </a:spcBef>
              <a:buClr>
                <a:srgbClr val="404080"/>
              </a:buClr>
              <a:buFont typeface="Wingdings" pitchFamily="2" charset="2"/>
              <a:buChar char="q"/>
            </a:pPr>
            <a:r>
              <a:rPr lang="en-US" sz="2400" dirty="0" smtClean="0"/>
              <a:t>Beware </a:t>
            </a:r>
            <a:r>
              <a:rPr lang="en-US" sz="2400" dirty="0"/>
              <a:t>of </a:t>
            </a:r>
            <a:r>
              <a:rPr lang="en-US" sz="2400" b="1" dirty="0">
                <a:solidFill>
                  <a:srgbClr val="C00000"/>
                </a:solidFill>
              </a:rPr>
              <a:t>overproduction and inventory</a:t>
            </a:r>
          </a:p>
          <a:p>
            <a:pPr marL="800100" lvl="1" indent="-342900" eaLnBrk="0" hangingPunct="0">
              <a:lnSpc>
                <a:spcPct val="120000"/>
              </a:lnSpc>
              <a:spcBef>
                <a:spcPct val="40000"/>
              </a:spcBef>
              <a:buClr>
                <a:srgbClr val="404080"/>
              </a:buClr>
              <a:buFont typeface="Wingdings" pitchFamily="2" charset="2"/>
              <a:buChar char="ü"/>
            </a:pPr>
            <a:r>
              <a:rPr lang="en-US" sz="2000" dirty="0"/>
              <a:t>(high inventory makes poor quality difficult to see)</a:t>
            </a:r>
          </a:p>
          <a:p>
            <a:pPr marL="342900" indent="-342900" eaLnBrk="0" hangingPunct="0">
              <a:lnSpc>
                <a:spcPct val="120000"/>
              </a:lnSpc>
              <a:spcBef>
                <a:spcPct val="40000"/>
              </a:spcBef>
              <a:buClr>
                <a:srgbClr val="404080"/>
              </a:buClr>
              <a:buFont typeface="Wingdings" pitchFamily="2" charset="2"/>
              <a:buChar char="q"/>
            </a:pPr>
            <a:r>
              <a:rPr lang="en-US" sz="2400" dirty="0"/>
              <a:t>Involve everyone </a:t>
            </a:r>
            <a:r>
              <a:rPr lang="en-US" sz="2400" dirty="0">
                <a:solidFill>
                  <a:srgbClr val="C00000"/>
                </a:solidFill>
              </a:rPr>
              <a:t>in </a:t>
            </a:r>
            <a:r>
              <a:rPr lang="en-US" sz="2400" b="1" dirty="0">
                <a:solidFill>
                  <a:srgbClr val="C00000"/>
                </a:solidFill>
              </a:rPr>
              <a:t>error and defect prevention</a:t>
            </a:r>
            <a:endParaRPr lang="en-US" sz="2400" dirty="0">
              <a:solidFill>
                <a:srgbClr val="C00000"/>
              </a:solidFill>
            </a:endParaRPr>
          </a:p>
          <a:p>
            <a:pPr marL="800100" lvl="1" indent="-342900" eaLnBrk="0" hangingPunct="0">
              <a:lnSpc>
                <a:spcPct val="120000"/>
              </a:lnSpc>
              <a:spcBef>
                <a:spcPct val="40000"/>
              </a:spcBef>
              <a:buClr>
                <a:srgbClr val="404080"/>
              </a:buClr>
              <a:buFont typeface="Wingdings" pitchFamily="2" charset="2"/>
              <a:buChar char="ü"/>
            </a:pPr>
            <a:r>
              <a:rPr lang="en-US" sz="2000" dirty="0"/>
              <a:t>(standard practices, daily improvements, training, and incentives)</a:t>
            </a:r>
          </a:p>
        </p:txBody>
      </p:sp>
      <p:sp>
        <p:nvSpPr>
          <p:cNvPr id="13" name="Rectangle 3"/>
          <p:cNvSpPr>
            <a:spLocks noChangeArrowheads="1"/>
          </p:cNvSpPr>
          <p:nvPr/>
        </p:nvSpPr>
        <p:spPr bwMode="auto">
          <a:xfrm>
            <a:off x="1905000" y="2327429"/>
            <a:ext cx="6096000" cy="949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pPr marL="342900" indent="-342900" eaLnBrk="0" hangingPunct="0">
              <a:lnSpc>
                <a:spcPct val="120000"/>
              </a:lnSpc>
              <a:spcBef>
                <a:spcPct val="40000"/>
              </a:spcBef>
              <a:buClr>
                <a:srgbClr val="404080"/>
              </a:buClr>
              <a:buFont typeface="Wingdings" pitchFamily="2" charset="2"/>
              <a:buChar char="q"/>
            </a:pPr>
            <a:r>
              <a:rPr lang="en-US" sz="2400" dirty="0" smtClean="0"/>
              <a:t>Use </a:t>
            </a:r>
            <a:r>
              <a:rPr lang="en-US" sz="2400" b="1" dirty="0">
                <a:solidFill>
                  <a:srgbClr val="C00000"/>
                </a:solidFill>
              </a:rPr>
              <a:t>one piece flow</a:t>
            </a:r>
            <a:r>
              <a:rPr lang="en-US" sz="2400" dirty="0">
                <a:solidFill>
                  <a:srgbClr val="C00000"/>
                </a:solidFill>
              </a:rPr>
              <a:t> </a:t>
            </a:r>
            <a:r>
              <a:rPr lang="en-US" sz="2400" dirty="0"/>
              <a:t>rather than process batch </a:t>
            </a:r>
            <a:r>
              <a:rPr lang="en-US" sz="2400" dirty="0" smtClean="0"/>
              <a:t>flow</a:t>
            </a:r>
            <a:endParaRPr lang="en-US" sz="2000" dirty="0"/>
          </a:p>
        </p:txBody>
      </p:sp>
    </p:spTree>
    <p:extLst>
      <p:ext uri="{BB962C8B-B14F-4D97-AF65-F5344CB8AC3E}">
        <p14:creationId xmlns:p14="http://schemas.microsoft.com/office/powerpoint/2010/main" val="41658746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7044"/>
            <a:ext cx="7772400" cy="646331"/>
          </a:xfrm>
        </p:spPr>
        <p:txBody>
          <a:bodyPr/>
          <a:lstStyle/>
          <a:p>
            <a:r>
              <a:rPr lang="en-US" sz="3600" b="1" dirty="0" smtClean="0">
                <a:solidFill>
                  <a:schemeClr val="bg1"/>
                </a:solidFill>
                <a:latin typeface="+mj-lt"/>
              </a:rPr>
              <a:t>Exercise # 1:</a:t>
            </a:r>
            <a:endParaRPr lang="en-US" sz="3600" b="1" dirty="0">
              <a:solidFill>
                <a:schemeClr val="bg1"/>
              </a:solidFill>
              <a:latin typeface="+mj-lt"/>
            </a:endParaRPr>
          </a:p>
        </p:txBody>
      </p:sp>
      <p:sp>
        <p:nvSpPr>
          <p:cNvPr id="6" name="Rectangle 3"/>
          <p:cNvSpPr txBox="1">
            <a:spLocks noChangeArrowheads="1"/>
          </p:cNvSpPr>
          <p:nvPr/>
        </p:nvSpPr>
        <p:spPr>
          <a:xfrm>
            <a:off x="273050" y="1008063"/>
            <a:ext cx="8683625" cy="5370701"/>
          </a:xfrm>
          <a:prstGeom prst="rect">
            <a:avLst/>
          </a:prstGeom>
          <a:noFill/>
        </p:spPr>
        <p:txBody>
          <a:bodyPr vert="horz" lIns="91440" tIns="45720" rIns="91440" bIns="45720" rtlCol="0">
            <a:spAutoFit/>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90513" indent="-290513" defTabSz="1114425">
              <a:spcBef>
                <a:spcPct val="35000"/>
              </a:spcBef>
              <a:buFontTx/>
              <a:buAutoNum type="arabicPeriod"/>
            </a:pPr>
            <a:r>
              <a:rPr lang="en-US" sz="2000" dirty="0" smtClean="0"/>
              <a:t>Going around the class, name a Mistake Proofing idea from one of the following: </a:t>
            </a:r>
          </a:p>
          <a:p>
            <a:pPr marL="568325" lvl="1" indent="-163513" defTabSz="1114425">
              <a:spcBef>
                <a:spcPct val="35000"/>
              </a:spcBef>
              <a:buFont typeface="Arial" charset="0"/>
              <a:buChar char="-"/>
            </a:pPr>
            <a:r>
              <a:rPr lang="en-US" sz="2000" dirty="0" smtClean="0"/>
              <a:t>Home, e.g., auto shut off on flat iron</a:t>
            </a:r>
          </a:p>
          <a:p>
            <a:pPr marL="568325" lvl="1" indent="-163513" defTabSz="1114425">
              <a:spcBef>
                <a:spcPct val="35000"/>
              </a:spcBef>
              <a:buFont typeface="Arial" charset="0"/>
              <a:buChar char="-"/>
            </a:pPr>
            <a:r>
              <a:rPr lang="en-US" sz="2000" dirty="0" smtClean="0"/>
              <a:t>Auto, e.g., car won’t start unless transmission is in park/neutral</a:t>
            </a:r>
          </a:p>
          <a:p>
            <a:pPr marL="568325" lvl="1" indent="-163513" defTabSz="1114425">
              <a:spcBef>
                <a:spcPct val="35000"/>
              </a:spcBef>
              <a:buFont typeface="Arial" charset="0"/>
              <a:buChar char="-"/>
            </a:pPr>
            <a:r>
              <a:rPr lang="en-US" sz="2000" dirty="0" smtClean="0"/>
              <a:t>Sport/Recreation, e.g., dead man’s lanyard on personal watercraft</a:t>
            </a:r>
          </a:p>
          <a:p>
            <a:pPr marL="568325" lvl="1" indent="-163513" defTabSz="1114425">
              <a:spcBef>
                <a:spcPct val="35000"/>
              </a:spcBef>
              <a:buFont typeface="Arial" charset="0"/>
              <a:buChar char="-"/>
            </a:pPr>
            <a:r>
              <a:rPr lang="en-US" sz="2000" dirty="0" smtClean="0"/>
              <a:t>Amusement Parks, e.g., sensors on roller coaster tracks</a:t>
            </a:r>
          </a:p>
          <a:p>
            <a:pPr marL="568325" lvl="1" indent="-163513" defTabSz="1114425">
              <a:spcBef>
                <a:spcPct val="35000"/>
              </a:spcBef>
              <a:buFont typeface="Arial" charset="0"/>
              <a:buChar char="-"/>
            </a:pPr>
            <a:r>
              <a:rPr lang="en-US" sz="2000" dirty="0" smtClean="0"/>
              <a:t>Work/Commerce, e.g., pull down menus on forms</a:t>
            </a:r>
          </a:p>
          <a:p>
            <a:pPr marL="568325" lvl="1" indent="-163513" defTabSz="1114425">
              <a:spcBef>
                <a:spcPct val="35000"/>
              </a:spcBef>
              <a:buFont typeface="Arial" charset="0"/>
              <a:buChar char="-"/>
            </a:pPr>
            <a:r>
              <a:rPr lang="en-US" sz="2000" dirty="0" smtClean="0"/>
              <a:t>Etc.</a:t>
            </a:r>
          </a:p>
          <a:p>
            <a:pPr marL="290513" indent="-290513" defTabSz="1114425">
              <a:spcBef>
                <a:spcPct val="35000"/>
              </a:spcBef>
              <a:buFontTx/>
              <a:buAutoNum type="arabicPeriod" startAt="2"/>
            </a:pPr>
            <a:r>
              <a:rPr lang="en-US" sz="2000" dirty="0" smtClean="0"/>
              <a:t>Break into your groups and pick one project per group.  </a:t>
            </a:r>
          </a:p>
          <a:p>
            <a:pPr marL="568325" lvl="1" indent="-163513" defTabSz="1114425">
              <a:spcBef>
                <a:spcPct val="35000"/>
              </a:spcBef>
              <a:buFont typeface="Arial" charset="0"/>
              <a:buChar char="-"/>
            </a:pPr>
            <a:r>
              <a:rPr lang="en-US" sz="2000" dirty="0" smtClean="0"/>
              <a:t>Identify a common, recurring issue within the project and list the defects contributing to it.  Then, determine the errors that cause the defect and brainstorm for potential mistake-proofing on all levels. </a:t>
            </a:r>
          </a:p>
          <a:p>
            <a:pPr marL="974725" lvl="2" indent="-288925" defTabSz="1114425">
              <a:spcBef>
                <a:spcPct val="35000"/>
              </a:spcBef>
              <a:buFont typeface="Wingdings" pitchFamily="2" charset="2"/>
              <a:buChar char="Ø"/>
            </a:pPr>
            <a:r>
              <a:rPr lang="en-US" sz="2000" dirty="0" smtClean="0"/>
              <a:t>Are you Preventing, Detecting During the Process, or Detecting After the Process?</a:t>
            </a:r>
          </a:p>
        </p:txBody>
      </p:sp>
    </p:spTree>
    <p:extLst>
      <p:ext uri="{BB962C8B-B14F-4D97-AF65-F5344CB8AC3E}">
        <p14:creationId xmlns:p14="http://schemas.microsoft.com/office/powerpoint/2010/main" val="3942541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latin typeface="+mj-lt"/>
              </a:rPr>
              <a:t>Summary</a:t>
            </a:r>
            <a:endParaRPr lang="en-US" b="1" dirty="0">
              <a:solidFill>
                <a:schemeClr val="bg1"/>
              </a:solidFill>
              <a:latin typeface="+mj-lt"/>
            </a:endParaRPr>
          </a:p>
        </p:txBody>
      </p:sp>
      <p:sp>
        <p:nvSpPr>
          <p:cNvPr id="5" name="TextBox 4"/>
          <p:cNvSpPr txBox="1"/>
          <p:nvPr/>
        </p:nvSpPr>
        <p:spPr>
          <a:xfrm>
            <a:off x="685800" y="955084"/>
            <a:ext cx="7696199" cy="3010055"/>
          </a:xfrm>
          <a:prstGeom prst="rect">
            <a:avLst/>
          </a:prstGeom>
          <a:noFill/>
        </p:spPr>
        <p:txBody>
          <a:bodyPr wrap="square" rtlCol="0">
            <a:spAutoFit/>
          </a:bodyPr>
          <a:lstStyle/>
          <a:p>
            <a:pPr marL="342900" indent="-342900">
              <a:buFont typeface="Wingdings" pitchFamily="2" charset="2"/>
              <a:buChar char="q"/>
            </a:pPr>
            <a:r>
              <a:rPr lang="en-US" sz="2400" dirty="0"/>
              <a:t>Mistake Proofing (Poke Yoke) is a strategy for preventing errors in processes.</a:t>
            </a:r>
          </a:p>
          <a:p>
            <a:pPr marL="381000" indent="-381000" defTabSz="1114425">
              <a:spcBef>
                <a:spcPct val="50000"/>
              </a:spcBef>
              <a:buFont typeface="Wingdings" pitchFamily="2" charset="2"/>
              <a:buChar char="q"/>
            </a:pPr>
            <a:r>
              <a:rPr lang="en-US" sz="2400" dirty="0"/>
              <a:t>Effective Mistake Proofing requires two basic concepts: </a:t>
            </a:r>
          </a:p>
          <a:p>
            <a:pPr marL="800100" lvl="1" indent="-342900">
              <a:buFont typeface="Wingdings" pitchFamily="2" charset="2"/>
              <a:buChar char="ü"/>
            </a:pPr>
            <a:r>
              <a:rPr lang="en-US" sz="2400" dirty="0" smtClean="0"/>
              <a:t>1. A </a:t>
            </a:r>
            <a:r>
              <a:rPr lang="en-US" sz="2400" dirty="0"/>
              <a:t>focus on controlling the factors which cause </a:t>
            </a:r>
            <a:r>
              <a:rPr lang="en-US" sz="2400" dirty="0" smtClean="0"/>
              <a:t>errors</a:t>
            </a:r>
          </a:p>
          <a:p>
            <a:pPr marL="800100" lvl="1" indent="-342900">
              <a:buFont typeface="Wingdings" pitchFamily="2" charset="2"/>
              <a:buChar char="ü"/>
            </a:pPr>
            <a:r>
              <a:rPr lang="en-US" sz="2400" dirty="0" smtClean="0"/>
              <a:t>2</a:t>
            </a:r>
            <a:r>
              <a:rPr lang="en-US" sz="2400" dirty="0"/>
              <a:t>. Inspection which is effective and tireless</a:t>
            </a:r>
          </a:p>
          <a:p>
            <a:pPr marL="800100" lvl="1" indent="-342900">
              <a:spcBef>
                <a:spcPct val="40000"/>
              </a:spcBef>
              <a:buFont typeface="Wingdings" pitchFamily="2" charset="2"/>
              <a:buChar char="ü"/>
            </a:pPr>
            <a:endParaRPr lang="en-US" sz="2400" dirty="0"/>
          </a:p>
        </p:txBody>
      </p:sp>
    </p:spTree>
    <p:extLst>
      <p:ext uri="{BB962C8B-B14F-4D97-AF65-F5344CB8AC3E}">
        <p14:creationId xmlns:p14="http://schemas.microsoft.com/office/powerpoint/2010/main" val="566782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838200" y="1447800"/>
            <a:ext cx="7391400" cy="4343400"/>
          </a:xfrm>
        </p:spPr>
        <p:txBody>
          <a:bodyPr/>
          <a:lstStyle/>
          <a:p>
            <a:pPr marL="0" indent="0" defTabSz="1019175" eaLnBrk="0" hangingPunct="0">
              <a:lnSpc>
                <a:spcPct val="150000"/>
              </a:lnSpc>
              <a:spcBef>
                <a:spcPct val="50000"/>
              </a:spcBef>
              <a:buNone/>
            </a:pPr>
            <a:r>
              <a:rPr lang="en-US" sz="2400" b="1" dirty="0">
                <a:solidFill>
                  <a:schemeClr val="tx2"/>
                </a:solidFill>
              </a:rPr>
              <a:t>By the end of this module participants should be able to</a:t>
            </a:r>
            <a:r>
              <a:rPr lang="en-US" sz="2400" b="1" dirty="0" smtClean="0">
                <a:solidFill>
                  <a:schemeClr val="tx2"/>
                </a:solidFill>
              </a:rPr>
              <a:t>:</a:t>
            </a:r>
          </a:p>
          <a:p>
            <a:r>
              <a:rPr lang="en-US" sz="2400" dirty="0" smtClean="0">
                <a:solidFill>
                  <a:schemeClr val="tx2"/>
                </a:solidFill>
              </a:rPr>
              <a:t>Identify the concept and importance of mistake proofing (poke yoke)</a:t>
            </a:r>
          </a:p>
          <a:p>
            <a:r>
              <a:rPr lang="en-US" sz="2400" dirty="0" smtClean="0">
                <a:solidFill>
                  <a:schemeClr val="tx2"/>
                </a:solidFill>
              </a:rPr>
              <a:t>Apply Poke </a:t>
            </a:r>
            <a:r>
              <a:rPr lang="en-US" sz="2400" dirty="0">
                <a:solidFill>
                  <a:schemeClr val="tx2"/>
                </a:solidFill>
              </a:rPr>
              <a:t>Yoke methods as a control  on identified key </a:t>
            </a:r>
            <a:r>
              <a:rPr lang="en-US" sz="2400" dirty="0" err="1">
                <a:solidFill>
                  <a:schemeClr val="tx2"/>
                </a:solidFill>
              </a:rPr>
              <a:t>Xs</a:t>
            </a:r>
            <a:r>
              <a:rPr lang="en-US" sz="2400" dirty="0">
                <a:solidFill>
                  <a:schemeClr val="tx2"/>
                </a:solidFill>
              </a:rPr>
              <a:t> to reduce or eliminate process errors  and </a:t>
            </a:r>
            <a:r>
              <a:rPr lang="en-US" sz="2400" dirty="0" smtClean="0">
                <a:solidFill>
                  <a:schemeClr val="tx2"/>
                </a:solidFill>
              </a:rPr>
              <a:t>defects </a:t>
            </a:r>
            <a:r>
              <a:rPr lang="en-US" sz="2400" dirty="0">
                <a:solidFill>
                  <a:schemeClr val="tx2"/>
                </a:solidFill>
              </a:rPr>
              <a:t>from </a:t>
            </a:r>
            <a:r>
              <a:rPr lang="en-US" sz="2400" dirty="0" smtClean="0">
                <a:solidFill>
                  <a:schemeClr val="tx2"/>
                </a:solidFill>
              </a:rPr>
              <a:t>occurring</a:t>
            </a:r>
          </a:p>
          <a:p>
            <a:r>
              <a:rPr lang="en-US" sz="2400" dirty="0" smtClean="0">
                <a:solidFill>
                  <a:schemeClr val="tx2"/>
                </a:solidFill>
              </a:rPr>
              <a:t>Select the appropriate  strategies and methods  for mistake proofing based </a:t>
            </a:r>
            <a:r>
              <a:rPr lang="en-US" sz="2400" dirty="0">
                <a:solidFill>
                  <a:schemeClr val="tx2"/>
                </a:solidFill>
              </a:rPr>
              <a:t>on DMAIC </a:t>
            </a:r>
            <a:r>
              <a:rPr lang="en-US" sz="2400" dirty="0" smtClean="0">
                <a:solidFill>
                  <a:schemeClr val="tx2"/>
                </a:solidFill>
              </a:rPr>
              <a:t> Implementation  road map</a:t>
            </a:r>
            <a:endParaRPr lang="en-US" sz="2400" dirty="0">
              <a:solidFill>
                <a:schemeClr val="tx2"/>
              </a:solidFill>
            </a:endParaRPr>
          </a:p>
        </p:txBody>
      </p:sp>
      <p:sp>
        <p:nvSpPr>
          <p:cNvPr id="4" name="Title 3"/>
          <p:cNvSpPr>
            <a:spLocks noGrp="1"/>
          </p:cNvSpPr>
          <p:nvPr>
            <p:ph type="title"/>
          </p:nvPr>
        </p:nvSpPr>
        <p:spPr>
          <a:xfrm>
            <a:off x="609600" y="115669"/>
            <a:ext cx="7924800" cy="584775"/>
          </a:xfrm>
        </p:spPr>
        <p:txBody>
          <a:bodyPr/>
          <a:lstStyle/>
          <a:p>
            <a:r>
              <a:rPr lang="en-US" b="1" dirty="0">
                <a:solidFill>
                  <a:schemeClr val="bg1"/>
                </a:solidFill>
                <a:latin typeface="+mj-lt"/>
              </a:rPr>
              <a:t>Learning Objectives</a:t>
            </a:r>
          </a:p>
        </p:txBody>
      </p:sp>
    </p:spTree>
    <p:extLst>
      <p:ext uri="{BB962C8B-B14F-4D97-AF65-F5344CB8AC3E}">
        <p14:creationId xmlns:p14="http://schemas.microsoft.com/office/powerpoint/2010/main" val="1345075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7740" y="1447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3600" b="1" dirty="0" smtClean="0">
                <a:solidFill>
                  <a:schemeClr val="bg1"/>
                </a:solidFill>
                <a:latin typeface="Calibri" pitchFamily="34" charset="0"/>
                <a:ea typeface="Slackey"/>
              </a:rPr>
              <a:t>Thank You</a:t>
            </a:r>
            <a:endParaRPr sz="3600" dirty="0" smtClean="0">
              <a:latin typeface="Bevan"/>
              <a:ea typeface="Slackey"/>
            </a:endParaRPr>
          </a:p>
        </p:txBody>
      </p:sp>
      <p:pic>
        <p:nvPicPr>
          <p:cNvPr id="14340"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3505200"/>
            <a:ext cx="3733800" cy="1569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3888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838200" y="1676400"/>
            <a:ext cx="1619324"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Define</a:t>
            </a:r>
            <a:endParaRPr lang="en-US" sz="1400" b="1" dirty="0"/>
          </a:p>
        </p:txBody>
      </p:sp>
      <p:sp>
        <p:nvSpPr>
          <p:cNvPr id="5" name="Freeform 4"/>
          <p:cNvSpPr/>
          <p:nvPr/>
        </p:nvSpPr>
        <p:spPr>
          <a:xfrm>
            <a:off x="838200" y="2590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Measure</a:t>
            </a:r>
          </a:p>
        </p:txBody>
      </p:sp>
      <p:sp>
        <p:nvSpPr>
          <p:cNvPr id="6" name="Freeform 5"/>
          <p:cNvSpPr/>
          <p:nvPr/>
        </p:nvSpPr>
        <p:spPr>
          <a:xfrm>
            <a:off x="838200" y="35052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3121013"/>
              <a:satOff val="-3893"/>
              <a:lumOff val="915"/>
              <a:alphaOff val="0"/>
            </a:schemeClr>
          </a:lnRef>
          <a:fillRef idx="1">
            <a:schemeClr val="accent2">
              <a:hueOff val="3121013"/>
              <a:satOff val="-3893"/>
              <a:lumOff val="915"/>
              <a:alphaOff val="0"/>
            </a:schemeClr>
          </a:fillRef>
          <a:effectRef idx="2">
            <a:schemeClr val="accent2">
              <a:hueOff val="3121013"/>
              <a:satOff val="-3893"/>
              <a:lumOff val="915"/>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Analyze</a:t>
            </a:r>
          </a:p>
        </p:txBody>
      </p:sp>
      <p:sp>
        <p:nvSpPr>
          <p:cNvPr id="7" name="Freeform 6"/>
          <p:cNvSpPr/>
          <p:nvPr/>
        </p:nvSpPr>
        <p:spPr>
          <a:xfrm>
            <a:off x="838200" y="44196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4681519"/>
              <a:satOff val="-5839"/>
              <a:lumOff val="1373"/>
              <a:alphaOff val="0"/>
            </a:schemeClr>
          </a:lnRef>
          <a:fillRef idx="1">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endParaRPr lang="en-US" sz="2400" b="1" dirty="0" smtClean="0"/>
          </a:p>
          <a:p>
            <a:pPr algn="ctr" defTabSz="1289050">
              <a:lnSpc>
                <a:spcPct val="90000"/>
              </a:lnSpc>
              <a:spcAft>
                <a:spcPct val="35000"/>
              </a:spcAft>
              <a:defRPr/>
            </a:pPr>
            <a:r>
              <a:rPr lang="en-US" sz="2400" b="1" dirty="0" smtClean="0"/>
              <a:t>Improve</a:t>
            </a:r>
            <a:endParaRPr lang="en-US" sz="2400" b="1" dirty="0"/>
          </a:p>
          <a:p>
            <a:pPr algn="ctr" defTabSz="1289050">
              <a:lnSpc>
                <a:spcPct val="90000"/>
              </a:lnSpc>
              <a:spcAft>
                <a:spcPct val="35000"/>
              </a:spcAft>
              <a:defRPr/>
            </a:pPr>
            <a:endParaRPr lang="en-US" sz="1200" b="1" dirty="0"/>
          </a:p>
        </p:txBody>
      </p:sp>
      <p:sp>
        <p:nvSpPr>
          <p:cNvPr id="9" name="Freeform 8"/>
          <p:cNvSpPr/>
          <p:nvPr/>
        </p:nvSpPr>
        <p:spPr>
          <a:xfrm>
            <a:off x="838200" y="5257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Control</a:t>
            </a:r>
          </a:p>
        </p:txBody>
      </p:sp>
      <p:grpSp>
        <p:nvGrpSpPr>
          <p:cNvPr id="13" name="Group 12"/>
          <p:cNvGrpSpPr/>
          <p:nvPr/>
        </p:nvGrpSpPr>
        <p:grpSpPr>
          <a:xfrm>
            <a:off x="3048000" y="1905000"/>
            <a:ext cx="4267200" cy="3042841"/>
            <a:chOff x="381000" y="1254868"/>
            <a:chExt cx="4267200" cy="3042841"/>
          </a:xfrm>
        </p:grpSpPr>
        <p:sp>
          <p:nvSpPr>
            <p:cNvPr id="14" name="Rectangle 13"/>
            <p:cNvSpPr/>
            <p:nvPr/>
          </p:nvSpPr>
          <p:spPr>
            <a:xfrm>
              <a:off x="381000" y="1295400"/>
              <a:ext cx="4267200" cy="25908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15" name="Rectangle 14"/>
            <p:cNvSpPr/>
            <p:nvPr/>
          </p:nvSpPr>
          <p:spPr>
            <a:xfrm>
              <a:off x="3090160" y="1254868"/>
              <a:ext cx="57580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5</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6" name="Rectangle 15"/>
            <p:cNvSpPr/>
            <p:nvPr/>
          </p:nvSpPr>
          <p:spPr>
            <a:xfrm>
              <a:off x="435873" y="1369724"/>
              <a:ext cx="2129109" cy="76944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4400" b="1" cap="all" spc="0" dirty="0" smtClean="0">
                  <a:ln w="0"/>
                  <a:solidFill>
                    <a:schemeClr val="accent2"/>
                  </a:solidFill>
                  <a:effectLst>
                    <a:reflection blurRad="12700" stA="50000" endPos="50000" dist="5000" dir="5400000" sy="-100000" rotWithShape="0"/>
                  </a:effectLst>
                </a:rPr>
                <a:t>Phase</a:t>
              </a:r>
              <a:endParaRPr lang="en-US" sz="4400" b="1" cap="all" spc="0" dirty="0">
                <a:ln w="0"/>
                <a:solidFill>
                  <a:schemeClr val="accent2"/>
                </a:solidFill>
                <a:effectLst>
                  <a:reflection blurRad="12700" stA="50000" endPos="50000" dist="5000" dir="5400000" sy="-100000" rotWithShape="0"/>
                </a:effectLst>
              </a:endParaRPr>
            </a:p>
          </p:txBody>
        </p:sp>
        <p:sp>
          <p:nvSpPr>
            <p:cNvPr id="17" name="TextBox 16"/>
            <p:cNvSpPr txBox="1"/>
            <p:nvPr/>
          </p:nvSpPr>
          <p:spPr>
            <a:xfrm>
              <a:off x="435873" y="2266384"/>
              <a:ext cx="4136127" cy="2031325"/>
            </a:xfrm>
            <a:prstGeom prst="rect">
              <a:avLst/>
            </a:prstGeom>
            <a:noFill/>
          </p:spPr>
          <p:txBody>
            <a:bodyPr wrap="square" rtlCol="0">
              <a:spAutoFit/>
            </a:bodyPr>
            <a:lstStyle/>
            <a:p>
              <a:r>
                <a:rPr lang="en-US" dirty="0" smtClean="0"/>
                <a:t>Tools</a:t>
              </a:r>
              <a:r>
                <a:rPr lang="en-US" dirty="0"/>
                <a:t>:</a:t>
              </a:r>
            </a:p>
            <a:p>
              <a:pPr marL="285750" indent="-285750">
                <a:buFont typeface="Arial" pitchFamily="34" charset="0"/>
                <a:buChar char="•"/>
              </a:pPr>
              <a:r>
                <a:rPr lang="en-US" dirty="0" smtClean="0"/>
                <a:t>Controls Plans</a:t>
              </a:r>
            </a:p>
            <a:p>
              <a:pPr marL="285750" indent="-285750">
                <a:buFont typeface="Arial" pitchFamily="34" charset="0"/>
                <a:buChar char="•"/>
              </a:pPr>
              <a:r>
                <a:rPr lang="en-US" dirty="0" smtClean="0"/>
                <a:t>Lean Visual Controls</a:t>
              </a:r>
            </a:p>
            <a:p>
              <a:pPr marL="285750" indent="-285750">
                <a:buFont typeface="Arial" pitchFamily="34" charset="0"/>
                <a:buChar char="•"/>
              </a:pPr>
              <a:r>
                <a:rPr lang="en-US" dirty="0" smtClean="0"/>
                <a:t>Mistake Proofing (Poke Yoke)</a:t>
              </a:r>
            </a:p>
            <a:p>
              <a:pPr marL="285750" indent="-285750">
                <a:buFont typeface="Arial" pitchFamily="34" charset="0"/>
                <a:buChar char="•"/>
              </a:pPr>
              <a:endParaRPr lang="en-US" dirty="0" smtClean="0"/>
            </a:p>
            <a:p>
              <a:endParaRPr lang="en-US" dirty="0"/>
            </a:p>
            <a:p>
              <a:endParaRPr lang="en-US" dirty="0"/>
            </a:p>
          </p:txBody>
        </p:sp>
      </p:grpSp>
      <p:sp>
        <p:nvSpPr>
          <p:cNvPr id="23" name="Rectangle 2"/>
          <p:cNvSpPr>
            <a:spLocks noGrp="1" noChangeArrowheads="1"/>
          </p:cNvSpPr>
          <p:nvPr>
            <p:ph type="ctrTitle"/>
          </p:nvPr>
        </p:nvSpPr>
        <p:spPr>
          <a:xfrm>
            <a:off x="841169" y="228600"/>
            <a:ext cx="7772400" cy="584775"/>
          </a:xfrm>
        </p:spPr>
        <p:txBody>
          <a:bodyPr anchor="t"/>
          <a:lstStyle/>
          <a:p>
            <a:pPr>
              <a:defRPr/>
            </a:pPr>
            <a:r>
              <a:rPr lang="en-US" sz="3600" b="1" dirty="0" smtClean="0">
                <a:solidFill>
                  <a:schemeClr val="bg1"/>
                </a:solidFill>
                <a:latin typeface="+mj-lt"/>
              </a:rPr>
              <a:t>The DMAIC Process with Tools</a:t>
            </a:r>
            <a:endParaRPr lang="en-US" sz="3600" b="1" baseline="30000" dirty="0" smtClean="0">
              <a:solidFill>
                <a:schemeClr val="bg1"/>
              </a:solidFill>
              <a:latin typeface="+mj-lt"/>
            </a:endParaRPr>
          </a:p>
        </p:txBody>
      </p:sp>
      <p:sp>
        <p:nvSpPr>
          <p:cNvPr id="19" name="TextBox 18"/>
          <p:cNvSpPr txBox="1"/>
          <p:nvPr/>
        </p:nvSpPr>
        <p:spPr>
          <a:xfrm>
            <a:off x="3933520" y="1107036"/>
            <a:ext cx="1348190" cy="584775"/>
          </a:xfrm>
          <a:prstGeom prst="rect">
            <a:avLst/>
          </a:prstGeom>
          <a:noFill/>
        </p:spPr>
        <p:txBody>
          <a:bodyPr wrap="none" rtlCol="0">
            <a:spAutoFit/>
          </a:bodyPr>
          <a:lstStyle/>
          <a:p>
            <a:r>
              <a:rPr lang="en-US" sz="3200" b="1" dirty="0" smtClean="0">
                <a:solidFill>
                  <a:schemeClr val="tx2"/>
                </a:solidFill>
              </a:rPr>
              <a:t>DAY 3</a:t>
            </a:r>
            <a:endParaRPr lang="en-US" sz="3200" b="1" dirty="0">
              <a:solidFill>
                <a:schemeClr val="tx2"/>
              </a:solidFill>
            </a:endParaRPr>
          </a:p>
        </p:txBody>
      </p:sp>
      <p:sp>
        <p:nvSpPr>
          <p:cNvPr id="18" name="Rectangle 17"/>
          <p:cNvSpPr/>
          <p:nvPr/>
        </p:nvSpPr>
        <p:spPr>
          <a:xfrm>
            <a:off x="685800" y="5181600"/>
            <a:ext cx="1905000" cy="914400"/>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cxnSp>
        <p:nvCxnSpPr>
          <p:cNvPr id="20" name="Straight Connector 19"/>
          <p:cNvCxnSpPr/>
          <p:nvPr/>
        </p:nvCxnSpPr>
        <p:spPr>
          <a:xfrm>
            <a:off x="3505200" y="4038600"/>
            <a:ext cx="266700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489796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2500"/>
                            </p:stCondLst>
                            <p:childTnLst>
                              <p:par>
                                <p:cTn id="13" presetID="1" presetClass="entr" presetSubtype="0" fill="hold" nodeType="after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274638"/>
            <a:ext cx="8229600" cy="584775"/>
          </a:xfrm>
          <a:prstGeom prst="rect">
            <a:avLst/>
          </a:prstGeom>
          <a:noFill/>
        </p:spPr>
        <p:txBody>
          <a:bodyPr wrap="square"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What is Mistake Proofing (Poke Yoke)?</a:t>
            </a:r>
            <a:endParaRPr lang="en-US" b="1" dirty="0">
              <a:solidFill>
                <a:schemeClr val="bg1"/>
              </a:solidFill>
              <a:latin typeface="+mj-lt"/>
            </a:endParaRPr>
          </a:p>
        </p:txBody>
      </p:sp>
      <p:sp>
        <p:nvSpPr>
          <p:cNvPr id="5" name="Rectangle 3"/>
          <p:cNvSpPr txBox="1">
            <a:spLocks noChangeArrowheads="1"/>
          </p:cNvSpPr>
          <p:nvPr/>
        </p:nvSpPr>
        <p:spPr>
          <a:xfrm>
            <a:off x="255237" y="1390619"/>
            <a:ext cx="8413750" cy="1127125"/>
          </a:xfrm>
          <a:prstGeom prst="rect">
            <a:avLst/>
          </a:prstGeom>
          <a:noFill/>
        </p:spPr>
        <p:txBody>
          <a:bodyPr vert="horz" lIns="91440" tIns="45720" rIns="91440" bIns="45720" rtlCol="0">
            <a:noAutofit/>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50000"/>
              </a:spcBef>
              <a:buFont typeface="Wingdings" pitchFamily="2" charset="2"/>
              <a:buChar char="q"/>
            </a:pPr>
            <a:r>
              <a:rPr lang="en-US" sz="2800" b="1" dirty="0" smtClean="0"/>
              <a:t>  Japanese phrase: </a:t>
            </a:r>
          </a:p>
        </p:txBody>
      </p:sp>
      <p:sp>
        <p:nvSpPr>
          <p:cNvPr id="7" name="Freeform 6"/>
          <p:cNvSpPr/>
          <p:nvPr/>
        </p:nvSpPr>
        <p:spPr>
          <a:xfrm>
            <a:off x="304800" y="2365344"/>
            <a:ext cx="1749456" cy="1749456"/>
          </a:xfrm>
          <a:custGeom>
            <a:avLst/>
            <a:gdLst>
              <a:gd name="connsiteX0" fmla="*/ 0 w 1749456"/>
              <a:gd name="connsiteY0" fmla="*/ 874728 h 1749456"/>
              <a:gd name="connsiteX1" fmla="*/ 874728 w 1749456"/>
              <a:gd name="connsiteY1" fmla="*/ 0 h 1749456"/>
              <a:gd name="connsiteX2" fmla="*/ 1749456 w 1749456"/>
              <a:gd name="connsiteY2" fmla="*/ 874728 h 1749456"/>
              <a:gd name="connsiteX3" fmla="*/ 874728 w 1749456"/>
              <a:gd name="connsiteY3" fmla="*/ 1749456 h 1749456"/>
              <a:gd name="connsiteX4" fmla="*/ 0 w 1749456"/>
              <a:gd name="connsiteY4" fmla="*/ 874728 h 1749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9456" h="1749456">
                <a:moveTo>
                  <a:pt x="0" y="874728"/>
                </a:moveTo>
                <a:cubicBezTo>
                  <a:pt x="0" y="391629"/>
                  <a:pt x="391629" y="0"/>
                  <a:pt x="874728" y="0"/>
                </a:cubicBezTo>
                <a:cubicBezTo>
                  <a:pt x="1357827" y="0"/>
                  <a:pt x="1749456" y="391629"/>
                  <a:pt x="1749456" y="874728"/>
                </a:cubicBezTo>
                <a:cubicBezTo>
                  <a:pt x="1749456" y="1357827"/>
                  <a:pt x="1357827" y="1749456"/>
                  <a:pt x="874728" y="1749456"/>
                </a:cubicBezTo>
                <a:cubicBezTo>
                  <a:pt x="391629" y="1749456"/>
                  <a:pt x="0" y="1357827"/>
                  <a:pt x="0" y="874728"/>
                </a:cubicBezTo>
                <a:close/>
              </a:path>
            </a:pathLst>
          </a:custGeom>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296842" tIns="296842" rIns="296842" bIns="296842" numCol="1" spcCol="1270" anchor="ctr" anchorCtr="0">
            <a:noAutofit/>
          </a:bodyPr>
          <a:lstStyle/>
          <a:p>
            <a:pPr lvl="0" algn="ctr" defTabSz="1422400">
              <a:lnSpc>
                <a:spcPct val="90000"/>
              </a:lnSpc>
              <a:spcBef>
                <a:spcPct val="0"/>
              </a:spcBef>
              <a:spcAft>
                <a:spcPct val="35000"/>
              </a:spcAft>
            </a:pPr>
            <a:r>
              <a:rPr lang="en-US" sz="3200" b="1" kern="1200" dirty="0" err="1" smtClean="0">
                <a:effectLst>
                  <a:outerShdw blurRad="38100" dist="38100" dir="2700000" algn="tl">
                    <a:srgbClr val="000000">
                      <a:alpha val="43137"/>
                    </a:srgbClr>
                  </a:outerShdw>
                </a:effectLst>
              </a:rPr>
              <a:t>Yokeru</a:t>
            </a:r>
            <a:endParaRPr lang="en-US" sz="2500" b="1" kern="1200" dirty="0">
              <a:effectLst>
                <a:outerShdw blurRad="38100" dist="38100" dir="2700000" algn="tl">
                  <a:srgbClr val="000000">
                    <a:alpha val="43137"/>
                  </a:srgbClr>
                </a:outerShdw>
              </a:effectLst>
            </a:endParaRPr>
          </a:p>
        </p:txBody>
      </p:sp>
      <p:sp>
        <p:nvSpPr>
          <p:cNvPr id="8" name="Freeform 7"/>
          <p:cNvSpPr/>
          <p:nvPr/>
        </p:nvSpPr>
        <p:spPr>
          <a:xfrm>
            <a:off x="2196312" y="2732730"/>
            <a:ext cx="1014684" cy="1014684"/>
          </a:xfrm>
          <a:custGeom>
            <a:avLst/>
            <a:gdLst>
              <a:gd name="connsiteX0" fmla="*/ 134496 w 1014684"/>
              <a:gd name="connsiteY0" fmla="*/ 388015 h 1014684"/>
              <a:gd name="connsiteX1" fmla="*/ 388015 w 1014684"/>
              <a:gd name="connsiteY1" fmla="*/ 388015 h 1014684"/>
              <a:gd name="connsiteX2" fmla="*/ 388015 w 1014684"/>
              <a:gd name="connsiteY2" fmla="*/ 134496 h 1014684"/>
              <a:gd name="connsiteX3" fmla="*/ 626669 w 1014684"/>
              <a:gd name="connsiteY3" fmla="*/ 134496 h 1014684"/>
              <a:gd name="connsiteX4" fmla="*/ 626669 w 1014684"/>
              <a:gd name="connsiteY4" fmla="*/ 388015 h 1014684"/>
              <a:gd name="connsiteX5" fmla="*/ 880188 w 1014684"/>
              <a:gd name="connsiteY5" fmla="*/ 388015 h 1014684"/>
              <a:gd name="connsiteX6" fmla="*/ 880188 w 1014684"/>
              <a:gd name="connsiteY6" fmla="*/ 626669 h 1014684"/>
              <a:gd name="connsiteX7" fmla="*/ 626669 w 1014684"/>
              <a:gd name="connsiteY7" fmla="*/ 626669 h 1014684"/>
              <a:gd name="connsiteX8" fmla="*/ 626669 w 1014684"/>
              <a:gd name="connsiteY8" fmla="*/ 880188 h 1014684"/>
              <a:gd name="connsiteX9" fmla="*/ 388015 w 1014684"/>
              <a:gd name="connsiteY9" fmla="*/ 880188 h 1014684"/>
              <a:gd name="connsiteX10" fmla="*/ 388015 w 1014684"/>
              <a:gd name="connsiteY10" fmla="*/ 626669 h 1014684"/>
              <a:gd name="connsiteX11" fmla="*/ 134496 w 1014684"/>
              <a:gd name="connsiteY11" fmla="*/ 626669 h 1014684"/>
              <a:gd name="connsiteX12" fmla="*/ 134496 w 1014684"/>
              <a:gd name="connsiteY12" fmla="*/ 388015 h 1014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4684" h="1014684">
                <a:moveTo>
                  <a:pt x="134496" y="388015"/>
                </a:moveTo>
                <a:lnTo>
                  <a:pt x="388015" y="388015"/>
                </a:lnTo>
                <a:lnTo>
                  <a:pt x="388015" y="134496"/>
                </a:lnTo>
                <a:lnTo>
                  <a:pt x="626669" y="134496"/>
                </a:lnTo>
                <a:lnTo>
                  <a:pt x="626669" y="388015"/>
                </a:lnTo>
                <a:lnTo>
                  <a:pt x="880188" y="388015"/>
                </a:lnTo>
                <a:lnTo>
                  <a:pt x="880188" y="626669"/>
                </a:lnTo>
                <a:lnTo>
                  <a:pt x="626669" y="626669"/>
                </a:lnTo>
                <a:lnTo>
                  <a:pt x="626669" y="880188"/>
                </a:lnTo>
                <a:lnTo>
                  <a:pt x="388015" y="880188"/>
                </a:lnTo>
                <a:lnTo>
                  <a:pt x="388015" y="626669"/>
                </a:lnTo>
                <a:lnTo>
                  <a:pt x="134496" y="626669"/>
                </a:lnTo>
                <a:lnTo>
                  <a:pt x="134496" y="388015"/>
                </a:lnTo>
                <a:close/>
              </a:path>
            </a:pathLst>
          </a:custGeom>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134496" tIns="388015" rIns="134496" bIns="388015" numCol="1" spcCol="1270" anchor="ctr" anchorCtr="0">
            <a:noAutofit/>
          </a:bodyPr>
          <a:lstStyle/>
          <a:p>
            <a:pPr lvl="0" algn="ctr" defTabSz="755650">
              <a:lnSpc>
                <a:spcPct val="90000"/>
              </a:lnSpc>
              <a:spcBef>
                <a:spcPct val="0"/>
              </a:spcBef>
              <a:spcAft>
                <a:spcPct val="35000"/>
              </a:spcAft>
            </a:pPr>
            <a:endParaRPr lang="en-US" sz="1700" kern="1200"/>
          </a:p>
        </p:txBody>
      </p:sp>
      <p:sp>
        <p:nvSpPr>
          <p:cNvPr id="9" name="Freeform 8"/>
          <p:cNvSpPr/>
          <p:nvPr/>
        </p:nvSpPr>
        <p:spPr>
          <a:xfrm>
            <a:off x="3353052" y="2365344"/>
            <a:ext cx="1749456" cy="1749456"/>
          </a:xfrm>
          <a:custGeom>
            <a:avLst/>
            <a:gdLst>
              <a:gd name="connsiteX0" fmla="*/ 0 w 1749456"/>
              <a:gd name="connsiteY0" fmla="*/ 874728 h 1749456"/>
              <a:gd name="connsiteX1" fmla="*/ 874728 w 1749456"/>
              <a:gd name="connsiteY1" fmla="*/ 0 h 1749456"/>
              <a:gd name="connsiteX2" fmla="*/ 1749456 w 1749456"/>
              <a:gd name="connsiteY2" fmla="*/ 874728 h 1749456"/>
              <a:gd name="connsiteX3" fmla="*/ 874728 w 1749456"/>
              <a:gd name="connsiteY3" fmla="*/ 1749456 h 1749456"/>
              <a:gd name="connsiteX4" fmla="*/ 0 w 1749456"/>
              <a:gd name="connsiteY4" fmla="*/ 874728 h 1749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9456" h="1749456">
                <a:moveTo>
                  <a:pt x="0" y="874728"/>
                </a:moveTo>
                <a:cubicBezTo>
                  <a:pt x="0" y="391629"/>
                  <a:pt x="391629" y="0"/>
                  <a:pt x="874728" y="0"/>
                </a:cubicBezTo>
                <a:cubicBezTo>
                  <a:pt x="1357827" y="0"/>
                  <a:pt x="1749456" y="391629"/>
                  <a:pt x="1749456" y="874728"/>
                </a:cubicBezTo>
                <a:cubicBezTo>
                  <a:pt x="1749456" y="1357827"/>
                  <a:pt x="1357827" y="1749456"/>
                  <a:pt x="874728" y="1749456"/>
                </a:cubicBezTo>
                <a:cubicBezTo>
                  <a:pt x="391629" y="1749456"/>
                  <a:pt x="0" y="1357827"/>
                  <a:pt x="0" y="874728"/>
                </a:cubicBezTo>
                <a:close/>
              </a:path>
            </a:pathLst>
          </a:custGeom>
        </p:spPr>
        <p:style>
          <a:lnRef idx="0">
            <a:schemeClr val="lt1">
              <a:hueOff val="0"/>
              <a:satOff val="0"/>
              <a:lumOff val="0"/>
              <a:alphaOff val="0"/>
            </a:schemeClr>
          </a:lnRef>
          <a:fillRef idx="3">
            <a:schemeClr val="accent2">
              <a:hueOff val="2340759"/>
              <a:satOff val="-2919"/>
              <a:lumOff val="686"/>
              <a:alphaOff val="0"/>
            </a:schemeClr>
          </a:fillRef>
          <a:effectRef idx="3">
            <a:schemeClr val="accent2">
              <a:hueOff val="2340759"/>
              <a:satOff val="-2919"/>
              <a:lumOff val="686"/>
              <a:alphaOff val="0"/>
            </a:schemeClr>
          </a:effectRef>
          <a:fontRef idx="minor">
            <a:schemeClr val="lt1"/>
          </a:fontRef>
        </p:style>
        <p:txBody>
          <a:bodyPr spcFirstLastPara="0" vert="horz" wrap="square" lIns="296842" tIns="296842" rIns="296842" bIns="296842" numCol="1" spcCol="1270" anchor="ctr" anchorCtr="0">
            <a:noAutofit/>
          </a:bodyPr>
          <a:lstStyle/>
          <a:p>
            <a:pPr lvl="0" algn="ctr" defTabSz="1422400">
              <a:lnSpc>
                <a:spcPct val="90000"/>
              </a:lnSpc>
              <a:spcBef>
                <a:spcPct val="0"/>
              </a:spcBef>
              <a:spcAft>
                <a:spcPct val="35000"/>
              </a:spcAft>
            </a:pPr>
            <a:r>
              <a:rPr lang="en-US" sz="3200" b="1" kern="1200" dirty="0" smtClean="0"/>
              <a:t>Poke</a:t>
            </a:r>
            <a:endParaRPr lang="en-US" sz="4000" b="1" kern="1200" dirty="0"/>
          </a:p>
        </p:txBody>
      </p:sp>
      <p:sp>
        <p:nvSpPr>
          <p:cNvPr id="10" name="Freeform 9"/>
          <p:cNvSpPr/>
          <p:nvPr/>
        </p:nvSpPr>
        <p:spPr>
          <a:xfrm>
            <a:off x="5244564" y="2732730"/>
            <a:ext cx="1014684" cy="1014684"/>
          </a:xfrm>
          <a:custGeom>
            <a:avLst/>
            <a:gdLst>
              <a:gd name="connsiteX0" fmla="*/ 134496 w 1014684"/>
              <a:gd name="connsiteY0" fmla="*/ 209025 h 1014684"/>
              <a:gd name="connsiteX1" fmla="*/ 880188 w 1014684"/>
              <a:gd name="connsiteY1" fmla="*/ 209025 h 1014684"/>
              <a:gd name="connsiteX2" fmla="*/ 880188 w 1014684"/>
              <a:gd name="connsiteY2" fmla="*/ 447679 h 1014684"/>
              <a:gd name="connsiteX3" fmla="*/ 134496 w 1014684"/>
              <a:gd name="connsiteY3" fmla="*/ 447679 h 1014684"/>
              <a:gd name="connsiteX4" fmla="*/ 134496 w 1014684"/>
              <a:gd name="connsiteY4" fmla="*/ 209025 h 1014684"/>
              <a:gd name="connsiteX5" fmla="*/ 134496 w 1014684"/>
              <a:gd name="connsiteY5" fmla="*/ 567005 h 1014684"/>
              <a:gd name="connsiteX6" fmla="*/ 880188 w 1014684"/>
              <a:gd name="connsiteY6" fmla="*/ 567005 h 1014684"/>
              <a:gd name="connsiteX7" fmla="*/ 880188 w 1014684"/>
              <a:gd name="connsiteY7" fmla="*/ 805659 h 1014684"/>
              <a:gd name="connsiteX8" fmla="*/ 134496 w 1014684"/>
              <a:gd name="connsiteY8" fmla="*/ 805659 h 1014684"/>
              <a:gd name="connsiteX9" fmla="*/ 134496 w 1014684"/>
              <a:gd name="connsiteY9" fmla="*/ 567005 h 1014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4684" h="1014684">
                <a:moveTo>
                  <a:pt x="134496" y="209025"/>
                </a:moveTo>
                <a:lnTo>
                  <a:pt x="880188" y="209025"/>
                </a:lnTo>
                <a:lnTo>
                  <a:pt x="880188" y="447679"/>
                </a:lnTo>
                <a:lnTo>
                  <a:pt x="134496" y="447679"/>
                </a:lnTo>
                <a:lnTo>
                  <a:pt x="134496" y="209025"/>
                </a:lnTo>
                <a:close/>
                <a:moveTo>
                  <a:pt x="134496" y="567005"/>
                </a:moveTo>
                <a:lnTo>
                  <a:pt x="880188" y="567005"/>
                </a:lnTo>
                <a:lnTo>
                  <a:pt x="880188" y="805659"/>
                </a:lnTo>
                <a:lnTo>
                  <a:pt x="134496" y="805659"/>
                </a:lnTo>
                <a:lnTo>
                  <a:pt x="134496" y="567005"/>
                </a:lnTo>
                <a:close/>
              </a:path>
            </a:pathLst>
          </a:custGeom>
        </p:spPr>
        <p:style>
          <a:lnRef idx="0">
            <a:schemeClr val="lt1">
              <a:hueOff val="0"/>
              <a:satOff val="0"/>
              <a:lumOff val="0"/>
              <a:alphaOff val="0"/>
            </a:schemeClr>
          </a:lnRef>
          <a:fillRef idx="3">
            <a:schemeClr val="accent2">
              <a:hueOff val="4681519"/>
              <a:satOff val="-5839"/>
              <a:lumOff val="1373"/>
              <a:alphaOff val="0"/>
            </a:schemeClr>
          </a:fillRef>
          <a:effectRef idx="3">
            <a:schemeClr val="accent2">
              <a:hueOff val="4681519"/>
              <a:satOff val="-5839"/>
              <a:lumOff val="1373"/>
              <a:alphaOff val="0"/>
            </a:schemeClr>
          </a:effectRef>
          <a:fontRef idx="minor">
            <a:schemeClr val="lt1"/>
          </a:fontRef>
        </p:style>
        <p:txBody>
          <a:bodyPr spcFirstLastPara="0" vert="horz" wrap="square" lIns="134496" tIns="209025" rIns="134496" bIns="209025" numCol="1" spcCol="1270" anchor="ctr" anchorCtr="0">
            <a:noAutofit/>
          </a:bodyPr>
          <a:lstStyle/>
          <a:p>
            <a:pPr lvl="0" algn="ctr" defTabSz="1866900">
              <a:lnSpc>
                <a:spcPct val="90000"/>
              </a:lnSpc>
              <a:spcBef>
                <a:spcPct val="0"/>
              </a:spcBef>
              <a:spcAft>
                <a:spcPct val="35000"/>
              </a:spcAft>
            </a:pPr>
            <a:endParaRPr lang="en-US" sz="4200" kern="1200"/>
          </a:p>
        </p:txBody>
      </p:sp>
      <p:sp>
        <p:nvSpPr>
          <p:cNvPr id="11" name="Freeform 10"/>
          <p:cNvSpPr/>
          <p:nvPr/>
        </p:nvSpPr>
        <p:spPr>
          <a:xfrm>
            <a:off x="6401305" y="2365344"/>
            <a:ext cx="2436576" cy="1749456"/>
          </a:xfrm>
          <a:custGeom>
            <a:avLst/>
            <a:gdLst>
              <a:gd name="connsiteX0" fmla="*/ 0 w 1749456"/>
              <a:gd name="connsiteY0" fmla="*/ 874728 h 1749456"/>
              <a:gd name="connsiteX1" fmla="*/ 874728 w 1749456"/>
              <a:gd name="connsiteY1" fmla="*/ 0 h 1749456"/>
              <a:gd name="connsiteX2" fmla="*/ 1749456 w 1749456"/>
              <a:gd name="connsiteY2" fmla="*/ 874728 h 1749456"/>
              <a:gd name="connsiteX3" fmla="*/ 874728 w 1749456"/>
              <a:gd name="connsiteY3" fmla="*/ 1749456 h 1749456"/>
              <a:gd name="connsiteX4" fmla="*/ 0 w 1749456"/>
              <a:gd name="connsiteY4" fmla="*/ 874728 h 1749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9456" h="1749456">
                <a:moveTo>
                  <a:pt x="0" y="874728"/>
                </a:moveTo>
                <a:cubicBezTo>
                  <a:pt x="0" y="391629"/>
                  <a:pt x="391629" y="0"/>
                  <a:pt x="874728" y="0"/>
                </a:cubicBezTo>
                <a:cubicBezTo>
                  <a:pt x="1357827" y="0"/>
                  <a:pt x="1749456" y="391629"/>
                  <a:pt x="1749456" y="874728"/>
                </a:cubicBezTo>
                <a:cubicBezTo>
                  <a:pt x="1749456" y="1357827"/>
                  <a:pt x="1357827" y="1749456"/>
                  <a:pt x="874728" y="1749456"/>
                </a:cubicBezTo>
                <a:cubicBezTo>
                  <a:pt x="391629" y="1749456"/>
                  <a:pt x="0" y="1357827"/>
                  <a:pt x="0" y="874728"/>
                </a:cubicBezTo>
                <a:close/>
              </a:path>
            </a:pathLst>
          </a:custGeom>
        </p:spPr>
        <p:style>
          <a:lnRef idx="0">
            <a:schemeClr val="lt1">
              <a:hueOff val="0"/>
              <a:satOff val="0"/>
              <a:lumOff val="0"/>
              <a:alphaOff val="0"/>
            </a:schemeClr>
          </a:lnRef>
          <a:fillRef idx="3">
            <a:schemeClr val="accent2">
              <a:hueOff val="4681519"/>
              <a:satOff val="-5839"/>
              <a:lumOff val="1373"/>
              <a:alphaOff val="0"/>
            </a:schemeClr>
          </a:fillRef>
          <a:effectRef idx="3">
            <a:schemeClr val="accent2">
              <a:hueOff val="4681519"/>
              <a:satOff val="-5839"/>
              <a:lumOff val="1373"/>
              <a:alphaOff val="0"/>
            </a:schemeClr>
          </a:effectRef>
          <a:fontRef idx="minor">
            <a:schemeClr val="lt1"/>
          </a:fontRef>
        </p:style>
        <p:txBody>
          <a:bodyPr spcFirstLastPara="0" vert="horz" wrap="square" lIns="281602" tIns="281602" rIns="281602" bIns="281602" numCol="1" spcCol="1270" anchor="ctr" anchorCtr="0">
            <a:noAutofit/>
          </a:bodyPr>
          <a:lstStyle/>
          <a:p>
            <a:pPr lvl="0" algn="ctr" defTabSz="889000">
              <a:lnSpc>
                <a:spcPct val="90000"/>
              </a:lnSpc>
              <a:spcBef>
                <a:spcPct val="0"/>
              </a:spcBef>
              <a:spcAft>
                <a:spcPct val="35000"/>
              </a:spcAft>
            </a:pPr>
            <a:r>
              <a:rPr lang="en-US" sz="3200" b="1" kern="1200" dirty="0" smtClean="0"/>
              <a:t>Poke Yoke</a:t>
            </a:r>
            <a:endParaRPr lang="en-US" sz="3200" b="1" kern="1200" dirty="0"/>
          </a:p>
        </p:txBody>
      </p:sp>
      <p:sp>
        <p:nvSpPr>
          <p:cNvPr id="12" name="Rectangle 11"/>
          <p:cNvSpPr/>
          <p:nvPr/>
        </p:nvSpPr>
        <p:spPr>
          <a:xfrm>
            <a:off x="499026" y="3384535"/>
            <a:ext cx="1480855" cy="461665"/>
          </a:xfrm>
          <a:prstGeom prst="rect">
            <a:avLst/>
          </a:prstGeom>
        </p:spPr>
        <p:txBody>
          <a:bodyPr wrap="none">
            <a:spAutoFit/>
          </a:bodyPr>
          <a:lstStyle/>
          <a:p>
            <a:r>
              <a:rPr lang="en-US" sz="2400" b="1" dirty="0"/>
              <a:t>(to avoid</a:t>
            </a:r>
            <a:r>
              <a:rPr lang="en-US" sz="2400" b="1" dirty="0" smtClean="0"/>
              <a:t>) </a:t>
            </a:r>
            <a:endParaRPr lang="en-US" sz="2400" b="1" dirty="0"/>
          </a:p>
        </p:txBody>
      </p:sp>
      <p:sp>
        <p:nvSpPr>
          <p:cNvPr id="13" name="Rectangle 12"/>
          <p:cNvSpPr/>
          <p:nvPr/>
        </p:nvSpPr>
        <p:spPr>
          <a:xfrm>
            <a:off x="3199081" y="3384535"/>
            <a:ext cx="1602170" cy="461665"/>
          </a:xfrm>
          <a:prstGeom prst="rect">
            <a:avLst/>
          </a:prstGeom>
        </p:spPr>
        <p:txBody>
          <a:bodyPr wrap="none">
            <a:spAutoFit/>
          </a:bodyPr>
          <a:lstStyle/>
          <a:p>
            <a:pPr lvl="1">
              <a:spcBef>
                <a:spcPct val="50000"/>
              </a:spcBef>
            </a:pPr>
            <a:r>
              <a:rPr lang="en-US" sz="2400" b="1" dirty="0"/>
              <a:t>(errors)</a:t>
            </a:r>
          </a:p>
        </p:txBody>
      </p:sp>
    </p:spTree>
    <p:extLst>
      <p:ext uri="{BB962C8B-B14F-4D97-AF65-F5344CB8AC3E}">
        <p14:creationId xmlns:p14="http://schemas.microsoft.com/office/powerpoint/2010/main" val="1567857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par>
                          <p:cTn id="14" fill="hold">
                            <p:stCondLst>
                              <p:cond delay="500"/>
                            </p:stCondLst>
                            <p:childTnLst>
                              <p:par>
                                <p:cTn id="15" presetID="10" presetClass="entr" presetSubtype="0"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500"/>
                                        <p:tgtEl>
                                          <p:spTgt spid="13"/>
                                        </p:tgtEl>
                                      </p:cBhvr>
                                    </p:animEffect>
                                  </p:childTnLst>
                                </p:cTn>
                              </p:par>
                            </p:childTnLst>
                          </p:cTn>
                        </p:par>
                        <p:par>
                          <p:cTn id="22" fill="hold">
                            <p:stCondLst>
                              <p:cond delay="1500"/>
                            </p:stCondLst>
                            <p:childTnLst>
                              <p:par>
                                <p:cTn id="23" presetID="10" presetClass="entr" presetSubtype="0"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childTnLst>
                          </p:cTn>
                        </p:par>
                        <p:par>
                          <p:cTn id="26" fill="hold">
                            <p:stCondLst>
                              <p:cond delay="2000"/>
                            </p:stCondLst>
                            <p:childTnLst>
                              <p:par>
                                <p:cTn id="27" presetID="10" presetClass="entr" presetSubtype="0"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274638"/>
            <a:ext cx="8229600" cy="584775"/>
          </a:xfrm>
          <a:prstGeom prst="rect">
            <a:avLst/>
          </a:prstGeom>
          <a:noFill/>
        </p:spPr>
        <p:txBody>
          <a:bodyPr wrap="square"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Concept of Mistake Proofing (Poke Yoke)</a:t>
            </a:r>
            <a:endParaRPr lang="en-US" b="1" dirty="0">
              <a:solidFill>
                <a:schemeClr val="bg1"/>
              </a:solidFill>
              <a:latin typeface="+mj-lt"/>
            </a:endParaRPr>
          </a:p>
        </p:txBody>
      </p:sp>
      <p:sp>
        <p:nvSpPr>
          <p:cNvPr id="5" name="Rectangle 3"/>
          <p:cNvSpPr txBox="1">
            <a:spLocks noChangeArrowheads="1"/>
          </p:cNvSpPr>
          <p:nvPr/>
        </p:nvSpPr>
        <p:spPr>
          <a:xfrm>
            <a:off x="273050" y="1524000"/>
            <a:ext cx="8413750" cy="3032125"/>
          </a:xfrm>
          <a:prstGeom prst="rect">
            <a:avLst/>
          </a:prstGeom>
          <a:noFill/>
        </p:spPr>
        <p:txBody>
          <a:bodyPr vert="horz" lIns="91440" tIns="45720" rIns="91440" bIns="45720" rtlCol="0">
            <a:noAutofit/>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50000"/>
              </a:spcBef>
              <a:buFont typeface="Wingdings" pitchFamily="2" charset="2"/>
              <a:buChar char="q"/>
            </a:pPr>
            <a:r>
              <a:rPr lang="en-US" sz="2400" dirty="0" smtClean="0"/>
              <a:t>  A strategy for preventing errors in processes</a:t>
            </a:r>
          </a:p>
          <a:p>
            <a:pPr>
              <a:spcBef>
                <a:spcPct val="50000"/>
              </a:spcBef>
              <a:buFont typeface="Wingdings" pitchFamily="2" charset="2"/>
              <a:buChar char="q"/>
            </a:pPr>
            <a:r>
              <a:rPr lang="en-US" sz="2400" dirty="0" smtClean="0"/>
              <a:t>  Makes it impossible for defects to pass unnoticed and corrects them immediately </a:t>
            </a:r>
          </a:p>
          <a:p>
            <a:pPr>
              <a:spcBef>
                <a:spcPct val="50000"/>
              </a:spcBef>
              <a:buFont typeface="Wingdings" pitchFamily="2" charset="2"/>
              <a:buChar char="q"/>
            </a:pPr>
            <a:r>
              <a:rPr lang="en-US" sz="2400" dirty="0" smtClean="0"/>
              <a:t>  Technique detects defects and prevents them from moving into next area</a:t>
            </a:r>
          </a:p>
          <a:p>
            <a:pPr>
              <a:spcBef>
                <a:spcPct val="50000"/>
              </a:spcBef>
              <a:buFont typeface="Wingdings" pitchFamily="2" charset="2"/>
              <a:buChar char="q"/>
            </a:pPr>
            <a:r>
              <a:rPr lang="en-US" sz="2400" dirty="0" smtClean="0"/>
              <a:t>  Developed by Dr. Shigeo Shingo to achieve zero defects </a:t>
            </a:r>
          </a:p>
        </p:txBody>
      </p:sp>
      <p:sp>
        <p:nvSpPr>
          <p:cNvPr id="6" name="Text Box 4"/>
          <p:cNvSpPr txBox="1">
            <a:spLocks noChangeArrowheads="1"/>
          </p:cNvSpPr>
          <p:nvPr/>
        </p:nvSpPr>
        <p:spPr bwMode="auto">
          <a:xfrm>
            <a:off x="365125" y="5257800"/>
            <a:ext cx="8169275" cy="1015663"/>
          </a:xfrm>
          <a:prstGeom prst="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square" lIns="45720" rIns="45720"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r>
              <a:rPr lang="en-US" sz="2000" b="1" dirty="0" smtClean="0"/>
              <a:t>   Mistake </a:t>
            </a:r>
            <a:r>
              <a:rPr lang="en-US" sz="2000" b="1" dirty="0"/>
              <a:t>Proof devices cannot be implemented </a:t>
            </a:r>
            <a:r>
              <a:rPr lang="en-US" sz="2000" b="1" dirty="0" smtClean="0"/>
              <a:t>until </a:t>
            </a:r>
            <a:r>
              <a:rPr lang="en-US" sz="2000" b="1" dirty="0"/>
              <a:t>the key </a:t>
            </a:r>
            <a:r>
              <a:rPr lang="en-US" sz="2000" b="1" dirty="0" err="1" smtClean="0"/>
              <a:t>Xs</a:t>
            </a:r>
            <a:endParaRPr lang="en-US" sz="2000" b="1" dirty="0" smtClean="0"/>
          </a:p>
          <a:p>
            <a:pPr eaLnBrk="1" hangingPunct="1"/>
            <a:r>
              <a:rPr lang="en-US" sz="2000" b="1" dirty="0" smtClean="0"/>
              <a:t>   needing </a:t>
            </a:r>
            <a:r>
              <a:rPr lang="en-US" sz="2000" b="1" dirty="0"/>
              <a:t>to be controlled have been identified </a:t>
            </a:r>
            <a:r>
              <a:rPr lang="en-US" sz="2000" b="1" dirty="0" smtClean="0"/>
              <a:t>and </a:t>
            </a:r>
            <a:r>
              <a:rPr lang="en-US" sz="2000" b="1" dirty="0"/>
              <a:t>settings </a:t>
            </a:r>
            <a:endParaRPr lang="en-US" sz="2000" b="1" dirty="0" smtClean="0"/>
          </a:p>
          <a:p>
            <a:pPr eaLnBrk="1" hangingPunct="1"/>
            <a:r>
              <a:rPr lang="en-US" sz="2000" b="1" dirty="0"/>
              <a:t> </a:t>
            </a:r>
            <a:r>
              <a:rPr lang="en-US" sz="2000" b="1" dirty="0" smtClean="0"/>
              <a:t>  established</a:t>
            </a:r>
            <a:endParaRPr lang="en-US" sz="2000" b="1" dirty="0"/>
          </a:p>
        </p:txBody>
      </p:sp>
    </p:spTree>
    <p:extLst>
      <p:ext uri="{BB962C8B-B14F-4D97-AF65-F5344CB8AC3E}">
        <p14:creationId xmlns:p14="http://schemas.microsoft.com/office/powerpoint/2010/main" val="800266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253425"/>
            <a:ext cx="8229600" cy="5847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Importance of Mistake Proofing</a:t>
            </a:r>
            <a:endParaRPr lang="en-US" b="1" dirty="0">
              <a:solidFill>
                <a:schemeClr val="bg1"/>
              </a:solidFill>
              <a:latin typeface="+mj-lt"/>
            </a:endParaRPr>
          </a:p>
        </p:txBody>
      </p:sp>
      <p:sp>
        <p:nvSpPr>
          <p:cNvPr id="25" name="Rectangle 3"/>
          <p:cNvSpPr txBox="1">
            <a:spLocks noChangeArrowheads="1"/>
          </p:cNvSpPr>
          <p:nvPr/>
        </p:nvSpPr>
        <p:spPr>
          <a:xfrm>
            <a:off x="225425" y="1143000"/>
            <a:ext cx="5413375" cy="4458886"/>
          </a:xfrm>
          <a:prstGeom prst="rect">
            <a:avLst/>
          </a:prstGeom>
          <a:noFill/>
        </p:spPr>
        <p:txBody>
          <a:bodyPr vert="horz" lIns="91440" tIns="45720" rIns="91440" bIns="45720" rtlCol="0">
            <a:noAutofit/>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50000"/>
              </a:spcBef>
              <a:buFont typeface="Wingdings" pitchFamily="2" charset="2"/>
              <a:buChar char="q"/>
            </a:pPr>
            <a:r>
              <a:rPr lang="en-US" sz="2400" dirty="0" smtClean="0"/>
              <a:t> Improved quality and customer satisfaction</a:t>
            </a:r>
          </a:p>
          <a:p>
            <a:pPr>
              <a:spcBef>
                <a:spcPct val="50000"/>
              </a:spcBef>
              <a:buFont typeface="Wingdings" pitchFamily="2" charset="2"/>
              <a:buChar char="q"/>
            </a:pPr>
            <a:r>
              <a:rPr lang="en-US" sz="2400" dirty="0" smtClean="0"/>
              <a:t> Prevents error occurrence</a:t>
            </a:r>
          </a:p>
          <a:p>
            <a:pPr>
              <a:spcBef>
                <a:spcPct val="50000"/>
              </a:spcBef>
              <a:buFont typeface="Wingdings" pitchFamily="2" charset="2"/>
              <a:buChar char="q"/>
            </a:pPr>
            <a:r>
              <a:rPr lang="en-US" sz="2400" dirty="0" smtClean="0"/>
              <a:t> Prevents defect occurrence</a:t>
            </a:r>
          </a:p>
          <a:p>
            <a:pPr>
              <a:spcBef>
                <a:spcPct val="50000"/>
              </a:spcBef>
              <a:buFont typeface="Wingdings" pitchFamily="2" charset="2"/>
              <a:buChar char="q"/>
            </a:pPr>
            <a:r>
              <a:rPr lang="en-US" sz="2400" dirty="0" smtClean="0"/>
              <a:t> If defects occur, ensures effective action</a:t>
            </a:r>
          </a:p>
          <a:p>
            <a:pPr>
              <a:spcBef>
                <a:spcPct val="50000"/>
              </a:spcBef>
              <a:buFont typeface="Wingdings" pitchFamily="2" charset="2"/>
              <a:buChar char="q"/>
            </a:pPr>
            <a:r>
              <a:rPr lang="en-US" sz="2400" dirty="0" smtClean="0"/>
              <a:t> Little or no formal training</a:t>
            </a:r>
          </a:p>
          <a:p>
            <a:pPr>
              <a:spcBef>
                <a:spcPct val="50000"/>
              </a:spcBef>
              <a:buFont typeface="Wingdings" pitchFamily="2" charset="2"/>
              <a:buChar char="q"/>
            </a:pPr>
            <a:r>
              <a:rPr lang="en-US" sz="2400" dirty="0" smtClean="0"/>
              <a:t> Cost effective</a:t>
            </a:r>
          </a:p>
          <a:p>
            <a:pPr>
              <a:spcBef>
                <a:spcPct val="50000"/>
              </a:spcBef>
              <a:buFont typeface="Wingdings" pitchFamily="2" charset="2"/>
              <a:buChar char="q"/>
            </a:pPr>
            <a:r>
              <a:rPr lang="en-US" sz="2400" dirty="0" smtClean="0"/>
              <a:t> Easy to implement</a:t>
            </a:r>
          </a:p>
        </p:txBody>
      </p:sp>
      <p:sp>
        <p:nvSpPr>
          <p:cNvPr id="26" name="Text Box 4"/>
          <p:cNvSpPr txBox="1">
            <a:spLocks noChangeArrowheads="1"/>
          </p:cNvSpPr>
          <p:nvPr/>
        </p:nvSpPr>
        <p:spPr bwMode="auto">
          <a:xfrm>
            <a:off x="239502" y="5997714"/>
            <a:ext cx="8617528" cy="707886"/>
          </a:xfrm>
          <a:prstGeom prst="rect">
            <a:avLst/>
          </a:prstGeom>
          <a:solidFill>
            <a:srgbClr val="FFCCCC"/>
          </a:solidFill>
          <a:ln w="19050">
            <a:solidFill>
              <a:schemeClr val="accent2"/>
            </a:solidFill>
            <a:miter lim="800000"/>
            <a:headEnd type="none" w="sm" len="sm"/>
            <a:tailEnd type="none" w="sm" len="sm"/>
          </a:ln>
        </p:spPr>
        <p:txBody>
          <a:bodyPr wrap="square" lIns="45720" rIns="45720"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r>
              <a:rPr lang="en-US" sz="2000" b="1" dirty="0" smtClean="0"/>
              <a:t>  Apply </a:t>
            </a:r>
            <a:r>
              <a:rPr lang="en-US" sz="2000" b="1" dirty="0"/>
              <a:t>Mistake Proofing to key </a:t>
            </a:r>
            <a:r>
              <a:rPr lang="en-US" sz="2000" b="1" dirty="0" err="1"/>
              <a:t>Xs</a:t>
            </a:r>
            <a:r>
              <a:rPr lang="en-US" sz="2000" b="1" dirty="0"/>
              <a:t> or directly to the Y to </a:t>
            </a:r>
            <a:r>
              <a:rPr lang="en-US" sz="2000" b="1" dirty="0" smtClean="0"/>
              <a:t>ensure</a:t>
            </a:r>
          </a:p>
          <a:p>
            <a:pPr eaLnBrk="1" hangingPunct="1"/>
            <a:r>
              <a:rPr lang="en-US" sz="2000" b="1" dirty="0"/>
              <a:t> </a:t>
            </a:r>
            <a:r>
              <a:rPr lang="en-US" sz="2000" b="1" dirty="0" smtClean="0"/>
              <a:t> </a:t>
            </a:r>
            <a:r>
              <a:rPr lang="en-US" sz="2000" b="1" dirty="0"/>
              <a:t>metrics remain at optimum project defined settings.</a:t>
            </a:r>
          </a:p>
        </p:txBody>
      </p:sp>
      <p:grpSp>
        <p:nvGrpSpPr>
          <p:cNvPr id="2" name="Group 1"/>
          <p:cNvGrpSpPr/>
          <p:nvPr/>
        </p:nvGrpSpPr>
        <p:grpSpPr>
          <a:xfrm>
            <a:off x="4772025" y="1339850"/>
            <a:ext cx="4357688" cy="4262036"/>
            <a:chOff x="4772025" y="1339850"/>
            <a:chExt cx="4357688" cy="4262036"/>
          </a:xfrm>
        </p:grpSpPr>
        <p:grpSp>
          <p:nvGrpSpPr>
            <p:cNvPr id="27" name="Group 4"/>
            <p:cNvGrpSpPr>
              <a:grpSpLocks/>
            </p:cNvGrpSpPr>
            <p:nvPr/>
          </p:nvGrpSpPr>
          <p:grpSpPr bwMode="auto">
            <a:xfrm>
              <a:off x="4772025" y="1339850"/>
              <a:ext cx="4240213" cy="3762375"/>
              <a:chOff x="2304" y="982"/>
              <a:chExt cx="2872" cy="2476"/>
            </a:xfrm>
          </p:grpSpPr>
          <p:sp>
            <p:nvSpPr>
              <p:cNvPr id="28" name="Freeform 5"/>
              <p:cNvSpPr>
                <a:spLocks/>
              </p:cNvSpPr>
              <p:nvPr/>
            </p:nvSpPr>
            <p:spPr bwMode="auto">
              <a:xfrm>
                <a:off x="2658" y="1446"/>
                <a:ext cx="2172" cy="1874"/>
              </a:xfrm>
              <a:custGeom>
                <a:avLst/>
                <a:gdLst>
                  <a:gd name="T0" fmla="*/ 3388 w 1252"/>
                  <a:gd name="T1" fmla="*/ 3781 h 1080"/>
                  <a:gd name="T2" fmla="*/ 3388 w 1252"/>
                  <a:gd name="T3" fmla="*/ 5634 h 1080"/>
                  <a:gd name="T4" fmla="*/ 3353 w 1252"/>
                  <a:gd name="T5" fmla="*/ 5636 h 1080"/>
                  <a:gd name="T6" fmla="*/ 3310 w 1252"/>
                  <a:gd name="T7" fmla="*/ 5643 h 1080"/>
                  <a:gd name="T8" fmla="*/ 3274 w 1252"/>
                  <a:gd name="T9" fmla="*/ 5643 h 1080"/>
                  <a:gd name="T10" fmla="*/ 3248 w 1252"/>
                  <a:gd name="T11" fmla="*/ 5643 h 1080"/>
                  <a:gd name="T12" fmla="*/ 3211 w 1252"/>
                  <a:gd name="T13" fmla="*/ 5643 h 1080"/>
                  <a:gd name="T14" fmla="*/ 3175 w 1252"/>
                  <a:gd name="T15" fmla="*/ 5636 h 1080"/>
                  <a:gd name="T16" fmla="*/ 3142 w 1252"/>
                  <a:gd name="T17" fmla="*/ 5634 h 1080"/>
                  <a:gd name="T18" fmla="*/ 3112 w 1252"/>
                  <a:gd name="T19" fmla="*/ 5622 h 1080"/>
                  <a:gd name="T20" fmla="*/ 3112 w 1252"/>
                  <a:gd name="T21" fmla="*/ 3781 h 1080"/>
                  <a:gd name="T22" fmla="*/ 0 w 1252"/>
                  <a:gd name="T23" fmla="*/ 0 h 1080"/>
                  <a:gd name="T24" fmla="*/ 184 w 1252"/>
                  <a:gd name="T25" fmla="*/ 29 h 1080"/>
                  <a:gd name="T26" fmla="*/ 370 w 1252"/>
                  <a:gd name="T27" fmla="*/ 57 h 1080"/>
                  <a:gd name="T28" fmla="*/ 562 w 1252"/>
                  <a:gd name="T29" fmla="*/ 78 h 1080"/>
                  <a:gd name="T30" fmla="*/ 762 w 1252"/>
                  <a:gd name="T31" fmla="*/ 106 h 1080"/>
                  <a:gd name="T32" fmla="*/ 966 w 1252"/>
                  <a:gd name="T33" fmla="*/ 127 h 1080"/>
                  <a:gd name="T34" fmla="*/ 1171 w 1252"/>
                  <a:gd name="T35" fmla="*/ 147 h 1080"/>
                  <a:gd name="T36" fmla="*/ 1379 w 1252"/>
                  <a:gd name="T37" fmla="*/ 156 h 1080"/>
                  <a:gd name="T38" fmla="*/ 1598 w 1252"/>
                  <a:gd name="T39" fmla="*/ 177 h 1080"/>
                  <a:gd name="T40" fmla="*/ 1811 w 1252"/>
                  <a:gd name="T41" fmla="*/ 187 h 1080"/>
                  <a:gd name="T42" fmla="*/ 2026 w 1252"/>
                  <a:gd name="T43" fmla="*/ 193 h 1080"/>
                  <a:gd name="T44" fmla="*/ 2240 w 1252"/>
                  <a:gd name="T45" fmla="*/ 205 h 1080"/>
                  <a:gd name="T46" fmla="*/ 2450 w 1252"/>
                  <a:gd name="T47" fmla="*/ 213 h 1080"/>
                  <a:gd name="T48" fmla="*/ 2663 w 1252"/>
                  <a:gd name="T49" fmla="*/ 220 h 1080"/>
                  <a:gd name="T50" fmla="*/ 2866 w 1252"/>
                  <a:gd name="T51" fmla="*/ 226 h 1080"/>
                  <a:gd name="T52" fmla="*/ 3071 w 1252"/>
                  <a:gd name="T53" fmla="*/ 226 h 1080"/>
                  <a:gd name="T54" fmla="*/ 3263 w 1252"/>
                  <a:gd name="T55" fmla="*/ 226 h 1080"/>
                  <a:gd name="T56" fmla="*/ 3461 w 1252"/>
                  <a:gd name="T57" fmla="*/ 226 h 1080"/>
                  <a:gd name="T58" fmla="*/ 3660 w 1252"/>
                  <a:gd name="T59" fmla="*/ 226 h 1080"/>
                  <a:gd name="T60" fmla="*/ 3870 w 1252"/>
                  <a:gd name="T61" fmla="*/ 220 h 1080"/>
                  <a:gd name="T62" fmla="*/ 4079 w 1252"/>
                  <a:gd name="T63" fmla="*/ 213 h 1080"/>
                  <a:gd name="T64" fmla="*/ 4292 w 1252"/>
                  <a:gd name="T65" fmla="*/ 205 h 1080"/>
                  <a:gd name="T66" fmla="*/ 4512 w 1252"/>
                  <a:gd name="T67" fmla="*/ 193 h 1080"/>
                  <a:gd name="T68" fmla="*/ 4726 w 1252"/>
                  <a:gd name="T69" fmla="*/ 187 h 1080"/>
                  <a:gd name="T70" fmla="*/ 4932 w 1252"/>
                  <a:gd name="T71" fmla="*/ 177 h 1080"/>
                  <a:gd name="T72" fmla="*/ 5152 w 1252"/>
                  <a:gd name="T73" fmla="*/ 156 h 1080"/>
                  <a:gd name="T74" fmla="*/ 5362 w 1252"/>
                  <a:gd name="T75" fmla="*/ 147 h 1080"/>
                  <a:gd name="T76" fmla="*/ 5577 w 1252"/>
                  <a:gd name="T77" fmla="*/ 127 h 1080"/>
                  <a:gd name="T78" fmla="*/ 5779 w 1252"/>
                  <a:gd name="T79" fmla="*/ 106 h 1080"/>
                  <a:gd name="T80" fmla="*/ 5976 w 1252"/>
                  <a:gd name="T81" fmla="*/ 78 h 1080"/>
                  <a:gd name="T82" fmla="*/ 6173 w 1252"/>
                  <a:gd name="T83" fmla="*/ 57 h 1080"/>
                  <a:gd name="T84" fmla="*/ 6353 w 1252"/>
                  <a:gd name="T85" fmla="*/ 29 h 1080"/>
                  <a:gd name="T86" fmla="*/ 6537 w 1252"/>
                  <a:gd name="T87" fmla="*/ 0 h 1080"/>
                  <a:gd name="T88" fmla="*/ 3388 w 1252"/>
                  <a:gd name="T89" fmla="*/ 3781 h 108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52"/>
                  <a:gd name="T136" fmla="*/ 0 h 1080"/>
                  <a:gd name="T137" fmla="*/ 1252 w 1252"/>
                  <a:gd name="T138" fmla="*/ 1080 h 108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52" h="1080">
                    <a:moveTo>
                      <a:pt x="649" y="724"/>
                    </a:moveTo>
                    <a:lnTo>
                      <a:pt x="649" y="1078"/>
                    </a:lnTo>
                    <a:lnTo>
                      <a:pt x="642" y="1079"/>
                    </a:lnTo>
                    <a:lnTo>
                      <a:pt x="634" y="1080"/>
                    </a:lnTo>
                    <a:lnTo>
                      <a:pt x="627" y="1080"/>
                    </a:lnTo>
                    <a:lnTo>
                      <a:pt x="622" y="1080"/>
                    </a:lnTo>
                    <a:lnTo>
                      <a:pt x="615" y="1080"/>
                    </a:lnTo>
                    <a:lnTo>
                      <a:pt x="608" y="1079"/>
                    </a:lnTo>
                    <a:lnTo>
                      <a:pt x="602" y="1078"/>
                    </a:lnTo>
                    <a:lnTo>
                      <a:pt x="596" y="1076"/>
                    </a:lnTo>
                    <a:lnTo>
                      <a:pt x="596" y="724"/>
                    </a:lnTo>
                    <a:lnTo>
                      <a:pt x="0" y="0"/>
                    </a:lnTo>
                    <a:lnTo>
                      <a:pt x="35" y="6"/>
                    </a:lnTo>
                    <a:lnTo>
                      <a:pt x="71" y="11"/>
                    </a:lnTo>
                    <a:lnTo>
                      <a:pt x="108" y="15"/>
                    </a:lnTo>
                    <a:lnTo>
                      <a:pt x="146" y="20"/>
                    </a:lnTo>
                    <a:lnTo>
                      <a:pt x="185" y="24"/>
                    </a:lnTo>
                    <a:lnTo>
                      <a:pt x="224" y="28"/>
                    </a:lnTo>
                    <a:lnTo>
                      <a:pt x="264" y="30"/>
                    </a:lnTo>
                    <a:lnTo>
                      <a:pt x="306" y="34"/>
                    </a:lnTo>
                    <a:lnTo>
                      <a:pt x="347" y="36"/>
                    </a:lnTo>
                    <a:lnTo>
                      <a:pt x="388" y="37"/>
                    </a:lnTo>
                    <a:lnTo>
                      <a:pt x="429" y="39"/>
                    </a:lnTo>
                    <a:lnTo>
                      <a:pt x="469" y="41"/>
                    </a:lnTo>
                    <a:lnTo>
                      <a:pt x="510" y="42"/>
                    </a:lnTo>
                    <a:lnTo>
                      <a:pt x="549" y="43"/>
                    </a:lnTo>
                    <a:lnTo>
                      <a:pt x="588" y="43"/>
                    </a:lnTo>
                    <a:lnTo>
                      <a:pt x="625" y="43"/>
                    </a:lnTo>
                    <a:lnTo>
                      <a:pt x="663" y="43"/>
                    </a:lnTo>
                    <a:lnTo>
                      <a:pt x="701" y="43"/>
                    </a:lnTo>
                    <a:lnTo>
                      <a:pt x="741" y="42"/>
                    </a:lnTo>
                    <a:lnTo>
                      <a:pt x="781" y="41"/>
                    </a:lnTo>
                    <a:lnTo>
                      <a:pt x="822" y="39"/>
                    </a:lnTo>
                    <a:lnTo>
                      <a:pt x="864" y="37"/>
                    </a:lnTo>
                    <a:lnTo>
                      <a:pt x="905" y="36"/>
                    </a:lnTo>
                    <a:lnTo>
                      <a:pt x="945" y="34"/>
                    </a:lnTo>
                    <a:lnTo>
                      <a:pt x="987" y="30"/>
                    </a:lnTo>
                    <a:lnTo>
                      <a:pt x="1027" y="28"/>
                    </a:lnTo>
                    <a:lnTo>
                      <a:pt x="1068" y="24"/>
                    </a:lnTo>
                    <a:lnTo>
                      <a:pt x="1107" y="20"/>
                    </a:lnTo>
                    <a:lnTo>
                      <a:pt x="1145" y="15"/>
                    </a:lnTo>
                    <a:lnTo>
                      <a:pt x="1182" y="11"/>
                    </a:lnTo>
                    <a:lnTo>
                      <a:pt x="1217" y="6"/>
                    </a:lnTo>
                    <a:lnTo>
                      <a:pt x="1252" y="0"/>
                    </a:lnTo>
                    <a:lnTo>
                      <a:pt x="649" y="724"/>
                    </a:lnTo>
                    <a:close/>
                  </a:path>
                </a:pathLst>
              </a:custGeom>
              <a:solidFill>
                <a:srgbClr val="E09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Freeform 6"/>
              <p:cNvSpPr>
                <a:spLocks/>
              </p:cNvSpPr>
              <p:nvPr/>
            </p:nvSpPr>
            <p:spPr bwMode="auto">
              <a:xfrm>
                <a:off x="2401" y="1145"/>
                <a:ext cx="2647" cy="2258"/>
              </a:xfrm>
              <a:custGeom>
                <a:avLst/>
                <a:gdLst>
                  <a:gd name="T0" fmla="*/ 611 w 1526"/>
                  <a:gd name="T1" fmla="*/ 165 h 1302"/>
                  <a:gd name="T2" fmla="*/ 0 w 1526"/>
                  <a:gd name="T3" fmla="*/ 442 h 1302"/>
                  <a:gd name="T4" fmla="*/ 3490 w 1526"/>
                  <a:gd name="T5" fmla="*/ 4878 h 1302"/>
                  <a:gd name="T6" fmla="*/ 3473 w 1526"/>
                  <a:gd name="T7" fmla="*/ 6791 h 1302"/>
                  <a:gd name="T8" fmla="*/ 3716 w 1526"/>
                  <a:gd name="T9" fmla="*/ 6722 h 1302"/>
                  <a:gd name="T10" fmla="*/ 4177 w 1526"/>
                  <a:gd name="T11" fmla="*/ 6784 h 1302"/>
                  <a:gd name="T12" fmla="*/ 4390 w 1526"/>
                  <a:gd name="T13" fmla="*/ 6620 h 1302"/>
                  <a:gd name="T14" fmla="*/ 4456 w 1526"/>
                  <a:gd name="T15" fmla="*/ 4617 h 1302"/>
                  <a:gd name="T16" fmla="*/ 7908 w 1526"/>
                  <a:gd name="T17" fmla="*/ 610 h 1302"/>
                  <a:gd name="T18" fmla="*/ 7964 w 1526"/>
                  <a:gd name="T19" fmla="*/ 385 h 1302"/>
                  <a:gd name="T20" fmla="*/ 7462 w 1526"/>
                  <a:gd name="T21" fmla="*/ 0 h 1302"/>
                  <a:gd name="T22" fmla="*/ 611 w 1526"/>
                  <a:gd name="T23" fmla="*/ 165 h 13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526"/>
                  <a:gd name="T37" fmla="*/ 0 h 1302"/>
                  <a:gd name="T38" fmla="*/ 1526 w 1526"/>
                  <a:gd name="T39" fmla="*/ 1302 h 130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526" h="1302">
                    <a:moveTo>
                      <a:pt x="117" y="32"/>
                    </a:moveTo>
                    <a:lnTo>
                      <a:pt x="0" y="85"/>
                    </a:lnTo>
                    <a:lnTo>
                      <a:pt x="669" y="935"/>
                    </a:lnTo>
                    <a:lnTo>
                      <a:pt x="665" y="1302"/>
                    </a:lnTo>
                    <a:lnTo>
                      <a:pt x="712" y="1289"/>
                    </a:lnTo>
                    <a:lnTo>
                      <a:pt x="800" y="1301"/>
                    </a:lnTo>
                    <a:lnTo>
                      <a:pt x="841" y="1269"/>
                    </a:lnTo>
                    <a:lnTo>
                      <a:pt x="854" y="885"/>
                    </a:lnTo>
                    <a:lnTo>
                      <a:pt x="1515" y="117"/>
                    </a:lnTo>
                    <a:lnTo>
                      <a:pt x="1526" y="74"/>
                    </a:lnTo>
                    <a:lnTo>
                      <a:pt x="1430" y="0"/>
                    </a:lnTo>
                    <a:lnTo>
                      <a:pt x="117" y="32"/>
                    </a:lnTo>
                    <a:close/>
                  </a:path>
                </a:pathLst>
              </a:custGeom>
              <a:ln/>
              <a:extLst/>
            </p:spPr>
            <p:style>
              <a:lnRef idx="0">
                <a:schemeClr val="accent3"/>
              </a:lnRef>
              <a:fillRef idx="3">
                <a:schemeClr val="accent3"/>
              </a:fillRef>
              <a:effectRef idx="3">
                <a:schemeClr val="accent3"/>
              </a:effectRef>
              <a:fontRef idx="minor">
                <a:schemeClr val="lt1"/>
              </a:fontRef>
            </p:style>
            <p:txBody>
              <a:bodyPr/>
              <a:lstStyle/>
              <a:p>
                <a:endParaRPr lang="en-US"/>
              </a:p>
            </p:txBody>
          </p:sp>
          <p:sp>
            <p:nvSpPr>
              <p:cNvPr id="30" name="Freeform 7"/>
              <p:cNvSpPr>
                <a:spLocks/>
              </p:cNvSpPr>
              <p:nvPr/>
            </p:nvSpPr>
            <p:spPr bwMode="auto">
              <a:xfrm>
                <a:off x="2304" y="982"/>
                <a:ext cx="2872" cy="482"/>
              </a:xfrm>
              <a:custGeom>
                <a:avLst/>
                <a:gdLst>
                  <a:gd name="T0" fmla="*/ 4657 w 1657"/>
                  <a:gd name="T1" fmla="*/ 1439 h 279"/>
                  <a:gd name="T2" fmla="*/ 5155 w 1657"/>
                  <a:gd name="T3" fmla="*/ 1424 h 279"/>
                  <a:gd name="T4" fmla="*/ 5666 w 1657"/>
                  <a:gd name="T5" fmla="*/ 1403 h 279"/>
                  <a:gd name="T6" fmla="*/ 6165 w 1657"/>
                  <a:gd name="T7" fmla="*/ 1375 h 279"/>
                  <a:gd name="T8" fmla="*/ 6645 w 1657"/>
                  <a:gd name="T9" fmla="*/ 1334 h 279"/>
                  <a:gd name="T10" fmla="*/ 7096 w 1657"/>
                  <a:gd name="T11" fmla="*/ 1289 h 279"/>
                  <a:gd name="T12" fmla="*/ 7505 w 1657"/>
                  <a:gd name="T13" fmla="*/ 1227 h 279"/>
                  <a:gd name="T14" fmla="*/ 7862 w 1657"/>
                  <a:gd name="T15" fmla="*/ 1161 h 279"/>
                  <a:gd name="T16" fmla="*/ 8165 w 1657"/>
                  <a:gd name="T17" fmla="*/ 1083 h 279"/>
                  <a:gd name="T18" fmla="*/ 8394 w 1657"/>
                  <a:gd name="T19" fmla="*/ 992 h 279"/>
                  <a:gd name="T20" fmla="*/ 8541 w 1657"/>
                  <a:gd name="T21" fmla="*/ 893 h 279"/>
                  <a:gd name="T22" fmla="*/ 8619 w 1657"/>
                  <a:gd name="T23" fmla="*/ 752 h 279"/>
                  <a:gd name="T24" fmla="*/ 8607 w 1657"/>
                  <a:gd name="T25" fmla="*/ 639 h 279"/>
                  <a:gd name="T26" fmla="*/ 8498 w 1657"/>
                  <a:gd name="T27" fmla="*/ 510 h 279"/>
                  <a:gd name="T28" fmla="*/ 8325 w 1657"/>
                  <a:gd name="T29" fmla="*/ 418 h 279"/>
                  <a:gd name="T30" fmla="*/ 8067 w 1657"/>
                  <a:gd name="T31" fmla="*/ 325 h 279"/>
                  <a:gd name="T32" fmla="*/ 7748 w 1657"/>
                  <a:gd name="T33" fmla="*/ 254 h 279"/>
                  <a:gd name="T34" fmla="*/ 7372 w 1657"/>
                  <a:gd name="T35" fmla="*/ 192 h 279"/>
                  <a:gd name="T36" fmla="*/ 6952 w 1657"/>
                  <a:gd name="T37" fmla="*/ 128 h 279"/>
                  <a:gd name="T38" fmla="*/ 6489 w 1657"/>
                  <a:gd name="T39" fmla="*/ 86 h 279"/>
                  <a:gd name="T40" fmla="*/ 6002 w 1657"/>
                  <a:gd name="T41" fmla="*/ 50 h 279"/>
                  <a:gd name="T42" fmla="*/ 5498 w 1657"/>
                  <a:gd name="T43" fmla="*/ 21 h 279"/>
                  <a:gd name="T44" fmla="*/ 4987 w 1657"/>
                  <a:gd name="T45" fmla="*/ 5 h 279"/>
                  <a:gd name="T46" fmla="*/ 4482 w 1657"/>
                  <a:gd name="T47" fmla="*/ 0 h 279"/>
                  <a:gd name="T48" fmla="*/ 3893 w 1657"/>
                  <a:gd name="T49" fmla="*/ 0 h 279"/>
                  <a:gd name="T50" fmla="*/ 3286 w 1657"/>
                  <a:gd name="T51" fmla="*/ 16 h 279"/>
                  <a:gd name="T52" fmla="*/ 2704 w 1657"/>
                  <a:gd name="T53" fmla="*/ 41 h 279"/>
                  <a:gd name="T54" fmla="*/ 2156 w 1657"/>
                  <a:gd name="T55" fmla="*/ 83 h 279"/>
                  <a:gd name="T56" fmla="*/ 1650 w 1657"/>
                  <a:gd name="T57" fmla="*/ 128 h 279"/>
                  <a:gd name="T58" fmla="*/ 1130 w 1657"/>
                  <a:gd name="T59" fmla="*/ 206 h 279"/>
                  <a:gd name="T60" fmla="*/ 631 w 1657"/>
                  <a:gd name="T61" fmla="*/ 311 h 279"/>
                  <a:gd name="T62" fmla="*/ 303 w 1657"/>
                  <a:gd name="T63" fmla="*/ 418 h 279"/>
                  <a:gd name="T64" fmla="*/ 114 w 1657"/>
                  <a:gd name="T65" fmla="*/ 517 h 279"/>
                  <a:gd name="T66" fmla="*/ 28 w 1657"/>
                  <a:gd name="T67" fmla="*/ 618 h 279"/>
                  <a:gd name="T68" fmla="*/ 0 w 1657"/>
                  <a:gd name="T69" fmla="*/ 710 h 279"/>
                  <a:gd name="T70" fmla="*/ 42 w 1657"/>
                  <a:gd name="T71" fmla="*/ 841 h 279"/>
                  <a:gd name="T72" fmla="*/ 177 w 1657"/>
                  <a:gd name="T73" fmla="*/ 955 h 279"/>
                  <a:gd name="T74" fmla="*/ 381 w 1657"/>
                  <a:gd name="T75" fmla="*/ 1050 h 279"/>
                  <a:gd name="T76" fmla="*/ 655 w 1657"/>
                  <a:gd name="T77" fmla="*/ 1133 h 279"/>
                  <a:gd name="T78" fmla="*/ 1000 w 1657"/>
                  <a:gd name="T79" fmla="*/ 1206 h 279"/>
                  <a:gd name="T80" fmla="*/ 1397 w 1657"/>
                  <a:gd name="T81" fmla="*/ 1268 h 279"/>
                  <a:gd name="T82" fmla="*/ 1827 w 1657"/>
                  <a:gd name="T83" fmla="*/ 1320 h 279"/>
                  <a:gd name="T84" fmla="*/ 2302 w 1657"/>
                  <a:gd name="T85" fmla="*/ 1367 h 279"/>
                  <a:gd name="T86" fmla="*/ 2791 w 1657"/>
                  <a:gd name="T87" fmla="*/ 1398 h 279"/>
                  <a:gd name="T88" fmla="*/ 3302 w 1657"/>
                  <a:gd name="T89" fmla="*/ 1418 h 279"/>
                  <a:gd name="T90" fmla="*/ 3811 w 1657"/>
                  <a:gd name="T91" fmla="*/ 1432 h 279"/>
                  <a:gd name="T92" fmla="*/ 4318 w 1657"/>
                  <a:gd name="T93" fmla="*/ 1439 h 27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657"/>
                  <a:gd name="T142" fmla="*/ 0 h 279"/>
                  <a:gd name="T143" fmla="*/ 1657 w 1657"/>
                  <a:gd name="T144" fmla="*/ 279 h 27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657" h="279">
                    <a:moveTo>
                      <a:pt x="829" y="279"/>
                    </a:moveTo>
                    <a:lnTo>
                      <a:pt x="861" y="279"/>
                    </a:lnTo>
                    <a:lnTo>
                      <a:pt x="894" y="279"/>
                    </a:lnTo>
                    <a:lnTo>
                      <a:pt x="926" y="278"/>
                    </a:lnTo>
                    <a:lnTo>
                      <a:pt x="958" y="278"/>
                    </a:lnTo>
                    <a:lnTo>
                      <a:pt x="990" y="276"/>
                    </a:lnTo>
                    <a:lnTo>
                      <a:pt x="1024" y="275"/>
                    </a:lnTo>
                    <a:lnTo>
                      <a:pt x="1056" y="274"/>
                    </a:lnTo>
                    <a:lnTo>
                      <a:pt x="1088" y="272"/>
                    </a:lnTo>
                    <a:lnTo>
                      <a:pt x="1121" y="271"/>
                    </a:lnTo>
                    <a:lnTo>
                      <a:pt x="1153" y="268"/>
                    </a:lnTo>
                    <a:lnTo>
                      <a:pt x="1184" y="267"/>
                    </a:lnTo>
                    <a:lnTo>
                      <a:pt x="1215" y="265"/>
                    </a:lnTo>
                    <a:lnTo>
                      <a:pt x="1246" y="261"/>
                    </a:lnTo>
                    <a:lnTo>
                      <a:pt x="1276" y="259"/>
                    </a:lnTo>
                    <a:lnTo>
                      <a:pt x="1306" y="256"/>
                    </a:lnTo>
                    <a:lnTo>
                      <a:pt x="1335" y="253"/>
                    </a:lnTo>
                    <a:lnTo>
                      <a:pt x="1363" y="250"/>
                    </a:lnTo>
                    <a:lnTo>
                      <a:pt x="1389" y="246"/>
                    </a:lnTo>
                    <a:lnTo>
                      <a:pt x="1416" y="242"/>
                    </a:lnTo>
                    <a:lnTo>
                      <a:pt x="1441" y="238"/>
                    </a:lnTo>
                    <a:lnTo>
                      <a:pt x="1465" y="234"/>
                    </a:lnTo>
                    <a:lnTo>
                      <a:pt x="1488" y="229"/>
                    </a:lnTo>
                    <a:lnTo>
                      <a:pt x="1510" y="225"/>
                    </a:lnTo>
                    <a:lnTo>
                      <a:pt x="1531" y="220"/>
                    </a:lnTo>
                    <a:lnTo>
                      <a:pt x="1549" y="215"/>
                    </a:lnTo>
                    <a:lnTo>
                      <a:pt x="1568" y="210"/>
                    </a:lnTo>
                    <a:lnTo>
                      <a:pt x="1584" y="204"/>
                    </a:lnTo>
                    <a:lnTo>
                      <a:pt x="1599" y="198"/>
                    </a:lnTo>
                    <a:lnTo>
                      <a:pt x="1612" y="192"/>
                    </a:lnTo>
                    <a:lnTo>
                      <a:pt x="1623" y="185"/>
                    </a:lnTo>
                    <a:lnTo>
                      <a:pt x="1632" y="180"/>
                    </a:lnTo>
                    <a:lnTo>
                      <a:pt x="1640" y="173"/>
                    </a:lnTo>
                    <a:lnTo>
                      <a:pt x="1649" y="163"/>
                    </a:lnTo>
                    <a:lnTo>
                      <a:pt x="1653" y="154"/>
                    </a:lnTo>
                    <a:lnTo>
                      <a:pt x="1655" y="146"/>
                    </a:lnTo>
                    <a:lnTo>
                      <a:pt x="1657" y="138"/>
                    </a:lnTo>
                    <a:lnTo>
                      <a:pt x="1655" y="132"/>
                    </a:lnTo>
                    <a:lnTo>
                      <a:pt x="1653" y="124"/>
                    </a:lnTo>
                    <a:lnTo>
                      <a:pt x="1649" y="115"/>
                    </a:lnTo>
                    <a:lnTo>
                      <a:pt x="1640" y="106"/>
                    </a:lnTo>
                    <a:lnTo>
                      <a:pt x="1632" y="99"/>
                    </a:lnTo>
                    <a:lnTo>
                      <a:pt x="1623" y="93"/>
                    </a:lnTo>
                    <a:lnTo>
                      <a:pt x="1612" y="86"/>
                    </a:lnTo>
                    <a:lnTo>
                      <a:pt x="1599" y="81"/>
                    </a:lnTo>
                    <a:lnTo>
                      <a:pt x="1584" y="75"/>
                    </a:lnTo>
                    <a:lnTo>
                      <a:pt x="1568" y="69"/>
                    </a:lnTo>
                    <a:lnTo>
                      <a:pt x="1549" y="63"/>
                    </a:lnTo>
                    <a:lnTo>
                      <a:pt x="1531" y="59"/>
                    </a:lnTo>
                    <a:lnTo>
                      <a:pt x="1510" y="54"/>
                    </a:lnTo>
                    <a:lnTo>
                      <a:pt x="1488" y="49"/>
                    </a:lnTo>
                    <a:lnTo>
                      <a:pt x="1465" y="45"/>
                    </a:lnTo>
                    <a:lnTo>
                      <a:pt x="1441" y="40"/>
                    </a:lnTo>
                    <a:lnTo>
                      <a:pt x="1416" y="37"/>
                    </a:lnTo>
                    <a:lnTo>
                      <a:pt x="1389" y="32"/>
                    </a:lnTo>
                    <a:lnTo>
                      <a:pt x="1363" y="29"/>
                    </a:lnTo>
                    <a:lnTo>
                      <a:pt x="1335" y="25"/>
                    </a:lnTo>
                    <a:lnTo>
                      <a:pt x="1306" y="23"/>
                    </a:lnTo>
                    <a:lnTo>
                      <a:pt x="1276" y="19"/>
                    </a:lnTo>
                    <a:lnTo>
                      <a:pt x="1246" y="17"/>
                    </a:lnTo>
                    <a:lnTo>
                      <a:pt x="1215" y="14"/>
                    </a:lnTo>
                    <a:lnTo>
                      <a:pt x="1184" y="11"/>
                    </a:lnTo>
                    <a:lnTo>
                      <a:pt x="1153" y="10"/>
                    </a:lnTo>
                    <a:lnTo>
                      <a:pt x="1121" y="8"/>
                    </a:lnTo>
                    <a:lnTo>
                      <a:pt x="1088" y="7"/>
                    </a:lnTo>
                    <a:lnTo>
                      <a:pt x="1056" y="4"/>
                    </a:lnTo>
                    <a:lnTo>
                      <a:pt x="1024" y="3"/>
                    </a:lnTo>
                    <a:lnTo>
                      <a:pt x="990" y="2"/>
                    </a:lnTo>
                    <a:lnTo>
                      <a:pt x="958" y="1"/>
                    </a:lnTo>
                    <a:lnTo>
                      <a:pt x="926" y="1"/>
                    </a:lnTo>
                    <a:lnTo>
                      <a:pt x="894" y="0"/>
                    </a:lnTo>
                    <a:lnTo>
                      <a:pt x="861" y="0"/>
                    </a:lnTo>
                    <a:lnTo>
                      <a:pt x="829" y="0"/>
                    </a:lnTo>
                    <a:lnTo>
                      <a:pt x="789" y="0"/>
                    </a:lnTo>
                    <a:lnTo>
                      <a:pt x="748" y="0"/>
                    </a:lnTo>
                    <a:lnTo>
                      <a:pt x="709" y="1"/>
                    </a:lnTo>
                    <a:lnTo>
                      <a:pt x="670" y="2"/>
                    </a:lnTo>
                    <a:lnTo>
                      <a:pt x="631" y="3"/>
                    </a:lnTo>
                    <a:lnTo>
                      <a:pt x="593" y="4"/>
                    </a:lnTo>
                    <a:lnTo>
                      <a:pt x="556" y="7"/>
                    </a:lnTo>
                    <a:lnTo>
                      <a:pt x="519" y="8"/>
                    </a:lnTo>
                    <a:lnTo>
                      <a:pt x="483" y="10"/>
                    </a:lnTo>
                    <a:lnTo>
                      <a:pt x="448" y="13"/>
                    </a:lnTo>
                    <a:lnTo>
                      <a:pt x="414" y="16"/>
                    </a:lnTo>
                    <a:lnTo>
                      <a:pt x="381" y="18"/>
                    </a:lnTo>
                    <a:lnTo>
                      <a:pt x="348" y="22"/>
                    </a:lnTo>
                    <a:lnTo>
                      <a:pt x="317" y="25"/>
                    </a:lnTo>
                    <a:lnTo>
                      <a:pt x="286" y="30"/>
                    </a:lnTo>
                    <a:lnTo>
                      <a:pt x="257" y="33"/>
                    </a:lnTo>
                    <a:lnTo>
                      <a:pt x="217" y="40"/>
                    </a:lnTo>
                    <a:lnTo>
                      <a:pt x="181" y="46"/>
                    </a:lnTo>
                    <a:lnTo>
                      <a:pt x="149" y="53"/>
                    </a:lnTo>
                    <a:lnTo>
                      <a:pt x="121" y="60"/>
                    </a:lnTo>
                    <a:lnTo>
                      <a:pt x="97" y="67"/>
                    </a:lnTo>
                    <a:lnTo>
                      <a:pt x="76" y="74"/>
                    </a:lnTo>
                    <a:lnTo>
                      <a:pt x="58" y="81"/>
                    </a:lnTo>
                    <a:lnTo>
                      <a:pt x="44" y="87"/>
                    </a:lnTo>
                    <a:lnTo>
                      <a:pt x="31" y="94"/>
                    </a:lnTo>
                    <a:lnTo>
                      <a:pt x="22" y="100"/>
                    </a:lnTo>
                    <a:lnTo>
                      <a:pt x="14" y="107"/>
                    </a:lnTo>
                    <a:lnTo>
                      <a:pt x="8" y="114"/>
                    </a:lnTo>
                    <a:lnTo>
                      <a:pt x="5" y="120"/>
                    </a:lnTo>
                    <a:lnTo>
                      <a:pt x="3" y="127"/>
                    </a:lnTo>
                    <a:lnTo>
                      <a:pt x="0" y="132"/>
                    </a:lnTo>
                    <a:lnTo>
                      <a:pt x="0" y="138"/>
                    </a:lnTo>
                    <a:lnTo>
                      <a:pt x="2" y="146"/>
                    </a:lnTo>
                    <a:lnTo>
                      <a:pt x="4" y="154"/>
                    </a:lnTo>
                    <a:lnTo>
                      <a:pt x="8" y="163"/>
                    </a:lnTo>
                    <a:lnTo>
                      <a:pt x="17" y="173"/>
                    </a:lnTo>
                    <a:lnTo>
                      <a:pt x="25" y="180"/>
                    </a:lnTo>
                    <a:lnTo>
                      <a:pt x="34" y="185"/>
                    </a:lnTo>
                    <a:lnTo>
                      <a:pt x="45" y="192"/>
                    </a:lnTo>
                    <a:lnTo>
                      <a:pt x="58" y="198"/>
                    </a:lnTo>
                    <a:lnTo>
                      <a:pt x="73" y="204"/>
                    </a:lnTo>
                    <a:lnTo>
                      <a:pt x="89" y="210"/>
                    </a:lnTo>
                    <a:lnTo>
                      <a:pt x="108" y="215"/>
                    </a:lnTo>
                    <a:lnTo>
                      <a:pt x="126" y="220"/>
                    </a:lnTo>
                    <a:lnTo>
                      <a:pt x="147" y="225"/>
                    </a:lnTo>
                    <a:lnTo>
                      <a:pt x="169" y="229"/>
                    </a:lnTo>
                    <a:lnTo>
                      <a:pt x="192" y="234"/>
                    </a:lnTo>
                    <a:lnTo>
                      <a:pt x="216" y="238"/>
                    </a:lnTo>
                    <a:lnTo>
                      <a:pt x="241" y="242"/>
                    </a:lnTo>
                    <a:lnTo>
                      <a:pt x="268" y="246"/>
                    </a:lnTo>
                    <a:lnTo>
                      <a:pt x="294" y="250"/>
                    </a:lnTo>
                    <a:lnTo>
                      <a:pt x="323" y="253"/>
                    </a:lnTo>
                    <a:lnTo>
                      <a:pt x="351" y="256"/>
                    </a:lnTo>
                    <a:lnTo>
                      <a:pt x="381" y="259"/>
                    </a:lnTo>
                    <a:lnTo>
                      <a:pt x="411" y="261"/>
                    </a:lnTo>
                    <a:lnTo>
                      <a:pt x="442" y="265"/>
                    </a:lnTo>
                    <a:lnTo>
                      <a:pt x="473" y="267"/>
                    </a:lnTo>
                    <a:lnTo>
                      <a:pt x="504" y="268"/>
                    </a:lnTo>
                    <a:lnTo>
                      <a:pt x="536" y="271"/>
                    </a:lnTo>
                    <a:lnTo>
                      <a:pt x="569" y="272"/>
                    </a:lnTo>
                    <a:lnTo>
                      <a:pt x="601" y="274"/>
                    </a:lnTo>
                    <a:lnTo>
                      <a:pt x="634" y="275"/>
                    </a:lnTo>
                    <a:lnTo>
                      <a:pt x="667" y="276"/>
                    </a:lnTo>
                    <a:lnTo>
                      <a:pt x="700" y="278"/>
                    </a:lnTo>
                    <a:lnTo>
                      <a:pt x="732" y="278"/>
                    </a:lnTo>
                    <a:lnTo>
                      <a:pt x="765" y="279"/>
                    </a:lnTo>
                    <a:lnTo>
                      <a:pt x="797" y="279"/>
                    </a:lnTo>
                    <a:lnTo>
                      <a:pt x="829" y="279"/>
                    </a:lnTo>
                    <a:close/>
                  </a:path>
                </a:pathLst>
              </a:custGeom>
              <a:solidFill>
                <a:srgbClr val="5F5F5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8"/>
              <p:cNvSpPr>
                <a:spLocks/>
              </p:cNvSpPr>
              <p:nvPr/>
            </p:nvSpPr>
            <p:spPr bwMode="auto">
              <a:xfrm>
                <a:off x="5093" y="1217"/>
                <a:ext cx="4" cy="7"/>
              </a:xfrm>
              <a:custGeom>
                <a:avLst/>
                <a:gdLst>
                  <a:gd name="T0" fmla="*/ 64 w 1"/>
                  <a:gd name="T1" fmla="*/ 12 h 3"/>
                  <a:gd name="T2" fmla="*/ 64 w 1"/>
                  <a:gd name="T3" fmla="*/ 0 h 3"/>
                  <a:gd name="T4" fmla="*/ 64 w 1"/>
                  <a:gd name="T5" fmla="*/ 0 h 3"/>
                  <a:gd name="T6" fmla="*/ 64 w 1"/>
                  <a:gd name="T7" fmla="*/ 0 h 3"/>
                  <a:gd name="T8" fmla="*/ 64 w 1"/>
                  <a:gd name="T9" fmla="*/ 0 h 3"/>
                  <a:gd name="T10" fmla="*/ 64 w 1"/>
                  <a:gd name="T11" fmla="*/ 0 h 3"/>
                  <a:gd name="T12" fmla="*/ 64 w 1"/>
                  <a:gd name="T13" fmla="*/ 0 h 3"/>
                  <a:gd name="T14" fmla="*/ 0 w 1"/>
                  <a:gd name="T15" fmla="*/ 12 h 3"/>
                  <a:gd name="T16" fmla="*/ 0 w 1"/>
                  <a:gd name="T17" fmla="*/ 12 h 3"/>
                  <a:gd name="T18" fmla="*/ 0 w 1"/>
                  <a:gd name="T19" fmla="*/ 28 h 3"/>
                  <a:gd name="T20" fmla="*/ 64 w 1"/>
                  <a:gd name="T21" fmla="*/ 28 h 3"/>
                  <a:gd name="T22" fmla="*/ 64 w 1"/>
                  <a:gd name="T23" fmla="*/ 37 h 3"/>
                  <a:gd name="T24" fmla="*/ 64 w 1"/>
                  <a:gd name="T25" fmla="*/ 37 h 3"/>
                  <a:gd name="T26" fmla="*/ 64 w 1"/>
                  <a:gd name="T27" fmla="*/ 37 h 3"/>
                  <a:gd name="T28" fmla="*/ 64 w 1"/>
                  <a:gd name="T29" fmla="*/ 28 h 3"/>
                  <a:gd name="T30" fmla="*/ 64 w 1"/>
                  <a:gd name="T31" fmla="*/ 28 h 3"/>
                  <a:gd name="T32" fmla="*/ 64 w 1"/>
                  <a:gd name="T33" fmla="*/ 12 h 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
                  <a:gd name="T52" fmla="*/ 0 h 3"/>
                  <a:gd name="T53" fmla="*/ 1 w 1"/>
                  <a:gd name="T54" fmla="*/ 3 h 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 h="3">
                    <a:moveTo>
                      <a:pt x="1" y="1"/>
                    </a:moveTo>
                    <a:lnTo>
                      <a:pt x="1" y="0"/>
                    </a:lnTo>
                    <a:lnTo>
                      <a:pt x="0" y="1"/>
                    </a:lnTo>
                    <a:lnTo>
                      <a:pt x="0" y="2"/>
                    </a:lnTo>
                    <a:lnTo>
                      <a:pt x="1" y="2"/>
                    </a:lnTo>
                    <a:lnTo>
                      <a:pt x="1" y="3"/>
                    </a:lnTo>
                    <a:lnTo>
                      <a:pt x="1" y="2"/>
                    </a:lnTo>
                    <a:lnTo>
                      <a:pt x="1" y="1"/>
                    </a:lnTo>
                    <a:close/>
                  </a:path>
                </a:pathLst>
              </a:custGeom>
              <a:solidFill>
                <a:srgbClr val="E09E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9"/>
              <p:cNvSpPr>
                <a:spLocks/>
              </p:cNvSpPr>
              <p:nvPr/>
            </p:nvSpPr>
            <p:spPr bwMode="auto">
              <a:xfrm>
                <a:off x="2391" y="1057"/>
                <a:ext cx="2702" cy="369"/>
              </a:xfrm>
              <a:custGeom>
                <a:avLst/>
                <a:gdLst>
                  <a:gd name="T0" fmla="*/ 3632 w 1557"/>
                  <a:gd name="T1" fmla="*/ 8 h 184"/>
                  <a:gd name="T2" fmla="*/ 3006 w 1557"/>
                  <a:gd name="T3" fmla="*/ 32 h 184"/>
                  <a:gd name="T4" fmla="*/ 2440 w 1557"/>
                  <a:gd name="T5" fmla="*/ 72 h 184"/>
                  <a:gd name="T6" fmla="*/ 1925 w 1557"/>
                  <a:gd name="T7" fmla="*/ 128 h 184"/>
                  <a:gd name="T8" fmla="*/ 1463 w 1557"/>
                  <a:gd name="T9" fmla="*/ 201 h 184"/>
                  <a:gd name="T10" fmla="*/ 1060 w 1557"/>
                  <a:gd name="T11" fmla="*/ 281 h 184"/>
                  <a:gd name="T12" fmla="*/ 720 w 1557"/>
                  <a:gd name="T13" fmla="*/ 371 h 184"/>
                  <a:gd name="T14" fmla="*/ 439 w 1557"/>
                  <a:gd name="T15" fmla="*/ 467 h 184"/>
                  <a:gd name="T16" fmla="*/ 229 w 1557"/>
                  <a:gd name="T17" fmla="*/ 556 h 184"/>
                  <a:gd name="T18" fmla="*/ 78 w 1557"/>
                  <a:gd name="T19" fmla="*/ 652 h 184"/>
                  <a:gd name="T20" fmla="*/ 0 w 1557"/>
                  <a:gd name="T21" fmla="*/ 732 h 184"/>
                  <a:gd name="T22" fmla="*/ 78 w 1557"/>
                  <a:gd name="T23" fmla="*/ 832 h 184"/>
                  <a:gd name="T24" fmla="*/ 229 w 1557"/>
                  <a:gd name="T25" fmla="*/ 920 h 184"/>
                  <a:gd name="T26" fmla="*/ 439 w 1557"/>
                  <a:gd name="T27" fmla="*/ 1017 h 184"/>
                  <a:gd name="T28" fmla="*/ 720 w 1557"/>
                  <a:gd name="T29" fmla="*/ 1115 h 184"/>
                  <a:gd name="T30" fmla="*/ 1060 w 1557"/>
                  <a:gd name="T31" fmla="*/ 1203 h 184"/>
                  <a:gd name="T32" fmla="*/ 1463 w 1557"/>
                  <a:gd name="T33" fmla="*/ 1283 h 184"/>
                  <a:gd name="T34" fmla="*/ 1925 w 1557"/>
                  <a:gd name="T35" fmla="*/ 1356 h 184"/>
                  <a:gd name="T36" fmla="*/ 2440 w 1557"/>
                  <a:gd name="T37" fmla="*/ 1412 h 184"/>
                  <a:gd name="T38" fmla="*/ 3006 w 1557"/>
                  <a:gd name="T39" fmla="*/ 1460 h 184"/>
                  <a:gd name="T40" fmla="*/ 3632 w 1557"/>
                  <a:gd name="T41" fmla="*/ 1476 h 184"/>
                  <a:gd name="T42" fmla="*/ 4295 w 1557"/>
                  <a:gd name="T43" fmla="*/ 1484 h 184"/>
                  <a:gd name="T44" fmla="*/ 4934 w 1557"/>
                  <a:gd name="T45" fmla="*/ 1468 h 184"/>
                  <a:gd name="T46" fmla="*/ 5520 w 1557"/>
                  <a:gd name="T47" fmla="*/ 1436 h 184"/>
                  <a:gd name="T48" fmla="*/ 6053 w 1557"/>
                  <a:gd name="T49" fmla="*/ 1380 h 184"/>
                  <a:gd name="T50" fmla="*/ 6529 w 1557"/>
                  <a:gd name="T51" fmla="*/ 1316 h 184"/>
                  <a:gd name="T52" fmla="*/ 6950 w 1557"/>
                  <a:gd name="T53" fmla="*/ 1227 h 184"/>
                  <a:gd name="T54" fmla="*/ 7313 w 1557"/>
                  <a:gd name="T55" fmla="*/ 1147 h 184"/>
                  <a:gd name="T56" fmla="*/ 7610 w 1557"/>
                  <a:gd name="T57" fmla="*/ 1049 h 184"/>
                  <a:gd name="T58" fmla="*/ 7851 w 1557"/>
                  <a:gd name="T59" fmla="*/ 961 h 184"/>
                  <a:gd name="T60" fmla="*/ 8017 w 1557"/>
                  <a:gd name="T61" fmla="*/ 856 h 184"/>
                  <a:gd name="T62" fmla="*/ 8122 w 1557"/>
                  <a:gd name="T63" fmla="*/ 768 h 184"/>
                  <a:gd name="T64" fmla="*/ 8096 w 1557"/>
                  <a:gd name="T65" fmla="*/ 676 h 184"/>
                  <a:gd name="T66" fmla="*/ 7969 w 1557"/>
                  <a:gd name="T67" fmla="*/ 588 h 184"/>
                  <a:gd name="T68" fmla="*/ 7776 w 1557"/>
                  <a:gd name="T69" fmla="*/ 491 h 184"/>
                  <a:gd name="T70" fmla="*/ 7514 w 1557"/>
                  <a:gd name="T71" fmla="*/ 403 h 184"/>
                  <a:gd name="T72" fmla="*/ 7198 w 1557"/>
                  <a:gd name="T73" fmla="*/ 313 h 184"/>
                  <a:gd name="T74" fmla="*/ 6822 w 1557"/>
                  <a:gd name="T75" fmla="*/ 233 h 184"/>
                  <a:gd name="T76" fmla="*/ 6376 w 1557"/>
                  <a:gd name="T77" fmla="*/ 160 h 184"/>
                  <a:gd name="T78" fmla="*/ 5878 w 1557"/>
                  <a:gd name="T79" fmla="*/ 96 h 184"/>
                  <a:gd name="T80" fmla="*/ 5331 w 1557"/>
                  <a:gd name="T81" fmla="*/ 48 h 184"/>
                  <a:gd name="T82" fmla="*/ 4725 w 1557"/>
                  <a:gd name="T83" fmla="*/ 8 h 184"/>
                  <a:gd name="T84" fmla="*/ 4071 w 1557"/>
                  <a:gd name="T85" fmla="*/ 0 h 18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57"/>
                  <a:gd name="T130" fmla="*/ 0 h 184"/>
                  <a:gd name="T131" fmla="*/ 1557 w 1557"/>
                  <a:gd name="T132" fmla="*/ 184 h 18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57" h="184">
                    <a:moveTo>
                      <a:pt x="779" y="0"/>
                    </a:moveTo>
                    <a:lnTo>
                      <a:pt x="736" y="0"/>
                    </a:lnTo>
                    <a:lnTo>
                      <a:pt x="695" y="1"/>
                    </a:lnTo>
                    <a:lnTo>
                      <a:pt x="653" y="1"/>
                    </a:lnTo>
                    <a:lnTo>
                      <a:pt x="614" y="2"/>
                    </a:lnTo>
                    <a:lnTo>
                      <a:pt x="575" y="4"/>
                    </a:lnTo>
                    <a:lnTo>
                      <a:pt x="538" y="6"/>
                    </a:lnTo>
                    <a:lnTo>
                      <a:pt x="501" y="7"/>
                    </a:lnTo>
                    <a:lnTo>
                      <a:pt x="467" y="9"/>
                    </a:lnTo>
                    <a:lnTo>
                      <a:pt x="432" y="12"/>
                    </a:lnTo>
                    <a:lnTo>
                      <a:pt x="400" y="14"/>
                    </a:lnTo>
                    <a:lnTo>
                      <a:pt x="368" y="16"/>
                    </a:lnTo>
                    <a:lnTo>
                      <a:pt x="338" y="20"/>
                    </a:lnTo>
                    <a:lnTo>
                      <a:pt x="308" y="22"/>
                    </a:lnTo>
                    <a:lnTo>
                      <a:pt x="280" y="25"/>
                    </a:lnTo>
                    <a:lnTo>
                      <a:pt x="253" y="29"/>
                    </a:lnTo>
                    <a:lnTo>
                      <a:pt x="227" y="31"/>
                    </a:lnTo>
                    <a:lnTo>
                      <a:pt x="203" y="35"/>
                    </a:lnTo>
                    <a:lnTo>
                      <a:pt x="180" y="39"/>
                    </a:lnTo>
                    <a:lnTo>
                      <a:pt x="158" y="43"/>
                    </a:lnTo>
                    <a:lnTo>
                      <a:pt x="138" y="46"/>
                    </a:lnTo>
                    <a:lnTo>
                      <a:pt x="119" y="50"/>
                    </a:lnTo>
                    <a:lnTo>
                      <a:pt x="101" y="53"/>
                    </a:lnTo>
                    <a:lnTo>
                      <a:pt x="84" y="58"/>
                    </a:lnTo>
                    <a:lnTo>
                      <a:pt x="69" y="61"/>
                    </a:lnTo>
                    <a:lnTo>
                      <a:pt x="55" y="65"/>
                    </a:lnTo>
                    <a:lnTo>
                      <a:pt x="44" y="69"/>
                    </a:lnTo>
                    <a:lnTo>
                      <a:pt x="32" y="73"/>
                    </a:lnTo>
                    <a:lnTo>
                      <a:pt x="23" y="76"/>
                    </a:lnTo>
                    <a:lnTo>
                      <a:pt x="15" y="81"/>
                    </a:lnTo>
                    <a:lnTo>
                      <a:pt x="8" y="84"/>
                    </a:lnTo>
                    <a:lnTo>
                      <a:pt x="3" y="88"/>
                    </a:lnTo>
                    <a:lnTo>
                      <a:pt x="0" y="91"/>
                    </a:lnTo>
                    <a:lnTo>
                      <a:pt x="3" y="95"/>
                    </a:lnTo>
                    <a:lnTo>
                      <a:pt x="8" y="99"/>
                    </a:lnTo>
                    <a:lnTo>
                      <a:pt x="15" y="103"/>
                    </a:lnTo>
                    <a:lnTo>
                      <a:pt x="23" y="106"/>
                    </a:lnTo>
                    <a:lnTo>
                      <a:pt x="32" y="111"/>
                    </a:lnTo>
                    <a:lnTo>
                      <a:pt x="44" y="114"/>
                    </a:lnTo>
                    <a:lnTo>
                      <a:pt x="55" y="119"/>
                    </a:lnTo>
                    <a:lnTo>
                      <a:pt x="69" y="122"/>
                    </a:lnTo>
                    <a:lnTo>
                      <a:pt x="84" y="126"/>
                    </a:lnTo>
                    <a:lnTo>
                      <a:pt x="101" y="130"/>
                    </a:lnTo>
                    <a:lnTo>
                      <a:pt x="119" y="134"/>
                    </a:lnTo>
                    <a:lnTo>
                      <a:pt x="138" y="138"/>
                    </a:lnTo>
                    <a:lnTo>
                      <a:pt x="158" y="142"/>
                    </a:lnTo>
                    <a:lnTo>
                      <a:pt x="180" y="145"/>
                    </a:lnTo>
                    <a:lnTo>
                      <a:pt x="203" y="149"/>
                    </a:lnTo>
                    <a:lnTo>
                      <a:pt x="227" y="152"/>
                    </a:lnTo>
                    <a:lnTo>
                      <a:pt x="253" y="156"/>
                    </a:lnTo>
                    <a:lnTo>
                      <a:pt x="280" y="159"/>
                    </a:lnTo>
                    <a:lnTo>
                      <a:pt x="308" y="163"/>
                    </a:lnTo>
                    <a:lnTo>
                      <a:pt x="338" y="165"/>
                    </a:lnTo>
                    <a:lnTo>
                      <a:pt x="368" y="168"/>
                    </a:lnTo>
                    <a:lnTo>
                      <a:pt x="400" y="171"/>
                    </a:lnTo>
                    <a:lnTo>
                      <a:pt x="432" y="173"/>
                    </a:lnTo>
                    <a:lnTo>
                      <a:pt x="467" y="175"/>
                    </a:lnTo>
                    <a:lnTo>
                      <a:pt x="501" y="178"/>
                    </a:lnTo>
                    <a:lnTo>
                      <a:pt x="538" y="179"/>
                    </a:lnTo>
                    <a:lnTo>
                      <a:pt x="575" y="181"/>
                    </a:lnTo>
                    <a:lnTo>
                      <a:pt x="614" y="182"/>
                    </a:lnTo>
                    <a:lnTo>
                      <a:pt x="653" y="183"/>
                    </a:lnTo>
                    <a:lnTo>
                      <a:pt x="695" y="183"/>
                    </a:lnTo>
                    <a:lnTo>
                      <a:pt x="736" y="184"/>
                    </a:lnTo>
                    <a:lnTo>
                      <a:pt x="779" y="184"/>
                    </a:lnTo>
                    <a:lnTo>
                      <a:pt x="822" y="184"/>
                    </a:lnTo>
                    <a:lnTo>
                      <a:pt x="863" y="183"/>
                    </a:lnTo>
                    <a:lnTo>
                      <a:pt x="904" y="183"/>
                    </a:lnTo>
                    <a:lnTo>
                      <a:pt x="944" y="182"/>
                    </a:lnTo>
                    <a:lnTo>
                      <a:pt x="982" y="181"/>
                    </a:lnTo>
                    <a:lnTo>
                      <a:pt x="1020" y="179"/>
                    </a:lnTo>
                    <a:lnTo>
                      <a:pt x="1056" y="178"/>
                    </a:lnTo>
                    <a:lnTo>
                      <a:pt x="1091" y="175"/>
                    </a:lnTo>
                    <a:lnTo>
                      <a:pt x="1125" y="173"/>
                    </a:lnTo>
                    <a:lnTo>
                      <a:pt x="1158" y="171"/>
                    </a:lnTo>
                    <a:lnTo>
                      <a:pt x="1189" y="168"/>
                    </a:lnTo>
                    <a:lnTo>
                      <a:pt x="1220" y="165"/>
                    </a:lnTo>
                    <a:lnTo>
                      <a:pt x="1249" y="163"/>
                    </a:lnTo>
                    <a:lnTo>
                      <a:pt x="1277" y="159"/>
                    </a:lnTo>
                    <a:lnTo>
                      <a:pt x="1305" y="156"/>
                    </a:lnTo>
                    <a:lnTo>
                      <a:pt x="1330" y="152"/>
                    </a:lnTo>
                    <a:lnTo>
                      <a:pt x="1354" y="149"/>
                    </a:lnTo>
                    <a:lnTo>
                      <a:pt x="1377" y="145"/>
                    </a:lnTo>
                    <a:lnTo>
                      <a:pt x="1399" y="142"/>
                    </a:lnTo>
                    <a:lnTo>
                      <a:pt x="1419" y="138"/>
                    </a:lnTo>
                    <a:lnTo>
                      <a:pt x="1438" y="134"/>
                    </a:lnTo>
                    <a:lnTo>
                      <a:pt x="1456" y="130"/>
                    </a:lnTo>
                    <a:lnTo>
                      <a:pt x="1473" y="126"/>
                    </a:lnTo>
                    <a:lnTo>
                      <a:pt x="1488" y="122"/>
                    </a:lnTo>
                    <a:lnTo>
                      <a:pt x="1502" y="119"/>
                    </a:lnTo>
                    <a:lnTo>
                      <a:pt x="1513" y="114"/>
                    </a:lnTo>
                    <a:lnTo>
                      <a:pt x="1525" y="111"/>
                    </a:lnTo>
                    <a:lnTo>
                      <a:pt x="1534" y="106"/>
                    </a:lnTo>
                    <a:lnTo>
                      <a:pt x="1542" y="103"/>
                    </a:lnTo>
                    <a:lnTo>
                      <a:pt x="1549" y="99"/>
                    </a:lnTo>
                    <a:lnTo>
                      <a:pt x="1554" y="95"/>
                    </a:lnTo>
                    <a:lnTo>
                      <a:pt x="1557" y="91"/>
                    </a:lnTo>
                    <a:lnTo>
                      <a:pt x="1554" y="88"/>
                    </a:lnTo>
                    <a:lnTo>
                      <a:pt x="1549" y="84"/>
                    </a:lnTo>
                    <a:lnTo>
                      <a:pt x="1542" y="81"/>
                    </a:lnTo>
                    <a:lnTo>
                      <a:pt x="1534" y="76"/>
                    </a:lnTo>
                    <a:lnTo>
                      <a:pt x="1525" y="73"/>
                    </a:lnTo>
                    <a:lnTo>
                      <a:pt x="1513" y="69"/>
                    </a:lnTo>
                    <a:lnTo>
                      <a:pt x="1502" y="65"/>
                    </a:lnTo>
                    <a:lnTo>
                      <a:pt x="1488" y="61"/>
                    </a:lnTo>
                    <a:lnTo>
                      <a:pt x="1473" y="58"/>
                    </a:lnTo>
                    <a:lnTo>
                      <a:pt x="1456" y="53"/>
                    </a:lnTo>
                    <a:lnTo>
                      <a:pt x="1438" y="50"/>
                    </a:lnTo>
                    <a:lnTo>
                      <a:pt x="1419" y="46"/>
                    </a:lnTo>
                    <a:lnTo>
                      <a:pt x="1399" y="43"/>
                    </a:lnTo>
                    <a:lnTo>
                      <a:pt x="1377" y="39"/>
                    </a:lnTo>
                    <a:lnTo>
                      <a:pt x="1354" y="35"/>
                    </a:lnTo>
                    <a:lnTo>
                      <a:pt x="1330" y="31"/>
                    </a:lnTo>
                    <a:lnTo>
                      <a:pt x="1305" y="29"/>
                    </a:lnTo>
                    <a:lnTo>
                      <a:pt x="1277" y="25"/>
                    </a:lnTo>
                    <a:lnTo>
                      <a:pt x="1249" y="22"/>
                    </a:lnTo>
                    <a:lnTo>
                      <a:pt x="1220" y="20"/>
                    </a:lnTo>
                    <a:lnTo>
                      <a:pt x="1189" y="16"/>
                    </a:lnTo>
                    <a:lnTo>
                      <a:pt x="1158" y="14"/>
                    </a:lnTo>
                    <a:lnTo>
                      <a:pt x="1125" y="12"/>
                    </a:lnTo>
                    <a:lnTo>
                      <a:pt x="1091" y="9"/>
                    </a:lnTo>
                    <a:lnTo>
                      <a:pt x="1056" y="7"/>
                    </a:lnTo>
                    <a:lnTo>
                      <a:pt x="1020" y="6"/>
                    </a:lnTo>
                    <a:lnTo>
                      <a:pt x="982" y="4"/>
                    </a:lnTo>
                    <a:lnTo>
                      <a:pt x="944" y="2"/>
                    </a:lnTo>
                    <a:lnTo>
                      <a:pt x="904" y="1"/>
                    </a:lnTo>
                    <a:lnTo>
                      <a:pt x="863" y="1"/>
                    </a:lnTo>
                    <a:lnTo>
                      <a:pt x="822" y="0"/>
                    </a:lnTo>
                    <a:lnTo>
                      <a:pt x="779" y="0"/>
                    </a:lnTo>
                    <a:close/>
                  </a:path>
                </a:pathLst>
              </a:custGeom>
              <a:solidFill>
                <a:schemeClr val="accent3">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10"/>
              <p:cNvSpPr>
                <a:spLocks/>
              </p:cNvSpPr>
              <p:nvPr/>
            </p:nvSpPr>
            <p:spPr bwMode="auto">
              <a:xfrm>
                <a:off x="2314" y="1197"/>
                <a:ext cx="2862" cy="2261"/>
              </a:xfrm>
              <a:custGeom>
                <a:avLst/>
                <a:gdLst>
                  <a:gd name="T0" fmla="*/ 0 w 1649"/>
                  <a:gd name="T1" fmla="*/ 156 h 1304"/>
                  <a:gd name="T2" fmla="*/ 3759 w 1649"/>
                  <a:gd name="T3" fmla="*/ 4711 h 1304"/>
                  <a:gd name="T4" fmla="*/ 3738 w 1649"/>
                  <a:gd name="T5" fmla="*/ 4633 h 1304"/>
                  <a:gd name="T6" fmla="*/ 3738 w 1649"/>
                  <a:gd name="T7" fmla="*/ 6627 h 1304"/>
                  <a:gd name="T8" fmla="*/ 3747 w 1649"/>
                  <a:gd name="T9" fmla="*/ 6632 h 1304"/>
                  <a:gd name="T10" fmla="*/ 3765 w 1649"/>
                  <a:gd name="T11" fmla="*/ 6648 h 1304"/>
                  <a:gd name="T12" fmla="*/ 3787 w 1649"/>
                  <a:gd name="T13" fmla="*/ 6656 h 1304"/>
                  <a:gd name="T14" fmla="*/ 3796 w 1649"/>
                  <a:gd name="T15" fmla="*/ 6662 h 1304"/>
                  <a:gd name="T16" fmla="*/ 3801 w 1649"/>
                  <a:gd name="T17" fmla="*/ 6669 h 1304"/>
                  <a:gd name="T18" fmla="*/ 3825 w 1649"/>
                  <a:gd name="T19" fmla="*/ 6677 h 1304"/>
                  <a:gd name="T20" fmla="*/ 3853 w 1649"/>
                  <a:gd name="T21" fmla="*/ 6693 h 1304"/>
                  <a:gd name="T22" fmla="*/ 3895 w 1649"/>
                  <a:gd name="T23" fmla="*/ 6710 h 1304"/>
                  <a:gd name="T24" fmla="*/ 3936 w 1649"/>
                  <a:gd name="T25" fmla="*/ 6728 h 1304"/>
                  <a:gd name="T26" fmla="*/ 3988 w 1649"/>
                  <a:gd name="T27" fmla="*/ 6750 h 1304"/>
                  <a:gd name="T28" fmla="*/ 4051 w 1649"/>
                  <a:gd name="T29" fmla="*/ 6767 h 1304"/>
                  <a:gd name="T30" fmla="*/ 4115 w 1649"/>
                  <a:gd name="T31" fmla="*/ 6783 h 1304"/>
                  <a:gd name="T32" fmla="*/ 4186 w 1649"/>
                  <a:gd name="T33" fmla="*/ 6792 h 1304"/>
                  <a:gd name="T34" fmla="*/ 4266 w 1649"/>
                  <a:gd name="T35" fmla="*/ 6797 h 1304"/>
                  <a:gd name="T36" fmla="*/ 4344 w 1649"/>
                  <a:gd name="T37" fmla="*/ 6797 h 1304"/>
                  <a:gd name="T38" fmla="*/ 4428 w 1649"/>
                  <a:gd name="T39" fmla="*/ 6792 h 1304"/>
                  <a:gd name="T40" fmla="*/ 4513 w 1649"/>
                  <a:gd name="T41" fmla="*/ 6776 h 1304"/>
                  <a:gd name="T42" fmla="*/ 4606 w 1649"/>
                  <a:gd name="T43" fmla="*/ 6747 h 1304"/>
                  <a:gd name="T44" fmla="*/ 4697 w 1649"/>
                  <a:gd name="T45" fmla="*/ 6710 h 1304"/>
                  <a:gd name="T46" fmla="*/ 4783 w 1649"/>
                  <a:gd name="T47" fmla="*/ 6662 h 1304"/>
                  <a:gd name="T48" fmla="*/ 4848 w 1649"/>
                  <a:gd name="T49" fmla="*/ 6627 h 1304"/>
                  <a:gd name="T50" fmla="*/ 4848 w 1649"/>
                  <a:gd name="T51" fmla="*/ 4633 h 1304"/>
                  <a:gd name="T52" fmla="*/ 4820 w 1649"/>
                  <a:gd name="T53" fmla="*/ 4711 h 1304"/>
                  <a:gd name="T54" fmla="*/ 8621 w 1649"/>
                  <a:gd name="T55" fmla="*/ 156 h 1304"/>
                  <a:gd name="T56" fmla="*/ 8435 w 1649"/>
                  <a:gd name="T57" fmla="*/ 0 h 1304"/>
                  <a:gd name="T58" fmla="*/ 4599 w 1649"/>
                  <a:gd name="T59" fmla="*/ 4581 h 1304"/>
                  <a:gd name="T60" fmla="*/ 4599 w 1649"/>
                  <a:gd name="T61" fmla="*/ 6558 h 1304"/>
                  <a:gd name="T62" fmla="*/ 4657 w 1649"/>
                  <a:gd name="T63" fmla="*/ 6455 h 1304"/>
                  <a:gd name="T64" fmla="*/ 4528 w 1649"/>
                  <a:gd name="T65" fmla="*/ 6513 h 1304"/>
                  <a:gd name="T66" fmla="*/ 4393 w 1649"/>
                  <a:gd name="T67" fmla="*/ 6542 h 1304"/>
                  <a:gd name="T68" fmla="*/ 4271 w 1649"/>
                  <a:gd name="T69" fmla="*/ 6547 h 1304"/>
                  <a:gd name="T70" fmla="*/ 4165 w 1649"/>
                  <a:gd name="T71" fmla="*/ 6535 h 1304"/>
                  <a:gd name="T72" fmla="*/ 4067 w 1649"/>
                  <a:gd name="T73" fmla="*/ 6513 h 1304"/>
                  <a:gd name="T74" fmla="*/ 3994 w 1649"/>
                  <a:gd name="T75" fmla="*/ 6480 h 1304"/>
                  <a:gd name="T76" fmla="*/ 3947 w 1649"/>
                  <a:gd name="T77" fmla="*/ 6464 h 1304"/>
                  <a:gd name="T78" fmla="*/ 3922 w 1649"/>
                  <a:gd name="T79" fmla="*/ 6455 h 1304"/>
                  <a:gd name="T80" fmla="*/ 3985 w 1649"/>
                  <a:gd name="T81" fmla="*/ 6558 h 1304"/>
                  <a:gd name="T82" fmla="*/ 3985 w 1649"/>
                  <a:gd name="T83" fmla="*/ 4581 h 1304"/>
                  <a:gd name="T84" fmla="*/ 385 w 1649"/>
                  <a:gd name="T85" fmla="*/ 220 h 1304"/>
                  <a:gd name="T86" fmla="*/ 0 w 1649"/>
                  <a:gd name="T87" fmla="*/ 156 h 130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49"/>
                  <a:gd name="T133" fmla="*/ 0 h 1304"/>
                  <a:gd name="T134" fmla="*/ 1649 w 1649"/>
                  <a:gd name="T135" fmla="*/ 1304 h 130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49" h="1304">
                    <a:moveTo>
                      <a:pt x="0" y="30"/>
                    </a:moveTo>
                    <a:lnTo>
                      <a:pt x="719" y="904"/>
                    </a:lnTo>
                    <a:lnTo>
                      <a:pt x="715" y="889"/>
                    </a:lnTo>
                    <a:lnTo>
                      <a:pt x="715" y="1271"/>
                    </a:lnTo>
                    <a:lnTo>
                      <a:pt x="717" y="1272"/>
                    </a:lnTo>
                    <a:lnTo>
                      <a:pt x="720" y="1275"/>
                    </a:lnTo>
                    <a:lnTo>
                      <a:pt x="724" y="1277"/>
                    </a:lnTo>
                    <a:lnTo>
                      <a:pt x="726" y="1278"/>
                    </a:lnTo>
                    <a:lnTo>
                      <a:pt x="727" y="1279"/>
                    </a:lnTo>
                    <a:lnTo>
                      <a:pt x="732" y="1281"/>
                    </a:lnTo>
                    <a:lnTo>
                      <a:pt x="737" y="1284"/>
                    </a:lnTo>
                    <a:lnTo>
                      <a:pt x="745" y="1287"/>
                    </a:lnTo>
                    <a:lnTo>
                      <a:pt x="753" y="1291"/>
                    </a:lnTo>
                    <a:lnTo>
                      <a:pt x="763" y="1295"/>
                    </a:lnTo>
                    <a:lnTo>
                      <a:pt x="775" y="1298"/>
                    </a:lnTo>
                    <a:lnTo>
                      <a:pt x="787" y="1301"/>
                    </a:lnTo>
                    <a:lnTo>
                      <a:pt x="801" y="1303"/>
                    </a:lnTo>
                    <a:lnTo>
                      <a:pt x="816" y="1304"/>
                    </a:lnTo>
                    <a:lnTo>
                      <a:pt x="831" y="1304"/>
                    </a:lnTo>
                    <a:lnTo>
                      <a:pt x="847" y="1303"/>
                    </a:lnTo>
                    <a:lnTo>
                      <a:pt x="863" y="1300"/>
                    </a:lnTo>
                    <a:lnTo>
                      <a:pt x="881" y="1294"/>
                    </a:lnTo>
                    <a:lnTo>
                      <a:pt x="898" y="1287"/>
                    </a:lnTo>
                    <a:lnTo>
                      <a:pt x="915" y="1278"/>
                    </a:lnTo>
                    <a:lnTo>
                      <a:pt x="927" y="1271"/>
                    </a:lnTo>
                    <a:lnTo>
                      <a:pt x="927" y="889"/>
                    </a:lnTo>
                    <a:lnTo>
                      <a:pt x="922" y="904"/>
                    </a:lnTo>
                    <a:lnTo>
                      <a:pt x="1649" y="30"/>
                    </a:lnTo>
                    <a:lnTo>
                      <a:pt x="1613" y="0"/>
                    </a:lnTo>
                    <a:lnTo>
                      <a:pt x="880" y="879"/>
                    </a:lnTo>
                    <a:lnTo>
                      <a:pt x="880" y="1258"/>
                    </a:lnTo>
                    <a:lnTo>
                      <a:pt x="891" y="1238"/>
                    </a:lnTo>
                    <a:lnTo>
                      <a:pt x="866" y="1249"/>
                    </a:lnTo>
                    <a:lnTo>
                      <a:pt x="840" y="1255"/>
                    </a:lnTo>
                    <a:lnTo>
                      <a:pt x="817" y="1256"/>
                    </a:lnTo>
                    <a:lnTo>
                      <a:pt x="797" y="1254"/>
                    </a:lnTo>
                    <a:lnTo>
                      <a:pt x="778" y="1249"/>
                    </a:lnTo>
                    <a:lnTo>
                      <a:pt x="764" y="1243"/>
                    </a:lnTo>
                    <a:lnTo>
                      <a:pt x="755" y="1240"/>
                    </a:lnTo>
                    <a:lnTo>
                      <a:pt x="750" y="1238"/>
                    </a:lnTo>
                    <a:lnTo>
                      <a:pt x="762" y="1258"/>
                    </a:lnTo>
                    <a:lnTo>
                      <a:pt x="762" y="879"/>
                    </a:lnTo>
                    <a:lnTo>
                      <a:pt x="74" y="42"/>
                    </a:lnTo>
                    <a:lnTo>
                      <a:pt x="0" y="30"/>
                    </a:lnTo>
                    <a:close/>
                  </a:path>
                </a:pathLst>
              </a:custGeom>
              <a:solidFill>
                <a:srgbClr val="5F5F5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34" name="Rectangle 11"/>
            <p:cNvSpPr>
              <a:spLocks noChangeArrowheads="1"/>
            </p:cNvSpPr>
            <p:nvPr/>
          </p:nvSpPr>
          <p:spPr bwMode="auto">
            <a:xfrm>
              <a:off x="5489575" y="2076450"/>
              <a:ext cx="2776538"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r>
                <a:rPr lang="en-US" b="1" dirty="0"/>
                <a:t>30-50 Inputs</a:t>
              </a:r>
            </a:p>
          </p:txBody>
        </p:sp>
        <p:sp>
          <p:nvSpPr>
            <p:cNvPr id="35" name="Rectangle 12"/>
            <p:cNvSpPr>
              <a:spLocks noChangeArrowheads="1"/>
            </p:cNvSpPr>
            <p:nvPr/>
          </p:nvSpPr>
          <p:spPr bwMode="auto">
            <a:xfrm>
              <a:off x="5870575" y="2514600"/>
              <a:ext cx="19113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r>
                <a:rPr lang="en-US" b="1" dirty="0"/>
                <a:t>10-15 </a:t>
              </a:r>
              <a:r>
                <a:rPr lang="en-US" b="1" dirty="0" err="1"/>
                <a:t>Xs</a:t>
              </a:r>
              <a:endParaRPr lang="en-US" b="1" dirty="0"/>
            </a:p>
          </p:txBody>
        </p:sp>
        <p:sp>
          <p:nvSpPr>
            <p:cNvPr id="36" name="Rectangle 13"/>
            <p:cNvSpPr>
              <a:spLocks noChangeArrowheads="1"/>
            </p:cNvSpPr>
            <p:nvPr/>
          </p:nvSpPr>
          <p:spPr bwMode="auto">
            <a:xfrm>
              <a:off x="5980113" y="2981325"/>
              <a:ext cx="167640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r>
                <a:rPr lang="en-US" b="1"/>
                <a:t>8-10 KPIVs</a:t>
              </a:r>
            </a:p>
          </p:txBody>
        </p:sp>
        <p:sp>
          <p:nvSpPr>
            <p:cNvPr id="37" name="Rectangle 14"/>
            <p:cNvSpPr>
              <a:spLocks noChangeArrowheads="1"/>
            </p:cNvSpPr>
            <p:nvPr/>
          </p:nvSpPr>
          <p:spPr bwMode="auto">
            <a:xfrm>
              <a:off x="6872288" y="4119563"/>
              <a:ext cx="225742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r>
                <a:rPr lang="en-US" b="1"/>
                <a:t>4-8 Key KPIVs </a:t>
              </a:r>
            </a:p>
            <a:p>
              <a:pPr algn="ctr" eaLnBrk="0" hangingPunct="0"/>
              <a:r>
                <a:rPr lang="en-US" b="1"/>
                <a:t>3-6 Key KPIVs</a:t>
              </a:r>
            </a:p>
          </p:txBody>
        </p:sp>
        <p:sp>
          <p:nvSpPr>
            <p:cNvPr id="39" name="Rectangle 14"/>
            <p:cNvSpPr>
              <a:spLocks noChangeArrowheads="1"/>
            </p:cNvSpPr>
            <p:nvPr/>
          </p:nvSpPr>
          <p:spPr bwMode="auto">
            <a:xfrm>
              <a:off x="6626225" y="5019675"/>
              <a:ext cx="534988" cy="582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p>
              <a:pPr algn="ctr" eaLnBrk="0" hangingPunct="0"/>
              <a:r>
                <a:rPr lang="en-US" sz="3200" b="1" dirty="0">
                  <a:effectLst>
                    <a:outerShdw blurRad="38100" dist="38100" dir="2700000" algn="tl">
                      <a:srgbClr val="000000">
                        <a:alpha val="43137"/>
                      </a:srgbClr>
                    </a:outerShdw>
                  </a:effectLst>
                </a:rPr>
                <a:t>Y</a:t>
              </a:r>
              <a:endParaRPr lang="en-US" sz="2800" b="1" dirty="0">
                <a:effectLst>
                  <a:outerShdw blurRad="38100" dist="38100" dir="2700000" algn="tl">
                    <a:srgbClr val="000000">
                      <a:alpha val="43137"/>
                    </a:srgbClr>
                  </a:outerShdw>
                </a:effectLst>
              </a:endParaRPr>
            </a:p>
          </p:txBody>
        </p:sp>
      </p:grpSp>
      <p:sp>
        <p:nvSpPr>
          <p:cNvPr id="40" name="Oval 25"/>
          <p:cNvSpPr>
            <a:spLocks noChangeArrowheads="1"/>
          </p:cNvSpPr>
          <p:nvPr/>
        </p:nvSpPr>
        <p:spPr bwMode="auto">
          <a:xfrm>
            <a:off x="5463021" y="3823695"/>
            <a:ext cx="3535362" cy="1868086"/>
          </a:xfrm>
          <a:prstGeom prst="ellipse">
            <a:avLst/>
          </a:prstGeom>
          <a:noFill/>
          <a:ln w="57150">
            <a:headEnd/>
            <a:tailEnd/>
          </a:ln>
          <a:extLst/>
        </p:spPr>
        <p:style>
          <a:lnRef idx="2">
            <a:schemeClr val="accent2"/>
          </a:lnRef>
          <a:fillRef idx="1">
            <a:schemeClr val="lt1"/>
          </a:fillRef>
          <a:effectRef idx="0">
            <a:schemeClr val="accent2"/>
          </a:effectRef>
          <a:fontRef idx="minor">
            <a:schemeClr val="dk1"/>
          </a:fontRef>
        </p:style>
        <p:txBody>
          <a:bodyPr wrap="none" anchor="ctr"/>
          <a:lstStyle/>
          <a:p>
            <a:endParaRPr lang="en-US"/>
          </a:p>
        </p:txBody>
      </p:sp>
      <p:sp>
        <p:nvSpPr>
          <p:cNvPr id="20" name="AutoShape 16"/>
          <p:cNvSpPr>
            <a:spLocks noChangeArrowheads="1"/>
          </p:cNvSpPr>
          <p:nvPr/>
        </p:nvSpPr>
        <p:spPr bwMode="auto">
          <a:xfrm>
            <a:off x="7514875" y="2439988"/>
            <a:ext cx="636278" cy="1293812"/>
          </a:xfrm>
          <a:prstGeom prst="downArrow">
            <a:avLst>
              <a:gd name="adj1" fmla="val 50000"/>
              <a:gd name="adj2" fmla="val 66000"/>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endParaRPr lang="en-US"/>
          </a:p>
        </p:txBody>
      </p:sp>
    </p:spTree>
    <p:extLst>
      <p:ext uri="{BB962C8B-B14F-4D97-AF65-F5344CB8AC3E}">
        <p14:creationId xmlns:p14="http://schemas.microsoft.com/office/powerpoint/2010/main" val="4147151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500"/>
                                        <p:tgtEl>
                                          <p:spTgt spid="2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fade">
                                      <p:cBhvr>
                                        <p:cTn id="15"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idx="4294967295"/>
          </p:nvPr>
        </p:nvSpPr>
        <p:spPr>
          <a:xfrm>
            <a:off x="914400" y="320941"/>
            <a:ext cx="8229600" cy="51090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en-US" b="1" dirty="0" smtClean="0">
                <a:solidFill>
                  <a:schemeClr val="bg1"/>
                </a:solidFill>
                <a:latin typeface="+mj-lt"/>
              </a:rPr>
              <a:t>Basics </a:t>
            </a:r>
            <a:r>
              <a:rPr lang="en-US" b="1" dirty="0">
                <a:solidFill>
                  <a:schemeClr val="bg1"/>
                </a:solidFill>
                <a:latin typeface="+mj-lt"/>
              </a:rPr>
              <a:t>Of Mistake Proofing</a:t>
            </a:r>
          </a:p>
        </p:txBody>
      </p:sp>
      <p:sp>
        <p:nvSpPr>
          <p:cNvPr id="7" name="Rectangle 2"/>
          <p:cNvSpPr>
            <a:spLocks noGrp="1" noChangeArrowheads="1"/>
          </p:cNvSpPr>
          <p:nvPr>
            <p:ph type="body" idx="4294967295"/>
          </p:nvPr>
        </p:nvSpPr>
        <p:spPr>
          <a:xfrm>
            <a:off x="609600" y="1371601"/>
            <a:ext cx="7892257" cy="609600"/>
          </a:xfrm>
          <a:noFill/>
        </p:spPr>
        <p:txBody>
          <a:bodyPr/>
          <a:lstStyle/>
          <a:p>
            <a:pPr marL="381000" indent="-381000" defTabSz="1114425" eaLnBrk="1" hangingPunct="1">
              <a:spcBef>
                <a:spcPct val="50000"/>
              </a:spcBef>
              <a:buFont typeface="Wingdings 2" pitchFamily="18" charset="2"/>
              <a:buNone/>
            </a:pPr>
            <a:r>
              <a:rPr lang="en-US" sz="2400" dirty="0" smtClean="0"/>
              <a:t>Effective Mistake Proofing requires </a:t>
            </a:r>
            <a:r>
              <a:rPr lang="en-US" sz="2800" b="1" dirty="0" smtClean="0">
                <a:solidFill>
                  <a:srgbClr val="C00000"/>
                </a:solidFill>
              </a:rPr>
              <a:t>two basic concepts</a:t>
            </a:r>
            <a:r>
              <a:rPr lang="en-US" sz="2800" dirty="0" smtClean="0">
                <a:solidFill>
                  <a:srgbClr val="C00000"/>
                </a:solidFill>
              </a:rPr>
              <a:t> </a:t>
            </a:r>
            <a:endParaRPr lang="en-US" sz="2400" dirty="0" smtClean="0">
              <a:solidFill>
                <a:srgbClr val="C00000"/>
              </a:solidFill>
            </a:endParaRPr>
          </a:p>
        </p:txBody>
      </p:sp>
      <p:sp>
        <p:nvSpPr>
          <p:cNvPr id="12" name="Freeform 11"/>
          <p:cNvSpPr/>
          <p:nvPr/>
        </p:nvSpPr>
        <p:spPr>
          <a:xfrm>
            <a:off x="1219200" y="2242074"/>
            <a:ext cx="7162800" cy="630258"/>
          </a:xfrm>
          <a:custGeom>
            <a:avLst/>
            <a:gdLst>
              <a:gd name="connsiteX0" fmla="*/ 0 w 6096000"/>
              <a:gd name="connsiteY0" fmla="*/ 93602 h 561600"/>
              <a:gd name="connsiteX1" fmla="*/ 93602 w 6096000"/>
              <a:gd name="connsiteY1" fmla="*/ 0 h 561600"/>
              <a:gd name="connsiteX2" fmla="*/ 6002398 w 6096000"/>
              <a:gd name="connsiteY2" fmla="*/ 0 h 561600"/>
              <a:gd name="connsiteX3" fmla="*/ 6096000 w 6096000"/>
              <a:gd name="connsiteY3" fmla="*/ 93602 h 561600"/>
              <a:gd name="connsiteX4" fmla="*/ 6096000 w 6096000"/>
              <a:gd name="connsiteY4" fmla="*/ 467998 h 561600"/>
              <a:gd name="connsiteX5" fmla="*/ 6002398 w 6096000"/>
              <a:gd name="connsiteY5" fmla="*/ 561600 h 561600"/>
              <a:gd name="connsiteX6" fmla="*/ 93602 w 6096000"/>
              <a:gd name="connsiteY6" fmla="*/ 561600 h 561600"/>
              <a:gd name="connsiteX7" fmla="*/ 0 w 6096000"/>
              <a:gd name="connsiteY7" fmla="*/ 467998 h 561600"/>
              <a:gd name="connsiteX8" fmla="*/ 0 w 6096000"/>
              <a:gd name="connsiteY8" fmla="*/ 93602 h 56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561600">
                <a:moveTo>
                  <a:pt x="0" y="93602"/>
                </a:moveTo>
                <a:cubicBezTo>
                  <a:pt x="0" y="41907"/>
                  <a:pt x="41907" y="0"/>
                  <a:pt x="93602" y="0"/>
                </a:cubicBezTo>
                <a:lnTo>
                  <a:pt x="6002398" y="0"/>
                </a:lnTo>
                <a:cubicBezTo>
                  <a:pt x="6054093" y="0"/>
                  <a:pt x="6096000" y="41907"/>
                  <a:pt x="6096000" y="93602"/>
                </a:cubicBezTo>
                <a:lnTo>
                  <a:pt x="6096000" y="467998"/>
                </a:lnTo>
                <a:cubicBezTo>
                  <a:pt x="6096000" y="519693"/>
                  <a:pt x="6054093" y="561600"/>
                  <a:pt x="6002398" y="561600"/>
                </a:cubicBezTo>
                <a:lnTo>
                  <a:pt x="93602" y="561600"/>
                </a:lnTo>
                <a:cubicBezTo>
                  <a:pt x="41907" y="561600"/>
                  <a:pt x="0" y="519693"/>
                  <a:pt x="0" y="467998"/>
                </a:cubicBezTo>
                <a:lnTo>
                  <a:pt x="0" y="93602"/>
                </a:lnTo>
                <a:close/>
              </a:path>
            </a:pathLst>
          </a:custGeom>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115045" tIns="115045" rIns="115045" bIns="115045" numCol="1" spcCol="1270" anchor="ctr" anchorCtr="0">
            <a:noAutofit/>
          </a:bodyPr>
          <a:lstStyle/>
          <a:p>
            <a:pPr lvl="0" algn="l" defTabSz="1022350">
              <a:lnSpc>
                <a:spcPct val="90000"/>
              </a:lnSpc>
              <a:spcBef>
                <a:spcPct val="0"/>
              </a:spcBef>
              <a:spcAft>
                <a:spcPct val="35000"/>
              </a:spcAft>
            </a:pPr>
            <a:endParaRPr lang="en-US" sz="2300" kern="1200" dirty="0"/>
          </a:p>
        </p:txBody>
      </p:sp>
      <p:sp>
        <p:nvSpPr>
          <p:cNvPr id="13" name="Freeform 12"/>
          <p:cNvSpPr/>
          <p:nvPr/>
        </p:nvSpPr>
        <p:spPr>
          <a:xfrm>
            <a:off x="1219200" y="2932200"/>
            <a:ext cx="6096000" cy="496800"/>
          </a:xfrm>
          <a:custGeom>
            <a:avLst/>
            <a:gdLst>
              <a:gd name="connsiteX0" fmla="*/ 0 w 6096000"/>
              <a:gd name="connsiteY0" fmla="*/ 0 h 496800"/>
              <a:gd name="connsiteX1" fmla="*/ 6096000 w 6096000"/>
              <a:gd name="connsiteY1" fmla="*/ 0 h 496800"/>
              <a:gd name="connsiteX2" fmla="*/ 6096000 w 6096000"/>
              <a:gd name="connsiteY2" fmla="*/ 496800 h 496800"/>
              <a:gd name="connsiteX3" fmla="*/ 0 w 6096000"/>
              <a:gd name="connsiteY3" fmla="*/ 496800 h 496800"/>
              <a:gd name="connsiteX4" fmla="*/ 0 w 6096000"/>
              <a:gd name="connsiteY4" fmla="*/ 0 h 496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496800">
                <a:moveTo>
                  <a:pt x="0" y="0"/>
                </a:moveTo>
                <a:lnTo>
                  <a:pt x="6096000" y="0"/>
                </a:lnTo>
                <a:lnTo>
                  <a:pt x="6096000" y="496800"/>
                </a:lnTo>
                <a:lnTo>
                  <a:pt x="0" y="4968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93548"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2000" b="1" kern="1200" dirty="0" smtClean="0"/>
              <a:t>Not fixing the resulting defective output </a:t>
            </a:r>
            <a:endParaRPr lang="en-US" sz="2000" b="1" kern="1200" dirty="0"/>
          </a:p>
        </p:txBody>
      </p:sp>
      <p:sp>
        <p:nvSpPr>
          <p:cNvPr id="14" name="Freeform 13"/>
          <p:cNvSpPr/>
          <p:nvPr/>
        </p:nvSpPr>
        <p:spPr>
          <a:xfrm>
            <a:off x="1219200" y="3529074"/>
            <a:ext cx="7162800" cy="661926"/>
          </a:xfrm>
          <a:custGeom>
            <a:avLst/>
            <a:gdLst>
              <a:gd name="connsiteX0" fmla="*/ 0 w 6096000"/>
              <a:gd name="connsiteY0" fmla="*/ 93602 h 561600"/>
              <a:gd name="connsiteX1" fmla="*/ 93602 w 6096000"/>
              <a:gd name="connsiteY1" fmla="*/ 0 h 561600"/>
              <a:gd name="connsiteX2" fmla="*/ 6002398 w 6096000"/>
              <a:gd name="connsiteY2" fmla="*/ 0 h 561600"/>
              <a:gd name="connsiteX3" fmla="*/ 6096000 w 6096000"/>
              <a:gd name="connsiteY3" fmla="*/ 93602 h 561600"/>
              <a:gd name="connsiteX4" fmla="*/ 6096000 w 6096000"/>
              <a:gd name="connsiteY4" fmla="*/ 467998 h 561600"/>
              <a:gd name="connsiteX5" fmla="*/ 6002398 w 6096000"/>
              <a:gd name="connsiteY5" fmla="*/ 561600 h 561600"/>
              <a:gd name="connsiteX6" fmla="*/ 93602 w 6096000"/>
              <a:gd name="connsiteY6" fmla="*/ 561600 h 561600"/>
              <a:gd name="connsiteX7" fmla="*/ 0 w 6096000"/>
              <a:gd name="connsiteY7" fmla="*/ 467998 h 561600"/>
              <a:gd name="connsiteX8" fmla="*/ 0 w 6096000"/>
              <a:gd name="connsiteY8" fmla="*/ 93602 h 56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561600">
                <a:moveTo>
                  <a:pt x="0" y="93602"/>
                </a:moveTo>
                <a:cubicBezTo>
                  <a:pt x="0" y="41907"/>
                  <a:pt x="41907" y="0"/>
                  <a:pt x="93602" y="0"/>
                </a:cubicBezTo>
                <a:lnTo>
                  <a:pt x="6002398" y="0"/>
                </a:lnTo>
                <a:cubicBezTo>
                  <a:pt x="6054093" y="0"/>
                  <a:pt x="6096000" y="41907"/>
                  <a:pt x="6096000" y="93602"/>
                </a:cubicBezTo>
                <a:lnTo>
                  <a:pt x="6096000" y="467998"/>
                </a:lnTo>
                <a:cubicBezTo>
                  <a:pt x="6096000" y="519693"/>
                  <a:pt x="6054093" y="561600"/>
                  <a:pt x="6002398" y="561600"/>
                </a:cubicBezTo>
                <a:lnTo>
                  <a:pt x="93602" y="561600"/>
                </a:lnTo>
                <a:cubicBezTo>
                  <a:pt x="41907" y="561600"/>
                  <a:pt x="0" y="519693"/>
                  <a:pt x="0" y="467998"/>
                </a:cubicBezTo>
                <a:lnTo>
                  <a:pt x="0" y="93602"/>
                </a:lnTo>
                <a:close/>
              </a:path>
            </a:pathLst>
          </a:custGeom>
        </p:spPr>
        <p:style>
          <a:lnRef idx="0">
            <a:schemeClr val="lt1">
              <a:hueOff val="0"/>
              <a:satOff val="0"/>
              <a:lumOff val="0"/>
              <a:alphaOff val="0"/>
            </a:schemeClr>
          </a:lnRef>
          <a:fillRef idx="3">
            <a:schemeClr val="accent3">
              <a:hueOff val="0"/>
              <a:satOff val="0"/>
              <a:lumOff val="0"/>
              <a:alphaOff val="0"/>
            </a:schemeClr>
          </a:fillRef>
          <a:effectRef idx="3">
            <a:schemeClr val="accent3">
              <a:hueOff val="0"/>
              <a:satOff val="0"/>
              <a:lumOff val="0"/>
              <a:alphaOff val="0"/>
            </a:schemeClr>
          </a:effectRef>
          <a:fontRef idx="minor">
            <a:schemeClr val="lt1"/>
          </a:fontRef>
        </p:style>
        <p:txBody>
          <a:bodyPr spcFirstLastPara="0" vert="horz" wrap="square" lIns="115045" tIns="115045" rIns="115045" bIns="115045" numCol="1" spcCol="1270" anchor="ctr" anchorCtr="0">
            <a:noAutofit/>
          </a:bodyPr>
          <a:lstStyle/>
          <a:p>
            <a:pPr lvl="0" algn="l" defTabSz="1022350">
              <a:lnSpc>
                <a:spcPct val="90000"/>
              </a:lnSpc>
              <a:spcBef>
                <a:spcPct val="0"/>
              </a:spcBef>
              <a:spcAft>
                <a:spcPct val="35000"/>
              </a:spcAft>
            </a:pPr>
            <a:endParaRPr lang="en-US" sz="2300" kern="1200" dirty="0"/>
          </a:p>
        </p:txBody>
      </p:sp>
      <p:sp>
        <p:nvSpPr>
          <p:cNvPr id="15" name="Freeform 14"/>
          <p:cNvSpPr/>
          <p:nvPr/>
        </p:nvSpPr>
        <p:spPr>
          <a:xfrm>
            <a:off x="1219200" y="4249950"/>
            <a:ext cx="7162800" cy="1769850"/>
          </a:xfrm>
          <a:custGeom>
            <a:avLst/>
            <a:gdLst>
              <a:gd name="connsiteX0" fmla="*/ 0 w 6096000"/>
              <a:gd name="connsiteY0" fmla="*/ 0 h 1769850"/>
              <a:gd name="connsiteX1" fmla="*/ 6096000 w 6096000"/>
              <a:gd name="connsiteY1" fmla="*/ 0 h 1769850"/>
              <a:gd name="connsiteX2" fmla="*/ 6096000 w 6096000"/>
              <a:gd name="connsiteY2" fmla="*/ 1769850 h 1769850"/>
              <a:gd name="connsiteX3" fmla="*/ 0 w 6096000"/>
              <a:gd name="connsiteY3" fmla="*/ 1769850 h 1769850"/>
              <a:gd name="connsiteX4" fmla="*/ 0 w 6096000"/>
              <a:gd name="connsiteY4" fmla="*/ 0 h 1769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1769850">
                <a:moveTo>
                  <a:pt x="0" y="0"/>
                </a:moveTo>
                <a:lnTo>
                  <a:pt x="6096000" y="0"/>
                </a:lnTo>
                <a:lnTo>
                  <a:pt x="6096000" y="1769850"/>
                </a:lnTo>
                <a:lnTo>
                  <a:pt x="0" y="176985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93548"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2000" kern="1200" dirty="0" smtClean="0"/>
              <a:t>This </a:t>
            </a:r>
            <a:r>
              <a:rPr lang="en-US" sz="2000" b="1" kern="1200" dirty="0" smtClean="0">
                <a:solidFill>
                  <a:srgbClr val="C00000"/>
                </a:solidFill>
              </a:rPr>
              <a:t>IS NOT</a:t>
            </a:r>
            <a:r>
              <a:rPr lang="en-US" sz="2000" kern="1200" dirty="0" smtClean="0">
                <a:solidFill>
                  <a:srgbClr val="C00000"/>
                </a:solidFill>
              </a:rPr>
              <a:t> </a:t>
            </a:r>
            <a:r>
              <a:rPr lang="en-US" sz="2000" kern="1200" dirty="0" smtClean="0"/>
              <a:t>a traditional 100% inspection by inspectors.</a:t>
            </a:r>
            <a:endParaRPr lang="en-US" sz="2000" kern="1200" dirty="0"/>
          </a:p>
          <a:p>
            <a:pPr marL="171450" lvl="1" indent="-171450" algn="l" defTabSz="800100">
              <a:lnSpc>
                <a:spcPct val="90000"/>
              </a:lnSpc>
              <a:spcBef>
                <a:spcPct val="0"/>
              </a:spcBef>
              <a:spcAft>
                <a:spcPct val="20000"/>
              </a:spcAft>
              <a:buChar char="••"/>
            </a:pPr>
            <a:r>
              <a:rPr lang="en-US" sz="2000" kern="1200" dirty="0" smtClean="0"/>
              <a:t>This</a:t>
            </a:r>
            <a:r>
              <a:rPr lang="en-US" sz="2000" b="1" kern="1200" dirty="0" smtClean="0"/>
              <a:t> </a:t>
            </a:r>
            <a:r>
              <a:rPr lang="en-US" sz="2000" b="1" kern="1200" dirty="0" smtClean="0">
                <a:solidFill>
                  <a:srgbClr val="C00000"/>
                </a:solidFill>
              </a:rPr>
              <a:t>IS</a:t>
            </a:r>
            <a:r>
              <a:rPr lang="en-US" sz="2000" kern="1200" dirty="0" smtClean="0"/>
              <a:t> </a:t>
            </a:r>
            <a:r>
              <a:rPr lang="en-US" sz="2000" b="1" kern="1200" dirty="0" smtClean="0"/>
              <a:t>a mechanical or process improvement that automatically performs the inspection with little to no human interaction.</a:t>
            </a:r>
          </a:p>
        </p:txBody>
      </p:sp>
      <p:grpSp>
        <p:nvGrpSpPr>
          <p:cNvPr id="16" name="Group 15"/>
          <p:cNvGrpSpPr/>
          <p:nvPr/>
        </p:nvGrpSpPr>
        <p:grpSpPr>
          <a:xfrm>
            <a:off x="762000" y="3492582"/>
            <a:ext cx="650408" cy="698418"/>
            <a:chOff x="197650" y="142875"/>
            <a:chExt cx="590782" cy="476249"/>
          </a:xfrm>
          <a:scene3d>
            <a:camera prst="orthographicFront"/>
            <a:lightRig rig="flat" dir="t"/>
          </a:scene3d>
        </p:grpSpPr>
        <p:sp>
          <p:nvSpPr>
            <p:cNvPr id="17" name="Oval 16"/>
            <p:cNvSpPr/>
            <p:nvPr/>
          </p:nvSpPr>
          <p:spPr>
            <a:xfrm>
              <a:off x="197650" y="142875"/>
              <a:ext cx="590782" cy="476249"/>
            </a:xfrm>
            <a:prstGeom prst="ellipse">
              <a:avLst/>
            </a:prstGeom>
            <a:gradFill flip="none" rotWithShape="1">
              <a:gsLst>
                <a:gs pos="0">
                  <a:schemeClr val="bg1"/>
                </a:gs>
                <a:gs pos="100000">
                  <a:schemeClr val="bg1">
                    <a:lumMod val="75000"/>
                  </a:schemeClr>
                </a:gs>
              </a:gsLst>
              <a:path path="circle">
                <a:fillToRect l="50000" t="50000" r="50000" b="50000"/>
              </a:path>
              <a:tileRect/>
            </a:gradFill>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sp>
        <p:sp>
          <p:nvSpPr>
            <p:cNvPr id="18" name="Oval 4"/>
            <p:cNvSpPr/>
            <p:nvPr/>
          </p:nvSpPr>
          <p:spPr>
            <a:xfrm>
              <a:off x="284168" y="212620"/>
              <a:ext cx="417746" cy="33675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2800" b="1" kern="1200" dirty="0" smtClean="0">
                  <a:solidFill>
                    <a:srgbClr val="C00000"/>
                  </a:solidFill>
                </a:rPr>
                <a:t>2</a:t>
              </a:r>
              <a:endParaRPr lang="en-US" sz="2800" b="1" kern="1200" dirty="0">
                <a:solidFill>
                  <a:srgbClr val="C00000"/>
                </a:solidFill>
              </a:endParaRPr>
            </a:p>
          </p:txBody>
        </p:sp>
      </p:grpSp>
      <p:grpSp>
        <p:nvGrpSpPr>
          <p:cNvPr id="19" name="Group 18"/>
          <p:cNvGrpSpPr/>
          <p:nvPr/>
        </p:nvGrpSpPr>
        <p:grpSpPr>
          <a:xfrm>
            <a:off x="784995" y="2173914"/>
            <a:ext cx="650408" cy="698418"/>
            <a:chOff x="197650" y="142875"/>
            <a:chExt cx="590782" cy="476249"/>
          </a:xfrm>
          <a:scene3d>
            <a:camera prst="orthographicFront"/>
            <a:lightRig rig="flat" dir="t"/>
          </a:scene3d>
        </p:grpSpPr>
        <p:sp>
          <p:nvSpPr>
            <p:cNvPr id="20" name="Oval 19"/>
            <p:cNvSpPr/>
            <p:nvPr/>
          </p:nvSpPr>
          <p:spPr>
            <a:xfrm>
              <a:off x="197650" y="142875"/>
              <a:ext cx="590782" cy="476249"/>
            </a:xfrm>
            <a:prstGeom prst="ellipse">
              <a:avLst/>
            </a:prstGeom>
            <a:gradFill flip="none" rotWithShape="1">
              <a:gsLst>
                <a:gs pos="0">
                  <a:schemeClr val="bg1"/>
                </a:gs>
                <a:gs pos="100000">
                  <a:schemeClr val="bg1">
                    <a:lumMod val="75000"/>
                  </a:schemeClr>
                </a:gs>
              </a:gsLst>
              <a:path path="circle">
                <a:fillToRect l="50000" t="50000" r="50000" b="50000"/>
              </a:path>
              <a:tileRect/>
            </a:gradFill>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sp>
        <p:sp>
          <p:nvSpPr>
            <p:cNvPr id="21" name="Oval 4"/>
            <p:cNvSpPr/>
            <p:nvPr/>
          </p:nvSpPr>
          <p:spPr>
            <a:xfrm>
              <a:off x="284168" y="212620"/>
              <a:ext cx="417746" cy="33675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2800" b="1" kern="1200" dirty="0" smtClean="0">
                  <a:solidFill>
                    <a:srgbClr val="C00000"/>
                  </a:solidFill>
                </a:rPr>
                <a:t>1</a:t>
              </a:r>
              <a:endParaRPr lang="en-US" sz="2800" b="1" kern="1200" dirty="0">
                <a:solidFill>
                  <a:srgbClr val="C00000"/>
                </a:solidFill>
              </a:endParaRPr>
            </a:p>
          </p:txBody>
        </p:sp>
      </p:grpSp>
      <p:sp>
        <p:nvSpPr>
          <p:cNvPr id="22" name="TextBox 21"/>
          <p:cNvSpPr txBox="1"/>
          <p:nvPr/>
        </p:nvSpPr>
        <p:spPr>
          <a:xfrm>
            <a:off x="1435403" y="2286000"/>
            <a:ext cx="6844887" cy="461665"/>
          </a:xfrm>
          <a:prstGeom prst="rect">
            <a:avLst/>
          </a:prstGeom>
          <a:noFill/>
        </p:spPr>
        <p:txBody>
          <a:bodyPr wrap="none" rtlCol="0">
            <a:spAutoFit/>
          </a:bodyPr>
          <a:lstStyle/>
          <a:p>
            <a:r>
              <a:rPr lang="en-US" sz="2400" b="1" dirty="0">
                <a:solidFill>
                  <a:schemeClr val="bg1"/>
                </a:solidFill>
              </a:rPr>
              <a:t>A focus on controlling the factors which cause errors</a:t>
            </a:r>
          </a:p>
        </p:txBody>
      </p:sp>
      <p:sp>
        <p:nvSpPr>
          <p:cNvPr id="23" name="TextBox 22"/>
          <p:cNvSpPr txBox="1"/>
          <p:nvPr/>
        </p:nvSpPr>
        <p:spPr>
          <a:xfrm>
            <a:off x="1435403" y="3642888"/>
            <a:ext cx="5335563" cy="461665"/>
          </a:xfrm>
          <a:prstGeom prst="rect">
            <a:avLst/>
          </a:prstGeom>
          <a:noFill/>
        </p:spPr>
        <p:txBody>
          <a:bodyPr wrap="none" rtlCol="0">
            <a:spAutoFit/>
          </a:bodyPr>
          <a:lstStyle/>
          <a:p>
            <a:pPr defTabSz="1114425">
              <a:spcBef>
                <a:spcPct val="50000"/>
              </a:spcBef>
            </a:pPr>
            <a:r>
              <a:rPr lang="en-US" sz="2400" b="1" dirty="0">
                <a:solidFill>
                  <a:schemeClr val="bg1"/>
                </a:solidFill>
                <a:effectLst>
                  <a:outerShdw blurRad="38100" dist="38100" dir="2700000" algn="tl">
                    <a:srgbClr val="000000">
                      <a:alpha val="43137"/>
                    </a:srgbClr>
                  </a:outerShdw>
                </a:effectLst>
              </a:rPr>
              <a:t>Inspection which is effective and tireless</a:t>
            </a:r>
          </a:p>
        </p:txBody>
      </p:sp>
    </p:spTree>
    <p:extLst>
      <p:ext uri="{BB962C8B-B14F-4D97-AF65-F5344CB8AC3E}">
        <p14:creationId xmlns:p14="http://schemas.microsoft.com/office/powerpoint/2010/main" val="1043996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ctrTitle"/>
          </p:nvPr>
        </p:nvSpPr>
        <p:spPr>
          <a:xfrm>
            <a:off x="533400" y="302466"/>
            <a:ext cx="7772400" cy="51090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en-US" b="1" dirty="0" smtClean="0">
                <a:solidFill>
                  <a:schemeClr val="bg1"/>
                </a:solidFill>
                <a:latin typeface="+mj-lt"/>
              </a:rPr>
              <a:t>Basics </a:t>
            </a:r>
            <a:r>
              <a:rPr lang="en-US" b="1" dirty="0">
                <a:solidFill>
                  <a:schemeClr val="bg1"/>
                </a:solidFill>
                <a:latin typeface="+mj-lt"/>
              </a:rPr>
              <a:t>Of Mistake Proofing</a:t>
            </a:r>
          </a:p>
        </p:txBody>
      </p:sp>
      <p:sp>
        <p:nvSpPr>
          <p:cNvPr id="7" name="Rectangle 3"/>
          <p:cNvSpPr txBox="1">
            <a:spLocks noChangeArrowheads="1"/>
          </p:cNvSpPr>
          <p:nvPr/>
        </p:nvSpPr>
        <p:spPr>
          <a:xfrm>
            <a:off x="228600" y="1089025"/>
            <a:ext cx="8763000" cy="561657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81000" indent="-381000" algn="l">
              <a:buFont typeface="Wingdings" pitchFamily="2" charset="2"/>
              <a:buChar char="q"/>
            </a:pPr>
            <a:r>
              <a:rPr lang="en-US" sz="2400" dirty="0" smtClean="0">
                <a:solidFill>
                  <a:schemeClr val="tx1"/>
                </a:solidFill>
              </a:rPr>
              <a:t>Anybody can and should practice poke yoke in the workplace. </a:t>
            </a:r>
          </a:p>
          <a:p>
            <a:pPr marL="381000" indent="-381000" algn="l">
              <a:buFont typeface="Wingdings" pitchFamily="2" charset="2"/>
              <a:buChar char="q"/>
            </a:pPr>
            <a:r>
              <a:rPr lang="en-US" sz="2400" dirty="0" smtClean="0">
                <a:solidFill>
                  <a:schemeClr val="tx1"/>
                </a:solidFill>
              </a:rPr>
              <a:t>It’s not rocket science!  </a:t>
            </a:r>
          </a:p>
          <a:p>
            <a:pPr marL="800100" lvl="1" indent="-342900" algn="l">
              <a:buFont typeface="Wingdings" pitchFamily="2" charset="2"/>
              <a:buChar char="Ø"/>
            </a:pPr>
            <a:r>
              <a:rPr lang="en-US" sz="2400" dirty="0" smtClean="0">
                <a:solidFill>
                  <a:schemeClr val="tx1"/>
                </a:solidFill>
              </a:rPr>
              <a:t>Sometimes it just needs common sense and the appropriate poke yoke device. </a:t>
            </a:r>
          </a:p>
          <a:p>
            <a:pPr marL="381000" indent="-381000" algn="l">
              <a:buFont typeface="Wingdings" pitchFamily="2" charset="2"/>
              <a:buChar char="q"/>
            </a:pPr>
            <a:r>
              <a:rPr lang="en-US" sz="2400" dirty="0" smtClean="0">
                <a:solidFill>
                  <a:schemeClr val="tx1"/>
                </a:solidFill>
              </a:rPr>
              <a:t>Poke yoke devices should have the following characteristics: </a:t>
            </a:r>
          </a:p>
          <a:p>
            <a:pPr marL="800100" lvl="1" indent="-342900" algn="l">
              <a:buFont typeface="Wingdings" pitchFamily="2" charset="2"/>
              <a:buChar char="Ø"/>
            </a:pPr>
            <a:r>
              <a:rPr lang="en-US" sz="2400" dirty="0" smtClean="0">
                <a:solidFill>
                  <a:schemeClr val="tx1"/>
                </a:solidFill>
              </a:rPr>
              <a:t>Useable by all workers </a:t>
            </a:r>
          </a:p>
          <a:p>
            <a:pPr marL="800100" lvl="1" indent="-342900" algn="l">
              <a:buFont typeface="Wingdings" pitchFamily="2" charset="2"/>
              <a:buChar char="Ø"/>
            </a:pPr>
            <a:r>
              <a:rPr lang="en-US" sz="2400" dirty="0" smtClean="0">
                <a:solidFill>
                  <a:schemeClr val="tx1"/>
                </a:solidFill>
              </a:rPr>
              <a:t>Simple to install</a:t>
            </a:r>
          </a:p>
          <a:p>
            <a:pPr marL="800100" lvl="1" indent="-342900" algn="l">
              <a:buFont typeface="Wingdings" pitchFamily="2" charset="2"/>
              <a:buChar char="Ø"/>
            </a:pPr>
            <a:r>
              <a:rPr lang="en-US" sz="2400" dirty="0" smtClean="0">
                <a:solidFill>
                  <a:schemeClr val="tx1"/>
                </a:solidFill>
              </a:rPr>
              <a:t>Does not require continuous attention from the operator (ideally, it should work even if the operator is not aware of it) </a:t>
            </a:r>
          </a:p>
          <a:p>
            <a:pPr marL="800100" lvl="1" indent="-342900" algn="l">
              <a:buFont typeface="Wingdings" pitchFamily="2" charset="2"/>
              <a:buChar char="Ø"/>
            </a:pPr>
            <a:r>
              <a:rPr lang="en-US" sz="2400" dirty="0" smtClean="0">
                <a:solidFill>
                  <a:schemeClr val="tx1"/>
                </a:solidFill>
              </a:rPr>
              <a:t>Low-cost </a:t>
            </a:r>
          </a:p>
          <a:p>
            <a:pPr marL="800100" lvl="1" indent="-342900" algn="l">
              <a:buFont typeface="Wingdings" pitchFamily="2" charset="2"/>
              <a:buChar char="Ø"/>
            </a:pPr>
            <a:r>
              <a:rPr lang="en-US" sz="2400" dirty="0" smtClean="0">
                <a:solidFill>
                  <a:schemeClr val="tx1"/>
                </a:solidFill>
              </a:rPr>
              <a:t>Provides instantaneous feedback, prevention, or correction.  A lot of Shingo's poke yoke devices cost less than $50! </a:t>
            </a:r>
          </a:p>
        </p:txBody>
      </p:sp>
    </p:spTree>
    <p:extLst>
      <p:ext uri="{BB962C8B-B14F-4D97-AF65-F5344CB8AC3E}">
        <p14:creationId xmlns:p14="http://schemas.microsoft.com/office/powerpoint/2010/main" val="3993559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idx="4294967295"/>
          </p:nvPr>
        </p:nvSpPr>
        <p:spPr>
          <a:xfrm>
            <a:off x="914400" y="320941"/>
            <a:ext cx="8229600" cy="51090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en-US" b="1" dirty="0" smtClean="0">
                <a:solidFill>
                  <a:schemeClr val="bg1"/>
                </a:solidFill>
                <a:latin typeface="+mj-lt"/>
              </a:rPr>
              <a:t>Common </a:t>
            </a:r>
            <a:r>
              <a:rPr lang="en-US" b="1" dirty="0">
                <a:solidFill>
                  <a:schemeClr val="bg1"/>
                </a:solidFill>
                <a:latin typeface="+mj-lt"/>
              </a:rPr>
              <a:t>Examples Of Mistake Proofing</a:t>
            </a:r>
          </a:p>
        </p:txBody>
      </p:sp>
      <p:sp>
        <p:nvSpPr>
          <p:cNvPr id="8" name="Rectangle 3"/>
          <p:cNvSpPr>
            <a:spLocks noChangeArrowheads="1"/>
          </p:cNvSpPr>
          <p:nvPr/>
        </p:nvSpPr>
        <p:spPr bwMode="auto">
          <a:xfrm>
            <a:off x="922419" y="1335441"/>
            <a:ext cx="6835775" cy="4684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342900" indent="-342900" algn="l">
              <a:spcBef>
                <a:spcPct val="40000"/>
              </a:spcBef>
              <a:buClr>
                <a:srgbClr val="404080"/>
              </a:buClr>
              <a:buFont typeface="Wingdings" pitchFamily="2" charset="2"/>
              <a:buChar char="q"/>
            </a:pPr>
            <a:r>
              <a:rPr lang="en-US" sz="2400" dirty="0"/>
              <a:t>Home</a:t>
            </a:r>
          </a:p>
          <a:p>
            <a:pPr marL="742950" lvl="1" indent="-285750" algn="l">
              <a:spcBef>
                <a:spcPct val="40000"/>
              </a:spcBef>
              <a:buClr>
                <a:srgbClr val="404080"/>
              </a:buClr>
              <a:buFont typeface="Wingdings" pitchFamily="2" charset="2"/>
              <a:buChar char="ü"/>
            </a:pPr>
            <a:r>
              <a:rPr lang="en-US" sz="2000" dirty="0"/>
              <a:t>auto shut off on iron</a:t>
            </a:r>
          </a:p>
          <a:p>
            <a:pPr marL="342900" indent="-342900" algn="l">
              <a:spcBef>
                <a:spcPct val="40000"/>
              </a:spcBef>
              <a:buClr>
                <a:srgbClr val="404080"/>
              </a:buClr>
              <a:buFont typeface="Wingdings" pitchFamily="2" charset="2"/>
              <a:buChar char="q"/>
            </a:pPr>
            <a:r>
              <a:rPr lang="en-US" sz="2400" dirty="0"/>
              <a:t>Auto </a:t>
            </a:r>
          </a:p>
          <a:p>
            <a:pPr marL="742950" lvl="1" indent="-285750" algn="l">
              <a:spcBef>
                <a:spcPct val="40000"/>
              </a:spcBef>
              <a:buClr>
                <a:srgbClr val="404080"/>
              </a:buClr>
              <a:buFont typeface="Wingdings" pitchFamily="2" charset="2"/>
              <a:buChar char="ü"/>
            </a:pPr>
            <a:r>
              <a:rPr lang="en-US" sz="2000" dirty="0"/>
              <a:t>car won’t start unless transmission is in park/neutral</a:t>
            </a:r>
          </a:p>
          <a:p>
            <a:pPr marL="342900" indent="-342900" algn="l">
              <a:spcBef>
                <a:spcPct val="40000"/>
              </a:spcBef>
              <a:buClr>
                <a:srgbClr val="404080"/>
              </a:buClr>
              <a:buFont typeface="Wingdings" pitchFamily="2" charset="2"/>
              <a:buChar char="q"/>
            </a:pPr>
            <a:r>
              <a:rPr lang="en-US" sz="2400" dirty="0"/>
              <a:t>Sport/Recreation</a:t>
            </a:r>
          </a:p>
          <a:p>
            <a:pPr marL="742950" lvl="1" indent="-285750" algn="l">
              <a:spcBef>
                <a:spcPct val="40000"/>
              </a:spcBef>
              <a:buClr>
                <a:srgbClr val="404080"/>
              </a:buClr>
              <a:buFont typeface="Wingdings" pitchFamily="2" charset="2"/>
              <a:buChar char="ü"/>
            </a:pPr>
            <a:r>
              <a:rPr lang="en-US" sz="2000" dirty="0"/>
              <a:t>dead man’s lanyard on personal watercraft</a:t>
            </a:r>
          </a:p>
          <a:p>
            <a:pPr marL="342900" indent="-342900" algn="l">
              <a:spcBef>
                <a:spcPct val="40000"/>
              </a:spcBef>
              <a:buClr>
                <a:srgbClr val="404080"/>
              </a:buClr>
              <a:buFont typeface="Wingdings" pitchFamily="2" charset="2"/>
              <a:buChar char="q"/>
            </a:pPr>
            <a:r>
              <a:rPr lang="en-US" sz="2400" dirty="0"/>
              <a:t>Amusement Parks</a:t>
            </a:r>
          </a:p>
          <a:p>
            <a:pPr marL="800100" lvl="1" indent="-342900" algn="l">
              <a:spcBef>
                <a:spcPct val="40000"/>
              </a:spcBef>
              <a:buClr>
                <a:srgbClr val="404080"/>
              </a:buClr>
              <a:buFont typeface="Wingdings" pitchFamily="2" charset="2"/>
              <a:buChar char="ü"/>
            </a:pPr>
            <a:r>
              <a:rPr lang="en-US" sz="2000" dirty="0"/>
              <a:t>sensors on roller coaster tracks</a:t>
            </a:r>
          </a:p>
          <a:p>
            <a:pPr marL="342900" indent="-342900" algn="l">
              <a:spcBef>
                <a:spcPct val="40000"/>
              </a:spcBef>
              <a:buClr>
                <a:srgbClr val="404080"/>
              </a:buClr>
              <a:buFont typeface="Wingdings" pitchFamily="2" charset="2"/>
              <a:buChar char="q"/>
            </a:pPr>
            <a:r>
              <a:rPr lang="en-US" sz="2400" dirty="0"/>
              <a:t>Work/Commerce</a:t>
            </a:r>
          </a:p>
          <a:p>
            <a:pPr marL="800100" lvl="1" indent="-342900" algn="l">
              <a:spcBef>
                <a:spcPct val="40000"/>
              </a:spcBef>
              <a:buClr>
                <a:srgbClr val="404080"/>
              </a:buClr>
              <a:buFont typeface="Wingdings" pitchFamily="2" charset="2"/>
              <a:buChar char="ü"/>
            </a:pPr>
            <a:r>
              <a:rPr lang="en-US" sz="2000" dirty="0"/>
              <a:t>pull down menus on forms</a:t>
            </a:r>
          </a:p>
        </p:txBody>
      </p:sp>
    </p:spTree>
    <p:extLst>
      <p:ext uri="{BB962C8B-B14F-4D97-AF65-F5344CB8AC3E}">
        <p14:creationId xmlns:p14="http://schemas.microsoft.com/office/powerpoint/2010/main" val="180298497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blue-works</Template>
  <TotalTime>5603</TotalTime>
  <Words>1112</Words>
  <Application>Microsoft Office PowerPoint</Application>
  <PresentationFormat>On-screen Show (4:3)</PresentationFormat>
  <Paragraphs>181</Paragraphs>
  <Slides>20</Slides>
  <Notes>6</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blue-works</vt:lpstr>
      <vt:lpstr>1_blue-works</vt:lpstr>
      <vt:lpstr>  </vt:lpstr>
      <vt:lpstr>Learning Objectives</vt:lpstr>
      <vt:lpstr>The DMAIC Process with Tools</vt:lpstr>
      <vt:lpstr>PowerPoint Presentation</vt:lpstr>
      <vt:lpstr>PowerPoint Presentation</vt:lpstr>
      <vt:lpstr>PowerPoint Presentation</vt:lpstr>
      <vt:lpstr>Basics Of Mistake Proofing</vt:lpstr>
      <vt:lpstr>Basics Of Mistake Proofing</vt:lpstr>
      <vt:lpstr>Common Examples Of Mistake Proofing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Exercise # 1:</vt:lpstr>
      <vt:lpstr>Summary</vt:lpstr>
      <vt:lpstr>  Thank You</vt:lpstr>
    </vt:vector>
  </TitlesOfParts>
  <Company>UT School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skwon</dc:creator>
  <cp:lastModifiedBy>Vosburgh, Linda - OSHA</cp:lastModifiedBy>
  <cp:revision>464</cp:revision>
  <cp:lastPrinted>2012-10-11T16:04:15Z</cp:lastPrinted>
  <dcterms:created xsi:type="dcterms:W3CDTF">2012-01-18T16:52:45Z</dcterms:created>
  <dcterms:modified xsi:type="dcterms:W3CDTF">2013-11-06T19:51:58Z</dcterms:modified>
</cp:coreProperties>
</file>