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04" r:id="rId3"/>
    <p:sldId id="305" r:id="rId4"/>
    <p:sldId id="306" r:id="rId5"/>
    <p:sldId id="308" r:id="rId6"/>
    <p:sldId id="307" r:id="rId7"/>
    <p:sldId id="297" r:id="rId8"/>
    <p:sldId id="309" r:id="rId9"/>
    <p:sldId id="310" r:id="rId10"/>
    <p:sldId id="311" r:id="rId11"/>
    <p:sldId id="312" r:id="rId12"/>
    <p:sldId id="313" r:id="rId13"/>
    <p:sldId id="314" r:id="rId14"/>
    <p:sldId id="289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279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273" r:id="rId33"/>
    <p:sldId id="331" r:id="rId34"/>
    <p:sldId id="332" r:id="rId35"/>
    <p:sldId id="333" r:id="rId36"/>
    <p:sldId id="334" r:id="rId37"/>
    <p:sldId id="335" r:id="rId38"/>
    <p:sldId id="264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257" r:id="rId47"/>
    <p:sldId id="343" r:id="rId48"/>
    <p:sldId id="344" r:id="rId49"/>
    <p:sldId id="345" r:id="rId50"/>
    <p:sldId id="346" r:id="rId51"/>
    <p:sldId id="347" r:id="rId52"/>
    <p:sldId id="263" r:id="rId5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200"/>
            </a:lvl1pPr>
          </a:lstStyle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200"/>
            </a:lvl1pPr>
          </a:lstStyle>
          <a:p>
            <a:fld id="{AE168553-FE0E-47DD-B640-B5191AD37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8773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9" tIns="48330" rIns="96659" bIns="483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200"/>
            </a:lvl1pPr>
          </a:lstStyle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200"/>
            </a:lvl1pPr>
          </a:lstStyle>
          <a:p>
            <a:fld id="{E1146C52-8DD2-4884-B5F2-E0EED096D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798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6C52-8DD2-4884-B5F2-E0EED096D6AF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41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41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41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41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415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415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4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4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DA5-A49D-4C4F-A13B-3EAFBF4ACE5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679B-FAA4-42BE-8345-384699756621}" type="datetime1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2F78-4925-45C7-8081-791AA6638A97}" type="datetime1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92DA-2F8F-45FC-87C3-C0CAD8673665}" type="datetime1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DD50-03AE-4F23-AD30-212AF5AAE8AE}" type="datetime1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00E1-631C-4F8D-B6F2-2B2056766E3E}" type="datetime1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EFE6-D358-4ACF-A27A-1D0D821B10B9}" type="datetime1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DB6E-5718-4710-B7F0-585653B7C340}" type="datetime1">
              <a:rPr lang="en-US" smtClean="0"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2AFC-5372-49BB-B6A3-8209C292D962}" type="datetime1">
              <a:rPr lang="en-US" smtClean="0"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DBFA-60AD-436A-A72A-BAB4A2C30AA6}" type="datetime1">
              <a:rPr lang="en-US" smtClean="0"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1A6C-A1EA-4D04-BB54-F29AFB94B837}" type="datetime1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91B3-C133-4877-B0A2-3348259150EF}" type="datetime1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500C-DA83-4456-B15D-C965E051F8FA}" type="datetime1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6C123-4586-4977-9029-1F865EF9EC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tif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tiff"/><Relationship Id="rId4" Type="http://schemas.openxmlformats.org/officeDocument/2006/relationships/image" Target="../media/image4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m.be.washington.edu/Research/SHARE/2011OSHA/index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Capacitación de protección </a:t>
            </a:r>
            <a:br>
              <a:rPr lang="es-ES" b="1" dirty="0" smtClean="0"/>
            </a:br>
            <a:r>
              <a:rPr lang="es-ES" b="1" dirty="0" smtClean="0"/>
              <a:t>de caída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16669" y="318897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“Oops! </a:t>
              </a:r>
              <a:r>
                <a:rPr lang="en-US" sz="1600" b="1" dirty="0" err="1" smtClean="0"/>
                <a:t>Debo</a:t>
              </a:r>
              <a:r>
                <a:rPr lang="en-US" sz="1600" b="1" dirty="0" smtClean="0"/>
                <a:t> de </a:t>
              </a:r>
              <a:r>
                <a:rPr lang="en-US" sz="1600" b="1" dirty="0" err="1" smtClean="0"/>
                <a:t>detener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las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tejas</a:t>
              </a:r>
              <a:r>
                <a:rPr lang="en-US" sz="1600" b="1" dirty="0" smtClean="0"/>
                <a:t>.”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45244" y="872867"/>
              <a:ext cx="5115513" cy="4770203"/>
              <a:chOff x="545244" y="555428"/>
              <a:chExt cx="5115513" cy="477020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833625" y="3209094"/>
                <a:ext cx="2562984" cy="2112268"/>
                <a:chOff x="1833625" y="3209094"/>
                <a:chExt cx="2562984" cy="2112268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833625" y="3209094"/>
                  <a:ext cx="1961970" cy="2112268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>
                  <a:spLocks noChangeAspect="1"/>
                </p:cNvSpPr>
                <p:nvPr/>
              </p:nvSpPr>
              <p:spPr>
                <a:xfrm>
                  <a:off x="3795595" y="3239741"/>
                  <a:ext cx="601014" cy="18138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Rectangle 3"/>
              <p:cNvSpPr>
                <a:spLocks noChangeAspect="1"/>
              </p:cNvSpPr>
              <p:nvPr/>
            </p:nvSpPr>
            <p:spPr>
              <a:xfrm>
                <a:off x="545244" y="555428"/>
                <a:ext cx="5115513" cy="477020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71" y="1904999"/>
            <a:ext cx="827429" cy="55002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16668" y="2314440"/>
            <a:ext cx="3856796" cy="3337776"/>
            <a:chOff x="1775386" y="2304915"/>
            <a:chExt cx="3856796" cy="3337776"/>
          </a:xfrm>
        </p:grpSpPr>
        <p:sp>
          <p:nvSpPr>
            <p:cNvPr id="39" name="Rectangle 38"/>
            <p:cNvSpPr/>
            <p:nvPr/>
          </p:nvSpPr>
          <p:spPr>
            <a:xfrm>
              <a:off x="1775386" y="3530423"/>
              <a:ext cx="1307601" cy="21122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95625" y="2304915"/>
              <a:ext cx="2536557" cy="1223157"/>
            </a:xfrm>
            <a:custGeom>
              <a:avLst/>
              <a:gdLst>
                <a:gd name="connsiteX0" fmla="*/ 0 w 1955065"/>
                <a:gd name="connsiteY0" fmla="*/ 0 h 2112268"/>
                <a:gd name="connsiteX1" fmla="*/ 1955065 w 1955065"/>
                <a:gd name="connsiteY1" fmla="*/ 0 h 2112268"/>
                <a:gd name="connsiteX2" fmla="*/ 1955065 w 1955065"/>
                <a:gd name="connsiteY2" fmla="*/ 2112268 h 2112268"/>
                <a:gd name="connsiteX3" fmla="*/ 0 w 1955065"/>
                <a:gd name="connsiteY3" fmla="*/ 2112268 h 2112268"/>
                <a:gd name="connsiteX4" fmla="*/ 0 w 1955065"/>
                <a:gd name="connsiteY4" fmla="*/ 0 h 2112268"/>
                <a:gd name="connsiteX0" fmla="*/ 0 w 1961003"/>
                <a:gd name="connsiteY0" fmla="*/ 890650 h 2112268"/>
                <a:gd name="connsiteX1" fmla="*/ 1961003 w 1961003"/>
                <a:gd name="connsiteY1" fmla="*/ 0 h 2112268"/>
                <a:gd name="connsiteX2" fmla="*/ 1961003 w 1961003"/>
                <a:gd name="connsiteY2" fmla="*/ 2112268 h 2112268"/>
                <a:gd name="connsiteX3" fmla="*/ 5938 w 1961003"/>
                <a:gd name="connsiteY3" fmla="*/ 2112268 h 2112268"/>
                <a:gd name="connsiteX4" fmla="*/ 0 w 1961003"/>
                <a:gd name="connsiteY4" fmla="*/ 890650 h 2112268"/>
                <a:gd name="connsiteX0" fmla="*/ 0 w 2721024"/>
                <a:gd name="connsiteY0" fmla="*/ 0 h 1223157"/>
                <a:gd name="connsiteX1" fmla="*/ 2721024 w 2721024"/>
                <a:gd name="connsiteY1" fmla="*/ 1223157 h 1223157"/>
                <a:gd name="connsiteX2" fmla="*/ 1961003 w 2721024"/>
                <a:gd name="connsiteY2" fmla="*/ 1221618 h 1223157"/>
                <a:gd name="connsiteX3" fmla="*/ 5938 w 2721024"/>
                <a:gd name="connsiteY3" fmla="*/ 1221618 h 1223157"/>
                <a:gd name="connsiteX4" fmla="*/ 0 w 2721024"/>
                <a:gd name="connsiteY4" fmla="*/ 0 h 122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1024" h="1223157">
                  <a:moveTo>
                    <a:pt x="0" y="0"/>
                  </a:moveTo>
                  <a:lnTo>
                    <a:pt x="2721024" y="1223157"/>
                  </a:lnTo>
                  <a:lnTo>
                    <a:pt x="1961003" y="1221618"/>
                  </a:lnTo>
                  <a:lnTo>
                    <a:pt x="5938" y="1221618"/>
                  </a:lnTo>
                  <a:cubicBezTo>
                    <a:pt x="3959" y="814412"/>
                    <a:pt x="1979" y="40720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35"/>
          <p:cNvSpPr/>
          <p:nvPr/>
        </p:nvSpPr>
        <p:spPr>
          <a:xfrm flipH="1">
            <a:off x="525525" y="2312901"/>
            <a:ext cx="1329293" cy="1221618"/>
          </a:xfrm>
          <a:custGeom>
            <a:avLst/>
            <a:gdLst>
              <a:gd name="connsiteX0" fmla="*/ 0 w 1955065"/>
              <a:gd name="connsiteY0" fmla="*/ 0 h 2112268"/>
              <a:gd name="connsiteX1" fmla="*/ 1955065 w 1955065"/>
              <a:gd name="connsiteY1" fmla="*/ 0 h 2112268"/>
              <a:gd name="connsiteX2" fmla="*/ 1955065 w 1955065"/>
              <a:gd name="connsiteY2" fmla="*/ 2112268 h 2112268"/>
              <a:gd name="connsiteX3" fmla="*/ 0 w 1955065"/>
              <a:gd name="connsiteY3" fmla="*/ 2112268 h 2112268"/>
              <a:gd name="connsiteX4" fmla="*/ 0 w 1955065"/>
              <a:gd name="connsiteY4" fmla="*/ 0 h 2112268"/>
              <a:gd name="connsiteX0" fmla="*/ 0 w 1961003"/>
              <a:gd name="connsiteY0" fmla="*/ 890650 h 2112268"/>
              <a:gd name="connsiteX1" fmla="*/ 1961003 w 1961003"/>
              <a:gd name="connsiteY1" fmla="*/ 0 h 2112268"/>
              <a:gd name="connsiteX2" fmla="*/ 1961003 w 1961003"/>
              <a:gd name="connsiteY2" fmla="*/ 2112268 h 2112268"/>
              <a:gd name="connsiteX3" fmla="*/ 5938 w 1961003"/>
              <a:gd name="connsiteY3" fmla="*/ 2112268 h 2112268"/>
              <a:gd name="connsiteX4" fmla="*/ 0 w 1961003"/>
              <a:gd name="connsiteY4" fmla="*/ 890650 h 2112268"/>
              <a:gd name="connsiteX0" fmla="*/ 0 w 2721024"/>
              <a:gd name="connsiteY0" fmla="*/ 0 h 1223157"/>
              <a:gd name="connsiteX1" fmla="*/ 2721024 w 2721024"/>
              <a:gd name="connsiteY1" fmla="*/ 1223157 h 1223157"/>
              <a:gd name="connsiteX2" fmla="*/ 1961003 w 2721024"/>
              <a:gd name="connsiteY2" fmla="*/ 1221618 h 1223157"/>
              <a:gd name="connsiteX3" fmla="*/ 5938 w 2721024"/>
              <a:gd name="connsiteY3" fmla="*/ 1221618 h 1223157"/>
              <a:gd name="connsiteX4" fmla="*/ 0 w 2721024"/>
              <a:gd name="connsiteY4" fmla="*/ 0 h 1223157"/>
              <a:gd name="connsiteX0" fmla="*/ 0 w 1961003"/>
              <a:gd name="connsiteY0" fmla="*/ 0 h 1221618"/>
              <a:gd name="connsiteX1" fmla="*/ 1434391 w 1961003"/>
              <a:gd name="connsiteY1" fmla="*/ 641266 h 1221618"/>
              <a:gd name="connsiteX2" fmla="*/ 1961003 w 1961003"/>
              <a:gd name="connsiteY2" fmla="*/ 1221618 h 1221618"/>
              <a:gd name="connsiteX3" fmla="*/ 5938 w 1961003"/>
              <a:gd name="connsiteY3" fmla="*/ 1221618 h 1221618"/>
              <a:gd name="connsiteX4" fmla="*/ 0 w 1961003"/>
              <a:gd name="connsiteY4" fmla="*/ 0 h 1221618"/>
              <a:gd name="connsiteX0" fmla="*/ 0 w 1438706"/>
              <a:gd name="connsiteY0" fmla="*/ 0 h 1221618"/>
              <a:gd name="connsiteX1" fmla="*/ 1434391 w 1438706"/>
              <a:gd name="connsiteY1" fmla="*/ 641266 h 1221618"/>
              <a:gd name="connsiteX2" fmla="*/ 1438706 w 1438706"/>
              <a:gd name="connsiteY2" fmla="*/ 1221618 h 1221618"/>
              <a:gd name="connsiteX3" fmla="*/ 5938 w 1438706"/>
              <a:gd name="connsiteY3" fmla="*/ 1221618 h 1221618"/>
              <a:gd name="connsiteX4" fmla="*/ 0 w 1438706"/>
              <a:gd name="connsiteY4" fmla="*/ 0 h 1221618"/>
              <a:gd name="connsiteX0" fmla="*/ 0 w 1451445"/>
              <a:gd name="connsiteY0" fmla="*/ 0 h 1221618"/>
              <a:gd name="connsiteX1" fmla="*/ 1434391 w 1451445"/>
              <a:gd name="connsiteY1" fmla="*/ 641266 h 1221618"/>
              <a:gd name="connsiteX2" fmla="*/ 1451445 w 1451445"/>
              <a:gd name="connsiteY2" fmla="*/ 1221618 h 1221618"/>
              <a:gd name="connsiteX3" fmla="*/ 5938 w 1451445"/>
              <a:gd name="connsiteY3" fmla="*/ 1221618 h 1221618"/>
              <a:gd name="connsiteX4" fmla="*/ 0 w 1451445"/>
              <a:gd name="connsiteY4" fmla="*/ 0 h 1221618"/>
              <a:gd name="connsiteX0" fmla="*/ 0 w 1438705"/>
              <a:gd name="connsiteY0" fmla="*/ 0 h 1221618"/>
              <a:gd name="connsiteX1" fmla="*/ 1434391 w 1438705"/>
              <a:gd name="connsiteY1" fmla="*/ 641266 h 1221618"/>
              <a:gd name="connsiteX2" fmla="*/ 1438705 w 1438705"/>
              <a:gd name="connsiteY2" fmla="*/ 1221618 h 1221618"/>
              <a:gd name="connsiteX3" fmla="*/ 5938 w 1438705"/>
              <a:gd name="connsiteY3" fmla="*/ 1221618 h 1221618"/>
              <a:gd name="connsiteX4" fmla="*/ 0 w 1438705"/>
              <a:gd name="connsiteY4" fmla="*/ 0 h 1221618"/>
              <a:gd name="connsiteX0" fmla="*/ 0 w 1434391"/>
              <a:gd name="connsiteY0" fmla="*/ 0 h 1221618"/>
              <a:gd name="connsiteX1" fmla="*/ 1434391 w 1434391"/>
              <a:gd name="connsiteY1" fmla="*/ 641266 h 1221618"/>
              <a:gd name="connsiteX2" fmla="*/ 1425965 w 1434391"/>
              <a:gd name="connsiteY2" fmla="*/ 1209743 h 1221618"/>
              <a:gd name="connsiteX3" fmla="*/ 5938 w 1434391"/>
              <a:gd name="connsiteY3" fmla="*/ 1221618 h 1221618"/>
              <a:gd name="connsiteX4" fmla="*/ 0 w 1434391"/>
              <a:gd name="connsiteY4" fmla="*/ 0 h 1221618"/>
              <a:gd name="connsiteX0" fmla="*/ 0 w 1425965"/>
              <a:gd name="connsiteY0" fmla="*/ 0 h 1221618"/>
              <a:gd name="connsiteX1" fmla="*/ 1421651 w 1425965"/>
              <a:gd name="connsiteY1" fmla="*/ 641266 h 1221618"/>
              <a:gd name="connsiteX2" fmla="*/ 1425965 w 1425965"/>
              <a:gd name="connsiteY2" fmla="*/ 1209743 h 1221618"/>
              <a:gd name="connsiteX3" fmla="*/ 5938 w 1425965"/>
              <a:gd name="connsiteY3" fmla="*/ 1221618 h 1221618"/>
              <a:gd name="connsiteX4" fmla="*/ 0 w 1425965"/>
              <a:gd name="connsiteY4" fmla="*/ 0 h 122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965" h="1221618">
                <a:moveTo>
                  <a:pt x="0" y="0"/>
                </a:moveTo>
                <a:lnTo>
                  <a:pt x="1421651" y="641266"/>
                </a:lnTo>
                <a:lnTo>
                  <a:pt x="1425965" y="1209743"/>
                </a:lnTo>
                <a:lnTo>
                  <a:pt x="5938" y="1221618"/>
                </a:lnTo>
                <a:cubicBezTo>
                  <a:pt x="3959" y="814412"/>
                  <a:pt x="1979" y="407206"/>
                  <a:pt x="0" y="0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03075" y="3517075"/>
            <a:ext cx="1961970" cy="21122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3765045" y="3547722"/>
            <a:ext cx="601014" cy="1813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698171" y="2267607"/>
            <a:ext cx="807523" cy="321214"/>
          </a:xfrm>
          <a:custGeom>
            <a:avLst/>
            <a:gdLst>
              <a:gd name="connsiteX0" fmla="*/ 0 w 807523"/>
              <a:gd name="connsiteY0" fmla="*/ 71832 h 321214"/>
              <a:gd name="connsiteX1" fmla="*/ 178130 w 807523"/>
              <a:gd name="connsiteY1" fmla="*/ 580 h 321214"/>
              <a:gd name="connsiteX2" fmla="*/ 237507 w 807523"/>
              <a:gd name="connsiteY2" fmla="*/ 36206 h 321214"/>
              <a:gd name="connsiteX3" fmla="*/ 807523 w 807523"/>
              <a:gd name="connsiteY3" fmla="*/ 321214 h 32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523" h="321214">
                <a:moveTo>
                  <a:pt x="0" y="71832"/>
                </a:moveTo>
                <a:cubicBezTo>
                  <a:pt x="69272" y="39175"/>
                  <a:pt x="138545" y="6518"/>
                  <a:pt x="178130" y="580"/>
                </a:cubicBezTo>
                <a:cubicBezTo>
                  <a:pt x="217715" y="-5358"/>
                  <a:pt x="237507" y="36206"/>
                  <a:pt x="237507" y="36206"/>
                </a:cubicBezTo>
                <a:lnTo>
                  <a:pt x="807523" y="32121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28800" y="2232561"/>
            <a:ext cx="1151906" cy="581891"/>
          </a:xfrm>
          <a:custGeom>
            <a:avLst/>
            <a:gdLst>
              <a:gd name="connsiteX0" fmla="*/ 0 w 1151906"/>
              <a:gd name="connsiteY0" fmla="*/ 0 h 581891"/>
              <a:gd name="connsiteX1" fmla="*/ 154379 w 1151906"/>
              <a:gd name="connsiteY1" fmla="*/ 23751 h 581891"/>
              <a:gd name="connsiteX2" fmla="*/ 201881 w 1151906"/>
              <a:gd name="connsiteY2" fmla="*/ 71252 h 581891"/>
              <a:gd name="connsiteX3" fmla="*/ 308758 w 1151906"/>
              <a:gd name="connsiteY3" fmla="*/ 130629 h 581891"/>
              <a:gd name="connsiteX4" fmla="*/ 783771 w 1151906"/>
              <a:gd name="connsiteY4" fmla="*/ 368135 h 581891"/>
              <a:gd name="connsiteX5" fmla="*/ 914400 w 1151906"/>
              <a:gd name="connsiteY5" fmla="*/ 463138 h 581891"/>
              <a:gd name="connsiteX6" fmla="*/ 1151906 w 1151906"/>
              <a:gd name="connsiteY6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906" h="581891">
                <a:moveTo>
                  <a:pt x="0" y="0"/>
                </a:moveTo>
                <a:cubicBezTo>
                  <a:pt x="60366" y="5938"/>
                  <a:pt x="120732" y="11876"/>
                  <a:pt x="154379" y="23751"/>
                </a:cubicBezTo>
                <a:cubicBezTo>
                  <a:pt x="188026" y="35626"/>
                  <a:pt x="176151" y="53439"/>
                  <a:pt x="201881" y="71252"/>
                </a:cubicBezTo>
                <a:cubicBezTo>
                  <a:pt x="227611" y="89065"/>
                  <a:pt x="211776" y="81149"/>
                  <a:pt x="308758" y="130629"/>
                </a:cubicBezTo>
                <a:cubicBezTo>
                  <a:pt x="405740" y="180109"/>
                  <a:pt x="682831" y="312717"/>
                  <a:pt x="783771" y="368135"/>
                </a:cubicBezTo>
                <a:cubicBezTo>
                  <a:pt x="884711" y="423553"/>
                  <a:pt x="853044" y="427512"/>
                  <a:pt x="914400" y="463138"/>
                </a:cubicBezTo>
                <a:cubicBezTo>
                  <a:pt x="975756" y="498764"/>
                  <a:pt x="1063831" y="540327"/>
                  <a:pt x="1151906" y="58189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24447" y="2541319"/>
            <a:ext cx="1223158" cy="688769"/>
          </a:xfrm>
          <a:custGeom>
            <a:avLst/>
            <a:gdLst>
              <a:gd name="connsiteX0" fmla="*/ 0 w 1223158"/>
              <a:gd name="connsiteY0" fmla="*/ 0 h 688769"/>
              <a:gd name="connsiteX1" fmla="*/ 201880 w 1223158"/>
              <a:gd name="connsiteY1" fmla="*/ 154380 h 688769"/>
              <a:gd name="connsiteX2" fmla="*/ 463137 w 1223158"/>
              <a:gd name="connsiteY2" fmla="*/ 273133 h 688769"/>
              <a:gd name="connsiteX3" fmla="*/ 605641 w 1223158"/>
              <a:gd name="connsiteY3" fmla="*/ 368136 h 688769"/>
              <a:gd name="connsiteX4" fmla="*/ 1033153 w 1223158"/>
              <a:gd name="connsiteY4" fmla="*/ 593767 h 688769"/>
              <a:gd name="connsiteX5" fmla="*/ 1223158 w 1223158"/>
              <a:gd name="connsiteY5" fmla="*/ 688769 h 68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158" h="688769">
                <a:moveTo>
                  <a:pt x="0" y="0"/>
                </a:moveTo>
                <a:cubicBezTo>
                  <a:pt x="62345" y="54429"/>
                  <a:pt x="124691" y="108858"/>
                  <a:pt x="201880" y="154380"/>
                </a:cubicBezTo>
                <a:cubicBezTo>
                  <a:pt x="279069" y="199902"/>
                  <a:pt x="395843" y="237507"/>
                  <a:pt x="463137" y="273133"/>
                </a:cubicBezTo>
                <a:cubicBezTo>
                  <a:pt x="530431" y="308759"/>
                  <a:pt x="510638" y="314697"/>
                  <a:pt x="605641" y="368136"/>
                </a:cubicBezTo>
                <a:cubicBezTo>
                  <a:pt x="700644" y="421575"/>
                  <a:pt x="930234" y="540328"/>
                  <a:pt x="1033153" y="593767"/>
                </a:cubicBezTo>
                <a:cubicBezTo>
                  <a:pt x="1136072" y="647206"/>
                  <a:pt x="1179615" y="667987"/>
                  <a:pt x="1223158" y="6887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16669" y="318897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“¡</a:t>
              </a:r>
              <a:r>
                <a:rPr lang="en-US" sz="1600" b="1" dirty="0" err="1" smtClean="0"/>
                <a:t>Ayudaaaaa</a:t>
              </a:r>
              <a:r>
                <a:rPr lang="en-US" sz="1600" b="1" dirty="0" smtClean="0"/>
                <a:t>!.”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45244" y="872867"/>
              <a:ext cx="5115513" cy="4770203"/>
              <a:chOff x="545244" y="555428"/>
              <a:chExt cx="5115513" cy="477020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833625" y="3209094"/>
                <a:ext cx="2562984" cy="2112268"/>
                <a:chOff x="1833625" y="3209094"/>
                <a:chExt cx="2562984" cy="2112268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833625" y="3209094"/>
                  <a:ext cx="1961970" cy="2112268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>
                  <a:spLocks noChangeAspect="1"/>
                </p:cNvSpPr>
                <p:nvPr/>
              </p:nvSpPr>
              <p:spPr>
                <a:xfrm>
                  <a:off x="3795595" y="3239741"/>
                  <a:ext cx="601014" cy="18138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Rectangle 3"/>
              <p:cNvSpPr>
                <a:spLocks noChangeAspect="1"/>
              </p:cNvSpPr>
              <p:nvPr/>
            </p:nvSpPr>
            <p:spPr>
              <a:xfrm>
                <a:off x="545244" y="555428"/>
                <a:ext cx="5115513" cy="477020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516668" y="2314440"/>
            <a:ext cx="3856796" cy="3337776"/>
            <a:chOff x="1775386" y="2304915"/>
            <a:chExt cx="3856796" cy="3337776"/>
          </a:xfrm>
        </p:grpSpPr>
        <p:sp>
          <p:nvSpPr>
            <p:cNvPr id="39" name="Rectangle 38"/>
            <p:cNvSpPr/>
            <p:nvPr/>
          </p:nvSpPr>
          <p:spPr>
            <a:xfrm>
              <a:off x="1775386" y="3530423"/>
              <a:ext cx="1307601" cy="21122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95625" y="2304915"/>
              <a:ext cx="2536557" cy="1223157"/>
            </a:xfrm>
            <a:custGeom>
              <a:avLst/>
              <a:gdLst>
                <a:gd name="connsiteX0" fmla="*/ 0 w 1955065"/>
                <a:gd name="connsiteY0" fmla="*/ 0 h 2112268"/>
                <a:gd name="connsiteX1" fmla="*/ 1955065 w 1955065"/>
                <a:gd name="connsiteY1" fmla="*/ 0 h 2112268"/>
                <a:gd name="connsiteX2" fmla="*/ 1955065 w 1955065"/>
                <a:gd name="connsiteY2" fmla="*/ 2112268 h 2112268"/>
                <a:gd name="connsiteX3" fmla="*/ 0 w 1955065"/>
                <a:gd name="connsiteY3" fmla="*/ 2112268 h 2112268"/>
                <a:gd name="connsiteX4" fmla="*/ 0 w 1955065"/>
                <a:gd name="connsiteY4" fmla="*/ 0 h 2112268"/>
                <a:gd name="connsiteX0" fmla="*/ 0 w 1961003"/>
                <a:gd name="connsiteY0" fmla="*/ 890650 h 2112268"/>
                <a:gd name="connsiteX1" fmla="*/ 1961003 w 1961003"/>
                <a:gd name="connsiteY1" fmla="*/ 0 h 2112268"/>
                <a:gd name="connsiteX2" fmla="*/ 1961003 w 1961003"/>
                <a:gd name="connsiteY2" fmla="*/ 2112268 h 2112268"/>
                <a:gd name="connsiteX3" fmla="*/ 5938 w 1961003"/>
                <a:gd name="connsiteY3" fmla="*/ 2112268 h 2112268"/>
                <a:gd name="connsiteX4" fmla="*/ 0 w 1961003"/>
                <a:gd name="connsiteY4" fmla="*/ 890650 h 2112268"/>
                <a:gd name="connsiteX0" fmla="*/ 0 w 2721024"/>
                <a:gd name="connsiteY0" fmla="*/ 0 h 1223157"/>
                <a:gd name="connsiteX1" fmla="*/ 2721024 w 2721024"/>
                <a:gd name="connsiteY1" fmla="*/ 1223157 h 1223157"/>
                <a:gd name="connsiteX2" fmla="*/ 1961003 w 2721024"/>
                <a:gd name="connsiteY2" fmla="*/ 1221618 h 1223157"/>
                <a:gd name="connsiteX3" fmla="*/ 5938 w 2721024"/>
                <a:gd name="connsiteY3" fmla="*/ 1221618 h 1223157"/>
                <a:gd name="connsiteX4" fmla="*/ 0 w 2721024"/>
                <a:gd name="connsiteY4" fmla="*/ 0 h 122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1024" h="1223157">
                  <a:moveTo>
                    <a:pt x="0" y="0"/>
                  </a:moveTo>
                  <a:lnTo>
                    <a:pt x="2721024" y="1223157"/>
                  </a:lnTo>
                  <a:lnTo>
                    <a:pt x="1961003" y="1221618"/>
                  </a:lnTo>
                  <a:lnTo>
                    <a:pt x="5938" y="1221618"/>
                  </a:lnTo>
                  <a:cubicBezTo>
                    <a:pt x="3959" y="814412"/>
                    <a:pt x="1979" y="40720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35"/>
          <p:cNvSpPr/>
          <p:nvPr/>
        </p:nvSpPr>
        <p:spPr>
          <a:xfrm flipH="1">
            <a:off x="525525" y="2312901"/>
            <a:ext cx="1329293" cy="1221618"/>
          </a:xfrm>
          <a:custGeom>
            <a:avLst/>
            <a:gdLst>
              <a:gd name="connsiteX0" fmla="*/ 0 w 1955065"/>
              <a:gd name="connsiteY0" fmla="*/ 0 h 2112268"/>
              <a:gd name="connsiteX1" fmla="*/ 1955065 w 1955065"/>
              <a:gd name="connsiteY1" fmla="*/ 0 h 2112268"/>
              <a:gd name="connsiteX2" fmla="*/ 1955065 w 1955065"/>
              <a:gd name="connsiteY2" fmla="*/ 2112268 h 2112268"/>
              <a:gd name="connsiteX3" fmla="*/ 0 w 1955065"/>
              <a:gd name="connsiteY3" fmla="*/ 2112268 h 2112268"/>
              <a:gd name="connsiteX4" fmla="*/ 0 w 1955065"/>
              <a:gd name="connsiteY4" fmla="*/ 0 h 2112268"/>
              <a:gd name="connsiteX0" fmla="*/ 0 w 1961003"/>
              <a:gd name="connsiteY0" fmla="*/ 890650 h 2112268"/>
              <a:gd name="connsiteX1" fmla="*/ 1961003 w 1961003"/>
              <a:gd name="connsiteY1" fmla="*/ 0 h 2112268"/>
              <a:gd name="connsiteX2" fmla="*/ 1961003 w 1961003"/>
              <a:gd name="connsiteY2" fmla="*/ 2112268 h 2112268"/>
              <a:gd name="connsiteX3" fmla="*/ 5938 w 1961003"/>
              <a:gd name="connsiteY3" fmla="*/ 2112268 h 2112268"/>
              <a:gd name="connsiteX4" fmla="*/ 0 w 1961003"/>
              <a:gd name="connsiteY4" fmla="*/ 890650 h 2112268"/>
              <a:gd name="connsiteX0" fmla="*/ 0 w 2721024"/>
              <a:gd name="connsiteY0" fmla="*/ 0 h 1223157"/>
              <a:gd name="connsiteX1" fmla="*/ 2721024 w 2721024"/>
              <a:gd name="connsiteY1" fmla="*/ 1223157 h 1223157"/>
              <a:gd name="connsiteX2" fmla="*/ 1961003 w 2721024"/>
              <a:gd name="connsiteY2" fmla="*/ 1221618 h 1223157"/>
              <a:gd name="connsiteX3" fmla="*/ 5938 w 2721024"/>
              <a:gd name="connsiteY3" fmla="*/ 1221618 h 1223157"/>
              <a:gd name="connsiteX4" fmla="*/ 0 w 2721024"/>
              <a:gd name="connsiteY4" fmla="*/ 0 h 1223157"/>
              <a:gd name="connsiteX0" fmla="*/ 0 w 1961003"/>
              <a:gd name="connsiteY0" fmla="*/ 0 h 1221618"/>
              <a:gd name="connsiteX1" fmla="*/ 1434391 w 1961003"/>
              <a:gd name="connsiteY1" fmla="*/ 641266 h 1221618"/>
              <a:gd name="connsiteX2" fmla="*/ 1961003 w 1961003"/>
              <a:gd name="connsiteY2" fmla="*/ 1221618 h 1221618"/>
              <a:gd name="connsiteX3" fmla="*/ 5938 w 1961003"/>
              <a:gd name="connsiteY3" fmla="*/ 1221618 h 1221618"/>
              <a:gd name="connsiteX4" fmla="*/ 0 w 1961003"/>
              <a:gd name="connsiteY4" fmla="*/ 0 h 1221618"/>
              <a:gd name="connsiteX0" fmla="*/ 0 w 1438706"/>
              <a:gd name="connsiteY0" fmla="*/ 0 h 1221618"/>
              <a:gd name="connsiteX1" fmla="*/ 1434391 w 1438706"/>
              <a:gd name="connsiteY1" fmla="*/ 641266 h 1221618"/>
              <a:gd name="connsiteX2" fmla="*/ 1438706 w 1438706"/>
              <a:gd name="connsiteY2" fmla="*/ 1221618 h 1221618"/>
              <a:gd name="connsiteX3" fmla="*/ 5938 w 1438706"/>
              <a:gd name="connsiteY3" fmla="*/ 1221618 h 1221618"/>
              <a:gd name="connsiteX4" fmla="*/ 0 w 1438706"/>
              <a:gd name="connsiteY4" fmla="*/ 0 h 1221618"/>
              <a:gd name="connsiteX0" fmla="*/ 0 w 1451445"/>
              <a:gd name="connsiteY0" fmla="*/ 0 h 1221618"/>
              <a:gd name="connsiteX1" fmla="*/ 1434391 w 1451445"/>
              <a:gd name="connsiteY1" fmla="*/ 641266 h 1221618"/>
              <a:gd name="connsiteX2" fmla="*/ 1451445 w 1451445"/>
              <a:gd name="connsiteY2" fmla="*/ 1221618 h 1221618"/>
              <a:gd name="connsiteX3" fmla="*/ 5938 w 1451445"/>
              <a:gd name="connsiteY3" fmla="*/ 1221618 h 1221618"/>
              <a:gd name="connsiteX4" fmla="*/ 0 w 1451445"/>
              <a:gd name="connsiteY4" fmla="*/ 0 h 1221618"/>
              <a:gd name="connsiteX0" fmla="*/ 0 w 1438705"/>
              <a:gd name="connsiteY0" fmla="*/ 0 h 1221618"/>
              <a:gd name="connsiteX1" fmla="*/ 1434391 w 1438705"/>
              <a:gd name="connsiteY1" fmla="*/ 641266 h 1221618"/>
              <a:gd name="connsiteX2" fmla="*/ 1438705 w 1438705"/>
              <a:gd name="connsiteY2" fmla="*/ 1221618 h 1221618"/>
              <a:gd name="connsiteX3" fmla="*/ 5938 w 1438705"/>
              <a:gd name="connsiteY3" fmla="*/ 1221618 h 1221618"/>
              <a:gd name="connsiteX4" fmla="*/ 0 w 1438705"/>
              <a:gd name="connsiteY4" fmla="*/ 0 h 1221618"/>
              <a:gd name="connsiteX0" fmla="*/ 0 w 1434391"/>
              <a:gd name="connsiteY0" fmla="*/ 0 h 1221618"/>
              <a:gd name="connsiteX1" fmla="*/ 1434391 w 1434391"/>
              <a:gd name="connsiteY1" fmla="*/ 641266 h 1221618"/>
              <a:gd name="connsiteX2" fmla="*/ 1425965 w 1434391"/>
              <a:gd name="connsiteY2" fmla="*/ 1209743 h 1221618"/>
              <a:gd name="connsiteX3" fmla="*/ 5938 w 1434391"/>
              <a:gd name="connsiteY3" fmla="*/ 1221618 h 1221618"/>
              <a:gd name="connsiteX4" fmla="*/ 0 w 1434391"/>
              <a:gd name="connsiteY4" fmla="*/ 0 h 1221618"/>
              <a:gd name="connsiteX0" fmla="*/ 0 w 1425965"/>
              <a:gd name="connsiteY0" fmla="*/ 0 h 1221618"/>
              <a:gd name="connsiteX1" fmla="*/ 1421651 w 1425965"/>
              <a:gd name="connsiteY1" fmla="*/ 641266 h 1221618"/>
              <a:gd name="connsiteX2" fmla="*/ 1425965 w 1425965"/>
              <a:gd name="connsiteY2" fmla="*/ 1209743 h 1221618"/>
              <a:gd name="connsiteX3" fmla="*/ 5938 w 1425965"/>
              <a:gd name="connsiteY3" fmla="*/ 1221618 h 1221618"/>
              <a:gd name="connsiteX4" fmla="*/ 0 w 1425965"/>
              <a:gd name="connsiteY4" fmla="*/ 0 h 122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965" h="1221618">
                <a:moveTo>
                  <a:pt x="0" y="0"/>
                </a:moveTo>
                <a:lnTo>
                  <a:pt x="1421651" y="641266"/>
                </a:lnTo>
                <a:lnTo>
                  <a:pt x="1425965" y="1209743"/>
                </a:lnTo>
                <a:lnTo>
                  <a:pt x="5938" y="1221618"/>
                </a:lnTo>
                <a:cubicBezTo>
                  <a:pt x="3959" y="814412"/>
                  <a:pt x="1979" y="407206"/>
                  <a:pt x="0" y="0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03075" y="3517075"/>
            <a:ext cx="1961970" cy="21122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3765045" y="3547722"/>
            <a:ext cx="601014" cy="1813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00" y="3886203"/>
            <a:ext cx="990600" cy="73307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4655127" y="5058888"/>
            <a:ext cx="581891" cy="267988"/>
          </a:xfrm>
          <a:custGeom>
            <a:avLst/>
            <a:gdLst>
              <a:gd name="connsiteX0" fmla="*/ 581891 w 581891"/>
              <a:gd name="connsiteY0" fmla="*/ 0 h 267988"/>
              <a:gd name="connsiteX1" fmla="*/ 451263 w 581891"/>
              <a:gd name="connsiteY1" fmla="*/ 237507 h 267988"/>
              <a:gd name="connsiteX2" fmla="*/ 261257 w 581891"/>
              <a:gd name="connsiteY2" fmla="*/ 249382 h 267988"/>
              <a:gd name="connsiteX3" fmla="*/ 0 w 581891"/>
              <a:gd name="connsiteY3" fmla="*/ 95003 h 26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891" h="267988">
                <a:moveTo>
                  <a:pt x="581891" y="0"/>
                </a:moveTo>
                <a:cubicBezTo>
                  <a:pt x="543296" y="97971"/>
                  <a:pt x="504702" y="195943"/>
                  <a:pt x="451263" y="237507"/>
                </a:cubicBezTo>
                <a:cubicBezTo>
                  <a:pt x="397824" y="279071"/>
                  <a:pt x="336467" y="273133"/>
                  <a:pt x="261257" y="249382"/>
                </a:cubicBezTo>
                <a:cubicBezTo>
                  <a:pt x="186046" y="225631"/>
                  <a:pt x="0" y="95003"/>
                  <a:pt x="0" y="9500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966358" y="3253839"/>
            <a:ext cx="641268" cy="498764"/>
          </a:xfrm>
          <a:custGeom>
            <a:avLst/>
            <a:gdLst>
              <a:gd name="connsiteX0" fmla="*/ 0 w 641268"/>
              <a:gd name="connsiteY0" fmla="*/ 0 h 498764"/>
              <a:gd name="connsiteX1" fmla="*/ 344385 w 641268"/>
              <a:gd name="connsiteY1" fmla="*/ 201880 h 498764"/>
              <a:gd name="connsiteX2" fmla="*/ 510639 w 641268"/>
              <a:gd name="connsiteY2" fmla="*/ 308758 h 498764"/>
              <a:gd name="connsiteX3" fmla="*/ 641268 w 641268"/>
              <a:gd name="connsiteY3" fmla="*/ 498764 h 4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268" h="498764">
                <a:moveTo>
                  <a:pt x="0" y="0"/>
                </a:moveTo>
                <a:lnTo>
                  <a:pt x="344385" y="201880"/>
                </a:lnTo>
                <a:cubicBezTo>
                  <a:pt x="429491" y="253340"/>
                  <a:pt x="461159" y="259277"/>
                  <a:pt x="510639" y="308758"/>
                </a:cubicBezTo>
                <a:cubicBezTo>
                  <a:pt x="560119" y="358239"/>
                  <a:pt x="600693" y="428501"/>
                  <a:pt x="641268" y="4987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087572" y="2897572"/>
            <a:ext cx="973777" cy="451262"/>
          </a:xfrm>
          <a:custGeom>
            <a:avLst/>
            <a:gdLst>
              <a:gd name="connsiteX0" fmla="*/ 973777 w 973777"/>
              <a:gd name="connsiteY0" fmla="*/ 451262 h 451262"/>
              <a:gd name="connsiteX1" fmla="*/ 486889 w 973777"/>
              <a:gd name="connsiteY1" fmla="*/ 201881 h 451262"/>
              <a:gd name="connsiteX2" fmla="*/ 225632 w 973777"/>
              <a:gd name="connsiteY2" fmla="*/ 95003 h 451262"/>
              <a:gd name="connsiteX3" fmla="*/ 0 w 973777"/>
              <a:gd name="connsiteY3" fmla="*/ 0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777" h="451262">
                <a:moveTo>
                  <a:pt x="973777" y="451262"/>
                </a:moveTo>
                <a:cubicBezTo>
                  <a:pt x="792678" y="356259"/>
                  <a:pt x="611580" y="261257"/>
                  <a:pt x="486889" y="201881"/>
                </a:cubicBezTo>
                <a:cubicBezTo>
                  <a:pt x="362198" y="142504"/>
                  <a:pt x="225632" y="95003"/>
                  <a:pt x="225632" y="9500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45244" y="309372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¿</a:t>
              </a:r>
              <a:r>
                <a:rPr lang="en-US" sz="1600" b="1" dirty="0" err="1" smtClean="0"/>
                <a:t>Qué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pude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haber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hecho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diferente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para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evitar</a:t>
              </a:r>
              <a:r>
                <a:rPr lang="en-US" sz="1600" b="1" dirty="0" smtClean="0"/>
                <a:t> mi </a:t>
              </a:r>
              <a:r>
                <a:rPr lang="en-US" sz="1600" b="1" dirty="0" err="1" smtClean="0"/>
                <a:t>muerte</a:t>
              </a:r>
              <a:r>
                <a:rPr lang="en-US" sz="1600" b="1" dirty="0"/>
                <a:t>?</a:t>
              </a:r>
              <a:endParaRPr lang="en-US" sz="1600" b="1" dirty="0" smtClean="0"/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545244" y="872867"/>
              <a:ext cx="5115513" cy="47702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25710" y="934089"/>
            <a:ext cx="19672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 smtClean="0">
                <a:solidFill>
                  <a:srgbClr val="FF0000"/>
                </a:solidFill>
              </a:rPr>
              <a:t>?</a:t>
            </a:r>
            <a:endParaRPr lang="en-US" sz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35447" y="1066800"/>
            <a:ext cx="817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1. ¿Por </a:t>
            </a:r>
            <a:r>
              <a:rPr lang="es-MX" dirty="0"/>
              <a:t>qué fue inseguro el método que se uso para realizar la tarea en este ejemplo?</a:t>
            </a:r>
            <a:endParaRPr lang="en-US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554279" y="1459468"/>
            <a:ext cx="802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</a:t>
            </a:r>
            <a:r>
              <a:rPr lang="es-MX" dirty="0"/>
              <a:t>¿Cuál es la manera más segura de realizar esta tarea? (Existen varias respuestas).</a:t>
            </a:r>
            <a:r>
              <a:rPr lang="en-US" dirty="0" smtClean="0"/>
              <a:t> 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484541" y="563880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4304951" y="563880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239000" y="5638800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2453323"/>
            <a:ext cx="3026664" cy="325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91" y="2447544"/>
            <a:ext cx="3026664" cy="325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68" y="2444179"/>
            <a:ext cx="3026664" cy="325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 err="1" smtClean="0"/>
              <a:t>Caso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828800"/>
            <a:ext cx="7391400" cy="4343400"/>
          </a:xfrm>
        </p:spPr>
        <p:txBody>
          <a:bodyPr>
            <a:noAutofit/>
          </a:bodyPr>
          <a:lstStyle/>
          <a:p>
            <a:pPr algn="l"/>
            <a:r>
              <a:rPr lang="es-ES" sz="2800" dirty="0">
                <a:solidFill>
                  <a:schemeClr val="tx1"/>
                </a:solidFill>
              </a:rPr>
              <a:t>Los trabajadores fueron asignados a remover paneles viejos de metal de la cubierta de una</a:t>
            </a:r>
          </a:p>
          <a:p>
            <a:pPr algn="l"/>
            <a:r>
              <a:rPr lang="es-ES" sz="2800" dirty="0">
                <a:solidFill>
                  <a:schemeClr val="tx1"/>
                </a:solidFill>
              </a:rPr>
              <a:t>Iglesia y remplazarlos por nuevos. Un mecánico laminero (la víctima), remueve los tornillos que</a:t>
            </a:r>
          </a:p>
          <a:p>
            <a:pPr algn="l"/>
            <a:r>
              <a:rPr lang="es-ES" sz="2800" dirty="0">
                <a:solidFill>
                  <a:schemeClr val="tx1"/>
                </a:solidFill>
              </a:rPr>
              <a:t>sujetaban el panel de metal viejo de las viguetas del techo. El trabajador se pone de pie y da un</a:t>
            </a:r>
          </a:p>
          <a:p>
            <a:pPr algn="l"/>
            <a:r>
              <a:rPr lang="es-ES" sz="2800" dirty="0">
                <a:solidFill>
                  <a:schemeClr val="tx1"/>
                </a:solidFill>
              </a:rPr>
              <a:t>paso atrás cayendo en una abertura cubierta con aislante de fibra de vidrio. El trabajador cae</a:t>
            </a:r>
          </a:p>
          <a:p>
            <a:pPr algn="l"/>
            <a:r>
              <a:rPr lang="es-ES" sz="2800" dirty="0">
                <a:solidFill>
                  <a:schemeClr val="tx1"/>
                </a:solidFill>
              </a:rPr>
              <a:t>30 pies hacia el piso de madera dentro de la Iglesia y muere.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276" y="291502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/>
                <a:t>“Remover los </a:t>
              </a:r>
              <a:r>
                <a:rPr lang="en-US" sz="1600" b="1" dirty="0" err="1"/>
                <a:t>tornillos</a:t>
              </a:r>
              <a:r>
                <a:rPr lang="en-US" sz="1600" b="1" dirty="0"/>
                <a:t> del </a:t>
              </a:r>
              <a:r>
                <a:rPr lang="en-US" sz="1600" b="1" dirty="0" err="1"/>
                <a:t>techo</a:t>
              </a:r>
              <a:r>
                <a:rPr lang="en-US" sz="1600" b="1" dirty="0"/>
                <a:t> de los </a:t>
              </a:r>
              <a:r>
                <a:rPr lang="en-US" sz="1600" b="1" dirty="0" err="1"/>
                <a:t>paneles</a:t>
              </a:r>
              <a:r>
                <a:rPr lang="en-US" sz="1600" b="1" dirty="0"/>
                <a:t> </a:t>
              </a:r>
              <a:r>
                <a:rPr lang="en-US" sz="1600" b="1" dirty="0" err="1"/>
                <a:t>viejos</a:t>
              </a:r>
              <a:r>
                <a:rPr lang="en-US" sz="1600" b="1" dirty="0" smtClean="0"/>
                <a:t>.”</a:t>
              </a:r>
              <a:r>
                <a:rPr lang="en-US" sz="1400" dirty="0" smtClean="0"/>
                <a:t>(</a:t>
              </a:r>
              <a:r>
                <a:rPr lang="en-US" sz="1400" dirty="0" err="1" smtClean="0"/>
                <a:t>Paneles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viejos</a:t>
              </a:r>
              <a:r>
                <a:rPr lang="en-US" sz="1400" dirty="0" smtClean="0"/>
                <a:t>: metal </a:t>
              </a:r>
              <a:r>
                <a:rPr lang="en-US" sz="1400" dirty="0" err="1" smtClean="0"/>
                <a:t>corrugado</a:t>
              </a:r>
              <a:r>
                <a:rPr lang="en-US" sz="1400" dirty="0" smtClean="0"/>
                <a:t> 3’*6’)</a:t>
              </a:r>
              <a:endParaRPr lang="en-US" sz="1400" b="1" dirty="0" smtClean="0"/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545244" y="872867"/>
              <a:ext cx="5115513" cy="477020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828788" y="4891901"/>
            <a:ext cx="4427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30ft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8684" y="3237975"/>
            <a:ext cx="2034275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accent1"/>
                </a:solidFill>
              </a:rPr>
              <a:t>Vigueta</a:t>
            </a:r>
            <a:r>
              <a:rPr lang="en-US" sz="1400" dirty="0" smtClean="0">
                <a:solidFill>
                  <a:schemeClr val="accent1"/>
                </a:solidFill>
              </a:rPr>
              <a:t> del </a:t>
            </a:r>
            <a:r>
              <a:rPr lang="en-US" sz="1400" dirty="0" err="1" smtClean="0">
                <a:solidFill>
                  <a:schemeClr val="accent1"/>
                </a:solidFill>
              </a:rPr>
              <a:t>techo</a:t>
            </a:r>
            <a:r>
              <a:rPr lang="en-US" sz="1400" dirty="0" smtClean="0">
                <a:solidFill>
                  <a:schemeClr val="accent1"/>
                </a:solidFill>
              </a:rPr>
              <a:t> (8”*4”)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18" name="Elbow Connector 17"/>
          <p:cNvCxnSpPr/>
          <p:nvPr/>
        </p:nvCxnSpPr>
        <p:spPr>
          <a:xfrm rot="5400000" flipH="1" flipV="1">
            <a:off x="397424" y="3768316"/>
            <a:ext cx="905836" cy="176684"/>
          </a:xfrm>
          <a:prstGeom prst="bentConnector2">
            <a:avLst/>
          </a:prstGeom>
          <a:ln w="6350"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14502621">
            <a:off x="1457474" y="4066799"/>
            <a:ext cx="914400" cy="914400"/>
          </a:xfrm>
          <a:prstGeom prst="arc">
            <a:avLst>
              <a:gd name="adj1" fmla="val 17392285"/>
              <a:gd name="adj2" fmla="val 18879615"/>
            </a:avLst>
          </a:prstGeom>
          <a:ln w="31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95400" y="4594880"/>
            <a:ext cx="2286000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46280" y="4378811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4.76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  <a:latin typeface="Berlin Sans FB Demi"/>
              </a:rPr>
              <a:t>˚</a:t>
            </a:r>
            <a:endParaRPr 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300000" flipH="1">
            <a:off x="893612" y="4370052"/>
            <a:ext cx="288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4226" y="4576721"/>
            <a:ext cx="62893" cy="1029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300000" flipH="1">
            <a:off x="894748" y="4474952"/>
            <a:ext cx="288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00228" y="4244532"/>
            <a:ext cx="0" cy="10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arallelogram 30"/>
          <p:cNvSpPr/>
          <p:nvPr/>
        </p:nvSpPr>
        <p:spPr>
          <a:xfrm rot="16200000">
            <a:off x="862776" y="4282252"/>
            <a:ext cx="106927" cy="27432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allelogram 45"/>
          <p:cNvSpPr/>
          <p:nvPr/>
        </p:nvSpPr>
        <p:spPr>
          <a:xfrm rot="16200000">
            <a:off x="1274358" y="4316199"/>
            <a:ext cx="106927" cy="36576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arallelogram 47"/>
          <p:cNvSpPr/>
          <p:nvPr/>
        </p:nvSpPr>
        <p:spPr>
          <a:xfrm rot="16200000">
            <a:off x="1669006" y="4344563"/>
            <a:ext cx="106927" cy="36576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arallelogram 50"/>
          <p:cNvSpPr/>
          <p:nvPr/>
        </p:nvSpPr>
        <p:spPr>
          <a:xfrm rot="16200000">
            <a:off x="2073333" y="4381185"/>
            <a:ext cx="106927" cy="36576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arallelogram 52"/>
          <p:cNvSpPr/>
          <p:nvPr/>
        </p:nvSpPr>
        <p:spPr>
          <a:xfrm rot="16200000">
            <a:off x="2488967" y="4421757"/>
            <a:ext cx="106927" cy="36576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arallelogram 54"/>
          <p:cNvSpPr/>
          <p:nvPr/>
        </p:nvSpPr>
        <p:spPr>
          <a:xfrm rot="16200000">
            <a:off x="2893719" y="4455397"/>
            <a:ext cx="106927" cy="36576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arallelogram 56"/>
          <p:cNvSpPr/>
          <p:nvPr/>
        </p:nvSpPr>
        <p:spPr>
          <a:xfrm rot="16200000">
            <a:off x="3303415" y="4496963"/>
            <a:ext cx="106927" cy="36576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arallelogram 58"/>
          <p:cNvSpPr/>
          <p:nvPr/>
        </p:nvSpPr>
        <p:spPr>
          <a:xfrm rot="16200000">
            <a:off x="3714105" y="4532591"/>
            <a:ext cx="106927" cy="36576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01650" y="4368275"/>
            <a:ext cx="411480" cy="0"/>
          </a:xfrm>
          <a:prstGeom prst="line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20700" y="4260325"/>
            <a:ext cx="411480" cy="0"/>
          </a:xfrm>
          <a:prstGeom prst="line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arallelogram 71"/>
          <p:cNvSpPr/>
          <p:nvPr/>
        </p:nvSpPr>
        <p:spPr>
          <a:xfrm rot="16140000">
            <a:off x="1892799" y="4181011"/>
            <a:ext cx="70024" cy="338328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Parallelogram 75"/>
          <p:cNvSpPr/>
          <p:nvPr/>
        </p:nvSpPr>
        <p:spPr>
          <a:xfrm rot="16140000">
            <a:off x="1489671" y="4144990"/>
            <a:ext cx="70024" cy="338328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Parallelogram 76"/>
          <p:cNvSpPr/>
          <p:nvPr/>
        </p:nvSpPr>
        <p:spPr>
          <a:xfrm rot="16140000">
            <a:off x="1085876" y="4109283"/>
            <a:ext cx="70024" cy="338328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Parallelogram 77"/>
          <p:cNvSpPr/>
          <p:nvPr/>
        </p:nvSpPr>
        <p:spPr>
          <a:xfrm rot="16140000">
            <a:off x="3118119" y="4290553"/>
            <a:ext cx="70024" cy="338328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Parallelogram 78"/>
          <p:cNvSpPr/>
          <p:nvPr/>
        </p:nvSpPr>
        <p:spPr>
          <a:xfrm rot="16140000">
            <a:off x="2707848" y="4252151"/>
            <a:ext cx="70024" cy="338328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Parallelogram 79"/>
          <p:cNvSpPr/>
          <p:nvPr/>
        </p:nvSpPr>
        <p:spPr>
          <a:xfrm rot="16140000">
            <a:off x="2301672" y="4216444"/>
            <a:ext cx="70024" cy="338328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arallelogram 80"/>
          <p:cNvSpPr/>
          <p:nvPr/>
        </p:nvSpPr>
        <p:spPr>
          <a:xfrm rot="16140000">
            <a:off x="3531988" y="4328653"/>
            <a:ext cx="70024" cy="338328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167284" y="3473650"/>
            <a:ext cx="2301271" cy="523220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Panel de metal </a:t>
            </a:r>
            <a:r>
              <a:rPr lang="en-US" sz="1400" dirty="0" err="1" smtClean="0">
                <a:solidFill>
                  <a:schemeClr val="accent1"/>
                </a:solidFill>
              </a:rPr>
              <a:t>corrugado</a:t>
            </a:r>
            <a:endParaRPr lang="en-US" sz="1400" dirty="0" smtClean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(Viejo: 3’*6’; Nuevo:20”*16’)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87" name="Elbow Connector 86"/>
          <p:cNvCxnSpPr/>
          <p:nvPr/>
        </p:nvCxnSpPr>
        <p:spPr>
          <a:xfrm rot="5400000" flipH="1" flipV="1">
            <a:off x="833143" y="3836912"/>
            <a:ext cx="595430" cy="176684"/>
          </a:xfrm>
          <a:prstGeom prst="bentConnector3">
            <a:avLst>
              <a:gd name="adj1" fmla="val 99860"/>
            </a:avLst>
          </a:prstGeom>
          <a:ln w="6350"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915416" y="3968418"/>
            <a:ext cx="2517164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Panel </a:t>
            </a:r>
            <a:r>
              <a:rPr lang="en-US" sz="1400" dirty="0" err="1" smtClean="0">
                <a:solidFill>
                  <a:schemeClr val="accent1"/>
                </a:solidFill>
              </a:rPr>
              <a:t>aislante</a:t>
            </a:r>
            <a:r>
              <a:rPr lang="en-US" sz="1400" dirty="0" smtClean="0">
                <a:solidFill>
                  <a:schemeClr val="accent1"/>
                </a:solidFill>
              </a:rPr>
              <a:t> de </a:t>
            </a:r>
            <a:r>
              <a:rPr lang="en-US" sz="1400" dirty="0" err="1" smtClean="0">
                <a:solidFill>
                  <a:schemeClr val="accent1"/>
                </a:solidFill>
              </a:rPr>
              <a:t>fibra</a:t>
            </a:r>
            <a:r>
              <a:rPr lang="en-US" sz="1400" dirty="0" smtClean="0">
                <a:solidFill>
                  <a:schemeClr val="accent1"/>
                </a:solidFill>
              </a:rPr>
              <a:t> de </a:t>
            </a:r>
            <a:r>
              <a:rPr lang="en-US" sz="1400" dirty="0" err="1" smtClean="0">
                <a:solidFill>
                  <a:schemeClr val="accent1"/>
                </a:solidFill>
              </a:rPr>
              <a:t>vidrio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91" name="Elbow Connector 90"/>
          <p:cNvCxnSpPr>
            <a:endCxn id="90" idx="1"/>
          </p:cNvCxnSpPr>
          <p:nvPr/>
        </p:nvCxnSpPr>
        <p:spPr>
          <a:xfrm rot="5400000" flipH="1" flipV="1">
            <a:off x="2688326" y="4196514"/>
            <a:ext cx="301296" cy="152883"/>
          </a:xfrm>
          <a:prstGeom prst="bentConnector2">
            <a:avLst/>
          </a:prstGeom>
          <a:ln w="6350"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2057400" y="4891900"/>
            <a:ext cx="73930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    28.5ft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2264550" y="4462879"/>
            <a:ext cx="0" cy="1143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918850" y="4350582"/>
            <a:ext cx="0" cy="128016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 rot="5400000">
            <a:off x="2712606" y="1464533"/>
            <a:ext cx="1280160" cy="3657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 rot="5400000">
            <a:off x="2354466" y="1466333"/>
            <a:ext cx="1280160" cy="3657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3495771" y="1001723"/>
            <a:ext cx="0" cy="128016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3221241" y="1011248"/>
            <a:ext cx="0" cy="128016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3444231" y="1011248"/>
            <a:ext cx="0" cy="128016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3384861" y="1011248"/>
            <a:ext cx="0" cy="128016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331626" y="1011248"/>
            <a:ext cx="0" cy="128016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274476" y="1011248"/>
            <a:ext cx="0" cy="128016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125991" y="1000028"/>
            <a:ext cx="0" cy="128016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851461" y="1003943"/>
            <a:ext cx="0" cy="128016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074451" y="1003943"/>
            <a:ext cx="0" cy="128016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3015081" y="1003943"/>
            <a:ext cx="0" cy="128016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2961846" y="1003943"/>
            <a:ext cx="0" cy="128016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904696" y="1003943"/>
            <a:ext cx="0" cy="128016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3563381" y="4891899"/>
            <a:ext cx="61908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    27ft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3767568" y="4601780"/>
            <a:ext cx="0" cy="102342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2721880" y="1011248"/>
            <a:ext cx="0" cy="128016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2830196" y="2369377"/>
            <a:ext cx="70537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 rot="16200000">
            <a:off x="2179746" y="1588386"/>
            <a:ext cx="89159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    140 pies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764041" y="2306949"/>
            <a:ext cx="8130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    80 pies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flipH="1">
            <a:off x="3015081" y="2075699"/>
            <a:ext cx="663360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Isosceles Triangle 129"/>
          <p:cNvSpPr/>
          <p:nvPr/>
        </p:nvSpPr>
        <p:spPr>
          <a:xfrm>
            <a:off x="3587001" y="1952524"/>
            <a:ext cx="182880" cy="9144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3535566" y="2033470"/>
            <a:ext cx="274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A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083292" y="990600"/>
            <a:ext cx="606256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Plano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961096" y="5307273"/>
            <a:ext cx="1059906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1"/>
                </a:solidFill>
              </a:rPr>
              <a:t>Sección</a:t>
            </a:r>
            <a:r>
              <a:rPr lang="en-US" sz="1400" b="1" dirty="0" smtClean="0">
                <a:solidFill>
                  <a:schemeClr val="accent1"/>
                </a:solidFill>
              </a:rPr>
              <a:t> A-A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9" y="5170466"/>
            <a:ext cx="187205" cy="435408"/>
          </a:xfrm>
          <a:prstGeom prst="rect">
            <a:avLst/>
          </a:prstGeom>
        </p:spPr>
      </p:pic>
      <p:cxnSp>
        <p:nvCxnSpPr>
          <p:cNvPr id="69" name="Straight Connector 68"/>
          <p:cNvCxnSpPr/>
          <p:nvPr/>
        </p:nvCxnSpPr>
        <p:spPr>
          <a:xfrm flipH="1">
            <a:off x="940680" y="4620549"/>
            <a:ext cx="2829212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352720" y="4561722"/>
            <a:ext cx="61908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    40ft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rot="300000" flipH="1">
            <a:off x="3174444" y="2677133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807723" y="2677133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35566" y="2689372"/>
            <a:ext cx="2372" cy="210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2807723" y="2686740"/>
            <a:ext cx="2372" cy="210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807723" y="2897052"/>
            <a:ext cx="7278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721880" y="2693073"/>
            <a:ext cx="0" cy="2066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 rot="16200000">
            <a:off x="2158907" y="2754989"/>
            <a:ext cx="93326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    23.5 pies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91998" y="2483142"/>
            <a:ext cx="640080" cy="640080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 flipH="1">
            <a:off x="3328243" y="3123222"/>
            <a:ext cx="24443" cy="41822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900754" y="4222969"/>
            <a:ext cx="454179" cy="175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1327868" y="4261899"/>
            <a:ext cx="419220" cy="67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716973" y="4290952"/>
            <a:ext cx="420585" cy="257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276" y="291502"/>
            <a:ext cx="6715724" cy="6094924"/>
            <a:chOff x="545244" y="309372"/>
            <a:chExt cx="67157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67157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/>
                <a:t>“Remover los </a:t>
              </a:r>
              <a:r>
                <a:rPr lang="en-US" sz="1600" b="1" dirty="0" err="1"/>
                <a:t>tornillos</a:t>
              </a:r>
              <a:r>
                <a:rPr lang="en-US" sz="1600" b="1" dirty="0"/>
                <a:t> del </a:t>
              </a:r>
              <a:r>
                <a:rPr lang="en-US" sz="1600" b="1" dirty="0" err="1"/>
                <a:t>techo</a:t>
              </a:r>
              <a:r>
                <a:rPr lang="en-US" sz="1600" b="1" dirty="0"/>
                <a:t> de los </a:t>
              </a:r>
              <a:r>
                <a:rPr lang="en-US" sz="1600" b="1" dirty="0" err="1"/>
                <a:t>paneles</a:t>
              </a:r>
              <a:r>
                <a:rPr lang="en-US" sz="1600" b="1" dirty="0"/>
                <a:t> </a:t>
              </a:r>
              <a:r>
                <a:rPr lang="en-US" sz="1600" b="1" dirty="0" err="1"/>
                <a:t>viejos</a:t>
              </a:r>
              <a:r>
                <a:rPr lang="en-US" sz="1600" b="1" dirty="0"/>
                <a:t>.”</a:t>
              </a:r>
              <a:r>
                <a:rPr lang="en-US" sz="1400" dirty="0"/>
                <a:t>(</a:t>
              </a:r>
              <a:r>
                <a:rPr lang="en-US" sz="1400" dirty="0" err="1"/>
                <a:t>Paneles</a:t>
              </a:r>
              <a:r>
                <a:rPr lang="en-US" sz="1400" dirty="0"/>
                <a:t> </a:t>
              </a:r>
              <a:r>
                <a:rPr lang="en-US" sz="1400" dirty="0" err="1"/>
                <a:t>viejos</a:t>
              </a:r>
              <a:r>
                <a:rPr lang="en-US" sz="1400" dirty="0"/>
                <a:t>: metal </a:t>
              </a:r>
              <a:r>
                <a:rPr lang="en-US" sz="1400" dirty="0" err="1"/>
                <a:t>corrugado</a:t>
              </a:r>
              <a:r>
                <a:rPr lang="en-US" sz="1400" dirty="0"/>
                <a:t> 3’*6’)</a:t>
              </a:r>
              <a:endParaRPr lang="en-US" sz="1400" b="1" dirty="0"/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545244" y="872867"/>
              <a:ext cx="6715724" cy="477020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767" y="4441922"/>
            <a:ext cx="4946378" cy="117333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20784" y="1049383"/>
            <a:ext cx="0" cy="2895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020525" y="1061112"/>
            <a:ext cx="4892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008701" y="1045400"/>
            <a:ext cx="0" cy="2895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463625" y="1043050"/>
            <a:ext cx="0" cy="28956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609600" y="3938650"/>
            <a:ext cx="2958925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820875" y="3938650"/>
            <a:ext cx="292281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3561004" y="3798125"/>
            <a:ext cx="90647" cy="140525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3725279" y="3938650"/>
            <a:ext cx="90647" cy="140525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3651651" y="3798127"/>
            <a:ext cx="73628" cy="281048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1026810" y="1283525"/>
            <a:ext cx="489204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025225" y="1524000"/>
            <a:ext cx="489204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1013350" y="1752600"/>
            <a:ext cx="489204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549725" y="1066800"/>
            <a:ext cx="0" cy="6858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207105" y="1065585"/>
            <a:ext cx="0" cy="6858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852345" y="1065585"/>
            <a:ext cx="0" cy="6858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3450885" y="1976176"/>
            <a:ext cx="105591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031298" y="2217115"/>
            <a:ext cx="243232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1019423" y="2445715"/>
            <a:ext cx="244420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5917477" y="1753815"/>
            <a:ext cx="0" cy="128016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30675" y="1054925"/>
            <a:ext cx="0" cy="69036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16825" y="1259775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9 pies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77" name="Straight Arrow Connector 176"/>
          <p:cNvCxnSpPr/>
          <p:nvPr/>
        </p:nvCxnSpPr>
        <p:spPr>
          <a:xfrm>
            <a:off x="6032650" y="1748040"/>
            <a:ext cx="0" cy="69036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6018800" y="1952890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9 pies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651392" y="3049598"/>
            <a:ext cx="490255" cy="381000"/>
          </a:xfrm>
          <a:prstGeom prst="curvedConnector3">
            <a:avLst/>
          </a:prstGeom>
          <a:ln w="127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065177" y="3276709"/>
            <a:ext cx="1676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Panel </a:t>
            </a:r>
            <a:r>
              <a:rPr lang="en-US" sz="1400" b="1" dirty="0" err="1" smtClean="0">
                <a:solidFill>
                  <a:srgbClr val="FF0000"/>
                </a:solidFill>
              </a:rPr>
              <a:t>viejo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(3</a:t>
            </a:r>
            <a:r>
              <a:rPr lang="en-US" sz="1400" b="1" dirty="0">
                <a:solidFill>
                  <a:srgbClr val="FF0000"/>
                </a:solidFill>
              </a:rPr>
              <a:t>’*6</a:t>
            </a:r>
            <a:r>
              <a:rPr lang="en-US" sz="1400" b="1" dirty="0" smtClean="0">
                <a:solidFill>
                  <a:srgbClr val="FF0000"/>
                </a:solidFill>
              </a:rPr>
              <a:t>’)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4952837" y="1879040"/>
            <a:ext cx="960120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4957357" y="1752600"/>
            <a:ext cx="960120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5917477" y="1876071"/>
            <a:ext cx="0" cy="128016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952837" y="2001296"/>
            <a:ext cx="960120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5917477" y="2000560"/>
            <a:ext cx="0" cy="128016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4952837" y="2125785"/>
            <a:ext cx="960120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5917477" y="2122816"/>
            <a:ext cx="0" cy="128016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4952837" y="2248041"/>
            <a:ext cx="960120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5917477" y="2245072"/>
            <a:ext cx="0" cy="128016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4952837" y="2370297"/>
            <a:ext cx="960120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1027267" y="1976176"/>
            <a:ext cx="243927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4951997" y="1757624"/>
            <a:ext cx="0" cy="128016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4951997" y="1879880"/>
            <a:ext cx="0" cy="128016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4951997" y="2004369"/>
            <a:ext cx="0" cy="128016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4951997" y="2126625"/>
            <a:ext cx="0" cy="128016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4951997" y="2248881"/>
            <a:ext cx="0" cy="128016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3445269" y="2214824"/>
            <a:ext cx="1064456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3447835" y="2441624"/>
            <a:ext cx="247120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urved Connector 198"/>
          <p:cNvCxnSpPr/>
          <p:nvPr/>
        </p:nvCxnSpPr>
        <p:spPr>
          <a:xfrm>
            <a:off x="5619318" y="2320822"/>
            <a:ext cx="490255" cy="417851"/>
          </a:xfrm>
          <a:prstGeom prst="curvedConnector3">
            <a:avLst/>
          </a:prstGeom>
          <a:ln w="127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>
            <a:off x="6089061" y="2597982"/>
            <a:ext cx="1764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Panel </a:t>
            </a:r>
            <a:r>
              <a:rPr lang="en-US" sz="1400" b="1" dirty="0" err="1" smtClean="0">
                <a:solidFill>
                  <a:srgbClr val="FF0000"/>
                </a:solidFill>
              </a:rPr>
              <a:t>nuevo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(20”*16’)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02" name="Straight Connector 201"/>
          <p:cNvCxnSpPr/>
          <p:nvPr/>
        </p:nvCxnSpPr>
        <p:spPr>
          <a:xfrm>
            <a:off x="1028583" y="2669418"/>
            <a:ext cx="489204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026998" y="2909893"/>
            <a:ext cx="489204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015123" y="3138493"/>
            <a:ext cx="48920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5551498" y="2452693"/>
            <a:ext cx="0" cy="6858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5208878" y="2451478"/>
            <a:ext cx="0" cy="6858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854118" y="2451478"/>
            <a:ext cx="0" cy="6858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1329357" y="1052884"/>
            <a:ext cx="0" cy="208483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679324" y="1058849"/>
            <a:ext cx="0" cy="208483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2036471" y="1058849"/>
            <a:ext cx="0" cy="208483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2381026" y="1058849"/>
            <a:ext cx="0" cy="208483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2730222" y="1058849"/>
            <a:ext cx="0" cy="208483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3082728" y="1050898"/>
            <a:ext cx="0" cy="208483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3820875" y="1058849"/>
            <a:ext cx="0" cy="208483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4154169" y="1058849"/>
            <a:ext cx="0" cy="208483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4506675" y="1058849"/>
            <a:ext cx="0" cy="208483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5905390" y="3536515"/>
            <a:ext cx="1676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Plano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5919660" y="5269468"/>
            <a:ext cx="1676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Sección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9150">
            <a:off x="2674219" y="2300213"/>
            <a:ext cx="492530" cy="40524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23276" y="291502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“</a:t>
              </a:r>
              <a:r>
                <a:rPr lang="en-US" sz="1600" b="1" dirty="0" err="1" smtClean="0"/>
                <a:t>Vamos</a:t>
              </a:r>
              <a:r>
                <a:rPr lang="en-US" sz="1600" b="1" dirty="0" smtClean="0"/>
                <a:t> a </a:t>
              </a:r>
              <a:r>
                <a:rPr lang="en-US" sz="1600" b="1" dirty="0" err="1" smtClean="0"/>
                <a:t>empezar</a:t>
              </a:r>
              <a:r>
                <a:rPr lang="en-US" sz="1600" b="1" dirty="0" smtClean="0"/>
                <a:t>.” </a:t>
              </a:r>
              <a:endParaRPr lang="en-US" sz="1400" b="1" dirty="0" smtClean="0"/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545244" y="872867"/>
              <a:ext cx="5115513" cy="477020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>
            <a:spLocks noChangeAspect="1"/>
          </p:cNvSpPr>
          <p:nvPr/>
        </p:nvSpPr>
        <p:spPr>
          <a:xfrm>
            <a:off x="5188549" y="3028269"/>
            <a:ext cx="94339" cy="15437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300000" flipH="1">
            <a:off x="1301219" y="2853139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24571" y="2684982"/>
            <a:ext cx="0" cy="10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arallelogram 56"/>
          <p:cNvSpPr>
            <a:spLocks noChangeAspect="1"/>
          </p:cNvSpPr>
          <p:nvPr/>
        </p:nvSpPr>
        <p:spPr>
          <a:xfrm rot="16200000">
            <a:off x="4738693" y="2882492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arallelogram 58"/>
          <p:cNvSpPr>
            <a:spLocks noChangeAspect="1"/>
          </p:cNvSpPr>
          <p:nvPr/>
        </p:nvSpPr>
        <p:spPr>
          <a:xfrm rot="16200000">
            <a:off x="5320855" y="2930354"/>
            <a:ext cx="160386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arallelogram 80"/>
          <p:cNvSpPr>
            <a:spLocks noChangeAspect="1"/>
          </p:cNvSpPr>
          <p:nvPr/>
        </p:nvSpPr>
        <p:spPr>
          <a:xfrm rot="16140000">
            <a:off x="5059253" y="2634680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1143000" y="2668226"/>
            <a:ext cx="135357" cy="19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7580" y="4558125"/>
            <a:ext cx="5101209" cy="1067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139588" y="2401484"/>
            <a:ext cx="8429" cy="13894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149069" y="3886200"/>
            <a:ext cx="0" cy="1739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1080448" y="3848100"/>
            <a:ext cx="77188" cy="381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1087020" y="3829050"/>
            <a:ext cx="141232" cy="190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1148017" y="3790950"/>
            <a:ext cx="80235" cy="476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allelogram 37"/>
          <p:cNvSpPr>
            <a:spLocks noChangeAspect="1"/>
          </p:cNvSpPr>
          <p:nvPr/>
        </p:nvSpPr>
        <p:spPr>
          <a:xfrm rot="16200000">
            <a:off x="4157288" y="2825030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38"/>
          <p:cNvSpPr>
            <a:spLocks noChangeAspect="1"/>
          </p:cNvSpPr>
          <p:nvPr/>
        </p:nvSpPr>
        <p:spPr>
          <a:xfrm rot="16140000">
            <a:off x="4477848" y="2584042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allelogram 39"/>
          <p:cNvSpPr>
            <a:spLocks noChangeAspect="1"/>
          </p:cNvSpPr>
          <p:nvPr/>
        </p:nvSpPr>
        <p:spPr>
          <a:xfrm rot="16200000">
            <a:off x="3577587" y="2772108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arallelogram 40"/>
          <p:cNvSpPr>
            <a:spLocks noChangeAspect="1"/>
          </p:cNvSpPr>
          <p:nvPr/>
        </p:nvSpPr>
        <p:spPr>
          <a:xfrm rot="16140000">
            <a:off x="3898147" y="2537944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arallelogram 41"/>
          <p:cNvSpPr>
            <a:spLocks noChangeAspect="1"/>
          </p:cNvSpPr>
          <p:nvPr/>
        </p:nvSpPr>
        <p:spPr>
          <a:xfrm rot="16200000">
            <a:off x="2995236" y="2718191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arallelogram 42"/>
          <p:cNvSpPr>
            <a:spLocks noChangeAspect="1"/>
          </p:cNvSpPr>
          <p:nvPr/>
        </p:nvSpPr>
        <p:spPr>
          <a:xfrm rot="16140000">
            <a:off x="3315796" y="2493553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rallelogram 43"/>
          <p:cNvSpPr>
            <a:spLocks noChangeAspect="1"/>
          </p:cNvSpPr>
          <p:nvPr/>
        </p:nvSpPr>
        <p:spPr>
          <a:xfrm rot="16200000">
            <a:off x="2412932" y="2674261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arallelogram 44"/>
          <p:cNvSpPr>
            <a:spLocks noChangeAspect="1"/>
          </p:cNvSpPr>
          <p:nvPr/>
        </p:nvSpPr>
        <p:spPr>
          <a:xfrm rot="16140000">
            <a:off x="2733492" y="2442799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arallelogram 48"/>
          <p:cNvSpPr>
            <a:spLocks noChangeAspect="1"/>
          </p:cNvSpPr>
          <p:nvPr/>
        </p:nvSpPr>
        <p:spPr>
          <a:xfrm rot="16200000">
            <a:off x="1823804" y="2621941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arallelogram 51"/>
          <p:cNvSpPr>
            <a:spLocks noChangeAspect="1"/>
          </p:cNvSpPr>
          <p:nvPr/>
        </p:nvSpPr>
        <p:spPr>
          <a:xfrm rot="16140000">
            <a:off x="2144364" y="2383655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arallelogram 53"/>
          <p:cNvSpPr>
            <a:spLocks noChangeAspect="1"/>
          </p:cNvSpPr>
          <p:nvPr/>
        </p:nvSpPr>
        <p:spPr>
          <a:xfrm rot="16200000">
            <a:off x="1235812" y="2568493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arallelogram 55"/>
          <p:cNvSpPr>
            <a:spLocks noChangeAspect="1"/>
          </p:cNvSpPr>
          <p:nvPr/>
        </p:nvSpPr>
        <p:spPr>
          <a:xfrm rot="16140000">
            <a:off x="1556372" y="2323383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rot="300000" flipH="1">
            <a:off x="1301219" y="2700739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149824" y="2521424"/>
            <a:ext cx="135357" cy="19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1301088" y="2500824"/>
            <a:ext cx="640528" cy="226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1894114" y="2547258"/>
            <a:ext cx="641268" cy="356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2477734" y="2597732"/>
            <a:ext cx="625131" cy="516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276" y="291502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/>
                <a:t>“Oops! </a:t>
              </a:r>
              <a:r>
                <a:rPr lang="en-US" sz="1600" b="1" dirty="0" err="1" smtClean="0"/>
                <a:t>Esta</a:t>
              </a:r>
              <a:r>
                <a:rPr lang="en-US" sz="1600" b="1" dirty="0" smtClean="0"/>
                <a:t> parte del </a:t>
              </a:r>
              <a:r>
                <a:rPr lang="en-US" sz="1600" b="1" dirty="0" err="1" smtClean="0"/>
                <a:t>techo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estaba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cubierta</a:t>
              </a:r>
              <a:r>
                <a:rPr lang="en-US" sz="1600" b="1" dirty="0" smtClean="0"/>
                <a:t> con </a:t>
              </a:r>
              <a:r>
                <a:rPr lang="en-US" sz="1600" b="1" dirty="0" err="1" smtClean="0"/>
                <a:t>aislante</a:t>
              </a:r>
              <a:r>
                <a:rPr lang="en-US" sz="1600" b="1" dirty="0" smtClean="0"/>
                <a:t>.”</a:t>
              </a:r>
              <a:endParaRPr lang="en-US" sz="1400" b="1" dirty="0"/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545244" y="872867"/>
              <a:ext cx="5115513" cy="477020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>
            <a:spLocks noChangeAspect="1"/>
          </p:cNvSpPr>
          <p:nvPr/>
        </p:nvSpPr>
        <p:spPr>
          <a:xfrm>
            <a:off x="5188549" y="3028269"/>
            <a:ext cx="94339" cy="15437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300000" flipH="1">
            <a:off x="1301219" y="2853139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24571" y="2684982"/>
            <a:ext cx="0" cy="10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arallelogram 56"/>
          <p:cNvSpPr>
            <a:spLocks noChangeAspect="1"/>
          </p:cNvSpPr>
          <p:nvPr/>
        </p:nvSpPr>
        <p:spPr>
          <a:xfrm rot="16200000">
            <a:off x="4738693" y="2882492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arallelogram 58"/>
          <p:cNvSpPr>
            <a:spLocks noChangeAspect="1"/>
          </p:cNvSpPr>
          <p:nvPr/>
        </p:nvSpPr>
        <p:spPr>
          <a:xfrm rot="16200000">
            <a:off x="5320855" y="2930354"/>
            <a:ext cx="160386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arallelogram 80"/>
          <p:cNvSpPr>
            <a:spLocks noChangeAspect="1"/>
          </p:cNvSpPr>
          <p:nvPr/>
        </p:nvSpPr>
        <p:spPr>
          <a:xfrm rot="16140000">
            <a:off x="5059253" y="2634680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1143000" y="2668226"/>
            <a:ext cx="135357" cy="19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7580" y="4558125"/>
            <a:ext cx="5101209" cy="1067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139588" y="2401484"/>
            <a:ext cx="8429" cy="13894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149069" y="3886200"/>
            <a:ext cx="0" cy="1739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1080448" y="3848100"/>
            <a:ext cx="77188" cy="381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1087020" y="3829050"/>
            <a:ext cx="141232" cy="190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1148017" y="3790950"/>
            <a:ext cx="80235" cy="476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allelogram 37"/>
          <p:cNvSpPr>
            <a:spLocks noChangeAspect="1"/>
          </p:cNvSpPr>
          <p:nvPr/>
        </p:nvSpPr>
        <p:spPr>
          <a:xfrm rot="16200000">
            <a:off x="4157288" y="2825030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38"/>
          <p:cNvSpPr>
            <a:spLocks noChangeAspect="1"/>
          </p:cNvSpPr>
          <p:nvPr/>
        </p:nvSpPr>
        <p:spPr>
          <a:xfrm rot="16140000">
            <a:off x="4477848" y="2584042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allelogram 39"/>
          <p:cNvSpPr>
            <a:spLocks noChangeAspect="1"/>
          </p:cNvSpPr>
          <p:nvPr/>
        </p:nvSpPr>
        <p:spPr>
          <a:xfrm rot="16200000">
            <a:off x="3577587" y="2772108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arallelogram 40"/>
          <p:cNvSpPr>
            <a:spLocks noChangeAspect="1"/>
          </p:cNvSpPr>
          <p:nvPr/>
        </p:nvSpPr>
        <p:spPr>
          <a:xfrm rot="16140000">
            <a:off x="3898147" y="2537944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arallelogram 41"/>
          <p:cNvSpPr>
            <a:spLocks noChangeAspect="1"/>
          </p:cNvSpPr>
          <p:nvPr/>
        </p:nvSpPr>
        <p:spPr>
          <a:xfrm rot="16200000">
            <a:off x="2995236" y="2718191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rallelogram 43"/>
          <p:cNvSpPr>
            <a:spLocks noChangeAspect="1"/>
          </p:cNvSpPr>
          <p:nvPr/>
        </p:nvSpPr>
        <p:spPr>
          <a:xfrm rot="16200000">
            <a:off x="2412932" y="2674261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arallelogram 44"/>
          <p:cNvSpPr>
            <a:spLocks noChangeAspect="1"/>
          </p:cNvSpPr>
          <p:nvPr/>
        </p:nvSpPr>
        <p:spPr>
          <a:xfrm rot="16140000">
            <a:off x="2733492" y="2442799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arallelogram 48"/>
          <p:cNvSpPr>
            <a:spLocks noChangeAspect="1"/>
          </p:cNvSpPr>
          <p:nvPr/>
        </p:nvSpPr>
        <p:spPr>
          <a:xfrm rot="16200000">
            <a:off x="1823804" y="2621941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arallelogram 51"/>
          <p:cNvSpPr>
            <a:spLocks noChangeAspect="1"/>
          </p:cNvSpPr>
          <p:nvPr/>
        </p:nvSpPr>
        <p:spPr>
          <a:xfrm rot="16140000">
            <a:off x="2144364" y="2383655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arallelogram 53"/>
          <p:cNvSpPr>
            <a:spLocks noChangeAspect="1"/>
          </p:cNvSpPr>
          <p:nvPr/>
        </p:nvSpPr>
        <p:spPr>
          <a:xfrm rot="16200000">
            <a:off x="1235812" y="2568493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arallelogram 55"/>
          <p:cNvSpPr>
            <a:spLocks noChangeAspect="1"/>
          </p:cNvSpPr>
          <p:nvPr/>
        </p:nvSpPr>
        <p:spPr>
          <a:xfrm rot="16140000">
            <a:off x="1556372" y="2323383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rot="300000" flipH="1">
            <a:off x="1301219" y="2700739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149824" y="2521424"/>
            <a:ext cx="135357" cy="19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arallelogram 45"/>
          <p:cNvSpPr>
            <a:spLocks noChangeAspect="1"/>
          </p:cNvSpPr>
          <p:nvPr/>
        </p:nvSpPr>
        <p:spPr>
          <a:xfrm rot="18078408">
            <a:off x="3131506" y="2723029"/>
            <a:ext cx="161338" cy="179655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arallelogram 47"/>
          <p:cNvSpPr>
            <a:spLocks noChangeAspect="1"/>
          </p:cNvSpPr>
          <p:nvPr/>
        </p:nvSpPr>
        <p:spPr>
          <a:xfrm rot="18078408" flipV="1">
            <a:off x="3368233" y="2847606"/>
            <a:ext cx="317779" cy="68579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arallelogram 49"/>
          <p:cNvSpPr>
            <a:spLocks noChangeAspect="1"/>
          </p:cNvSpPr>
          <p:nvPr/>
        </p:nvSpPr>
        <p:spPr>
          <a:xfrm rot="18078408" flipV="1">
            <a:off x="3296136" y="2931210"/>
            <a:ext cx="70702" cy="70209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4738">
            <a:off x="2995400" y="2187054"/>
            <a:ext cx="511233" cy="48006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277040" y="1377266"/>
            <a:ext cx="1982209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Cubierto</a:t>
            </a:r>
            <a:r>
              <a:rPr lang="en-US" sz="1600" b="1" dirty="0" smtClean="0"/>
              <a:t> con </a:t>
            </a:r>
            <a:r>
              <a:rPr lang="en-US" sz="1600" b="1" dirty="0" err="1" smtClean="0"/>
              <a:t>aislante</a:t>
            </a:r>
            <a:endParaRPr lang="en-US" sz="1600" b="1" dirty="0"/>
          </a:p>
        </p:txBody>
      </p:sp>
      <p:cxnSp>
        <p:nvCxnSpPr>
          <p:cNvPr id="55" name="Straight Arrow Connector 54"/>
          <p:cNvCxnSpPr>
            <a:stCxn id="41" idx="2"/>
          </p:cNvCxnSpPr>
          <p:nvPr/>
        </p:nvCxnSpPr>
        <p:spPr>
          <a:xfrm flipV="1">
            <a:off x="3950201" y="1715820"/>
            <a:ext cx="160490" cy="1049275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87911" y="1799389"/>
            <a:ext cx="2762295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Cubierto</a:t>
            </a:r>
            <a:r>
              <a:rPr lang="en-US" sz="1600" b="1" dirty="0" smtClean="0"/>
              <a:t> con </a:t>
            </a:r>
            <a:r>
              <a:rPr lang="en-US" sz="1600" b="1" dirty="0" err="1" smtClean="0"/>
              <a:t>paneles</a:t>
            </a:r>
            <a:r>
              <a:rPr lang="en-US" sz="1600" b="1" dirty="0" smtClean="0"/>
              <a:t> de metal</a:t>
            </a:r>
            <a:endParaRPr lang="en-US" sz="1600" b="1" dirty="0"/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2493128" y="2156467"/>
            <a:ext cx="296702" cy="43945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301088" y="2500824"/>
            <a:ext cx="640528" cy="226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1894114" y="2547258"/>
            <a:ext cx="641268" cy="356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2477734" y="2597732"/>
            <a:ext cx="625131" cy="516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276" y="291502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/>
                <a:t>“</a:t>
              </a:r>
              <a:r>
                <a:rPr lang="en-US" sz="1600" b="1" dirty="0" err="1"/>
                <a:t>Auuuuuuuuuuuu</a:t>
              </a:r>
              <a:r>
                <a:rPr lang="en-US" sz="1600" b="1" dirty="0"/>
                <a:t>!”</a:t>
              </a:r>
              <a:endParaRPr lang="en-US" sz="1400" b="1" dirty="0"/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545244" y="872867"/>
              <a:ext cx="5115513" cy="477020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>
            <a:spLocks noChangeAspect="1"/>
          </p:cNvSpPr>
          <p:nvPr/>
        </p:nvSpPr>
        <p:spPr>
          <a:xfrm>
            <a:off x="5188549" y="3028269"/>
            <a:ext cx="94339" cy="15437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300000" flipH="1">
            <a:off x="1301219" y="2853139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24571" y="2684982"/>
            <a:ext cx="0" cy="10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arallelogram 56"/>
          <p:cNvSpPr>
            <a:spLocks noChangeAspect="1"/>
          </p:cNvSpPr>
          <p:nvPr/>
        </p:nvSpPr>
        <p:spPr>
          <a:xfrm rot="16200000">
            <a:off x="4738693" y="2882492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arallelogram 58"/>
          <p:cNvSpPr>
            <a:spLocks noChangeAspect="1"/>
          </p:cNvSpPr>
          <p:nvPr/>
        </p:nvSpPr>
        <p:spPr>
          <a:xfrm rot="16200000">
            <a:off x="5320855" y="2930354"/>
            <a:ext cx="160386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arallelogram 80"/>
          <p:cNvSpPr>
            <a:spLocks noChangeAspect="1"/>
          </p:cNvSpPr>
          <p:nvPr/>
        </p:nvSpPr>
        <p:spPr>
          <a:xfrm rot="16140000">
            <a:off x="5059253" y="2634680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1143000" y="2668226"/>
            <a:ext cx="135357" cy="19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7580" y="4558125"/>
            <a:ext cx="5101209" cy="1067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139588" y="2401484"/>
            <a:ext cx="8429" cy="13894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149069" y="3886200"/>
            <a:ext cx="0" cy="1739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1080448" y="3848100"/>
            <a:ext cx="77188" cy="381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1087020" y="3829050"/>
            <a:ext cx="141232" cy="190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1148017" y="3790950"/>
            <a:ext cx="80235" cy="476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allelogram 37"/>
          <p:cNvSpPr>
            <a:spLocks noChangeAspect="1"/>
          </p:cNvSpPr>
          <p:nvPr/>
        </p:nvSpPr>
        <p:spPr>
          <a:xfrm rot="16200000">
            <a:off x="4157288" y="2825030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38"/>
          <p:cNvSpPr>
            <a:spLocks noChangeAspect="1"/>
          </p:cNvSpPr>
          <p:nvPr/>
        </p:nvSpPr>
        <p:spPr>
          <a:xfrm rot="16140000">
            <a:off x="4477848" y="2584042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allelogram 39"/>
          <p:cNvSpPr>
            <a:spLocks noChangeAspect="1"/>
          </p:cNvSpPr>
          <p:nvPr/>
        </p:nvSpPr>
        <p:spPr>
          <a:xfrm rot="16200000">
            <a:off x="3577587" y="2772108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arallelogram 40"/>
          <p:cNvSpPr>
            <a:spLocks noChangeAspect="1"/>
          </p:cNvSpPr>
          <p:nvPr/>
        </p:nvSpPr>
        <p:spPr>
          <a:xfrm rot="16140000">
            <a:off x="3898147" y="2537944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arallelogram 41"/>
          <p:cNvSpPr>
            <a:spLocks noChangeAspect="1"/>
          </p:cNvSpPr>
          <p:nvPr/>
        </p:nvSpPr>
        <p:spPr>
          <a:xfrm rot="16200000">
            <a:off x="2995236" y="2718191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rallelogram 43"/>
          <p:cNvSpPr>
            <a:spLocks noChangeAspect="1"/>
          </p:cNvSpPr>
          <p:nvPr/>
        </p:nvSpPr>
        <p:spPr>
          <a:xfrm rot="16200000">
            <a:off x="2412932" y="2674261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arallelogram 44"/>
          <p:cNvSpPr>
            <a:spLocks noChangeAspect="1"/>
          </p:cNvSpPr>
          <p:nvPr/>
        </p:nvSpPr>
        <p:spPr>
          <a:xfrm rot="16140000">
            <a:off x="2733492" y="2442799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arallelogram 48"/>
          <p:cNvSpPr>
            <a:spLocks noChangeAspect="1"/>
          </p:cNvSpPr>
          <p:nvPr/>
        </p:nvSpPr>
        <p:spPr>
          <a:xfrm rot="16200000">
            <a:off x="1823804" y="2621941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arallelogram 51"/>
          <p:cNvSpPr>
            <a:spLocks noChangeAspect="1"/>
          </p:cNvSpPr>
          <p:nvPr/>
        </p:nvSpPr>
        <p:spPr>
          <a:xfrm rot="16140000">
            <a:off x="2144364" y="2383655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arallelogram 53"/>
          <p:cNvSpPr>
            <a:spLocks noChangeAspect="1"/>
          </p:cNvSpPr>
          <p:nvPr/>
        </p:nvSpPr>
        <p:spPr>
          <a:xfrm rot="16200000">
            <a:off x="1235812" y="2568493"/>
            <a:ext cx="160393" cy="54864"/>
          </a:xfrm>
          <a:prstGeom prst="parallelogram">
            <a:avLst>
              <a:gd name="adj" fmla="val 8766"/>
            </a:avLst>
          </a:prstGeom>
          <a:solidFill>
            <a:schemeClr val="accent1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arallelogram 55"/>
          <p:cNvSpPr>
            <a:spLocks noChangeAspect="1"/>
          </p:cNvSpPr>
          <p:nvPr/>
        </p:nvSpPr>
        <p:spPr>
          <a:xfrm rot="16140000">
            <a:off x="1556372" y="2323383"/>
            <a:ext cx="105036" cy="507492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rot="300000" flipH="1">
            <a:off x="1301219" y="2700739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149824" y="2521424"/>
            <a:ext cx="135357" cy="19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arallelogram 45"/>
          <p:cNvSpPr>
            <a:spLocks noChangeAspect="1"/>
          </p:cNvSpPr>
          <p:nvPr/>
        </p:nvSpPr>
        <p:spPr>
          <a:xfrm rot="18078408">
            <a:off x="3131506" y="2723029"/>
            <a:ext cx="161338" cy="179655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arallelogram 47"/>
          <p:cNvSpPr>
            <a:spLocks noChangeAspect="1"/>
          </p:cNvSpPr>
          <p:nvPr/>
        </p:nvSpPr>
        <p:spPr>
          <a:xfrm rot="18078408" flipV="1">
            <a:off x="3368233" y="2847606"/>
            <a:ext cx="317779" cy="68579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arallelogram 49"/>
          <p:cNvSpPr>
            <a:spLocks noChangeAspect="1"/>
          </p:cNvSpPr>
          <p:nvPr/>
        </p:nvSpPr>
        <p:spPr>
          <a:xfrm rot="18078408" flipV="1">
            <a:off x="3296136" y="2931210"/>
            <a:ext cx="70702" cy="70209"/>
          </a:xfrm>
          <a:prstGeom prst="parallelogram">
            <a:avLst>
              <a:gd name="adj" fmla="val 49353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341123">
            <a:off x="2865343" y="3130167"/>
            <a:ext cx="745611" cy="554874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 flipH="1" flipV="1">
            <a:off x="1301088" y="2500824"/>
            <a:ext cx="640528" cy="226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1894114" y="2547258"/>
            <a:ext cx="641268" cy="356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2477734" y="2597732"/>
            <a:ext cx="625131" cy="516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1600" b="1" dirty="0" smtClean="0"/>
              <a:t>DESCARGO DE RESPONSABILIDAD:</a:t>
            </a:r>
            <a:r>
              <a:rPr lang="es-ES" sz="1600" dirty="0" smtClean="0"/>
              <a:t> Este material fue producido bajo el subsidio de la</a:t>
            </a:r>
          </a:p>
          <a:p>
            <a:pPr>
              <a:buNone/>
            </a:pPr>
            <a:r>
              <a:rPr lang="es-ES" sz="1600" dirty="0" smtClean="0"/>
              <a:t>Administración de Salud y Seguridad Ocupacional (siglas OSHA en Ingles) con número SH22317-</a:t>
            </a:r>
          </a:p>
          <a:p>
            <a:pPr>
              <a:buNone/>
            </a:pPr>
            <a:r>
              <a:rPr lang="es-ES" sz="1600" dirty="0" smtClean="0"/>
              <a:t>11-60-F-53, del Departamento de Labor en los Estados Unidos de América. No refleja las</a:t>
            </a:r>
          </a:p>
          <a:p>
            <a:pPr>
              <a:buNone/>
            </a:pPr>
            <a:r>
              <a:rPr lang="es-ES" sz="1600" dirty="0" smtClean="0"/>
              <a:t>perspectivas o normas del Departamento de Labor, no menciona productos comerciales,</a:t>
            </a:r>
          </a:p>
          <a:p>
            <a:pPr>
              <a:buNone/>
            </a:pPr>
            <a:r>
              <a:rPr lang="es-ES" sz="1600" dirty="0" smtClean="0"/>
              <a:t>tampoco tiende a endorsarse al Gobierno de los Estados Unidos de América. El mismo Gobierno</a:t>
            </a:r>
          </a:p>
          <a:p>
            <a:pPr>
              <a:buNone/>
            </a:pPr>
            <a:r>
              <a:rPr lang="es-ES" sz="1600" dirty="0" smtClean="0"/>
              <a:t>no asegura ni asume ninguna responsabilidad legal por la precisión, completamiento, uso de la</a:t>
            </a:r>
          </a:p>
          <a:p>
            <a:pPr>
              <a:buNone/>
            </a:pPr>
            <a:r>
              <a:rPr lang="es-ES" sz="1600" dirty="0" smtClean="0"/>
              <a:t>información, equipo, producto, o de la revelación del proceso.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45244" y="309372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¿</a:t>
              </a:r>
              <a:r>
                <a:rPr lang="en-US" sz="1600" b="1" dirty="0" err="1" smtClean="0"/>
                <a:t>Qué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pude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haber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hecho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diferente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para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evitar</a:t>
              </a:r>
              <a:r>
                <a:rPr lang="en-US" sz="1600" b="1" dirty="0" smtClean="0"/>
                <a:t> mi </a:t>
              </a:r>
              <a:r>
                <a:rPr lang="en-US" sz="1600" b="1" dirty="0" err="1" smtClean="0"/>
                <a:t>muerte</a:t>
              </a:r>
              <a:r>
                <a:rPr lang="en-US" sz="1600" b="1" dirty="0" smtClean="0"/>
                <a:t>?</a:t>
              </a:r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545244" y="872867"/>
              <a:ext cx="5115513" cy="47702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25710" y="934089"/>
            <a:ext cx="19672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 smtClean="0">
                <a:solidFill>
                  <a:srgbClr val="FF0000"/>
                </a:solidFill>
              </a:rPr>
              <a:t>?</a:t>
            </a:r>
            <a:endParaRPr lang="en-US" sz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1484541" y="563880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4304951" y="563880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239000" y="5638800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</a:t>
            </a:r>
          </a:p>
        </p:txBody>
      </p:sp>
      <p:sp>
        <p:nvSpPr>
          <p:cNvPr id="10" name="TextBox 27"/>
          <p:cNvSpPr txBox="1"/>
          <p:nvPr/>
        </p:nvSpPr>
        <p:spPr>
          <a:xfrm>
            <a:off x="457200" y="685800"/>
            <a:ext cx="642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</a:t>
            </a:r>
            <a:r>
              <a:rPr lang="es-MX" dirty="0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inseguro</a:t>
            </a:r>
            <a:r>
              <a:rPr lang="en-US" dirty="0" smtClean="0"/>
              <a:t> el </a:t>
            </a:r>
            <a:r>
              <a:rPr lang="en-US" dirty="0" err="1" smtClean="0"/>
              <a:t>método</a:t>
            </a:r>
            <a:r>
              <a:rPr lang="en-US" dirty="0" smtClean="0"/>
              <a:t> con el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realizó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r>
              <a:rPr lang="en-US" dirty="0" smtClean="0"/>
              <a:t>?</a:t>
            </a:r>
          </a:p>
        </p:txBody>
      </p:sp>
      <p:sp>
        <p:nvSpPr>
          <p:cNvPr id="11" name="TextBox 28"/>
          <p:cNvSpPr txBox="1"/>
          <p:nvPr/>
        </p:nvSpPr>
        <p:spPr>
          <a:xfrm>
            <a:off x="476032" y="1078468"/>
            <a:ext cx="534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2.   ¿Cu</a:t>
            </a:r>
            <a:r>
              <a:rPr lang="es-MX" dirty="0" smtClean="0"/>
              <a:t>á</a:t>
            </a:r>
            <a:r>
              <a:rPr lang="en-US" dirty="0" smtClean="0"/>
              <a:t>l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manera</a:t>
            </a:r>
            <a:r>
              <a:rPr lang="en-US" dirty="0" smtClean="0"/>
              <a:t> mas </a:t>
            </a:r>
            <a:r>
              <a:rPr lang="en-US" dirty="0" err="1" smtClean="0"/>
              <a:t>segura</a:t>
            </a:r>
            <a:r>
              <a:rPr lang="en-US" dirty="0" smtClean="0"/>
              <a:t> de </a:t>
            </a:r>
            <a:r>
              <a:rPr lang="en-US" dirty="0" err="1" smtClean="0"/>
              <a:t>realizar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r>
              <a:rPr lang="en-US" dirty="0" smtClean="0"/>
              <a:t>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8024"/>
            <a:ext cx="3035808" cy="326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08" y="2478715"/>
            <a:ext cx="3026664" cy="325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08" y="2468481"/>
            <a:ext cx="3026664" cy="32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err="1" smtClean="0"/>
              <a:t>Caso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086600" cy="3352800"/>
          </a:xfrm>
        </p:spPr>
        <p:txBody>
          <a:bodyPr>
            <a:noAutofit/>
          </a:bodyPr>
          <a:lstStyle/>
          <a:p>
            <a:pPr algn="l"/>
            <a:r>
              <a:rPr lang="es-ES" sz="2800" dirty="0" smtClean="0">
                <a:solidFill>
                  <a:schemeClr val="tx1"/>
                </a:solidFill>
              </a:rPr>
              <a:t>Un </a:t>
            </a:r>
            <a:r>
              <a:rPr lang="es-ES" sz="2800" dirty="0">
                <a:solidFill>
                  <a:schemeClr val="tx1"/>
                </a:solidFill>
              </a:rPr>
              <a:t>trabajador estaba colocando un foco con ayuda de una escalera de tijera en un </a:t>
            </a:r>
            <a:r>
              <a:rPr lang="es-ES" sz="2800" dirty="0" smtClean="0">
                <a:solidFill>
                  <a:schemeClr val="tx1"/>
                </a:solidFill>
              </a:rPr>
              <a:t>porche, cuando </a:t>
            </a:r>
            <a:r>
              <a:rPr lang="es-ES" sz="2800" dirty="0">
                <a:solidFill>
                  <a:schemeClr val="tx1"/>
                </a:solidFill>
              </a:rPr>
              <a:t>de repente pierde el balance y cae por el lado descubierto del porche, donde golpea </a:t>
            </a:r>
            <a:r>
              <a:rPr lang="es-ES" sz="2800" dirty="0" smtClean="0">
                <a:solidFill>
                  <a:schemeClr val="tx1"/>
                </a:solidFill>
              </a:rPr>
              <a:t>su cabeza </a:t>
            </a:r>
            <a:r>
              <a:rPr lang="es-ES" sz="2800" dirty="0">
                <a:solidFill>
                  <a:schemeClr val="tx1"/>
                </a:solidFill>
              </a:rPr>
              <a:t>con un muro de contención y muere.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45244" y="309372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“</a:t>
              </a:r>
              <a:r>
                <a:rPr lang="es-MX" sz="1600" b="1" dirty="0" smtClean="0"/>
                <a:t>Cambiar el foco del porche</a:t>
              </a:r>
              <a:r>
                <a:rPr lang="en-US" sz="1600" b="1" dirty="0" smtClean="0"/>
                <a:t>.”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45244" y="872867"/>
              <a:ext cx="5115524" cy="4770203"/>
              <a:chOff x="545244" y="555428"/>
              <a:chExt cx="5115524" cy="4770203"/>
            </a:xfrm>
          </p:grpSpPr>
          <p:sp>
            <p:nvSpPr>
              <p:cNvPr id="4" name="Rectangle 3"/>
              <p:cNvSpPr>
                <a:spLocks noChangeAspect="1"/>
              </p:cNvSpPr>
              <p:nvPr/>
            </p:nvSpPr>
            <p:spPr>
              <a:xfrm>
                <a:off x="545244" y="555428"/>
                <a:ext cx="5115513" cy="477020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559530" y="819456"/>
                <a:ext cx="5101238" cy="4506175"/>
                <a:chOff x="559530" y="819456"/>
                <a:chExt cx="5101238" cy="4506175"/>
              </a:xfrm>
            </p:grpSpPr>
            <p:grpSp>
              <p:nvGrpSpPr>
                <p:cNvPr id="5" name="Group 4"/>
                <p:cNvGrpSpPr>
                  <a:grpSpLocks noChangeAspect="1"/>
                </p:cNvGrpSpPr>
                <p:nvPr/>
              </p:nvGrpSpPr>
              <p:grpSpPr>
                <a:xfrm>
                  <a:off x="559530" y="819456"/>
                  <a:ext cx="5101238" cy="4506175"/>
                  <a:chOff x="1295400" y="762000"/>
                  <a:chExt cx="2760403" cy="2438400"/>
                </a:xfrm>
              </p:grpSpPr>
              <p:sp>
                <p:nvSpPr>
                  <p:cNvPr id="6" name="Rectangle 5"/>
                  <p:cNvSpPr/>
                  <p:nvPr/>
                </p:nvSpPr>
                <p:spPr>
                  <a:xfrm>
                    <a:off x="1295400" y="2971800"/>
                    <a:ext cx="2760403" cy="228600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>
                  <a:xfrm>
                    <a:off x="1295400" y="2133600"/>
                    <a:ext cx="1447800" cy="838200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1295402" y="990600"/>
                    <a:ext cx="1057933" cy="1142999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Flowchart: Manual Input 14"/>
                  <p:cNvSpPr/>
                  <p:nvPr/>
                </p:nvSpPr>
                <p:spPr>
                  <a:xfrm rot="5400000">
                    <a:off x="1905000" y="152400"/>
                    <a:ext cx="228600" cy="1447800"/>
                  </a:xfrm>
                  <a:custGeom>
                    <a:avLst/>
                    <a:gdLst>
                      <a:gd name="connsiteX0" fmla="*/ 0 w 10000"/>
                      <a:gd name="connsiteY0" fmla="*/ 200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2000 h 10000"/>
                      <a:gd name="connsiteX0" fmla="*/ 0 w 10000"/>
                      <a:gd name="connsiteY0" fmla="*/ 6673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6673 h 10000"/>
                      <a:gd name="connsiteX0" fmla="*/ 0 w 10000"/>
                      <a:gd name="connsiteY0" fmla="*/ 9123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9123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00">
                        <a:moveTo>
                          <a:pt x="0" y="9123"/>
                        </a:moveTo>
                        <a:lnTo>
                          <a:pt x="10000" y="0"/>
                        </a:lnTo>
                        <a:lnTo>
                          <a:pt x="10000" y="10000"/>
                        </a:lnTo>
                        <a:lnTo>
                          <a:pt x="0" y="10000"/>
                        </a:lnTo>
                        <a:lnTo>
                          <a:pt x="0" y="9123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" name="Rectangle 12"/>
                <p:cNvSpPr>
                  <a:spLocks noChangeAspect="1"/>
                </p:cNvSpPr>
                <p:nvPr/>
              </p:nvSpPr>
              <p:spPr>
                <a:xfrm>
                  <a:off x="2537398" y="1255599"/>
                  <a:ext cx="710159" cy="11702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3886200" y="4115030"/>
                  <a:ext cx="1774568" cy="788147"/>
                </a:xfrm>
                <a:custGeom>
                  <a:avLst/>
                  <a:gdLst>
                    <a:gd name="connsiteX0" fmla="*/ 0 w 1746916"/>
                    <a:gd name="connsiteY0" fmla="*/ 0 h 774499"/>
                    <a:gd name="connsiteX1" fmla="*/ 1746916 w 1746916"/>
                    <a:gd name="connsiteY1" fmla="*/ 0 h 774499"/>
                    <a:gd name="connsiteX2" fmla="*/ 1746916 w 1746916"/>
                    <a:gd name="connsiteY2" fmla="*/ 774499 h 774499"/>
                    <a:gd name="connsiteX3" fmla="*/ 0 w 1746916"/>
                    <a:gd name="connsiteY3" fmla="*/ 774499 h 774499"/>
                    <a:gd name="connsiteX4" fmla="*/ 0 w 1746916"/>
                    <a:gd name="connsiteY4" fmla="*/ 0 h 774499"/>
                    <a:gd name="connsiteX0" fmla="*/ 423081 w 1746916"/>
                    <a:gd name="connsiteY0" fmla="*/ 0 h 788147"/>
                    <a:gd name="connsiteX1" fmla="*/ 1746916 w 1746916"/>
                    <a:gd name="connsiteY1" fmla="*/ 13648 h 788147"/>
                    <a:gd name="connsiteX2" fmla="*/ 1746916 w 1746916"/>
                    <a:gd name="connsiteY2" fmla="*/ 788147 h 788147"/>
                    <a:gd name="connsiteX3" fmla="*/ 0 w 1746916"/>
                    <a:gd name="connsiteY3" fmla="*/ 788147 h 788147"/>
                    <a:gd name="connsiteX4" fmla="*/ 423081 w 1746916"/>
                    <a:gd name="connsiteY4" fmla="*/ 0 h 788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6916" h="788147">
                      <a:moveTo>
                        <a:pt x="423081" y="0"/>
                      </a:moveTo>
                      <a:lnTo>
                        <a:pt x="1746916" y="13648"/>
                      </a:lnTo>
                      <a:lnTo>
                        <a:pt x="1746916" y="788147"/>
                      </a:lnTo>
                      <a:lnTo>
                        <a:pt x="0" y="788147"/>
                      </a:lnTo>
                      <a:lnTo>
                        <a:pt x="4230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9" name="Straight Connector 18"/>
          <p:cNvCxnSpPr/>
          <p:nvPr/>
        </p:nvCxnSpPr>
        <p:spPr>
          <a:xfrm>
            <a:off x="2511740" y="3810000"/>
            <a:ext cx="723331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38400" y="3886200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 pies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V="1">
            <a:off x="2209800" y="1559350"/>
            <a:ext cx="0" cy="2112267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2209800" y="3671618"/>
            <a:ext cx="0" cy="154899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295400" y="4170859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 pies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5400" y="2419290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 pies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673924" y="1690066"/>
            <a:ext cx="1" cy="1149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90800" y="176942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45244" y="309372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¿</a:t>
              </a:r>
              <a:r>
                <a:rPr lang="es-MX" sz="1600" b="1" dirty="0" smtClean="0"/>
                <a:t>Cuánto tiempo tengo para realizar la tarea</a:t>
              </a:r>
              <a:r>
                <a:rPr lang="en-US" sz="1600" b="1" dirty="0" smtClean="0"/>
                <a:t>?</a:t>
              </a:r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545244" y="872867"/>
              <a:ext cx="5115513" cy="47702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09799" y="2658824"/>
              <a:ext cx="1219201" cy="2966328"/>
            </a:xfrm>
            <a:prstGeom prst="rect">
              <a:avLst/>
            </a:prstGeom>
          </p:spPr>
        </p:pic>
        <p:sp>
          <p:nvSpPr>
            <p:cNvPr id="16" name="Cloud Callout 15"/>
            <p:cNvSpPr/>
            <p:nvPr/>
          </p:nvSpPr>
          <p:spPr>
            <a:xfrm>
              <a:off x="3200400" y="941949"/>
              <a:ext cx="1752600" cy="1572651"/>
            </a:xfrm>
            <a:prstGeom prst="cloudCallout">
              <a:avLst>
                <a:gd name="adj1" fmla="val -67728"/>
                <a:gd name="adj2" fmla="val 60829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loud Callout 29"/>
            <p:cNvSpPr/>
            <p:nvPr/>
          </p:nvSpPr>
          <p:spPr>
            <a:xfrm>
              <a:off x="677841" y="931277"/>
              <a:ext cx="1676400" cy="1583323"/>
            </a:xfrm>
            <a:prstGeom prst="cloudCallout">
              <a:avLst>
                <a:gd name="adj1" fmla="val 66479"/>
                <a:gd name="adj2" fmla="val 63898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01296" y="1095598"/>
              <a:ext cx="1256104" cy="1342802"/>
              <a:chOff x="650544" y="838200"/>
              <a:chExt cx="1256104" cy="134280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991" y="1120953"/>
                <a:ext cx="797409" cy="784047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50544" y="1336344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35040" y="1842448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617786" y="1349992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3</a:t>
                </a:r>
                <a:endParaRPr lang="en-US" sz="16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78698" y="838200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12</a:t>
                </a:r>
                <a:endParaRPr lang="en-US" sz="1600" b="1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392096" y="1068302"/>
              <a:ext cx="1256104" cy="1342802"/>
              <a:chOff x="3392096" y="1068302"/>
              <a:chExt cx="1256104" cy="134280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9730" y="1356950"/>
                <a:ext cx="789870" cy="77665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392096" y="1566446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876592" y="2072550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59338" y="1580094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3</a:t>
                </a:r>
                <a:endParaRPr lang="en-US" sz="16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20250" y="1068302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12</a:t>
                </a:r>
                <a:endParaRPr lang="en-US" sz="1600" b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77841" y="2318081"/>
              <a:ext cx="875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Inicio</a:t>
              </a:r>
              <a:endParaRPr lang="es-MX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34307" y="1908495"/>
              <a:ext cx="566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Fin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/>
          <p:cNvGrpSpPr/>
          <p:nvPr/>
        </p:nvGrpSpPr>
        <p:grpSpPr>
          <a:xfrm>
            <a:off x="545244" y="309372"/>
            <a:ext cx="5115524" cy="6091428"/>
            <a:chOff x="545244" y="309372"/>
            <a:chExt cx="5115524" cy="6091428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>
            <a:xfrm>
              <a:off x="545255" y="5727640"/>
              <a:ext cx="5115513" cy="6731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MX" sz="1600" b="1" dirty="0" smtClean="0"/>
                <a:t>¿ Qué herramienta debo de utilizar para alcanzar el? </a:t>
              </a:r>
              <a:r>
                <a:rPr lang="es-MX" sz="1400" b="1" dirty="0" smtClean="0"/>
                <a:t>(Silla, escalera de extensión, escalera  de tijera, cubetas apiladas)</a:t>
              </a:r>
            </a:p>
            <a:p>
              <a:r>
                <a:rPr lang="es-MX" sz="1600" b="1" dirty="0" smtClean="0"/>
                <a:t>¿Donde pondré la herramienta? </a:t>
              </a:r>
              <a:r>
                <a:rPr lang="es-MX" sz="1400" b="1" dirty="0" smtClean="0"/>
                <a:t>(Zanja, el piso del porche)</a:t>
              </a:r>
              <a:endParaRPr lang="es-MX" sz="1400" b="1" dirty="0"/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545244" y="872867"/>
              <a:ext cx="5115513" cy="47702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09799" y="2658824"/>
              <a:ext cx="1219201" cy="2966328"/>
            </a:xfrm>
            <a:prstGeom prst="rect">
              <a:avLst/>
            </a:prstGeom>
          </p:spPr>
        </p:pic>
      </p:grpSp>
      <p:sp>
        <p:nvSpPr>
          <p:cNvPr id="31" name="Cloud Callout 30"/>
          <p:cNvSpPr/>
          <p:nvPr/>
        </p:nvSpPr>
        <p:spPr>
          <a:xfrm>
            <a:off x="2209799" y="900514"/>
            <a:ext cx="1449376" cy="1356167"/>
          </a:xfrm>
          <a:prstGeom prst="cloudCallout">
            <a:avLst>
              <a:gd name="adj1" fmla="val -3592"/>
              <a:gd name="adj2" fmla="val 80748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3376" y="1139543"/>
            <a:ext cx="500070" cy="897477"/>
          </a:xfrm>
          <a:prstGeom prst="rect">
            <a:avLst/>
          </a:prstGeom>
        </p:spPr>
      </p:pic>
      <p:sp>
        <p:nvSpPr>
          <p:cNvPr id="36" name="Cloud Callout 35"/>
          <p:cNvSpPr/>
          <p:nvPr/>
        </p:nvSpPr>
        <p:spPr>
          <a:xfrm>
            <a:off x="669275" y="1002742"/>
            <a:ext cx="1540524" cy="2807258"/>
          </a:xfrm>
          <a:prstGeom prst="cloudCallout">
            <a:avLst>
              <a:gd name="adj1" fmla="val 73891"/>
              <a:gd name="adj2" fmla="val 15029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loud Callout 65"/>
          <p:cNvSpPr/>
          <p:nvPr/>
        </p:nvSpPr>
        <p:spPr>
          <a:xfrm>
            <a:off x="4191000" y="3269494"/>
            <a:ext cx="1219200" cy="1683506"/>
          </a:xfrm>
          <a:prstGeom prst="cloudCallout">
            <a:avLst>
              <a:gd name="adj1" fmla="val -126997"/>
              <a:gd name="adj2" fmla="val -5919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512" y="1324184"/>
            <a:ext cx="580050" cy="2076032"/>
          </a:xfrm>
          <a:prstGeom prst="rect">
            <a:avLst/>
          </a:prstGeom>
        </p:spPr>
      </p:pic>
      <p:sp>
        <p:nvSpPr>
          <p:cNvPr id="65" name="Cloud Callout 64"/>
          <p:cNvSpPr/>
          <p:nvPr/>
        </p:nvSpPr>
        <p:spPr>
          <a:xfrm>
            <a:off x="3962400" y="914400"/>
            <a:ext cx="1524000" cy="2286000"/>
          </a:xfrm>
          <a:prstGeom prst="cloudCallout">
            <a:avLst>
              <a:gd name="adj1" fmla="val -103892"/>
              <a:gd name="adj2" fmla="val 3116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9"/>
          <p:cNvGrpSpPr/>
          <p:nvPr/>
        </p:nvGrpSpPr>
        <p:grpSpPr>
          <a:xfrm>
            <a:off x="4495799" y="3601372"/>
            <a:ext cx="532979" cy="1026838"/>
            <a:chOff x="2786682" y="3022428"/>
            <a:chExt cx="341799" cy="658511"/>
          </a:xfrm>
        </p:grpSpPr>
        <p:sp>
          <p:nvSpPr>
            <p:cNvPr id="32" name="Rectangle 31"/>
            <p:cNvSpPr/>
            <p:nvPr/>
          </p:nvSpPr>
          <p:spPr>
            <a:xfrm rot="20581965">
              <a:off x="3066122" y="3033909"/>
              <a:ext cx="62359" cy="6309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361120">
              <a:off x="2945377" y="3033230"/>
              <a:ext cx="36576" cy="6309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20581965">
              <a:off x="2915867" y="3022571"/>
              <a:ext cx="31179" cy="6583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361120">
              <a:off x="2786682" y="3036434"/>
              <a:ext cx="17148" cy="6217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flipV="1">
              <a:off x="2955204" y="3441262"/>
              <a:ext cx="171477" cy="18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flipV="1">
              <a:off x="2888978" y="3230436"/>
              <a:ext cx="171477" cy="18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flipV="1">
              <a:off x="2819159" y="3022428"/>
              <a:ext cx="217173" cy="457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9726" y="2154734"/>
            <a:ext cx="503224" cy="65971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9703" y="1103600"/>
            <a:ext cx="503224" cy="659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4008" y="1516559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+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533400" y="851470"/>
            <a:ext cx="5115524" cy="5531427"/>
            <a:chOff x="545244" y="872867"/>
            <a:chExt cx="5115524" cy="5531427"/>
          </a:xfrm>
        </p:grpSpPr>
        <p:sp>
          <p:nvSpPr>
            <p:cNvPr id="25" name="Rectangle 24"/>
            <p:cNvSpPr>
              <a:spLocks/>
            </p:cNvSpPr>
            <p:nvPr/>
          </p:nvSpPr>
          <p:spPr>
            <a:xfrm>
              <a:off x="545254" y="5727638"/>
              <a:ext cx="5111496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MX" sz="1600" b="1" dirty="0" smtClean="0"/>
                <a:t>Vamos a empezar. </a:t>
              </a:r>
              <a:r>
                <a:rPr lang="es-MX" sz="1400" b="1" dirty="0" smtClean="0"/>
                <a:t>(El trabajador decide usar la escalera en forma de tijera de 3 pies, colocándola en el desprotegido piso del porche)</a:t>
              </a:r>
            </a:p>
          </p:txBody>
        </p:sp>
        <p:grpSp>
          <p:nvGrpSpPr>
            <p:cNvPr id="3" name="Group 25"/>
            <p:cNvGrpSpPr/>
            <p:nvPr/>
          </p:nvGrpSpPr>
          <p:grpSpPr>
            <a:xfrm>
              <a:off x="545244" y="872867"/>
              <a:ext cx="5115524" cy="4770203"/>
              <a:chOff x="545244" y="555428"/>
              <a:chExt cx="5115524" cy="4770203"/>
            </a:xfrm>
          </p:grpSpPr>
          <p:sp>
            <p:nvSpPr>
              <p:cNvPr id="27" name="Rectangle 26"/>
              <p:cNvSpPr>
                <a:spLocks noChangeAspect="1"/>
              </p:cNvSpPr>
              <p:nvPr/>
            </p:nvSpPr>
            <p:spPr>
              <a:xfrm>
                <a:off x="545244" y="555428"/>
                <a:ext cx="5115513" cy="477020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7"/>
              <p:cNvGrpSpPr/>
              <p:nvPr/>
            </p:nvGrpSpPr>
            <p:grpSpPr>
              <a:xfrm>
                <a:off x="559530" y="819456"/>
                <a:ext cx="5101238" cy="4506175"/>
                <a:chOff x="559530" y="819456"/>
                <a:chExt cx="5101238" cy="4506175"/>
              </a:xfrm>
            </p:grpSpPr>
            <p:grpSp>
              <p:nvGrpSpPr>
                <p:cNvPr id="5" name="Group 28"/>
                <p:cNvGrpSpPr>
                  <a:grpSpLocks noChangeAspect="1"/>
                </p:cNvGrpSpPr>
                <p:nvPr/>
              </p:nvGrpSpPr>
              <p:grpSpPr>
                <a:xfrm>
                  <a:off x="559530" y="819456"/>
                  <a:ext cx="5101238" cy="4506175"/>
                  <a:chOff x="1295400" y="762000"/>
                  <a:chExt cx="2760403" cy="2438400"/>
                </a:xfrm>
              </p:grpSpPr>
              <p:sp>
                <p:nvSpPr>
                  <p:cNvPr id="32" name="Rectangle 31"/>
                  <p:cNvSpPr/>
                  <p:nvPr/>
                </p:nvSpPr>
                <p:spPr>
                  <a:xfrm>
                    <a:off x="1295400" y="2971800"/>
                    <a:ext cx="2760403" cy="228600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1295400" y="2133600"/>
                    <a:ext cx="1447800" cy="838200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1295402" y="990600"/>
                    <a:ext cx="1057933" cy="1142999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Flowchart: Manual Input 14"/>
                  <p:cNvSpPr/>
                  <p:nvPr/>
                </p:nvSpPr>
                <p:spPr>
                  <a:xfrm rot="5400000">
                    <a:off x="1905000" y="152400"/>
                    <a:ext cx="228600" cy="1447800"/>
                  </a:xfrm>
                  <a:custGeom>
                    <a:avLst/>
                    <a:gdLst>
                      <a:gd name="connsiteX0" fmla="*/ 0 w 10000"/>
                      <a:gd name="connsiteY0" fmla="*/ 200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2000 h 10000"/>
                      <a:gd name="connsiteX0" fmla="*/ 0 w 10000"/>
                      <a:gd name="connsiteY0" fmla="*/ 6673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6673 h 10000"/>
                      <a:gd name="connsiteX0" fmla="*/ 0 w 10000"/>
                      <a:gd name="connsiteY0" fmla="*/ 9123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9123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00">
                        <a:moveTo>
                          <a:pt x="0" y="9123"/>
                        </a:moveTo>
                        <a:lnTo>
                          <a:pt x="10000" y="0"/>
                        </a:lnTo>
                        <a:lnTo>
                          <a:pt x="10000" y="10000"/>
                        </a:lnTo>
                        <a:lnTo>
                          <a:pt x="0" y="10000"/>
                        </a:lnTo>
                        <a:lnTo>
                          <a:pt x="0" y="9123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Rectangle 29"/>
                <p:cNvSpPr>
                  <a:spLocks noChangeAspect="1"/>
                </p:cNvSpPr>
                <p:nvPr/>
              </p:nvSpPr>
              <p:spPr>
                <a:xfrm>
                  <a:off x="2537398" y="1255599"/>
                  <a:ext cx="710159" cy="11702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97"/>
                <p:cNvSpPr/>
                <p:nvPr/>
              </p:nvSpPr>
              <p:spPr>
                <a:xfrm>
                  <a:off x="3886200" y="4115030"/>
                  <a:ext cx="1774568" cy="788147"/>
                </a:xfrm>
                <a:custGeom>
                  <a:avLst/>
                  <a:gdLst>
                    <a:gd name="connsiteX0" fmla="*/ 0 w 1746916"/>
                    <a:gd name="connsiteY0" fmla="*/ 0 h 774499"/>
                    <a:gd name="connsiteX1" fmla="*/ 1746916 w 1746916"/>
                    <a:gd name="connsiteY1" fmla="*/ 0 h 774499"/>
                    <a:gd name="connsiteX2" fmla="*/ 1746916 w 1746916"/>
                    <a:gd name="connsiteY2" fmla="*/ 774499 h 774499"/>
                    <a:gd name="connsiteX3" fmla="*/ 0 w 1746916"/>
                    <a:gd name="connsiteY3" fmla="*/ 774499 h 774499"/>
                    <a:gd name="connsiteX4" fmla="*/ 0 w 1746916"/>
                    <a:gd name="connsiteY4" fmla="*/ 0 h 774499"/>
                    <a:gd name="connsiteX0" fmla="*/ 423081 w 1746916"/>
                    <a:gd name="connsiteY0" fmla="*/ 0 h 788147"/>
                    <a:gd name="connsiteX1" fmla="*/ 1746916 w 1746916"/>
                    <a:gd name="connsiteY1" fmla="*/ 13648 h 788147"/>
                    <a:gd name="connsiteX2" fmla="*/ 1746916 w 1746916"/>
                    <a:gd name="connsiteY2" fmla="*/ 788147 h 788147"/>
                    <a:gd name="connsiteX3" fmla="*/ 0 w 1746916"/>
                    <a:gd name="connsiteY3" fmla="*/ 788147 h 788147"/>
                    <a:gd name="connsiteX4" fmla="*/ 423081 w 1746916"/>
                    <a:gd name="connsiteY4" fmla="*/ 0 h 788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6916" h="788147">
                      <a:moveTo>
                        <a:pt x="423081" y="0"/>
                      </a:moveTo>
                      <a:lnTo>
                        <a:pt x="1746916" y="13648"/>
                      </a:lnTo>
                      <a:lnTo>
                        <a:pt x="1746916" y="788147"/>
                      </a:lnTo>
                      <a:lnTo>
                        <a:pt x="0" y="788147"/>
                      </a:lnTo>
                      <a:lnTo>
                        <a:pt x="4230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2" name="Oval 11"/>
          <p:cNvSpPr>
            <a:spLocks noChangeAspect="1"/>
          </p:cNvSpPr>
          <p:nvPr/>
        </p:nvSpPr>
        <p:spPr>
          <a:xfrm>
            <a:off x="559548" y="294488"/>
            <a:ext cx="452628" cy="452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02" y="1749754"/>
            <a:ext cx="315872" cy="1277371"/>
          </a:xfrm>
          <a:prstGeom prst="rect">
            <a:avLst/>
          </a:prstGeom>
        </p:spPr>
      </p:pic>
      <p:grpSp>
        <p:nvGrpSpPr>
          <p:cNvPr id="6" name="Group 37"/>
          <p:cNvGrpSpPr/>
          <p:nvPr/>
        </p:nvGrpSpPr>
        <p:grpSpPr>
          <a:xfrm>
            <a:off x="2743552" y="3002005"/>
            <a:ext cx="341799" cy="658368"/>
            <a:chOff x="2786682" y="3014705"/>
            <a:chExt cx="341799" cy="658368"/>
          </a:xfrm>
        </p:grpSpPr>
        <p:sp>
          <p:nvSpPr>
            <p:cNvPr id="39" name="Rectangle 38"/>
            <p:cNvSpPr/>
            <p:nvPr/>
          </p:nvSpPr>
          <p:spPr>
            <a:xfrm rot="20581965">
              <a:off x="3066122" y="3033909"/>
              <a:ext cx="62359" cy="6309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361120">
              <a:off x="2945377" y="3033230"/>
              <a:ext cx="36576" cy="6309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20581965">
              <a:off x="2909767" y="3014705"/>
              <a:ext cx="31179" cy="6583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361120">
              <a:off x="2786682" y="3036434"/>
              <a:ext cx="17148" cy="6217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flipV="1">
              <a:off x="2955204" y="3441262"/>
              <a:ext cx="171477" cy="18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flipV="1">
              <a:off x="2888978" y="3230436"/>
              <a:ext cx="171477" cy="18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flipV="1">
              <a:off x="2819159" y="3022428"/>
              <a:ext cx="217173" cy="457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H="1">
            <a:off x="2673924" y="1690066"/>
            <a:ext cx="1" cy="1149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590800" y="176942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533400" y="851470"/>
            <a:ext cx="5115524" cy="4770203"/>
            <a:chOff x="545244" y="555428"/>
            <a:chExt cx="5115524" cy="4770203"/>
          </a:xfrm>
        </p:grpSpPr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545244" y="555428"/>
              <a:ext cx="5115513" cy="47702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30"/>
            <p:cNvGrpSpPr/>
            <p:nvPr/>
          </p:nvGrpSpPr>
          <p:grpSpPr>
            <a:xfrm>
              <a:off x="559530" y="819456"/>
              <a:ext cx="5101238" cy="4506175"/>
              <a:chOff x="559530" y="819456"/>
              <a:chExt cx="5101238" cy="4506175"/>
            </a:xfrm>
          </p:grpSpPr>
          <p:grpSp>
            <p:nvGrpSpPr>
              <p:cNvPr id="4" name="Group 34"/>
              <p:cNvGrpSpPr>
                <a:grpSpLocks noChangeAspect="1"/>
              </p:cNvGrpSpPr>
              <p:nvPr/>
            </p:nvGrpSpPr>
            <p:grpSpPr>
              <a:xfrm>
                <a:off x="559530" y="819456"/>
                <a:ext cx="5101238" cy="4506175"/>
                <a:chOff x="1295400" y="762000"/>
                <a:chExt cx="2760403" cy="24384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1295400" y="2971800"/>
                  <a:ext cx="2760403" cy="22860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295400" y="2133600"/>
                  <a:ext cx="1447800" cy="83820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1295402" y="990600"/>
                  <a:ext cx="1057933" cy="1142999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lowchart: Manual Input 14"/>
                <p:cNvSpPr/>
                <p:nvPr/>
              </p:nvSpPr>
              <p:spPr>
                <a:xfrm rot="5400000">
                  <a:off x="1905000" y="152400"/>
                  <a:ext cx="228600" cy="1447800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0 w 10000"/>
                    <a:gd name="connsiteY0" fmla="*/ 6673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6673 h 10000"/>
                    <a:gd name="connsiteX0" fmla="*/ 0 w 10000"/>
                    <a:gd name="connsiteY0" fmla="*/ 9123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9123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9123"/>
                      </a:moveTo>
                      <a:lnTo>
                        <a:pt x="10000" y="0"/>
                      </a:lnTo>
                      <a:lnTo>
                        <a:pt x="10000" y="10000"/>
                      </a:lnTo>
                      <a:lnTo>
                        <a:pt x="0" y="10000"/>
                      </a:lnTo>
                      <a:lnTo>
                        <a:pt x="0" y="9123"/>
                      </a:lnTo>
                      <a:close/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37"/>
              <p:cNvSpPr>
                <a:spLocks noChangeAspect="1"/>
              </p:cNvSpPr>
              <p:nvPr/>
            </p:nvSpPr>
            <p:spPr>
              <a:xfrm>
                <a:off x="2537398" y="1255599"/>
                <a:ext cx="710159" cy="11702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97"/>
              <p:cNvSpPr/>
              <p:nvPr/>
            </p:nvSpPr>
            <p:spPr>
              <a:xfrm>
                <a:off x="3886200" y="4115030"/>
                <a:ext cx="1774568" cy="788147"/>
              </a:xfrm>
              <a:custGeom>
                <a:avLst/>
                <a:gdLst>
                  <a:gd name="connsiteX0" fmla="*/ 0 w 1746916"/>
                  <a:gd name="connsiteY0" fmla="*/ 0 h 774499"/>
                  <a:gd name="connsiteX1" fmla="*/ 1746916 w 1746916"/>
                  <a:gd name="connsiteY1" fmla="*/ 0 h 774499"/>
                  <a:gd name="connsiteX2" fmla="*/ 1746916 w 1746916"/>
                  <a:gd name="connsiteY2" fmla="*/ 774499 h 774499"/>
                  <a:gd name="connsiteX3" fmla="*/ 0 w 1746916"/>
                  <a:gd name="connsiteY3" fmla="*/ 774499 h 774499"/>
                  <a:gd name="connsiteX4" fmla="*/ 0 w 1746916"/>
                  <a:gd name="connsiteY4" fmla="*/ 0 h 774499"/>
                  <a:gd name="connsiteX0" fmla="*/ 423081 w 1746916"/>
                  <a:gd name="connsiteY0" fmla="*/ 0 h 788147"/>
                  <a:gd name="connsiteX1" fmla="*/ 1746916 w 1746916"/>
                  <a:gd name="connsiteY1" fmla="*/ 13648 h 788147"/>
                  <a:gd name="connsiteX2" fmla="*/ 1746916 w 1746916"/>
                  <a:gd name="connsiteY2" fmla="*/ 788147 h 788147"/>
                  <a:gd name="connsiteX3" fmla="*/ 0 w 1746916"/>
                  <a:gd name="connsiteY3" fmla="*/ 788147 h 788147"/>
                  <a:gd name="connsiteX4" fmla="*/ 423081 w 1746916"/>
                  <a:gd name="connsiteY4" fmla="*/ 0 h 78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916" h="788147">
                    <a:moveTo>
                      <a:pt x="423081" y="0"/>
                    </a:moveTo>
                    <a:lnTo>
                      <a:pt x="1746916" y="13648"/>
                    </a:lnTo>
                    <a:lnTo>
                      <a:pt x="1746916" y="788147"/>
                    </a:lnTo>
                    <a:lnTo>
                      <a:pt x="0" y="788147"/>
                    </a:lnTo>
                    <a:lnTo>
                      <a:pt x="423081" y="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Oval 11"/>
          <p:cNvSpPr>
            <a:spLocks noChangeAspect="1"/>
          </p:cNvSpPr>
          <p:nvPr/>
        </p:nvSpPr>
        <p:spPr>
          <a:xfrm>
            <a:off x="559548" y="294488"/>
            <a:ext cx="452628" cy="4526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4" name="Rectangle 143"/>
          <p:cNvSpPr>
            <a:spLocks/>
          </p:cNvSpPr>
          <p:nvPr/>
        </p:nvSpPr>
        <p:spPr>
          <a:xfrm>
            <a:off x="545255" y="5712756"/>
            <a:ext cx="5115513" cy="676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Oops! </a:t>
            </a:r>
            <a:r>
              <a:rPr lang="es-MX" sz="1400" b="1" dirty="0" smtClean="0"/>
              <a:t>(Se cae de la escalera hacia la zanja y se golpea)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50" y="3285144"/>
            <a:ext cx="1600200" cy="1026245"/>
          </a:xfrm>
          <a:prstGeom prst="rect">
            <a:avLst/>
          </a:prstGeom>
        </p:spPr>
      </p:pic>
      <p:grpSp>
        <p:nvGrpSpPr>
          <p:cNvPr id="5" name="Group 44"/>
          <p:cNvGrpSpPr/>
          <p:nvPr/>
        </p:nvGrpSpPr>
        <p:grpSpPr>
          <a:xfrm>
            <a:off x="2743552" y="3002005"/>
            <a:ext cx="341799" cy="658368"/>
            <a:chOff x="2786682" y="3014705"/>
            <a:chExt cx="341799" cy="658368"/>
          </a:xfrm>
        </p:grpSpPr>
        <p:sp>
          <p:nvSpPr>
            <p:cNvPr id="46" name="Rectangle 45"/>
            <p:cNvSpPr/>
            <p:nvPr/>
          </p:nvSpPr>
          <p:spPr>
            <a:xfrm rot="20581965">
              <a:off x="3066122" y="3033909"/>
              <a:ext cx="62359" cy="6309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361120">
              <a:off x="2945377" y="3033230"/>
              <a:ext cx="36576" cy="6309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20581965">
              <a:off x="2909767" y="3014705"/>
              <a:ext cx="31179" cy="6583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361120">
              <a:off x="2786682" y="3036434"/>
              <a:ext cx="17148" cy="6217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2955204" y="3441262"/>
              <a:ext cx="171477" cy="18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flipV="1">
              <a:off x="2888978" y="3230436"/>
              <a:ext cx="171477" cy="18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flipV="1">
              <a:off x="2819159" y="3022428"/>
              <a:ext cx="217173" cy="457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H="1">
            <a:off x="2673924" y="1690066"/>
            <a:ext cx="1" cy="1149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2590800" y="176942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545244" y="309372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MX" sz="1600" b="1" dirty="0" smtClean="0"/>
                <a:t>¿</a:t>
              </a:r>
              <a:r>
                <a:rPr lang="en-US" sz="1600" b="1" dirty="0"/>
                <a:t> </a:t>
              </a:r>
              <a:r>
                <a:rPr lang="en-US" sz="1600" b="1" dirty="0" err="1" smtClean="0"/>
                <a:t>Qué</a:t>
              </a:r>
              <a:r>
                <a:rPr lang="en-US" sz="1600" b="1" dirty="0" smtClean="0"/>
                <a:t> </a:t>
              </a:r>
              <a:r>
                <a:rPr lang="en-US" sz="1600" b="1" dirty="0" err="1"/>
                <a:t>pude</a:t>
              </a:r>
              <a:r>
                <a:rPr lang="en-US" sz="1600" b="1" dirty="0"/>
                <a:t> </a:t>
              </a:r>
              <a:r>
                <a:rPr lang="en-US" sz="1600" b="1" dirty="0" err="1"/>
                <a:t>haber</a:t>
              </a:r>
              <a:r>
                <a:rPr lang="en-US" sz="1600" b="1" dirty="0"/>
                <a:t> </a:t>
              </a:r>
              <a:r>
                <a:rPr lang="en-US" sz="1600" b="1" dirty="0" err="1"/>
                <a:t>hecho</a:t>
              </a:r>
              <a:r>
                <a:rPr lang="en-US" sz="1600" b="1" dirty="0"/>
                <a:t> </a:t>
              </a:r>
              <a:r>
                <a:rPr lang="en-US" sz="1600" b="1" dirty="0" err="1"/>
                <a:t>diferente</a:t>
              </a:r>
              <a:r>
                <a:rPr lang="en-US" sz="1600" b="1" dirty="0"/>
                <a:t> </a:t>
              </a:r>
              <a:r>
                <a:rPr lang="en-US" sz="1600" b="1" dirty="0" err="1"/>
                <a:t>para</a:t>
              </a:r>
              <a:r>
                <a:rPr lang="en-US" sz="1600" b="1" dirty="0"/>
                <a:t> </a:t>
              </a:r>
              <a:r>
                <a:rPr lang="en-US" sz="1600" b="1" dirty="0" err="1"/>
                <a:t>evitar</a:t>
              </a:r>
              <a:r>
                <a:rPr lang="en-US" sz="1600" b="1" dirty="0"/>
                <a:t> mi </a:t>
              </a:r>
              <a:r>
                <a:rPr lang="en-US" sz="1600" b="1" dirty="0" err="1"/>
                <a:t>muerte</a:t>
              </a:r>
              <a:r>
                <a:rPr lang="es-MX" sz="1600" b="1" dirty="0" smtClean="0"/>
                <a:t>?</a:t>
              </a:r>
              <a:endParaRPr lang="en-US" sz="1600" b="1" dirty="0" smtClean="0"/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545244" y="872867"/>
              <a:ext cx="5115513" cy="47702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25710" y="934089"/>
            <a:ext cx="19672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 smtClean="0">
                <a:solidFill>
                  <a:srgbClr val="FF0000"/>
                </a:solidFill>
              </a:rPr>
              <a:t>?</a:t>
            </a:r>
            <a:endParaRPr lang="en-US" sz="300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8022" y="1846227"/>
            <a:ext cx="838200" cy="1504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2005" y="4205732"/>
            <a:ext cx="629005" cy="22512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06706" y="4800600"/>
            <a:ext cx="615787" cy="1186377"/>
            <a:chOff x="2786682" y="3022428"/>
            <a:chExt cx="341799" cy="658511"/>
          </a:xfrm>
        </p:grpSpPr>
        <p:sp>
          <p:nvSpPr>
            <p:cNvPr id="6" name="Rectangle 5"/>
            <p:cNvSpPr/>
            <p:nvPr/>
          </p:nvSpPr>
          <p:spPr>
            <a:xfrm rot="20581965">
              <a:off x="3066122" y="3033909"/>
              <a:ext cx="62359" cy="6309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361120">
              <a:off x="2945377" y="3033230"/>
              <a:ext cx="36576" cy="6309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0581965">
              <a:off x="2915867" y="3022571"/>
              <a:ext cx="31179" cy="6583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361120">
              <a:off x="2786682" y="3036434"/>
              <a:ext cx="17148" cy="6217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2955204" y="3441262"/>
              <a:ext cx="171477" cy="18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2888978" y="3230436"/>
              <a:ext cx="171477" cy="18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2819159" y="3022428"/>
              <a:ext cx="217173" cy="457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9789" y="2057400"/>
            <a:ext cx="887211" cy="11631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1458777"/>
            <a:ext cx="2286000" cy="22852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71600" y="4191744"/>
            <a:ext cx="2286000" cy="22852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1455760"/>
            <a:ext cx="2286000" cy="22852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76800" y="4188727"/>
            <a:ext cx="2286000" cy="22852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71184" y="3169609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91548" y="3201848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16026" y="5929952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368327" y="592151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</a:t>
            </a:r>
            <a:endParaRPr lang="en-US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4863152" y="6476999"/>
            <a:ext cx="23686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MX" sz="1200" b="1" dirty="0"/>
              <a:t>Utilizar una escalera de </a:t>
            </a:r>
            <a:r>
              <a:rPr lang="es-MX" sz="1200" b="1" dirty="0" smtClean="0"/>
              <a:t>extensión</a:t>
            </a:r>
            <a:r>
              <a:rPr lang="en-US" sz="1200" b="1" dirty="0" smtClean="0"/>
              <a:t>.</a:t>
            </a:r>
            <a:endParaRPr lang="en-US" sz="1200" b="1" dirty="0"/>
          </a:p>
        </p:txBody>
      </p:sp>
      <p:sp>
        <p:nvSpPr>
          <p:cNvPr id="25" name="Rectangle 24"/>
          <p:cNvSpPr/>
          <p:nvPr/>
        </p:nvSpPr>
        <p:spPr>
          <a:xfrm>
            <a:off x="916026" y="3744032"/>
            <a:ext cx="2843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sz="1200" b="1" dirty="0"/>
              <a:t>Utilizar una silla giratoria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5351216" y="3738024"/>
            <a:ext cx="1430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="1" dirty="0"/>
              <a:t>Utilizar una </a:t>
            </a:r>
            <a:r>
              <a:rPr lang="es-MX" sz="1200" b="1" dirty="0" smtClean="0"/>
              <a:t>cubeta</a:t>
            </a:r>
            <a:r>
              <a:rPr lang="en-US" sz="1200" b="1" dirty="0" smtClean="0"/>
              <a:t>.</a:t>
            </a: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1474090" y="6499338"/>
            <a:ext cx="20810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="1" dirty="0"/>
              <a:t>Utilizar una escalera de </a:t>
            </a:r>
            <a:r>
              <a:rPr lang="es-MX" sz="1200" b="1" dirty="0" smtClean="0"/>
              <a:t>tijera</a:t>
            </a:r>
            <a:r>
              <a:rPr lang="en-US" sz="1200" b="1" dirty="0" smtClean="0"/>
              <a:t>.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35447" y="730934"/>
            <a:ext cx="799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es-MX" dirty="0"/>
              <a:t>¿Por qué fueron inseguros los métodos que se pudieron usar </a:t>
            </a:r>
            <a:r>
              <a:rPr lang="es-MX" dirty="0" err="1"/>
              <a:t>pararealizar</a:t>
            </a:r>
            <a:r>
              <a:rPr lang="es-MX" dirty="0"/>
              <a:t> la tarea en este ejemplo</a:t>
            </a:r>
            <a:r>
              <a:rPr lang="es-MX" dirty="0" smtClean="0"/>
              <a:t>?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1600" b="1" dirty="0" smtClean="0"/>
              <a:t>DERECHOS DE AUTOR: </a:t>
            </a:r>
            <a:r>
              <a:rPr lang="es-ES" sz="1600" dirty="0" smtClean="0"/>
              <a:t>Los derechos de autor le pertenecen a la Universidad de Washington.</a:t>
            </a:r>
          </a:p>
          <a:p>
            <a:pPr>
              <a:buNone/>
            </a:pPr>
            <a:r>
              <a:rPr lang="es-ES" sz="1600" dirty="0" smtClean="0"/>
              <a:t>Mediante regulaciones federales, OSHA reserva la licencia a usar y difundir tal material con el</a:t>
            </a:r>
          </a:p>
          <a:p>
            <a:pPr>
              <a:buNone/>
            </a:pPr>
            <a:r>
              <a:rPr lang="es-ES" sz="1600" dirty="0" smtClean="0"/>
              <a:t>propósito de promover la salud y seguridad en sitos de trabajo. La Universidad de Washington</a:t>
            </a:r>
          </a:p>
          <a:p>
            <a:pPr>
              <a:buNone/>
            </a:pPr>
            <a:r>
              <a:rPr lang="es-ES" sz="1600" dirty="0" smtClean="0"/>
              <a:t>declara la autorización para el uso de este material, distribuido por o a través de OSHA, a</a:t>
            </a:r>
          </a:p>
          <a:p>
            <a:pPr>
              <a:buNone/>
            </a:pPr>
            <a:r>
              <a:rPr lang="es-ES" sz="1600" dirty="0" smtClean="0"/>
              <a:t>contratistas y a profesionales encargados de salud y seguridad en sitios de trabajo, añadiendo</a:t>
            </a:r>
          </a:p>
          <a:p>
            <a:pPr>
              <a:buNone/>
            </a:pPr>
            <a:r>
              <a:rPr lang="es-ES" sz="1600" dirty="0" smtClean="0"/>
              <a:t>una guía coordinada junto con el material.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r>
              <a:rPr lang="es-ES" sz="1600" dirty="0" smtClean="0"/>
              <a:t>Para finalizar, el permiso es otorgado para el uso de este material bajo derechos de autor</a:t>
            </a:r>
          </a:p>
          <a:p>
            <a:pPr>
              <a:buNone/>
            </a:pPr>
            <a:r>
              <a:rPr lang="es-ES" sz="1600" dirty="0" smtClean="0"/>
              <a:t>solamente para su uso no comercial, personal, para instruir, o para propósitos escolares. Este</a:t>
            </a:r>
          </a:p>
          <a:p>
            <a:pPr>
              <a:buNone/>
            </a:pPr>
            <a:r>
              <a:rPr lang="es-ES" sz="1600" dirty="0" smtClean="0"/>
              <a:t>material puede ser usado e incorporado a otros programas de seguridad y salud en otros sitios</a:t>
            </a:r>
          </a:p>
          <a:p>
            <a:pPr>
              <a:buNone/>
            </a:pPr>
            <a:r>
              <a:rPr lang="es-ES" sz="1600" dirty="0" smtClean="0"/>
              <a:t>bajo la condición de que no cuota sea cobrada por el uso subsecuente del material. El uso del</a:t>
            </a:r>
          </a:p>
          <a:p>
            <a:pPr>
              <a:buNone/>
            </a:pPr>
            <a:r>
              <a:rPr lang="es-ES" sz="1600" dirty="0" smtClean="0"/>
              <a:t>material bajo cualquier otro propósito, particularmente comercial, sin el consentimiento previo</a:t>
            </a:r>
          </a:p>
          <a:p>
            <a:pPr>
              <a:buNone/>
            </a:pPr>
            <a:r>
              <a:rPr lang="es-ES" sz="1600" dirty="0" smtClean="0"/>
              <a:t>o el permiso del dueño(s) de este material es prohibido. Además, cualquier modificación al</a:t>
            </a:r>
          </a:p>
          <a:p>
            <a:pPr>
              <a:buNone/>
            </a:pPr>
            <a:r>
              <a:rPr lang="es-ES" sz="1600" dirty="0" smtClean="0"/>
              <a:t>material es prohibido sin el consentimiento previo o el permiso del dueño(s) de este material es</a:t>
            </a:r>
          </a:p>
          <a:p>
            <a:pPr>
              <a:buNone/>
            </a:pPr>
            <a:r>
              <a:rPr lang="es-ES" sz="1600" dirty="0" smtClean="0"/>
              <a:t>prohibido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>
            <a:grpSpLocks noChangeAspect="1"/>
          </p:cNvGrpSpPr>
          <p:nvPr/>
        </p:nvGrpSpPr>
        <p:grpSpPr>
          <a:xfrm>
            <a:off x="135041" y="3035755"/>
            <a:ext cx="2092011" cy="1950795"/>
            <a:chOff x="545244" y="555428"/>
            <a:chExt cx="5115513" cy="4770203"/>
          </a:xfrm>
        </p:grpSpPr>
        <p:sp>
          <p:nvSpPr>
            <p:cNvPr id="99" name="Rectangle 98"/>
            <p:cNvSpPr>
              <a:spLocks noChangeAspect="1"/>
            </p:cNvSpPr>
            <p:nvPr/>
          </p:nvSpPr>
          <p:spPr>
            <a:xfrm>
              <a:off x="545244" y="555428"/>
              <a:ext cx="5115513" cy="47702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559530" y="819456"/>
              <a:ext cx="5073586" cy="4506175"/>
              <a:chOff x="559530" y="819456"/>
              <a:chExt cx="5073586" cy="4506175"/>
            </a:xfrm>
          </p:grpSpPr>
          <p:grpSp>
            <p:nvGrpSpPr>
              <p:cNvPr id="102" name="Group 101"/>
              <p:cNvGrpSpPr>
                <a:grpSpLocks noChangeAspect="1"/>
              </p:cNvGrpSpPr>
              <p:nvPr/>
            </p:nvGrpSpPr>
            <p:grpSpPr>
              <a:xfrm>
                <a:off x="559530" y="819456"/>
                <a:ext cx="5073568" cy="4506175"/>
                <a:chOff x="1295400" y="762000"/>
                <a:chExt cx="2745430" cy="2438400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1295400" y="2971800"/>
                  <a:ext cx="2745430" cy="22860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1295402" y="990600"/>
                  <a:ext cx="1057933" cy="1142999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lowchart: Manual Input 14"/>
                <p:cNvSpPr/>
                <p:nvPr/>
              </p:nvSpPr>
              <p:spPr>
                <a:xfrm rot="5400000">
                  <a:off x="1905000" y="152400"/>
                  <a:ext cx="228600" cy="1447800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0 w 10000"/>
                    <a:gd name="connsiteY0" fmla="*/ 6673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6673 h 10000"/>
                    <a:gd name="connsiteX0" fmla="*/ 0 w 10000"/>
                    <a:gd name="connsiteY0" fmla="*/ 9123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9123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9123"/>
                      </a:moveTo>
                      <a:lnTo>
                        <a:pt x="10000" y="0"/>
                      </a:lnTo>
                      <a:lnTo>
                        <a:pt x="10000" y="10000"/>
                      </a:lnTo>
                      <a:lnTo>
                        <a:pt x="0" y="10000"/>
                      </a:lnTo>
                      <a:lnTo>
                        <a:pt x="0" y="9123"/>
                      </a:lnTo>
                      <a:close/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1295400" y="2133600"/>
                  <a:ext cx="1447800" cy="83820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3" name="Rectangle 102"/>
              <p:cNvSpPr>
                <a:spLocks noChangeAspect="1"/>
              </p:cNvSpPr>
              <p:nvPr/>
            </p:nvSpPr>
            <p:spPr>
              <a:xfrm>
                <a:off x="2524244" y="1279349"/>
                <a:ext cx="710159" cy="11702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97"/>
              <p:cNvSpPr/>
              <p:nvPr/>
            </p:nvSpPr>
            <p:spPr>
              <a:xfrm>
                <a:off x="3886200" y="4115030"/>
                <a:ext cx="1746916" cy="788147"/>
              </a:xfrm>
              <a:custGeom>
                <a:avLst/>
                <a:gdLst>
                  <a:gd name="connsiteX0" fmla="*/ 0 w 1746916"/>
                  <a:gd name="connsiteY0" fmla="*/ 0 h 774499"/>
                  <a:gd name="connsiteX1" fmla="*/ 1746916 w 1746916"/>
                  <a:gd name="connsiteY1" fmla="*/ 0 h 774499"/>
                  <a:gd name="connsiteX2" fmla="*/ 1746916 w 1746916"/>
                  <a:gd name="connsiteY2" fmla="*/ 774499 h 774499"/>
                  <a:gd name="connsiteX3" fmla="*/ 0 w 1746916"/>
                  <a:gd name="connsiteY3" fmla="*/ 774499 h 774499"/>
                  <a:gd name="connsiteX4" fmla="*/ 0 w 1746916"/>
                  <a:gd name="connsiteY4" fmla="*/ 0 h 774499"/>
                  <a:gd name="connsiteX0" fmla="*/ 423081 w 1746916"/>
                  <a:gd name="connsiteY0" fmla="*/ 0 h 788147"/>
                  <a:gd name="connsiteX1" fmla="*/ 1746916 w 1746916"/>
                  <a:gd name="connsiteY1" fmla="*/ 13648 h 788147"/>
                  <a:gd name="connsiteX2" fmla="*/ 1746916 w 1746916"/>
                  <a:gd name="connsiteY2" fmla="*/ 788147 h 788147"/>
                  <a:gd name="connsiteX3" fmla="*/ 0 w 1746916"/>
                  <a:gd name="connsiteY3" fmla="*/ 788147 h 788147"/>
                  <a:gd name="connsiteX4" fmla="*/ 423081 w 1746916"/>
                  <a:gd name="connsiteY4" fmla="*/ 0 h 78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916" h="788147">
                    <a:moveTo>
                      <a:pt x="423081" y="0"/>
                    </a:moveTo>
                    <a:lnTo>
                      <a:pt x="1746916" y="13648"/>
                    </a:lnTo>
                    <a:lnTo>
                      <a:pt x="1746916" y="788147"/>
                    </a:lnTo>
                    <a:lnTo>
                      <a:pt x="0" y="788147"/>
                    </a:lnTo>
                    <a:lnTo>
                      <a:pt x="423081" y="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51" y="3497495"/>
            <a:ext cx="127459" cy="515421"/>
          </a:xfrm>
          <a:prstGeom prst="rect">
            <a:avLst/>
          </a:prstGeom>
        </p:spPr>
      </p:pic>
      <p:grpSp>
        <p:nvGrpSpPr>
          <p:cNvPr id="110" name="Group 109"/>
          <p:cNvGrpSpPr/>
          <p:nvPr/>
        </p:nvGrpSpPr>
        <p:grpSpPr>
          <a:xfrm>
            <a:off x="1002230" y="3903486"/>
            <a:ext cx="168665" cy="265651"/>
            <a:chOff x="2786682" y="3010371"/>
            <a:chExt cx="341799" cy="658368"/>
          </a:xfrm>
        </p:grpSpPr>
        <p:sp>
          <p:nvSpPr>
            <p:cNvPr id="111" name="Rectangle 110"/>
            <p:cNvSpPr/>
            <p:nvPr/>
          </p:nvSpPr>
          <p:spPr>
            <a:xfrm rot="20581965">
              <a:off x="3066122" y="3033909"/>
              <a:ext cx="62359" cy="6309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rot="361120">
              <a:off x="2945377" y="3033230"/>
              <a:ext cx="36576" cy="6309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rot="20581965">
              <a:off x="2909767" y="3010371"/>
              <a:ext cx="31179" cy="6583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rot="361120">
              <a:off x="2786682" y="3036434"/>
              <a:ext cx="17148" cy="6217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flipV="1">
              <a:off x="2955204" y="3441262"/>
              <a:ext cx="171477" cy="18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flipV="1">
              <a:off x="2888978" y="3230436"/>
              <a:ext cx="171477" cy="18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flipV="1">
              <a:off x="2819159" y="3022428"/>
              <a:ext cx="217173" cy="457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8" name="Group 117"/>
          <p:cNvGrpSpPr>
            <a:grpSpLocks noChangeAspect="1"/>
          </p:cNvGrpSpPr>
          <p:nvPr/>
        </p:nvGrpSpPr>
        <p:grpSpPr>
          <a:xfrm>
            <a:off x="2388078" y="3043990"/>
            <a:ext cx="2064119" cy="1924784"/>
            <a:chOff x="545244" y="555428"/>
            <a:chExt cx="5115513" cy="4770203"/>
          </a:xfrm>
        </p:grpSpPr>
        <p:sp>
          <p:nvSpPr>
            <p:cNvPr id="119" name="Rectangle 118"/>
            <p:cNvSpPr>
              <a:spLocks noChangeAspect="1"/>
            </p:cNvSpPr>
            <p:nvPr/>
          </p:nvSpPr>
          <p:spPr>
            <a:xfrm>
              <a:off x="545244" y="555428"/>
              <a:ext cx="5115513" cy="47702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559530" y="819456"/>
              <a:ext cx="5073586" cy="4506175"/>
              <a:chOff x="559530" y="819456"/>
              <a:chExt cx="5073586" cy="4506175"/>
            </a:xfrm>
          </p:grpSpPr>
          <p:grpSp>
            <p:nvGrpSpPr>
              <p:cNvPr id="121" name="Group 120"/>
              <p:cNvGrpSpPr>
                <a:grpSpLocks noChangeAspect="1"/>
              </p:cNvGrpSpPr>
              <p:nvPr/>
            </p:nvGrpSpPr>
            <p:grpSpPr>
              <a:xfrm>
                <a:off x="559530" y="819456"/>
                <a:ext cx="5073568" cy="4506175"/>
                <a:chOff x="1295400" y="762000"/>
                <a:chExt cx="2745430" cy="2438400"/>
              </a:xfrm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1295400" y="2971800"/>
                  <a:ext cx="2745430" cy="22860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1295402" y="990600"/>
                  <a:ext cx="1057933" cy="1142999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Manual Input 14"/>
                <p:cNvSpPr/>
                <p:nvPr/>
              </p:nvSpPr>
              <p:spPr>
                <a:xfrm rot="5400000">
                  <a:off x="1905000" y="152400"/>
                  <a:ext cx="228600" cy="1447800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0 w 10000"/>
                    <a:gd name="connsiteY0" fmla="*/ 6673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6673 h 10000"/>
                    <a:gd name="connsiteX0" fmla="*/ 0 w 10000"/>
                    <a:gd name="connsiteY0" fmla="*/ 9123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9123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9123"/>
                      </a:moveTo>
                      <a:lnTo>
                        <a:pt x="10000" y="0"/>
                      </a:lnTo>
                      <a:lnTo>
                        <a:pt x="10000" y="10000"/>
                      </a:lnTo>
                      <a:lnTo>
                        <a:pt x="0" y="10000"/>
                      </a:lnTo>
                      <a:lnTo>
                        <a:pt x="0" y="9123"/>
                      </a:lnTo>
                      <a:close/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1295400" y="2133600"/>
                  <a:ext cx="1447800" cy="83820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2" name="Rectangle 121"/>
              <p:cNvSpPr>
                <a:spLocks noChangeAspect="1"/>
              </p:cNvSpPr>
              <p:nvPr/>
            </p:nvSpPr>
            <p:spPr>
              <a:xfrm>
                <a:off x="2524244" y="1279349"/>
                <a:ext cx="710159" cy="11702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97"/>
              <p:cNvSpPr/>
              <p:nvPr/>
            </p:nvSpPr>
            <p:spPr>
              <a:xfrm>
                <a:off x="3886200" y="4115030"/>
                <a:ext cx="1746916" cy="788147"/>
              </a:xfrm>
              <a:custGeom>
                <a:avLst/>
                <a:gdLst>
                  <a:gd name="connsiteX0" fmla="*/ 0 w 1746916"/>
                  <a:gd name="connsiteY0" fmla="*/ 0 h 774499"/>
                  <a:gd name="connsiteX1" fmla="*/ 1746916 w 1746916"/>
                  <a:gd name="connsiteY1" fmla="*/ 0 h 774499"/>
                  <a:gd name="connsiteX2" fmla="*/ 1746916 w 1746916"/>
                  <a:gd name="connsiteY2" fmla="*/ 774499 h 774499"/>
                  <a:gd name="connsiteX3" fmla="*/ 0 w 1746916"/>
                  <a:gd name="connsiteY3" fmla="*/ 774499 h 774499"/>
                  <a:gd name="connsiteX4" fmla="*/ 0 w 1746916"/>
                  <a:gd name="connsiteY4" fmla="*/ 0 h 774499"/>
                  <a:gd name="connsiteX0" fmla="*/ 423081 w 1746916"/>
                  <a:gd name="connsiteY0" fmla="*/ 0 h 788147"/>
                  <a:gd name="connsiteX1" fmla="*/ 1746916 w 1746916"/>
                  <a:gd name="connsiteY1" fmla="*/ 13648 h 788147"/>
                  <a:gd name="connsiteX2" fmla="*/ 1746916 w 1746916"/>
                  <a:gd name="connsiteY2" fmla="*/ 788147 h 788147"/>
                  <a:gd name="connsiteX3" fmla="*/ 0 w 1746916"/>
                  <a:gd name="connsiteY3" fmla="*/ 788147 h 788147"/>
                  <a:gd name="connsiteX4" fmla="*/ 423081 w 1746916"/>
                  <a:gd name="connsiteY4" fmla="*/ 0 h 78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916" h="788147">
                    <a:moveTo>
                      <a:pt x="423081" y="0"/>
                    </a:moveTo>
                    <a:lnTo>
                      <a:pt x="1746916" y="13648"/>
                    </a:lnTo>
                    <a:lnTo>
                      <a:pt x="1746916" y="788147"/>
                    </a:lnTo>
                    <a:lnTo>
                      <a:pt x="0" y="788147"/>
                    </a:lnTo>
                    <a:lnTo>
                      <a:pt x="423081" y="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9" name="Group 138"/>
          <p:cNvGrpSpPr>
            <a:grpSpLocks noChangeAspect="1"/>
          </p:cNvGrpSpPr>
          <p:nvPr/>
        </p:nvGrpSpPr>
        <p:grpSpPr>
          <a:xfrm>
            <a:off x="4665452" y="3042981"/>
            <a:ext cx="2064118" cy="1924784"/>
            <a:chOff x="545244" y="555428"/>
            <a:chExt cx="5115513" cy="4770203"/>
          </a:xfrm>
        </p:grpSpPr>
        <p:sp>
          <p:nvSpPr>
            <p:cNvPr id="140" name="Rectangle 139"/>
            <p:cNvSpPr>
              <a:spLocks noChangeAspect="1"/>
            </p:cNvSpPr>
            <p:nvPr/>
          </p:nvSpPr>
          <p:spPr>
            <a:xfrm>
              <a:off x="545244" y="555428"/>
              <a:ext cx="5115513" cy="47702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559530" y="819456"/>
              <a:ext cx="5073586" cy="4506175"/>
              <a:chOff x="559530" y="819456"/>
              <a:chExt cx="5073586" cy="4506175"/>
            </a:xfrm>
          </p:grpSpPr>
          <p:grpSp>
            <p:nvGrpSpPr>
              <p:cNvPr id="142" name="Group 141"/>
              <p:cNvGrpSpPr>
                <a:grpSpLocks noChangeAspect="1"/>
              </p:cNvGrpSpPr>
              <p:nvPr/>
            </p:nvGrpSpPr>
            <p:grpSpPr>
              <a:xfrm>
                <a:off x="559530" y="819456"/>
                <a:ext cx="5073568" cy="4506175"/>
                <a:chOff x="1295400" y="762000"/>
                <a:chExt cx="2745430" cy="2438400"/>
              </a:xfrm>
            </p:grpSpPr>
            <p:sp>
              <p:nvSpPr>
                <p:cNvPr id="145" name="Rectangle 144"/>
                <p:cNvSpPr/>
                <p:nvPr/>
              </p:nvSpPr>
              <p:spPr>
                <a:xfrm>
                  <a:off x="1295400" y="2971800"/>
                  <a:ext cx="2745430" cy="22860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1295402" y="990600"/>
                  <a:ext cx="1057933" cy="1142999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lowchart: Manual Input 14"/>
                <p:cNvSpPr/>
                <p:nvPr/>
              </p:nvSpPr>
              <p:spPr>
                <a:xfrm rot="5400000">
                  <a:off x="1905000" y="152400"/>
                  <a:ext cx="228600" cy="1447800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0 w 10000"/>
                    <a:gd name="connsiteY0" fmla="*/ 6673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6673 h 10000"/>
                    <a:gd name="connsiteX0" fmla="*/ 0 w 10000"/>
                    <a:gd name="connsiteY0" fmla="*/ 9123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9123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9123"/>
                      </a:moveTo>
                      <a:lnTo>
                        <a:pt x="10000" y="0"/>
                      </a:lnTo>
                      <a:lnTo>
                        <a:pt x="10000" y="10000"/>
                      </a:lnTo>
                      <a:lnTo>
                        <a:pt x="0" y="10000"/>
                      </a:lnTo>
                      <a:lnTo>
                        <a:pt x="0" y="9123"/>
                      </a:lnTo>
                      <a:close/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1295400" y="2133600"/>
                  <a:ext cx="1447800" cy="83820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3" name="Rectangle 142"/>
              <p:cNvSpPr>
                <a:spLocks noChangeAspect="1"/>
              </p:cNvSpPr>
              <p:nvPr/>
            </p:nvSpPr>
            <p:spPr>
              <a:xfrm>
                <a:off x="2549273" y="1279349"/>
                <a:ext cx="710159" cy="11702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97"/>
              <p:cNvSpPr/>
              <p:nvPr/>
            </p:nvSpPr>
            <p:spPr>
              <a:xfrm>
                <a:off x="3886200" y="4115030"/>
                <a:ext cx="1746916" cy="788147"/>
              </a:xfrm>
              <a:custGeom>
                <a:avLst/>
                <a:gdLst>
                  <a:gd name="connsiteX0" fmla="*/ 0 w 1746916"/>
                  <a:gd name="connsiteY0" fmla="*/ 0 h 774499"/>
                  <a:gd name="connsiteX1" fmla="*/ 1746916 w 1746916"/>
                  <a:gd name="connsiteY1" fmla="*/ 0 h 774499"/>
                  <a:gd name="connsiteX2" fmla="*/ 1746916 w 1746916"/>
                  <a:gd name="connsiteY2" fmla="*/ 774499 h 774499"/>
                  <a:gd name="connsiteX3" fmla="*/ 0 w 1746916"/>
                  <a:gd name="connsiteY3" fmla="*/ 774499 h 774499"/>
                  <a:gd name="connsiteX4" fmla="*/ 0 w 1746916"/>
                  <a:gd name="connsiteY4" fmla="*/ 0 h 774499"/>
                  <a:gd name="connsiteX0" fmla="*/ 423081 w 1746916"/>
                  <a:gd name="connsiteY0" fmla="*/ 0 h 788147"/>
                  <a:gd name="connsiteX1" fmla="*/ 1746916 w 1746916"/>
                  <a:gd name="connsiteY1" fmla="*/ 13648 h 788147"/>
                  <a:gd name="connsiteX2" fmla="*/ 1746916 w 1746916"/>
                  <a:gd name="connsiteY2" fmla="*/ 788147 h 788147"/>
                  <a:gd name="connsiteX3" fmla="*/ 0 w 1746916"/>
                  <a:gd name="connsiteY3" fmla="*/ 788147 h 788147"/>
                  <a:gd name="connsiteX4" fmla="*/ 423081 w 1746916"/>
                  <a:gd name="connsiteY4" fmla="*/ 0 h 78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916" h="788147">
                    <a:moveTo>
                      <a:pt x="423081" y="0"/>
                    </a:moveTo>
                    <a:lnTo>
                      <a:pt x="1746916" y="13648"/>
                    </a:lnTo>
                    <a:lnTo>
                      <a:pt x="1746916" y="788147"/>
                    </a:lnTo>
                    <a:lnTo>
                      <a:pt x="0" y="788147"/>
                    </a:lnTo>
                    <a:lnTo>
                      <a:pt x="423081" y="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1" name="TextBox 160"/>
          <p:cNvSpPr txBox="1"/>
          <p:nvPr/>
        </p:nvSpPr>
        <p:spPr>
          <a:xfrm>
            <a:off x="907684" y="5692914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3148272" y="5692914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5532843" y="5692914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18493" y="3397625"/>
            <a:ext cx="53647" cy="84839"/>
            <a:chOff x="2590800" y="2224420"/>
            <a:chExt cx="73152" cy="13473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624429" y="2224420"/>
              <a:ext cx="1" cy="1149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2590800" y="2286000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6927481" y="3046182"/>
            <a:ext cx="2064119" cy="1924784"/>
            <a:chOff x="545244" y="555428"/>
            <a:chExt cx="5115513" cy="4770203"/>
          </a:xfrm>
        </p:grpSpPr>
        <p:sp>
          <p:nvSpPr>
            <p:cNvPr id="75" name="Rectangle 74"/>
            <p:cNvSpPr>
              <a:spLocks noChangeAspect="1"/>
            </p:cNvSpPr>
            <p:nvPr/>
          </p:nvSpPr>
          <p:spPr>
            <a:xfrm>
              <a:off x="545244" y="555428"/>
              <a:ext cx="5115513" cy="47702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59530" y="819456"/>
              <a:ext cx="5073586" cy="4506175"/>
              <a:chOff x="559530" y="819456"/>
              <a:chExt cx="5073586" cy="4506175"/>
            </a:xfrm>
          </p:grpSpPr>
          <p:grpSp>
            <p:nvGrpSpPr>
              <p:cNvPr id="77" name="Group 76"/>
              <p:cNvGrpSpPr>
                <a:grpSpLocks noChangeAspect="1"/>
              </p:cNvGrpSpPr>
              <p:nvPr/>
            </p:nvGrpSpPr>
            <p:grpSpPr>
              <a:xfrm>
                <a:off x="559530" y="819456"/>
                <a:ext cx="5073568" cy="4506175"/>
                <a:chOff x="1295400" y="762000"/>
                <a:chExt cx="2745430" cy="2438400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295400" y="2971800"/>
                  <a:ext cx="2745430" cy="22860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1295402" y="990600"/>
                  <a:ext cx="1057933" cy="1142999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lowchart: Manual Input 14"/>
                <p:cNvSpPr/>
                <p:nvPr/>
              </p:nvSpPr>
              <p:spPr>
                <a:xfrm rot="5400000">
                  <a:off x="1905000" y="152400"/>
                  <a:ext cx="228600" cy="1447800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0 w 10000"/>
                    <a:gd name="connsiteY0" fmla="*/ 6673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6673 h 10000"/>
                    <a:gd name="connsiteX0" fmla="*/ 0 w 10000"/>
                    <a:gd name="connsiteY0" fmla="*/ 9123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9123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9123"/>
                      </a:moveTo>
                      <a:lnTo>
                        <a:pt x="10000" y="0"/>
                      </a:lnTo>
                      <a:lnTo>
                        <a:pt x="10000" y="10000"/>
                      </a:lnTo>
                      <a:lnTo>
                        <a:pt x="0" y="10000"/>
                      </a:lnTo>
                      <a:lnTo>
                        <a:pt x="0" y="9123"/>
                      </a:lnTo>
                      <a:close/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1295400" y="2133600"/>
                  <a:ext cx="1447800" cy="83820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>
                <a:spLocks noChangeAspect="1"/>
              </p:cNvSpPr>
              <p:nvPr/>
            </p:nvSpPr>
            <p:spPr>
              <a:xfrm>
                <a:off x="2524244" y="1279349"/>
                <a:ext cx="710159" cy="11702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97"/>
              <p:cNvSpPr/>
              <p:nvPr/>
            </p:nvSpPr>
            <p:spPr>
              <a:xfrm>
                <a:off x="3886200" y="4115030"/>
                <a:ext cx="1746916" cy="788147"/>
              </a:xfrm>
              <a:custGeom>
                <a:avLst/>
                <a:gdLst>
                  <a:gd name="connsiteX0" fmla="*/ 0 w 1746916"/>
                  <a:gd name="connsiteY0" fmla="*/ 0 h 774499"/>
                  <a:gd name="connsiteX1" fmla="*/ 1746916 w 1746916"/>
                  <a:gd name="connsiteY1" fmla="*/ 0 h 774499"/>
                  <a:gd name="connsiteX2" fmla="*/ 1746916 w 1746916"/>
                  <a:gd name="connsiteY2" fmla="*/ 774499 h 774499"/>
                  <a:gd name="connsiteX3" fmla="*/ 0 w 1746916"/>
                  <a:gd name="connsiteY3" fmla="*/ 774499 h 774499"/>
                  <a:gd name="connsiteX4" fmla="*/ 0 w 1746916"/>
                  <a:gd name="connsiteY4" fmla="*/ 0 h 774499"/>
                  <a:gd name="connsiteX0" fmla="*/ 423081 w 1746916"/>
                  <a:gd name="connsiteY0" fmla="*/ 0 h 788147"/>
                  <a:gd name="connsiteX1" fmla="*/ 1746916 w 1746916"/>
                  <a:gd name="connsiteY1" fmla="*/ 13648 h 788147"/>
                  <a:gd name="connsiteX2" fmla="*/ 1746916 w 1746916"/>
                  <a:gd name="connsiteY2" fmla="*/ 788147 h 788147"/>
                  <a:gd name="connsiteX3" fmla="*/ 0 w 1746916"/>
                  <a:gd name="connsiteY3" fmla="*/ 788147 h 788147"/>
                  <a:gd name="connsiteX4" fmla="*/ 423081 w 1746916"/>
                  <a:gd name="connsiteY4" fmla="*/ 0 h 78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916" h="788147">
                    <a:moveTo>
                      <a:pt x="423081" y="0"/>
                    </a:moveTo>
                    <a:lnTo>
                      <a:pt x="1746916" y="13648"/>
                    </a:lnTo>
                    <a:lnTo>
                      <a:pt x="1746916" y="788147"/>
                    </a:lnTo>
                    <a:lnTo>
                      <a:pt x="0" y="788147"/>
                    </a:lnTo>
                    <a:lnTo>
                      <a:pt x="423081" y="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3303408" y="3401768"/>
            <a:ext cx="53647" cy="84839"/>
            <a:chOff x="2590800" y="2224420"/>
            <a:chExt cx="73152" cy="134732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2624429" y="2224420"/>
              <a:ext cx="1" cy="1149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/>
            <p:nvPr/>
          </p:nvSpPr>
          <p:spPr>
            <a:xfrm>
              <a:off x="2590800" y="2286000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56" y="3501638"/>
            <a:ext cx="127459" cy="515421"/>
          </a:xfrm>
          <a:prstGeom prst="rect">
            <a:avLst/>
          </a:prstGeom>
        </p:spPr>
      </p:pic>
      <p:grpSp>
        <p:nvGrpSpPr>
          <p:cNvPr id="128" name="Group 127"/>
          <p:cNvGrpSpPr>
            <a:grpSpLocks noChangeAspect="1"/>
          </p:cNvGrpSpPr>
          <p:nvPr/>
        </p:nvGrpSpPr>
        <p:grpSpPr>
          <a:xfrm>
            <a:off x="3243069" y="3743772"/>
            <a:ext cx="169994" cy="419527"/>
            <a:chOff x="2761944" y="3002071"/>
            <a:chExt cx="421289" cy="1039716"/>
          </a:xfrm>
          <a:scene3d>
            <a:camera prst="orthographicFront">
              <a:rot lat="0" lon="3600000" rev="0"/>
            </a:camera>
            <a:lightRig rig="threePt" dir="t"/>
          </a:scene3d>
        </p:grpSpPr>
        <p:sp>
          <p:nvSpPr>
            <p:cNvPr id="129" name="Rectangle 128"/>
            <p:cNvSpPr/>
            <p:nvPr/>
          </p:nvSpPr>
          <p:spPr>
            <a:xfrm rot="20581965">
              <a:off x="3120873" y="3025743"/>
              <a:ext cx="62360" cy="10061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 rot="361120">
              <a:off x="2926583" y="3032241"/>
              <a:ext cx="36576" cy="98940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 rot="20581965">
              <a:off x="2965409" y="3002071"/>
              <a:ext cx="31179" cy="10397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 rot="361120">
              <a:off x="2761944" y="3035419"/>
              <a:ext cx="17147" cy="98940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 flipV="1">
              <a:off x="2955204" y="3441262"/>
              <a:ext cx="171477" cy="18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flipV="1">
              <a:off x="2888978" y="3230436"/>
              <a:ext cx="171477" cy="18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 flipV="1">
              <a:off x="2819159" y="3016964"/>
              <a:ext cx="217173" cy="457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6" name="Rectangle 135"/>
          <p:cNvSpPr/>
          <p:nvPr/>
        </p:nvSpPr>
        <p:spPr>
          <a:xfrm flipV="1">
            <a:off x="3337323" y="4011368"/>
            <a:ext cx="45720" cy="7374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00" y="3495800"/>
            <a:ext cx="127459" cy="515421"/>
          </a:xfrm>
          <a:prstGeom prst="rect">
            <a:avLst/>
          </a:prstGeom>
        </p:spPr>
      </p:pic>
      <p:grpSp>
        <p:nvGrpSpPr>
          <p:cNvPr id="152" name="Group 151"/>
          <p:cNvGrpSpPr>
            <a:grpSpLocks noChangeAspect="1"/>
          </p:cNvGrpSpPr>
          <p:nvPr/>
        </p:nvGrpSpPr>
        <p:grpSpPr>
          <a:xfrm>
            <a:off x="5560742" y="3395930"/>
            <a:ext cx="53647" cy="84839"/>
            <a:chOff x="2590800" y="2224420"/>
            <a:chExt cx="73152" cy="134732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2624429" y="2224420"/>
              <a:ext cx="1" cy="1149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2590800" y="2286000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 flipH="1" flipV="1">
            <a:off x="5474081" y="3549559"/>
            <a:ext cx="539452" cy="1221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5" name="Picture 15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14" y="3634558"/>
            <a:ext cx="127459" cy="515421"/>
          </a:xfrm>
          <a:prstGeom prst="rect">
            <a:avLst/>
          </a:prstGeom>
        </p:spPr>
      </p:pic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7824156" y="3395930"/>
            <a:ext cx="53647" cy="84839"/>
            <a:chOff x="2590800" y="2224420"/>
            <a:chExt cx="73152" cy="134732"/>
          </a:xfrm>
        </p:grpSpPr>
        <p:cxnSp>
          <p:nvCxnSpPr>
            <p:cNvPr id="157" name="Straight Connector 156"/>
            <p:cNvCxnSpPr/>
            <p:nvPr/>
          </p:nvCxnSpPr>
          <p:spPr>
            <a:xfrm>
              <a:off x="2624429" y="2224420"/>
              <a:ext cx="1" cy="1149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/>
            <p:cNvSpPr/>
            <p:nvPr/>
          </p:nvSpPr>
          <p:spPr>
            <a:xfrm>
              <a:off x="2590800" y="2286000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7852440" y="3502657"/>
            <a:ext cx="0" cy="3975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7776419" y="569291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1217" y="4989723"/>
            <a:ext cx="2058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/>
              <a:t>Utilizar una escalera </a:t>
            </a:r>
            <a:r>
              <a:rPr lang="es-MX" sz="1200" b="1" dirty="0" smtClean="0"/>
              <a:t>de extensión</a:t>
            </a:r>
            <a:r>
              <a:rPr lang="en-US" sz="1200" b="1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927481" y="4967765"/>
            <a:ext cx="2064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/>
              <a:t>Utilizar </a:t>
            </a:r>
            <a:r>
              <a:rPr lang="es-MX" sz="1200" b="1" dirty="0" smtClean="0"/>
              <a:t>una herramienta </a:t>
            </a:r>
            <a:r>
              <a:rPr lang="es-MX" sz="1200" b="1" dirty="0"/>
              <a:t>extensible y proteger la orilla </a:t>
            </a:r>
            <a:r>
              <a:rPr lang="es-MX" sz="1200" b="1" dirty="0" smtClean="0"/>
              <a:t>abierta</a:t>
            </a:r>
            <a:r>
              <a:rPr lang="en-US" sz="1200" b="1" dirty="0"/>
              <a:t>?</a:t>
            </a:r>
          </a:p>
        </p:txBody>
      </p:sp>
      <p:sp>
        <p:nvSpPr>
          <p:cNvPr id="88" name="Rectangle 87"/>
          <p:cNvSpPr/>
          <p:nvPr/>
        </p:nvSpPr>
        <p:spPr>
          <a:xfrm flipV="1">
            <a:off x="3359724" y="4081616"/>
            <a:ext cx="45720" cy="7374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54279" y="1459468"/>
            <a:ext cx="540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/>
              <a:t>2. </a:t>
            </a:r>
            <a:r>
              <a:rPr lang="es-MX" dirty="0"/>
              <a:t>¿Cual es la manera más segura de realizar esta tarea?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7997382" y="3895345"/>
            <a:ext cx="18288" cy="26322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393842" y="4984701"/>
            <a:ext cx="2058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/>
              <a:t>Utilizar una escalera mas larga y rotarla</a:t>
            </a:r>
            <a:r>
              <a:rPr lang="en-US" sz="1200" b="1" dirty="0"/>
              <a:t>?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36433" y="4991246"/>
            <a:ext cx="2090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/>
              <a:t>Utilizar una </a:t>
            </a:r>
            <a:r>
              <a:rPr lang="es-MX" sz="1200" b="1" dirty="0"/>
              <a:t>escalera más </a:t>
            </a:r>
            <a:r>
              <a:rPr lang="es-MX" sz="1200" b="1" dirty="0" smtClean="0"/>
              <a:t>corta</a:t>
            </a:r>
            <a:r>
              <a:rPr lang="en-US" sz="1200" b="1" dirty="0"/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 sz="1800" dirty="0" smtClean="0"/>
              <a:t>3. Se </a:t>
            </a:r>
            <a:r>
              <a:rPr lang="es-MX" sz="1800" dirty="0"/>
              <a:t>puede evitar el accidente demostrado anteriormente siguiendo las siguientes medidas de seguridad</a:t>
            </a:r>
            <a:r>
              <a:rPr lang="es-MX" sz="1800" dirty="0" smtClean="0"/>
              <a:t>:</a:t>
            </a:r>
          </a:p>
          <a:p>
            <a:pPr marL="0" lvl="0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s-MX" sz="1800" dirty="0"/>
              <a:t>Estando detrás de un </a:t>
            </a:r>
            <a:r>
              <a:rPr lang="es-MX" sz="1800" dirty="0" smtClean="0"/>
              <a:t>barandal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s-MX" sz="1800" dirty="0" smtClean="0"/>
              <a:t>Encontrando </a:t>
            </a:r>
            <a:r>
              <a:rPr lang="es-MX" sz="1800" dirty="0"/>
              <a:t>la herramienta correcta para realizar la </a:t>
            </a:r>
            <a:r>
              <a:rPr lang="es-MX" sz="1800" dirty="0" smtClean="0"/>
              <a:t>tarea</a:t>
            </a:r>
            <a:endParaRPr lang="en-US" sz="18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29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err="1" smtClean="0"/>
              <a:t>Caso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09800"/>
            <a:ext cx="7086600" cy="3352800"/>
          </a:xfrm>
        </p:spPr>
        <p:txBody>
          <a:bodyPr>
            <a:noAutofit/>
          </a:bodyPr>
          <a:lstStyle/>
          <a:p>
            <a:pPr algn="l"/>
            <a:r>
              <a:rPr lang="es-ES" sz="2800" dirty="0">
                <a:solidFill>
                  <a:schemeClr val="tx1"/>
                </a:solidFill>
              </a:rPr>
              <a:t>La víctima estaba trabajando en el tope de una escalera de extensión inestable, dando </a:t>
            </a:r>
            <a:r>
              <a:rPr lang="es-ES" sz="2800" dirty="0" smtClean="0">
                <a:solidFill>
                  <a:schemeClr val="tx1"/>
                </a:solidFill>
              </a:rPr>
              <a:t>retoques de </a:t>
            </a:r>
            <a:r>
              <a:rPr lang="es-ES" sz="2800" dirty="0">
                <a:solidFill>
                  <a:schemeClr val="tx1"/>
                </a:solidFill>
              </a:rPr>
              <a:t>pintura e instalando los amarres de metal para el techo, cuando la escalera y la víctima </a:t>
            </a:r>
            <a:r>
              <a:rPr lang="es-ES" sz="2800" dirty="0" smtClean="0">
                <a:solidFill>
                  <a:schemeClr val="tx1"/>
                </a:solidFill>
              </a:rPr>
              <a:t>caen hacia </a:t>
            </a:r>
            <a:r>
              <a:rPr lang="es-ES" sz="2800" dirty="0">
                <a:solidFill>
                  <a:schemeClr val="tx1"/>
                </a:solidFill>
              </a:rPr>
              <a:t>atrás. Como resultado, el trabajador golpea su cabeza con el piso de concreto y muere </a:t>
            </a:r>
            <a:r>
              <a:rPr lang="es-ES" sz="2800" dirty="0" smtClean="0">
                <a:solidFill>
                  <a:schemeClr val="tx1"/>
                </a:solidFill>
              </a:rPr>
              <a:t>a causa </a:t>
            </a:r>
            <a:r>
              <a:rPr lang="es-ES" sz="2800" dirty="0">
                <a:solidFill>
                  <a:schemeClr val="tx1"/>
                </a:solidFill>
              </a:rPr>
              <a:t>de sus heridas.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/>
          </p:cNvSpPr>
          <p:nvPr/>
        </p:nvSpPr>
        <p:spPr>
          <a:xfrm>
            <a:off x="2310892" y="3032760"/>
            <a:ext cx="89408" cy="2377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3276" y="291502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“ </a:t>
              </a:r>
              <a:r>
                <a:rPr lang="en-US" sz="1600" b="1" dirty="0" err="1" smtClean="0"/>
                <a:t>Hacer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retoques</a:t>
              </a:r>
              <a:r>
                <a:rPr lang="en-US" sz="1600" b="1" dirty="0" smtClean="0"/>
                <a:t> a la </a:t>
              </a:r>
              <a:r>
                <a:rPr lang="en-US" sz="1600" b="1" dirty="0" err="1" smtClean="0"/>
                <a:t>pintura</a:t>
              </a:r>
              <a:r>
                <a:rPr lang="en-US" sz="1600" b="1" dirty="0"/>
                <a:t> </a:t>
              </a:r>
              <a:r>
                <a:rPr lang="en-US" sz="1600" b="1" dirty="0" smtClean="0"/>
                <a:t>e </a:t>
              </a:r>
              <a:r>
                <a:rPr lang="en-US" sz="1600" b="1" dirty="0" err="1" smtClean="0"/>
                <a:t>instalar</a:t>
              </a:r>
              <a:r>
                <a:rPr lang="en-US" sz="1600" b="1" dirty="0" smtClean="0"/>
                <a:t> los </a:t>
              </a:r>
              <a:r>
                <a:rPr lang="en-US" sz="1600" b="1" dirty="0" err="1" smtClean="0"/>
                <a:t>amarres</a:t>
              </a:r>
              <a:r>
                <a:rPr lang="en-US" sz="1600" b="1" dirty="0" smtClean="0"/>
                <a:t> del </a:t>
              </a:r>
              <a:r>
                <a:rPr lang="en-US" sz="1600" b="1" dirty="0" err="1" smtClean="0"/>
                <a:t>techo</a:t>
              </a:r>
              <a:r>
                <a:rPr lang="en-US" sz="1600" b="1" dirty="0" smtClean="0"/>
                <a:t>.” </a:t>
              </a:r>
              <a:endParaRPr lang="en-US" sz="1400" b="1" dirty="0" smtClean="0"/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545244" y="872867"/>
              <a:ext cx="5115513" cy="477020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37580" y="5410200"/>
            <a:ext cx="5101209" cy="2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1082395">
            <a:off x="1505913" y="3252123"/>
            <a:ext cx="4114800" cy="172686"/>
          </a:xfrm>
          <a:prstGeom prst="parallelogram">
            <a:avLst>
              <a:gd name="adj" fmla="val 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5188549" y="3947160"/>
            <a:ext cx="89408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475411" y="4038868"/>
            <a:ext cx="7617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    16ft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2234834" y="3019425"/>
            <a:ext cx="2324" cy="237744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276725" y="4382869"/>
            <a:ext cx="7617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    10ft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5103076" y="3937635"/>
            <a:ext cx="2324" cy="146304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400300" y="5457825"/>
            <a:ext cx="2788249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413549" y="5395496"/>
            <a:ext cx="7617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0ft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543300" y="3947160"/>
            <a:ext cx="164592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rc 67"/>
          <p:cNvSpPr/>
          <p:nvPr/>
        </p:nvSpPr>
        <p:spPr>
          <a:xfrm rot="14178801">
            <a:off x="3952726" y="3390700"/>
            <a:ext cx="914400" cy="914400"/>
          </a:xfrm>
          <a:prstGeom prst="arc">
            <a:avLst>
              <a:gd name="adj1" fmla="val 17392285"/>
              <a:gd name="adj2" fmla="val 20505129"/>
            </a:avLst>
          </a:prstGeom>
          <a:ln w="31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921726" y="3624303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18.5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Berlin Sans FB Demi"/>
              </a:rPr>
              <a:t>˚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14" y="4537364"/>
            <a:ext cx="374072" cy="872836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547105" y="3213885"/>
            <a:ext cx="140728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Poste de </a:t>
            </a:r>
            <a:r>
              <a:rPr lang="en-US" sz="1400" dirty="0" err="1" smtClean="0">
                <a:solidFill>
                  <a:schemeClr val="accent1"/>
                </a:solidFill>
              </a:rPr>
              <a:t>soporte</a:t>
            </a:r>
            <a:r>
              <a:rPr lang="en-US" sz="1400" dirty="0" smtClean="0">
                <a:solidFill>
                  <a:schemeClr val="accent1"/>
                </a:solidFill>
              </a:rPr>
              <a:t> del </a:t>
            </a:r>
            <a:r>
              <a:rPr lang="en-US" sz="1400" dirty="0" err="1" smtClean="0">
                <a:solidFill>
                  <a:schemeClr val="accent1"/>
                </a:solidFill>
              </a:rPr>
              <a:t>techo</a:t>
            </a:r>
            <a:endParaRPr lang="en-US" sz="1400" dirty="0" smtClean="0">
              <a:solidFill>
                <a:schemeClr val="accent1"/>
              </a:solidFill>
            </a:endParaRPr>
          </a:p>
        </p:txBody>
      </p:sp>
      <p:cxnSp>
        <p:nvCxnSpPr>
          <p:cNvPr id="21" name="Curved Connector 20"/>
          <p:cNvCxnSpPr/>
          <p:nvPr/>
        </p:nvCxnSpPr>
        <p:spPr>
          <a:xfrm rot="10800000">
            <a:off x="1954387" y="3421777"/>
            <a:ext cx="401211" cy="313780"/>
          </a:xfrm>
          <a:prstGeom prst="curvedConnector3">
            <a:avLst/>
          </a:prstGeom>
          <a:ln w="12700">
            <a:headEnd type="oval" w="med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2279" y="2897568"/>
            <a:ext cx="356146" cy="1112457"/>
          </a:xfrm>
          <a:prstGeom prst="rect">
            <a:avLst/>
          </a:prstGeom>
        </p:spPr>
      </p:pic>
      <p:sp>
        <p:nvSpPr>
          <p:cNvPr id="48" name="Rectangle 47"/>
          <p:cNvSpPr>
            <a:spLocks/>
          </p:cNvSpPr>
          <p:nvPr/>
        </p:nvSpPr>
        <p:spPr>
          <a:xfrm>
            <a:off x="2310892" y="3032760"/>
            <a:ext cx="89408" cy="2377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3276" y="291502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“</a:t>
              </a:r>
              <a:r>
                <a:rPr lang="en-US" sz="1600" b="1" dirty="0" err="1" smtClean="0"/>
                <a:t>Vamos</a:t>
              </a:r>
              <a:r>
                <a:rPr lang="en-US" sz="1600" b="1" dirty="0" smtClean="0"/>
                <a:t> a </a:t>
              </a:r>
              <a:r>
                <a:rPr lang="en-US" sz="1600" b="1" dirty="0" err="1" smtClean="0"/>
                <a:t>empezar</a:t>
              </a:r>
              <a:r>
                <a:rPr lang="en-US" sz="1600" b="1" dirty="0" smtClean="0"/>
                <a:t> con la </a:t>
              </a:r>
              <a:r>
                <a:rPr lang="en-US" sz="1600" b="1" dirty="0" err="1" smtClean="0"/>
                <a:t>escalera</a:t>
              </a:r>
              <a:r>
                <a:rPr lang="en-US" sz="1600" b="1" dirty="0" smtClean="0"/>
                <a:t> de </a:t>
              </a:r>
              <a:r>
                <a:rPr lang="en-US" sz="1600" b="1" dirty="0" err="1" smtClean="0"/>
                <a:t>extensión</a:t>
              </a:r>
              <a:endParaRPr lang="en-US" sz="1400" b="1" dirty="0" smtClean="0"/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545244" y="872867"/>
              <a:ext cx="5115513" cy="477020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265298" y="3341031"/>
            <a:ext cx="151962" cy="1992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580" y="5410200"/>
            <a:ext cx="5101209" cy="2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1082395">
            <a:off x="1505913" y="3252123"/>
            <a:ext cx="4114800" cy="172686"/>
          </a:xfrm>
          <a:prstGeom prst="parallelogram">
            <a:avLst>
              <a:gd name="adj" fmla="val 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5188549" y="3947160"/>
            <a:ext cx="89408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327253" y="3326616"/>
            <a:ext cx="513413" cy="2119935"/>
            <a:chOff x="2327253" y="3326616"/>
            <a:chExt cx="513413" cy="2119935"/>
          </a:xfrm>
        </p:grpSpPr>
        <p:sp>
          <p:nvSpPr>
            <p:cNvPr id="2" name="Rectangle 1"/>
            <p:cNvSpPr>
              <a:spLocks/>
            </p:cNvSpPr>
            <p:nvPr/>
          </p:nvSpPr>
          <p:spPr>
            <a:xfrm rot="20940000" flipV="1">
              <a:off x="2652994" y="3326616"/>
              <a:ext cx="54864" cy="21031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/>
            </p:cNvSpPr>
            <p:nvPr/>
          </p:nvSpPr>
          <p:spPr>
            <a:xfrm rot="20940000" flipV="1">
              <a:off x="2486144" y="3343431"/>
              <a:ext cx="54864" cy="21031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535866" y="4546889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19651" y="4962525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663952" y="5105400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685218" y="5257800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587752" y="4686300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598385" y="4829175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467251" y="4114800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500919" y="4267200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511552" y="4410075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414086" y="3838575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435352" y="3981450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359152" y="3552825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383466" y="3705225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327253" y="3419475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/>
          </p:cNvSpPr>
          <p:nvPr/>
        </p:nvSpPr>
        <p:spPr>
          <a:xfrm>
            <a:off x="2310892" y="3032760"/>
            <a:ext cx="89408" cy="2377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3276" y="291502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“Oops! La </a:t>
              </a:r>
              <a:r>
                <a:rPr lang="en-US" sz="1600" b="1" dirty="0" err="1" smtClean="0"/>
                <a:t>escalera</a:t>
              </a:r>
              <a:r>
                <a:rPr lang="en-US" sz="1600" b="1" dirty="0" smtClean="0"/>
                <a:t> se </a:t>
              </a:r>
              <a:r>
                <a:rPr lang="en-US" sz="1600" b="1" dirty="0" err="1" smtClean="0"/>
                <a:t>movió</a:t>
              </a:r>
              <a:r>
                <a:rPr lang="en-US" sz="1600" b="1" dirty="0" smtClean="0"/>
                <a:t>.” </a:t>
              </a:r>
              <a:endParaRPr lang="en-US" sz="1400" b="1" dirty="0" smtClean="0"/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545244" y="872867"/>
              <a:ext cx="5115513" cy="477020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37580" y="5410200"/>
            <a:ext cx="5101209" cy="2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1082395">
            <a:off x="1505913" y="3252123"/>
            <a:ext cx="4114800" cy="172686"/>
          </a:xfrm>
          <a:prstGeom prst="parallelogram">
            <a:avLst>
              <a:gd name="adj" fmla="val 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5188549" y="3947160"/>
            <a:ext cx="89408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80000">
            <a:off x="1685753" y="4427516"/>
            <a:ext cx="151962" cy="19921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438588" flipH="1" flipV="1">
            <a:off x="3014190" y="3818272"/>
            <a:ext cx="944312" cy="69881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 rot="2025687">
            <a:off x="2425480" y="3372197"/>
            <a:ext cx="513413" cy="2119935"/>
            <a:chOff x="2327253" y="3326616"/>
            <a:chExt cx="513413" cy="2119935"/>
          </a:xfrm>
        </p:grpSpPr>
        <p:sp>
          <p:nvSpPr>
            <p:cNvPr id="30" name="Rectangle 29"/>
            <p:cNvSpPr>
              <a:spLocks/>
            </p:cNvSpPr>
            <p:nvPr/>
          </p:nvSpPr>
          <p:spPr>
            <a:xfrm rot="20940000" flipV="1">
              <a:off x="2652994" y="3326616"/>
              <a:ext cx="54864" cy="21031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/>
            </p:cNvSpPr>
            <p:nvPr/>
          </p:nvSpPr>
          <p:spPr>
            <a:xfrm rot="20940000" flipV="1">
              <a:off x="2486144" y="3343431"/>
              <a:ext cx="54864" cy="21031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535866" y="4546889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619651" y="4962525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663952" y="5105400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685218" y="5257800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587752" y="4686300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598385" y="4829175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467251" y="4114800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500919" y="4267200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511552" y="4410075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414086" y="3838575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435352" y="3981450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359152" y="3552825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383466" y="3705225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327253" y="3419475"/>
              <a:ext cx="155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45244" y="309372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MX" sz="1600" b="1" dirty="0"/>
                <a:t>¿</a:t>
              </a:r>
              <a:r>
                <a:rPr lang="en-US" sz="1600" b="1" dirty="0" err="1" smtClean="0"/>
                <a:t>Que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pude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haber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hecho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diferente</a:t>
              </a:r>
              <a:r>
                <a:rPr lang="en-US" sz="1600" b="1" dirty="0"/>
                <a:t> </a:t>
              </a:r>
              <a:r>
                <a:rPr lang="en-US" sz="1600" b="1" dirty="0" smtClean="0"/>
                <a:t>antes de mi </a:t>
              </a:r>
              <a:r>
                <a:rPr lang="en-US" sz="1600" b="1" dirty="0" err="1" smtClean="0"/>
                <a:t>muerte</a:t>
              </a:r>
              <a:r>
                <a:rPr lang="en-US" sz="1600" b="1" dirty="0" smtClean="0"/>
                <a:t>?</a:t>
              </a:r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545244" y="872867"/>
              <a:ext cx="5115513" cy="47702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25710" y="934089"/>
            <a:ext cx="19672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 smtClean="0">
                <a:solidFill>
                  <a:srgbClr val="FF0000"/>
                </a:solidFill>
              </a:rPr>
              <a:t>?</a:t>
            </a:r>
            <a:endParaRPr lang="en-US" sz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1484541" y="563880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4304951" y="563880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239000" y="5638800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457200" y="685800"/>
            <a:ext cx="817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dirty="0" smtClean="0"/>
              <a:t>1. ¿Por </a:t>
            </a:r>
            <a:r>
              <a:rPr lang="es-MX" dirty="0"/>
              <a:t>qué fue inseguro el método que se uso para realizar la tarea en este ejemplo?</a:t>
            </a:r>
            <a:endParaRPr lang="en-US" dirty="0"/>
          </a:p>
        </p:txBody>
      </p:sp>
      <p:sp>
        <p:nvSpPr>
          <p:cNvPr id="13" name="TextBox 28"/>
          <p:cNvSpPr txBox="1"/>
          <p:nvPr/>
        </p:nvSpPr>
        <p:spPr>
          <a:xfrm>
            <a:off x="476032" y="1078468"/>
            <a:ext cx="540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2. </a:t>
            </a:r>
            <a:r>
              <a:rPr lang="es-MX" dirty="0"/>
              <a:t>¿Cuál es la manera más segura de realizar esta tarea?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" y="2514596"/>
            <a:ext cx="297284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83" y="2520533"/>
            <a:ext cx="296269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09" y="2520533"/>
            <a:ext cx="296269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err="1" smtClean="0"/>
              <a:t>Caso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7086600" cy="3581400"/>
          </a:xfrm>
        </p:spPr>
        <p:txBody>
          <a:bodyPr>
            <a:noAutofit/>
          </a:bodyPr>
          <a:lstStyle/>
          <a:p>
            <a:pPr algn="l"/>
            <a:r>
              <a:rPr lang="es-ES" sz="2800" dirty="0">
                <a:solidFill>
                  <a:schemeClr val="tx1"/>
                </a:solidFill>
              </a:rPr>
              <a:t>A un trabajador de tabla roca se le asigno una tarea en la sección más alta de una pared. </a:t>
            </a:r>
            <a:r>
              <a:rPr lang="es-ES" sz="2800" dirty="0" smtClean="0">
                <a:solidFill>
                  <a:schemeClr val="tx1"/>
                </a:solidFill>
              </a:rPr>
              <a:t>Para llegar </a:t>
            </a:r>
            <a:r>
              <a:rPr lang="es-ES" sz="2800" dirty="0">
                <a:solidFill>
                  <a:schemeClr val="tx1"/>
                </a:solidFill>
              </a:rPr>
              <a:t>a ella, el trabajador colocó una escalera en el andamio sin las ruedas aseguradas y </a:t>
            </a:r>
            <a:r>
              <a:rPr lang="es-ES" sz="2800" dirty="0" smtClean="0">
                <a:solidFill>
                  <a:schemeClr val="tx1"/>
                </a:solidFill>
              </a:rPr>
              <a:t>la recargó </a:t>
            </a:r>
            <a:r>
              <a:rPr lang="es-ES" sz="2800" dirty="0">
                <a:solidFill>
                  <a:schemeClr val="tx1"/>
                </a:solidFill>
              </a:rPr>
              <a:t>contra la pared. Cuando la víctima sube por la escalera, el andamio rueda a </a:t>
            </a:r>
            <a:r>
              <a:rPr lang="es-ES" sz="2800" dirty="0" smtClean="0">
                <a:solidFill>
                  <a:schemeClr val="tx1"/>
                </a:solidFill>
              </a:rPr>
              <a:t>resultado de </a:t>
            </a:r>
            <a:r>
              <a:rPr lang="es-ES" sz="2800" dirty="0">
                <a:solidFill>
                  <a:schemeClr val="tx1"/>
                </a:solidFill>
              </a:rPr>
              <a:t>la fuerza aplicada en la base de la escalera. La víctima cae 19 pies y muere.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6669" y="318897"/>
            <a:ext cx="5115524" cy="6094924"/>
            <a:chOff x="516669" y="318897"/>
            <a:chExt cx="5115524" cy="6094924"/>
          </a:xfrm>
        </p:grpSpPr>
        <p:grpSp>
          <p:nvGrpSpPr>
            <p:cNvPr id="14" name="Group 13"/>
            <p:cNvGrpSpPr/>
            <p:nvPr/>
          </p:nvGrpSpPr>
          <p:grpSpPr>
            <a:xfrm>
              <a:off x="516669" y="318897"/>
              <a:ext cx="5115524" cy="6094924"/>
              <a:chOff x="545244" y="309372"/>
              <a:chExt cx="5115524" cy="6094924"/>
            </a:xfrm>
          </p:grpSpPr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559548" y="309372"/>
                <a:ext cx="452628" cy="45262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44" name="Rectangle 143"/>
              <p:cNvSpPr>
                <a:spLocks/>
              </p:cNvSpPr>
              <p:nvPr/>
            </p:nvSpPr>
            <p:spPr>
              <a:xfrm>
                <a:off x="545255" y="5727640"/>
                <a:ext cx="5115513" cy="6766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b="1" dirty="0" smtClean="0"/>
                  <a:t>“</a:t>
                </a:r>
                <a:r>
                  <a:rPr lang="en-US" sz="1600" b="1" dirty="0" err="1" smtClean="0"/>
                  <a:t>Llenar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las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cabezas</a:t>
                </a:r>
                <a:r>
                  <a:rPr lang="en-US" sz="1600" b="1" dirty="0" smtClean="0"/>
                  <a:t> de los </a:t>
                </a:r>
                <a:r>
                  <a:rPr lang="en-US" sz="1600" b="1" dirty="0" err="1" smtClean="0"/>
                  <a:t>tornillos</a:t>
                </a:r>
                <a:r>
                  <a:rPr lang="en-US" sz="1600" b="1" dirty="0" smtClean="0"/>
                  <a:t> en la parte de </a:t>
                </a:r>
                <a:r>
                  <a:rPr lang="en-US" sz="1600" b="1" dirty="0" err="1" smtClean="0"/>
                  <a:t>arriba</a:t>
                </a:r>
                <a:r>
                  <a:rPr lang="en-US" sz="1600" b="1" dirty="0" smtClean="0"/>
                  <a:t> de la pared con el </a:t>
                </a:r>
                <a:r>
                  <a:rPr lang="en-US" sz="1600" b="1" dirty="0" err="1" smtClean="0"/>
                  <a:t>compuesto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necesario</a:t>
                </a:r>
                <a:r>
                  <a:rPr lang="en-US" sz="1600" b="1" dirty="0" smtClean="0"/>
                  <a:t>”. 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545244" y="872867"/>
                <a:ext cx="5115513" cy="4770203"/>
                <a:chOff x="545244" y="555428"/>
                <a:chExt cx="5115513" cy="4770203"/>
              </a:xfrm>
            </p:grpSpPr>
            <p:sp>
              <p:nvSpPr>
                <p:cNvPr id="4" name="Rectangle 3"/>
                <p:cNvSpPr>
                  <a:spLocks noChangeAspect="1"/>
                </p:cNvSpPr>
                <p:nvPr/>
              </p:nvSpPr>
              <p:spPr>
                <a:xfrm>
                  <a:off x="545244" y="555428"/>
                  <a:ext cx="5115513" cy="477020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888765" y="792286"/>
                  <a:ext cx="137160" cy="420624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516680" y="5334000"/>
              <a:ext cx="5115501" cy="3048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523299" y="1447800"/>
              <a:ext cx="4336891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838200" y="2057400"/>
            <a:ext cx="934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25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92" y="4490389"/>
            <a:ext cx="354372" cy="824456"/>
          </a:xfrm>
          <a:prstGeom prst="rect">
            <a:avLst/>
          </a:prstGeom>
        </p:spPr>
      </p:pic>
      <p:cxnSp>
        <p:nvCxnSpPr>
          <p:cNvPr id="114" name="Straight Connector 113"/>
          <p:cNvCxnSpPr/>
          <p:nvPr/>
        </p:nvCxnSpPr>
        <p:spPr>
          <a:xfrm flipV="1">
            <a:off x="857694" y="1600201"/>
            <a:ext cx="0" cy="3725289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11624" y="2756856"/>
            <a:ext cx="36576" cy="2560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4223955" y="2407982"/>
            <a:ext cx="36576" cy="740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63272" y="2760032"/>
            <a:ext cx="36576" cy="2560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16200000">
            <a:off x="4248180" y="3655285"/>
            <a:ext cx="45727" cy="754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16200000">
            <a:off x="4233604" y="4322132"/>
            <a:ext cx="36576" cy="740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16200000">
            <a:off x="4245932" y="3034692"/>
            <a:ext cx="36576" cy="740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491552" y="2756848"/>
            <a:ext cx="36576" cy="2560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2973120" y="2266242"/>
            <a:ext cx="36576" cy="10241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85984" y="2760024"/>
            <a:ext cx="36576" cy="2560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6200000">
            <a:off x="2986176" y="3538001"/>
            <a:ext cx="45719" cy="9888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6200000">
            <a:off x="2981080" y="4180392"/>
            <a:ext cx="36576" cy="10241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6200000">
            <a:off x="2994728" y="2892952"/>
            <a:ext cx="36576" cy="10241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3352800" y="3339152"/>
            <a:ext cx="1" cy="42375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3352800" y="3968552"/>
            <a:ext cx="1" cy="42375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3352800" y="4619096"/>
            <a:ext cx="1" cy="42375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2663924" y="4623979"/>
            <a:ext cx="1" cy="42375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2663924" y="3965477"/>
            <a:ext cx="1" cy="42375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2663924" y="3355877"/>
            <a:ext cx="1" cy="42375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352800" y="2715904"/>
            <a:ext cx="1" cy="42375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2663924" y="2732629"/>
            <a:ext cx="1" cy="42375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066800" y="2778305"/>
            <a:ext cx="0" cy="2547185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080621" y="3867090"/>
            <a:ext cx="934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 pies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442852" y="5180008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2438400" y="51816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3811592" y="518956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4559944" y="51816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>
            <a:off x="2465696" y="2626056"/>
            <a:ext cx="1066800" cy="2926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751228" y="2266890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 pies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25020" y="2258704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pies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3893888" y="2618096"/>
            <a:ext cx="754312" cy="2926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000" b="1" dirty="0" smtClean="0"/>
              <a:t>INFORMACION DE CONTACTO:</a:t>
            </a:r>
          </a:p>
          <a:p>
            <a:pPr>
              <a:buNone/>
            </a:pPr>
            <a:r>
              <a:rPr lang="es-ES" sz="2000" dirty="0" smtClean="0"/>
              <a:t>Por favor contacte </a:t>
            </a:r>
            <a:r>
              <a:rPr lang="es-ES" sz="2000" dirty="0" smtClean="0"/>
              <a:t>a Departamento </a:t>
            </a:r>
            <a:r>
              <a:rPr lang="es-ES" sz="2000" dirty="0" smtClean="0"/>
              <a:t>de Administración de la Construcción, en la Universidad de Washington si se tienen preguntas o comentarios acerca de los materiales.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6669" y="318897"/>
            <a:ext cx="5115524" cy="6094924"/>
            <a:chOff x="516669" y="318897"/>
            <a:chExt cx="5115524" cy="6094924"/>
          </a:xfrm>
        </p:grpSpPr>
        <p:grpSp>
          <p:nvGrpSpPr>
            <p:cNvPr id="14" name="Group 13"/>
            <p:cNvGrpSpPr/>
            <p:nvPr/>
          </p:nvGrpSpPr>
          <p:grpSpPr>
            <a:xfrm>
              <a:off x="516669" y="318897"/>
              <a:ext cx="5115524" cy="6094924"/>
              <a:chOff x="545244" y="309372"/>
              <a:chExt cx="5115524" cy="6094924"/>
            </a:xfrm>
          </p:grpSpPr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559548" y="309372"/>
                <a:ext cx="452628" cy="45262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144" name="Rectangle 143"/>
              <p:cNvSpPr>
                <a:spLocks/>
              </p:cNvSpPr>
              <p:nvPr/>
            </p:nvSpPr>
            <p:spPr>
              <a:xfrm>
                <a:off x="545255" y="5727640"/>
                <a:ext cx="5115513" cy="6766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b="1" dirty="0" smtClean="0"/>
                  <a:t>“</a:t>
                </a:r>
                <a:r>
                  <a:rPr lang="en-US" sz="1600" b="1" dirty="0" err="1" smtClean="0"/>
                  <a:t>Vamos</a:t>
                </a:r>
                <a:r>
                  <a:rPr lang="en-US" sz="1600" b="1" dirty="0" smtClean="0"/>
                  <a:t> a </a:t>
                </a:r>
                <a:r>
                  <a:rPr lang="en-US" sz="1600" b="1" dirty="0" err="1" smtClean="0"/>
                  <a:t>empezar</a:t>
                </a:r>
                <a:r>
                  <a:rPr lang="en-US" sz="1600" b="1" dirty="0" smtClean="0"/>
                  <a:t>.” 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545244" y="872867"/>
                <a:ext cx="5115513" cy="4770203"/>
                <a:chOff x="545244" y="555428"/>
                <a:chExt cx="5115513" cy="4770203"/>
              </a:xfrm>
            </p:grpSpPr>
            <p:sp>
              <p:nvSpPr>
                <p:cNvPr id="4" name="Rectangle 3"/>
                <p:cNvSpPr>
                  <a:spLocks noChangeAspect="1"/>
                </p:cNvSpPr>
                <p:nvPr/>
              </p:nvSpPr>
              <p:spPr>
                <a:xfrm>
                  <a:off x="545244" y="555428"/>
                  <a:ext cx="5115513" cy="477020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888765" y="792286"/>
                  <a:ext cx="137160" cy="420624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516680" y="5334000"/>
              <a:ext cx="5115501" cy="3048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523299" y="1447800"/>
              <a:ext cx="4336891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50" y="1936355"/>
            <a:ext cx="354372" cy="8244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4686232" y="2756856"/>
            <a:ext cx="36576" cy="2560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4298563" y="2407982"/>
            <a:ext cx="36576" cy="740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11" y="1679262"/>
            <a:ext cx="201549" cy="855853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V="1">
            <a:off x="4521449" y="1746952"/>
            <a:ext cx="314407" cy="1004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940126" y="2760032"/>
            <a:ext cx="36576" cy="2560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16200000">
            <a:off x="4334188" y="3666684"/>
            <a:ext cx="36576" cy="740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16200000">
            <a:off x="4308212" y="4322132"/>
            <a:ext cx="36576" cy="740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16200000">
            <a:off x="4320540" y="3034692"/>
            <a:ext cx="36576" cy="740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491552" y="2756848"/>
            <a:ext cx="36576" cy="2560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2973120" y="2266242"/>
            <a:ext cx="36576" cy="1024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85984" y="2760024"/>
            <a:ext cx="36576" cy="2560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6200000">
            <a:off x="3008376" y="3524944"/>
            <a:ext cx="36576" cy="1024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6200000">
            <a:off x="2981080" y="4180392"/>
            <a:ext cx="36576" cy="1024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6200000">
            <a:off x="2994728" y="2892952"/>
            <a:ext cx="36576" cy="1024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3352800" y="3339152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3352800" y="3968552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3352800" y="4619096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2663924" y="4623979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2663924" y="3965477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2663924" y="3355877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352800" y="2715904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2663924" y="2732629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spect="1"/>
          </p:cNvSpPr>
          <p:nvPr/>
        </p:nvSpPr>
        <p:spPr>
          <a:xfrm>
            <a:off x="3442852" y="5180008"/>
            <a:ext cx="137160" cy="137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2438400" y="5181600"/>
            <a:ext cx="137160" cy="137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3886200" y="518956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4634552" y="518160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026306" y="4177352"/>
            <a:ext cx="2347437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Ruedas</a:t>
            </a:r>
            <a:r>
              <a:rPr lang="en-US" sz="1600" b="1" dirty="0" smtClean="0"/>
              <a:t> no </a:t>
            </a:r>
            <a:r>
              <a:rPr lang="en-US" sz="1600" b="1" dirty="0" err="1" smtClean="0"/>
              <a:t>aseguradas</a:t>
            </a:r>
            <a:r>
              <a:rPr lang="en-US" sz="1600" b="1" dirty="0" smtClean="0"/>
              <a:t>!!!!</a:t>
            </a:r>
            <a:endParaRPr lang="en-US" sz="1600" b="1" dirty="0"/>
          </a:p>
        </p:txBody>
      </p:sp>
      <p:cxnSp>
        <p:nvCxnSpPr>
          <p:cNvPr id="10" name="Straight Arrow Connector 9"/>
          <p:cNvCxnSpPr>
            <a:stCxn id="71" idx="1"/>
            <a:endCxn id="50" idx="3"/>
          </p:cNvCxnSpPr>
          <p:nvPr/>
        </p:nvCxnSpPr>
        <p:spPr>
          <a:xfrm flipH="1" flipV="1">
            <a:off x="3373743" y="4346629"/>
            <a:ext cx="1280896" cy="855058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0" idx="1"/>
          </p:cNvCxnSpPr>
          <p:nvPr/>
        </p:nvCxnSpPr>
        <p:spPr>
          <a:xfrm flipH="1" flipV="1">
            <a:off x="3030253" y="4515906"/>
            <a:ext cx="876034" cy="693741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6669" y="318897"/>
            <a:ext cx="5115524" cy="6094924"/>
            <a:chOff x="516669" y="318897"/>
            <a:chExt cx="5115524" cy="6094924"/>
          </a:xfrm>
        </p:grpSpPr>
        <p:grpSp>
          <p:nvGrpSpPr>
            <p:cNvPr id="14" name="Group 13"/>
            <p:cNvGrpSpPr/>
            <p:nvPr/>
          </p:nvGrpSpPr>
          <p:grpSpPr>
            <a:xfrm>
              <a:off x="516669" y="318897"/>
              <a:ext cx="5115524" cy="6094924"/>
              <a:chOff x="545244" y="309372"/>
              <a:chExt cx="5115524" cy="6094924"/>
            </a:xfrm>
          </p:grpSpPr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559548" y="309372"/>
                <a:ext cx="452628" cy="45262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44" name="Rectangle 143"/>
              <p:cNvSpPr>
                <a:spLocks/>
              </p:cNvSpPr>
              <p:nvPr/>
            </p:nvSpPr>
            <p:spPr>
              <a:xfrm>
                <a:off x="545255" y="5727640"/>
                <a:ext cx="5115513" cy="6766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b="1" dirty="0" smtClean="0"/>
                  <a:t>“Oops! El </a:t>
                </a:r>
                <a:r>
                  <a:rPr lang="en-US" sz="1600" b="1" dirty="0" err="1" smtClean="0"/>
                  <a:t>andamio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está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rodando</a:t>
                </a:r>
                <a:r>
                  <a:rPr lang="en-US" sz="1600" b="1" dirty="0" smtClean="0"/>
                  <a:t>.” 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545244" y="872867"/>
                <a:ext cx="5115513" cy="4770203"/>
                <a:chOff x="545244" y="555428"/>
                <a:chExt cx="5115513" cy="4770203"/>
              </a:xfrm>
            </p:grpSpPr>
            <p:sp>
              <p:nvSpPr>
                <p:cNvPr id="4" name="Rectangle 3"/>
                <p:cNvSpPr>
                  <a:spLocks noChangeAspect="1"/>
                </p:cNvSpPr>
                <p:nvPr/>
              </p:nvSpPr>
              <p:spPr>
                <a:xfrm>
                  <a:off x="545244" y="555428"/>
                  <a:ext cx="5115513" cy="477020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888765" y="792286"/>
                  <a:ext cx="137160" cy="420624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516680" y="5334000"/>
              <a:ext cx="5115501" cy="3048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523299" y="1447800"/>
              <a:ext cx="4336891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Oval 80"/>
          <p:cNvSpPr>
            <a:spLocks noChangeAspect="1"/>
          </p:cNvSpPr>
          <p:nvPr/>
        </p:nvSpPr>
        <p:spPr>
          <a:xfrm>
            <a:off x="3886200" y="5172730"/>
            <a:ext cx="137160" cy="13716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4628942" y="5181600"/>
            <a:ext cx="137160" cy="13716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87183" y="2778314"/>
            <a:ext cx="0" cy="240169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587496" y="4681860"/>
            <a:ext cx="110324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581400" y="4038600"/>
            <a:ext cx="110324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581400" y="3397680"/>
            <a:ext cx="110324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581400" y="2774520"/>
            <a:ext cx="110324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956790" y="2774296"/>
            <a:ext cx="0" cy="240169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50" y="1936355"/>
            <a:ext cx="354372" cy="8244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4305232" y="2756856"/>
            <a:ext cx="36576" cy="2560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3917563" y="2407982"/>
            <a:ext cx="36576" cy="740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559126" y="2760032"/>
            <a:ext cx="36576" cy="2560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16200000">
            <a:off x="3947578" y="3666684"/>
            <a:ext cx="36576" cy="740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16200000">
            <a:off x="3927212" y="4322132"/>
            <a:ext cx="36576" cy="740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16200000">
            <a:off x="3939540" y="3034692"/>
            <a:ext cx="36576" cy="740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491552" y="2756848"/>
            <a:ext cx="36576" cy="2560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2973120" y="2266242"/>
            <a:ext cx="36576" cy="1024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80374" y="2760024"/>
            <a:ext cx="36576" cy="2560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6200000">
            <a:off x="3008376" y="3524944"/>
            <a:ext cx="36576" cy="1024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6200000">
            <a:off x="2981080" y="4180392"/>
            <a:ext cx="36576" cy="1024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6200000">
            <a:off x="2994728" y="2892952"/>
            <a:ext cx="36576" cy="1024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3352800" y="3339152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3352800" y="3968552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3352800" y="4619096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2663924" y="4623979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2663924" y="3965477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2663924" y="3355877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352800" y="2715904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2663924" y="2732629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spect="1"/>
          </p:cNvSpPr>
          <p:nvPr/>
        </p:nvSpPr>
        <p:spPr>
          <a:xfrm>
            <a:off x="3442852" y="5180008"/>
            <a:ext cx="137160" cy="137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2438400" y="5181600"/>
            <a:ext cx="137160" cy="137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3505200" y="518395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4253552" y="518721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>
            <a:off x="4351350" y="5158072"/>
            <a:ext cx="92979" cy="22064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658586">
            <a:off x="3887282" y="1892308"/>
            <a:ext cx="921531" cy="681958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>
            <a:off x="4403676" y="5148952"/>
            <a:ext cx="92979" cy="22064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/>
          <p:cNvSpPr/>
          <p:nvPr/>
        </p:nvSpPr>
        <p:spPr>
          <a:xfrm>
            <a:off x="4453408" y="5138892"/>
            <a:ext cx="92979" cy="22064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Arc 87"/>
          <p:cNvSpPr/>
          <p:nvPr/>
        </p:nvSpPr>
        <p:spPr>
          <a:xfrm>
            <a:off x="3592620" y="5169460"/>
            <a:ext cx="92979" cy="22064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>
            <a:off x="3644946" y="5160340"/>
            <a:ext cx="92979" cy="22064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Arc 89"/>
          <p:cNvSpPr/>
          <p:nvPr/>
        </p:nvSpPr>
        <p:spPr>
          <a:xfrm>
            <a:off x="3689068" y="5150280"/>
            <a:ext cx="92979" cy="22064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4114800" y="1746952"/>
            <a:ext cx="721056" cy="1004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521449" y="1746952"/>
            <a:ext cx="314407" cy="100420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6669" y="318897"/>
            <a:ext cx="5115524" cy="6094924"/>
            <a:chOff x="516669" y="318897"/>
            <a:chExt cx="5115524" cy="6094924"/>
          </a:xfrm>
        </p:grpSpPr>
        <p:grpSp>
          <p:nvGrpSpPr>
            <p:cNvPr id="14" name="Group 13"/>
            <p:cNvGrpSpPr/>
            <p:nvPr/>
          </p:nvGrpSpPr>
          <p:grpSpPr>
            <a:xfrm>
              <a:off x="516669" y="318897"/>
              <a:ext cx="5115524" cy="6094924"/>
              <a:chOff x="545244" y="309372"/>
              <a:chExt cx="5115524" cy="6094924"/>
            </a:xfrm>
          </p:grpSpPr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559548" y="309372"/>
                <a:ext cx="452628" cy="45262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44" name="Rectangle 143"/>
              <p:cNvSpPr>
                <a:spLocks/>
              </p:cNvSpPr>
              <p:nvPr/>
            </p:nvSpPr>
            <p:spPr>
              <a:xfrm>
                <a:off x="545255" y="5727640"/>
                <a:ext cx="5115513" cy="6766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b="1" dirty="0" smtClean="0"/>
                  <a:t>“</a:t>
                </a:r>
                <a:r>
                  <a:rPr lang="es-MX" sz="1600" b="1" dirty="0" smtClean="0"/>
                  <a:t>¡</a:t>
                </a:r>
                <a:r>
                  <a:rPr lang="en-US" sz="1600" b="1" dirty="0" err="1" smtClean="0"/>
                  <a:t>Ayudaaaaaa</a:t>
                </a:r>
                <a:r>
                  <a:rPr lang="en-US" sz="1600" b="1" dirty="0" smtClean="0"/>
                  <a:t>!” 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545244" y="872867"/>
                <a:ext cx="5115513" cy="4770203"/>
                <a:chOff x="545244" y="555428"/>
                <a:chExt cx="5115513" cy="4770203"/>
              </a:xfrm>
            </p:grpSpPr>
            <p:sp>
              <p:nvSpPr>
                <p:cNvPr id="4" name="Rectangle 3"/>
                <p:cNvSpPr>
                  <a:spLocks noChangeAspect="1"/>
                </p:cNvSpPr>
                <p:nvPr/>
              </p:nvSpPr>
              <p:spPr>
                <a:xfrm>
                  <a:off x="545244" y="555428"/>
                  <a:ext cx="5115513" cy="477020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888765" y="792286"/>
                  <a:ext cx="137160" cy="420624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516680" y="5334000"/>
              <a:ext cx="5115501" cy="3048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523299" y="1447800"/>
              <a:ext cx="4336891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5005" y="3819272"/>
            <a:ext cx="921531" cy="681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50" y="1936355"/>
            <a:ext cx="354372" cy="8244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43" name="Rectangle 42"/>
          <p:cNvSpPr/>
          <p:nvPr/>
        </p:nvSpPr>
        <p:spPr>
          <a:xfrm>
            <a:off x="3491552" y="2756848"/>
            <a:ext cx="36576" cy="2560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2973120" y="2266242"/>
            <a:ext cx="36576" cy="1024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80374" y="2760024"/>
            <a:ext cx="36576" cy="2560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6200000">
            <a:off x="3008376" y="3524944"/>
            <a:ext cx="36576" cy="1024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6200000">
            <a:off x="2981080" y="4180392"/>
            <a:ext cx="36576" cy="1024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6200000">
            <a:off x="2994728" y="2892952"/>
            <a:ext cx="36576" cy="1024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3352800" y="3339152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3352800" y="3968552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3352800" y="4619096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2663924" y="4623979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2663924" y="3965477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2663924" y="3355877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352800" y="2715904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2663924" y="2732629"/>
            <a:ext cx="1" cy="4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spect="1"/>
          </p:cNvSpPr>
          <p:nvPr/>
        </p:nvSpPr>
        <p:spPr>
          <a:xfrm>
            <a:off x="3442852" y="5180008"/>
            <a:ext cx="137160" cy="137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2438400" y="5181600"/>
            <a:ext cx="137160" cy="137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023360" y="2801996"/>
            <a:ext cx="663823" cy="9609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48032" y="2750375"/>
            <a:ext cx="36576" cy="2560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3460363" y="2401501"/>
            <a:ext cx="36576" cy="740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01926" y="2753551"/>
            <a:ext cx="36576" cy="2560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16200000">
            <a:off x="3490378" y="3660203"/>
            <a:ext cx="36576" cy="740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16200000">
            <a:off x="3470012" y="4315651"/>
            <a:ext cx="36576" cy="740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16200000">
            <a:off x="3482340" y="3028211"/>
            <a:ext cx="36576" cy="740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3048000" y="5177469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3796352" y="5180729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>
            <a:off x="3894150" y="5151591"/>
            <a:ext cx="92979" cy="22064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>
            <a:off x="3946476" y="5142471"/>
            <a:ext cx="92979" cy="22064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/>
          <p:cNvSpPr/>
          <p:nvPr/>
        </p:nvSpPr>
        <p:spPr>
          <a:xfrm>
            <a:off x="3996208" y="5132411"/>
            <a:ext cx="92979" cy="22064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Arc 87"/>
          <p:cNvSpPr/>
          <p:nvPr/>
        </p:nvSpPr>
        <p:spPr>
          <a:xfrm>
            <a:off x="3135420" y="5162979"/>
            <a:ext cx="92979" cy="22064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>
            <a:off x="3187746" y="5153859"/>
            <a:ext cx="92979" cy="22064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Arc 89"/>
          <p:cNvSpPr/>
          <p:nvPr/>
        </p:nvSpPr>
        <p:spPr>
          <a:xfrm>
            <a:off x="3231868" y="5143799"/>
            <a:ext cx="92979" cy="22064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45244" y="309372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¿</a:t>
              </a:r>
              <a:r>
                <a:rPr lang="en-US" sz="1600" b="1" dirty="0" err="1" smtClean="0"/>
                <a:t>Qué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pude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haber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hecho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diferente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para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evitar</a:t>
              </a:r>
              <a:r>
                <a:rPr lang="en-US" sz="1600" b="1" dirty="0" smtClean="0"/>
                <a:t> mi </a:t>
              </a:r>
              <a:r>
                <a:rPr lang="en-US" sz="1600" b="1" dirty="0" err="1" smtClean="0"/>
                <a:t>muerte</a:t>
              </a:r>
              <a:r>
                <a:rPr lang="en-US" sz="1600" b="1" dirty="0" smtClean="0"/>
                <a:t>?</a:t>
              </a:r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545244" y="872867"/>
              <a:ext cx="5115513" cy="47702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25710" y="934089"/>
            <a:ext cx="19672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 smtClean="0">
                <a:solidFill>
                  <a:srgbClr val="FF0000"/>
                </a:solidFill>
              </a:rPr>
              <a:t>?</a:t>
            </a:r>
            <a:endParaRPr lang="en-US" sz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1484541" y="563880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4304951" y="563880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239000" y="5638800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457200" y="685800"/>
            <a:ext cx="828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s-MX" dirty="0"/>
              <a:t>¿Por qué fue inseguro el método que se uso para realizar la tarea en este ejemplo?</a:t>
            </a:r>
            <a:endParaRPr lang="en-US" dirty="0" smtClean="0"/>
          </a:p>
        </p:txBody>
      </p:sp>
      <p:sp>
        <p:nvSpPr>
          <p:cNvPr id="14" name="TextBox 28"/>
          <p:cNvSpPr txBox="1"/>
          <p:nvPr/>
        </p:nvSpPr>
        <p:spPr>
          <a:xfrm>
            <a:off x="476032" y="1078468"/>
            <a:ext cx="791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2. </a:t>
            </a:r>
            <a:r>
              <a:rPr lang="es-MX" dirty="0"/>
              <a:t>¿Cuál es la manera más segura de realizar esta tarea? (Existen varias respuestas)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" y="2450275"/>
            <a:ext cx="2992278" cy="323138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93" y="2463927"/>
            <a:ext cx="2981223" cy="322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57" y="2457479"/>
            <a:ext cx="298545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1484541" y="563880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4304951" y="563880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239000" y="5638800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</a:t>
            </a:r>
          </a:p>
        </p:txBody>
      </p:sp>
      <p:sp>
        <p:nvSpPr>
          <p:cNvPr id="9" name="TextBox 28"/>
          <p:cNvSpPr txBox="1"/>
          <p:nvPr/>
        </p:nvSpPr>
        <p:spPr>
          <a:xfrm>
            <a:off x="476033" y="1078468"/>
            <a:ext cx="790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s-MX" dirty="0"/>
              <a:t>De las siguientes opciones, ¿Cuál es la manera más segura de realizar esta tarea? (Existen varias respuestas)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8907" y="4495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" y="2447026"/>
            <a:ext cx="2999232" cy="32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16" y="2434871"/>
            <a:ext cx="2999232" cy="323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26" y="2428572"/>
            <a:ext cx="2999232" cy="322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err="1" smtClean="0"/>
              <a:t>Caso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57400"/>
            <a:ext cx="7239000" cy="3200400"/>
          </a:xfrm>
        </p:spPr>
        <p:txBody>
          <a:bodyPr>
            <a:noAutofit/>
          </a:bodyPr>
          <a:lstStyle/>
          <a:p>
            <a:pPr algn="l"/>
            <a:r>
              <a:rPr lang="es-ES" sz="2800" dirty="0">
                <a:solidFill>
                  <a:schemeClr val="tx1"/>
                </a:solidFill>
              </a:rPr>
              <a:t>Mientras se trabajaba en la plataforma de un andamio removiendo la pintura de los aleros </a:t>
            </a:r>
            <a:r>
              <a:rPr lang="es-ES" sz="2800" dirty="0" smtClean="0">
                <a:solidFill>
                  <a:schemeClr val="tx1"/>
                </a:solidFill>
              </a:rPr>
              <a:t>de un </a:t>
            </a:r>
            <a:r>
              <a:rPr lang="es-ES" sz="2800" dirty="0">
                <a:solidFill>
                  <a:schemeClr val="tx1"/>
                </a:solidFill>
              </a:rPr>
              <a:t>techo, un trabajador cae 15 pies a través de una abertura en la plataforma del andamio, </a:t>
            </a:r>
            <a:r>
              <a:rPr lang="es-ES" sz="2800" dirty="0" smtClean="0">
                <a:solidFill>
                  <a:schemeClr val="tx1"/>
                </a:solidFill>
              </a:rPr>
              <a:t>él golpea </a:t>
            </a:r>
            <a:r>
              <a:rPr lang="es-ES" sz="2800" dirty="0">
                <a:solidFill>
                  <a:schemeClr val="tx1"/>
                </a:solidFill>
              </a:rPr>
              <a:t>parte de la estructura que aseguraba las secciones del andamio, lo que causa que </a:t>
            </a:r>
            <a:r>
              <a:rPr lang="es-ES" sz="2800" dirty="0" smtClean="0">
                <a:solidFill>
                  <a:schemeClr val="tx1"/>
                </a:solidFill>
              </a:rPr>
              <a:t>la víctima </a:t>
            </a:r>
            <a:r>
              <a:rPr lang="es-ES" sz="2800" dirty="0">
                <a:solidFill>
                  <a:schemeClr val="tx1"/>
                </a:solidFill>
              </a:rPr>
              <a:t>gire y salga de las secciones, para caer 20 pies adicionales y golpear una unidad de </a:t>
            </a:r>
            <a:r>
              <a:rPr lang="es-ES" sz="2800" dirty="0" smtClean="0">
                <a:solidFill>
                  <a:schemeClr val="tx1"/>
                </a:solidFill>
              </a:rPr>
              <a:t>aire acondicionado</a:t>
            </a:r>
            <a:r>
              <a:rPr lang="es-ES" sz="2800" dirty="0">
                <a:solidFill>
                  <a:schemeClr val="tx1"/>
                </a:solidFill>
              </a:rPr>
              <a:t>. La víctima muere a causa de sus heridas.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3011" y="318897"/>
            <a:ext cx="5115524" cy="6094924"/>
            <a:chOff x="516669" y="318897"/>
            <a:chExt cx="5115524" cy="6094924"/>
          </a:xfrm>
        </p:grpSpPr>
        <p:grpSp>
          <p:nvGrpSpPr>
            <p:cNvPr id="14" name="Group 13"/>
            <p:cNvGrpSpPr/>
            <p:nvPr/>
          </p:nvGrpSpPr>
          <p:grpSpPr>
            <a:xfrm>
              <a:off x="516669" y="318897"/>
              <a:ext cx="5115524" cy="6094924"/>
              <a:chOff x="545244" y="309372"/>
              <a:chExt cx="5115524" cy="6094924"/>
            </a:xfrm>
          </p:grpSpPr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559548" y="309372"/>
                <a:ext cx="452628" cy="45262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44" name="Rectangle 143"/>
              <p:cNvSpPr>
                <a:spLocks/>
              </p:cNvSpPr>
              <p:nvPr/>
            </p:nvSpPr>
            <p:spPr>
              <a:xfrm>
                <a:off x="545255" y="5727640"/>
                <a:ext cx="5115513" cy="6766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b="1" dirty="0" smtClean="0"/>
                  <a:t>“</a:t>
                </a:r>
                <a:r>
                  <a:rPr lang="en-US" sz="1600" b="1" dirty="0" err="1" smtClean="0"/>
                  <a:t>Raspar</a:t>
                </a:r>
                <a:r>
                  <a:rPr lang="en-US" sz="1600" b="1" dirty="0" smtClean="0"/>
                  <a:t> el </a:t>
                </a:r>
                <a:r>
                  <a:rPr lang="en-US" sz="1600" b="1" dirty="0" err="1" smtClean="0"/>
                  <a:t>alero</a:t>
                </a:r>
                <a:r>
                  <a:rPr lang="en-US" sz="1600" b="1" dirty="0" smtClean="0"/>
                  <a:t> del </a:t>
                </a:r>
                <a:r>
                  <a:rPr lang="en-US" sz="1600" b="1" dirty="0" err="1" smtClean="0"/>
                  <a:t>techo</a:t>
                </a:r>
                <a:r>
                  <a:rPr lang="en-US" sz="1600" b="1" dirty="0" smtClean="0"/>
                  <a:t>.”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545244" y="872867"/>
                <a:ext cx="5115513" cy="4770203"/>
                <a:chOff x="545244" y="555428"/>
                <a:chExt cx="5115513" cy="4770203"/>
              </a:xfrm>
            </p:grpSpPr>
            <p:sp>
              <p:nvSpPr>
                <p:cNvPr id="4" name="Rectangle 3"/>
                <p:cNvSpPr>
                  <a:spLocks noChangeAspect="1"/>
                </p:cNvSpPr>
                <p:nvPr/>
              </p:nvSpPr>
              <p:spPr>
                <a:xfrm>
                  <a:off x="545244" y="555428"/>
                  <a:ext cx="5115513" cy="477020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146935" y="1429001"/>
                  <a:ext cx="91440" cy="356616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516680" y="5334000"/>
              <a:ext cx="5115501" cy="3048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/>
            </p:cNvSpPr>
            <p:nvPr/>
          </p:nvSpPr>
          <p:spPr>
            <a:xfrm>
              <a:off x="523299" y="997527"/>
              <a:ext cx="1945300" cy="738247"/>
            </a:xfrm>
            <a:custGeom>
              <a:avLst/>
              <a:gdLst>
                <a:gd name="connsiteX0" fmla="*/ 0 w 2011680"/>
                <a:gd name="connsiteY0" fmla="*/ 0 h 152400"/>
                <a:gd name="connsiteX1" fmla="*/ 2011680 w 2011680"/>
                <a:gd name="connsiteY1" fmla="*/ 0 h 152400"/>
                <a:gd name="connsiteX2" fmla="*/ 2011680 w 2011680"/>
                <a:gd name="connsiteY2" fmla="*/ 152400 h 152400"/>
                <a:gd name="connsiteX3" fmla="*/ 0 w 2011680"/>
                <a:gd name="connsiteY3" fmla="*/ 152400 h 152400"/>
                <a:gd name="connsiteX4" fmla="*/ 0 w 2011680"/>
                <a:gd name="connsiteY4" fmla="*/ 0 h 152400"/>
                <a:gd name="connsiteX0" fmla="*/ 0 w 2011680"/>
                <a:gd name="connsiteY0" fmla="*/ 336466 h 488866"/>
                <a:gd name="connsiteX1" fmla="*/ 699859 w 2011680"/>
                <a:gd name="connsiteY1" fmla="*/ 0 h 488866"/>
                <a:gd name="connsiteX2" fmla="*/ 2011680 w 2011680"/>
                <a:gd name="connsiteY2" fmla="*/ 336466 h 488866"/>
                <a:gd name="connsiteX3" fmla="*/ 2011680 w 2011680"/>
                <a:gd name="connsiteY3" fmla="*/ 488866 h 488866"/>
                <a:gd name="connsiteX4" fmla="*/ 0 w 2011680"/>
                <a:gd name="connsiteY4" fmla="*/ 488866 h 488866"/>
                <a:gd name="connsiteX5" fmla="*/ 0 w 2011680"/>
                <a:gd name="connsiteY5" fmla="*/ 336466 h 488866"/>
                <a:gd name="connsiteX0" fmla="*/ 0 w 2011680"/>
                <a:gd name="connsiteY0" fmla="*/ 118 h 651282"/>
                <a:gd name="connsiteX1" fmla="*/ 699859 w 2011680"/>
                <a:gd name="connsiteY1" fmla="*/ 162416 h 651282"/>
                <a:gd name="connsiteX2" fmla="*/ 2011680 w 2011680"/>
                <a:gd name="connsiteY2" fmla="*/ 498882 h 651282"/>
                <a:gd name="connsiteX3" fmla="*/ 2011680 w 2011680"/>
                <a:gd name="connsiteY3" fmla="*/ 651282 h 651282"/>
                <a:gd name="connsiteX4" fmla="*/ 0 w 2011680"/>
                <a:gd name="connsiteY4" fmla="*/ 651282 h 651282"/>
                <a:gd name="connsiteX5" fmla="*/ 0 w 2011680"/>
                <a:gd name="connsiteY5" fmla="*/ 118 h 651282"/>
                <a:gd name="connsiteX0" fmla="*/ 149170 w 2160850"/>
                <a:gd name="connsiteY0" fmla="*/ 87083 h 738247"/>
                <a:gd name="connsiteX1" fmla="*/ 148385 w 2160850"/>
                <a:gd name="connsiteY1" fmla="*/ 0 h 738247"/>
                <a:gd name="connsiteX2" fmla="*/ 2160850 w 2160850"/>
                <a:gd name="connsiteY2" fmla="*/ 585847 h 738247"/>
                <a:gd name="connsiteX3" fmla="*/ 2160850 w 2160850"/>
                <a:gd name="connsiteY3" fmla="*/ 738247 h 738247"/>
                <a:gd name="connsiteX4" fmla="*/ 149170 w 2160850"/>
                <a:gd name="connsiteY4" fmla="*/ 738247 h 738247"/>
                <a:gd name="connsiteX5" fmla="*/ 149170 w 2160850"/>
                <a:gd name="connsiteY5" fmla="*/ 87083 h 738247"/>
                <a:gd name="connsiteX0" fmla="*/ 138674 w 2150354"/>
                <a:gd name="connsiteY0" fmla="*/ 87083 h 738247"/>
                <a:gd name="connsiteX1" fmla="*/ 149765 w 2150354"/>
                <a:gd name="connsiteY1" fmla="*/ 0 h 738247"/>
                <a:gd name="connsiteX2" fmla="*/ 2150354 w 2150354"/>
                <a:gd name="connsiteY2" fmla="*/ 585847 h 738247"/>
                <a:gd name="connsiteX3" fmla="*/ 2150354 w 2150354"/>
                <a:gd name="connsiteY3" fmla="*/ 738247 h 738247"/>
                <a:gd name="connsiteX4" fmla="*/ 138674 w 2150354"/>
                <a:gd name="connsiteY4" fmla="*/ 738247 h 738247"/>
                <a:gd name="connsiteX5" fmla="*/ 138674 w 2150354"/>
                <a:gd name="connsiteY5" fmla="*/ 87083 h 738247"/>
                <a:gd name="connsiteX0" fmla="*/ 0 w 2011680"/>
                <a:gd name="connsiteY0" fmla="*/ 738247 h 738247"/>
                <a:gd name="connsiteX1" fmla="*/ 11091 w 2011680"/>
                <a:gd name="connsiteY1" fmla="*/ 0 h 738247"/>
                <a:gd name="connsiteX2" fmla="*/ 2011680 w 2011680"/>
                <a:gd name="connsiteY2" fmla="*/ 585847 h 738247"/>
                <a:gd name="connsiteX3" fmla="*/ 2011680 w 2011680"/>
                <a:gd name="connsiteY3" fmla="*/ 738247 h 738247"/>
                <a:gd name="connsiteX4" fmla="*/ 0 w 2011680"/>
                <a:gd name="connsiteY4" fmla="*/ 738247 h 73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680" h="738247">
                  <a:moveTo>
                    <a:pt x="0" y="738247"/>
                  </a:moveTo>
                  <a:lnTo>
                    <a:pt x="11091" y="0"/>
                  </a:lnTo>
                  <a:lnTo>
                    <a:pt x="2011680" y="585847"/>
                  </a:lnTo>
                  <a:lnTo>
                    <a:pt x="2011680" y="738247"/>
                  </a:lnTo>
                  <a:lnTo>
                    <a:pt x="0" y="738247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475285" y="3067438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41pies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1896" y="4839389"/>
            <a:ext cx="208307" cy="484632"/>
          </a:xfrm>
          <a:prstGeom prst="rect">
            <a:avLst/>
          </a:prstGeom>
        </p:spPr>
      </p:pic>
      <p:cxnSp>
        <p:nvCxnSpPr>
          <p:cNvPr id="114" name="Straight Connector 113"/>
          <p:cNvCxnSpPr/>
          <p:nvPr/>
        </p:nvCxnSpPr>
        <p:spPr>
          <a:xfrm flipV="1">
            <a:off x="1164822" y="1754576"/>
            <a:ext cx="0" cy="356616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136113" y="3537656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35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4861560" y="3323540"/>
            <a:ext cx="54864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667000" y="190262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 pies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2712045" y="2271278"/>
            <a:ext cx="0" cy="305409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813190" y="2280328"/>
            <a:ext cx="330661" cy="3042382"/>
            <a:chOff x="2497859" y="2273013"/>
            <a:chExt cx="330661" cy="3042382"/>
          </a:xfrm>
        </p:grpSpPr>
        <p:sp>
          <p:nvSpPr>
            <p:cNvPr id="45" name="Rectangle 44"/>
            <p:cNvSpPr/>
            <p:nvPr/>
          </p:nvSpPr>
          <p:spPr>
            <a:xfrm>
              <a:off x="2497859" y="2297875"/>
              <a:ext cx="36576" cy="30175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2642751" y="4768292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91944" y="2297875"/>
              <a:ext cx="36576" cy="30175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2641536" y="4329988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16200000">
              <a:off x="2642007" y="3891076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648102" y="3459478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16200000">
              <a:off x="2640787" y="3024223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16200000">
              <a:off x="2648102" y="2588968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644496" y="2126709"/>
              <a:ext cx="36576" cy="3291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1" name="Straight Connector 80"/>
          <p:cNvCxnSpPr/>
          <p:nvPr/>
        </p:nvCxnSpPr>
        <p:spPr>
          <a:xfrm>
            <a:off x="2795568" y="2209800"/>
            <a:ext cx="347472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 flipH="1">
            <a:off x="4454651" y="3411318"/>
            <a:ext cx="977728" cy="1912464"/>
            <a:chOff x="4742690" y="1114425"/>
            <a:chExt cx="506082" cy="989911"/>
          </a:xfrm>
          <a:solidFill>
            <a:schemeClr val="bg1">
              <a:lumMod val="75000"/>
            </a:schemeClr>
          </a:solidFill>
        </p:grpSpPr>
        <p:grpSp>
          <p:nvGrpSpPr>
            <p:cNvPr id="82" name="Group 81"/>
            <p:cNvGrpSpPr/>
            <p:nvPr/>
          </p:nvGrpSpPr>
          <p:grpSpPr>
            <a:xfrm>
              <a:off x="5090768" y="1117263"/>
              <a:ext cx="158004" cy="985436"/>
              <a:chOff x="2472914" y="2273013"/>
              <a:chExt cx="374055" cy="3052361"/>
            </a:xfrm>
            <a:grpFill/>
          </p:grpSpPr>
          <p:sp>
            <p:nvSpPr>
              <p:cNvPr id="83" name="Rectangle 82"/>
              <p:cNvSpPr/>
              <p:nvPr/>
            </p:nvSpPr>
            <p:spPr>
              <a:xfrm>
                <a:off x="2497859" y="2297875"/>
                <a:ext cx="36576" cy="3017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6200000">
                <a:off x="2642751" y="4768292"/>
                <a:ext cx="36576" cy="274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2778389" y="5255202"/>
                <a:ext cx="68580" cy="685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2472914" y="5256794"/>
                <a:ext cx="68580" cy="685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791944" y="2297875"/>
                <a:ext cx="36576" cy="3017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16200000">
                <a:off x="2641536" y="4329988"/>
                <a:ext cx="36576" cy="274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 rot="16200000">
                <a:off x="2642007" y="3891076"/>
                <a:ext cx="36576" cy="274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 rot="16200000">
                <a:off x="2648102" y="3459478"/>
                <a:ext cx="36576" cy="274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16200000">
                <a:off x="2640787" y="3024223"/>
                <a:ext cx="36576" cy="274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6200000">
                <a:off x="2648102" y="2588968"/>
                <a:ext cx="36576" cy="274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16200000">
                <a:off x="2644496" y="2126709"/>
                <a:ext cx="36576" cy="3291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4742693" y="1114425"/>
              <a:ext cx="292608" cy="855769"/>
              <a:chOff x="2513502" y="2273015"/>
              <a:chExt cx="306151" cy="2650724"/>
            </a:xfrm>
            <a:grpFill/>
          </p:grpSpPr>
          <p:sp>
            <p:nvSpPr>
              <p:cNvPr id="96" name="Rectangle 95"/>
              <p:cNvSpPr/>
              <p:nvPr/>
            </p:nvSpPr>
            <p:spPr>
              <a:xfrm rot="16200000">
                <a:off x="2650406" y="4768292"/>
                <a:ext cx="36575" cy="274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16200000">
                <a:off x="2649191" y="4329990"/>
                <a:ext cx="36575" cy="274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649662" y="3891078"/>
                <a:ext cx="36575" cy="274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2655757" y="3459479"/>
                <a:ext cx="36575" cy="274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16200000">
                <a:off x="2648442" y="3024224"/>
                <a:ext cx="36575" cy="274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16200000">
                <a:off x="2651930" y="2588967"/>
                <a:ext cx="36575" cy="274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 rot="16200000">
                <a:off x="2648290" y="2138227"/>
                <a:ext cx="36575" cy="3061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5014568" y="2082195"/>
              <a:ext cx="28969" cy="2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021066" y="1117394"/>
              <a:ext cx="15450" cy="9741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4742690" y="2082195"/>
              <a:ext cx="28969" cy="221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749188" y="1117394"/>
              <a:ext cx="15450" cy="9741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5" name="Straight Connector 114"/>
          <p:cNvCxnSpPr/>
          <p:nvPr/>
        </p:nvCxnSpPr>
        <p:spPr>
          <a:xfrm>
            <a:off x="4470978" y="3323540"/>
            <a:ext cx="27432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4212266" y="3045593"/>
            <a:ext cx="61908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3 pies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15741" y="3048000"/>
            <a:ext cx="61908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3 pies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602666" y="3756325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35 pies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V="1">
            <a:off x="4343400" y="3413760"/>
            <a:ext cx="0" cy="192024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 rot="6925773">
            <a:off x="5126544" y="3288156"/>
            <a:ext cx="27432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rot="14674227" flipV="1">
            <a:off x="5126241" y="3281674"/>
            <a:ext cx="27432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rot="6925773">
            <a:off x="5126544" y="3557899"/>
            <a:ext cx="27432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 rot="14674227" flipV="1">
            <a:off x="5126241" y="3551417"/>
            <a:ext cx="27432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 rot="6925773">
            <a:off x="5126544" y="3834124"/>
            <a:ext cx="27432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 rot="14674227" flipV="1">
            <a:off x="5126241" y="3827642"/>
            <a:ext cx="27432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 rot="6925773">
            <a:off x="5126544" y="4100824"/>
            <a:ext cx="27432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 rot="14674227" flipV="1">
            <a:off x="5126241" y="4094342"/>
            <a:ext cx="27432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 rot="6925773">
            <a:off x="5126544" y="4367668"/>
            <a:ext cx="27432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 rot="14674227" flipV="1">
            <a:off x="5126241" y="4361186"/>
            <a:ext cx="27432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 rot="6925773">
            <a:off x="5126544" y="4643749"/>
            <a:ext cx="27432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 rot="14674227" flipV="1">
            <a:off x="5126241" y="4637267"/>
            <a:ext cx="27432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86200" y="3045592"/>
            <a:ext cx="914400" cy="2440807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516073" y="3201888"/>
            <a:ext cx="370127" cy="0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8854" y="318897"/>
            <a:ext cx="5115524" cy="6094924"/>
            <a:chOff x="516669" y="318897"/>
            <a:chExt cx="5115524" cy="6094924"/>
          </a:xfrm>
        </p:grpSpPr>
        <p:grpSp>
          <p:nvGrpSpPr>
            <p:cNvPr id="14" name="Group 13"/>
            <p:cNvGrpSpPr/>
            <p:nvPr/>
          </p:nvGrpSpPr>
          <p:grpSpPr>
            <a:xfrm>
              <a:off x="516669" y="318897"/>
              <a:ext cx="5115524" cy="6094924"/>
              <a:chOff x="545244" y="309372"/>
              <a:chExt cx="5115524" cy="6094924"/>
            </a:xfrm>
          </p:grpSpPr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559548" y="309372"/>
                <a:ext cx="452628" cy="45262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144" name="Rectangle 143"/>
              <p:cNvSpPr>
                <a:spLocks/>
              </p:cNvSpPr>
              <p:nvPr/>
            </p:nvSpPr>
            <p:spPr>
              <a:xfrm>
                <a:off x="545255" y="5727640"/>
                <a:ext cx="5115513" cy="6766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b="1" dirty="0" smtClean="0"/>
                  <a:t>“</a:t>
                </a:r>
                <a:r>
                  <a:rPr lang="en-US" sz="1600" b="1" dirty="0" err="1" smtClean="0"/>
                  <a:t>Vamos</a:t>
                </a:r>
                <a:r>
                  <a:rPr lang="en-US" sz="1600" b="1" dirty="0" smtClean="0"/>
                  <a:t> a </a:t>
                </a:r>
                <a:r>
                  <a:rPr lang="en-US" sz="1600" b="1" dirty="0" err="1" smtClean="0"/>
                  <a:t>empezar</a:t>
                </a:r>
                <a:r>
                  <a:rPr lang="en-US" sz="1600" b="1" dirty="0" smtClean="0"/>
                  <a:t>.”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545244" y="872867"/>
                <a:ext cx="5115513" cy="4770203"/>
                <a:chOff x="545244" y="555428"/>
                <a:chExt cx="5115513" cy="4770203"/>
              </a:xfrm>
            </p:grpSpPr>
            <p:sp>
              <p:nvSpPr>
                <p:cNvPr id="4" name="Rectangle 3"/>
                <p:cNvSpPr>
                  <a:spLocks noChangeAspect="1"/>
                </p:cNvSpPr>
                <p:nvPr/>
              </p:nvSpPr>
              <p:spPr>
                <a:xfrm>
                  <a:off x="545244" y="555428"/>
                  <a:ext cx="5115513" cy="477020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146935" y="1429001"/>
                  <a:ext cx="91440" cy="356616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516680" y="5334000"/>
              <a:ext cx="5115501" cy="3048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/>
            </p:cNvSpPr>
            <p:nvPr/>
          </p:nvSpPr>
          <p:spPr>
            <a:xfrm>
              <a:off x="523299" y="997527"/>
              <a:ext cx="1896566" cy="738247"/>
            </a:xfrm>
            <a:custGeom>
              <a:avLst/>
              <a:gdLst>
                <a:gd name="connsiteX0" fmla="*/ 0 w 2011680"/>
                <a:gd name="connsiteY0" fmla="*/ 0 h 152400"/>
                <a:gd name="connsiteX1" fmla="*/ 2011680 w 2011680"/>
                <a:gd name="connsiteY1" fmla="*/ 0 h 152400"/>
                <a:gd name="connsiteX2" fmla="*/ 2011680 w 2011680"/>
                <a:gd name="connsiteY2" fmla="*/ 152400 h 152400"/>
                <a:gd name="connsiteX3" fmla="*/ 0 w 2011680"/>
                <a:gd name="connsiteY3" fmla="*/ 152400 h 152400"/>
                <a:gd name="connsiteX4" fmla="*/ 0 w 2011680"/>
                <a:gd name="connsiteY4" fmla="*/ 0 h 152400"/>
                <a:gd name="connsiteX0" fmla="*/ 0 w 2011680"/>
                <a:gd name="connsiteY0" fmla="*/ 336466 h 488866"/>
                <a:gd name="connsiteX1" fmla="*/ 699859 w 2011680"/>
                <a:gd name="connsiteY1" fmla="*/ 0 h 488866"/>
                <a:gd name="connsiteX2" fmla="*/ 2011680 w 2011680"/>
                <a:gd name="connsiteY2" fmla="*/ 336466 h 488866"/>
                <a:gd name="connsiteX3" fmla="*/ 2011680 w 2011680"/>
                <a:gd name="connsiteY3" fmla="*/ 488866 h 488866"/>
                <a:gd name="connsiteX4" fmla="*/ 0 w 2011680"/>
                <a:gd name="connsiteY4" fmla="*/ 488866 h 488866"/>
                <a:gd name="connsiteX5" fmla="*/ 0 w 2011680"/>
                <a:gd name="connsiteY5" fmla="*/ 336466 h 488866"/>
                <a:gd name="connsiteX0" fmla="*/ 0 w 2011680"/>
                <a:gd name="connsiteY0" fmla="*/ 118 h 651282"/>
                <a:gd name="connsiteX1" fmla="*/ 699859 w 2011680"/>
                <a:gd name="connsiteY1" fmla="*/ 162416 h 651282"/>
                <a:gd name="connsiteX2" fmla="*/ 2011680 w 2011680"/>
                <a:gd name="connsiteY2" fmla="*/ 498882 h 651282"/>
                <a:gd name="connsiteX3" fmla="*/ 2011680 w 2011680"/>
                <a:gd name="connsiteY3" fmla="*/ 651282 h 651282"/>
                <a:gd name="connsiteX4" fmla="*/ 0 w 2011680"/>
                <a:gd name="connsiteY4" fmla="*/ 651282 h 651282"/>
                <a:gd name="connsiteX5" fmla="*/ 0 w 2011680"/>
                <a:gd name="connsiteY5" fmla="*/ 118 h 651282"/>
                <a:gd name="connsiteX0" fmla="*/ 149170 w 2160850"/>
                <a:gd name="connsiteY0" fmla="*/ 87083 h 738247"/>
                <a:gd name="connsiteX1" fmla="*/ 148385 w 2160850"/>
                <a:gd name="connsiteY1" fmla="*/ 0 h 738247"/>
                <a:gd name="connsiteX2" fmla="*/ 2160850 w 2160850"/>
                <a:gd name="connsiteY2" fmla="*/ 585847 h 738247"/>
                <a:gd name="connsiteX3" fmla="*/ 2160850 w 2160850"/>
                <a:gd name="connsiteY3" fmla="*/ 738247 h 738247"/>
                <a:gd name="connsiteX4" fmla="*/ 149170 w 2160850"/>
                <a:gd name="connsiteY4" fmla="*/ 738247 h 738247"/>
                <a:gd name="connsiteX5" fmla="*/ 149170 w 2160850"/>
                <a:gd name="connsiteY5" fmla="*/ 87083 h 738247"/>
                <a:gd name="connsiteX0" fmla="*/ 138674 w 2150354"/>
                <a:gd name="connsiteY0" fmla="*/ 87083 h 738247"/>
                <a:gd name="connsiteX1" fmla="*/ 149765 w 2150354"/>
                <a:gd name="connsiteY1" fmla="*/ 0 h 738247"/>
                <a:gd name="connsiteX2" fmla="*/ 2150354 w 2150354"/>
                <a:gd name="connsiteY2" fmla="*/ 585847 h 738247"/>
                <a:gd name="connsiteX3" fmla="*/ 2150354 w 2150354"/>
                <a:gd name="connsiteY3" fmla="*/ 738247 h 738247"/>
                <a:gd name="connsiteX4" fmla="*/ 138674 w 2150354"/>
                <a:gd name="connsiteY4" fmla="*/ 738247 h 738247"/>
                <a:gd name="connsiteX5" fmla="*/ 138674 w 2150354"/>
                <a:gd name="connsiteY5" fmla="*/ 87083 h 738247"/>
                <a:gd name="connsiteX0" fmla="*/ 0 w 2011680"/>
                <a:gd name="connsiteY0" fmla="*/ 738247 h 738247"/>
                <a:gd name="connsiteX1" fmla="*/ 11091 w 2011680"/>
                <a:gd name="connsiteY1" fmla="*/ 0 h 738247"/>
                <a:gd name="connsiteX2" fmla="*/ 2011680 w 2011680"/>
                <a:gd name="connsiteY2" fmla="*/ 585847 h 738247"/>
                <a:gd name="connsiteX3" fmla="*/ 2011680 w 2011680"/>
                <a:gd name="connsiteY3" fmla="*/ 738247 h 738247"/>
                <a:gd name="connsiteX4" fmla="*/ 0 w 2011680"/>
                <a:gd name="connsiteY4" fmla="*/ 738247 h 73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680" h="738247">
                  <a:moveTo>
                    <a:pt x="0" y="738247"/>
                  </a:moveTo>
                  <a:lnTo>
                    <a:pt x="11091" y="0"/>
                  </a:lnTo>
                  <a:lnTo>
                    <a:pt x="2011680" y="585847"/>
                  </a:lnTo>
                  <a:lnTo>
                    <a:pt x="2011680" y="738247"/>
                  </a:lnTo>
                  <a:lnTo>
                    <a:pt x="0" y="738247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06642" y="2307965"/>
            <a:ext cx="338661" cy="3023332"/>
            <a:chOff x="2497859" y="2292063"/>
            <a:chExt cx="338661" cy="3023332"/>
          </a:xfrm>
        </p:grpSpPr>
        <p:sp>
          <p:nvSpPr>
            <p:cNvPr id="45" name="Rectangle 44"/>
            <p:cNvSpPr/>
            <p:nvPr/>
          </p:nvSpPr>
          <p:spPr>
            <a:xfrm>
              <a:off x="2497859" y="2297875"/>
              <a:ext cx="36576" cy="30175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2642751" y="4768292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98294" y="2297875"/>
              <a:ext cx="36576" cy="30175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2641536" y="4329988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16200000">
              <a:off x="2642007" y="3891076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648102" y="3459478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16200000">
              <a:off x="2640787" y="3024223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16200000">
              <a:off x="2648102" y="2588968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649068" y="2141187"/>
              <a:ext cx="36576" cy="3383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1455" y="1776569"/>
            <a:ext cx="113718" cy="488040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 rot="16200000">
            <a:off x="2449585" y="2222720"/>
            <a:ext cx="27432" cy="109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36" y="1638408"/>
            <a:ext cx="725494" cy="499839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 rot="16200000">
            <a:off x="2568895" y="2224390"/>
            <a:ext cx="27432" cy="109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29000" y="882392"/>
            <a:ext cx="2209800" cy="8533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3352800" y="1828800"/>
            <a:ext cx="6573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>
                    <a:lumMod val="65000"/>
                  </a:schemeClr>
                </a:solidFill>
              </a:rPr>
              <a:t>Planta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19200" y="5063317"/>
            <a:ext cx="74732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>
                    <a:lumMod val="65000"/>
                  </a:schemeClr>
                </a:solidFill>
              </a:rPr>
              <a:t>Sección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249997" y="2590048"/>
            <a:ext cx="1974580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Plataforma</a:t>
            </a:r>
            <a:r>
              <a:rPr lang="en-US" sz="1400" b="1" dirty="0" smtClean="0"/>
              <a:t> del </a:t>
            </a:r>
            <a:r>
              <a:rPr lang="en-US" sz="1400" b="1" dirty="0" err="1" smtClean="0"/>
              <a:t>andamio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(12”*6’*1”)</a:t>
            </a:r>
            <a:endParaRPr lang="en-US" sz="14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18236" y="2275742"/>
            <a:ext cx="919319" cy="316656"/>
          </a:xfrm>
          <a:prstGeom prst="straightConnector1">
            <a:avLst/>
          </a:prstGeom>
          <a:ln w="19050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3862876" y="1888327"/>
            <a:ext cx="342021" cy="682671"/>
          </a:xfrm>
          <a:prstGeom prst="straightConnector1">
            <a:avLst/>
          </a:prstGeom>
          <a:ln w="19050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31066" y="5063317"/>
            <a:ext cx="114821" cy="2586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Arrow Connector 135"/>
          <p:cNvCxnSpPr/>
          <p:nvPr/>
        </p:nvCxnSpPr>
        <p:spPr>
          <a:xfrm flipH="1" flipV="1">
            <a:off x="1676400" y="4191000"/>
            <a:ext cx="571017" cy="907466"/>
          </a:xfrm>
          <a:prstGeom prst="straightConnector1">
            <a:avLst/>
          </a:prstGeom>
          <a:ln w="19050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85800" y="3667780"/>
            <a:ext cx="1371600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Unidad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aire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acondicionado</a:t>
            </a:r>
            <a:endParaRPr lang="en-US" sz="1400" b="1" dirty="0"/>
          </a:p>
        </p:txBody>
      </p:sp>
      <p:sp>
        <p:nvSpPr>
          <p:cNvPr id="48" name="Rectangle 47"/>
          <p:cNvSpPr/>
          <p:nvPr/>
        </p:nvSpPr>
        <p:spPr>
          <a:xfrm rot="16200000">
            <a:off x="2361826" y="4783785"/>
            <a:ext cx="36576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16200000">
            <a:off x="2357247" y="2605279"/>
            <a:ext cx="36576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074893" y="4245998"/>
            <a:ext cx="544188" cy="4027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28854" y="318897"/>
            <a:ext cx="5115524" cy="6094924"/>
            <a:chOff x="516669" y="318897"/>
            <a:chExt cx="5115524" cy="6094924"/>
          </a:xfrm>
        </p:grpSpPr>
        <p:grpSp>
          <p:nvGrpSpPr>
            <p:cNvPr id="14" name="Group 13"/>
            <p:cNvGrpSpPr/>
            <p:nvPr/>
          </p:nvGrpSpPr>
          <p:grpSpPr>
            <a:xfrm>
              <a:off x="516669" y="318897"/>
              <a:ext cx="5115524" cy="6094924"/>
              <a:chOff x="545244" y="309372"/>
              <a:chExt cx="5115524" cy="6094924"/>
            </a:xfrm>
          </p:grpSpPr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559548" y="309372"/>
                <a:ext cx="452628" cy="45262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44" name="Rectangle 143"/>
              <p:cNvSpPr>
                <a:spLocks/>
              </p:cNvSpPr>
              <p:nvPr/>
            </p:nvSpPr>
            <p:spPr>
              <a:xfrm>
                <a:off x="545255" y="5727640"/>
                <a:ext cx="5115513" cy="6766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b="1" dirty="0" smtClean="0"/>
                  <a:t>“Oops! Me </a:t>
                </a:r>
                <a:r>
                  <a:rPr lang="en-US" sz="1600" b="1" dirty="0" err="1" smtClean="0"/>
                  <a:t>caí</a:t>
                </a:r>
                <a:r>
                  <a:rPr lang="en-US" sz="1600" b="1" dirty="0" smtClean="0"/>
                  <a:t> a </a:t>
                </a:r>
                <a:r>
                  <a:rPr lang="en-US" sz="1600" b="1" dirty="0" err="1" smtClean="0"/>
                  <a:t>través</a:t>
                </a:r>
                <a:r>
                  <a:rPr lang="en-US" sz="1600" b="1" dirty="0" smtClean="0"/>
                  <a:t> de la </a:t>
                </a:r>
                <a:r>
                  <a:rPr lang="en-US" sz="1600" b="1" dirty="0" err="1" smtClean="0"/>
                  <a:t>abertura</a:t>
                </a:r>
                <a:r>
                  <a:rPr lang="en-US" sz="1600" b="1" dirty="0" smtClean="0"/>
                  <a:t> de la </a:t>
                </a:r>
                <a:r>
                  <a:rPr lang="en-US" sz="1600" b="1" dirty="0" err="1" smtClean="0"/>
                  <a:t>plataforma</a:t>
                </a:r>
                <a:r>
                  <a:rPr lang="en-US" sz="1600" b="1" dirty="0" smtClean="0"/>
                  <a:t> del </a:t>
                </a:r>
                <a:r>
                  <a:rPr lang="en-US" sz="1600" b="1" dirty="0" err="1" smtClean="0"/>
                  <a:t>andamio</a:t>
                </a:r>
                <a:r>
                  <a:rPr lang="en-US" sz="1600" b="1" dirty="0" smtClean="0"/>
                  <a:t>.”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545244" y="872867"/>
                <a:ext cx="5115513" cy="4770203"/>
                <a:chOff x="545244" y="555428"/>
                <a:chExt cx="5115513" cy="4770203"/>
              </a:xfrm>
            </p:grpSpPr>
            <p:sp>
              <p:nvSpPr>
                <p:cNvPr id="4" name="Rectangle 3"/>
                <p:cNvSpPr>
                  <a:spLocks noChangeAspect="1"/>
                </p:cNvSpPr>
                <p:nvPr/>
              </p:nvSpPr>
              <p:spPr>
                <a:xfrm>
                  <a:off x="545244" y="555428"/>
                  <a:ext cx="5115513" cy="4770203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146935" y="1429001"/>
                  <a:ext cx="91440" cy="356616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516680" y="5334000"/>
              <a:ext cx="5115501" cy="3048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/>
            </p:cNvSpPr>
            <p:nvPr/>
          </p:nvSpPr>
          <p:spPr>
            <a:xfrm>
              <a:off x="523299" y="997527"/>
              <a:ext cx="1896566" cy="738247"/>
            </a:xfrm>
            <a:custGeom>
              <a:avLst/>
              <a:gdLst>
                <a:gd name="connsiteX0" fmla="*/ 0 w 2011680"/>
                <a:gd name="connsiteY0" fmla="*/ 0 h 152400"/>
                <a:gd name="connsiteX1" fmla="*/ 2011680 w 2011680"/>
                <a:gd name="connsiteY1" fmla="*/ 0 h 152400"/>
                <a:gd name="connsiteX2" fmla="*/ 2011680 w 2011680"/>
                <a:gd name="connsiteY2" fmla="*/ 152400 h 152400"/>
                <a:gd name="connsiteX3" fmla="*/ 0 w 2011680"/>
                <a:gd name="connsiteY3" fmla="*/ 152400 h 152400"/>
                <a:gd name="connsiteX4" fmla="*/ 0 w 2011680"/>
                <a:gd name="connsiteY4" fmla="*/ 0 h 152400"/>
                <a:gd name="connsiteX0" fmla="*/ 0 w 2011680"/>
                <a:gd name="connsiteY0" fmla="*/ 336466 h 488866"/>
                <a:gd name="connsiteX1" fmla="*/ 699859 w 2011680"/>
                <a:gd name="connsiteY1" fmla="*/ 0 h 488866"/>
                <a:gd name="connsiteX2" fmla="*/ 2011680 w 2011680"/>
                <a:gd name="connsiteY2" fmla="*/ 336466 h 488866"/>
                <a:gd name="connsiteX3" fmla="*/ 2011680 w 2011680"/>
                <a:gd name="connsiteY3" fmla="*/ 488866 h 488866"/>
                <a:gd name="connsiteX4" fmla="*/ 0 w 2011680"/>
                <a:gd name="connsiteY4" fmla="*/ 488866 h 488866"/>
                <a:gd name="connsiteX5" fmla="*/ 0 w 2011680"/>
                <a:gd name="connsiteY5" fmla="*/ 336466 h 488866"/>
                <a:gd name="connsiteX0" fmla="*/ 0 w 2011680"/>
                <a:gd name="connsiteY0" fmla="*/ 118 h 651282"/>
                <a:gd name="connsiteX1" fmla="*/ 699859 w 2011680"/>
                <a:gd name="connsiteY1" fmla="*/ 162416 h 651282"/>
                <a:gd name="connsiteX2" fmla="*/ 2011680 w 2011680"/>
                <a:gd name="connsiteY2" fmla="*/ 498882 h 651282"/>
                <a:gd name="connsiteX3" fmla="*/ 2011680 w 2011680"/>
                <a:gd name="connsiteY3" fmla="*/ 651282 h 651282"/>
                <a:gd name="connsiteX4" fmla="*/ 0 w 2011680"/>
                <a:gd name="connsiteY4" fmla="*/ 651282 h 651282"/>
                <a:gd name="connsiteX5" fmla="*/ 0 w 2011680"/>
                <a:gd name="connsiteY5" fmla="*/ 118 h 651282"/>
                <a:gd name="connsiteX0" fmla="*/ 149170 w 2160850"/>
                <a:gd name="connsiteY0" fmla="*/ 87083 h 738247"/>
                <a:gd name="connsiteX1" fmla="*/ 148385 w 2160850"/>
                <a:gd name="connsiteY1" fmla="*/ 0 h 738247"/>
                <a:gd name="connsiteX2" fmla="*/ 2160850 w 2160850"/>
                <a:gd name="connsiteY2" fmla="*/ 585847 h 738247"/>
                <a:gd name="connsiteX3" fmla="*/ 2160850 w 2160850"/>
                <a:gd name="connsiteY3" fmla="*/ 738247 h 738247"/>
                <a:gd name="connsiteX4" fmla="*/ 149170 w 2160850"/>
                <a:gd name="connsiteY4" fmla="*/ 738247 h 738247"/>
                <a:gd name="connsiteX5" fmla="*/ 149170 w 2160850"/>
                <a:gd name="connsiteY5" fmla="*/ 87083 h 738247"/>
                <a:gd name="connsiteX0" fmla="*/ 138674 w 2150354"/>
                <a:gd name="connsiteY0" fmla="*/ 87083 h 738247"/>
                <a:gd name="connsiteX1" fmla="*/ 149765 w 2150354"/>
                <a:gd name="connsiteY1" fmla="*/ 0 h 738247"/>
                <a:gd name="connsiteX2" fmla="*/ 2150354 w 2150354"/>
                <a:gd name="connsiteY2" fmla="*/ 585847 h 738247"/>
                <a:gd name="connsiteX3" fmla="*/ 2150354 w 2150354"/>
                <a:gd name="connsiteY3" fmla="*/ 738247 h 738247"/>
                <a:gd name="connsiteX4" fmla="*/ 138674 w 2150354"/>
                <a:gd name="connsiteY4" fmla="*/ 738247 h 738247"/>
                <a:gd name="connsiteX5" fmla="*/ 138674 w 2150354"/>
                <a:gd name="connsiteY5" fmla="*/ 87083 h 738247"/>
                <a:gd name="connsiteX0" fmla="*/ 0 w 2011680"/>
                <a:gd name="connsiteY0" fmla="*/ 738247 h 738247"/>
                <a:gd name="connsiteX1" fmla="*/ 11091 w 2011680"/>
                <a:gd name="connsiteY1" fmla="*/ 0 h 738247"/>
                <a:gd name="connsiteX2" fmla="*/ 2011680 w 2011680"/>
                <a:gd name="connsiteY2" fmla="*/ 585847 h 738247"/>
                <a:gd name="connsiteX3" fmla="*/ 2011680 w 2011680"/>
                <a:gd name="connsiteY3" fmla="*/ 738247 h 738247"/>
                <a:gd name="connsiteX4" fmla="*/ 0 w 2011680"/>
                <a:gd name="connsiteY4" fmla="*/ 738247 h 73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680" h="738247">
                  <a:moveTo>
                    <a:pt x="0" y="738247"/>
                  </a:moveTo>
                  <a:lnTo>
                    <a:pt x="11091" y="0"/>
                  </a:lnTo>
                  <a:lnTo>
                    <a:pt x="2011680" y="585847"/>
                  </a:lnTo>
                  <a:lnTo>
                    <a:pt x="2011680" y="738247"/>
                  </a:lnTo>
                  <a:lnTo>
                    <a:pt x="0" y="738247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658586">
            <a:off x="2361272" y="3273011"/>
            <a:ext cx="544188" cy="4027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25989" y="2311113"/>
            <a:ext cx="338661" cy="3023332"/>
            <a:chOff x="2497859" y="2292063"/>
            <a:chExt cx="338661" cy="3023332"/>
          </a:xfrm>
        </p:grpSpPr>
        <p:sp>
          <p:nvSpPr>
            <p:cNvPr id="45" name="Rectangle 44"/>
            <p:cNvSpPr/>
            <p:nvPr/>
          </p:nvSpPr>
          <p:spPr>
            <a:xfrm>
              <a:off x="2497859" y="2297875"/>
              <a:ext cx="36576" cy="30175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2642751" y="4768292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98294" y="2297875"/>
              <a:ext cx="36576" cy="30175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2641536" y="4329988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16200000">
              <a:off x="2642007" y="3891076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648102" y="3459478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16200000">
              <a:off x="2640787" y="3024223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16200000">
              <a:off x="2648102" y="2588968"/>
              <a:ext cx="36576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649068" y="2141187"/>
              <a:ext cx="36576" cy="3383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0802" y="1786094"/>
            <a:ext cx="113718" cy="488040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 rot="16200000">
            <a:off x="2447666" y="2232245"/>
            <a:ext cx="27432" cy="109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36" y="1659674"/>
            <a:ext cx="725494" cy="499839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 rot="16200000">
            <a:off x="2566976" y="2233915"/>
            <a:ext cx="27432" cy="109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29000" y="882392"/>
            <a:ext cx="2209800" cy="8533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3352800" y="1828800"/>
            <a:ext cx="6573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>
                    <a:lumMod val="65000"/>
                  </a:schemeClr>
                </a:solidFill>
              </a:rPr>
              <a:t>Planta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19200" y="5063317"/>
            <a:ext cx="74732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>
                    <a:lumMod val="65000"/>
                  </a:schemeClr>
                </a:solidFill>
              </a:rPr>
              <a:t>Sección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31066" y="5063317"/>
            <a:ext cx="114821" cy="2586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2604988" y="1942747"/>
            <a:ext cx="226314" cy="2263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895600" y="2309035"/>
            <a:ext cx="1" cy="1280160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2986488" y="3355086"/>
            <a:ext cx="226314" cy="2263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819400" y="2785732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</a:rPr>
              <a:t>15 pies</a:t>
            </a:r>
            <a:endParaRPr lang="en-US" sz="1400" b="1" dirty="0">
              <a:solidFill>
                <a:srgbClr val="92D05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895600" y="3596640"/>
            <a:ext cx="1" cy="1737360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819400" y="4340423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</a:rPr>
              <a:t>20 pies</a:t>
            </a:r>
            <a:endParaRPr lang="en-US" sz="1400" b="1" dirty="0">
              <a:solidFill>
                <a:srgbClr val="92D050"/>
              </a:solidFill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871332" y="4381154"/>
            <a:ext cx="226314" cy="2263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8" name="Rectangle 47"/>
          <p:cNvSpPr/>
          <p:nvPr/>
        </p:nvSpPr>
        <p:spPr>
          <a:xfrm rot="16200000">
            <a:off x="2361826" y="4783785"/>
            <a:ext cx="36576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16200000">
            <a:off x="2357247" y="2612103"/>
            <a:ext cx="36576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Toda la información está disponible en</a:t>
            </a:r>
            <a:br>
              <a:rPr lang="es-ES" dirty="0"/>
            </a:b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cm.be.washington.edu/Research/SHARE/2011OSHA/index.html</a:t>
            </a:r>
            <a:r>
              <a:rPr lang="es-E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050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45244" y="309372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MX" sz="1600" b="1" dirty="0"/>
                <a:t>¿</a:t>
              </a:r>
              <a:r>
                <a:rPr lang="en-US" sz="1600" b="1" dirty="0" err="1"/>
                <a:t>Que</a:t>
              </a:r>
              <a:r>
                <a:rPr lang="en-US" sz="1600" b="1" dirty="0"/>
                <a:t> </a:t>
              </a:r>
              <a:r>
                <a:rPr lang="en-US" sz="1600" b="1" dirty="0" err="1"/>
                <a:t>pude</a:t>
              </a:r>
              <a:r>
                <a:rPr lang="en-US" sz="1600" b="1" dirty="0"/>
                <a:t> </a:t>
              </a:r>
              <a:r>
                <a:rPr lang="en-US" sz="1600" b="1" dirty="0" err="1"/>
                <a:t>haber</a:t>
              </a:r>
              <a:r>
                <a:rPr lang="en-US" sz="1600" b="1" dirty="0"/>
                <a:t> </a:t>
              </a:r>
              <a:r>
                <a:rPr lang="en-US" sz="1600" b="1" dirty="0" err="1"/>
                <a:t>hecho</a:t>
              </a:r>
              <a:r>
                <a:rPr lang="en-US" sz="1600" b="1" dirty="0"/>
                <a:t> </a:t>
              </a:r>
              <a:r>
                <a:rPr lang="en-US" sz="1600" b="1" dirty="0" err="1"/>
                <a:t>diferente</a:t>
              </a:r>
              <a:r>
                <a:rPr lang="en-US" sz="1600" b="1" dirty="0"/>
                <a:t> antes de mi </a:t>
              </a:r>
              <a:r>
                <a:rPr lang="en-US" sz="1600" b="1" dirty="0" err="1"/>
                <a:t>muerte</a:t>
              </a:r>
              <a:r>
                <a:rPr lang="en-US" sz="1600" b="1" dirty="0"/>
                <a:t>?</a:t>
              </a:r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545244" y="872867"/>
              <a:ext cx="5115513" cy="47702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25710" y="934089"/>
            <a:ext cx="19672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 smtClean="0">
                <a:solidFill>
                  <a:srgbClr val="FF0000"/>
                </a:solidFill>
              </a:rPr>
              <a:t>?</a:t>
            </a:r>
            <a:endParaRPr lang="en-US" sz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1484541" y="563880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4304951" y="563880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239000" y="5638800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</a:t>
            </a:r>
          </a:p>
        </p:txBody>
      </p:sp>
      <p:sp>
        <p:nvSpPr>
          <p:cNvPr id="10" name="TextBox 27"/>
          <p:cNvSpPr txBox="1"/>
          <p:nvPr/>
        </p:nvSpPr>
        <p:spPr>
          <a:xfrm>
            <a:off x="609600" y="1066800"/>
            <a:ext cx="828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s-MX" dirty="0"/>
              <a:t>¿Por qué fue inseguro el método que se uso para realizar la tarea en este ejemplo?</a:t>
            </a:r>
            <a:endParaRPr lang="en-US" dirty="0"/>
          </a:p>
        </p:txBody>
      </p:sp>
      <p:sp>
        <p:nvSpPr>
          <p:cNvPr id="11" name="TextBox 28"/>
          <p:cNvSpPr txBox="1"/>
          <p:nvPr/>
        </p:nvSpPr>
        <p:spPr>
          <a:xfrm>
            <a:off x="628432" y="1459468"/>
            <a:ext cx="540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2. </a:t>
            </a:r>
            <a:r>
              <a:rPr lang="es-MX" dirty="0"/>
              <a:t>¿Cuál es la manera más segura de realizar esta tarea</a:t>
            </a:r>
            <a:r>
              <a:rPr lang="es-MX" dirty="0" smtClean="0"/>
              <a:t>?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" y="2383053"/>
            <a:ext cx="3020093" cy="325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08" y="2396427"/>
            <a:ext cx="3007687" cy="324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55" y="2383053"/>
            <a:ext cx="3019643" cy="325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1" y="5257800"/>
            <a:ext cx="289560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ES" sz="1050" b="1" dirty="0"/>
              <a:t>Utilice piso totalmente cubierto y equipo de protección contra caídas?</a:t>
            </a:r>
            <a:endParaRPr lang="en-US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5255091"/>
            <a:ext cx="2895600" cy="3462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s-ES" sz="1050" b="1" dirty="0"/>
              <a:t>Utilice los equipos de protección, suelo completamente cubierto, barandilla, andamio sujeto y escalera de acceso?</a:t>
            </a:r>
            <a:endParaRPr lang="en-US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47376" y="5270331"/>
            <a:ext cx="289560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ES" sz="1050" b="1" dirty="0"/>
              <a:t>Utilice barandales, y andamio adecuadamente seguros?</a:t>
            </a:r>
            <a:endParaRPr lang="en-US" sz="105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s-MX" sz="1800" dirty="0"/>
              <a:t>Usted tiene el</a:t>
            </a:r>
            <a:r>
              <a:rPr lang="es-MX" sz="1800" b="1" dirty="0"/>
              <a:t> </a:t>
            </a:r>
            <a:r>
              <a:rPr lang="es-MX" sz="1800" b="1" dirty="0">
                <a:solidFill>
                  <a:srgbClr val="FF0000"/>
                </a:solidFill>
              </a:rPr>
              <a:t>DERECHO</a:t>
            </a:r>
            <a:r>
              <a:rPr lang="es-MX" sz="1800" dirty="0"/>
              <a:t> de:</a:t>
            </a:r>
          </a:p>
          <a:p>
            <a:pPr lvl="0"/>
            <a:endParaRPr lang="es-MX" sz="1800" dirty="0"/>
          </a:p>
          <a:p>
            <a:pPr lvl="0">
              <a:buFont typeface="+mj-lt"/>
              <a:buAutoNum type="arabicPeriod"/>
            </a:pPr>
            <a:r>
              <a:rPr lang="es-MX" sz="1800" dirty="0"/>
              <a:t>Decirle a OSHA que inspeccione su sitio de </a:t>
            </a:r>
            <a:r>
              <a:rPr lang="es-MX" sz="1800" dirty="0" smtClean="0"/>
              <a:t>trabajo. (1-800-321-OSHA)</a:t>
            </a:r>
            <a:endParaRPr lang="es-MX" sz="1800" dirty="0"/>
          </a:p>
          <a:p>
            <a:pPr lvl="0">
              <a:buFont typeface="+mj-lt"/>
              <a:buAutoNum type="arabicPeriod"/>
            </a:pPr>
            <a:r>
              <a:rPr lang="es-MX" sz="1800" dirty="0"/>
              <a:t>Ejercer sus derechos a través de la ley sin represalias y </a:t>
            </a:r>
            <a:r>
              <a:rPr lang="es-MX" sz="1800" dirty="0" smtClean="0"/>
              <a:t>discriminación.</a:t>
            </a:r>
            <a:endParaRPr lang="es-MX" sz="1800" dirty="0"/>
          </a:p>
          <a:p>
            <a:pPr lvl="0">
              <a:buFont typeface="+mj-lt"/>
              <a:buAutoNum type="arabicPeriod"/>
            </a:pPr>
            <a:r>
              <a:rPr lang="es-MX" sz="1800" dirty="0"/>
              <a:t>Recibir información y entrenamiento acerca de peligros, métodos para prevenir heridas, y los estándares de OSHA que aplican a su sitio de trabajo. El entrenamiento debe de ser en un idioma que usted pueda entender.</a:t>
            </a:r>
          </a:p>
          <a:p>
            <a:pPr lvl="0">
              <a:buFont typeface="+mj-lt"/>
              <a:buAutoNum type="arabicPeriod"/>
            </a:pPr>
            <a:r>
              <a:rPr lang="es-MX" sz="1800" dirty="0"/>
              <a:t>Obtener copias de resultados de pruebas hechas para encontrar peligros en su sitio de trabajo.</a:t>
            </a:r>
          </a:p>
          <a:p>
            <a:pPr lvl="0">
              <a:buFont typeface="+mj-lt"/>
              <a:buAutoNum type="arabicPeriod"/>
            </a:pPr>
            <a:r>
              <a:rPr lang="es-MX" sz="1800" dirty="0"/>
              <a:t>Revisar documentos de heridas y enfermedades relacionadas con su trabajo.</a:t>
            </a:r>
          </a:p>
          <a:p>
            <a:pPr lvl="0">
              <a:buFont typeface="+mj-lt"/>
              <a:buAutoNum type="arabicPeriod"/>
            </a:pPr>
            <a:r>
              <a:rPr lang="es-MX" sz="1800" dirty="0"/>
              <a:t>Obtener copias de su historial medico.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52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43" t="14000" r="60286" b="38000"/>
          <a:stretch>
            <a:fillRect/>
          </a:stretch>
        </p:blipFill>
        <p:spPr bwMode="auto">
          <a:xfrm>
            <a:off x="533400" y="304800"/>
            <a:ext cx="802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err="1" smtClean="0"/>
              <a:t>Caso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7086600" cy="3657600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1"/>
                </a:solidFill>
              </a:rPr>
              <a:t>Cuando </a:t>
            </a:r>
            <a:r>
              <a:rPr lang="es-ES" sz="2800" dirty="0">
                <a:solidFill>
                  <a:schemeClr val="tx1"/>
                </a:solidFill>
              </a:rPr>
              <a:t>se removían las tejas viejas de la punta más alta de un techo con pendiente de </a:t>
            </a:r>
            <a:r>
              <a:rPr lang="es-ES" sz="2800" dirty="0" smtClean="0">
                <a:solidFill>
                  <a:schemeClr val="tx1"/>
                </a:solidFill>
              </a:rPr>
              <a:t>una casa</a:t>
            </a:r>
            <a:r>
              <a:rPr lang="es-ES" sz="2800" dirty="0">
                <a:solidFill>
                  <a:schemeClr val="tx1"/>
                </a:solidFill>
              </a:rPr>
              <a:t>, un ayudante de techador golpea una pila de tejas nuevas colocadas al lado de él. </a:t>
            </a:r>
            <a:r>
              <a:rPr lang="es-ES" sz="2800" dirty="0" smtClean="0">
                <a:solidFill>
                  <a:schemeClr val="tx1"/>
                </a:solidFill>
              </a:rPr>
              <a:t>La víctima </a:t>
            </a:r>
            <a:r>
              <a:rPr lang="es-ES" sz="2800" dirty="0">
                <a:solidFill>
                  <a:schemeClr val="tx1"/>
                </a:solidFill>
              </a:rPr>
              <a:t>las persigue para detener su caída de la orilla, pierde su balance, y cae 16.5 pies.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16669" y="318897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en-US" sz="1600" b="1" dirty="0" smtClean="0"/>
                <a:t>“Remover </a:t>
              </a:r>
              <a:r>
                <a:rPr lang="en-US" sz="1600" b="1" dirty="0" err="1" smtClean="0"/>
                <a:t>las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tejas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viejas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para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instalar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las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nuevas</a:t>
              </a:r>
              <a:r>
                <a:rPr lang="en-US" sz="1600" b="1" dirty="0" smtClean="0"/>
                <a:t>.” </a:t>
              </a:r>
              <a:r>
                <a:rPr lang="es-MX" sz="1400" dirty="0" smtClean="0"/>
                <a:t>(tejas de </a:t>
              </a:r>
              <a:r>
                <a:rPr lang="es-MX" sz="1400" dirty="0"/>
                <a:t>3 pestañas de compuesto asfaltico (1’*3’*4”))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45244" y="872867"/>
              <a:ext cx="5115513" cy="4770203"/>
              <a:chOff x="545244" y="555428"/>
              <a:chExt cx="5115513" cy="4770203"/>
            </a:xfrm>
          </p:grpSpPr>
          <p:sp>
            <p:nvSpPr>
              <p:cNvPr id="4" name="Rectangle 3"/>
              <p:cNvSpPr>
                <a:spLocks noChangeAspect="1"/>
              </p:cNvSpPr>
              <p:nvPr/>
            </p:nvSpPr>
            <p:spPr>
              <a:xfrm>
                <a:off x="545244" y="555428"/>
                <a:ext cx="5115513" cy="477020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833625" y="3209094"/>
                <a:ext cx="2562984" cy="2112268"/>
                <a:chOff x="1833625" y="3209094"/>
                <a:chExt cx="2562984" cy="2112268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833625" y="3209094"/>
                  <a:ext cx="1961970" cy="2112268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>
                  <a:spLocks noChangeAspect="1"/>
                </p:cNvSpPr>
                <p:nvPr/>
              </p:nvSpPr>
              <p:spPr>
                <a:xfrm>
                  <a:off x="3795595" y="3239741"/>
                  <a:ext cx="601014" cy="18138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17" name="TextBox 116"/>
          <p:cNvSpPr txBox="1"/>
          <p:nvPr/>
        </p:nvSpPr>
        <p:spPr>
          <a:xfrm>
            <a:off x="3767366" y="3867090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16.5 pies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8" y="1774537"/>
            <a:ext cx="357862" cy="832329"/>
          </a:xfrm>
          <a:prstGeom prst="rect">
            <a:avLst/>
          </a:prstGeom>
        </p:spPr>
      </p:pic>
      <p:sp>
        <p:nvSpPr>
          <p:cNvPr id="101" name="Freeform 100"/>
          <p:cNvSpPr/>
          <p:nvPr/>
        </p:nvSpPr>
        <p:spPr>
          <a:xfrm>
            <a:off x="1717875" y="2274189"/>
            <a:ext cx="647700" cy="230886"/>
          </a:xfrm>
          <a:custGeom>
            <a:avLst/>
            <a:gdLst>
              <a:gd name="connsiteX0" fmla="*/ 647700 w 647700"/>
              <a:gd name="connsiteY0" fmla="*/ 230886 h 230886"/>
              <a:gd name="connsiteX1" fmla="*/ 304800 w 647700"/>
              <a:gd name="connsiteY1" fmla="*/ 78486 h 230886"/>
              <a:gd name="connsiteX2" fmla="*/ 180975 w 647700"/>
              <a:gd name="connsiteY2" fmla="*/ 21336 h 230886"/>
              <a:gd name="connsiteX3" fmla="*/ 114300 w 647700"/>
              <a:gd name="connsiteY3" fmla="*/ 2286 h 230886"/>
              <a:gd name="connsiteX4" fmla="*/ 0 w 647700"/>
              <a:gd name="connsiteY4" fmla="*/ 68961 h 23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" h="230886">
                <a:moveTo>
                  <a:pt x="647700" y="230886"/>
                </a:moveTo>
                <a:lnTo>
                  <a:pt x="304800" y="78486"/>
                </a:lnTo>
                <a:cubicBezTo>
                  <a:pt x="227013" y="43561"/>
                  <a:pt x="212725" y="34036"/>
                  <a:pt x="180975" y="21336"/>
                </a:cubicBezTo>
                <a:cubicBezTo>
                  <a:pt x="149225" y="8636"/>
                  <a:pt x="144463" y="-5652"/>
                  <a:pt x="114300" y="2286"/>
                </a:cubicBezTo>
                <a:cubicBezTo>
                  <a:pt x="84137" y="10224"/>
                  <a:pt x="30162" y="53086"/>
                  <a:pt x="0" y="689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16668" y="2314440"/>
            <a:ext cx="3856796" cy="3337776"/>
            <a:chOff x="1775386" y="2304915"/>
            <a:chExt cx="3856796" cy="3337776"/>
          </a:xfrm>
        </p:grpSpPr>
        <p:sp>
          <p:nvSpPr>
            <p:cNvPr id="39" name="Rectangle 38"/>
            <p:cNvSpPr/>
            <p:nvPr/>
          </p:nvSpPr>
          <p:spPr>
            <a:xfrm>
              <a:off x="1775386" y="3530423"/>
              <a:ext cx="1307601" cy="21122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95625" y="2304915"/>
              <a:ext cx="2536557" cy="1223157"/>
            </a:xfrm>
            <a:custGeom>
              <a:avLst/>
              <a:gdLst>
                <a:gd name="connsiteX0" fmla="*/ 0 w 1955065"/>
                <a:gd name="connsiteY0" fmla="*/ 0 h 2112268"/>
                <a:gd name="connsiteX1" fmla="*/ 1955065 w 1955065"/>
                <a:gd name="connsiteY1" fmla="*/ 0 h 2112268"/>
                <a:gd name="connsiteX2" fmla="*/ 1955065 w 1955065"/>
                <a:gd name="connsiteY2" fmla="*/ 2112268 h 2112268"/>
                <a:gd name="connsiteX3" fmla="*/ 0 w 1955065"/>
                <a:gd name="connsiteY3" fmla="*/ 2112268 h 2112268"/>
                <a:gd name="connsiteX4" fmla="*/ 0 w 1955065"/>
                <a:gd name="connsiteY4" fmla="*/ 0 h 2112268"/>
                <a:gd name="connsiteX0" fmla="*/ 0 w 1961003"/>
                <a:gd name="connsiteY0" fmla="*/ 890650 h 2112268"/>
                <a:gd name="connsiteX1" fmla="*/ 1961003 w 1961003"/>
                <a:gd name="connsiteY1" fmla="*/ 0 h 2112268"/>
                <a:gd name="connsiteX2" fmla="*/ 1961003 w 1961003"/>
                <a:gd name="connsiteY2" fmla="*/ 2112268 h 2112268"/>
                <a:gd name="connsiteX3" fmla="*/ 5938 w 1961003"/>
                <a:gd name="connsiteY3" fmla="*/ 2112268 h 2112268"/>
                <a:gd name="connsiteX4" fmla="*/ 0 w 1961003"/>
                <a:gd name="connsiteY4" fmla="*/ 890650 h 2112268"/>
                <a:gd name="connsiteX0" fmla="*/ 0 w 2721024"/>
                <a:gd name="connsiteY0" fmla="*/ 0 h 1223157"/>
                <a:gd name="connsiteX1" fmla="*/ 2721024 w 2721024"/>
                <a:gd name="connsiteY1" fmla="*/ 1223157 h 1223157"/>
                <a:gd name="connsiteX2" fmla="*/ 1961003 w 2721024"/>
                <a:gd name="connsiteY2" fmla="*/ 1221618 h 1223157"/>
                <a:gd name="connsiteX3" fmla="*/ 5938 w 2721024"/>
                <a:gd name="connsiteY3" fmla="*/ 1221618 h 1223157"/>
                <a:gd name="connsiteX4" fmla="*/ 0 w 2721024"/>
                <a:gd name="connsiteY4" fmla="*/ 0 h 122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1024" h="1223157">
                  <a:moveTo>
                    <a:pt x="0" y="0"/>
                  </a:moveTo>
                  <a:lnTo>
                    <a:pt x="2721024" y="1223157"/>
                  </a:lnTo>
                  <a:lnTo>
                    <a:pt x="1961003" y="1221618"/>
                  </a:lnTo>
                  <a:lnTo>
                    <a:pt x="5938" y="1221618"/>
                  </a:lnTo>
                  <a:cubicBezTo>
                    <a:pt x="3959" y="814412"/>
                    <a:pt x="1979" y="40720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4" name="Straight Connector 113"/>
          <p:cNvCxnSpPr/>
          <p:nvPr/>
        </p:nvCxnSpPr>
        <p:spPr>
          <a:xfrm flipV="1">
            <a:off x="4862466" y="3566705"/>
            <a:ext cx="19494" cy="2072097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1717875" y="2238375"/>
            <a:ext cx="647700" cy="230886"/>
          </a:xfrm>
          <a:custGeom>
            <a:avLst/>
            <a:gdLst>
              <a:gd name="connsiteX0" fmla="*/ 647700 w 647700"/>
              <a:gd name="connsiteY0" fmla="*/ 230886 h 230886"/>
              <a:gd name="connsiteX1" fmla="*/ 304800 w 647700"/>
              <a:gd name="connsiteY1" fmla="*/ 78486 h 230886"/>
              <a:gd name="connsiteX2" fmla="*/ 180975 w 647700"/>
              <a:gd name="connsiteY2" fmla="*/ 21336 h 230886"/>
              <a:gd name="connsiteX3" fmla="*/ 114300 w 647700"/>
              <a:gd name="connsiteY3" fmla="*/ 2286 h 230886"/>
              <a:gd name="connsiteX4" fmla="*/ 0 w 647700"/>
              <a:gd name="connsiteY4" fmla="*/ 68961 h 23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" h="230886">
                <a:moveTo>
                  <a:pt x="647700" y="230886"/>
                </a:moveTo>
                <a:lnTo>
                  <a:pt x="304800" y="78486"/>
                </a:lnTo>
                <a:cubicBezTo>
                  <a:pt x="227013" y="43561"/>
                  <a:pt x="212725" y="34036"/>
                  <a:pt x="180975" y="21336"/>
                </a:cubicBezTo>
                <a:cubicBezTo>
                  <a:pt x="149225" y="8636"/>
                  <a:pt x="144463" y="-5652"/>
                  <a:pt x="114300" y="2286"/>
                </a:cubicBezTo>
                <a:cubicBezTo>
                  <a:pt x="84137" y="10224"/>
                  <a:pt x="30162" y="53086"/>
                  <a:pt x="0" y="689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9300" y="2190702"/>
            <a:ext cx="695325" cy="219123"/>
          </a:xfrm>
          <a:custGeom>
            <a:avLst/>
            <a:gdLst>
              <a:gd name="connsiteX0" fmla="*/ 695325 w 695325"/>
              <a:gd name="connsiteY0" fmla="*/ 219123 h 219123"/>
              <a:gd name="connsiteX1" fmla="*/ 438150 w 695325"/>
              <a:gd name="connsiteY1" fmla="*/ 133398 h 219123"/>
              <a:gd name="connsiteX2" fmla="*/ 438150 w 695325"/>
              <a:gd name="connsiteY2" fmla="*/ 123873 h 219123"/>
              <a:gd name="connsiteX3" fmla="*/ 276225 w 695325"/>
              <a:gd name="connsiteY3" fmla="*/ 57198 h 219123"/>
              <a:gd name="connsiteX4" fmla="*/ 161925 w 695325"/>
              <a:gd name="connsiteY4" fmla="*/ 48 h 219123"/>
              <a:gd name="connsiteX5" fmla="*/ 47625 w 695325"/>
              <a:gd name="connsiteY5" fmla="*/ 66723 h 219123"/>
              <a:gd name="connsiteX6" fmla="*/ 0 w 695325"/>
              <a:gd name="connsiteY6" fmla="*/ 104823 h 2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219123">
                <a:moveTo>
                  <a:pt x="695325" y="219123"/>
                </a:moveTo>
                <a:lnTo>
                  <a:pt x="438150" y="133398"/>
                </a:lnTo>
                <a:cubicBezTo>
                  <a:pt x="395288" y="117523"/>
                  <a:pt x="465137" y="136573"/>
                  <a:pt x="438150" y="123873"/>
                </a:cubicBezTo>
                <a:cubicBezTo>
                  <a:pt x="411163" y="111173"/>
                  <a:pt x="322262" y="77835"/>
                  <a:pt x="276225" y="57198"/>
                </a:cubicBezTo>
                <a:cubicBezTo>
                  <a:pt x="230187" y="36560"/>
                  <a:pt x="200025" y="-1540"/>
                  <a:pt x="161925" y="48"/>
                </a:cubicBezTo>
                <a:cubicBezTo>
                  <a:pt x="123825" y="1636"/>
                  <a:pt x="74613" y="49260"/>
                  <a:pt x="47625" y="66723"/>
                </a:cubicBezTo>
                <a:cubicBezTo>
                  <a:pt x="20637" y="84186"/>
                  <a:pt x="10318" y="94504"/>
                  <a:pt x="0" y="10482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86552" y="1666795"/>
            <a:ext cx="1965795" cy="338554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1"/>
                </a:solidFill>
              </a:rPr>
              <a:t>Nuevas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tejas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</a:rPr>
              <a:t>apiladas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18" name="Elbow Connector 17"/>
          <p:cNvCxnSpPr/>
          <p:nvPr/>
        </p:nvCxnSpPr>
        <p:spPr>
          <a:xfrm rot="5400000" flipH="1" flipV="1">
            <a:off x="1815620" y="1937759"/>
            <a:ext cx="372587" cy="184091"/>
          </a:xfrm>
          <a:prstGeom prst="bentConnector2">
            <a:avLst/>
          </a:prstGeom>
          <a:ln w="952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5"/>
          <p:cNvSpPr/>
          <p:nvPr/>
        </p:nvSpPr>
        <p:spPr>
          <a:xfrm flipH="1">
            <a:off x="525525" y="2312901"/>
            <a:ext cx="1329293" cy="1221618"/>
          </a:xfrm>
          <a:custGeom>
            <a:avLst/>
            <a:gdLst>
              <a:gd name="connsiteX0" fmla="*/ 0 w 1955065"/>
              <a:gd name="connsiteY0" fmla="*/ 0 h 2112268"/>
              <a:gd name="connsiteX1" fmla="*/ 1955065 w 1955065"/>
              <a:gd name="connsiteY1" fmla="*/ 0 h 2112268"/>
              <a:gd name="connsiteX2" fmla="*/ 1955065 w 1955065"/>
              <a:gd name="connsiteY2" fmla="*/ 2112268 h 2112268"/>
              <a:gd name="connsiteX3" fmla="*/ 0 w 1955065"/>
              <a:gd name="connsiteY3" fmla="*/ 2112268 h 2112268"/>
              <a:gd name="connsiteX4" fmla="*/ 0 w 1955065"/>
              <a:gd name="connsiteY4" fmla="*/ 0 h 2112268"/>
              <a:gd name="connsiteX0" fmla="*/ 0 w 1961003"/>
              <a:gd name="connsiteY0" fmla="*/ 890650 h 2112268"/>
              <a:gd name="connsiteX1" fmla="*/ 1961003 w 1961003"/>
              <a:gd name="connsiteY1" fmla="*/ 0 h 2112268"/>
              <a:gd name="connsiteX2" fmla="*/ 1961003 w 1961003"/>
              <a:gd name="connsiteY2" fmla="*/ 2112268 h 2112268"/>
              <a:gd name="connsiteX3" fmla="*/ 5938 w 1961003"/>
              <a:gd name="connsiteY3" fmla="*/ 2112268 h 2112268"/>
              <a:gd name="connsiteX4" fmla="*/ 0 w 1961003"/>
              <a:gd name="connsiteY4" fmla="*/ 890650 h 2112268"/>
              <a:gd name="connsiteX0" fmla="*/ 0 w 2721024"/>
              <a:gd name="connsiteY0" fmla="*/ 0 h 1223157"/>
              <a:gd name="connsiteX1" fmla="*/ 2721024 w 2721024"/>
              <a:gd name="connsiteY1" fmla="*/ 1223157 h 1223157"/>
              <a:gd name="connsiteX2" fmla="*/ 1961003 w 2721024"/>
              <a:gd name="connsiteY2" fmla="*/ 1221618 h 1223157"/>
              <a:gd name="connsiteX3" fmla="*/ 5938 w 2721024"/>
              <a:gd name="connsiteY3" fmla="*/ 1221618 h 1223157"/>
              <a:gd name="connsiteX4" fmla="*/ 0 w 2721024"/>
              <a:gd name="connsiteY4" fmla="*/ 0 h 1223157"/>
              <a:gd name="connsiteX0" fmla="*/ 0 w 1961003"/>
              <a:gd name="connsiteY0" fmla="*/ 0 h 1221618"/>
              <a:gd name="connsiteX1" fmla="*/ 1434391 w 1961003"/>
              <a:gd name="connsiteY1" fmla="*/ 641266 h 1221618"/>
              <a:gd name="connsiteX2" fmla="*/ 1961003 w 1961003"/>
              <a:gd name="connsiteY2" fmla="*/ 1221618 h 1221618"/>
              <a:gd name="connsiteX3" fmla="*/ 5938 w 1961003"/>
              <a:gd name="connsiteY3" fmla="*/ 1221618 h 1221618"/>
              <a:gd name="connsiteX4" fmla="*/ 0 w 1961003"/>
              <a:gd name="connsiteY4" fmla="*/ 0 h 1221618"/>
              <a:gd name="connsiteX0" fmla="*/ 0 w 1438706"/>
              <a:gd name="connsiteY0" fmla="*/ 0 h 1221618"/>
              <a:gd name="connsiteX1" fmla="*/ 1434391 w 1438706"/>
              <a:gd name="connsiteY1" fmla="*/ 641266 h 1221618"/>
              <a:gd name="connsiteX2" fmla="*/ 1438706 w 1438706"/>
              <a:gd name="connsiteY2" fmla="*/ 1221618 h 1221618"/>
              <a:gd name="connsiteX3" fmla="*/ 5938 w 1438706"/>
              <a:gd name="connsiteY3" fmla="*/ 1221618 h 1221618"/>
              <a:gd name="connsiteX4" fmla="*/ 0 w 1438706"/>
              <a:gd name="connsiteY4" fmla="*/ 0 h 1221618"/>
              <a:gd name="connsiteX0" fmla="*/ 0 w 1451445"/>
              <a:gd name="connsiteY0" fmla="*/ 0 h 1221618"/>
              <a:gd name="connsiteX1" fmla="*/ 1434391 w 1451445"/>
              <a:gd name="connsiteY1" fmla="*/ 641266 h 1221618"/>
              <a:gd name="connsiteX2" fmla="*/ 1451445 w 1451445"/>
              <a:gd name="connsiteY2" fmla="*/ 1221618 h 1221618"/>
              <a:gd name="connsiteX3" fmla="*/ 5938 w 1451445"/>
              <a:gd name="connsiteY3" fmla="*/ 1221618 h 1221618"/>
              <a:gd name="connsiteX4" fmla="*/ 0 w 1451445"/>
              <a:gd name="connsiteY4" fmla="*/ 0 h 1221618"/>
              <a:gd name="connsiteX0" fmla="*/ 0 w 1438705"/>
              <a:gd name="connsiteY0" fmla="*/ 0 h 1221618"/>
              <a:gd name="connsiteX1" fmla="*/ 1434391 w 1438705"/>
              <a:gd name="connsiteY1" fmla="*/ 641266 h 1221618"/>
              <a:gd name="connsiteX2" fmla="*/ 1438705 w 1438705"/>
              <a:gd name="connsiteY2" fmla="*/ 1221618 h 1221618"/>
              <a:gd name="connsiteX3" fmla="*/ 5938 w 1438705"/>
              <a:gd name="connsiteY3" fmla="*/ 1221618 h 1221618"/>
              <a:gd name="connsiteX4" fmla="*/ 0 w 1438705"/>
              <a:gd name="connsiteY4" fmla="*/ 0 h 1221618"/>
              <a:gd name="connsiteX0" fmla="*/ 0 w 1434391"/>
              <a:gd name="connsiteY0" fmla="*/ 0 h 1221618"/>
              <a:gd name="connsiteX1" fmla="*/ 1434391 w 1434391"/>
              <a:gd name="connsiteY1" fmla="*/ 641266 h 1221618"/>
              <a:gd name="connsiteX2" fmla="*/ 1425965 w 1434391"/>
              <a:gd name="connsiteY2" fmla="*/ 1209743 h 1221618"/>
              <a:gd name="connsiteX3" fmla="*/ 5938 w 1434391"/>
              <a:gd name="connsiteY3" fmla="*/ 1221618 h 1221618"/>
              <a:gd name="connsiteX4" fmla="*/ 0 w 1434391"/>
              <a:gd name="connsiteY4" fmla="*/ 0 h 1221618"/>
              <a:gd name="connsiteX0" fmla="*/ 0 w 1425965"/>
              <a:gd name="connsiteY0" fmla="*/ 0 h 1221618"/>
              <a:gd name="connsiteX1" fmla="*/ 1421651 w 1425965"/>
              <a:gd name="connsiteY1" fmla="*/ 641266 h 1221618"/>
              <a:gd name="connsiteX2" fmla="*/ 1425965 w 1425965"/>
              <a:gd name="connsiteY2" fmla="*/ 1209743 h 1221618"/>
              <a:gd name="connsiteX3" fmla="*/ 5938 w 1425965"/>
              <a:gd name="connsiteY3" fmla="*/ 1221618 h 1221618"/>
              <a:gd name="connsiteX4" fmla="*/ 0 w 1425965"/>
              <a:gd name="connsiteY4" fmla="*/ 0 h 122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965" h="1221618">
                <a:moveTo>
                  <a:pt x="0" y="0"/>
                </a:moveTo>
                <a:lnTo>
                  <a:pt x="1421651" y="641266"/>
                </a:lnTo>
                <a:lnTo>
                  <a:pt x="1425965" y="1209743"/>
                </a:lnTo>
                <a:lnTo>
                  <a:pt x="5938" y="1221618"/>
                </a:lnTo>
                <a:cubicBezTo>
                  <a:pt x="3959" y="814412"/>
                  <a:pt x="1979" y="407206"/>
                  <a:pt x="0" y="0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5113993">
            <a:off x="3274966" y="2941466"/>
            <a:ext cx="914400" cy="914400"/>
          </a:xfrm>
          <a:prstGeom prst="arc">
            <a:avLst>
              <a:gd name="adj1" fmla="val 16200000"/>
              <a:gd name="adj2" fmla="val 2008707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6" idx="1"/>
          </p:cNvCxnSpPr>
          <p:nvPr/>
        </p:nvCxnSpPr>
        <p:spPr>
          <a:xfrm flipH="1" flipV="1">
            <a:off x="3057876" y="3534519"/>
            <a:ext cx="1315588" cy="307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4036" y="3057931"/>
            <a:ext cx="538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24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/>
              </a:rPr>
              <a:t>˚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16669" y="318897"/>
            <a:ext cx="5115524" cy="6094924"/>
            <a:chOff x="545244" y="309372"/>
            <a:chExt cx="5115524" cy="609492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59548" y="309372"/>
              <a:ext cx="452628" cy="452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45255" y="5727640"/>
              <a:ext cx="5115513" cy="676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“</a:t>
              </a:r>
              <a:r>
                <a:rPr lang="en-US" sz="1600" b="1" dirty="0" err="1" smtClean="0"/>
                <a:t>Vamos</a:t>
              </a:r>
              <a:r>
                <a:rPr lang="en-US" sz="1600" b="1" dirty="0" smtClean="0"/>
                <a:t> a </a:t>
              </a:r>
              <a:r>
                <a:rPr lang="en-US" sz="1600" b="1" dirty="0" err="1" smtClean="0"/>
                <a:t>empezar</a:t>
              </a:r>
              <a:r>
                <a:rPr lang="en-US" sz="1600" b="1" dirty="0" smtClean="0"/>
                <a:t>.”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45244" y="872867"/>
              <a:ext cx="5115513" cy="4770203"/>
              <a:chOff x="545244" y="555428"/>
              <a:chExt cx="5115513" cy="477020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833625" y="3209094"/>
                <a:ext cx="2562984" cy="2112268"/>
                <a:chOff x="1833625" y="3209094"/>
                <a:chExt cx="2562984" cy="2112268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833625" y="3209094"/>
                  <a:ext cx="1961970" cy="2112268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>
                  <a:spLocks noChangeAspect="1"/>
                </p:cNvSpPr>
                <p:nvPr/>
              </p:nvSpPr>
              <p:spPr>
                <a:xfrm>
                  <a:off x="3795595" y="3239741"/>
                  <a:ext cx="601014" cy="18138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Rectangle 3"/>
              <p:cNvSpPr>
                <a:spLocks noChangeAspect="1"/>
              </p:cNvSpPr>
              <p:nvPr/>
            </p:nvSpPr>
            <p:spPr>
              <a:xfrm>
                <a:off x="545244" y="555428"/>
                <a:ext cx="5115513" cy="477020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976198" y="2064657"/>
            <a:ext cx="700202" cy="481695"/>
            <a:chOff x="766697" y="1867735"/>
            <a:chExt cx="986453" cy="67861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100000">
              <a:off x="766697" y="1969656"/>
              <a:ext cx="986453" cy="576697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0109" y="1867735"/>
              <a:ext cx="350995" cy="213756"/>
            </a:xfrm>
            <a:prstGeom prst="rect">
              <a:avLst/>
            </a:prstGeom>
          </p:spPr>
        </p:pic>
      </p:grpSp>
      <p:sp>
        <p:nvSpPr>
          <p:cNvPr id="101" name="Freeform 100"/>
          <p:cNvSpPr/>
          <p:nvPr/>
        </p:nvSpPr>
        <p:spPr>
          <a:xfrm>
            <a:off x="1717875" y="2274189"/>
            <a:ext cx="647700" cy="230886"/>
          </a:xfrm>
          <a:custGeom>
            <a:avLst/>
            <a:gdLst>
              <a:gd name="connsiteX0" fmla="*/ 647700 w 647700"/>
              <a:gd name="connsiteY0" fmla="*/ 230886 h 230886"/>
              <a:gd name="connsiteX1" fmla="*/ 304800 w 647700"/>
              <a:gd name="connsiteY1" fmla="*/ 78486 h 230886"/>
              <a:gd name="connsiteX2" fmla="*/ 180975 w 647700"/>
              <a:gd name="connsiteY2" fmla="*/ 21336 h 230886"/>
              <a:gd name="connsiteX3" fmla="*/ 114300 w 647700"/>
              <a:gd name="connsiteY3" fmla="*/ 2286 h 230886"/>
              <a:gd name="connsiteX4" fmla="*/ 0 w 647700"/>
              <a:gd name="connsiteY4" fmla="*/ 68961 h 23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" h="230886">
                <a:moveTo>
                  <a:pt x="647700" y="230886"/>
                </a:moveTo>
                <a:lnTo>
                  <a:pt x="304800" y="78486"/>
                </a:lnTo>
                <a:cubicBezTo>
                  <a:pt x="227013" y="43561"/>
                  <a:pt x="212725" y="34036"/>
                  <a:pt x="180975" y="21336"/>
                </a:cubicBezTo>
                <a:cubicBezTo>
                  <a:pt x="149225" y="8636"/>
                  <a:pt x="144463" y="-5652"/>
                  <a:pt x="114300" y="2286"/>
                </a:cubicBezTo>
                <a:cubicBezTo>
                  <a:pt x="84137" y="10224"/>
                  <a:pt x="30162" y="53086"/>
                  <a:pt x="0" y="68961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16668" y="2314440"/>
            <a:ext cx="3856796" cy="3337776"/>
            <a:chOff x="1775386" y="2304915"/>
            <a:chExt cx="3856796" cy="3337776"/>
          </a:xfrm>
        </p:grpSpPr>
        <p:sp>
          <p:nvSpPr>
            <p:cNvPr id="39" name="Rectangle 38"/>
            <p:cNvSpPr/>
            <p:nvPr/>
          </p:nvSpPr>
          <p:spPr>
            <a:xfrm>
              <a:off x="1775386" y="3530423"/>
              <a:ext cx="1307601" cy="21122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95625" y="2304915"/>
              <a:ext cx="2536557" cy="1223157"/>
            </a:xfrm>
            <a:custGeom>
              <a:avLst/>
              <a:gdLst>
                <a:gd name="connsiteX0" fmla="*/ 0 w 1955065"/>
                <a:gd name="connsiteY0" fmla="*/ 0 h 2112268"/>
                <a:gd name="connsiteX1" fmla="*/ 1955065 w 1955065"/>
                <a:gd name="connsiteY1" fmla="*/ 0 h 2112268"/>
                <a:gd name="connsiteX2" fmla="*/ 1955065 w 1955065"/>
                <a:gd name="connsiteY2" fmla="*/ 2112268 h 2112268"/>
                <a:gd name="connsiteX3" fmla="*/ 0 w 1955065"/>
                <a:gd name="connsiteY3" fmla="*/ 2112268 h 2112268"/>
                <a:gd name="connsiteX4" fmla="*/ 0 w 1955065"/>
                <a:gd name="connsiteY4" fmla="*/ 0 h 2112268"/>
                <a:gd name="connsiteX0" fmla="*/ 0 w 1961003"/>
                <a:gd name="connsiteY0" fmla="*/ 890650 h 2112268"/>
                <a:gd name="connsiteX1" fmla="*/ 1961003 w 1961003"/>
                <a:gd name="connsiteY1" fmla="*/ 0 h 2112268"/>
                <a:gd name="connsiteX2" fmla="*/ 1961003 w 1961003"/>
                <a:gd name="connsiteY2" fmla="*/ 2112268 h 2112268"/>
                <a:gd name="connsiteX3" fmla="*/ 5938 w 1961003"/>
                <a:gd name="connsiteY3" fmla="*/ 2112268 h 2112268"/>
                <a:gd name="connsiteX4" fmla="*/ 0 w 1961003"/>
                <a:gd name="connsiteY4" fmla="*/ 890650 h 2112268"/>
                <a:gd name="connsiteX0" fmla="*/ 0 w 2721024"/>
                <a:gd name="connsiteY0" fmla="*/ 0 h 1223157"/>
                <a:gd name="connsiteX1" fmla="*/ 2721024 w 2721024"/>
                <a:gd name="connsiteY1" fmla="*/ 1223157 h 1223157"/>
                <a:gd name="connsiteX2" fmla="*/ 1961003 w 2721024"/>
                <a:gd name="connsiteY2" fmla="*/ 1221618 h 1223157"/>
                <a:gd name="connsiteX3" fmla="*/ 5938 w 2721024"/>
                <a:gd name="connsiteY3" fmla="*/ 1221618 h 1223157"/>
                <a:gd name="connsiteX4" fmla="*/ 0 w 2721024"/>
                <a:gd name="connsiteY4" fmla="*/ 0 h 122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1024" h="1223157">
                  <a:moveTo>
                    <a:pt x="0" y="0"/>
                  </a:moveTo>
                  <a:lnTo>
                    <a:pt x="2721024" y="1223157"/>
                  </a:lnTo>
                  <a:lnTo>
                    <a:pt x="1961003" y="1221618"/>
                  </a:lnTo>
                  <a:lnTo>
                    <a:pt x="5938" y="1221618"/>
                  </a:lnTo>
                  <a:cubicBezTo>
                    <a:pt x="3959" y="814412"/>
                    <a:pt x="1979" y="40720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 26"/>
          <p:cNvSpPr/>
          <p:nvPr/>
        </p:nvSpPr>
        <p:spPr>
          <a:xfrm>
            <a:off x="1717875" y="2238375"/>
            <a:ext cx="647700" cy="230886"/>
          </a:xfrm>
          <a:custGeom>
            <a:avLst/>
            <a:gdLst>
              <a:gd name="connsiteX0" fmla="*/ 647700 w 647700"/>
              <a:gd name="connsiteY0" fmla="*/ 230886 h 230886"/>
              <a:gd name="connsiteX1" fmla="*/ 304800 w 647700"/>
              <a:gd name="connsiteY1" fmla="*/ 78486 h 230886"/>
              <a:gd name="connsiteX2" fmla="*/ 180975 w 647700"/>
              <a:gd name="connsiteY2" fmla="*/ 21336 h 230886"/>
              <a:gd name="connsiteX3" fmla="*/ 114300 w 647700"/>
              <a:gd name="connsiteY3" fmla="*/ 2286 h 230886"/>
              <a:gd name="connsiteX4" fmla="*/ 0 w 647700"/>
              <a:gd name="connsiteY4" fmla="*/ 68961 h 23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" h="230886">
                <a:moveTo>
                  <a:pt x="647700" y="230886"/>
                </a:moveTo>
                <a:lnTo>
                  <a:pt x="304800" y="78486"/>
                </a:lnTo>
                <a:cubicBezTo>
                  <a:pt x="227013" y="43561"/>
                  <a:pt x="212725" y="34036"/>
                  <a:pt x="180975" y="21336"/>
                </a:cubicBezTo>
                <a:cubicBezTo>
                  <a:pt x="149225" y="8636"/>
                  <a:pt x="144463" y="-5652"/>
                  <a:pt x="114300" y="2286"/>
                </a:cubicBezTo>
                <a:cubicBezTo>
                  <a:pt x="84137" y="10224"/>
                  <a:pt x="30162" y="53086"/>
                  <a:pt x="0" y="68961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9300" y="2190702"/>
            <a:ext cx="695325" cy="219123"/>
          </a:xfrm>
          <a:custGeom>
            <a:avLst/>
            <a:gdLst>
              <a:gd name="connsiteX0" fmla="*/ 695325 w 695325"/>
              <a:gd name="connsiteY0" fmla="*/ 219123 h 219123"/>
              <a:gd name="connsiteX1" fmla="*/ 438150 w 695325"/>
              <a:gd name="connsiteY1" fmla="*/ 133398 h 219123"/>
              <a:gd name="connsiteX2" fmla="*/ 438150 w 695325"/>
              <a:gd name="connsiteY2" fmla="*/ 123873 h 219123"/>
              <a:gd name="connsiteX3" fmla="*/ 276225 w 695325"/>
              <a:gd name="connsiteY3" fmla="*/ 57198 h 219123"/>
              <a:gd name="connsiteX4" fmla="*/ 161925 w 695325"/>
              <a:gd name="connsiteY4" fmla="*/ 48 h 219123"/>
              <a:gd name="connsiteX5" fmla="*/ 47625 w 695325"/>
              <a:gd name="connsiteY5" fmla="*/ 66723 h 219123"/>
              <a:gd name="connsiteX6" fmla="*/ 0 w 695325"/>
              <a:gd name="connsiteY6" fmla="*/ 104823 h 2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219123">
                <a:moveTo>
                  <a:pt x="695325" y="219123"/>
                </a:moveTo>
                <a:lnTo>
                  <a:pt x="438150" y="133398"/>
                </a:lnTo>
                <a:cubicBezTo>
                  <a:pt x="395288" y="117523"/>
                  <a:pt x="465137" y="136573"/>
                  <a:pt x="438150" y="123873"/>
                </a:cubicBezTo>
                <a:cubicBezTo>
                  <a:pt x="411163" y="111173"/>
                  <a:pt x="322262" y="77835"/>
                  <a:pt x="276225" y="57198"/>
                </a:cubicBezTo>
                <a:cubicBezTo>
                  <a:pt x="230187" y="36560"/>
                  <a:pt x="200025" y="-1540"/>
                  <a:pt x="161925" y="48"/>
                </a:cubicBezTo>
                <a:cubicBezTo>
                  <a:pt x="123825" y="1636"/>
                  <a:pt x="74613" y="49260"/>
                  <a:pt x="47625" y="66723"/>
                </a:cubicBezTo>
                <a:cubicBezTo>
                  <a:pt x="20637" y="84186"/>
                  <a:pt x="10318" y="94504"/>
                  <a:pt x="0" y="104823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35"/>
          <p:cNvSpPr/>
          <p:nvPr/>
        </p:nvSpPr>
        <p:spPr>
          <a:xfrm flipH="1">
            <a:off x="525525" y="2312901"/>
            <a:ext cx="1329293" cy="1221618"/>
          </a:xfrm>
          <a:custGeom>
            <a:avLst/>
            <a:gdLst>
              <a:gd name="connsiteX0" fmla="*/ 0 w 1955065"/>
              <a:gd name="connsiteY0" fmla="*/ 0 h 2112268"/>
              <a:gd name="connsiteX1" fmla="*/ 1955065 w 1955065"/>
              <a:gd name="connsiteY1" fmla="*/ 0 h 2112268"/>
              <a:gd name="connsiteX2" fmla="*/ 1955065 w 1955065"/>
              <a:gd name="connsiteY2" fmla="*/ 2112268 h 2112268"/>
              <a:gd name="connsiteX3" fmla="*/ 0 w 1955065"/>
              <a:gd name="connsiteY3" fmla="*/ 2112268 h 2112268"/>
              <a:gd name="connsiteX4" fmla="*/ 0 w 1955065"/>
              <a:gd name="connsiteY4" fmla="*/ 0 h 2112268"/>
              <a:gd name="connsiteX0" fmla="*/ 0 w 1961003"/>
              <a:gd name="connsiteY0" fmla="*/ 890650 h 2112268"/>
              <a:gd name="connsiteX1" fmla="*/ 1961003 w 1961003"/>
              <a:gd name="connsiteY1" fmla="*/ 0 h 2112268"/>
              <a:gd name="connsiteX2" fmla="*/ 1961003 w 1961003"/>
              <a:gd name="connsiteY2" fmla="*/ 2112268 h 2112268"/>
              <a:gd name="connsiteX3" fmla="*/ 5938 w 1961003"/>
              <a:gd name="connsiteY3" fmla="*/ 2112268 h 2112268"/>
              <a:gd name="connsiteX4" fmla="*/ 0 w 1961003"/>
              <a:gd name="connsiteY4" fmla="*/ 890650 h 2112268"/>
              <a:gd name="connsiteX0" fmla="*/ 0 w 2721024"/>
              <a:gd name="connsiteY0" fmla="*/ 0 h 1223157"/>
              <a:gd name="connsiteX1" fmla="*/ 2721024 w 2721024"/>
              <a:gd name="connsiteY1" fmla="*/ 1223157 h 1223157"/>
              <a:gd name="connsiteX2" fmla="*/ 1961003 w 2721024"/>
              <a:gd name="connsiteY2" fmla="*/ 1221618 h 1223157"/>
              <a:gd name="connsiteX3" fmla="*/ 5938 w 2721024"/>
              <a:gd name="connsiteY3" fmla="*/ 1221618 h 1223157"/>
              <a:gd name="connsiteX4" fmla="*/ 0 w 2721024"/>
              <a:gd name="connsiteY4" fmla="*/ 0 h 1223157"/>
              <a:gd name="connsiteX0" fmla="*/ 0 w 1961003"/>
              <a:gd name="connsiteY0" fmla="*/ 0 h 1221618"/>
              <a:gd name="connsiteX1" fmla="*/ 1434391 w 1961003"/>
              <a:gd name="connsiteY1" fmla="*/ 641266 h 1221618"/>
              <a:gd name="connsiteX2" fmla="*/ 1961003 w 1961003"/>
              <a:gd name="connsiteY2" fmla="*/ 1221618 h 1221618"/>
              <a:gd name="connsiteX3" fmla="*/ 5938 w 1961003"/>
              <a:gd name="connsiteY3" fmla="*/ 1221618 h 1221618"/>
              <a:gd name="connsiteX4" fmla="*/ 0 w 1961003"/>
              <a:gd name="connsiteY4" fmla="*/ 0 h 1221618"/>
              <a:gd name="connsiteX0" fmla="*/ 0 w 1438706"/>
              <a:gd name="connsiteY0" fmla="*/ 0 h 1221618"/>
              <a:gd name="connsiteX1" fmla="*/ 1434391 w 1438706"/>
              <a:gd name="connsiteY1" fmla="*/ 641266 h 1221618"/>
              <a:gd name="connsiteX2" fmla="*/ 1438706 w 1438706"/>
              <a:gd name="connsiteY2" fmla="*/ 1221618 h 1221618"/>
              <a:gd name="connsiteX3" fmla="*/ 5938 w 1438706"/>
              <a:gd name="connsiteY3" fmla="*/ 1221618 h 1221618"/>
              <a:gd name="connsiteX4" fmla="*/ 0 w 1438706"/>
              <a:gd name="connsiteY4" fmla="*/ 0 h 1221618"/>
              <a:gd name="connsiteX0" fmla="*/ 0 w 1451445"/>
              <a:gd name="connsiteY0" fmla="*/ 0 h 1221618"/>
              <a:gd name="connsiteX1" fmla="*/ 1434391 w 1451445"/>
              <a:gd name="connsiteY1" fmla="*/ 641266 h 1221618"/>
              <a:gd name="connsiteX2" fmla="*/ 1451445 w 1451445"/>
              <a:gd name="connsiteY2" fmla="*/ 1221618 h 1221618"/>
              <a:gd name="connsiteX3" fmla="*/ 5938 w 1451445"/>
              <a:gd name="connsiteY3" fmla="*/ 1221618 h 1221618"/>
              <a:gd name="connsiteX4" fmla="*/ 0 w 1451445"/>
              <a:gd name="connsiteY4" fmla="*/ 0 h 1221618"/>
              <a:gd name="connsiteX0" fmla="*/ 0 w 1438705"/>
              <a:gd name="connsiteY0" fmla="*/ 0 h 1221618"/>
              <a:gd name="connsiteX1" fmla="*/ 1434391 w 1438705"/>
              <a:gd name="connsiteY1" fmla="*/ 641266 h 1221618"/>
              <a:gd name="connsiteX2" fmla="*/ 1438705 w 1438705"/>
              <a:gd name="connsiteY2" fmla="*/ 1221618 h 1221618"/>
              <a:gd name="connsiteX3" fmla="*/ 5938 w 1438705"/>
              <a:gd name="connsiteY3" fmla="*/ 1221618 h 1221618"/>
              <a:gd name="connsiteX4" fmla="*/ 0 w 1438705"/>
              <a:gd name="connsiteY4" fmla="*/ 0 h 1221618"/>
              <a:gd name="connsiteX0" fmla="*/ 0 w 1434391"/>
              <a:gd name="connsiteY0" fmla="*/ 0 h 1221618"/>
              <a:gd name="connsiteX1" fmla="*/ 1434391 w 1434391"/>
              <a:gd name="connsiteY1" fmla="*/ 641266 h 1221618"/>
              <a:gd name="connsiteX2" fmla="*/ 1425965 w 1434391"/>
              <a:gd name="connsiteY2" fmla="*/ 1209743 h 1221618"/>
              <a:gd name="connsiteX3" fmla="*/ 5938 w 1434391"/>
              <a:gd name="connsiteY3" fmla="*/ 1221618 h 1221618"/>
              <a:gd name="connsiteX4" fmla="*/ 0 w 1434391"/>
              <a:gd name="connsiteY4" fmla="*/ 0 h 1221618"/>
              <a:gd name="connsiteX0" fmla="*/ 0 w 1425965"/>
              <a:gd name="connsiteY0" fmla="*/ 0 h 1221618"/>
              <a:gd name="connsiteX1" fmla="*/ 1421651 w 1425965"/>
              <a:gd name="connsiteY1" fmla="*/ 641266 h 1221618"/>
              <a:gd name="connsiteX2" fmla="*/ 1425965 w 1425965"/>
              <a:gd name="connsiteY2" fmla="*/ 1209743 h 1221618"/>
              <a:gd name="connsiteX3" fmla="*/ 5938 w 1425965"/>
              <a:gd name="connsiteY3" fmla="*/ 1221618 h 1221618"/>
              <a:gd name="connsiteX4" fmla="*/ 0 w 1425965"/>
              <a:gd name="connsiteY4" fmla="*/ 0 h 122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965" h="1221618">
                <a:moveTo>
                  <a:pt x="0" y="0"/>
                </a:moveTo>
                <a:lnTo>
                  <a:pt x="1421651" y="641266"/>
                </a:lnTo>
                <a:lnTo>
                  <a:pt x="1425965" y="1209743"/>
                </a:lnTo>
                <a:lnTo>
                  <a:pt x="5938" y="1221618"/>
                </a:lnTo>
                <a:cubicBezTo>
                  <a:pt x="3959" y="814412"/>
                  <a:pt x="1979" y="407206"/>
                  <a:pt x="0" y="0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87300" y="2258632"/>
            <a:ext cx="241500" cy="1154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803075" y="3517075"/>
            <a:ext cx="1961970" cy="21122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3765045" y="3547722"/>
            <a:ext cx="601014" cy="1813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R13.1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C123-4586-4977-9029-1F865EF9EC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1984</Words>
  <Application>Microsoft Office PowerPoint</Application>
  <PresentationFormat>On-screen Show (4:3)</PresentationFormat>
  <Paragraphs>425</Paragraphs>
  <Slides>52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Capacitación de protección  de caída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Caso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Caso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Caso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Caso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Caso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Caso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KYLR</dc:creator>
  <cp:lastModifiedBy>Vosburgh, Linda - OSHA</cp:lastModifiedBy>
  <cp:revision>16</cp:revision>
  <cp:lastPrinted>2013-03-07T08:52:21Z</cp:lastPrinted>
  <dcterms:created xsi:type="dcterms:W3CDTF">2012-08-20T22:49:28Z</dcterms:created>
  <dcterms:modified xsi:type="dcterms:W3CDTF">2014-01-31T17:34:05Z</dcterms:modified>
</cp:coreProperties>
</file>