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04" r:id="rId3"/>
    <p:sldId id="305" r:id="rId4"/>
    <p:sldId id="306" r:id="rId5"/>
    <p:sldId id="387" r:id="rId6"/>
    <p:sldId id="307" r:id="rId7"/>
    <p:sldId id="297" r:id="rId8"/>
    <p:sldId id="348" r:id="rId9"/>
    <p:sldId id="349" r:id="rId10"/>
    <p:sldId id="350" r:id="rId11"/>
    <p:sldId id="351" r:id="rId12"/>
    <p:sldId id="352" r:id="rId13"/>
    <p:sldId id="353" r:id="rId14"/>
    <p:sldId id="289" r:id="rId15"/>
    <p:sldId id="354" r:id="rId16"/>
    <p:sldId id="355" r:id="rId17"/>
    <p:sldId id="356" r:id="rId18"/>
    <p:sldId id="357" r:id="rId19"/>
    <p:sldId id="358" r:id="rId20"/>
    <p:sldId id="359" r:id="rId21"/>
    <p:sldId id="360" r:id="rId22"/>
    <p:sldId id="279" r:id="rId23"/>
    <p:sldId id="361" r:id="rId24"/>
    <p:sldId id="362" r:id="rId25"/>
    <p:sldId id="363" r:id="rId26"/>
    <p:sldId id="364" r:id="rId27"/>
    <p:sldId id="365" r:id="rId28"/>
    <p:sldId id="366" r:id="rId29"/>
    <p:sldId id="367" r:id="rId30"/>
    <p:sldId id="368" r:id="rId31"/>
    <p:sldId id="369" r:id="rId32"/>
    <p:sldId id="273" r:id="rId33"/>
    <p:sldId id="370" r:id="rId34"/>
    <p:sldId id="371" r:id="rId35"/>
    <p:sldId id="372" r:id="rId36"/>
    <p:sldId id="373" r:id="rId37"/>
    <p:sldId id="374" r:id="rId38"/>
    <p:sldId id="264" r:id="rId39"/>
    <p:sldId id="375" r:id="rId40"/>
    <p:sldId id="376" r:id="rId41"/>
    <p:sldId id="377" r:id="rId42"/>
    <p:sldId id="378" r:id="rId43"/>
    <p:sldId id="379" r:id="rId44"/>
    <p:sldId id="380" r:id="rId45"/>
    <p:sldId id="381" r:id="rId46"/>
    <p:sldId id="257" r:id="rId47"/>
    <p:sldId id="382" r:id="rId48"/>
    <p:sldId id="383" r:id="rId49"/>
    <p:sldId id="384" r:id="rId50"/>
    <p:sldId id="385" r:id="rId51"/>
    <p:sldId id="386" r:id="rId52"/>
    <p:sldId id="342" r:id="rId5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094"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69920" cy="480060"/>
          </a:xfrm>
          <a:prstGeom prst="rect">
            <a:avLst/>
          </a:prstGeom>
        </p:spPr>
        <p:txBody>
          <a:bodyPr vert="horz" lIns="96647" tIns="48324" rIns="96647" bIns="48324" rtlCol="0"/>
          <a:lstStyle>
            <a:lvl1pPr algn="l">
              <a:defRPr sz="1200"/>
            </a:lvl1pPr>
          </a:lstStyle>
          <a:p>
            <a:endParaRPr lang="en-US"/>
          </a:p>
        </p:txBody>
      </p:sp>
      <p:sp>
        <p:nvSpPr>
          <p:cNvPr id="3" name="Date Placeholder 2"/>
          <p:cNvSpPr>
            <a:spLocks noGrp="1"/>
          </p:cNvSpPr>
          <p:nvPr>
            <p:ph type="dt" sz="quarter" idx="1"/>
          </p:nvPr>
        </p:nvSpPr>
        <p:spPr>
          <a:xfrm>
            <a:off x="4143590" y="4"/>
            <a:ext cx="3169920" cy="480060"/>
          </a:xfrm>
          <a:prstGeom prst="rect">
            <a:avLst/>
          </a:prstGeom>
        </p:spPr>
        <p:txBody>
          <a:bodyPr vert="horz" lIns="96647" tIns="48324" rIns="96647" bIns="48324" rtlCol="0"/>
          <a:lstStyle>
            <a:lvl1pPr algn="r">
              <a:defRPr sz="1200"/>
            </a:lvl1pPr>
          </a:lstStyle>
          <a:p>
            <a:endParaRPr lang="en-US"/>
          </a:p>
        </p:txBody>
      </p:sp>
      <p:sp>
        <p:nvSpPr>
          <p:cNvPr id="4" name="Footer Placeholder 3"/>
          <p:cNvSpPr>
            <a:spLocks noGrp="1"/>
          </p:cNvSpPr>
          <p:nvPr>
            <p:ph type="ftr" sz="quarter" idx="2"/>
          </p:nvPr>
        </p:nvSpPr>
        <p:spPr>
          <a:xfrm>
            <a:off x="3" y="9119475"/>
            <a:ext cx="3169920" cy="480060"/>
          </a:xfrm>
          <a:prstGeom prst="rect">
            <a:avLst/>
          </a:prstGeom>
        </p:spPr>
        <p:txBody>
          <a:bodyPr vert="horz" lIns="96647" tIns="48324" rIns="96647" bIns="48324" rtlCol="0" anchor="b"/>
          <a:lstStyle>
            <a:lvl1pPr algn="l">
              <a:defRPr sz="1200"/>
            </a:lvl1pPr>
          </a:lstStyle>
          <a:p>
            <a:r>
              <a:rPr lang="en-US" smtClean="0"/>
              <a:t>R13.1</a:t>
            </a:r>
            <a:endParaRPr lang="en-US"/>
          </a:p>
        </p:txBody>
      </p:sp>
      <p:sp>
        <p:nvSpPr>
          <p:cNvPr id="5" name="Slide Number Placeholder 4"/>
          <p:cNvSpPr>
            <a:spLocks noGrp="1"/>
          </p:cNvSpPr>
          <p:nvPr>
            <p:ph type="sldNum" sz="quarter" idx="3"/>
          </p:nvPr>
        </p:nvSpPr>
        <p:spPr>
          <a:xfrm>
            <a:off x="4143590" y="9119475"/>
            <a:ext cx="3169920" cy="480060"/>
          </a:xfrm>
          <a:prstGeom prst="rect">
            <a:avLst/>
          </a:prstGeom>
        </p:spPr>
        <p:txBody>
          <a:bodyPr vert="horz" lIns="96647" tIns="48324" rIns="96647" bIns="48324" rtlCol="0" anchor="b"/>
          <a:lstStyle>
            <a:lvl1pPr algn="r">
              <a:defRPr sz="1200"/>
            </a:lvl1pPr>
          </a:lstStyle>
          <a:p>
            <a:fld id="{AE168553-FE0E-47DD-B640-B5191AD37BF8}" type="slidenum">
              <a:rPr lang="en-US" smtClean="0"/>
              <a:pPr/>
              <a:t>‹#›</a:t>
            </a:fld>
            <a:endParaRPr lang="en-US"/>
          </a:p>
        </p:txBody>
      </p:sp>
    </p:spTree>
    <p:extLst>
      <p:ext uri="{BB962C8B-B14F-4D97-AF65-F5344CB8AC3E}">
        <p14:creationId xmlns:p14="http://schemas.microsoft.com/office/powerpoint/2010/main" val="22256999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69920" cy="480060"/>
          </a:xfrm>
          <a:prstGeom prst="rect">
            <a:avLst/>
          </a:prstGeom>
        </p:spPr>
        <p:txBody>
          <a:bodyPr vert="horz" lIns="96647" tIns="48324" rIns="96647" bIns="48324" rtlCol="0"/>
          <a:lstStyle>
            <a:lvl1pPr algn="l">
              <a:defRPr sz="1200"/>
            </a:lvl1pPr>
          </a:lstStyle>
          <a:p>
            <a:endParaRPr lang="en-US"/>
          </a:p>
        </p:txBody>
      </p:sp>
      <p:sp>
        <p:nvSpPr>
          <p:cNvPr id="3" name="Date Placeholder 2"/>
          <p:cNvSpPr>
            <a:spLocks noGrp="1"/>
          </p:cNvSpPr>
          <p:nvPr>
            <p:ph type="dt" idx="1"/>
          </p:nvPr>
        </p:nvSpPr>
        <p:spPr>
          <a:xfrm>
            <a:off x="4143590" y="4"/>
            <a:ext cx="3169920" cy="480060"/>
          </a:xfrm>
          <a:prstGeom prst="rect">
            <a:avLst/>
          </a:prstGeom>
        </p:spPr>
        <p:txBody>
          <a:bodyPr vert="horz" lIns="96647" tIns="48324" rIns="96647" bIns="48324"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47" tIns="48324" rIns="96647" bIns="48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119475"/>
            <a:ext cx="3169920" cy="480060"/>
          </a:xfrm>
          <a:prstGeom prst="rect">
            <a:avLst/>
          </a:prstGeom>
        </p:spPr>
        <p:txBody>
          <a:bodyPr vert="horz" lIns="96647" tIns="48324" rIns="96647" bIns="48324" rtlCol="0" anchor="b"/>
          <a:lstStyle>
            <a:lvl1pPr algn="l">
              <a:defRPr sz="1200"/>
            </a:lvl1pPr>
          </a:lstStyle>
          <a:p>
            <a:r>
              <a:rPr lang="en-US" smtClean="0"/>
              <a:t>R13.1</a:t>
            </a:r>
            <a:endParaRPr lang="en-US"/>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6647" tIns="48324" rIns="96647" bIns="48324" rtlCol="0" anchor="b"/>
          <a:lstStyle>
            <a:lvl1pPr algn="r">
              <a:defRPr sz="1200"/>
            </a:lvl1pPr>
          </a:lstStyle>
          <a:p>
            <a:fld id="{E1146C52-8DD2-4884-B5F2-E0EED096D6AF}" type="slidenum">
              <a:rPr lang="en-US" smtClean="0"/>
              <a:pPr/>
              <a:t>‹#›</a:t>
            </a:fld>
            <a:endParaRPr lang="en-US"/>
          </a:p>
        </p:txBody>
      </p:sp>
    </p:spTree>
    <p:extLst>
      <p:ext uri="{BB962C8B-B14F-4D97-AF65-F5344CB8AC3E}">
        <p14:creationId xmlns:p14="http://schemas.microsoft.com/office/powerpoint/2010/main" val="223288713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146C52-8DD2-4884-B5F2-E0EED096D6AF}"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R13.1</a:t>
            </a:r>
            <a:endParaRPr lang="en-US"/>
          </a:p>
        </p:txBody>
      </p:sp>
      <p:sp>
        <p:nvSpPr>
          <p:cNvPr id="5" name="Date Placeholder 4"/>
          <p:cNvSpPr>
            <a:spLocks noGrp="1"/>
          </p:cNvSpPr>
          <p:nvPr>
            <p:ph type="dt" idx="12"/>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2597941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4EDA5-A49D-4C4F-A13B-3EAFBF4ACE51}"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Date Placeholder 5"/>
          <p:cNvSpPr>
            <a:spLocks noGrp="1"/>
          </p:cNvSpPr>
          <p:nvPr>
            <p:ph type="dt" idx="12"/>
          </p:nvPr>
        </p:nvSpPr>
        <p:spPr/>
        <p:txBody>
          <a:bodyPr/>
          <a:lstStyle/>
          <a:p>
            <a:endParaRPr lang="en-US"/>
          </a:p>
        </p:txBody>
      </p:sp>
    </p:spTree>
    <p:extLst>
      <p:ext uri="{BB962C8B-B14F-4D97-AF65-F5344CB8AC3E}">
        <p14:creationId xmlns:p14="http://schemas.microsoft.com/office/powerpoint/2010/main" val="328246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CF9D7-B996-486C-ABBA-595688D70E9F}" type="datetime1">
              <a:rPr lang="en-US" smtClean="0"/>
              <a:t>1/31/2014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Slide Number Placeholder 5"/>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F4AA0-B748-44B0-B253-80C114438ECE}" type="datetime1">
              <a:rPr lang="en-US" smtClean="0"/>
              <a:t>1/31/2014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Slide Number Placeholder 5"/>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5AD93-59B5-40E4-B514-1F820B4329AC}" type="datetime1">
              <a:rPr lang="en-US" smtClean="0"/>
              <a:t>1/31/2014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Slide Number Placeholder 5"/>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CA794F-81F3-4E4E-A744-C8CF3A6123BA}" type="datetime1">
              <a:rPr lang="en-US" smtClean="0"/>
              <a:t>1/31/2014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Slide Number Placeholder 5"/>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A20CB-BD69-47C7-8FA5-AB6181320E2A}" type="datetime1">
              <a:rPr lang="en-US" smtClean="0"/>
              <a:t>1/31/2014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
        <p:nvSpPr>
          <p:cNvPr id="6" name="Slide Number Placeholder 5"/>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DE6F3C-6F0E-4864-930B-BB37D0E8A454}" type="datetime1">
              <a:rPr lang="en-US" smtClean="0"/>
              <a:t>1/31/2014</a:t>
            </a:fld>
            <a:endParaRPr lang="en-US"/>
          </a:p>
        </p:txBody>
      </p:sp>
      <p:sp>
        <p:nvSpPr>
          <p:cNvPr id="6" name="Footer Placeholder 5"/>
          <p:cNvSpPr>
            <a:spLocks noGrp="1"/>
          </p:cNvSpPr>
          <p:nvPr>
            <p:ph type="ftr" sz="quarter" idx="11"/>
          </p:nvPr>
        </p:nvSpPr>
        <p:spPr/>
        <p:txBody>
          <a:bodyPr/>
          <a:lstStyle/>
          <a:p>
            <a:r>
              <a:rPr lang="en-US" smtClean="0"/>
              <a:t>R13.1</a:t>
            </a:r>
            <a:endParaRPr lang="en-US"/>
          </a:p>
        </p:txBody>
      </p:sp>
      <p:sp>
        <p:nvSpPr>
          <p:cNvPr id="7" name="Slide Number Placeholder 6"/>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ABA22-92EC-453E-9EFF-20F5395B3296}" type="datetime1">
              <a:rPr lang="en-US" smtClean="0"/>
              <a:t>1/31/2014</a:t>
            </a:fld>
            <a:endParaRPr lang="en-US"/>
          </a:p>
        </p:txBody>
      </p:sp>
      <p:sp>
        <p:nvSpPr>
          <p:cNvPr id="8" name="Footer Placeholder 7"/>
          <p:cNvSpPr>
            <a:spLocks noGrp="1"/>
          </p:cNvSpPr>
          <p:nvPr>
            <p:ph type="ftr" sz="quarter" idx="11"/>
          </p:nvPr>
        </p:nvSpPr>
        <p:spPr/>
        <p:txBody>
          <a:bodyPr/>
          <a:lstStyle/>
          <a:p>
            <a:r>
              <a:rPr lang="en-US" smtClean="0"/>
              <a:t>R13.1</a:t>
            </a:r>
            <a:endParaRPr lang="en-US"/>
          </a:p>
        </p:txBody>
      </p:sp>
      <p:sp>
        <p:nvSpPr>
          <p:cNvPr id="9" name="Slide Number Placeholder 8"/>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B1AF3-B301-4884-BD97-24A3B7DA6F6F}" type="datetime1">
              <a:rPr lang="en-US" smtClean="0"/>
              <a:t>1/31/2014</a:t>
            </a:fld>
            <a:endParaRPr lang="en-US"/>
          </a:p>
        </p:txBody>
      </p:sp>
      <p:sp>
        <p:nvSpPr>
          <p:cNvPr id="4" name="Footer Placeholder 3"/>
          <p:cNvSpPr>
            <a:spLocks noGrp="1"/>
          </p:cNvSpPr>
          <p:nvPr>
            <p:ph type="ftr" sz="quarter" idx="11"/>
          </p:nvPr>
        </p:nvSpPr>
        <p:spPr/>
        <p:txBody>
          <a:bodyPr/>
          <a:lstStyle/>
          <a:p>
            <a:r>
              <a:rPr lang="en-US" smtClean="0"/>
              <a:t>R13.1</a:t>
            </a:r>
            <a:endParaRPr lang="en-US"/>
          </a:p>
        </p:txBody>
      </p:sp>
      <p:sp>
        <p:nvSpPr>
          <p:cNvPr id="5" name="Slide Number Placeholder 4"/>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BB004-1A1B-4621-A6BB-6D754CA77512}" type="datetime1">
              <a:rPr lang="en-US" smtClean="0"/>
              <a:t>1/31/2014</a:t>
            </a:fld>
            <a:endParaRPr lang="en-US"/>
          </a:p>
        </p:txBody>
      </p:sp>
      <p:sp>
        <p:nvSpPr>
          <p:cNvPr id="3" name="Footer Placeholder 2"/>
          <p:cNvSpPr>
            <a:spLocks noGrp="1"/>
          </p:cNvSpPr>
          <p:nvPr>
            <p:ph type="ftr" sz="quarter" idx="11"/>
          </p:nvPr>
        </p:nvSpPr>
        <p:spPr/>
        <p:txBody>
          <a:bodyPr/>
          <a:lstStyle/>
          <a:p>
            <a:r>
              <a:rPr lang="en-US" smtClean="0"/>
              <a:t>R13.1</a:t>
            </a:r>
            <a:endParaRPr lang="en-US"/>
          </a:p>
        </p:txBody>
      </p:sp>
      <p:sp>
        <p:nvSpPr>
          <p:cNvPr id="4" name="Slide Number Placeholder 3"/>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6CD64-78DF-455F-8ABB-9459043E563E}" type="datetime1">
              <a:rPr lang="en-US" smtClean="0"/>
              <a:t>1/31/2014</a:t>
            </a:fld>
            <a:endParaRPr lang="en-US"/>
          </a:p>
        </p:txBody>
      </p:sp>
      <p:sp>
        <p:nvSpPr>
          <p:cNvPr id="6" name="Footer Placeholder 5"/>
          <p:cNvSpPr>
            <a:spLocks noGrp="1"/>
          </p:cNvSpPr>
          <p:nvPr>
            <p:ph type="ftr" sz="quarter" idx="11"/>
          </p:nvPr>
        </p:nvSpPr>
        <p:spPr/>
        <p:txBody>
          <a:bodyPr/>
          <a:lstStyle/>
          <a:p>
            <a:r>
              <a:rPr lang="en-US" smtClean="0"/>
              <a:t>R13.1</a:t>
            </a:r>
            <a:endParaRPr lang="en-US"/>
          </a:p>
        </p:txBody>
      </p:sp>
      <p:sp>
        <p:nvSpPr>
          <p:cNvPr id="7" name="Slide Number Placeholder 6"/>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86F27-876E-4BA3-9AEC-D72829B30E29}" type="datetime1">
              <a:rPr lang="en-US" smtClean="0"/>
              <a:t>1/31/2014</a:t>
            </a:fld>
            <a:endParaRPr lang="en-US"/>
          </a:p>
        </p:txBody>
      </p:sp>
      <p:sp>
        <p:nvSpPr>
          <p:cNvPr id="6" name="Footer Placeholder 5"/>
          <p:cNvSpPr>
            <a:spLocks noGrp="1"/>
          </p:cNvSpPr>
          <p:nvPr>
            <p:ph type="ftr" sz="quarter" idx="11"/>
          </p:nvPr>
        </p:nvSpPr>
        <p:spPr/>
        <p:txBody>
          <a:bodyPr/>
          <a:lstStyle/>
          <a:p>
            <a:r>
              <a:rPr lang="en-US" smtClean="0"/>
              <a:t>R13.1</a:t>
            </a:r>
            <a:endParaRPr lang="en-US"/>
          </a:p>
        </p:txBody>
      </p:sp>
      <p:sp>
        <p:nvSpPr>
          <p:cNvPr id="7" name="Slide Number Placeholder 6"/>
          <p:cNvSpPr>
            <a:spLocks noGrp="1"/>
          </p:cNvSpPr>
          <p:nvPr>
            <p:ph type="sldNum" sz="quarter" idx="12"/>
          </p:nvPr>
        </p:nvSpPr>
        <p:spPr/>
        <p:txBody>
          <a:bodyPr/>
          <a:lstStyle/>
          <a:p>
            <a:fld id="{1216C123-4586-4977-9029-1F865EF9EC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E6218-6508-4A7D-AE57-4C7834AAF4CD}" type="datetime1">
              <a:rPr lang="en-US" smtClean="0"/>
              <a:t>1/31/2014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R13.1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6C123-4586-4977-9029-1F865EF9EC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tiff"/><Relationship Id="rId4" Type="http://schemas.openxmlformats.org/officeDocument/2006/relationships/image" Target="../media/image19.tiff"/></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tiff"/><Relationship Id="rId4" Type="http://schemas.openxmlformats.org/officeDocument/2006/relationships/image" Target="../media/image27.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tiff"/></Relationships>
</file>

<file path=ppt/slides/_rels/slide3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5.tiff"/><Relationship Id="rId4" Type="http://schemas.openxmlformats.org/officeDocument/2006/relationships/image" Target="../media/image34.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41.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tif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1.tiff"/><Relationship Id="rId4" Type="http://schemas.openxmlformats.org/officeDocument/2006/relationships/image" Target="../media/image40.tiff"/></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tiff"/></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6.tiff"/><Relationship Id="rId4" Type="http://schemas.openxmlformats.org/officeDocument/2006/relationships/image" Target="../media/image45.tiff"/></Relationships>
</file>

<file path=ppt/slides/_rels/slide5.xml.rels><?xml version="1.0" encoding="UTF-8" standalone="yes"?>
<Relationships xmlns="http://schemas.openxmlformats.org/package/2006/relationships"><Relationship Id="rId2" Type="http://schemas.openxmlformats.org/officeDocument/2006/relationships/hyperlink" Target="http://cm.be.washington.edu/Research/SHARE/2011OSHA/index.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0.tiff"/><Relationship Id="rId4" Type="http://schemas.openxmlformats.org/officeDocument/2006/relationships/image" Target="../media/image49.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Fall Protection Training</a:t>
            </a:r>
            <a:endParaRPr lang="en-US" dirty="0"/>
          </a:p>
        </p:txBody>
      </p:sp>
      <p:sp>
        <p:nvSpPr>
          <p:cNvPr id="3" name="Subtitle 2"/>
          <p:cNvSpPr>
            <a:spLocks noGrp="1"/>
          </p:cNvSpPr>
          <p:nvPr>
            <p:ph type="subTitle" idx="1"/>
          </p:nvPr>
        </p:nvSpPr>
        <p:spPr/>
        <p:txBody>
          <a:bodyPr/>
          <a:lstStyle/>
          <a:p>
            <a:endParaRPr lang="en-US" b="1" dirty="0" smtClean="0">
              <a:solidFill>
                <a:srgbClr val="0070C0"/>
              </a:solidFill>
            </a:endParaRPr>
          </a:p>
          <a:p>
            <a:endParaRPr lang="en-US" dirty="0"/>
          </a:p>
        </p:txBody>
      </p:sp>
      <p:sp>
        <p:nvSpPr>
          <p:cNvPr id="4" name="Slide Number Placeholder 3"/>
          <p:cNvSpPr>
            <a:spLocks noGrp="1"/>
          </p:cNvSpPr>
          <p:nvPr>
            <p:ph type="sldNum" sz="quarter" idx="12"/>
          </p:nvPr>
        </p:nvSpPr>
        <p:spPr/>
        <p:txBody>
          <a:bodyPr/>
          <a:lstStyle/>
          <a:p>
            <a:fld id="{1216C123-4586-4977-9029-1F865EF9ECC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“Oops! I should stop the shingles.” </a:t>
              </a:r>
            </a:p>
          </p:txBody>
        </p:sp>
        <p:grpSp>
          <p:nvGrpSpPr>
            <p:cNvPr id="3" name="Group 2"/>
            <p:cNvGrpSpPr/>
            <p:nvPr/>
          </p:nvGrpSpPr>
          <p:grpSpPr>
            <a:xfrm>
              <a:off x="545244" y="872867"/>
              <a:ext cx="5115513" cy="4770203"/>
              <a:chOff x="545244" y="555428"/>
              <a:chExt cx="5115513" cy="4770203"/>
            </a:xfrm>
          </p:grpSpPr>
          <p:grpSp>
            <p:nvGrpSpPr>
              <p:cNvPr id="2" name="Group 1"/>
              <p:cNvGrpSpPr/>
              <p:nvPr/>
            </p:nvGrpSpPr>
            <p:grpSpPr>
              <a:xfrm>
                <a:off x="1833625" y="3209094"/>
                <a:ext cx="2562984" cy="2112268"/>
                <a:chOff x="1833625" y="3209094"/>
                <a:chExt cx="2562984" cy="2112268"/>
              </a:xfrm>
            </p:grpSpPr>
            <p:sp>
              <p:nvSpPr>
                <p:cNvPr id="9" name="Rectangle 8"/>
                <p:cNvSpPr/>
                <p:nvPr/>
              </p:nvSpPr>
              <p:spPr>
                <a:xfrm>
                  <a:off x="1833625" y="3209094"/>
                  <a:ext cx="1961970"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a:spLocks noChangeAspect="1"/>
                </p:cNvSpPr>
                <p:nvPr/>
              </p:nvSpPr>
              <p:spPr>
                <a:xfrm>
                  <a:off x="3795595" y="3239741"/>
                  <a:ext cx="601014" cy="181385"/>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82371" y="1904999"/>
            <a:ext cx="827429" cy="550025"/>
          </a:xfrm>
          <a:prstGeom prst="rect">
            <a:avLst/>
          </a:prstGeom>
        </p:spPr>
      </p:pic>
      <p:grpSp>
        <p:nvGrpSpPr>
          <p:cNvPr id="29" name="Group 28"/>
          <p:cNvGrpSpPr/>
          <p:nvPr/>
        </p:nvGrpSpPr>
        <p:grpSpPr>
          <a:xfrm>
            <a:off x="516668" y="2314440"/>
            <a:ext cx="3856796" cy="3337776"/>
            <a:chOff x="1775386" y="2304915"/>
            <a:chExt cx="3856796" cy="3337776"/>
          </a:xfrm>
        </p:grpSpPr>
        <p:sp>
          <p:nvSpPr>
            <p:cNvPr id="39" name="Rectangle 38"/>
            <p:cNvSpPr/>
            <p:nvPr/>
          </p:nvSpPr>
          <p:spPr>
            <a:xfrm>
              <a:off x="1775386" y="3530423"/>
              <a:ext cx="1307601"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3095625" y="2304915"/>
              <a:ext cx="2536557" cy="1223157"/>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024" h="1223157">
                  <a:moveTo>
                    <a:pt x="0" y="0"/>
                  </a:moveTo>
                  <a:lnTo>
                    <a:pt x="2721024" y="1223157"/>
                  </a:lnTo>
                  <a:lnTo>
                    <a:pt x="1961003" y="1221618"/>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8" name="Rectangle 35"/>
          <p:cNvSpPr/>
          <p:nvPr/>
        </p:nvSpPr>
        <p:spPr>
          <a:xfrm flipH="1">
            <a:off x="525525" y="2312901"/>
            <a:ext cx="1329293" cy="1221618"/>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 name="connsiteX0" fmla="*/ 0 w 1961003"/>
              <a:gd name="connsiteY0" fmla="*/ 0 h 1221618"/>
              <a:gd name="connsiteX1" fmla="*/ 1434391 w 1961003"/>
              <a:gd name="connsiteY1" fmla="*/ 641266 h 1221618"/>
              <a:gd name="connsiteX2" fmla="*/ 1961003 w 1961003"/>
              <a:gd name="connsiteY2" fmla="*/ 1221618 h 1221618"/>
              <a:gd name="connsiteX3" fmla="*/ 5938 w 1961003"/>
              <a:gd name="connsiteY3" fmla="*/ 1221618 h 1221618"/>
              <a:gd name="connsiteX4" fmla="*/ 0 w 1961003"/>
              <a:gd name="connsiteY4" fmla="*/ 0 h 1221618"/>
              <a:gd name="connsiteX0" fmla="*/ 0 w 1438706"/>
              <a:gd name="connsiteY0" fmla="*/ 0 h 1221618"/>
              <a:gd name="connsiteX1" fmla="*/ 1434391 w 1438706"/>
              <a:gd name="connsiteY1" fmla="*/ 641266 h 1221618"/>
              <a:gd name="connsiteX2" fmla="*/ 1438706 w 1438706"/>
              <a:gd name="connsiteY2" fmla="*/ 1221618 h 1221618"/>
              <a:gd name="connsiteX3" fmla="*/ 5938 w 1438706"/>
              <a:gd name="connsiteY3" fmla="*/ 1221618 h 1221618"/>
              <a:gd name="connsiteX4" fmla="*/ 0 w 1438706"/>
              <a:gd name="connsiteY4" fmla="*/ 0 h 1221618"/>
              <a:gd name="connsiteX0" fmla="*/ 0 w 1451445"/>
              <a:gd name="connsiteY0" fmla="*/ 0 h 1221618"/>
              <a:gd name="connsiteX1" fmla="*/ 1434391 w 1451445"/>
              <a:gd name="connsiteY1" fmla="*/ 641266 h 1221618"/>
              <a:gd name="connsiteX2" fmla="*/ 1451445 w 1451445"/>
              <a:gd name="connsiteY2" fmla="*/ 1221618 h 1221618"/>
              <a:gd name="connsiteX3" fmla="*/ 5938 w 1451445"/>
              <a:gd name="connsiteY3" fmla="*/ 1221618 h 1221618"/>
              <a:gd name="connsiteX4" fmla="*/ 0 w 1451445"/>
              <a:gd name="connsiteY4" fmla="*/ 0 h 1221618"/>
              <a:gd name="connsiteX0" fmla="*/ 0 w 1438705"/>
              <a:gd name="connsiteY0" fmla="*/ 0 h 1221618"/>
              <a:gd name="connsiteX1" fmla="*/ 1434391 w 1438705"/>
              <a:gd name="connsiteY1" fmla="*/ 641266 h 1221618"/>
              <a:gd name="connsiteX2" fmla="*/ 1438705 w 1438705"/>
              <a:gd name="connsiteY2" fmla="*/ 1221618 h 1221618"/>
              <a:gd name="connsiteX3" fmla="*/ 5938 w 1438705"/>
              <a:gd name="connsiteY3" fmla="*/ 1221618 h 1221618"/>
              <a:gd name="connsiteX4" fmla="*/ 0 w 1438705"/>
              <a:gd name="connsiteY4" fmla="*/ 0 h 1221618"/>
              <a:gd name="connsiteX0" fmla="*/ 0 w 1434391"/>
              <a:gd name="connsiteY0" fmla="*/ 0 h 1221618"/>
              <a:gd name="connsiteX1" fmla="*/ 1434391 w 1434391"/>
              <a:gd name="connsiteY1" fmla="*/ 641266 h 1221618"/>
              <a:gd name="connsiteX2" fmla="*/ 1425965 w 1434391"/>
              <a:gd name="connsiteY2" fmla="*/ 1209743 h 1221618"/>
              <a:gd name="connsiteX3" fmla="*/ 5938 w 1434391"/>
              <a:gd name="connsiteY3" fmla="*/ 1221618 h 1221618"/>
              <a:gd name="connsiteX4" fmla="*/ 0 w 1434391"/>
              <a:gd name="connsiteY4" fmla="*/ 0 h 1221618"/>
              <a:gd name="connsiteX0" fmla="*/ 0 w 1425965"/>
              <a:gd name="connsiteY0" fmla="*/ 0 h 1221618"/>
              <a:gd name="connsiteX1" fmla="*/ 1421651 w 1425965"/>
              <a:gd name="connsiteY1" fmla="*/ 641266 h 1221618"/>
              <a:gd name="connsiteX2" fmla="*/ 1425965 w 1425965"/>
              <a:gd name="connsiteY2" fmla="*/ 1209743 h 1221618"/>
              <a:gd name="connsiteX3" fmla="*/ 5938 w 1425965"/>
              <a:gd name="connsiteY3" fmla="*/ 1221618 h 1221618"/>
              <a:gd name="connsiteX4" fmla="*/ 0 w 1425965"/>
              <a:gd name="connsiteY4" fmla="*/ 0 h 122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965" h="1221618">
                <a:moveTo>
                  <a:pt x="0" y="0"/>
                </a:moveTo>
                <a:lnTo>
                  <a:pt x="1421651" y="641266"/>
                </a:lnTo>
                <a:lnTo>
                  <a:pt x="1425965" y="1209743"/>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1803075" y="3517075"/>
            <a:ext cx="1961970"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a:spLocks noChangeAspect="1"/>
          </p:cNvSpPr>
          <p:nvPr/>
        </p:nvSpPr>
        <p:spPr>
          <a:xfrm>
            <a:off x="3765045" y="3547722"/>
            <a:ext cx="601014" cy="181385"/>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Freeform 4"/>
          <p:cNvSpPr/>
          <p:nvPr/>
        </p:nvSpPr>
        <p:spPr>
          <a:xfrm>
            <a:off x="1698171" y="2267607"/>
            <a:ext cx="807523" cy="321214"/>
          </a:xfrm>
          <a:custGeom>
            <a:avLst/>
            <a:gdLst>
              <a:gd name="connsiteX0" fmla="*/ 0 w 807523"/>
              <a:gd name="connsiteY0" fmla="*/ 71832 h 321214"/>
              <a:gd name="connsiteX1" fmla="*/ 178130 w 807523"/>
              <a:gd name="connsiteY1" fmla="*/ 580 h 321214"/>
              <a:gd name="connsiteX2" fmla="*/ 237507 w 807523"/>
              <a:gd name="connsiteY2" fmla="*/ 36206 h 321214"/>
              <a:gd name="connsiteX3" fmla="*/ 807523 w 807523"/>
              <a:gd name="connsiteY3" fmla="*/ 321214 h 321214"/>
            </a:gdLst>
            <a:ahLst/>
            <a:cxnLst>
              <a:cxn ang="0">
                <a:pos x="connsiteX0" y="connsiteY0"/>
              </a:cxn>
              <a:cxn ang="0">
                <a:pos x="connsiteX1" y="connsiteY1"/>
              </a:cxn>
              <a:cxn ang="0">
                <a:pos x="connsiteX2" y="connsiteY2"/>
              </a:cxn>
              <a:cxn ang="0">
                <a:pos x="connsiteX3" y="connsiteY3"/>
              </a:cxn>
            </a:cxnLst>
            <a:rect l="l" t="t" r="r" b="b"/>
            <a:pathLst>
              <a:path w="807523" h="321214">
                <a:moveTo>
                  <a:pt x="0" y="71832"/>
                </a:moveTo>
                <a:cubicBezTo>
                  <a:pt x="69272" y="39175"/>
                  <a:pt x="138545" y="6518"/>
                  <a:pt x="178130" y="580"/>
                </a:cubicBezTo>
                <a:cubicBezTo>
                  <a:pt x="217715" y="-5358"/>
                  <a:pt x="237507" y="36206"/>
                  <a:pt x="237507" y="36206"/>
                </a:cubicBezTo>
                <a:lnTo>
                  <a:pt x="807523" y="32121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28800" y="2232561"/>
            <a:ext cx="1151906" cy="581891"/>
          </a:xfrm>
          <a:custGeom>
            <a:avLst/>
            <a:gdLst>
              <a:gd name="connsiteX0" fmla="*/ 0 w 1151906"/>
              <a:gd name="connsiteY0" fmla="*/ 0 h 581891"/>
              <a:gd name="connsiteX1" fmla="*/ 154379 w 1151906"/>
              <a:gd name="connsiteY1" fmla="*/ 23751 h 581891"/>
              <a:gd name="connsiteX2" fmla="*/ 201881 w 1151906"/>
              <a:gd name="connsiteY2" fmla="*/ 71252 h 581891"/>
              <a:gd name="connsiteX3" fmla="*/ 308758 w 1151906"/>
              <a:gd name="connsiteY3" fmla="*/ 130629 h 581891"/>
              <a:gd name="connsiteX4" fmla="*/ 783771 w 1151906"/>
              <a:gd name="connsiteY4" fmla="*/ 368135 h 581891"/>
              <a:gd name="connsiteX5" fmla="*/ 914400 w 1151906"/>
              <a:gd name="connsiteY5" fmla="*/ 463138 h 581891"/>
              <a:gd name="connsiteX6" fmla="*/ 1151906 w 1151906"/>
              <a:gd name="connsiteY6" fmla="*/ 581891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906" h="581891">
                <a:moveTo>
                  <a:pt x="0" y="0"/>
                </a:moveTo>
                <a:cubicBezTo>
                  <a:pt x="60366" y="5938"/>
                  <a:pt x="120732" y="11876"/>
                  <a:pt x="154379" y="23751"/>
                </a:cubicBezTo>
                <a:cubicBezTo>
                  <a:pt x="188026" y="35626"/>
                  <a:pt x="176151" y="53439"/>
                  <a:pt x="201881" y="71252"/>
                </a:cubicBezTo>
                <a:cubicBezTo>
                  <a:pt x="227611" y="89065"/>
                  <a:pt x="211776" y="81149"/>
                  <a:pt x="308758" y="130629"/>
                </a:cubicBezTo>
                <a:cubicBezTo>
                  <a:pt x="405740" y="180109"/>
                  <a:pt x="682831" y="312717"/>
                  <a:pt x="783771" y="368135"/>
                </a:cubicBezTo>
                <a:cubicBezTo>
                  <a:pt x="884711" y="423553"/>
                  <a:pt x="853044" y="427512"/>
                  <a:pt x="914400" y="463138"/>
                </a:cubicBezTo>
                <a:cubicBezTo>
                  <a:pt x="975756" y="498764"/>
                  <a:pt x="1063831" y="540327"/>
                  <a:pt x="1151906" y="58189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24447" y="2541319"/>
            <a:ext cx="1223158" cy="688769"/>
          </a:xfrm>
          <a:custGeom>
            <a:avLst/>
            <a:gdLst>
              <a:gd name="connsiteX0" fmla="*/ 0 w 1223158"/>
              <a:gd name="connsiteY0" fmla="*/ 0 h 688769"/>
              <a:gd name="connsiteX1" fmla="*/ 201880 w 1223158"/>
              <a:gd name="connsiteY1" fmla="*/ 154380 h 688769"/>
              <a:gd name="connsiteX2" fmla="*/ 463137 w 1223158"/>
              <a:gd name="connsiteY2" fmla="*/ 273133 h 688769"/>
              <a:gd name="connsiteX3" fmla="*/ 605641 w 1223158"/>
              <a:gd name="connsiteY3" fmla="*/ 368136 h 688769"/>
              <a:gd name="connsiteX4" fmla="*/ 1033153 w 1223158"/>
              <a:gd name="connsiteY4" fmla="*/ 593767 h 688769"/>
              <a:gd name="connsiteX5" fmla="*/ 1223158 w 1223158"/>
              <a:gd name="connsiteY5" fmla="*/ 688769 h 688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158" h="688769">
                <a:moveTo>
                  <a:pt x="0" y="0"/>
                </a:moveTo>
                <a:cubicBezTo>
                  <a:pt x="62345" y="54429"/>
                  <a:pt x="124691" y="108858"/>
                  <a:pt x="201880" y="154380"/>
                </a:cubicBezTo>
                <a:cubicBezTo>
                  <a:pt x="279069" y="199902"/>
                  <a:pt x="395843" y="237507"/>
                  <a:pt x="463137" y="273133"/>
                </a:cubicBezTo>
                <a:cubicBezTo>
                  <a:pt x="530431" y="308759"/>
                  <a:pt x="510638" y="314697"/>
                  <a:pt x="605641" y="368136"/>
                </a:cubicBezTo>
                <a:cubicBezTo>
                  <a:pt x="700644" y="421575"/>
                  <a:pt x="930234" y="540328"/>
                  <a:pt x="1033153" y="593767"/>
                </a:cubicBezTo>
                <a:cubicBezTo>
                  <a:pt x="1136072" y="647206"/>
                  <a:pt x="1179615" y="667987"/>
                  <a:pt x="1223158" y="6887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315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a:t>
              </a:r>
              <a:r>
                <a:rPr lang="en-US" sz="1600" b="1" dirty="0" err="1" smtClean="0"/>
                <a:t>Helpppppppppppp</a:t>
              </a:r>
              <a:r>
                <a:rPr lang="en-US" sz="1600" b="1" dirty="0" smtClean="0"/>
                <a:t>.” </a:t>
              </a:r>
            </a:p>
          </p:txBody>
        </p:sp>
        <p:grpSp>
          <p:nvGrpSpPr>
            <p:cNvPr id="3" name="Group 2"/>
            <p:cNvGrpSpPr/>
            <p:nvPr/>
          </p:nvGrpSpPr>
          <p:grpSpPr>
            <a:xfrm>
              <a:off x="545244" y="872867"/>
              <a:ext cx="5115513" cy="4770203"/>
              <a:chOff x="545244" y="555428"/>
              <a:chExt cx="5115513" cy="4770203"/>
            </a:xfrm>
          </p:grpSpPr>
          <p:grpSp>
            <p:nvGrpSpPr>
              <p:cNvPr id="2" name="Group 1"/>
              <p:cNvGrpSpPr/>
              <p:nvPr/>
            </p:nvGrpSpPr>
            <p:grpSpPr>
              <a:xfrm>
                <a:off x="1833625" y="3209094"/>
                <a:ext cx="2562984" cy="2112268"/>
                <a:chOff x="1833625" y="3209094"/>
                <a:chExt cx="2562984" cy="2112268"/>
              </a:xfrm>
            </p:grpSpPr>
            <p:sp>
              <p:nvSpPr>
                <p:cNvPr id="9" name="Rectangle 8"/>
                <p:cNvSpPr/>
                <p:nvPr/>
              </p:nvSpPr>
              <p:spPr>
                <a:xfrm>
                  <a:off x="1833625" y="3209094"/>
                  <a:ext cx="1961970"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a:spLocks noChangeAspect="1"/>
                </p:cNvSpPr>
                <p:nvPr/>
              </p:nvSpPr>
              <p:spPr>
                <a:xfrm>
                  <a:off x="3795595" y="3239741"/>
                  <a:ext cx="601014" cy="181385"/>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29" name="Group 28"/>
          <p:cNvGrpSpPr/>
          <p:nvPr/>
        </p:nvGrpSpPr>
        <p:grpSpPr>
          <a:xfrm>
            <a:off x="516668" y="2314440"/>
            <a:ext cx="3856796" cy="3337776"/>
            <a:chOff x="1775386" y="2304915"/>
            <a:chExt cx="3856796" cy="3337776"/>
          </a:xfrm>
        </p:grpSpPr>
        <p:sp>
          <p:nvSpPr>
            <p:cNvPr id="39" name="Rectangle 38"/>
            <p:cNvSpPr/>
            <p:nvPr/>
          </p:nvSpPr>
          <p:spPr>
            <a:xfrm>
              <a:off x="1775386" y="3530423"/>
              <a:ext cx="1307601"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3095625" y="2304915"/>
              <a:ext cx="2536557" cy="1223157"/>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024" h="1223157">
                  <a:moveTo>
                    <a:pt x="0" y="0"/>
                  </a:moveTo>
                  <a:lnTo>
                    <a:pt x="2721024" y="1223157"/>
                  </a:lnTo>
                  <a:lnTo>
                    <a:pt x="1961003" y="1221618"/>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8" name="Rectangle 35"/>
          <p:cNvSpPr/>
          <p:nvPr/>
        </p:nvSpPr>
        <p:spPr>
          <a:xfrm flipH="1">
            <a:off x="525525" y="2312901"/>
            <a:ext cx="1329293" cy="1221618"/>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 name="connsiteX0" fmla="*/ 0 w 1961003"/>
              <a:gd name="connsiteY0" fmla="*/ 0 h 1221618"/>
              <a:gd name="connsiteX1" fmla="*/ 1434391 w 1961003"/>
              <a:gd name="connsiteY1" fmla="*/ 641266 h 1221618"/>
              <a:gd name="connsiteX2" fmla="*/ 1961003 w 1961003"/>
              <a:gd name="connsiteY2" fmla="*/ 1221618 h 1221618"/>
              <a:gd name="connsiteX3" fmla="*/ 5938 w 1961003"/>
              <a:gd name="connsiteY3" fmla="*/ 1221618 h 1221618"/>
              <a:gd name="connsiteX4" fmla="*/ 0 w 1961003"/>
              <a:gd name="connsiteY4" fmla="*/ 0 h 1221618"/>
              <a:gd name="connsiteX0" fmla="*/ 0 w 1438706"/>
              <a:gd name="connsiteY0" fmla="*/ 0 h 1221618"/>
              <a:gd name="connsiteX1" fmla="*/ 1434391 w 1438706"/>
              <a:gd name="connsiteY1" fmla="*/ 641266 h 1221618"/>
              <a:gd name="connsiteX2" fmla="*/ 1438706 w 1438706"/>
              <a:gd name="connsiteY2" fmla="*/ 1221618 h 1221618"/>
              <a:gd name="connsiteX3" fmla="*/ 5938 w 1438706"/>
              <a:gd name="connsiteY3" fmla="*/ 1221618 h 1221618"/>
              <a:gd name="connsiteX4" fmla="*/ 0 w 1438706"/>
              <a:gd name="connsiteY4" fmla="*/ 0 h 1221618"/>
              <a:gd name="connsiteX0" fmla="*/ 0 w 1451445"/>
              <a:gd name="connsiteY0" fmla="*/ 0 h 1221618"/>
              <a:gd name="connsiteX1" fmla="*/ 1434391 w 1451445"/>
              <a:gd name="connsiteY1" fmla="*/ 641266 h 1221618"/>
              <a:gd name="connsiteX2" fmla="*/ 1451445 w 1451445"/>
              <a:gd name="connsiteY2" fmla="*/ 1221618 h 1221618"/>
              <a:gd name="connsiteX3" fmla="*/ 5938 w 1451445"/>
              <a:gd name="connsiteY3" fmla="*/ 1221618 h 1221618"/>
              <a:gd name="connsiteX4" fmla="*/ 0 w 1451445"/>
              <a:gd name="connsiteY4" fmla="*/ 0 h 1221618"/>
              <a:gd name="connsiteX0" fmla="*/ 0 w 1438705"/>
              <a:gd name="connsiteY0" fmla="*/ 0 h 1221618"/>
              <a:gd name="connsiteX1" fmla="*/ 1434391 w 1438705"/>
              <a:gd name="connsiteY1" fmla="*/ 641266 h 1221618"/>
              <a:gd name="connsiteX2" fmla="*/ 1438705 w 1438705"/>
              <a:gd name="connsiteY2" fmla="*/ 1221618 h 1221618"/>
              <a:gd name="connsiteX3" fmla="*/ 5938 w 1438705"/>
              <a:gd name="connsiteY3" fmla="*/ 1221618 h 1221618"/>
              <a:gd name="connsiteX4" fmla="*/ 0 w 1438705"/>
              <a:gd name="connsiteY4" fmla="*/ 0 h 1221618"/>
              <a:gd name="connsiteX0" fmla="*/ 0 w 1434391"/>
              <a:gd name="connsiteY0" fmla="*/ 0 h 1221618"/>
              <a:gd name="connsiteX1" fmla="*/ 1434391 w 1434391"/>
              <a:gd name="connsiteY1" fmla="*/ 641266 h 1221618"/>
              <a:gd name="connsiteX2" fmla="*/ 1425965 w 1434391"/>
              <a:gd name="connsiteY2" fmla="*/ 1209743 h 1221618"/>
              <a:gd name="connsiteX3" fmla="*/ 5938 w 1434391"/>
              <a:gd name="connsiteY3" fmla="*/ 1221618 h 1221618"/>
              <a:gd name="connsiteX4" fmla="*/ 0 w 1434391"/>
              <a:gd name="connsiteY4" fmla="*/ 0 h 1221618"/>
              <a:gd name="connsiteX0" fmla="*/ 0 w 1425965"/>
              <a:gd name="connsiteY0" fmla="*/ 0 h 1221618"/>
              <a:gd name="connsiteX1" fmla="*/ 1421651 w 1425965"/>
              <a:gd name="connsiteY1" fmla="*/ 641266 h 1221618"/>
              <a:gd name="connsiteX2" fmla="*/ 1425965 w 1425965"/>
              <a:gd name="connsiteY2" fmla="*/ 1209743 h 1221618"/>
              <a:gd name="connsiteX3" fmla="*/ 5938 w 1425965"/>
              <a:gd name="connsiteY3" fmla="*/ 1221618 h 1221618"/>
              <a:gd name="connsiteX4" fmla="*/ 0 w 1425965"/>
              <a:gd name="connsiteY4" fmla="*/ 0 h 122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965" h="1221618">
                <a:moveTo>
                  <a:pt x="0" y="0"/>
                </a:moveTo>
                <a:lnTo>
                  <a:pt x="1421651" y="641266"/>
                </a:lnTo>
                <a:lnTo>
                  <a:pt x="1425965" y="1209743"/>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1803075" y="3517075"/>
            <a:ext cx="1961970"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a:spLocks noChangeAspect="1"/>
          </p:cNvSpPr>
          <p:nvPr/>
        </p:nvSpPr>
        <p:spPr>
          <a:xfrm>
            <a:off x="3765045" y="3547722"/>
            <a:ext cx="601014" cy="181385"/>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1" name="Picture 2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114800" y="3886203"/>
            <a:ext cx="990600" cy="733070"/>
          </a:xfrm>
          <a:prstGeom prst="rect">
            <a:avLst/>
          </a:prstGeom>
        </p:spPr>
      </p:pic>
      <p:sp>
        <p:nvSpPr>
          <p:cNvPr id="7" name="Freeform 6"/>
          <p:cNvSpPr/>
          <p:nvPr/>
        </p:nvSpPr>
        <p:spPr>
          <a:xfrm>
            <a:off x="4655127" y="5058888"/>
            <a:ext cx="581891" cy="267988"/>
          </a:xfrm>
          <a:custGeom>
            <a:avLst/>
            <a:gdLst>
              <a:gd name="connsiteX0" fmla="*/ 581891 w 581891"/>
              <a:gd name="connsiteY0" fmla="*/ 0 h 267988"/>
              <a:gd name="connsiteX1" fmla="*/ 451263 w 581891"/>
              <a:gd name="connsiteY1" fmla="*/ 237507 h 267988"/>
              <a:gd name="connsiteX2" fmla="*/ 261257 w 581891"/>
              <a:gd name="connsiteY2" fmla="*/ 249382 h 267988"/>
              <a:gd name="connsiteX3" fmla="*/ 0 w 581891"/>
              <a:gd name="connsiteY3" fmla="*/ 95003 h 267988"/>
            </a:gdLst>
            <a:ahLst/>
            <a:cxnLst>
              <a:cxn ang="0">
                <a:pos x="connsiteX0" y="connsiteY0"/>
              </a:cxn>
              <a:cxn ang="0">
                <a:pos x="connsiteX1" y="connsiteY1"/>
              </a:cxn>
              <a:cxn ang="0">
                <a:pos x="connsiteX2" y="connsiteY2"/>
              </a:cxn>
              <a:cxn ang="0">
                <a:pos x="connsiteX3" y="connsiteY3"/>
              </a:cxn>
            </a:cxnLst>
            <a:rect l="l" t="t" r="r" b="b"/>
            <a:pathLst>
              <a:path w="581891" h="267988">
                <a:moveTo>
                  <a:pt x="581891" y="0"/>
                </a:moveTo>
                <a:cubicBezTo>
                  <a:pt x="543296" y="97971"/>
                  <a:pt x="504702" y="195943"/>
                  <a:pt x="451263" y="237507"/>
                </a:cubicBezTo>
                <a:cubicBezTo>
                  <a:pt x="397824" y="279071"/>
                  <a:pt x="336467" y="273133"/>
                  <a:pt x="261257" y="249382"/>
                </a:cubicBezTo>
                <a:cubicBezTo>
                  <a:pt x="186046" y="225631"/>
                  <a:pt x="0" y="95003"/>
                  <a:pt x="0" y="9500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3966358" y="3253839"/>
            <a:ext cx="641268" cy="498764"/>
          </a:xfrm>
          <a:custGeom>
            <a:avLst/>
            <a:gdLst>
              <a:gd name="connsiteX0" fmla="*/ 0 w 641268"/>
              <a:gd name="connsiteY0" fmla="*/ 0 h 498764"/>
              <a:gd name="connsiteX1" fmla="*/ 344385 w 641268"/>
              <a:gd name="connsiteY1" fmla="*/ 201880 h 498764"/>
              <a:gd name="connsiteX2" fmla="*/ 510639 w 641268"/>
              <a:gd name="connsiteY2" fmla="*/ 308758 h 498764"/>
              <a:gd name="connsiteX3" fmla="*/ 641268 w 641268"/>
              <a:gd name="connsiteY3" fmla="*/ 498764 h 498764"/>
            </a:gdLst>
            <a:ahLst/>
            <a:cxnLst>
              <a:cxn ang="0">
                <a:pos x="connsiteX0" y="connsiteY0"/>
              </a:cxn>
              <a:cxn ang="0">
                <a:pos x="connsiteX1" y="connsiteY1"/>
              </a:cxn>
              <a:cxn ang="0">
                <a:pos x="connsiteX2" y="connsiteY2"/>
              </a:cxn>
              <a:cxn ang="0">
                <a:pos x="connsiteX3" y="connsiteY3"/>
              </a:cxn>
            </a:cxnLst>
            <a:rect l="l" t="t" r="r" b="b"/>
            <a:pathLst>
              <a:path w="641268" h="498764">
                <a:moveTo>
                  <a:pt x="0" y="0"/>
                </a:moveTo>
                <a:lnTo>
                  <a:pt x="344385" y="201880"/>
                </a:lnTo>
                <a:cubicBezTo>
                  <a:pt x="429491" y="253340"/>
                  <a:pt x="461159" y="259277"/>
                  <a:pt x="510639" y="308758"/>
                </a:cubicBezTo>
                <a:cubicBezTo>
                  <a:pt x="560119" y="358239"/>
                  <a:pt x="600693" y="428501"/>
                  <a:pt x="641268" y="49876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3087572" y="2897572"/>
            <a:ext cx="973777" cy="451262"/>
          </a:xfrm>
          <a:custGeom>
            <a:avLst/>
            <a:gdLst>
              <a:gd name="connsiteX0" fmla="*/ 973777 w 973777"/>
              <a:gd name="connsiteY0" fmla="*/ 451262 h 451262"/>
              <a:gd name="connsiteX1" fmla="*/ 486889 w 973777"/>
              <a:gd name="connsiteY1" fmla="*/ 201881 h 451262"/>
              <a:gd name="connsiteX2" fmla="*/ 225632 w 973777"/>
              <a:gd name="connsiteY2" fmla="*/ 95003 h 451262"/>
              <a:gd name="connsiteX3" fmla="*/ 0 w 973777"/>
              <a:gd name="connsiteY3" fmla="*/ 0 h 451262"/>
            </a:gdLst>
            <a:ahLst/>
            <a:cxnLst>
              <a:cxn ang="0">
                <a:pos x="connsiteX0" y="connsiteY0"/>
              </a:cxn>
              <a:cxn ang="0">
                <a:pos x="connsiteX1" y="connsiteY1"/>
              </a:cxn>
              <a:cxn ang="0">
                <a:pos x="connsiteX2" y="connsiteY2"/>
              </a:cxn>
              <a:cxn ang="0">
                <a:pos x="connsiteX3" y="connsiteY3"/>
              </a:cxn>
            </a:cxnLst>
            <a:rect l="l" t="t" r="r" b="b"/>
            <a:pathLst>
              <a:path w="973777" h="451262">
                <a:moveTo>
                  <a:pt x="973777" y="451262"/>
                </a:moveTo>
                <a:cubicBezTo>
                  <a:pt x="792678" y="356259"/>
                  <a:pt x="611580" y="261257"/>
                  <a:pt x="486889" y="201881"/>
                </a:cubicBezTo>
                <a:cubicBezTo>
                  <a:pt x="362198" y="142504"/>
                  <a:pt x="225632" y="95003"/>
                  <a:pt x="225632" y="95003"/>
                </a:cubicBez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6017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What could I have done differently before my death?</a:t>
              </a:r>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p:cNvSpPr txBox="1"/>
          <p:nvPr/>
        </p:nvSpPr>
        <p:spPr>
          <a:xfrm>
            <a:off x="2125710" y="934089"/>
            <a:ext cx="1967205" cy="4708981"/>
          </a:xfrm>
          <a:prstGeom prst="rect">
            <a:avLst/>
          </a:prstGeom>
          <a:noFill/>
        </p:spPr>
        <p:txBody>
          <a:bodyPr wrap="none" rtlCol="0">
            <a:spAutoFit/>
          </a:bodyPr>
          <a:lstStyle/>
          <a:p>
            <a:r>
              <a:rPr lang="en-US" sz="30000" dirty="0" smtClean="0">
                <a:solidFill>
                  <a:srgbClr val="FF0000"/>
                </a:solidFill>
              </a:rPr>
              <a:t>?</a:t>
            </a:r>
            <a:endParaRPr lang="en-US" sz="30000" dirty="0">
              <a:solidFill>
                <a:srgbClr val="FF0000"/>
              </a:solidFill>
            </a:endParaRPr>
          </a:p>
        </p:txBody>
      </p:sp>
    </p:spTree>
    <p:extLst>
      <p:ext uri="{BB962C8B-B14F-4D97-AF65-F5344CB8AC3E}">
        <p14:creationId xmlns:p14="http://schemas.microsoft.com/office/powerpoint/2010/main" val="3414590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535447" y="1066800"/>
            <a:ext cx="7209922" cy="369332"/>
          </a:xfrm>
          <a:prstGeom prst="rect">
            <a:avLst/>
          </a:prstGeom>
          <a:noFill/>
        </p:spPr>
        <p:txBody>
          <a:bodyPr wrap="none" rtlCol="0">
            <a:spAutoFit/>
          </a:bodyPr>
          <a:lstStyle/>
          <a:p>
            <a:pPr marL="342900" indent="-342900">
              <a:buAutoNum type="arabicPeriod"/>
            </a:pPr>
            <a:r>
              <a:rPr lang="en-US" dirty="0" smtClean="0"/>
              <a:t>Why was the method used to perform the task in </a:t>
            </a:r>
            <a:r>
              <a:rPr lang="en-US" dirty="0"/>
              <a:t>this example </a:t>
            </a:r>
            <a:r>
              <a:rPr lang="en-US" dirty="0" smtClean="0"/>
              <a:t>unsafe?</a:t>
            </a:r>
          </a:p>
        </p:txBody>
      </p:sp>
      <p:sp>
        <p:nvSpPr>
          <p:cNvPr id="29" name="TextBox 28"/>
          <p:cNvSpPr txBox="1"/>
          <p:nvPr/>
        </p:nvSpPr>
        <p:spPr>
          <a:xfrm>
            <a:off x="554279" y="1459468"/>
            <a:ext cx="5883983" cy="369332"/>
          </a:xfrm>
          <a:prstGeom prst="rect">
            <a:avLst/>
          </a:prstGeom>
          <a:noFill/>
        </p:spPr>
        <p:txBody>
          <a:bodyPr wrap="none" rtlCol="0">
            <a:spAutoFit/>
          </a:bodyPr>
          <a:lstStyle/>
          <a:p>
            <a:r>
              <a:rPr lang="en-US" dirty="0" smtClean="0"/>
              <a:t>2.   Which is the correct, or safe, way of performing the task?</a:t>
            </a:r>
          </a:p>
        </p:txBody>
      </p:sp>
      <p:sp>
        <p:nvSpPr>
          <p:cNvPr id="161" name="TextBox 160"/>
          <p:cNvSpPr txBox="1"/>
          <p:nvPr/>
        </p:nvSpPr>
        <p:spPr>
          <a:xfrm>
            <a:off x="1484541" y="5638800"/>
            <a:ext cx="495649" cy="707886"/>
          </a:xfrm>
          <a:prstGeom prst="rect">
            <a:avLst/>
          </a:prstGeom>
          <a:noFill/>
        </p:spPr>
        <p:txBody>
          <a:bodyPr wrap="none" rtlCol="0">
            <a:spAutoFit/>
          </a:bodyPr>
          <a:lstStyle/>
          <a:p>
            <a:r>
              <a:rPr lang="en-US" sz="4000" b="1" dirty="0" smtClean="0"/>
              <a:t>A</a:t>
            </a:r>
            <a:endParaRPr lang="en-US" sz="4000" b="1" dirty="0"/>
          </a:p>
        </p:txBody>
      </p:sp>
      <p:sp>
        <p:nvSpPr>
          <p:cNvPr id="162" name="TextBox 161"/>
          <p:cNvSpPr txBox="1"/>
          <p:nvPr/>
        </p:nvSpPr>
        <p:spPr>
          <a:xfrm>
            <a:off x="4304951" y="5638800"/>
            <a:ext cx="471604" cy="707886"/>
          </a:xfrm>
          <a:prstGeom prst="rect">
            <a:avLst/>
          </a:prstGeom>
          <a:noFill/>
        </p:spPr>
        <p:txBody>
          <a:bodyPr wrap="none" rtlCol="0">
            <a:spAutoFit/>
          </a:bodyPr>
          <a:lstStyle/>
          <a:p>
            <a:r>
              <a:rPr lang="en-US" sz="4000" b="1" dirty="0" smtClean="0"/>
              <a:t>B</a:t>
            </a:r>
            <a:endParaRPr lang="en-US" sz="4000" b="1" dirty="0"/>
          </a:p>
        </p:txBody>
      </p:sp>
      <p:sp>
        <p:nvSpPr>
          <p:cNvPr id="163" name="TextBox 162"/>
          <p:cNvSpPr txBox="1"/>
          <p:nvPr/>
        </p:nvSpPr>
        <p:spPr>
          <a:xfrm>
            <a:off x="7239000" y="5638800"/>
            <a:ext cx="455574" cy="707886"/>
          </a:xfrm>
          <a:prstGeom prst="rect">
            <a:avLst/>
          </a:prstGeom>
          <a:noFill/>
        </p:spPr>
        <p:txBody>
          <a:bodyPr wrap="none" rtlCol="0">
            <a:spAutoFit/>
          </a:bodyPr>
          <a:lstStyle/>
          <a:p>
            <a:r>
              <a:rPr lang="en-US" sz="4000" b="1" dirty="0"/>
              <a:t>C</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023" y="2441697"/>
            <a:ext cx="3023852" cy="3272957"/>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0178" y="2441697"/>
            <a:ext cx="3030772" cy="3272957"/>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19750" y="2441697"/>
            <a:ext cx="3023853" cy="3272957"/>
          </a:xfrm>
          <a:prstGeom prst="rect">
            <a:avLst/>
          </a:prstGeom>
        </p:spPr>
      </p:pic>
      <p:sp>
        <p:nvSpPr>
          <p:cNvPr id="10" name="TextBox 9"/>
          <p:cNvSpPr txBox="1"/>
          <p:nvPr/>
        </p:nvSpPr>
        <p:spPr>
          <a:xfrm>
            <a:off x="106875" y="5369625"/>
            <a:ext cx="2362200" cy="246221"/>
          </a:xfrm>
          <a:prstGeom prst="rect">
            <a:avLst/>
          </a:prstGeom>
          <a:solidFill>
            <a:schemeClr val="bg1"/>
          </a:solidFill>
        </p:spPr>
        <p:txBody>
          <a:bodyPr wrap="square" lIns="0" tIns="0" rIns="0" bIns="0" rtlCol="0">
            <a:spAutoFit/>
          </a:bodyPr>
          <a:lstStyle/>
          <a:p>
            <a:r>
              <a:rPr lang="en-US" sz="1600" dirty="0" smtClean="0"/>
              <a:t>“Add slide-guard?”</a:t>
            </a:r>
            <a:endParaRPr lang="en-US" sz="1600" dirty="0"/>
          </a:p>
        </p:txBody>
      </p:sp>
      <p:sp>
        <p:nvSpPr>
          <p:cNvPr id="11" name="TextBox 10"/>
          <p:cNvSpPr txBox="1"/>
          <p:nvPr/>
        </p:nvSpPr>
        <p:spPr>
          <a:xfrm>
            <a:off x="3124200" y="5356954"/>
            <a:ext cx="2948050" cy="246221"/>
          </a:xfrm>
          <a:prstGeom prst="rect">
            <a:avLst/>
          </a:prstGeom>
          <a:solidFill>
            <a:schemeClr val="bg1"/>
          </a:solidFill>
        </p:spPr>
        <p:txBody>
          <a:bodyPr wrap="square" lIns="0" tIns="0" rIns="0" bIns="0" rtlCol="0">
            <a:spAutoFit/>
          </a:bodyPr>
          <a:lstStyle/>
          <a:p>
            <a:r>
              <a:rPr lang="en-US" sz="1600" dirty="0" smtClean="0"/>
              <a:t>“Add guardrail on the sloped roof?”</a:t>
            </a:r>
            <a:endParaRPr lang="en-US" sz="1600" dirty="0"/>
          </a:p>
        </p:txBody>
      </p:sp>
      <p:sp>
        <p:nvSpPr>
          <p:cNvPr id="12" name="TextBox 11"/>
          <p:cNvSpPr txBox="1"/>
          <p:nvPr/>
        </p:nvSpPr>
        <p:spPr>
          <a:xfrm>
            <a:off x="6172200" y="5368829"/>
            <a:ext cx="2819400" cy="246221"/>
          </a:xfrm>
          <a:prstGeom prst="rect">
            <a:avLst/>
          </a:prstGeom>
          <a:solidFill>
            <a:schemeClr val="bg1"/>
          </a:solidFill>
        </p:spPr>
        <p:txBody>
          <a:bodyPr wrap="square" lIns="0" tIns="0" rIns="0" bIns="0" rtlCol="0">
            <a:spAutoFit/>
          </a:bodyPr>
          <a:lstStyle/>
          <a:p>
            <a:r>
              <a:rPr lang="en-US" sz="1600" dirty="0" smtClean="0"/>
              <a:t>“Wear harness and use lifeline?”</a:t>
            </a:r>
            <a:endParaRPr lang="en-US" sz="1600" dirty="0"/>
          </a:p>
        </p:txBody>
      </p:sp>
    </p:spTree>
    <p:extLst>
      <p:ext uri="{BB962C8B-B14F-4D97-AF65-F5344CB8AC3E}">
        <p14:creationId xmlns:p14="http://schemas.microsoft.com/office/powerpoint/2010/main" val="408710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470025"/>
          </a:xfrm>
        </p:spPr>
        <p:txBody>
          <a:bodyPr/>
          <a:lstStyle/>
          <a:p>
            <a:r>
              <a:rPr lang="en-US" dirty="0" smtClean="0"/>
              <a:t>Case 2</a:t>
            </a:r>
            <a:endParaRPr lang="en-US" dirty="0"/>
          </a:p>
        </p:txBody>
      </p:sp>
      <p:sp>
        <p:nvSpPr>
          <p:cNvPr id="3" name="Subtitle 2"/>
          <p:cNvSpPr>
            <a:spLocks noGrp="1"/>
          </p:cNvSpPr>
          <p:nvPr>
            <p:ph type="subTitle" idx="1"/>
          </p:nvPr>
        </p:nvSpPr>
        <p:spPr>
          <a:xfrm>
            <a:off x="990600" y="1828800"/>
            <a:ext cx="7391400" cy="4343400"/>
          </a:xfrm>
        </p:spPr>
        <p:txBody>
          <a:bodyPr>
            <a:noAutofit/>
          </a:bodyPr>
          <a:lstStyle/>
          <a:p>
            <a:pPr algn="l"/>
            <a:r>
              <a:rPr lang="en-US" sz="2800" dirty="0" smtClean="0">
                <a:solidFill>
                  <a:schemeClr val="tx1"/>
                </a:solidFill>
              </a:rPr>
              <a:t>The workers were assigned a job to remove the old metal panels of a church roof and replace them with the new ones. The victim, a sheet metal mechanic, removed the screws that attached an old metal roof panel to the roof joists. The worker then stood up and stepped backward into a roof opening which was covered only with fiberglass insulation. The worker fell 30 feet to the hardwood floor inside the church and died.</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216C123-4586-4977-9029-1F865EF9ECC3}"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276" y="29150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“Remove screws of roof metal panels.” </a:t>
              </a:r>
              <a:r>
                <a:rPr lang="en-US" sz="1400" dirty="0" smtClean="0"/>
                <a:t>(Old panels: corrugated metal panels of 3’*6’)</a:t>
              </a:r>
              <a:endParaRPr lang="en-US" sz="1400" b="1" dirty="0" smtClean="0"/>
            </a:p>
          </p:txBody>
        </p:sp>
        <p:sp>
          <p:nvSpPr>
            <p:cNvPr id="4" name="Rectangle 3"/>
            <p:cNvSpPr>
              <a:spLocks noChangeAspect="1"/>
            </p:cNvSpPr>
            <p:nvPr/>
          </p:nvSpPr>
          <p:spPr>
            <a:xfrm>
              <a:off x="545244" y="872867"/>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7" name="TextBox 116"/>
          <p:cNvSpPr txBox="1"/>
          <p:nvPr/>
        </p:nvSpPr>
        <p:spPr>
          <a:xfrm>
            <a:off x="828788" y="4891901"/>
            <a:ext cx="442750" cy="276999"/>
          </a:xfrm>
          <a:prstGeom prst="rect">
            <a:avLst/>
          </a:prstGeom>
          <a:noFill/>
          <a:ln>
            <a:noFill/>
          </a:ln>
        </p:spPr>
        <p:txBody>
          <a:bodyPr wrap="none" rtlCol="0">
            <a:spAutoFit/>
          </a:bodyPr>
          <a:lstStyle/>
          <a:p>
            <a:r>
              <a:rPr lang="en-US" sz="1200" b="1" smtClean="0">
                <a:solidFill>
                  <a:schemeClr val="bg1">
                    <a:lumMod val="65000"/>
                  </a:schemeClr>
                </a:solidFill>
              </a:rPr>
              <a:t>30ft</a:t>
            </a:r>
            <a:endParaRPr lang="en-US" sz="1200" b="1" dirty="0">
              <a:solidFill>
                <a:schemeClr val="bg1">
                  <a:lumMod val="65000"/>
                </a:schemeClr>
              </a:solidFill>
            </a:endParaRPr>
          </a:p>
        </p:txBody>
      </p:sp>
      <p:sp>
        <p:nvSpPr>
          <p:cNvPr id="32" name="TextBox 31"/>
          <p:cNvSpPr txBox="1"/>
          <p:nvPr/>
        </p:nvSpPr>
        <p:spPr>
          <a:xfrm>
            <a:off x="938684" y="3237975"/>
            <a:ext cx="1443793" cy="307777"/>
          </a:xfrm>
          <a:prstGeom prst="rect">
            <a:avLst/>
          </a:prstGeom>
          <a:noFill/>
          <a:ln w="9525">
            <a:noFill/>
          </a:ln>
        </p:spPr>
        <p:txBody>
          <a:bodyPr wrap="none" rtlCol="0">
            <a:spAutoFit/>
          </a:bodyPr>
          <a:lstStyle/>
          <a:p>
            <a:r>
              <a:rPr lang="en-US" sz="1400" dirty="0" smtClean="0">
                <a:solidFill>
                  <a:schemeClr val="accent1"/>
                </a:solidFill>
              </a:rPr>
              <a:t>Roof joist (8”*4”)</a:t>
            </a:r>
            <a:endParaRPr lang="en-US" sz="1400" dirty="0">
              <a:solidFill>
                <a:schemeClr val="accent1"/>
              </a:solidFill>
            </a:endParaRPr>
          </a:p>
        </p:txBody>
      </p:sp>
      <p:cxnSp>
        <p:nvCxnSpPr>
          <p:cNvPr id="18" name="Elbow Connector 17"/>
          <p:cNvCxnSpPr/>
          <p:nvPr/>
        </p:nvCxnSpPr>
        <p:spPr>
          <a:xfrm rot="5400000" flipH="1" flipV="1">
            <a:off x="397424" y="3768316"/>
            <a:ext cx="905836" cy="176684"/>
          </a:xfrm>
          <a:prstGeom prst="bentConnector2">
            <a:avLst/>
          </a:prstGeom>
          <a:ln w="6350">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rot="14502621">
            <a:off x="1457474" y="4066799"/>
            <a:ext cx="914400" cy="914400"/>
          </a:xfrm>
          <a:prstGeom prst="arc">
            <a:avLst>
              <a:gd name="adj1" fmla="val 17392285"/>
              <a:gd name="adj2" fmla="val 18879615"/>
            </a:avLst>
          </a:prstGeom>
          <a:ln w="31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flipH="1">
            <a:off x="1295400" y="4594880"/>
            <a:ext cx="22860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46280" y="4378811"/>
            <a:ext cx="463588" cy="246221"/>
          </a:xfrm>
          <a:prstGeom prst="rect">
            <a:avLst/>
          </a:prstGeom>
          <a:noFill/>
        </p:spPr>
        <p:txBody>
          <a:bodyPr wrap="none" rtlCol="0">
            <a:spAutoFit/>
          </a:bodyPr>
          <a:lstStyle/>
          <a:p>
            <a:r>
              <a:rPr lang="en-US" sz="1000" b="1" dirty="0" smtClean="0">
                <a:solidFill>
                  <a:schemeClr val="bg1">
                    <a:lumMod val="65000"/>
                  </a:schemeClr>
                </a:solidFill>
              </a:rPr>
              <a:t>4.76</a:t>
            </a:r>
            <a:r>
              <a:rPr lang="en-US" sz="1000" b="1" dirty="0" smtClean="0">
                <a:solidFill>
                  <a:schemeClr val="bg1">
                    <a:lumMod val="65000"/>
                  </a:schemeClr>
                </a:solidFill>
                <a:latin typeface="Berlin Sans FB Demi"/>
              </a:rPr>
              <a:t>˚</a:t>
            </a:r>
            <a:endParaRPr lang="en-US" sz="1000" b="1" dirty="0">
              <a:solidFill>
                <a:schemeClr val="bg1">
                  <a:lumMod val="65000"/>
                </a:schemeClr>
              </a:solidFill>
            </a:endParaRPr>
          </a:p>
        </p:txBody>
      </p:sp>
      <p:cxnSp>
        <p:nvCxnSpPr>
          <p:cNvPr id="8" name="Straight Connector 7"/>
          <p:cNvCxnSpPr/>
          <p:nvPr/>
        </p:nvCxnSpPr>
        <p:spPr>
          <a:xfrm rot="300000" flipH="1">
            <a:off x="893612" y="4370052"/>
            <a:ext cx="288036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564226" y="4576721"/>
            <a:ext cx="62893" cy="102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300000" flipH="1">
            <a:off x="894748" y="4474952"/>
            <a:ext cx="2880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0228" y="4244532"/>
            <a:ext cx="0" cy="104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900754" y="4222969"/>
            <a:ext cx="454179" cy="175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Parallelogram 30"/>
          <p:cNvSpPr/>
          <p:nvPr/>
        </p:nvSpPr>
        <p:spPr>
          <a:xfrm rot="16200000">
            <a:off x="862776" y="4282252"/>
            <a:ext cx="106927" cy="27432"/>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45"/>
          <p:cNvSpPr/>
          <p:nvPr/>
        </p:nvSpPr>
        <p:spPr>
          <a:xfrm rot="16200000">
            <a:off x="1274358" y="4316199"/>
            <a:ext cx="106927" cy="36576"/>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H="1" flipV="1">
            <a:off x="1327822" y="4255324"/>
            <a:ext cx="419265" cy="133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Parallelogram 47"/>
          <p:cNvSpPr/>
          <p:nvPr/>
        </p:nvSpPr>
        <p:spPr>
          <a:xfrm rot="16200000">
            <a:off x="1669006" y="4344563"/>
            <a:ext cx="106927" cy="36576"/>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p:cNvSpPr/>
          <p:nvPr/>
        </p:nvSpPr>
        <p:spPr>
          <a:xfrm rot="16200000">
            <a:off x="2073333" y="4381185"/>
            <a:ext cx="106927" cy="36576"/>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p:cNvSpPr/>
          <p:nvPr/>
        </p:nvSpPr>
        <p:spPr>
          <a:xfrm rot="16200000">
            <a:off x="2488967" y="4421757"/>
            <a:ext cx="106927" cy="36576"/>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arallelogram 54"/>
          <p:cNvSpPr/>
          <p:nvPr/>
        </p:nvSpPr>
        <p:spPr>
          <a:xfrm rot="16200000">
            <a:off x="2893719" y="4455397"/>
            <a:ext cx="106927" cy="36576"/>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Parallelogram 56"/>
          <p:cNvSpPr/>
          <p:nvPr/>
        </p:nvSpPr>
        <p:spPr>
          <a:xfrm rot="16200000">
            <a:off x="3303415" y="4496963"/>
            <a:ext cx="106927" cy="36576"/>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p:cNvSpPr/>
          <p:nvPr/>
        </p:nvSpPr>
        <p:spPr>
          <a:xfrm rot="16200000">
            <a:off x="3714105" y="4532591"/>
            <a:ext cx="106927" cy="36576"/>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501650" y="4368275"/>
            <a:ext cx="411480" cy="0"/>
          </a:xfrm>
          <a:prstGeom prst="line">
            <a:avLst/>
          </a:prstGeom>
          <a:scene3d>
            <a:camera prst="orthographicFront">
              <a:rot lat="0" lon="0" rev="3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20700" y="4260325"/>
            <a:ext cx="411480" cy="0"/>
          </a:xfrm>
          <a:prstGeom prst="line">
            <a:avLst/>
          </a:prstGeom>
          <a:scene3d>
            <a:camera prst="orthographicFront">
              <a:rot lat="0" lon="0" rev="300000"/>
            </a:camera>
            <a:lightRig rig="threePt" dir="t"/>
          </a:scene3d>
        </p:spPr>
        <p:style>
          <a:lnRef idx="1">
            <a:schemeClr val="accent1"/>
          </a:lnRef>
          <a:fillRef idx="0">
            <a:schemeClr val="accent1"/>
          </a:fillRef>
          <a:effectRef idx="0">
            <a:schemeClr val="accent1"/>
          </a:effectRef>
          <a:fontRef idx="minor">
            <a:schemeClr val="tx1"/>
          </a:fontRef>
        </p:style>
      </p:cxnSp>
      <p:sp>
        <p:nvSpPr>
          <p:cNvPr id="72" name="Parallelogram 71"/>
          <p:cNvSpPr/>
          <p:nvPr/>
        </p:nvSpPr>
        <p:spPr>
          <a:xfrm rot="16140000">
            <a:off x="1892799" y="4181011"/>
            <a:ext cx="70024" cy="338328"/>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arallelogram 75"/>
          <p:cNvSpPr/>
          <p:nvPr/>
        </p:nvSpPr>
        <p:spPr>
          <a:xfrm rot="16140000">
            <a:off x="1489671" y="4144990"/>
            <a:ext cx="70024" cy="338328"/>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arallelogram 76"/>
          <p:cNvSpPr/>
          <p:nvPr/>
        </p:nvSpPr>
        <p:spPr>
          <a:xfrm rot="16140000">
            <a:off x="1085876" y="4109283"/>
            <a:ext cx="70024" cy="338328"/>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arallelogram 77"/>
          <p:cNvSpPr/>
          <p:nvPr/>
        </p:nvSpPr>
        <p:spPr>
          <a:xfrm rot="16140000">
            <a:off x="3118119" y="4290553"/>
            <a:ext cx="70024" cy="338328"/>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arallelogram 78"/>
          <p:cNvSpPr/>
          <p:nvPr/>
        </p:nvSpPr>
        <p:spPr>
          <a:xfrm rot="16140000">
            <a:off x="2707848" y="4252151"/>
            <a:ext cx="70024" cy="338328"/>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arallelogram 79"/>
          <p:cNvSpPr/>
          <p:nvPr/>
        </p:nvSpPr>
        <p:spPr>
          <a:xfrm rot="16140000">
            <a:off x="2301672" y="4216444"/>
            <a:ext cx="70024" cy="338328"/>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arallelogram 80"/>
          <p:cNvSpPr/>
          <p:nvPr/>
        </p:nvSpPr>
        <p:spPr>
          <a:xfrm rot="16140000">
            <a:off x="3531988" y="4328653"/>
            <a:ext cx="70024" cy="338328"/>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167284" y="3473650"/>
            <a:ext cx="2043252" cy="523220"/>
          </a:xfrm>
          <a:prstGeom prst="rect">
            <a:avLst/>
          </a:prstGeom>
          <a:noFill/>
          <a:ln w="9525">
            <a:noFill/>
          </a:ln>
        </p:spPr>
        <p:txBody>
          <a:bodyPr wrap="none" rtlCol="0">
            <a:spAutoFit/>
          </a:bodyPr>
          <a:lstStyle/>
          <a:p>
            <a:r>
              <a:rPr lang="en-US" sz="1400" dirty="0" smtClean="0">
                <a:solidFill>
                  <a:schemeClr val="accent1"/>
                </a:solidFill>
              </a:rPr>
              <a:t>Corrugated metal panel </a:t>
            </a:r>
          </a:p>
          <a:p>
            <a:r>
              <a:rPr lang="en-US" sz="1400" dirty="0" smtClean="0">
                <a:solidFill>
                  <a:schemeClr val="accent1"/>
                </a:solidFill>
              </a:rPr>
              <a:t>(Old: 3’*6’; New:20”*16’)</a:t>
            </a:r>
            <a:endParaRPr lang="en-US" sz="1400" dirty="0">
              <a:solidFill>
                <a:schemeClr val="accent1"/>
              </a:solidFill>
            </a:endParaRPr>
          </a:p>
        </p:txBody>
      </p:sp>
      <p:cxnSp>
        <p:nvCxnSpPr>
          <p:cNvPr id="87" name="Elbow Connector 86"/>
          <p:cNvCxnSpPr/>
          <p:nvPr/>
        </p:nvCxnSpPr>
        <p:spPr>
          <a:xfrm rot="5400000" flipH="1" flipV="1">
            <a:off x="833143" y="3836912"/>
            <a:ext cx="595430" cy="176684"/>
          </a:xfrm>
          <a:prstGeom prst="bentConnector3">
            <a:avLst>
              <a:gd name="adj1" fmla="val 99860"/>
            </a:avLst>
          </a:prstGeom>
          <a:ln w="6350">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2915416" y="3968418"/>
            <a:ext cx="2113784" cy="307777"/>
          </a:xfrm>
          <a:prstGeom prst="rect">
            <a:avLst/>
          </a:prstGeom>
          <a:noFill/>
          <a:ln w="9525">
            <a:noFill/>
          </a:ln>
        </p:spPr>
        <p:txBody>
          <a:bodyPr wrap="none" rtlCol="0">
            <a:spAutoFit/>
          </a:bodyPr>
          <a:lstStyle/>
          <a:p>
            <a:r>
              <a:rPr lang="en-US" sz="1400" dirty="0" smtClean="0">
                <a:solidFill>
                  <a:schemeClr val="accent1"/>
                </a:solidFill>
              </a:rPr>
              <a:t>Fiberglass insulation panel</a:t>
            </a:r>
            <a:endParaRPr lang="en-US" sz="1400" dirty="0">
              <a:solidFill>
                <a:schemeClr val="accent1"/>
              </a:solidFill>
            </a:endParaRPr>
          </a:p>
        </p:txBody>
      </p:sp>
      <p:cxnSp>
        <p:nvCxnSpPr>
          <p:cNvPr id="91" name="Elbow Connector 90"/>
          <p:cNvCxnSpPr>
            <a:endCxn id="90" idx="1"/>
          </p:cNvCxnSpPr>
          <p:nvPr/>
        </p:nvCxnSpPr>
        <p:spPr>
          <a:xfrm rot="5400000" flipH="1" flipV="1">
            <a:off x="2688344" y="4196496"/>
            <a:ext cx="301260" cy="152883"/>
          </a:xfrm>
          <a:prstGeom prst="bentConnector2">
            <a:avLst/>
          </a:prstGeom>
          <a:ln w="6350">
            <a:headEnd type="oval" w="sm" len="sm"/>
            <a:tailEnd type="triangl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2057400" y="4891900"/>
            <a:ext cx="739305" cy="276999"/>
          </a:xfrm>
          <a:prstGeom prst="rect">
            <a:avLst/>
          </a:prstGeom>
          <a:noFill/>
          <a:ln>
            <a:noFill/>
          </a:ln>
        </p:spPr>
        <p:txBody>
          <a:bodyPr wrap="none" rtlCol="0">
            <a:spAutoFit/>
          </a:bodyPr>
          <a:lstStyle/>
          <a:p>
            <a:r>
              <a:rPr lang="en-US" sz="1200" b="1" dirty="0">
                <a:solidFill>
                  <a:schemeClr val="bg1">
                    <a:lumMod val="65000"/>
                  </a:schemeClr>
                </a:solidFill>
              </a:rPr>
              <a:t> </a:t>
            </a:r>
            <a:r>
              <a:rPr lang="en-US" sz="1200" b="1" dirty="0" smtClean="0">
                <a:solidFill>
                  <a:schemeClr val="bg1">
                    <a:lumMod val="65000"/>
                  </a:schemeClr>
                </a:solidFill>
              </a:rPr>
              <a:t>    28.5ft</a:t>
            </a:r>
            <a:endParaRPr lang="en-US" sz="1200" b="1" dirty="0">
              <a:solidFill>
                <a:schemeClr val="bg1">
                  <a:lumMod val="65000"/>
                </a:schemeClr>
              </a:solidFill>
            </a:endParaRPr>
          </a:p>
        </p:txBody>
      </p:sp>
      <p:cxnSp>
        <p:nvCxnSpPr>
          <p:cNvPr id="94" name="Straight Connector 93"/>
          <p:cNvCxnSpPr/>
          <p:nvPr/>
        </p:nvCxnSpPr>
        <p:spPr>
          <a:xfrm flipV="1">
            <a:off x="2264550" y="4462879"/>
            <a:ext cx="0" cy="1143000"/>
          </a:xfrm>
          <a:prstGeom prst="line">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918850" y="4350582"/>
            <a:ext cx="0" cy="1280160"/>
          </a:xfrm>
          <a:prstGeom prst="line">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rot="5400000">
            <a:off x="2712606" y="1464533"/>
            <a:ext cx="1280160" cy="3657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5400000">
            <a:off x="2354466" y="1466333"/>
            <a:ext cx="1280160" cy="3657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p:nvPr/>
        </p:nvCxnSpPr>
        <p:spPr>
          <a:xfrm flipV="1">
            <a:off x="3495771" y="1001723"/>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3221241" y="1011248"/>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3444231" y="1011248"/>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3384861" y="1011248"/>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3331626" y="1011248"/>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3274476" y="1011248"/>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3125991" y="1000028"/>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2851461" y="1003943"/>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3074451" y="1003943"/>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3015081" y="1003943"/>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2961846" y="1003943"/>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2904696" y="1003943"/>
            <a:ext cx="0" cy="128016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3563381" y="4891899"/>
            <a:ext cx="619080" cy="276999"/>
          </a:xfrm>
          <a:prstGeom prst="rect">
            <a:avLst/>
          </a:prstGeom>
          <a:noFill/>
          <a:ln>
            <a:noFill/>
          </a:ln>
        </p:spPr>
        <p:txBody>
          <a:bodyPr wrap="none" rtlCol="0">
            <a:spAutoFit/>
          </a:bodyPr>
          <a:lstStyle/>
          <a:p>
            <a:r>
              <a:rPr lang="en-US" sz="1200" b="1" dirty="0">
                <a:solidFill>
                  <a:schemeClr val="bg1">
                    <a:lumMod val="65000"/>
                  </a:schemeClr>
                </a:solidFill>
              </a:rPr>
              <a:t> </a:t>
            </a:r>
            <a:r>
              <a:rPr lang="en-US" sz="1200" b="1" dirty="0" smtClean="0">
                <a:solidFill>
                  <a:schemeClr val="bg1">
                    <a:lumMod val="65000"/>
                  </a:schemeClr>
                </a:solidFill>
              </a:rPr>
              <a:t>    27ft</a:t>
            </a:r>
            <a:endParaRPr lang="en-US" sz="1200" b="1" dirty="0">
              <a:solidFill>
                <a:schemeClr val="bg1">
                  <a:lumMod val="65000"/>
                </a:schemeClr>
              </a:solidFill>
            </a:endParaRPr>
          </a:p>
        </p:txBody>
      </p:sp>
      <p:cxnSp>
        <p:nvCxnSpPr>
          <p:cNvPr id="116" name="Straight Connector 115"/>
          <p:cNvCxnSpPr/>
          <p:nvPr/>
        </p:nvCxnSpPr>
        <p:spPr>
          <a:xfrm flipV="1">
            <a:off x="3767568" y="4601780"/>
            <a:ext cx="0" cy="1023420"/>
          </a:xfrm>
          <a:prstGeom prst="line">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2721880" y="1011248"/>
            <a:ext cx="0" cy="1280160"/>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2830196" y="2369377"/>
            <a:ext cx="705370" cy="0"/>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rot="16200000">
            <a:off x="2276728" y="1588386"/>
            <a:ext cx="697627" cy="276999"/>
          </a:xfrm>
          <a:prstGeom prst="rect">
            <a:avLst/>
          </a:prstGeom>
          <a:noFill/>
          <a:ln>
            <a:noFill/>
          </a:ln>
        </p:spPr>
        <p:txBody>
          <a:bodyPr wrap="none" rtlCol="0">
            <a:spAutoFit/>
          </a:bodyPr>
          <a:lstStyle/>
          <a:p>
            <a:r>
              <a:rPr lang="en-US" sz="1200" b="1" dirty="0">
                <a:solidFill>
                  <a:schemeClr val="bg1">
                    <a:lumMod val="65000"/>
                  </a:schemeClr>
                </a:solidFill>
              </a:rPr>
              <a:t> </a:t>
            </a:r>
            <a:r>
              <a:rPr lang="en-US" sz="1200" b="1" dirty="0" smtClean="0">
                <a:solidFill>
                  <a:schemeClr val="bg1">
                    <a:lumMod val="65000"/>
                  </a:schemeClr>
                </a:solidFill>
              </a:rPr>
              <a:t>    140ft</a:t>
            </a:r>
            <a:endParaRPr lang="en-US" sz="1200" b="1" dirty="0">
              <a:solidFill>
                <a:schemeClr val="bg1">
                  <a:lumMod val="65000"/>
                </a:schemeClr>
              </a:solidFill>
            </a:endParaRPr>
          </a:p>
        </p:txBody>
      </p:sp>
      <p:sp>
        <p:nvSpPr>
          <p:cNvPr id="125" name="TextBox 124"/>
          <p:cNvSpPr txBox="1"/>
          <p:nvPr/>
        </p:nvSpPr>
        <p:spPr>
          <a:xfrm>
            <a:off x="2764041" y="2306949"/>
            <a:ext cx="619080" cy="276999"/>
          </a:xfrm>
          <a:prstGeom prst="rect">
            <a:avLst/>
          </a:prstGeom>
          <a:noFill/>
          <a:ln>
            <a:noFill/>
          </a:ln>
        </p:spPr>
        <p:txBody>
          <a:bodyPr wrap="none" rtlCol="0">
            <a:spAutoFit/>
          </a:bodyPr>
          <a:lstStyle/>
          <a:p>
            <a:r>
              <a:rPr lang="en-US" sz="1200" b="1" dirty="0">
                <a:solidFill>
                  <a:schemeClr val="bg1">
                    <a:lumMod val="65000"/>
                  </a:schemeClr>
                </a:solidFill>
              </a:rPr>
              <a:t> </a:t>
            </a:r>
            <a:r>
              <a:rPr lang="en-US" sz="1200" b="1" dirty="0" smtClean="0">
                <a:solidFill>
                  <a:schemeClr val="bg1">
                    <a:lumMod val="65000"/>
                  </a:schemeClr>
                </a:solidFill>
              </a:rPr>
              <a:t>    80ft</a:t>
            </a:r>
            <a:endParaRPr lang="en-US" sz="1200" b="1" dirty="0">
              <a:solidFill>
                <a:schemeClr val="bg1">
                  <a:lumMod val="65000"/>
                </a:schemeClr>
              </a:solidFill>
            </a:endParaRPr>
          </a:p>
        </p:txBody>
      </p:sp>
      <p:cxnSp>
        <p:nvCxnSpPr>
          <p:cNvPr id="127" name="Straight Connector 126"/>
          <p:cNvCxnSpPr/>
          <p:nvPr/>
        </p:nvCxnSpPr>
        <p:spPr>
          <a:xfrm flipH="1">
            <a:off x="3015081" y="2075699"/>
            <a:ext cx="663360" cy="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30" name="Isosceles Triangle 129"/>
          <p:cNvSpPr/>
          <p:nvPr/>
        </p:nvSpPr>
        <p:spPr>
          <a:xfrm>
            <a:off x="3587001" y="1952524"/>
            <a:ext cx="182880" cy="9144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535566" y="2033470"/>
            <a:ext cx="274434" cy="276999"/>
          </a:xfrm>
          <a:prstGeom prst="rect">
            <a:avLst/>
          </a:prstGeom>
        </p:spPr>
        <p:txBody>
          <a:bodyPr wrap="none">
            <a:spAutoFit/>
          </a:bodyPr>
          <a:lstStyle/>
          <a:p>
            <a:r>
              <a:rPr lang="en-US" sz="1200" dirty="0" smtClean="0">
                <a:solidFill>
                  <a:schemeClr val="accent1"/>
                </a:solidFill>
              </a:rPr>
              <a:t>A</a:t>
            </a:r>
            <a:endParaRPr lang="en-US" sz="1200" dirty="0">
              <a:solidFill>
                <a:schemeClr val="accent1"/>
              </a:solidFill>
            </a:endParaRPr>
          </a:p>
        </p:txBody>
      </p:sp>
      <p:sp>
        <p:nvSpPr>
          <p:cNvPr id="133" name="TextBox 132"/>
          <p:cNvSpPr txBox="1"/>
          <p:nvPr/>
        </p:nvSpPr>
        <p:spPr>
          <a:xfrm>
            <a:off x="2083292" y="990600"/>
            <a:ext cx="510076" cy="307777"/>
          </a:xfrm>
          <a:prstGeom prst="rect">
            <a:avLst/>
          </a:prstGeom>
          <a:noFill/>
          <a:ln w="9525">
            <a:noFill/>
          </a:ln>
        </p:spPr>
        <p:txBody>
          <a:bodyPr wrap="none" rtlCol="0">
            <a:spAutoFit/>
          </a:bodyPr>
          <a:lstStyle/>
          <a:p>
            <a:r>
              <a:rPr lang="en-US" sz="1400" b="1" dirty="0" smtClean="0">
                <a:solidFill>
                  <a:schemeClr val="bg1">
                    <a:lumMod val="65000"/>
                  </a:schemeClr>
                </a:solidFill>
              </a:rPr>
              <a:t>Plan</a:t>
            </a:r>
            <a:endParaRPr lang="en-US" sz="1400" b="1" dirty="0">
              <a:solidFill>
                <a:schemeClr val="bg1">
                  <a:lumMod val="65000"/>
                </a:schemeClr>
              </a:solidFill>
            </a:endParaRPr>
          </a:p>
        </p:txBody>
      </p:sp>
      <p:sp>
        <p:nvSpPr>
          <p:cNvPr id="134" name="TextBox 133"/>
          <p:cNvSpPr txBox="1"/>
          <p:nvPr/>
        </p:nvSpPr>
        <p:spPr>
          <a:xfrm>
            <a:off x="3961096" y="5307273"/>
            <a:ext cx="1047082" cy="307777"/>
          </a:xfrm>
          <a:prstGeom prst="rect">
            <a:avLst/>
          </a:prstGeom>
          <a:noFill/>
          <a:ln w="9525">
            <a:noFill/>
          </a:ln>
        </p:spPr>
        <p:txBody>
          <a:bodyPr wrap="none" rtlCol="0">
            <a:spAutoFit/>
          </a:bodyPr>
          <a:lstStyle/>
          <a:p>
            <a:r>
              <a:rPr lang="en-US" sz="1400" b="1" dirty="0" smtClean="0">
                <a:solidFill>
                  <a:schemeClr val="accent1"/>
                </a:solidFill>
              </a:rPr>
              <a:t>Section A-A</a:t>
            </a:r>
            <a:endParaRPr lang="en-US" sz="1400" b="1" dirty="0">
              <a:solidFill>
                <a:schemeClr val="accent1"/>
              </a:solidFill>
            </a:endParaRPr>
          </a:p>
        </p:txBody>
      </p:sp>
      <p:pic>
        <p:nvPicPr>
          <p:cNvPr id="135" name="Picture 13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07239" y="5170466"/>
            <a:ext cx="187205" cy="435408"/>
          </a:xfrm>
          <a:prstGeom prst="rect">
            <a:avLst/>
          </a:prstGeom>
        </p:spPr>
      </p:pic>
      <p:cxnSp>
        <p:nvCxnSpPr>
          <p:cNvPr id="69" name="Straight Connector 68"/>
          <p:cNvCxnSpPr/>
          <p:nvPr/>
        </p:nvCxnSpPr>
        <p:spPr>
          <a:xfrm flipH="1">
            <a:off x="940680" y="4620549"/>
            <a:ext cx="2829212" cy="0"/>
          </a:xfrm>
          <a:prstGeom prst="line">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352720" y="4561722"/>
            <a:ext cx="619080" cy="276999"/>
          </a:xfrm>
          <a:prstGeom prst="rect">
            <a:avLst/>
          </a:prstGeom>
          <a:noFill/>
          <a:ln>
            <a:noFill/>
          </a:ln>
        </p:spPr>
        <p:txBody>
          <a:bodyPr wrap="none" rtlCol="0">
            <a:spAutoFit/>
          </a:bodyPr>
          <a:lstStyle/>
          <a:p>
            <a:r>
              <a:rPr lang="en-US" sz="1200" b="1" dirty="0">
                <a:solidFill>
                  <a:schemeClr val="bg1">
                    <a:lumMod val="65000"/>
                  </a:schemeClr>
                </a:solidFill>
              </a:rPr>
              <a:t> </a:t>
            </a:r>
            <a:r>
              <a:rPr lang="en-US" sz="1200" b="1" dirty="0" smtClean="0">
                <a:solidFill>
                  <a:schemeClr val="bg1">
                    <a:lumMod val="65000"/>
                  </a:schemeClr>
                </a:solidFill>
              </a:rPr>
              <a:t>    40ft</a:t>
            </a:r>
            <a:endParaRPr lang="en-US" sz="1200" b="1" dirty="0">
              <a:solidFill>
                <a:schemeClr val="bg1">
                  <a:lumMod val="65000"/>
                </a:schemeClr>
              </a:solidFill>
            </a:endParaRPr>
          </a:p>
        </p:txBody>
      </p:sp>
      <p:cxnSp>
        <p:nvCxnSpPr>
          <p:cNvPr id="84" name="Straight Connector 83"/>
          <p:cNvCxnSpPr/>
          <p:nvPr/>
        </p:nvCxnSpPr>
        <p:spPr>
          <a:xfrm rot="300000" flipH="1">
            <a:off x="3174444" y="2677133"/>
            <a:ext cx="3657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807723" y="2677133"/>
            <a:ext cx="365760" cy="0"/>
          </a:xfrm>
          <a:prstGeom prst="line">
            <a:avLst/>
          </a:prstGeom>
          <a:ln>
            <a:solidFill>
              <a:schemeClr val="tx1"/>
            </a:solidFill>
          </a:ln>
          <a:scene3d>
            <a:camera prst="orthographicFront">
              <a:rot lat="0" lon="0" rev="3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535566" y="2689372"/>
            <a:ext cx="2372" cy="210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07723" y="2686740"/>
            <a:ext cx="2372" cy="210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807723" y="2897052"/>
            <a:ext cx="727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2721880" y="2693073"/>
            <a:ext cx="0" cy="206611"/>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rot="16200000">
            <a:off x="2255889" y="2754989"/>
            <a:ext cx="739305" cy="276999"/>
          </a:xfrm>
          <a:prstGeom prst="rect">
            <a:avLst/>
          </a:prstGeom>
          <a:noFill/>
          <a:ln>
            <a:noFill/>
          </a:ln>
        </p:spPr>
        <p:txBody>
          <a:bodyPr wrap="none" rtlCol="0">
            <a:spAutoFit/>
          </a:bodyPr>
          <a:lstStyle/>
          <a:p>
            <a:r>
              <a:rPr lang="en-US" sz="1200" b="1" dirty="0">
                <a:solidFill>
                  <a:schemeClr val="bg1">
                    <a:lumMod val="65000"/>
                  </a:schemeClr>
                </a:solidFill>
              </a:rPr>
              <a:t> </a:t>
            </a:r>
            <a:r>
              <a:rPr lang="en-US" sz="1200" b="1" dirty="0" smtClean="0">
                <a:solidFill>
                  <a:schemeClr val="bg1">
                    <a:lumMod val="65000"/>
                  </a:schemeClr>
                </a:solidFill>
              </a:rPr>
              <a:t>    23.5ft</a:t>
            </a:r>
            <a:endParaRPr lang="en-US" sz="1200" b="1" dirty="0">
              <a:solidFill>
                <a:schemeClr val="bg1">
                  <a:lumMod val="65000"/>
                </a:schemeClr>
              </a:solidFill>
            </a:endParaRPr>
          </a:p>
        </p:txBody>
      </p:sp>
      <p:sp>
        <p:nvSpPr>
          <p:cNvPr id="27" name="Oval 26"/>
          <p:cNvSpPr/>
          <p:nvPr/>
        </p:nvSpPr>
        <p:spPr>
          <a:xfrm>
            <a:off x="3091998" y="2483142"/>
            <a:ext cx="640080" cy="640080"/>
          </a:xfrm>
          <a:prstGeom prst="ellipse">
            <a:avLst/>
          </a:prstGeom>
          <a:noFill/>
          <a:ln w="31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a:off x="3328243" y="3123222"/>
            <a:ext cx="24443" cy="418222"/>
          </a:xfrm>
          <a:prstGeom prst="line">
            <a:avLst/>
          </a:prstGeom>
          <a:ln w="28575">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1716973" y="4290952"/>
            <a:ext cx="420585" cy="257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804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276" y="291502"/>
            <a:ext cx="6715724" cy="6094924"/>
            <a:chOff x="545244" y="309372"/>
            <a:chExt cx="67157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4" name="Rectangle 143"/>
            <p:cNvSpPr>
              <a:spLocks/>
            </p:cNvSpPr>
            <p:nvPr/>
          </p:nvSpPr>
          <p:spPr>
            <a:xfrm>
              <a:off x="545255" y="5727640"/>
              <a:ext cx="67157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“Remove screws of roof metal panels.” </a:t>
              </a:r>
              <a:r>
                <a:rPr lang="en-US" sz="1400" dirty="0" smtClean="0"/>
                <a:t>(Old panels: corrugated metal panels of 3’*6’)</a:t>
              </a:r>
              <a:endParaRPr lang="en-US" sz="1400" b="1" dirty="0" smtClean="0"/>
            </a:p>
          </p:txBody>
        </p:sp>
        <p:sp>
          <p:nvSpPr>
            <p:cNvPr id="4" name="Rectangle 3"/>
            <p:cNvSpPr>
              <a:spLocks noChangeAspect="1"/>
            </p:cNvSpPr>
            <p:nvPr/>
          </p:nvSpPr>
          <p:spPr>
            <a:xfrm>
              <a:off x="545244" y="872867"/>
              <a:ext cx="6715724"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94767" y="4441922"/>
            <a:ext cx="4946378" cy="1173333"/>
          </a:xfrm>
          <a:prstGeom prst="rect">
            <a:avLst/>
          </a:prstGeom>
        </p:spPr>
      </p:pic>
      <p:cxnSp>
        <p:nvCxnSpPr>
          <p:cNvPr id="5" name="Straight Connector 4"/>
          <p:cNvCxnSpPr/>
          <p:nvPr/>
        </p:nvCxnSpPr>
        <p:spPr>
          <a:xfrm>
            <a:off x="5920784" y="1049383"/>
            <a:ext cx="0" cy="2895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20525" y="1061112"/>
            <a:ext cx="48920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008701" y="1045400"/>
            <a:ext cx="0" cy="28956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463625" y="1043050"/>
            <a:ext cx="0" cy="2895600"/>
          </a:xfrm>
          <a:prstGeom prst="line">
            <a:avLst/>
          </a:prstGeom>
          <a:ln w="127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09600" y="3938650"/>
            <a:ext cx="2958925"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3820875" y="3938650"/>
            <a:ext cx="292281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561004" y="3798125"/>
            <a:ext cx="90647" cy="140525"/>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3725279" y="3938650"/>
            <a:ext cx="90647" cy="140525"/>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H="1" flipV="1">
            <a:off x="3651651" y="3798127"/>
            <a:ext cx="73628" cy="281048"/>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026810" y="1283525"/>
            <a:ext cx="489204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1025225" y="1524000"/>
            <a:ext cx="489204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013350" y="1752600"/>
            <a:ext cx="489204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549725" y="1066800"/>
            <a:ext cx="0" cy="685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5207105" y="1065585"/>
            <a:ext cx="0" cy="685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852345" y="1065585"/>
            <a:ext cx="0" cy="685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3450885" y="1976176"/>
            <a:ext cx="1055912"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031298" y="2217115"/>
            <a:ext cx="2432327"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19423" y="2445715"/>
            <a:ext cx="244420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917477" y="1753815"/>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30675" y="1054925"/>
            <a:ext cx="0" cy="69036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16825" y="1259775"/>
            <a:ext cx="394660" cy="307777"/>
          </a:xfrm>
          <a:prstGeom prst="rect">
            <a:avLst/>
          </a:prstGeom>
          <a:noFill/>
        </p:spPr>
        <p:txBody>
          <a:bodyPr wrap="none" rtlCol="0">
            <a:spAutoFit/>
          </a:bodyPr>
          <a:lstStyle/>
          <a:p>
            <a:r>
              <a:rPr lang="en-US" sz="1400" b="1" dirty="0" smtClean="0">
                <a:solidFill>
                  <a:srgbClr val="FF0000"/>
                </a:solidFill>
              </a:rPr>
              <a:t>9ft</a:t>
            </a:r>
            <a:endParaRPr lang="en-US" sz="1400" b="1" dirty="0">
              <a:solidFill>
                <a:srgbClr val="FF0000"/>
              </a:solidFill>
            </a:endParaRPr>
          </a:p>
        </p:txBody>
      </p:sp>
      <p:cxnSp>
        <p:nvCxnSpPr>
          <p:cNvPr id="177" name="Straight Arrow Connector 176"/>
          <p:cNvCxnSpPr/>
          <p:nvPr/>
        </p:nvCxnSpPr>
        <p:spPr>
          <a:xfrm>
            <a:off x="6032650" y="1748040"/>
            <a:ext cx="0" cy="69036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6018800" y="1952890"/>
            <a:ext cx="394660" cy="307777"/>
          </a:xfrm>
          <a:prstGeom prst="rect">
            <a:avLst/>
          </a:prstGeom>
          <a:noFill/>
        </p:spPr>
        <p:txBody>
          <a:bodyPr wrap="none" rtlCol="0">
            <a:spAutoFit/>
          </a:bodyPr>
          <a:lstStyle/>
          <a:p>
            <a:r>
              <a:rPr lang="en-US" sz="1400" b="1" dirty="0" smtClean="0">
                <a:solidFill>
                  <a:srgbClr val="FF0000"/>
                </a:solidFill>
              </a:rPr>
              <a:t>9ft</a:t>
            </a:r>
            <a:endParaRPr lang="en-US" sz="1400" b="1" dirty="0">
              <a:solidFill>
                <a:srgbClr val="FF0000"/>
              </a:solidFill>
            </a:endParaRPr>
          </a:p>
        </p:txBody>
      </p:sp>
      <p:cxnSp>
        <p:nvCxnSpPr>
          <p:cNvPr id="43" name="Curved Connector 42"/>
          <p:cNvCxnSpPr/>
          <p:nvPr/>
        </p:nvCxnSpPr>
        <p:spPr>
          <a:xfrm>
            <a:off x="3651392" y="3049598"/>
            <a:ext cx="490255" cy="381000"/>
          </a:xfrm>
          <a:prstGeom prst="curvedConnector3">
            <a:avLst/>
          </a:prstGeom>
          <a:ln w="1270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065177" y="3276709"/>
            <a:ext cx="1676590" cy="523220"/>
          </a:xfrm>
          <a:prstGeom prst="rect">
            <a:avLst/>
          </a:prstGeom>
        </p:spPr>
        <p:txBody>
          <a:bodyPr wrap="square">
            <a:spAutoFit/>
          </a:bodyPr>
          <a:lstStyle/>
          <a:p>
            <a:r>
              <a:rPr lang="en-US" sz="1400" b="1" dirty="0">
                <a:solidFill>
                  <a:srgbClr val="FF0000"/>
                </a:solidFill>
              </a:rPr>
              <a:t>O</a:t>
            </a:r>
            <a:r>
              <a:rPr lang="en-US" sz="1400" b="1" dirty="0" smtClean="0">
                <a:solidFill>
                  <a:srgbClr val="FF0000"/>
                </a:solidFill>
              </a:rPr>
              <a:t>ld panel</a:t>
            </a:r>
          </a:p>
          <a:p>
            <a:r>
              <a:rPr lang="en-US" sz="1400" b="1" dirty="0" smtClean="0">
                <a:solidFill>
                  <a:srgbClr val="FF0000"/>
                </a:solidFill>
              </a:rPr>
              <a:t>(3</a:t>
            </a:r>
            <a:r>
              <a:rPr lang="en-US" sz="1400" b="1" dirty="0">
                <a:solidFill>
                  <a:srgbClr val="FF0000"/>
                </a:solidFill>
              </a:rPr>
              <a:t>’*6</a:t>
            </a:r>
            <a:r>
              <a:rPr lang="en-US" sz="1400" b="1" dirty="0" smtClean="0">
                <a:solidFill>
                  <a:srgbClr val="FF0000"/>
                </a:solidFill>
              </a:rPr>
              <a:t>’)</a:t>
            </a:r>
            <a:endParaRPr lang="en-US" sz="1400" b="1" dirty="0">
              <a:solidFill>
                <a:srgbClr val="FF0000"/>
              </a:solidFill>
            </a:endParaRPr>
          </a:p>
        </p:txBody>
      </p:sp>
      <p:cxnSp>
        <p:nvCxnSpPr>
          <p:cNvPr id="179" name="Straight Connector 178"/>
          <p:cNvCxnSpPr/>
          <p:nvPr/>
        </p:nvCxnSpPr>
        <p:spPr>
          <a:xfrm>
            <a:off x="4952837" y="1879040"/>
            <a:ext cx="960120" cy="0"/>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957357" y="1752600"/>
            <a:ext cx="960120" cy="0"/>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5917477" y="1876071"/>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952837" y="2001296"/>
            <a:ext cx="960120" cy="0"/>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5917477" y="2000560"/>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952837" y="2125785"/>
            <a:ext cx="960120" cy="0"/>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5917477" y="2122816"/>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952837" y="2248041"/>
            <a:ext cx="960120" cy="0"/>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917477" y="2245072"/>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952837" y="2370297"/>
            <a:ext cx="960120" cy="0"/>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1027267" y="1976176"/>
            <a:ext cx="2439278"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4951997" y="1757624"/>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4951997" y="1879880"/>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951997" y="2004369"/>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4951997" y="2126625"/>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951997" y="2248881"/>
            <a:ext cx="0" cy="128016"/>
          </a:xfrm>
          <a:prstGeom prst="line">
            <a:avLst/>
          </a:prstGeom>
          <a:ln w="9525">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3445269" y="2214824"/>
            <a:ext cx="1064456"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3447835" y="2441624"/>
            <a:ext cx="247120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Curved Connector 198"/>
          <p:cNvCxnSpPr/>
          <p:nvPr/>
        </p:nvCxnSpPr>
        <p:spPr>
          <a:xfrm>
            <a:off x="5619318" y="2320822"/>
            <a:ext cx="490255" cy="417851"/>
          </a:xfrm>
          <a:prstGeom prst="curvedConnector3">
            <a:avLst/>
          </a:prstGeom>
          <a:ln w="1270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6089061" y="2597982"/>
            <a:ext cx="1764489" cy="523220"/>
          </a:xfrm>
          <a:prstGeom prst="rect">
            <a:avLst/>
          </a:prstGeom>
        </p:spPr>
        <p:txBody>
          <a:bodyPr wrap="square">
            <a:spAutoFit/>
          </a:bodyPr>
          <a:lstStyle/>
          <a:p>
            <a:r>
              <a:rPr lang="en-US" sz="1400" b="1" dirty="0" smtClean="0">
                <a:solidFill>
                  <a:srgbClr val="FF0000"/>
                </a:solidFill>
              </a:rPr>
              <a:t>New panel </a:t>
            </a:r>
          </a:p>
          <a:p>
            <a:r>
              <a:rPr lang="en-US" sz="1400" b="1" dirty="0" smtClean="0">
                <a:solidFill>
                  <a:srgbClr val="FF0000"/>
                </a:solidFill>
              </a:rPr>
              <a:t>(20”*16’)</a:t>
            </a:r>
            <a:endParaRPr lang="en-US" sz="1400" b="1" dirty="0">
              <a:solidFill>
                <a:srgbClr val="FF0000"/>
              </a:solidFill>
            </a:endParaRPr>
          </a:p>
        </p:txBody>
      </p:sp>
      <p:cxnSp>
        <p:nvCxnSpPr>
          <p:cNvPr id="202" name="Straight Connector 201"/>
          <p:cNvCxnSpPr/>
          <p:nvPr/>
        </p:nvCxnSpPr>
        <p:spPr>
          <a:xfrm>
            <a:off x="1028583" y="2669418"/>
            <a:ext cx="489204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026998" y="2909893"/>
            <a:ext cx="4892040"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015123" y="3138493"/>
            <a:ext cx="48920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5551498" y="2452693"/>
            <a:ext cx="0" cy="685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5208878" y="2451478"/>
            <a:ext cx="0" cy="685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854118" y="2451478"/>
            <a:ext cx="0" cy="68580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1329357" y="1052884"/>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1679324" y="1058849"/>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2036471" y="1058849"/>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2381026" y="1058849"/>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2730222" y="1058849"/>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082728" y="1050898"/>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3820875" y="1058849"/>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154169" y="1058849"/>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506675" y="1058849"/>
            <a:ext cx="0" cy="208483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5905390" y="3536515"/>
            <a:ext cx="1676590" cy="369332"/>
          </a:xfrm>
          <a:prstGeom prst="rect">
            <a:avLst/>
          </a:prstGeom>
        </p:spPr>
        <p:txBody>
          <a:bodyPr wrap="square">
            <a:spAutoFit/>
          </a:bodyPr>
          <a:lstStyle/>
          <a:p>
            <a:r>
              <a:rPr lang="en-US" b="1" dirty="0" smtClean="0">
                <a:solidFill>
                  <a:schemeClr val="accent1"/>
                </a:solidFill>
              </a:rPr>
              <a:t>Plan</a:t>
            </a:r>
            <a:endParaRPr lang="en-US" b="1" dirty="0">
              <a:solidFill>
                <a:schemeClr val="accent1"/>
              </a:solidFill>
            </a:endParaRPr>
          </a:p>
        </p:txBody>
      </p:sp>
      <p:sp>
        <p:nvSpPr>
          <p:cNvPr id="226" name="Rectangle 225"/>
          <p:cNvSpPr/>
          <p:nvPr/>
        </p:nvSpPr>
        <p:spPr>
          <a:xfrm>
            <a:off x="5919660" y="5269468"/>
            <a:ext cx="1676590" cy="369332"/>
          </a:xfrm>
          <a:prstGeom prst="rect">
            <a:avLst/>
          </a:prstGeom>
        </p:spPr>
        <p:txBody>
          <a:bodyPr wrap="square">
            <a:spAutoFit/>
          </a:bodyPr>
          <a:lstStyle/>
          <a:p>
            <a:r>
              <a:rPr lang="en-US" b="1" dirty="0" smtClean="0">
                <a:solidFill>
                  <a:schemeClr val="accent1"/>
                </a:solidFill>
              </a:rPr>
              <a:t>Section</a:t>
            </a:r>
            <a:endParaRPr lang="en-US" b="1" dirty="0">
              <a:solidFill>
                <a:schemeClr val="accent1"/>
              </a:solidFill>
            </a:endParaRPr>
          </a:p>
        </p:txBody>
      </p:sp>
    </p:spTree>
    <p:extLst>
      <p:ext uri="{BB962C8B-B14F-4D97-AF65-F5344CB8AC3E}">
        <p14:creationId xmlns:p14="http://schemas.microsoft.com/office/powerpoint/2010/main" val="512752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769150">
            <a:off x="2674219" y="2300213"/>
            <a:ext cx="492530" cy="405246"/>
          </a:xfrm>
          <a:prstGeom prst="rect">
            <a:avLst/>
          </a:prstGeom>
        </p:spPr>
      </p:pic>
      <p:grpSp>
        <p:nvGrpSpPr>
          <p:cNvPr id="14" name="Group 13"/>
          <p:cNvGrpSpPr/>
          <p:nvPr/>
        </p:nvGrpSpPr>
        <p:grpSpPr>
          <a:xfrm>
            <a:off x="523276" y="29150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“Let’s get started.” </a:t>
              </a:r>
              <a:endParaRPr lang="en-US" sz="1400" b="1" dirty="0" smtClean="0"/>
            </a:p>
          </p:txBody>
        </p:sp>
        <p:sp>
          <p:nvSpPr>
            <p:cNvPr id="4" name="Rectangle 3"/>
            <p:cNvSpPr>
              <a:spLocks noChangeAspect="1"/>
            </p:cNvSpPr>
            <p:nvPr/>
          </p:nvSpPr>
          <p:spPr>
            <a:xfrm>
              <a:off x="545244" y="872867"/>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Rectangle 18"/>
          <p:cNvSpPr>
            <a:spLocks noChangeAspect="1"/>
          </p:cNvSpPr>
          <p:nvPr/>
        </p:nvSpPr>
        <p:spPr>
          <a:xfrm>
            <a:off x="5188549" y="3028269"/>
            <a:ext cx="94339" cy="1543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300000" flipH="1">
            <a:off x="1301219" y="2853139"/>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24571" y="2684982"/>
            <a:ext cx="0" cy="104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301088" y="2500824"/>
            <a:ext cx="640528" cy="226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1894114" y="2547258"/>
            <a:ext cx="641268" cy="35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Parallelogram 56"/>
          <p:cNvSpPr>
            <a:spLocks noChangeAspect="1"/>
          </p:cNvSpPr>
          <p:nvPr/>
        </p:nvSpPr>
        <p:spPr>
          <a:xfrm rot="16200000">
            <a:off x="4738693" y="2882492"/>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p:cNvSpPr>
            <a:spLocks noChangeAspect="1"/>
          </p:cNvSpPr>
          <p:nvPr/>
        </p:nvSpPr>
        <p:spPr>
          <a:xfrm rot="16200000">
            <a:off x="5320855" y="2930354"/>
            <a:ext cx="160386"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arallelogram 80"/>
          <p:cNvSpPr>
            <a:spLocks noChangeAspect="1"/>
          </p:cNvSpPr>
          <p:nvPr/>
        </p:nvSpPr>
        <p:spPr>
          <a:xfrm rot="16140000">
            <a:off x="5059253" y="2634680"/>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H="1">
            <a:off x="1143000" y="2668226"/>
            <a:ext cx="135357" cy="19246"/>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7580" y="4558125"/>
            <a:ext cx="5101209" cy="1067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39588" y="2401484"/>
            <a:ext cx="8429" cy="13894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149069" y="3886200"/>
            <a:ext cx="0" cy="1739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1080448" y="3848100"/>
            <a:ext cx="77188" cy="381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087020" y="3829050"/>
            <a:ext cx="141232" cy="190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1148017" y="3790950"/>
            <a:ext cx="80235" cy="476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Parallelogram 37"/>
          <p:cNvSpPr>
            <a:spLocks noChangeAspect="1"/>
          </p:cNvSpPr>
          <p:nvPr/>
        </p:nvSpPr>
        <p:spPr>
          <a:xfrm rot="16200000">
            <a:off x="4157288" y="2825030"/>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a:spLocks noChangeAspect="1"/>
          </p:cNvSpPr>
          <p:nvPr/>
        </p:nvSpPr>
        <p:spPr>
          <a:xfrm rot="16140000">
            <a:off x="4477848" y="2584042"/>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p:cNvSpPr>
            <a:spLocks noChangeAspect="1"/>
          </p:cNvSpPr>
          <p:nvPr/>
        </p:nvSpPr>
        <p:spPr>
          <a:xfrm rot="16200000">
            <a:off x="3577587" y="2772108"/>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a:spLocks noChangeAspect="1"/>
          </p:cNvSpPr>
          <p:nvPr/>
        </p:nvSpPr>
        <p:spPr>
          <a:xfrm rot="16140000">
            <a:off x="3898147" y="2537944"/>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a:spLocks noChangeAspect="1"/>
          </p:cNvSpPr>
          <p:nvPr/>
        </p:nvSpPr>
        <p:spPr>
          <a:xfrm rot="16200000">
            <a:off x="2995236" y="271819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arallelogram 42"/>
          <p:cNvSpPr>
            <a:spLocks noChangeAspect="1"/>
          </p:cNvSpPr>
          <p:nvPr/>
        </p:nvSpPr>
        <p:spPr>
          <a:xfrm rot="16140000">
            <a:off x="3315796" y="2493553"/>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a:spLocks noChangeAspect="1"/>
          </p:cNvSpPr>
          <p:nvPr/>
        </p:nvSpPr>
        <p:spPr>
          <a:xfrm rot="16200000">
            <a:off x="2412932" y="267426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a:spLocks noChangeAspect="1"/>
          </p:cNvSpPr>
          <p:nvPr/>
        </p:nvSpPr>
        <p:spPr>
          <a:xfrm rot="16140000">
            <a:off x="2733492" y="2442799"/>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a:spLocks noChangeAspect="1"/>
          </p:cNvSpPr>
          <p:nvPr/>
        </p:nvSpPr>
        <p:spPr>
          <a:xfrm rot="16200000">
            <a:off x="1823804" y="262194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a:spLocks noChangeAspect="1"/>
          </p:cNvSpPr>
          <p:nvPr/>
        </p:nvSpPr>
        <p:spPr>
          <a:xfrm rot="16140000">
            <a:off x="2144364" y="2383655"/>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p:cNvSpPr>
            <a:spLocks noChangeAspect="1"/>
          </p:cNvSpPr>
          <p:nvPr/>
        </p:nvSpPr>
        <p:spPr>
          <a:xfrm rot="16200000">
            <a:off x="1235812" y="2568493"/>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p:cNvSpPr>
            <a:spLocks noChangeAspect="1"/>
          </p:cNvSpPr>
          <p:nvPr/>
        </p:nvSpPr>
        <p:spPr>
          <a:xfrm rot="16140000">
            <a:off x="1556372" y="2323383"/>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rot="300000" flipH="1">
            <a:off x="1301219" y="2700739"/>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149824" y="2521424"/>
            <a:ext cx="135357" cy="1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2477734" y="2597732"/>
            <a:ext cx="625131" cy="51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075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276" y="29150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t>“Oops! This part of roof was covered just with insulation.”</a:t>
              </a:r>
              <a:endParaRPr lang="en-US" sz="1400" b="1" dirty="0"/>
            </a:p>
          </p:txBody>
        </p:sp>
        <p:sp>
          <p:nvSpPr>
            <p:cNvPr id="4" name="Rectangle 3"/>
            <p:cNvSpPr>
              <a:spLocks noChangeAspect="1"/>
            </p:cNvSpPr>
            <p:nvPr/>
          </p:nvSpPr>
          <p:spPr>
            <a:xfrm>
              <a:off x="545244" y="872867"/>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Rectangle 18"/>
          <p:cNvSpPr>
            <a:spLocks noChangeAspect="1"/>
          </p:cNvSpPr>
          <p:nvPr/>
        </p:nvSpPr>
        <p:spPr>
          <a:xfrm>
            <a:off x="5188549" y="3028269"/>
            <a:ext cx="94339" cy="1543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300000" flipH="1">
            <a:off x="1301219" y="2853139"/>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24571" y="2684982"/>
            <a:ext cx="0" cy="104900"/>
          </a:xfrm>
          <a:prstGeom prst="line">
            <a:avLst/>
          </a:prstGeom>
        </p:spPr>
        <p:style>
          <a:lnRef idx="1">
            <a:schemeClr val="accent1"/>
          </a:lnRef>
          <a:fillRef idx="0">
            <a:schemeClr val="accent1"/>
          </a:fillRef>
          <a:effectRef idx="0">
            <a:schemeClr val="accent1"/>
          </a:effectRef>
          <a:fontRef idx="minor">
            <a:schemeClr val="tx1"/>
          </a:fontRef>
        </p:style>
      </p:cxnSp>
      <p:sp>
        <p:nvSpPr>
          <p:cNvPr id="57" name="Parallelogram 56"/>
          <p:cNvSpPr>
            <a:spLocks noChangeAspect="1"/>
          </p:cNvSpPr>
          <p:nvPr/>
        </p:nvSpPr>
        <p:spPr>
          <a:xfrm rot="16200000">
            <a:off x="4738693" y="2882492"/>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p:cNvSpPr>
            <a:spLocks noChangeAspect="1"/>
          </p:cNvSpPr>
          <p:nvPr/>
        </p:nvSpPr>
        <p:spPr>
          <a:xfrm rot="16200000">
            <a:off x="5320855" y="2930354"/>
            <a:ext cx="160386"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arallelogram 80"/>
          <p:cNvSpPr>
            <a:spLocks noChangeAspect="1"/>
          </p:cNvSpPr>
          <p:nvPr/>
        </p:nvSpPr>
        <p:spPr>
          <a:xfrm rot="16140000">
            <a:off x="5059253" y="2634680"/>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H="1">
            <a:off x="1143000" y="2668226"/>
            <a:ext cx="135357" cy="19246"/>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7580" y="4558125"/>
            <a:ext cx="5101209" cy="1067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39588" y="2401484"/>
            <a:ext cx="8429" cy="13894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149069" y="3886200"/>
            <a:ext cx="0" cy="1739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1080448" y="3848100"/>
            <a:ext cx="77188" cy="381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087020" y="3829050"/>
            <a:ext cx="141232" cy="190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1148017" y="3790950"/>
            <a:ext cx="80235" cy="476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Parallelogram 37"/>
          <p:cNvSpPr>
            <a:spLocks noChangeAspect="1"/>
          </p:cNvSpPr>
          <p:nvPr/>
        </p:nvSpPr>
        <p:spPr>
          <a:xfrm rot="16200000">
            <a:off x="4157288" y="2825030"/>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a:spLocks noChangeAspect="1"/>
          </p:cNvSpPr>
          <p:nvPr/>
        </p:nvSpPr>
        <p:spPr>
          <a:xfrm rot="16140000">
            <a:off x="4477848" y="2584042"/>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p:cNvSpPr>
            <a:spLocks noChangeAspect="1"/>
          </p:cNvSpPr>
          <p:nvPr/>
        </p:nvSpPr>
        <p:spPr>
          <a:xfrm rot="16200000">
            <a:off x="3577587" y="2772108"/>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a:spLocks noChangeAspect="1"/>
          </p:cNvSpPr>
          <p:nvPr/>
        </p:nvSpPr>
        <p:spPr>
          <a:xfrm rot="16140000">
            <a:off x="3898147" y="2537944"/>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a:spLocks noChangeAspect="1"/>
          </p:cNvSpPr>
          <p:nvPr/>
        </p:nvSpPr>
        <p:spPr>
          <a:xfrm rot="16200000">
            <a:off x="2995236" y="271819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a:spLocks noChangeAspect="1"/>
          </p:cNvSpPr>
          <p:nvPr/>
        </p:nvSpPr>
        <p:spPr>
          <a:xfrm rot="16200000">
            <a:off x="2412932" y="267426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a:spLocks noChangeAspect="1"/>
          </p:cNvSpPr>
          <p:nvPr/>
        </p:nvSpPr>
        <p:spPr>
          <a:xfrm rot="16140000">
            <a:off x="2733492" y="2442799"/>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a:spLocks noChangeAspect="1"/>
          </p:cNvSpPr>
          <p:nvPr/>
        </p:nvSpPr>
        <p:spPr>
          <a:xfrm rot="16200000">
            <a:off x="1823804" y="262194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a:spLocks noChangeAspect="1"/>
          </p:cNvSpPr>
          <p:nvPr/>
        </p:nvSpPr>
        <p:spPr>
          <a:xfrm rot="16140000">
            <a:off x="2144364" y="2383655"/>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p:cNvSpPr>
            <a:spLocks noChangeAspect="1"/>
          </p:cNvSpPr>
          <p:nvPr/>
        </p:nvSpPr>
        <p:spPr>
          <a:xfrm rot="16200000">
            <a:off x="1235812" y="2568493"/>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p:cNvSpPr>
            <a:spLocks noChangeAspect="1"/>
          </p:cNvSpPr>
          <p:nvPr/>
        </p:nvSpPr>
        <p:spPr>
          <a:xfrm rot="16140000">
            <a:off x="1556372" y="2323383"/>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rot="300000" flipH="1">
            <a:off x="1301219" y="2700739"/>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149824" y="2521424"/>
            <a:ext cx="135357" cy="19246"/>
          </a:xfrm>
          <a:prstGeom prst="line">
            <a:avLst/>
          </a:prstGeom>
        </p:spPr>
        <p:style>
          <a:lnRef idx="1">
            <a:schemeClr val="accent1"/>
          </a:lnRef>
          <a:fillRef idx="0">
            <a:schemeClr val="accent1"/>
          </a:fillRef>
          <a:effectRef idx="0">
            <a:schemeClr val="accent1"/>
          </a:effectRef>
          <a:fontRef idx="minor">
            <a:schemeClr val="tx1"/>
          </a:fontRef>
        </p:style>
      </p:cxnSp>
      <p:sp>
        <p:nvSpPr>
          <p:cNvPr id="46" name="Parallelogram 45"/>
          <p:cNvSpPr>
            <a:spLocks noChangeAspect="1"/>
          </p:cNvSpPr>
          <p:nvPr/>
        </p:nvSpPr>
        <p:spPr>
          <a:xfrm rot="18078408">
            <a:off x="3131506" y="2723029"/>
            <a:ext cx="161338" cy="179655"/>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a:spLocks noChangeAspect="1"/>
          </p:cNvSpPr>
          <p:nvPr/>
        </p:nvSpPr>
        <p:spPr>
          <a:xfrm rot="18078408" flipV="1">
            <a:off x="3368233" y="2847606"/>
            <a:ext cx="317779" cy="68579"/>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p:cNvSpPr>
            <a:spLocks noChangeAspect="1"/>
          </p:cNvSpPr>
          <p:nvPr/>
        </p:nvSpPr>
        <p:spPr>
          <a:xfrm rot="18078408" flipV="1">
            <a:off x="3296136" y="2931210"/>
            <a:ext cx="70702" cy="70209"/>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924738">
            <a:off x="2995400" y="2187054"/>
            <a:ext cx="511233" cy="480060"/>
          </a:xfrm>
          <a:prstGeom prst="rect">
            <a:avLst/>
          </a:prstGeom>
        </p:spPr>
      </p:pic>
      <p:sp>
        <p:nvSpPr>
          <p:cNvPr id="53" name="TextBox 52"/>
          <p:cNvSpPr txBox="1"/>
          <p:nvPr/>
        </p:nvSpPr>
        <p:spPr>
          <a:xfrm>
            <a:off x="1951090" y="1390524"/>
            <a:ext cx="2620910" cy="338554"/>
          </a:xfrm>
          <a:prstGeom prst="rect">
            <a:avLst/>
          </a:prstGeom>
          <a:solidFill>
            <a:srgbClr val="FFC000"/>
          </a:solidFill>
          <a:ln w="12700">
            <a:solidFill>
              <a:srgbClr val="FFC000"/>
            </a:solidFill>
          </a:ln>
        </p:spPr>
        <p:txBody>
          <a:bodyPr wrap="none" rtlCol="0">
            <a:spAutoFit/>
          </a:bodyPr>
          <a:lstStyle/>
          <a:p>
            <a:r>
              <a:rPr lang="en-US" sz="1600" b="1" dirty="0" smtClean="0"/>
              <a:t>Covered only with insulation</a:t>
            </a:r>
            <a:endParaRPr lang="en-US" sz="1600" b="1" dirty="0"/>
          </a:p>
        </p:txBody>
      </p:sp>
      <p:cxnSp>
        <p:nvCxnSpPr>
          <p:cNvPr id="55" name="Straight Arrow Connector 54"/>
          <p:cNvCxnSpPr>
            <a:stCxn id="41" idx="2"/>
          </p:cNvCxnSpPr>
          <p:nvPr/>
        </p:nvCxnSpPr>
        <p:spPr>
          <a:xfrm flipV="1">
            <a:off x="3950201" y="1715820"/>
            <a:ext cx="160490" cy="1049275"/>
          </a:xfrm>
          <a:prstGeom prst="straightConnector1">
            <a:avLst/>
          </a:prstGeom>
          <a:ln w="28575">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87911" y="1799389"/>
            <a:ext cx="2452723" cy="338554"/>
          </a:xfrm>
          <a:prstGeom prst="rect">
            <a:avLst/>
          </a:prstGeom>
          <a:solidFill>
            <a:srgbClr val="FFC000"/>
          </a:solidFill>
          <a:ln w="12700">
            <a:solidFill>
              <a:srgbClr val="FFC000"/>
            </a:solidFill>
          </a:ln>
        </p:spPr>
        <p:txBody>
          <a:bodyPr wrap="none" rtlCol="0">
            <a:spAutoFit/>
          </a:bodyPr>
          <a:lstStyle/>
          <a:p>
            <a:r>
              <a:rPr lang="en-US" sz="1600" b="1" dirty="0" smtClean="0"/>
              <a:t>Covered with metal panels</a:t>
            </a:r>
            <a:endParaRPr lang="en-US" sz="1600" b="1" dirty="0"/>
          </a:p>
        </p:txBody>
      </p:sp>
      <p:cxnSp>
        <p:nvCxnSpPr>
          <p:cNvPr id="63" name="Straight Arrow Connector 62"/>
          <p:cNvCxnSpPr/>
          <p:nvPr/>
        </p:nvCxnSpPr>
        <p:spPr>
          <a:xfrm flipH="1" flipV="1">
            <a:off x="2493128" y="2156467"/>
            <a:ext cx="296702" cy="439458"/>
          </a:xfrm>
          <a:prstGeom prst="straightConnector1">
            <a:avLst/>
          </a:prstGeom>
          <a:ln w="28575">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1301088" y="2500824"/>
            <a:ext cx="640528" cy="226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1894114" y="2547258"/>
            <a:ext cx="641268" cy="35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477734" y="2597732"/>
            <a:ext cx="625131" cy="51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603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276" y="29150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t>“</a:t>
              </a:r>
              <a:r>
                <a:rPr lang="en-US" sz="1600" b="1" dirty="0" err="1"/>
                <a:t>Auuuuuuuuuuuu</a:t>
              </a:r>
              <a:r>
                <a:rPr lang="en-US" sz="1600" b="1" dirty="0"/>
                <a:t>!”</a:t>
              </a:r>
              <a:endParaRPr lang="en-US" sz="1400" b="1" dirty="0"/>
            </a:p>
          </p:txBody>
        </p:sp>
        <p:sp>
          <p:nvSpPr>
            <p:cNvPr id="4" name="Rectangle 3"/>
            <p:cNvSpPr>
              <a:spLocks noChangeAspect="1"/>
            </p:cNvSpPr>
            <p:nvPr/>
          </p:nvSpPr>
          <p:spPr>
            <a:xfrm>
              <a:off x="545244" y="872867"/>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Rectangle 18"/>
          <p:cNvSpPr>
            <a:spLocks noChangeAspect="1"/>
          </p:cNvSpPr>
          <p:nvPr/>
        </p:nvSpPr>
        <p:spPr>
          <a:xfrm>
            <a:off x="5188549" y="3028269"/>
            <a:ext cx="94339" cy="1543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rot="300000" flipH="1">
            <a:off x="1301219" y="2853139"/>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524571" y="2684982"/>
            <a:ext cx="0" cy="104900"/>
          </a:xfrm>
          <a:prstGeom prst="line">
            <a:avLst/>
          </a:prstGeom>
        </p:spPr>
        <p:style>
          <a:lnRef idx="1">
            <a:schemeClr val="accent1"/>
          </a:lnRef>
          <a:fillRef idx="0">
            <a:schemeClr val="accent1"/>
          </a:fillRef>
          <a:effectRef idx="0">
            <a:schemeClr val="accent1"/>
          </a:effectRef>
          <a:fontRef idx="minor">
            <a:schemeClr val="tx1"/>
          </a:fontRef>
        </p:style>
      </p:cxnSp>
      <p:sp>
        <p:nvSpPr>
          <p:cNvPr id="57" name="Parallelogram 56"/>
          <p:cNvSpPr>
            <a:spLocks noChangeAspect="1"/>
          </p:cNvSpPr>
          <p:nvPr/>
        </p:nvSpPr>
        <p:spPr>
          <a:xfrm rot="16200000">
            <a:off x="4738693" y="2882492"/>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Parallelogram 58"/>
          <p:cNvSpPr>
            <a:spLocks noChangeAspect="1"/>
          </p:cNvSpPr>
          <p:nvPr/>
        </p:nvSpPr>
        <p:spPr>
          <a:xfrm rot="16200000">
            <a:off x="5320855" y="2930354"/>
            <a:ext cx="160386"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arallelogram 80"/>
          <p:cNvSpPr>
            <a:spLocks noChangeAspect="1"/>
          </p:cNvSpPr>
          <p:nvPr/>
        </p:nvSpPr>
        <p:spPr>
          <a:xfrm rot="16140000">
            <a:off x="5059253" y="2634680"/>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H="1">
            <a:off x="1143000" y="2668226"/>
            <a:ext cx="135357" cy="19246"/>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7580" y="4558125"/>
            <a:ext cx="5101209" cy="1067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1139588" y="2401484"/>
            <a:ext cx="8429" cy="138946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149069" y="3886200"/>
            <a:ext cx="0" cy="1739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1080448" y="3848100"/>
            <a:ext cx="77188" cy="381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087020" y="3829050"/>
            <a:ext cx="141232" cy="190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1148017" y="3790950"/>
            <a:ext cx="80235" cy="476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Parallelogram 37"/>
          <p:cNvSpPr>
            <a:spLocks noChangeAspect="1"/>
          </p:cNvSpPr>
          <p:nvPr/>
        </p:nvSpPr>
        <p:spPr>
          <a:xfrm rot="16200000">
            <a:off x="4157288" y="2825030"/>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p:cNvSpPr>
            <a:spLocks noChangeAspect="1"/>
          </p:cNvSpPr>
          <p:nvPr/>
        </p:nvSpPr>
        <p:spPr>
          <a:xfrm rot="16140000">
            <a:off x="4477848" y="2584042"/>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arallelogram 39"/>
          <p:cNvSpPr>
            <a:spLocks noChangeAspect="1"/>
          </p:cNvSpPr>
          <p:nvPr/>
        </p:nvSpPr>
        <p:spPr>
          <a:xfrm rot="16200000">
            <a:off x="3577587" y="2772108"/>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a:spLocks noChangeAspect="1"/>
          </p:cNvSpPr>
          <p:nvPr/>
        </p:nvSpPr>
        <p:spPr>
          <a:xfrm rot="16140000">
            <a:off x="3898147" y="2537944"/>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arallelogram 41"/>
          <p:cNvSpPr>
            <a:spLocks noChangeAspect="1"/>
          </p:cNvSpPr>
          <p:nvPr/>
        </p:nvSpPr>
        <p:spPr>
          <a:xfrm rot="16200000">
            <a:off x="2995236" y="271819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a:spLocks noChangeAspect="1"/>
          </p:cNvSpPr>
          <p:nvPr/>
        </p:nvSpPr>
        <p:spPr>
          <a:xfrm rot="16200000">
            <a:off x="2412932" y="267426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arallelogram 44"/>
          <p:cNvSpPr>
            <a:spLocks noChangeAspect="1"/>
          </p:cNvSpPr>
          <p:nvPr/>
        </p:nvSpPr>
        <p:spPr>
          <a:xfrm rot="16140000">
            <a:off x="2733492" y="2442799"/>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a:spLocks noChangeAspect="1"/>
          </p:cNvSpPr>
          <p:nvPr/>
        </p:nvSpPr>
        <p:spPr>
          <a:xfrm rot="16200000">
            <a:off x="1823804" y="2621941"/>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51"/>
          <p:cNvSpPr>
            <a:spLocks noChangeAspect="1"/>
          </p:cNvSpPr>
          <p:nvPr/>
        </p:nvSpPr>
        <p:spPr>
          <a:xfrm rot="16140000">
            <a:off x="2144364" y="2383655"/>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p:cNvSpPr>
            <a:spLocks noChangeAspect="1"/>
          </p:cNvSpPr>
          <p:nvPr/>
        </p:nvSpPr>
        <p:spPr>
          <a:xfrm rot="16200000">
            <a:off x="1235812" y="2568493"/>
            <a:ext cx="160393" cy="54864"/>
          </a:xfrm>
          <a:prstGeom prst="parallelogram">
            <a:avLst>
              <a:gd name="adj" fmla="val 8766"/>
            </a:avLst>
          </a:prstGeom>
          <a:solidFill>
            <a:schemeClr val="accent1"/>
          </a:solidFill>
          <a:ln w="63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Parallelogram 55"/>
          <p:cNvSpPr>
            <a:spLocks noChangeAspect="1"/>
          </p:cNvSpPr>
          <p:nvPr/>
        </p:nvSpPr>
        <p:spPr>
          <a:xfrm rot="16140000">
            <a:off x="1556372" y="2323383"/>
            <a:ext cx="105036" cy="507492"/>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rot="300000" flipH="1">
            <a:off x="1301219" y="2700739"/>
            <a:ext cx="411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149824" y="2521424"/>
            <a:ext cx="135357" cy="19246"/>
          </a:xfrm>
          <a:prstGeom prst="line">
            <a:avLst/>
          </a:prstGeom>
        </p:spPr>
        <p:style>
          <a:lnRef idx="1">
            <a:schemeClr val="accent1"/>
          </a:lnRef>
          <a:fillRef idx="0">
            <a:schemeClr val="accent1"/>
          </a:fillRef>
          <a:effectRef idx="0">
            <a:schemeClr val="accent1"/>
          </a:effectRef>
          <a:fontRef idx="minor">
            <a:schemeClr val="tx1"/>
          </a:fontRef>
        </p:style>
      </p:cxnSp>
      <p:sp>
        <p:nvSpPr>
          <p:cNvPr id="46" name="Parallelogram 45"/>
          <p:cNvSpPr>
            <a:spLocks noChangeAspect="1"/>
          </p:cNvSpPr>
          <p:nvPr/>
        </p:nvSpPr>
        <p:spPr>
          <a:xfrm rot="18078408">
            <a:off x="3131506" y="2723029"/>
            <a:ext cx="161338" cy="179655"/>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a:spLocks noChangeAspect="1"/>
          </p:cNvSpPr>
          <p:nvPr/>
        </p:nvSpPr>
        <p:spPr>
          <a:xfrm rot="18078408" flipV="1">
            <a:off x="3368233" y="2847606"/>
            <a:ext cx="317779" cy="68579"/>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p:cNvSpPr>
            <a:spLocks noChangeAspect="1"/>
          </p:cNvSpPr>
          <p:nvPr/>
        </p:nvSpPr>
        <p:spPr>
          <a:xfrm rot="18078408" flipV="1">
            <a:off x="3296136" y="2931210"/>
            <a:ext cx="70702" cy="70209"/>
          </a:xfrm>
          <a:prstGeom prst="parallelogram">
            <a:avLst>
              <a:gd name="adj" fmla="val 49353"/>
            </a:avLst>
          </a:prstGeom>
          <a:solidFill>
            <a:schemeClr val="accent2">
              <a:lumMod val="60000"/>
              <a:lumOff val="40000"/>
            </a:scheme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20341123">
            <a:off x="2865343" y="3130167"/>
            <a:ext cx="745611" cy="554874"/>
          </a:xfrm>
          <a:prstGeom prst="rect">
            <a:avLst/>
          </a:prstGeom>
        </p:spPr>
      </p:pic>
      <p:cxnSp>
        <p:nvCxnSpPr>
          <p:cNvPr id="51" name="Straight Connector 50"/>
          <p:cNvCxnSpPr/>
          <p:nvPr/>
        </p:nvCxnSpPr>
        <p:spPr>
          <a:xfrm flipH="1" flipV="1">
            <a:off x="1301088" y="2500824"/>
            <a:ext cx="640528" cy="2268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1894114" y="2547258"/>
            <a:ext cx="641268" cy="356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477734" y="2597732"/>
            <a:ext cx="625131" cy="5164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420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buNone/>
            </a:pPr>
            <a:r>
              <a:rPr lang="en-US" sz="1600" b="1" dirty="0" smtClean="0"/>
              <a:t>DISCLAIMER</a:t>
            </a:r>
            <a:r>
              <a:rPr lang="en-US" sz="1600" dirty="0" smtClean="0"/>
              <a:t>: This material was produced under grant number SH22317-11-60-F-53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endParaRPr lang="en-US" sz="1600" dirty="0"/>
          </a:p>
        </p:txBody>
      </p:sp>
      <p:sp>
        <p:nvSpPr>
          <p:cNvPr id="4" name="Slide Number Placeholder 3"/>
          <p:cNvSpPr>
            <a:spLocks noGrp="1"/>
          </p:cNvSpPr>
          <p:nvPr>
            <p:ph type="sldNum" sz="quarter" idx="12"/>
          </p:nvPr>
        </p:nvSpPr>
        <p:spPr/>
        <p:txBody>
          <a:bodyPr/>
          <a:lstStyle/>
          <a:p>
            <a:fld id="{1216C123-4586-4977-9029-1F865EF9ECC3}"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What could I have done differently before my death?</a:t>
              </a:r>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p:cNvSpPr txBox="1"/>
          <p:nvPr/>
        </p:nvSpPr>
        <p:spPr>
          <a:xfrm>
            <a:off x="2125710" y="934089"/>
            <a:ext cx="1967205" cy="4708981"/>
          </a:xfrm>
          <a:prstGeom prst="rect">
            <a:avLst/>
          </a:prstGeom>
          <a:noFill/>
        </p:spPr>
        <p:txBody>
          <a:bodyPr wrap="none" rtlCol="0">
            <a:spAutoFit/>
          </a:bodyPr>
          <a:lstStyle/>
          <a:p>
            <a:r>
              <a:rPr lang="en-US" sz="30000" dirty="0" smtClean="0">
                <a:solidFill>
                  <a:srgbClr val="FF0000"/>
                </a:solidFill>
              </a:rPr>
              <a:t>?</a:t>
            </a:r>
            <a:endParaRPr lang="en-US" sz="30000" dirty="0">
              <a:solidFill>
                <a:srgbClr val="FF0000"/>
              </a:solidFill>
            </a:endParaRPr>
          </a:p>
        </p:txBody>
      </p:sp>
    </p:spTree>
    <p:extLst>
      <p:ext uri="{BB962C8B-B14F-4D97-AF65-F5344CB8AC3E}">
        <p14:creationId xmlns:p14="http://schemas.microsoft.com/office/powerpoint/2010/main" val="3295876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160"/>
          <p:cNvSpPr txBox="1"/>
          <p:nvPr/>
        </p:nvSpPr>
        <p:spPr>
          <a:xfrm>
            <a:off x="1484541" y="5638800"/>
            <a:ext cx="495649" cy="707886"/>
          </a:xfrm>
          <a:prstGeom prst="rect">
            <a:avLst/>
          </a:prstGeom>
          <a:noFill/>
        </p:spPr>
        <p:txBody>
          <a:bodyPr wrap="none" rtlCol="0">
            <a:spAutoFit/>
          </a:bodyPr>
          <a:lstStyle/>
          <a:p>
            <a:r>
              <a:rPr lang="en-US" sz="4000" b="1" dirty="0" smtClean="0"/>
              <a:t>A</a:t>
            </a:r>
            <a:endParaRPr lang="en-US" sz="4000" b="1" dirty="0"/>
          </a:p>
        </p:txBody>
      </p:sp>
      <p:sp>
        <p:nvSpPr>
          <p:cNvPr id="162" name="TextBox 161"/>
          <p:cNvSpPr txBox="1"/>
          <p:nvPr/>
        </p:nvSpPr>
        <p:spPr>
          <a:xfrm>
            <a:off x="4304951" y="5638800"/>
            <a:ext cx="471604" cy="707886"/>
          </a:xfrm>
          <a:prstGeom prst="rect">
            <a:avLst/>
          </a:prstGeom>
          <a:noFill/>
        </p:spPr>
        <p:txBody>
          <a:bodyPr wrap="none" rtlCol="0">
            <a:spAutoFit/>
          </a:bodyPr>
          <a:lstStyle/>
          <a:p>
            <a:r>
              <a:rPr lang="en-US" sz="4000" b="1" dirty="0" smtClean="0"/>
              <a:t>B</a:t>
            </a:r>
            <a:endParaRPr lang="en-US" sz="4000" b="1" dirty="0"/>
          </a:p>
        </p:txBody>
      </p:sp>
      <p:sp>
        <p:nvSpPr>
          <p:cNvPr id="163" name="TextBox 162"/>
          <p:cNvSpPr txBox="1"/>
          <p:nvPr/>
        </p:nvSpPr>
        <p:spPr>
          <a:xfrm>
            <a:off x="7239000" y="5638800"/>
            <a:ext cx="455574" cy="707886"/>
          </a:xfrm>
          <a:prstGeom prst="rect">
            <a:avLst/>
          </a:prstGeom>
          <a:noFill/>
        </p:spPr>
        <p:txBody>
          <a:bodyPr wrap="none" rtlCol="0">
            <a:spAutoFit/>
          </a:bodyPr>
          <a:lstStyle/>
          <a:p>
            <a:r>
              <a:rPr lang="en-US" sz="4000" b="1" dirty="0"/>
              <a:t>C</a:t>
            </a:r>
          </a:p>
        </p:txBody>
      </p:sp>
      <p:sp>
        <p:nvSpPr>
          <p:cNvPr id="10" name="TextBox 27"/>
          <p:cNvSpPr txBox="1"/>
          <p:nvPr/>
        </p:nvSpPr>
        <p:spPr>
          <a:xfrm>
            <a:off x="457200" y="685800"/>
            <a:ext cx="71570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dirty="0" smtClean="0"/>
              <a:t>Why was the method used to perform the task </a:t>
            </a:r>
            <a:r>
              <a:rPr lang="en-US" dirty="0"/>
              <a:t>in this example unsafe</a:t>
            </a:r>
            <a:r>
              <a:rPr lang="en-US" dirty="0" smtClean="0"/>
              <a:t>?</a:t>
            </a:r>
          </a:p>
        </p:txBody>
      </p:sp>
      <p:sp>
        <p:nvSpPr>
          <p:cNvPr id="11" name="TextBox 28"/>
          <p:cNvSpPr txBox="1"/>
          <p:nvPr/>
        </p:nvSpPr>
        <p:spPr>
          <a:xfrm>
            <a:off x="476032" y="1078468"/>
            <a:ext cx="492564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   What is the safest way of performing the task?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80466" y="2442810"/>
            <a:ext cx="3041926" cy="2827608"/>
          </a:xfrm>
          <a:prstGeom prst="rect">
            <a:avLst/>
          </a:prstGeom>
        </p:spPr>
      </p:pic>
      <p:sp>
        <p:nvSpPr>
          <p:cNvPr id="12" name="Rectangle 11"/>
          <p:cNvSpPr>
            <a:spLocks/>
          </p:cNvSpPr>
          <p:nvPr/>
        </p:nvSpPr>
        <p:spPr>
          <a:xfrm>
            <a:off x="6096204" y="5288791"/>
            <a:ext cx="2980944" cy="42705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lang="en-US" sz="1200" b="1" dirty="0"/>
              <a:t>“Use harness and life </a:t>
            </a:r>
            <a:r>
              <a:rPr lang="en-US" sz="1200" b="1" dirty="0" smtClean="0"/>
              <a:t>line </a:t>
            </a:r>
            <a:r>
              <a:rPr lang="en-US" sz="1200" b="1" dirty="0"/>
              <a:t>+ plywood </a:t>
            </a:r>
            <a:r>
              <a:rPr lang="en-US" sz="1200" b="1" dirty="0" smtClean="0"/>
              <a:t>blocks?” </a:t>
            </a:r>
            <a:endParaRPr lang="en-US" sz="1100" b="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8713" y="2439398"/>
            <a:ext cx="3031753" cy="283102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78" y="2428025"/>
            <a:ext cx="3043933" cy="2842393"/>
          </a:xfrm>
          <a:prstGeom prst="rect">
            <a:avLst/>
          </a:prstGeom>
        </p:spPr>
      </p:pic>
      <p:sp>
        <p:nvSpPr>
          <p:cNvPr id="14" name="Rectangle 13"/>
          <p:cNvSpPr>
            <a:spLocks/>
          </p:cNvSpPr>
          <p:nvPr/>
        </p:nvSpPr>
        <p:spPr>
          <a:xfrm>
            <a:off x="3061648" y="5298744"/>
            <a:ext cx="2980944" cy="42705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lang="en-US" sz="1200" b="1" dirty="0"/>
              <a:t>“Use guard-rail + </a:t>
            </a:r>
            <a:r>
              <a:rPr lang="en-US" sz="1200" b="1" dirty="0" smtClean="0"/>
              <a:t>slide-guard?”  </a:t>
            </a:r>
            <a:endParaRPr lang="en-US" sz="1100" b="1" dirty="0"/>
          </a:p>
        </p:txBody>
      </p:sp>
      <p:sp>
        <p:nvSpPr>
          <p:cNvPr id="15" name="Rectangle 14"/>
          <p:cNvSpPr>
            <a:spLocks/>
          </p:cNvSpPr>
          <p:nvPr/>
        </p:nvSpPr>
        <p:spPr>
          <a:xfrm>
            <a:off x="31800" y="5298744"/>
            <a:ext cx="2980944" cy="42705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r>
              <a:rPr lang="en-US" sz="1200" b="1" dirty="0"/>
              <a:t>“Use harness and life line + </a:t>
            </a:r>
            <a:r>
              <a:rPr lang="en-US" sz="1200" b="1" dirty="0" smtClean="0"/>
              <a:t>guardrail?” </a:t>
            </a:r>
            <a:endParaRPr lang="en-US" sz="1100" b="1" dirty="0"/>
          </a:p>
        </p:txBody>
      </p:sp>
    </p:spTree>
    <p:extLst>
      <p:ext uri="{BB962C8B-B14F-4D97-AF65-F5344CB8AC3E}">
        <p14:creationId xmlns:p14="http://schemas.microsoft.com/office/powerpoint/2010/main" val="538734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smtClean="0"/>
              <a:t>Case 3</a:t>
            </a:r>
            <a:endParaRPr lang="en-US" dirty="0"/>
          </a:p>
        </p:txBody>
      </p:sp>
      <p:sp>
        <p:nvSpPr>
          <p:cNvPr id="3" name="Subtitle 2"/>
          <p:cNvSpPr>
            <a:spLocks noGrp="1"/>
          </p:cNvSpPr>
          <p:nvPr>
            <p:ph type="subTitle" idx="1"/>
          </p:nvPr>
        </p:nvSpPr>
        <p:spPr>
          <a:xfrm>
            <a:off x="990600" y="2286000"/>
            <a:ext cx="7086600" cy="3352800"/>
          </a:xfrm>
        </p:spPr>
        <p:txBody>
          <a:bodyPr>
            <a:noAutofit/>
          </a:bodyPr>
          <a:lstStyle/>
          <a:p>
            <a:pPr algn="l"/>
            <a:r>
              <a:rPr lang="en-US" sz="2800" dirty="0" smtClean="0">
                <a:solidFill>
                  <a:schemeClr val="tx1"/>
                </a:solidFill>
              </a:rPr>
              <a:t>When installing a light bulb on top of a step ladder, a worker lost his balance and fell off the ladder through the unprotected open-sided edge of a porch. He hit his head on the concrete block retaining wall across the porch and died.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216C123-4586-4977-9029-1F865EF9ECC3}"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“Change light bulb in the balcony.” </a:t>
              </a:r>
            </a:p>
          </p:txBody>
        </p:sp>
        <p:grpSp>
          <p:nvGrpSpPr>
            <p:cNvPr id="3" name="Group 2"/>
            <p:cNvGrpSpPr/>
            <p:nvPr/>
          </p:nvGrpSpPr>
          <p:grpSpPr>
            <a:xfrm>
              <a:off x="545244" y="872867"/>
              <a:ext cx="5115524" cy="4770203"/>
              <a:chOff x="545244" y="555428"/>
              <a:chExt cx="5115524"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p:cNvGrpSpPr/>
              <p:nvPr/>
            </p:nvGrpSpPr>
            <p:grpSpPr>
              <a:xfrm>
                <a:off x="559530" y="819456"/>
                <a:ext cx="5101238" cy="4506175"/>
                <a:chOff x="559530" y="819456"/>
                <a:chExt cx="5101238" cy="4506175"/>
              </a:xfrm>
            </p:grpSpPr>
            <p:grpSp>
              <p:nvGrpSpPr>
                <p:cNvPr id="5" name="Group 4"/>
                <p:cNvGrpSpPr>
                  <a:grpSpLocks noChangeAspect="1"/>
                </p:cNvGrpSpPr>
                <p:nvPr/>
              </p:nvGrpSpPr>
              <p:grpSpPr>
                <a:xfrm>
                  <a:off x="559530" y="819456"/>
                  <a:ext cx="5101238" cy="4506175"/>
                  <a:chOff x="1295400" y="762000"/>
                  <a:chExt cx="2760403" cy="2438400"/>
                </a:xfrm>
              </p:grpSpPr>
              <p:sp>
                <p:nvSpPr>
                  <p:cNvPr id="6" name="Rectangle 5"/>
                  <p:cNvSpPr/>
                  <p:nvPr/>
                </p:nvSpPr>
                <p:spPr>
                  <a:xfrm>
                    <a:off x="1295400" y="2971800"/>
                    <a:ext cx="2760403" cy="2286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1295400" y="2133600"/>
                    <a:ext cx="1447800" cy="838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1295402" y="990600"/>
                    <a:ext cx="1057933" cy="1142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Flowchart: Manual Input 14"/>
                  <p:cNvSpPr/>
                  <p:nvPr/>
                </p:nvSpPr>
                <p:spPr>
                  <a:xfrm rot="5400000">
                    <a:off x="1905000" y="152400"/>
                    <a:ext cx="228600" cy="14478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73 h 10000"/>
                      <a:gd name="connsiteX0" fmla="*/ 0 w 10000"/>
                      <a:gd name="connsiteY0" fmla="*/ 91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123"/>
                        </a:moveTo>
                        <a:lnTo>
                          <a:pt x="10000" y="0"/>
                        </a:lnTo>
                        <a:lnTo>
                          <a:pt x="10000" y="10000"/>
                        </a:lnTo>
                        <a:lnTo>
                          <a:pt x="0" y="10000"/>
                        </a:lnTo>
                        <a:lnTo>
                          <a:pt x="0" y="9123"/>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Rectangle 12"/>
                <p:cNvSpPr>
                  <a:spLocks noChangeAspect="1"/>
                </p:cNvSpPr>
                <p:nvPr/>
              </p:nvSpPr>
              <p:spPr>
                <a:xfrm>
                  <a:off x="2537398" y="1255599"/>
                  <a:ext cx="710159" cy="11702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8" name="Rectangle 97"/>
                <p:cNvSpPr/>
                <p:nvPr/>
              </p:nvSpPr>
              <p:spPr>
                <a:xfrm>
                  <a:off x="3886200" y="4115030"/>
                  <a:ext cx="1774568" cy="788147"/>
                </a:xfrm>
                <a:custGeom>
                  <a:avLst/>
                  <a:gdLst>
                    <a:gd name="connsiteX0" fmla="*/ 0 w 1746916"/>
                    <a:gd name="connsiteY0" fmla="*/ 0 h 774499"/>
                    <a:gd name="connsiteX1" fmla="*/ 1746916 w 1746916"/>
                    <a:gd name="connsiteY1" fmla="*/ 0 h 774499"/>
                    <a:gd name="connsiteX2" fmla="*/ 1746916 w 1746916"/>
                    <a:gd name="connsiteY2" fmla="*/ 774499 h 774499"/>
                    <a:gd name="connsiteX3" fmla="*/ 0 w 1746916"/>
                    <a:gd name="connsiteY3" fmla="*/ 774499 h 774499"/>
                    <a:gd name="connsiteX4" fmla="*/ 0 w 1746916"/>
                    <a:gd name="connsiteY4" fmla="*/ 0 h 774499"/>
                    <a:gd name="connsiteX0" fmla="*/ 423081 w 1746916"/>
                    <a:gd name="connsiteY0" fmla="*/ 0 h 788147"/>
                    <a:gd name="connsiteX1" fmla="*/ 1746916 w 1746916"/>
                    <a:gd name="connsiteY1" fmla="*/ 13648 h 788147"/>
                    <a:gd name="connsiteX2" fmla="*/ 1746916 w 1746916"/>
                    <a:gd name="connsiteY2" fmla="*/ 788147 h 788147"/>
                    <a:gd name="connsiteX3" fmla="*/ 0 w 1746916"/>
                    <a:gd name="connsiteY3" fmla="*/ 788147 h 788147"/>
                    <a:gd name="connsiteX4" fmla="*/ 423081 w 1746916"/>
                    <a:gd name="connsiteY4" fmla="*/ 0 h 78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916" h="788147">
                      <a:moveTo>
                        <a:pt x="423081" y="0"/>
                      </a:moveTo>
                      <a:lnTo>
                        <a:pt x="1746916" y="13648"/>
                      </a:lnTo>
                      <a:lnTo>
                        <a:pt x="1746916" y="788147"/>
                      </a:lnTo>
                      <a:lnTo>
                        <a:pt x="0" y="788147"/>
                      </a:lnTo>
                      <a:lnTo>
                        <a:pt x="423081" y="0"/>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cxnSp>
        <p:nvCxnSpPr>
          <p:cNvPr id="19" name="Straight Connector 18"/>
          <p:cNvCxnSpPr/>
          <p:nvPr/>
        </p:nvCxnSpPr>
        <p:spPr>
          <a:xfrm>
            <a:off x="2511740" y="3810000"/>
            <a:ext cx="723331" cy="0"/>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26124" y="3820180"/>
            <a:ext cx="484428" cy="400110"/>
          </a:xfrm>
          <a:prstGeom prst="rect">
            <a:avLst/>
          </a:prstGeom>
          <a:noFill/>
        </p:spPr>
        <p:txBody>
          <a:bodyPr wrap="none" rtlCol="0">
            <a:spAutoFit/>
          </a:bodyPr>
          <a:lstStyle/>
          <a:p>
            <a:r>
              <a:rPr lang="en-US" sz="2000" b="1" dirty="0" smtClean="0">
                <a:solidFill>
                  <a:schemeClr val="tx2">
                    <a:lumMod val="60000"/>
                    <a:lumOff val="40000"/>
                  </a:schemeClr>
                </a:solidFill>
              </a:rPr>
              <a:t>3ft</a:t>
            </a:r>
            <a:endParaRPr lang="en-US" sz="2000" b="1" dirty="0">
              <a:solidFill>
                <a:schemeClr val="tx2">
                  <a:lumMod val="60000"/>
                  <a:lumOff val="40000"/>
                </a:schemeClr>
              </a:solidFill>
            </a:endParaRPr>
          </a:p>
        </p:txBody>
      </p:sp>
      <p:cxnSp>
        <p:nvCxnSpPr>
          <p:cNvPr id="114" name="Straight Connector 113"/>
          <p:cNvCxnSpPr/>
          <p:nvPr/>
        </p:nvCxnSpPr>
        <p:spPr>
          <a:xfrm flipV="1">
            <a:off x="2209800" y="1559350"/>
            <a:ext cx="0" cy="2112267"/>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2209800" y="3671618"/>
            <a:ext cx="0" cy="1548998"/>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594172" y="4170859"/>
            <a:ext cx="484428" cy="400110"/>
          </a:xfrm>
          <a:prstGeom prst="rect">
            <a:avLst/>
          </a:prstGeom>
          <a:noFill/>
        </p:spPr>
        <p:txBody>
          <a:bodyPr wrap="none" rtlCol="0">
            <a:spAutoFit/>
          </a:bodyPr>
          <a:lstStyle/>
          <a:p>
            <a:r>
              <a:rPr lang="en-US" sz="2000" b="1" dirty="0">
                <a:solidFill>
                  <a:schemeClr val="tx2">
                    <a:lumMod val="60000"/>
                    <a:lumOff val="40000"/>
                  </a:schemeClr>
                </a:solidFill>
              </a:rPr>
              <a:t>7</a:t>
            </a:r>
            <a:r>
              <a:rPr lang="en-US" sz="2000" b="1" dirty="0" smtClean="0">
                <a:solidFill>
                  <a:schemeClr val="tx2">
                    <a:lumMod val="60000"/>
                    <a:lumOff val="40000"/>
                  </a:schemeClr>
                </a:solidFill>
              </a:rPr>
              <a:t>ft</a:t>
            </a:r>
            <a:endParaRPr lang="en-US" sz="2000" b="1" dirty="0">
              <a:solidFill>
                <a:schemeClr val="tx2">
                  <a:lumMod val="60000"/>
                  <a:lumOff val="40000"/>
                </a:schemeClr>
              </a:solidFill>
            </a:endParaRPr>
          </a:p>
        </p:txBody>
      </p:sp>
      <p:sp>
        <p:nvSpPr>
          <p:cNvPr id="117" name="TextBox 116"/>
          <p:cNvSpPr txBox="1"/>
          <p:nvPr/>
        </p:nvSpPr>
        <p:spPr>
          <a:xfrm>
            <a:off x="1572972" y="2419290"/>
            <a:ext cx="484428" cy="400110"/>
          </a:xfrm>
          <a:prstGeom prst="rect">
            <a:avLst/>
          </a:prstGeom>
          <a:noFill/>
        </p:spPr>
        <p:txBody>
          <a:bodyPr wrap="none" rtlCol="0">
            <a:spAutoFit/>
          </a:bodyPr>
          <a:lstStyle/>
          <a:p>
            <a:r>
              <a:rPr lang="en-US" sz="2000" b="1" dirty="0" smtClean="0">
                <a:solidFill>
                  <a:schemeClr val="tx2">
                    <a:lumMod val="60000"/>
                    <a:lumOff val="40000"/>
                  </a:schemeClr>
                </a:solidFill>
              </a:rPr>
              <a:t>9ft</a:t>
            </a:r>
            <a:endParaRPr lang="en-US" sz="2000" b="1" dirty="0">
              <a:solidFill>
                <a:schemeClr val="tx2">
                  <a:lumMod val="60000"/>
                  <a:lumOff val="40000"/>
                </a:schemeClr>
              </a:solidFill>
            </a:endParaRPr>
          </a:p>
        </p:txBody>
      </p:sp>
      <p:cxnSp>
        <p:nvCxnSpPr>
          <p:cNvPr id="16" name="Straight Connector 15"/>
          <p:cNvCxnSpPr/>
          <p:nvPr/>
        </p:nvCxnSpPr>
        <p:spPr>
          <a:xfrm flipH="1">
            <a:off x="2673924" y="1690066"/>
            <a:ext cx="1" cy="114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590800" y="176942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218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How much time do I have to do the task?</a:t>
              </a:r>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09799" y="2658824"/>
              <a:ext cx="1219201" cy="2966328"/>
            </a:xfrm>
            <a:prstGeom prst="rect">
              <a:avLst/>
            </a:prstGeom>
          </p:spPr>
        </p:pic>
        <p:sp>
          <p:nvSpPr>
            <p:cNvPr id="16" name="Cloud Callout 15"/>
            <p:cNvSpPr/>
            <p:nvPr/>
          </p:nvSpPr>
          <p:spPr>
            <a:xfrm>
              <a:off x="3200400" y="941949"/>
              <a:ext cx="1752600" cy="1572651"/>
            </a:xfrm>
            <a:prstGeom prst="cloudCallout">
              <a:avLst>
                <a:gd name="adj1" fmla="val -67728"/>
                <a:gd name="adj2" fmla="val 60829"/>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loud Callout 29"/>
            <p:cNvSpPr/>
            <p:nvPr/>
          </p:nvSpPr>
          <p:spPr>
            <a:xfrm>
              <a:off x="677841" y="931277"/>
              <a:ext cx="1676400" cy="1583323"/>
            </a:xfrm>
            <a:prstGeom prst="cloudCallout">
              <a:avLst>
                <a:gd name="adj1" fmla="val 66479"/>
                <a:gd name="adj2" fmla="val 63898"/>
              </a:avLst>
            </a:prstGeom>
            <a:solidFill>
              <a:schemeClr val="bg1"/>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801296" y="1095598"/>
              <a:ext cx="1256104" cy="1342802"/>
              <a:chOff x="650544" y="838200"/>
              <a:chExt cx="1256104" cy="1342802"/>
            </a:xfrm>
          </p:grpSpPr>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78991" y="1120953"/>
                <a:ext cx="797409" cy="784047"/>
              </a:xfrm>
              <a:prstGeom prst="rect">
                <a:avLst/>
              </a:prstGeom>
            </p:spPr>
          </p:pic>
          <p:sp>
            <p:nvSpPr>
              <p:cNvPr id="7" name="TextBox 6"/>
              <p:cNvSpPr txBox="1"/>
              <p:nvPr/>
            </p:nvSpPr>
            <p:spPr>
              <a:xfrm>
                <a:off x="650544" y="1336344"/>
                <a:ext cx="288862" cy="338554"/>
              </a:xfrm>
              <a:prstGeom prst="rect">
                <a:avLst/>
              </a:prstGeom>
              <a:noFill/>
            </p:spPr>
            <p:txBody>
              <a:bodyPr wrap="none" rtlCol="0">
                <a:spAutoFit/>
              </a:bodyPr>
              <a:lstStyle/>
              <a:p>
                <a:r>
                  <a:rPr lang="en-US" sz="1600" b="1" dirty="0" smtClean="0"/>
                  <a:t>9</a:t>
                </a:r>
                <a:endParaRPr lang="en-US" sz="1600" b="1" dirty="0"/>
              </a:p>
            </p:txBody>
          </p:sp>
          <p:sp>
            <p:nvSpPr>
              <p:cNvPr id="20" name="TextBox 19"/>
              <p:cNvSpPr txBox="1"/>
              <p:nvPr/>
            </p:nvSpPr>
            <p:spPr>
              <a:xfrm>
                <a:off x="1135040" y="1842448"/>
                <a:ext cx="288862" cy="338554"/>
              </a:xfrm>
              <a:prstGeom prst="rect">
                <a:avLst/>
              </a:prstGeom>
              <a:noFill/>
            </p:spPr>
            <p:txBody>
              <a:bodyPr wrap="none" rtlCol="0">
                <a:spAutoFit/>
              </a:bodyPr>
              <a:lstStyle/>
              <a:p>
                <a:r>
                  <a:rPr lang="en-US" sz="1600" b="1" dirty="0" smtClean="0"/>
                  <a:t>6</a:t>
                </a:r>
                <a:endParaRPr lang="en-US" sz="1600" b="1" dirty="0"/>
              </a:p>
            </p:txBody>
          </p:sp>
          <p:sp>
            <p:nvSpPr>
              <p:cNvPr id="21" name="TextBox 20"/>
              <p:cNvSpPr txBox="1"/>
              <p:nvPr/>
            </p:nvSpPr>
            <p:spPr>
              <a:xfrm>
                <a:off x="1617786" y="1349992"/>
                <a:ext cx="288862" cy="338554"/>
              </a:xfrm>
              <a:prstGeom prst="rect">
                <a:avLst/>
              </a:prstGeom>
              <a:noFill/>
            </p:spPr>
            <p:txBody>
              <a:bodyPr wrap="none" rtlCol="0">
                <a:spAutoFit/>
              </a:bodyPr>
              <a:lstStyle/>
              <a:p>
                <a:r>
                  <a:rPr lang="en-US" sz="1600" b="1" dirty="0" smtClean="0"/>
                  <a:t>3</a:t>
                </a:r>
                <a:endParaRPr lang="en-US" sz="1600" b="1" dirty="0"/>
              </a:p>
            </p:txBody>
          </p:sp>
          <p:sp>
            <p:nvSpPr>
              <p:cNvPr id="22" name="TextBox 21"/>
              <p:cNvSpPr txBox="1"/>
              <p:nvPr/>
            </p:nvSpPr>
            <p:spPr>
              <a:xfrm>
                <a:off x="1078698" y="838200"/>
                <a:ext cx="393056" cy="338554"/>
              </a:xfrm>
              <a:prstGeom prst="rect">
                <a:avLst/>
              </a:prstGeom>
              <a:noFill/>
            </p:spPr>
            <p:txBody>
              <a:bodyPr wrap="none" rtlCol="0">
                <a:spAutoFit/>
              </a:bodyPr>
              <a:lstStyle/>
              <a:p>
                <a:r>
                  <a:rPr lang="en-US" sz="1600" b="1" dirty="0" smtClean="0"/>
                  <a:t>12</a:t>
                </a:r>
                <a:endParaRPr lang="en-US" sz="1600" b="1" dirty="0"/>
              </a:p>
            </p:txBody>
          </p:sp>
        </p:grpSp>
        <p:grpSp>
          <p:nvGrpSpPr>
            <p:cNvPr id="23" name="Group 22"/>
            <p:cNvGrpSpPr/>
            <p:nvPr/>
          </p:nvGrpSpPr>
          <p:grpSpPr>
            <a:xfrm>
              <a:off x="3392096" y="1068302"/>
              <a:ext cx="1256104" cy="1342802"/>
              <a:chOff x="3392096" y="1068302"/>
              <a:chExt cx="1256104" cy="1342802"/>
            </a:xfrm>
          </p:grpSpPr>
          <p:pic>
            <p:nvPicPr>
              <p:cNvPr id="19" name="Picture 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29730" y="1356950"/>
                <a:ext cx="789870" cy="776650"/>
              </a:xfrm>
              <a:prstGeom prst="rect">
                <a:avLst/>
              </a:prstGeom>
            </p:spPr>
          </p:pic>
          <p:sp>
            <p:nvSpPr>
              <p:cNvPr id="25" name="TextBox 24"/>
              <p:cNvSpPr txBox="1"/>
              <p:nvPr/>
            </p:nvSpPr>
            <p:spPr>
              <a:xfrm>
                <a:off x="3392096" y="1566446"/>
                <a:ext cx="288862" cy="338554"/>
              </a:xfrm>
              <a:prstGeom prst="rect">
                <a:avLst/>
              </a:prstGeom>
              <a:noFill/>
            </p:spPr>
            <p:txBody>
              <a:bodyPr wrap="none" rtlCol="0">
                <a:spAutoFit/>
              </a:bodyPr>
              <a:lstStyle/>
              <a:p>
                <a:r>
                  <a:rPr lang="en-US" sz="1600" b="1" dirty="0" smtClean="0"/>
                  <a:t>9</a:t>
                </a:r>
                <a:endParaRPr lang="en-US" sz="1600" b="1" dirty="0"/>
              </a:p>
            </p:txBody>
          </p:sp>
          <p:sp>
            <p:nvSpPr>
              <p:cNvPr id="26" name="TextBox 25"/>
              <p:cNvSpPr txBox="1"/>
              <p:nvPr/>
            </p:nvSpPr>
            <p:spPr>
              <a:xfrm>
                <a:off x="3876592" y="2072550"/>
                <a:ext cx="288862" cy="338554"/>
              </a:xfrm>
              <a:prstGeom prst="rect">
                <a:avLst/>
              </a:prstGeom>
              <a:noFill/>
            </p:spPr>
            <p:txBody>
              <a:bodyPr wrap="none" rtlCol="0">
                <a:spAutoFit/>
              </a:bodyPr>
              <a:lstStyle/>
              <a:p>
                <a:r>
                  <a:rPr lang="en-US" sz="1600" b="1" dirty="0" smtClean="0"/>
                  <a:t>6</a:t>
                </a:r>
                <a:endParaRPr lang="en-US" sz="1600" b="1" dirty="0"/>
              </a:p>
            </p:txBody>
          </p:sp>
          <p:sp>
            <p:nvSpPr>
              <p:cNvPr id="27" name="TextBox 26"/>
              <p:cNvSpPr txBox="1"/>
              <p:nvPr/>
            </p:nvSpPr>
            <p:spPr>
              <a:xfrm>
                <a:off x="4359338" y="1580094"/>
                <a:ext cx="288862" cy="338554"/>
              </a:xfrm>
              <a:prstGeom prst="rect">
                <a:avLst/>
              </a:prstGeom>
              <a:noFill/>
            </p:spPr>
            <p:txBody>
              <a:bodyPr wrap="none" rtlCol="0">
                <a:spAutoFit/>
              </a:bodyPr>
              <a:lstStyle/>
              <a:p>
                <a:r>
                  <a:rPr lang="en-US" sz="1600" b="1" dirty="0" smtClean="0"/>
                  <a:t>3</a:t>
                </a:r>
                <a:endParaRPr lang="en-US" sz="1600" b="1" dirty="0"/>
              </a:p>
            </p:txBody>
          </p:sp>
          <p:sp>
            <p:nvSpPr>
              <p:cNvPr id="28" name="TextBox 27"/>
              <p:cNvSpPr txBox="1"/>
              <p:nvPr/>
            </p:nvSpPr>
            <p:spPr>
              <a:xfrm>
                <a:off x="3820250" y="1068302"/>
                <a:ext cx="393056" cy="338554"/>
              </a:xfrm>
              <a:prstGeom prst="rect">
                <a:avLst/>
              </a:prstGeom>
              <a:noFill/>
            </p:spPr>
            <p:txBody>
              <a:bodyPr wrap="none" rtlCol="0">
                <a:spAutoFit/>
              </a:bodyPr>
              <a:lstStyle/>
              <a:p>
                <a:r>
                  <a:rPr lang="en-US" sz="1600" b="1" dirty="0" smtClean="0"/>
                  <a:t>12</a:t>
                </a:r>
                <a:endParaRPr lang="en-US" sz="1600" b="1" dirty="0"/>
              </a:p>
            </p:txBody>
          </p:sp>
        </p:grpSp>
        <p:sp>
          <p:nvSpPr>
            <p:cNvPr id="24" name="TextBox 23"/>
            <p:cNvSpPr txBox="1"/>
            <p:nvPr/>
          </p:nvSpPr>
          <p:spPr>
            <a:xfrm>
              <a:off x="677841" y="2318081"/>
              <a:ext cx="803618" cy="461665"/>
            </a:xfrm>
            <a:prstGeom prst="rect">
              <a:avLst/>
            </a:prstGeom>
            <a:noFill/>
          </p:spPr>
          <p:txBody>
            <a:bodyPr wrap="none" rtlCol="0">
              <a:spAutoFit/>
            </a:bodyPr>
            <a:lstStyle/>
            <a:p>
              <a:r>
                <a:rPr lang="en-US" sz="2400" b="1" dirty="0" smtClean="0">
                  <a:solidFill>
                    <a:schemeClr val="accent6">
                      <a:lumMod val="75000"/>
                    </a:schemeClr>
                  </a:solidFill>
                </a:rPr>
                <a:t>Start</a:t>
              </a:r>
              <a:endParaRPr lang="en-US" sz="2400" b="1" dirty="0">
                <a:solidFill>
                  <a:schemeClr val="accent6">
                    <a:lumMod val="75000"/>
                  </a:schemeClr>
                </a:solidFill>
              </a:endParaRPr>
            </a:p>
          </p:txBody>
        </p:sp>
        <p:sp>
          <p:nvSpPr>
            <p:cNvPr id="32" name="TextBox 31"/>
            <p:cNvSpPr txBox="1"/>
            <p:nvPr/>
          </p:nvSpPr>
          <p:spPr>
            <a:xfrm>
              <a:off x="4734307" y="1908495"/>
              <a:ext cx="665567" cy="461665"/>
            </a:xfrm>
            <a:prstGeom prst="rect">
              <a:avLst/>
            </a:prstGeom>
            <a:noFill/>
          </p:spPr>
          <p:txBody>
            <a:bodyPr wrap="none" rtlCol="0">
              <a:spAutoFit/>
            </a:bodyPr>
            <a:lstStyle/>
            <a:p>
              <a:r>
                <a:rPr lang="en-US" sz="2400" b="1" dirty="0" smtClean="0">
                  <a:solidFill>
                    <a:schemeClr val="accent6">
                      <a:lumMod val="75000"/>
                    </a:schemeClr>
                  </a:solidFill>
                </a:rPr>
                <a:t>End</a:t>
              </a:r>
              <a:endParaRPr lang="en-US" sz="2400" b="1" dirty="0">
                <a:solidFill>
                  <a:schemeClr val="accent6">
                    <a:lumMod val="75000"/>
                  </a:schemeClr>
                </a:solidFill>
              </a:endParaRPr>
            </a:p>
          </p:txBody>
        </p:sp>
      </p:grpSp>
    </p:spTree>
    <p:extLst>
      <p:ext uri="{BB962C8B-B14F-4D97-AF65-F5344CB8AC3E}">
        <p14:creationId xmlns:p14="http://schemas.microsoft.com/office/powerpoint/2010/main" val="3742080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1428"/>
            <a:chOff x="545244" y="309372"/>
            <a:chExt cx="5115524" cy="6091428"/>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4" name="Rectangle 143"/>
            <p:cNvSpPr>
              <a:spLocks noChangeAspect="1"/>
            </p:cNvSpPr>
            <p:nvPr/>
          </p:nvSpPr>
          <p:spPr>
            <a:xfrm>
              <a:off x="545255" y="5727640"/>
              <a:ext cx="5115513" cy="6731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t>What should I use to reach </a:t>
              </a:r>
              <a:r>
                <a:rPr lang="en-US" sz="1600" b="1" dirty="0" smtClean="0"/>
                <a:t>the light bulb? </a:t>
              </a:r>
              <a:r>
                <a:rPr lang="en-US" sz="1400" b="1" dirty="0" smtClean="0"/>
                <a:t>(Extension ladder, swivel chair, Stacked buckets, step ladder)</a:t>
              </a:r>
            </a:p>
            <a:p>
              <a:r>
                <a:rPr lang="en-US" sz="1600" b="1" dirty="0" smtClean="0"/>
                <a:t>Where should I put the tool? </a:t>
              </a:r>
              <a:r>
                <a:rPr lang="en-US" sz="1400" b="1" dirty="0" smtClean="0"/>
                <a:t>(ditch, balcony floor)</a:t>
              </a:r>
              <a:endParaRPr lang="en-US" sz="1400" b="1" dirty="0"/>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09799" y="2658824"/>
              <a:ext cx="1219201" cy="2966328"/>
            </a:xfrm>
            <a:prstGeom prst="rect">
              <a:avLst/>
            </a:prstGeom>
          </p:spPr>
        </p:pic>
      </p:grpSp>
      <p:sp>
        <p:nvSpPr>
          <p:cNvPr id="31" name="Cloud Callout 30"/>
          <p:cNvSpPr/>
          <p:nvPr/>
        </p:nvSpPr>
        <p:spPr>
          <a:xfrm>
            <a:off x="2209799" y="900514"/>
            <a:ext cx="1449376" cy="1356167"/>
          </a:xfrm>
          <a:prstGeom prst="cloudCallout">
            <a:avLst>
              <a:gd name="adj1" fmla="val -3592"/>
              <a:gd name="adj2" fmla="val 80748"/>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673376" y="1139543"/>
            <a:ext cx="500070" cy="897477"/>
          </a:xfrm>
          <a:prstGeom prst="rect">
            <a:avLst/>
          </a:prstGeom>
        </p:spPr>
      </p:pic>
      <p:sp>
        <p:nvSpPr>
          <p:cNvPr id="36" name="Cloud Callout 35"/>
          <p:cNvSpPr/>
          <p:nvPr/>
        </p:nvSpPr>
        <p:spPr>
          <a:xfrm>
            <a:off x="669275" y="1002742"/>
            <a:ext cx="1540524" cy="2807258"/>
          </a:xfrm>
          <a:prstGeom prst="cloudCallout">
            <a:avLst>
              <a:gd name="adj1" fmla="val 73891"/>
              <a:gd name="adj2" fmla="val 15029"/>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Callout 65"/>
          <p:cNvSpPr/>
          <p:nvPr/>
        </p:nvSpPr>
        <p:spPr>
          <a:xfrm>
            <a:off x="4191000" y="3269494"/>
            <a:ext cx="1219200" cy="1683506"/>
          </a:xfrm>
          <a:prstGeom prst="cloudCallout">
            <a:avLst>
              <a:gd name="adj1" fmla="val -126997"/>
              <a:gd name="adj2" fmla="val -5919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149512" y="1324184"/>
            <a:ext cx="580050" cy="2076032"/>
          </a:xfrm>
          <a:prstGeom prst="rect">
            <a:avLst/>
          </a:prstGeom>
        </p:spPr>
      </p:pic>
      <p:sp>
        <p:nvSpPr>
          <p:cNvPr id="65" name="Cloud Callout 64"/>
          <p:cNvSpPr/>
          <p:nvPr/>
        </p:nvSpPr>
        <p:spPr>
          <a:xfrm>
            <a:off x="3962400" y="914400"/>
            <a:ext cx="1524000" cy="2286000"/>
          </a:xfrm>
          <a:prstGeom prst="cloudCallout">
            <a:avLst>
              <a:gd name="adj1" fmla="val -103892"/>
              <a:gd name="adj2" fmla="val 3116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495799" y="3601372"/>
            <a:ext cx="532979" cy="1026838"/>
            <a:chOff x="2786682" y="3022428"/>
            <a:chExt cx="341799" cy="658511"/>
          </a:xfrm>
        </p:grpSpPr>
        <p:sp>
          <p:nvSpPr>
            <p:cNvPr id="32" name="Rectangle 31"/>
            <p:cNvSpPr/>
            <p:nvPr/>
          </p:nvSpPr>
          <p:spPr>
            <a:xfrm rot="20581965">
              <a:off x="3066122" y="3033909"/>
              <a:ext cx="62359"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rot="361120">
              <a:off x="2945377" y="3033230"/>
              <a:ext cx="36576"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p:cNvSpPr/>
            <p:nvPr/>
          </p:nvSpPr>
          <p:spPr>
            <a:xfrm rot="20581965">
              <a:off x="2915867" y="3022571"/>
              <a:ext cx="31179" cy="65836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p:cNvSpPr/>
            <p:nvPr/>
          </p:nvSpPr>
          <p:spPr>
            <a:xfrm rot="361120">
              <a:off x="2786682" y="3036434"/>
              <a:ext cx="17148" cy="621792"/>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flipV="1">
              <a:off x="2955204" y="3441262"/>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p:cNvSpPr/>
            <p:nvPr/>
          </p:nvSpPr>
          <p:spPr>
            <a:xfrm flipV="1">
              <a:off x="2888978" y="3230436"/>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p:cNvSpPr/>
            <p:nvPr/>
          </p:nvSpPr>
          <p:spPr>
            <a:xfrm flipV="1">
              <a:off x="2819159" y="3022428"/>
              <a:ext cx="217173" cy="45719"/>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54" name="Picture 53"/>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549726" y="2154734"/>
            <a:ext cx="503224" cy="659716"/>
          </a:xfrm>
          <a:prstGeom prst="rect">
            <a:avLst/>
          </a:prstGeom>
        </p:spPr>
      </p:pic>
      <p:pic>
        <p:nvPicPr>
          <p:cNvPr id="55" name="Picture 54"/>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529703" y="1103600"/>
            <a:ext cx="503224" cy="659716"/>
          </a:xfrm>
          <a:prstGeom prst="rect">
            <a:avLst/>
          </a:prstGeom>
        </p:spPr>
      </p:pic>
      <p:sp>
        <p:nvSpPr>
          <p:cNvPr id="3" name="TextBox 2"/>
          <p:cNvSpPr txBox="1"/>
          <p:nvPr/>
        </p:nvSpPr>
        <p:spPr>
          <a:xfrm>
            <a:off x="4564008" y="1516559"/>
            <a:ext cx="465192" cy="769441"/>
          </a:xfrm>
          <a:prstGeom prst="rect">
            <a:avLst/>
          </a:prstGeom>
          <a:noFill/>
        </p:spPr>
        <p:txBody>
          <a:bodyPr wrap="none" rtlCol="0">
            <a:spAutoFit/>
          </a:bodyPr>
          <a:lstStyle/>
          <a:p>
            <a:r>
              <a:rPr lang="en-US" sz="4400" b="1" dirty="0" smtClean="0">
                <a:solidFill>
                  <a:srgbClr val="FF0000"/>
                </a:solidFill>
              </a:rPr>
              <a:t>+</a:t>
            </a:r>
            <a:endParaRPr lang="en-US" sz="4400" b="1" dirty="0">
              <a:solidFill>
                <a:srgbClr val="FF0000"/>
              </a:solidFill>
            </a:endParaRPr>
          </a:p>
        </p:txBody>
      </p:sp>
    </p:spTree>
    <p:extLst>
      <p:ext uri="{BB962C8B-B14F-4D97-AF65-F5344CB8AC3E}">
        <p14:creationId xmlns:p14="http://schemas.microsoft.com/office/powerpoint/2010/main" val="2471669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533400" y="851470"/>
            <a:ext cx="5115524" cy="5531427"/>
            <a:chOff x="545244" y="872867"/>
            <a:chExt cx="5115524" cy="5531427"/>
          </a:xfrm>
        </p:grpSpPr>
        <p:sp>
          <p:nvSpPr>
            <p:cNvPr id="25" name="Rectangle 24"/>
            <p:cNvSpPr>
              <a:spLocks/>
            </p:cNvSpPr>
            <p:nvPr/>
          </p:nvSpPr>
          <p:spPr>
            <a:xfrm>
              <a:off x="545254" y="5727638"/>
              <a:ext cx="5111496"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Let’s get started. </a:t>
              </a:r>
              <a:r>
                <a:rPr lang="en-US" sz="1400" b="1" dirty="0" smtClean="0"/>
                <a:t>(The worker decided to use the 3-foot step ladder and put it on the unprotected balcony floor.)</a:t>
              </a:r>
            </a:p>
          </p:txBody>
        </p:sp>
        <p:grpSp>
          <p:nvGrpSpPr>
            <p:cNvPr id="26" name="Group 25"/>
            <p:cNvGrpSpPr/>
            <p:nvPr/>
          </p:nvGrpSpPr>
          <p:grpSpPr>
            <a:xfrm>
              <a:off x="545244" y="872867"/>
              <a:ext cx="5115524" cy="4770203"/>
              <a:chOff x="545244" y="555428"/>
              <a:chExt cx="5115524" cy="4770203"/>
            </a:xfrm>
          </p:grpSpPr>
          <p:sp>
            <p:nvSpPr>
              <p:cNvPr id="27" name="Rectangle 26"/>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8" name="Group 27"/>
              <p:cNvGrpSpPr/>
              <p:nvPr/>
            </p:nvGrpSpPr>
            <p:grpSpPr>
              <a:xfrm>
                <a:off x="559530" y="819456"/>
                <a:ext cx="5101238" cy="4506175"/>
                <a:chOff x="559530" y="819456"/>
                <a:chExt cx="5101238" cy="4506175"/>
              </a:xfrm>
            </p:grpSpPr>
            <p:grpSp>
              <p:nvGrpSpPr>
                <p:cNvPr id="29" name="Group 28"/>
                <p:cNvGrpSpPr>
                  <a:grpSpLocks noChangeAspect="1"/>
                </p:cNvGrpSpPr>
                <p:nvPr/>
              </p:nvGrpSpPr>
              <p:grpSpPr>
                <a:xfrm>
                  <a:off x="559530" y="819456"/>
                  <a:ext cx="5101238" cy="4506175"/>
                  <a:chOff x="1295400" y="762000"/>
                  <a:chExt cx="2760403" cy="2438400"/>
                </a:xfrm>
              </p:grpSpPr>
              <p:sp>
                <p:nvSpPr>
                  <p:cNvPr id="32" name="Rectangle 31"/>
                  <p:cNvSpPr/>
                  <p:nvPr/>
                </p:nvSpPr>
                <p:spPr>
                  <a:xfrm>
                    <a:off x="1295400" y="2971800"/>
                    <a:ext cx="2760403" cy="2286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p:cNvSpPr/>
                  <p:nvPr/>
                </p:nvSpPr>
                <p:spPr>
                  <a:xfrm>
                    <a:off x="1295400" y="2133600"/>
                    <a:ext cx="1447800" cy="838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1295402" y="990600"/>
                    <a:ext cx="1057933" cy="1142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Flowchart: Manual Input 14"/>
                  <p:cNvSpPr/>
                  <p:nvPr/>
                </p:nvSpPr>
                <p:spPr>
                  <a:xfrm rot="5400000">
                    <a:off x="1905000" y="152400"/>
                    <a:ext cx="228600" cy="14478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73 h 10000"/>
                      <a:gd name="connsiteX0" fmla="*/ 0 w 10000"/>
                      <a:gd name="connsiteY0" fmla="*/ 91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123"/>
                        </a:moveTo>
                        <a:lnTo>
                          <a:pt x="10000" y="0"/>
                        </a:lnTo>
                        <a:lnTo>
                          <a:pt x="10000" y="10000"/>
                        </a:lnTo>
                        <a:lnTo>
                          <a:pt x="0" y="10000"/>
                        </a:lnTo>
                        <a:lnTo>
                          <a:pt x="0" y="9123"/>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0" name="Rectangle 29"/>
                <p:cNvSpPr>
                  <a:spLocks noChangeAspect="1"/>
                </p:cNvSpPr>
                <p:nvPr/>
              </p:nvSpPr>
              <p:spPr>
                <a:xfrm>
                  <a:off x="2537398" y="1255599"/>
                  <a:ext cx="710159" cy="11702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97"/>
                <p:cNvSpPr/>
                <p:nvPr/>
              </p:nvSpPr>
              <p:spPr>
                <a:xfrm>
                  <a:off x="3886200" y="4115030"/>
                  <a:ext cx="1774568" cy="788147"/>
                </a:xfrm>
                <a:custGeom>
                  <a:avLst/>
                  <a:gdLst>
                    <a:gd name="connsiteX0" fmla="*/ 0 w 1746916"/>
                    <a:gd name="connsiteY0" fmla="*/ 0 h 774499"/>
                    <a:gd name="connsiteX1" fmla="*/ 1746916 w 1746916"/>
                    <a:gd name="connsiteY1" fmla="*/ 0 h 774499"/>
                    <a:gd name="connsiteX2" fmla="*/ 1746916 w 1746916"/>
                    <a:gd name="connsiteY2" fmla="*/ 774499 h 774499"/>
                    <a:gd name="connsiteX3" fmla="*/ 0 w 1746916"/>
                    <a:gd name="connsiteY3" fmla="*/ 774499 h 774499"/>
                    <a:gd name="connsiteX4" fmla="*/ 0 w 1746916"/>
                    <a:gd name="connsiteY4" fmla="*/ 0 h 774499"/>
                    <a:gd name="connsiteX0" fmla="*/ 423081 w 1746916"/>
                    <a:gd name="connsiteY0" fmla="*/ 0 h 788147"/>
                    <a:gd name="connsiteX1" fmla="*/ 1746916 w 1746916"/>
                    <a:gd name="connsiteY1" fmla="*/ 13648 h 788147"/>
                    <a:gd name="connsiteX2" fmla="*/ 1746916 w 1746916"/>
                    <a:gd name="connsiteY2" fmla="*/ 788147 h 788147"/>
                    <a:gd name="connsiteX3" fmla="*/ 0 w 1746916"/>
                    <a:gd name="connsiteY3" fmla="*/ 788147 h 788147"/>
                    <a:gd name="connsiteX4" fmla="*/ 423081 w 1746916"/>
                    <a:gd name="connsiteY4" fmla="*/ 0 h 78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916" h="788147">
                      <a:moveTo>
                        <a:pt x="423081" y="0"/>
                      </a:moveTo>
                      <a:lnTo>
                        <a:pt x="1746916" y="13648"/>
                      </a:lnTo>
                      <a:lnTo>
                        <a:pt x="1746916" y="788147"/>
                      </a:lnTo>
                      <a:lnTo>
                        <a:pt x="0" y="788147"/>
                      </a:lnTo>
                      <a:lnTo>
                        <a:pt x="423081" y="0"/>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sp>
        <p:nvSpPr>
          <p:cNvPr id="12" name="Oval 11"/>
          <p:cNvSpPr>
            <a:spLocks noChangeAspect="1"/>
          </p:cNvSpPr>
          <p:nvPr/>
        </p:nvSpPr>
        <p:spPr>
          <a:xfrm>
            <a:off x="559548" y="294488"/>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7202" y="1749754"/>
            <a:ext cx="315872" cy="1277371"/>
          </a:xfrm>
          <a:prstGeom prst="rect">
            <a:avLst/>
          </a:prstGeom>
        </p:spPr>
      </p:pic>
      <p:grpSp>
        <p:nvGrpSpPr>
          <p:cNvPr id="38" name="Group 37"/>
          <p:cNvGrpSpPr/>
          <p:nvPr/>
        </p:nvGrpSpPr>
        <p:grpSpPr>
          <a:xfrm>
            <a:off x="2743552" y="3002005"/>
            <a:ext cx="341799" cy="658368"/>
            <a:chOff x="2786682" y="3014705"/>
            <a:chExt cx="341799" cy="658368"/>
          </a:xfrm>
        </p:grpSpPr>
        <p:sp>
          <p:nvSpPr>
            <p:cNvPr id="39" name="Rectangle 38"/>
            <p:cNvSpPr/>
            <p:nvPr/>
          </p:nvSpPr>
          <p:spPr>
            <a:xfrm rot="20581965">
              <a:off x="3066122" y="3033909"/>
              <a:ext cx="62359"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p:cNvSpPr/>
            <p:nvPr/>
          </p:nvSpPr>
          <p:spPr>
            <a:xfrm rot="361120">
              <a:off x="2945377" y="3033230"/>
              <a:ext cx="36576"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p:cNvSpPr/>
            <p:nvPr/>
          </p:nvSpPr>
          <p:spPr>
            <a:xfrm rot="20581965">
              <a:off x="2909767" y="3014705"/>
              <a:ext cx="31179" cy="65836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p:cNvSpPr/>
            <p:nvPr/>
          </p:nvSpPr>
          <p:spPr>
            <a:xfrm rot="361120">
              <a:off x="2786682" y="3036434"/>
              <a:ext cx="17148" cy="621792"/>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p:cNvSpPr/>
            <p:nvPr/>
          </p:nvSpPr>
          <p:spPr>
            <a:xfrm flipV="1">
              <a:off x="2955204" y="3441262"/>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p:cNvSpPr/>
            <p:nvPr/>
          </p:nvSpPr>
          <p:spPr>
            <a:xfrm flipV="1">
              <a:off x="2888978" y="3230436"/>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p:cNvSpPr/>
            <p:nvPr/>
          </p:nvSpPr>
          <p:spPr>
            <a:xfrm flipV="1">
              <a:off x="2819159" y="3022428"/>
              <a:ext cx="217173" cy="45719"/>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36" name="Straight Connector 35"/>
          <p:cNvCxnSpPr/>
          <p:nvPr/>
        </p:nvCxnSpPr>
        <p:spPr>
          <a:xfrm flipH="1">
            <a:off x="2673924" y="1690066"/>
            <a:ext cx="1" cy="114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590800" y="176942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992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33400" y="851470"/>
            <a:ext cx="5115524" cy="4770203"/>
            <a:chOff x="545244" y="555428"/>
            <a:chExt cx="5115524" cy="4770203"/>
          </a:xfrm>
        </p:grpSpPr>
        <p:sp>
          <p:nvSpPr>
            <p:cNvPr id="29" name="Rectangle 28"/>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1" name="Group 30"/>
            <p:cNvGrpSpPr/>
            <p:nvPr/>
          </p:nvGrpSpPr>
          <p:grpSpPr>
            <a:xfrm>
              <a:off x="559530" y="819456"/>
              <a:ext cx="5101238" cy="4506175"/>
              <a:chOff x="559530" y="819456"/>
              <a:chExt cx="5101238" cy="4506175"/>
            </a:xfrm>
          </p:grpSpPr>
          <p:grpSp>
            <p:nvGrpSpPr>
              <p:cNvPr id="35" name="Group 34"/>
              <p:cNvGrpSpPr>
                <a:grpSpLocks noChangeAspect="1"/>
              </p:cNvGrpSpPr>
              <p:nvPr/>
            </p:nvGrpSpPr>
            <p:grpSpPr>
              <a:xfrm>
                <a:off x="559530" y="819456"/>
                <a:ext cx="5101238" cy="4506175"/>
                <a:chOff x="1295400" y="762000"/>
                <a:chExt cx="2760403" cy="2438400"/>
              </a:xfrm>
            </p:grpSpPr>
            <p:sp>
              <p:nvSpPr>
                <p:cNvPr id="40" name="Rectangle 39"/>
                <p:cNvSpPr/>
                <p:nvPr/>
              </p:nvSpPr>
              <p:spPr>
                <a:xfrm>
                  <a:off x="1295400" y="2971800"/>
                  <a:ext cx="2760403" cy="2286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p:cNvSpPr/>
                <p:nvPr/>
              </p:nvSpPr>
              <p:spPr>
                <a:xfrm>
                  <a:off x="1295400" y="2133600"/>
                  <a:ext cx="1447800" cy="838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p:cNvSpPr/>
                <p:nvPr/>
              </p:nvSpPr>
              <p:spPr>
                <a:xfrm>
                  <a:off x="1295402" y="990600"/>
                  <a:ext cx="1057933" cy="1142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Flowchart: Manual Input 14"/>
                <p:cNvSpPr/>
                <p:nvPr/>
              </p:nvSpPr>
              <p:spPr>
                <a:xfrm rot="5400000">
                  <a:off x="1905000" y="152400"/>
                  <a:ext cx="228600" cy="14478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73 h 10000"/>
                    <a:gd name="connsiteX0" fmla="*/ 0 w 10000"/>
                    <a:gd name="connsiteY0" fmla="*/ 91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123"/>
                      </a:moveTo>
                      <a:lnTo>
                        <a:pt x="10000" y="0"/>
                      </a:lnTo>
                      <a:lnTo>
                        <a:pt x="10000" y="10000"/>
                      </a:lnTo>
                      <a:lnTo>
                        <a:pt x="0" y="10000"/>
                      </a:lnTo>
                      <a:lnTo>
                        <a:pt x="0" y="9123"/>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8" name="Rectangle 37"/>
              <p:cNvSpPr>
                <a:spLocks noChangeAspect="1"/>
              </p:cNvSpPr>
              <p:nvPr/>
            </p:nvSpPr>
            <p:spPr>
              <a:xfrm>
                <a:off x="2537398" y="1255599"/>
                <a:ext cx="710159" cy="11702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97"/>
              <p:cNvSpPr/>
              <p:nvPr/>
            </p:nvSpPr>
            <p:spPr>
              <a:xfrm>
                <a:off x="3886200" y="4115030"/>
                <a:ext cx="1774568" cy="788147"/>
              </a:xfrm>
              <a:custGeom>
                <a:avLst/>
                <a:gdLst>
                  <a:gd name="connsiteX0" fmla="*/ 0 w 1746916"/>
                  <a:gd name="connsiteY0" fmla="*/ 0 h 774499"/>
                  <a:gd name="connsiteX1" fmla="*/ 1746916 w 1746916"/>
                  <a:gd name="connsiteY1" fmla="*/ 0 h 774499"/>
                  <a:gd name="connsiteX2" fmla="*/ 1746916 w 1746916"/>
                  <a:gd name="connsiteY2" fmla="*/ 774499 h 774499"/>
                  <a:gd name="connsiteX3" fmla="*/ 0 w 1746916"/>
                  <a:gd name="connsiteY3" fmla="*/ 774499 h 774499"/>
                  <a:gd name="connsiteX4" fmla="*/ 0 w 1746916"/>
                  <a:gd name="connsiteY4" fmla="*/ 0 h 774499"/>
                  <a:gd name="connsiteX0" fmla="*/ 423081 w 1746916"/>
                  <a:gd name="connsiteY0" fmla="*/ 0 h 788147"/>
                  <a:gd name="connsiteX1" fmla="*/ 1746916 w 1746916"/>
                  <a:gd name="connsiteY1" fmla="*/ 13648 h 788147"/>
                  <a:gd name="connsiteX2" fmla="*/ 1746916 w 1746916"/>
                  <a:gd name="connsiteY2" fmla="*/ 788147 h 788147"/>
                  <a:gd name="connsiteX3" fmla="*/ 0 w 1746916"/>
                  <a:gd name="connsiteY3" fmla="*/ 788147 h 788147"/>
                  <a:gd name="connsiteX4" fmla="*/ 423081 w 1746916"/>
                  <a:gd name="connsiteY4" fmla="*/ 0 h 78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916" h="788147">
                    <a:moveTo>
                      <a:pt x="423081" y="0"/>
                    </a:moveTo>
                    <a:lnTo>
                      <a:pt x="1746916" y="13648"/>
                    </a:lnTo>
                    <a:lnTo>
                      <a:pt x="1746916" y="788147"/>
                    </a:lnTo>
                    <a:lnTo>
                      <a:pt x="0" y="788147"/>
                    </a:lnTo>
                    <a:lnTo>
                      <a:pt x="423081" y="0"/>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12" name="Oval 11"/>
          <p:cNvSpPr>
            <a:spLocks noChangeAspect="1"/>
          </p:cNvSpPr>
          <p:nvPr/>
        </p:nvSpPr>
        <p:spPr>
          <a:xfrm>
            <a:off x="559548" y="294488"/>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44" name="Rectangle 143"/>
          <p:cNvSpPr>
            <a:spLocks/>
          </p:cNvSpPr>
          <p:nvPr/>
        </p:nvSpPr>
        <p:spPr>
          <a:xfrm>
            <a:off x="545255" y="5712756"/>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Oops! </a:t>
            </a:r>
            <a:r>
              <a:rPr lang="en-US" sz="1400" b="1" dirty="0" smtClean="0"/>
              <a:t>(He fell off the ladder into the ditch and got injured.) </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2850" y="3285144"/>
            <a:ext cx="1600200" cy="1026245"/>
          </a:xfrm>
          <a:prstGeom prst="rect">
            <a:avLst/>
          </a:prstGeom>
        </p:spPr>
      </p:pic>
      <p:grpSp>
        <p:nvGrpSpPr>
          <p:cNvPr id="45" name="Group 44"/>
          <p:cNvGrpSpPr/>
          <p:nvPr/>
        </p:nvGrpSpPr>
        <p:grpSpPr>
          <a:xfrm>
            <a:off x="2743552" y="3002005"/>
            <a:ext cx="341799" cy="658368"/>
            <a:chOff x="2786682" y="3014705"/>
            <a:chExt cx="341799" cy="658368"/>
          </a:xfrm>
        </p:grpSpPr>
        <p:sp>
          <p:nvSpPr>
            <p:cNvPr id="46" name="Rectangle 45"/>
            <p:cNvSpPr/>
            <p:nvPr/>
          </p:nvSpPr>
          <p:spPr>
            <a:xfrm rot="20581965">
              <a:off x="3066122" y="3033909"/>
              <a:ext cx="62359"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p:cNvSpPr/>
            <p:nvPr/>
          </p:nvSpPr>
          <p:spPr>
            <a:xfrm rot="361120">
              <a:off x="2945377" y="3033230"/>
              <a:ext cx="36576"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p:cNvSpPr/>
            <p:nvPr/>
          </p:nvSpPr>
          <p:spPr>
            <a:xfrm rot="20581965">
              <a:off x="2909767" y="3014705"/>
              <a:ext cx="31179" cy="65836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p:cNvSpPr/>
            <p:nvPr/>
          </p:nvSpPr>
          <p:spPr>
            <a:xfrm rot="361120">
              <a:off x="2786682" y="3036434"/>
              <a:ext cx="17148" cy="621792"/>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p:cNvSpPr/>
            <p:nvPr/>
          </p:nvSpPr>
          <p:spPr>
            <a:xfrm flipV="1">
              <a:off x="2955204" y="3441262"/>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flipV="1">
              <a:off x="2888978" y="3230436"/>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p:cNvSpPr/>
            <p:nvPr/>
          </p:nvSpPr>
          <p:spPr>
            <a:xfrm flipV="1">
              <a:off x="2819159" y="3022428"/>
              <a:ext cx="217173" cy="45719"/>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cxnSp>
        <p:nvCxnSpPr>
          <p:cNvPr id="53" name="Straight Connector 52"/>
          <p:cNvCxnSpPr/>
          <p:nvPr/>
        </p:nvCxnSpPr>
        <p:spPr>
          <a:xfrm flipH="1">
            <a:off x="2673924" y="1690066"/>
            <a:ext cx="1" cy="114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590800" y="1769425"/>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556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a:t>What could I have done differently before my death?</a:t>
              </a:r>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p:cNvSpPr txBox="1"/>
          <p:nvPr/>
        </p:nvSpPr>
        <p:spPr>
          <a:xfrm>
            <a:off x="2125710" y="934089"/>
            <a:ext cx="1967205" cy="4708981"/>
          </a:xfrm>
          <a:prstGeom prst="rect">
            <a:avLst/>
          </a:prstGeom>
          <a:noFill/>
        </p:spPr>
        <p:txBody>
          <a:bodyPr wrap="none" rtlCol="0">
            <a:spAutoFit/>
          </a:bodyPr>
          <a:lstStyle/>
          <a:p>
            <a:r>
              <a:rPr lang="en-US" sz="30000" dirty="0" smtClean="0">
                <a:solidFill>
                  <a:srgbClr val="FF0000"/>
                </a:solidFill>
              </a:rPr>
              <a:t>?</a:t>
            </a:r>
            <a:endParaRPr lang="en-US" sz="30000" dirty="0">
              <a:solidFill>
                <a:srgbClr val="FF0000"/>
              </a:solidFill>
            </a:endParaRPr>
          </a:p>
        </p:txBody>
      </p:sp>
    </p:spTree>
    <p:extLst>
      <p:ext uri="{BB962C8B-B14F-4D97-AF65-F5344CB8AC3E}">
        <p14:creationId xmlns:p14="http://schemas.microsoft.com/office/powerpoint/2010/main" val="2967491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27"/>
          <p:cNvSpPr txBox="1"/>
          <p:nvPr/>
        </p:nvSpPr>
        <p:spPr>
          <a:xfrm>
            <a:off x="533400" y="1066800"/>
            <a:ext cx="797622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dirty="0" smtClean="0"/>
              <a:t>Why were  the methods available to perform the task </a:t>
            </a:r>
            <a:r>
              <a:rPr lang="en-US" dirty="0"/>
              <a:t>in this example unsafe</a:t>
            </a:r>
            <a:r>
              <a:rPr lang="en-US" dirty="0" smtClean="0"/>
              <a:t>?</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57400" y="1981200"/>
            <a:ext cx="838200" cy="150432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791200" y="4114800"/>
            <a:ext cx="629005" cy="2251244"/>
          </a:xfrm>
          <a:prstGeom prst="rect">
            <a:avLst/>
          </a:prstGeom>
        </p:spPr>
      </p:pic>
      <p:grpSp>
        <p:nvGrpSpPr>
          <p:cNvPr id="5" name="Group 4"/>
          <p:cNvGrpSpPr/>
          <p:nvPr/>
        </p:nvGrpSpPr>
        <p:grpSpPr>
          <a:xfrm>
            <a:off x="2209800" y="4876800"/>
            <a:ext cx="615787" cy="1186377"/>
            <a:chOff x="2786682" y="3022428"/>
            <a:chExt cx="341799" cy="658511"/>
          </a:xfrm>
        </p:grpSpPr>
        <p:sp>
          <p:nvSpPr>
            <p:cNvPr id="6" name="Rectangle 5"/>
            <p:cNvSpPr/>
            <p:nvPr/>
          </p:nvSpPr>
          <p:spPr>
            <a:xfrm rot="20581965">
              <a:off x="3066122" y="3033909"/>
              <a:ext cx="62359"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rot="361120">
              <a:off x="2945377" y="3033230"/>
              <a:ext cx="36576"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rot="20581965">
              <a:off x="2915867" y="3022571"/>
              <a:ext cx="31179" cy="65836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rot="361120">
              <a:off x="2786682" y="3036434"/>
              <a:ext cx="17148" cy="621792"/>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flipV="1">
              <a:off x="2955204" y="3441262"/>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flipV="1">
              <a:off x="2888978" y="3230436"/>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flipV="1">
              <a:off x="2819159" y="3022428"/>
              <a:ext cx="217173" cy="45719"/>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589789" y="2057400"/>
            <a:ext cx="887211" cy="1163114"/>
          </a:xfrm>
          <a:prstGeom prst="rect">
            <a:avLst/>
          </a:prstGeom>
        </p:spPr>
      </p:pic>
      <p:sp>
        <p:nvSpPr>
          <p:cNvPr id="2" name="Rectangle 1"/>
          <p:cNvSpPr/>
          <p:nvPr/>
        </p:nvSpPr>
        <p:spPr>
          <a:xfrm>
            <a:off x="1371600" y="1458777"/>
            <a:ext cx="2286000" cy="2285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71600" y="4191744"/>
            <a:ext cx="2286000" cy="2285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876800" y="1455760"/>
            <a:ext cx="2286000" cy="2285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876800" y="4188727"/>
            <a:ext cx="2286000" cy="22852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71184" y="3169609"/>
            <a:ext cx="495649" cy="707886"/>
          </a:xfrm>
          <a:prstGeom prst="rect">
            <a:avLst/>
          </a:prstGeom>
          <a:noFill/>
        </p:spPr>
        <p:txBody>
          <a:bodyPr wrap="none" rtlCol="0">
            <a:spAutoFit/>
          </a:bodyPr>
          <a:lstStyle/>
          <a:p>
            <a:r>
              <a:rPr lang="en-US" sz="4000" b="1" dirty="0" smtClean="0"/>
              <a:t>A</a:t>
            </a:r>
            <a:endParaRPr lang="en-US" sz="4000" b="1" dirty="0"/>
          </a:p>
        </p:txBody>
      </p:sp>
      <p:sp>
        <p:nvSpPr>
          <p:cNvPr id="22" name="TextBox 21"/>
          <p:cNvSpPr txBox="1"/>
          <p:nvPr/>
        </p:nvSpPr>
        <p:spPr>
          <a:xfrm>
            <a:off x="4391548" y="3201848"/>
            <a:ext cx="471604" cy="707886"/>
          </a:xfrm>
          <a:prstGeom prst="rect">
            <a:avLst/>
          </a:prstGeom>
          <a:noFill/>
        </p:spPr>
        <p:txBody>
          <a:bodyPr wrap="none" rtlCol="0">
            <a:spAutoFit/>
          </a:bodyPr>
          <a:lstStyle/>
          <a:p>
            <a:r>
              <a:rPr lang="en-US" sz="4000" b="1" dirty="0" smtClean="0"/>
              <a:t>B</a:t>
            </a:r>
            <a:endParaRPr lang="en-US" sz="4000" b="1" dirty="0"/>
          </a:p>
        </p:txBody>
      </p:sp>
      <p:sp>
        <p:nvSpPr>
          <p:cNvPr id="23" name="TextBox 22"/>
          <p:cNvSpPr txBox="1"/>
          <p:nvPr/>
        </p:nvSpPr>
        <p:spPr>
          <a:xfrm>
            <a:off x="916026" y="5929952"/>
            <a:ext cx="455574" cy="707886"/>
          </a:xfrm>
          <a:prstGeom prst="rect">
            <a:avLst/>
          </a:prstGeom>
          <a:noFill/>
        </p:spPr>
        <p:txBody>
          <a:bodyPr wrap="none" rtlCol="0">
            <a:spAutoFit/>
          </a:bodyPr>
          <a:lstStyle/>
          <a:p>
            <a:r>
              <a:rPr lang="en-US" sz="4000" b="1" dirty="0" smtClean="0"/>
              <a:t>C</a:t>
            </a:r>
            <a:endParaRPr lang="en-US" sz="4000" b="1" dirty="0"/>
          </a:p>
        </p:txBody>
      </p:sp>
      <p:sp>
        <p:nvSpPr>
          <p:cNvPr id="24" name="TextBox 23"/>
          <p:cNvSpPr txBox="1"/>
          <p:nvPr/>
        </p:nvSpPr>
        <p:spPr>
          <a:xfrm>
            <a:off x="4368327" y="5921514"/>
            <a:ext cx="508473" cy="707886"/>
          </a:xfrm>
          <a:prstGeom prst="rect">
            <a:avLst/>
          </a:prstGeom>
          <a:noFill/>
        </p:spPr>
        <p:txBody>
          <a:bodyPr wrap="none" rtlCol="0">
            <a:spAutoFit/>
          </a:bodyPr>
          <a:lstStyle/>
          <a:p>
            <a:r>
              <a:rPr lang="en-US" sz="4000" b="1" dirty="0" smtClean="0"/>
              <a:t>D</a:t>
            </a:r>
            <a:endParaRPr lang="en-US" sz="4000" b="1" dirty="0"/>
          </a:p>
        </p:txBody>
      </p:sp>
      <p:sp>
        <p:nvSpPr>
          <p:cNvPr id="14" name="Rectangle 13"/>
          <p:cNvSpPr/>
          <p:nvPr/>
        </p:nvSpPr>
        <p:spPr>
          <a:xfrm>
            <a:off x="4876800" y="6519446"/>
            <a:ext cx="2339423" cy="338554"/>
          </a:xfrm>
          <a:prstGeom prst="rect">
            <a:avLst/>
          </a:prstGeom>
        </p:spPr>
        <p:txBody>
          <a:bodyPr wrap="none">
            <a:spAutoFit/>
          </a:bodyPr>
          <a:lstStyle/>
          <a:p>
            <a:r>
              <a:rPr lang="en-US" sz="1600" b="1" dirty="0"/>
              <a:t>Use the extension ladder</a:t>
            </a:r>
            <a:r>
              <a:rPr lang="en-US" sz="1600" b="1" dirty="0" smtClean="0"/>
              <a:t>.</a:t>
            </a:r>
            <a:endParaRPr lang="en-US" sz="1600" b="1" dirty="0"/>
          </a:p>
        </p:txBody>
      </p:sp>
      <p:sp>
        <p:nvSpPr>
          <p:cNvPr id="25" name="Rectangle 24"/>
          <p:cNvSpPr/>
          <p:nvPr/>
        </p:nvSpPr>
        <p:spPr>
          <a:xfrm>
            <a:off x="1600200" y="3733800"/>
            <a:ext cx="1733039" cy="338554"/>
          </a:xfrm>
          <a:prstGeom prst="rect">
            <a:avLst/>
          </a:prstGeom>
        </p:spPr>
        <p:txBody>
          <a:bodyPr wrap="none">
            <a:spAutoFit/>
          </a:bodyPr>
          <a:lstStyle/>
          <a:p>
            <a:pPr lvl="0"/>
            <a:r>
              <a:rPr lang="en-US" sz="1600" b="1" dirty="0"/>
              <a:t>Use a swivel chair.</a:t>
            </a:r>
          </a:p>
        </p:txBody>
      </p:sp>
      <p:sp>
        <p:nvSpPr>
          <p:cNvPr id="15" name="Rectangle 14"/>
          <p:cNvSpPr/>
          <p:nvPr/>
        </p:nvSpPr>
        <p:spPr>
          <a:xfrm>
            <a:off x="5299410" y="3738024"/>
            <a:ext cx="1323760" cy="338554"/>
          </a:xfrm>
          <a:prstGeom prst="rect">
            <a:avLst/>
          </a:prstGeom>
        </p:spPr>
        <p:txBody>
          <a:bodyPr wrap="none">
            <a:spAutoFit/>
          </a:bodyPr>
          <a:lstStyle/>
          <a:p>
            <a:pPr lvl="0"/>
            <a:r>
              <a:rPr lang="en-US" sz="1600" b="1" dirty="0"/>
              <a:t>Use a bucket.</a:t>
            </a:r>
          </a:p>
        </p:txBody>
      </p:sp>
      <p:sp>
        <p:nvSpPr>
          <p:cNvPr id="17" name="Rectangle 16"/>
          <p:cNvSpPr/>
          <p:nvPr/>
        </p:nvSpPr>
        <p:spPr>
          <a:xfrm>
            <a:off x="1676400" y="6519446"/>
            <a:ext cx="1643014" cy="338554"/>
          </a:xfrm>
          <a:prstGeom prst="rect">
            <a:avLst/>
          </a:prstGeom>
        </p:spPr>
        <p:txBody>
          <a:bodyPr wrap="none">
            <a:spAutoFit/>
          </a:bodyPr>
          <a:lstStyle/>
          <a:p>
            <a:pPr lvl="0"/>
            <a:r>
              <a:rPr lang="en-US" sz="1600" b="1" dirty="0"/>
              <a:t>Use a stepladder.</a:t>
            </a:r>
          </a:p>
        </p:txBody>
      </p:sp>
    </p:spTree>
    <p:extLst>
      <p:ext uri="{BB962C8B-B14F-4D97-AF65-F5344CB8AC3E}">
        <p14:creationId xmlns:p14="http://schemas.microsoft.com/office/powerpoint/2010/main" val="198865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buNone/>
            </a:pPr>
            <a:r>
              <a:rPr lang="en-US" sz="1600" b="1" dirty="0" smtClean="0"/>
              <a:t>COPYRIGHT INFORMATION</a:t>
            </a:r>
            <a:r>
              <a:rPr lang="en-US" sz="1600" dirty="0" smtClean="0"/>
              <a:t>: This material is the copyrighted property of University of Washington. By federal regulation, OSHA reserves a license to use and disseminate such material for the purpose of promoting safety and health in the workplace. The University of Washington hereby authorizes employers and workplace safety and health professionals to use this material, distributed by or through OSHA, in their workplaces or practices in accordance with the guidance contained in the material. </a:t>
            </a:r>
          </a:p>
          <a:p>
            <a:pPr marL="0">
              <a:buNone/>
            </a:pPr>
            <a:r>
              <a:rPr lang="en-US" sz="1600" dirty="0" smtClean="0"/>
              <a:t> </a:t>
            </a:r>
          </a:p>
          <a:p>
            <a:pPr marL="0">
              <a:buNone/>
            </a:pPr>
            <a:r>
              <a:rPr lang="en-US" sz="1600" dirty="0" smtClean="0"/>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endParaRPr lang="en-US" sz="1600" dirty="0"/>
          </a:p>
        </p:txBody>
      </p:sp>
      <p:sp>
        <p:nvSpPr>
          <p:cNvPr id="4" name="Slide Number Placeholder 3"/>
          <p:cNvSpPr>
            <a:spLocks noGrp="1"/>
          </p:cNvSpPr>
          <p:nvPr>
            <p:ph type="sldNum" sz="quarter" idx="12"/>
          </p:nvPr>
        </p:nvSpPr>
        <p:spPr/>
        <p:txBody>
          <a:bodyPr/>
          <a:lstStyle/>
          <a:p>
            <a:fld id="{1216C123-4586-4977-9029-1F865EF9ECC3}"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a:grpSpLocks noChangeAspect="1"/>
          </p:cNvGrpSpPr>
          <p:nvPr/>
        </p:nvGrpSpPr>
        <p:grpSpPr>
          <a:xfrm>
            <a:off x="135041" y="3035755"/>
            <a:ext cx="2092011" cy="1950795"/>
            <a:chOff x="545244" y="555428"/>
            <a:chExt cx="5115513" cy="4770203"/>
          </a:xfrm>
        </p:grpSpPr>
        <p:sp>
          <p:nvSpPr>
            <p:cNvPr id="99" name="Rectangle 98"/>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01" name="Group 100"/>
            <p:cNvGrpSpPr/>
            <p:nvPr/>
          </p:nvGrpSpPr>
          <p:grpSpPr>
            <a:xfrm>
              <a:off x="559530" y="819456"/>
              <a:ext cx="5073586" cy="4506175"/>
              <a:chOff x="559530" y="819456"/>
              <a:chExt cx="5073586" cy="4506175"/>
            </a:xfrm>
          </p:grpSpPr>
          <p:grpSp>
            <p:nvGrpSpPr>
              <p:cNvPr id="102" name="Group 101"/>
              <p:cNvGrpSpPr>
                <a:grpSpLocks noChangeAspect="1"/>
              </p:cNvGrpSpPr>
              <p:nvPr/>
            </p:nvGrpSpPr>
            <p:grpSpPr>
              <a:xfrm>
                <a:off x="559530" y="819456"/>
                <a:ext cx="5073568" cy="4506175"/>
                <a:chOff x="1295400" y="762000"/>
                <a:chExt cx="2745430" cy="2438400"/>
              </a:xfrm>
            </p:grpSpPr>
            <p:sp>
              <p:nvSpPr>
                <p:cNvPr id="105" name="Rectangle 104"/>
                <p:cNvSpPr/>
                <p:nvPr/>
              </p:nvSpPr>
              <p:spPr>
                <a:xfrm>
                  <a:off x="1295400" y="2971800"/>
                  <a:ext cx="2745430" cy="2286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6" name="Rectangle 105"/>
                <p:cNvSpPr/>
                <p:nvPr/>
              </p:nvSpPr>
              <p:spPr>
                <a:xfrm>
                  <a:off x="1295402" y="990600"/>
                  <a:ext cx="1057933" cy="1142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Flowchart: Manual Input 14"/>
                <p:cNvSpPr/>
                <p:nvPr/>
              </p:nvSpPr>
              <p:spPr>
                <a:xfrm rot="5400000">
                  <a:off x="1905000" y="152400"/>
                  <a:ext cx="228600" cy="14478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73 h 10000"/>
                    <a:gd name="connsiteX0" fmla="*/ 0 w 10000"/>
                    <a:gd name="connsiteY0" fmla="*/ 91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123"/>
                      </a:moveTo>
                      <a:lnTo>
                        <a:pt x="10000" y="0"/>
                      </a:lnTo>
                      <a:lnTo>
                        <a:pt x="10000" y="10000"/>
                      </a:lnTo>
                      <a:lnTo>
                        <a:pt x="0" y="10000"/>
                      </a:lnTo>
                      <a:lnTo>
                        <a:pt x="0" y="9123"/>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8" name="Rectangle 107"/>
                <p:cNvSpPr/>
                <p:nvPr/>
              </p:nvSpPr>
              <p:spPr>
                <a:xfrm>
                  <a:off x="1295400" y="2133600"/>
                  <a:ext cx="1447800" cy="838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3" name="Rectangle 102"/>
              <p:cNvSpPr>
                <a:spLocks noChangeAspect="1"/>
              </p:cNvSpPr>
              <p:nvPr/>
            </p:nvSpPr>
            <p:spPr>
              <a:xfrm>
                <a:off x="2524244" y="1279349"/>
                <a:ext cx="710159" cy="11702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4" name="Rectangle 97"/>
              <p:cNvSpPr/>
              <p:nvPr/>
            </p:nvSpPr>
            <p:spPr>
              <a:xfrm>
                <a:off x="3886200" y="4115030"/>
                <a:ext cx="1746916" cy="788147"/>
              </a:xfrm>
              <a:custGeom>
                <a:avLst/>
                <a:gdLst>
                  <a:gd name="connsiteX0" fmla="*/ 0 w 1746916"/>
                  <a:gd name="connsiteY0" fmla="*/ 0 h 774499"/>
                  <a:gd name="connsiteX1" fmla="*/ 1746916 w 1746916"/>
                  <a:gd name="connsiteY1" fmla="*/ 0 h 774499"/>
                  <a:gd name="connsiteX2" fmla="*/ 1746916 w 1746916"/>
                  <a:gd name="connsiteY2" fmla="*/ 774499 h 774499"/>
                  <a:gd name="connsiteX3" fmla="*/ 0 w 1746916"/>
                  <a:gd name="connsiteY3" fmla="*/ 774499 h 774499"/>
                  <a:gd name="connsiteX4" fmla="*/ 0 w 1746916"/>
                  <a:gd name="connsiteY4" fmla="*/ 0 h 774499"/>
                  <a:gd name="connsiteX0" fmla="*/ 423081 w 1746916"/>
                  <a:gd name="connsiteY0" fmla="*/ 0 h 788147"/>
                  <a:gd name="connsiteX1" fmla="*/ 1746916 w 1746916"/>
                  <a:gd name="connsiteY1" fmla="*/ 13648 h 788147"/>
                  <a:gd name="connsiteX2" fmla="*/ 1746916 w 1746916"/>
                  <a:gd name="connsiteY2" fmla="*/ 788147 h 788147"/>
                  <a:gd name="connsiteX3" fmla="*/ 0 w 1746916"/>
                  <a:gd name="connsiteY3" fmla="*/ 788147 h 788147"/>
                  <a:gd name="connsiteX4" fmla="*/ 423081 w 1746916"/>
                  <a:gd name="connsiteY4" fmla="*/ 0 h 78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916" h="788147">
                    <a:moveTo>
                      <a:pt x="423081" y="0"/>
                    </a:moveTo>
                    <a:lnTo>
                      <a:pt x="1746916" y="13648"/>
                    </a:lnTo>
                    <a:lnTo>
                      <a:pt x="1746916" y="788147"/>
                    </a:lnTo>
                    <a:lnTo>
                      <a:pt x="0" y="788147"/>
                    </a:lnTo>
                    <a:lnTo>
                      <a:pt x="423081" y="0"/>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pic>
        <p:nvPicPr>
          <p:cNvPr id="109" name="Picture 10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8151" y="3497495"/>
            <a:ext cx="127459" cy="515421"/>
          </a:xfrm>
          <a:prstGeom prst="rect">
            <a:avLst/>
          </a:prstGeom>
        </p:spPr>
      </p:pic>
      <p:grpSp>
        <p:nvGrpSpPr>
          <p:cNvPr id="110" name="Group 109"/>
          <p:cNvGrpSpPr/>
          <p:nvPr/>
        </p:nvGrpSpPr>
        <p:grpSpPr>
          <a:xfrm>
            <a:off x="1002230" y="3911437"/>
            <a:ext cx="168665" cy="265651"/>
            <a:chOff x="2786682" y="3010371"/>
            <a:chExt cx="341799" cy="658368"/>
          </a:xfrm>
        </p:grpSpPr>
        <p:sp>
          <p:nvSpPr>
            <p:cNvPr id="111" name="Rectangle 110"/>
            <p:cNvSpPr/>
            <p:nvPr/>
          </p:nvSpPr>
          <p:spPr>
            <a:xfrm rot="20581965">
              <a:off x="3066122" y="3033909"/>
              <a:ext cx="62359"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2" name="Rectangle 111"/>
            <p:cNvSpPr/>
            <p:nvPr/>
          </p:nvSpPr>
          <p:spPr>
            <a:xfrm rot="361120">
              <a:off x="2945377" y="3033230"/>
              <a:ext cx="36576" cy="63093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3" name="Rectangle 112"/>
            <p:cNvSpPr/>
            <p:nvPr/>
          </p:nvSpPr>
          <p:spPr>
            <a:xfrm rot="20581965">
              <a:off x="2909767" y="3010371"/>
              <a:ext cx="31179" cy="65836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4" name="Rectangle 113"/>
            <p:cNvSpPr/>
            <p:nvPr/>
          </p:nvSpPr>
          <p:spPr>
            <a:xfrm rot="361120">
              <a:off x="2786682" y="3036434"/>
              <a:ext cx="17148" cy="621792"/>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5" name="Rectangle 114"/>
            <p:cNvSpPr/>
            <p:nvPr/>
          </p:nvSpPr>
          <p:spPr>
            <a:xfrm flipV="1">
              <a:off x="2955204" y="3441262"/>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6" name="Rectangle 115"/>
            <p:cNvSpPr/>
            <p:nvPr/>
          </p:nvSpPr>
          <p:spPr>
            <a:xfrm flipV="1">
              <a:off x="2888978" y="3230436"/>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Rectangle 116"/>
            <p:cNvSpPr/>
            <p:nvPr/>
          </p:nvSpPr>
          <p:spPr>
            <a:xfrm flipV="1">
              <a:off x="2819159" y="3022428"/>
              <a:ext cx="217173" cy="45719"/>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118" name="Group 117"/>
          <p:cNvGrpSpPr>
            <a:grpSpLocks noChangeAspect="1"/>
          </p:cNvGrpSpPr>
          <p:nvPr/>
        </p:nvGrpSpPr>
        <p:grpSpPr>
          <a:xfrm>
            <a:off x="2388078" y="3043990"/>
            <a:ext cx="2064119" cy="1924784"/>
            <a:chOff x="545244" y="555428"/>
            <a:chExt cx="5115513" cy="4770203"/>
          </a:xfrm>
        </p:grpSpPr>
        <p:sp>
          <p:nvSpPr>
            <p:cNvPr id="119" name="Rectangle 118"/>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20" name="Group 119"/>
            <p:cNvGrpSpPr/>
            <p:nvPr/>
          </p:nvGrpSpPr>
          <p:grpSpPr>
            <a:xfrm>
              <a:off x="559530" y="819456"/>
              <a:ext cx="5073586" cy="4506175"/>
              <a:chOff x="559530" y="819456"/>
              <a:chExt cx="5073586" cy="4506175"/>
            </a:xfrm>
          </p:grpSpPr>
          <p:grpSp>
            <p:nvGrpSpPr>
              <p:cNvPr id="121" name="Group 120"/>
              <p:cNvGrpSpPr>
                <a:grpSpLocks noChangeAspect="1"/>
              </p:cNvGrpSpPr>
              <p:nvPr/>
            </p:nvGrpSpPr>
            <p:grpSpPr>
              <a:xfrm>
                <a:off x="559530" y="819456"/>
                <a:ext cx="5073568" cy="4506175"/>
                <a:chOff x="1295400" y="762000"/>
                <a:chExt cx="2745430" cy="2438400"/>
              </a:xfrm>
            </p:grpSpPr>
            <p:sp>
              <p:nvSpPr>
                <p:cNvPr id="124" name="Rectangle 123"/>
                <p:cNvSpPr/>
                <p:nvPr/>
              </p:nvSpPr>
              <p:spPr>
                <a:xfrm>
                  <a:off x="1295400" y="2971800"/>
                  <a:ext cx="2745430" cy="2286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5" name="Rectangle 124"/>
                <p:cNvSpPr/>
                <p:nvPr/>
              </p:nvSpPr>
              <p:spPr>
                <a:xfrm>
                  <a:off x="1295402" y="990600"/>
                  <a:ext cx="1057933" cy="1142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Flowchart: Manual Input 14"/>
                <p:cNvSpPr/>
                <p:nvPr/>
              </p:nvSpPr>
              <p:spPr>
                <a:xfrm rot="5400000">
                  <a:off x="1905000" y="152400"/>
                  <a:ext cx="228600" cy="14478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73 h 10000"/>
                    <a:gd name="connsiteX0" fmla="*/ 0 w 10000"/>
                    <a:gd name="connsiteY0" fmla="*/ 91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123"/>
                      </a:moveTo>
                      <a:lnTo>
                        <a:pt x="10000" y="0"/>
                      </a:lnTo>
                      <a:lnTo>
                        <a:pt x="10000" y="10000"/>
                      </a:lnTo>
                      <a:lnTo>
                        <a:pt x="0" y="10000"/>
                      </a:lnTo>
                      <a:lnTo>
                        <a:pt x="0" y="9123"/>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Rectangle 126"/>
                <p:cNvSpPr/>
                <p:nvPr/>
              </p:nvSpPr>
              <p:spPr>
                <a:xfrm>
                  <a:off x="1295400" y="2133600"/>
                  <a:ext cx="1447800" cy="838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2" name="Rectangle 121"/>
              <p:cNvSpPr>
                <a:spLocks noChangeAspect="1"/>
              </p:cNvSpPr>
              <p:nvPr/>
            </p:nvSpPr>
            <p:spPr>
              <a:xfrm>
                <a:off x="2524244" y="1279349"/>
                <a:ext cx="710159" cy="11702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3" name="Rectangle 97"/>
              <p:cNvSpPr/>
              <p:nvPr/>
            </p:nvSpPr>
            <p:spPr>
              <a:xfrm>
                <a:off x="3886200" y="4115030"/>
                <a:ext cx="1746916" cy="788147"/>
              </a:xfrm>
              <a:custGeom>
                <a:avLst/>
                <a:gdLst>
                  <a:gd name="connsiteX0" fmla="*/ 0 w 1746916"/>
                  <a:gd name="connsiteY0" fmla="*/ 0 h 774499"/>
                  <a:gd name="connsiteX1" fmla="*/ 1746916 w 1746916"/>
                  <a:gd name="connsiteY1" fmla="*/ 0 h 774499"/>
                  <a:gd name="connsiteX2" fmla="*/ 1746916 w 1746916"/>
                  <a:gd name="connsiteY2" fmla="*/ 774499 h 774499"/>
                  <a:gd name="connsiteX3" fmla="*/ 0 w 1746916"/>
                  <a:gd name="connsiteY3" fmla="*/ 774499 h 774499"/>
                  <a:gd name="connsiteX4" fmla="*/ 0 w 1746916"/>
                  <a:gd name="connsiteY4" fmla="*/ 0 h 774499"/>
                  <a:gd name="connsiteX0" fmla="*/ 423081 w 1746916"/>
                  <a:gd name="connsiteY0" fmla="*/ 0 h 788147"/>
                  <a:gd name="connsiteX1" fmla="*/ 1746916 w 1746916"/>
                  <a:gd name="connsiteY1" fmla="*/ 13648 h 788147"/>
                  <a:gd name="connsiteX2" fmla="*/ 1746916 w 1746916"/>
                  <a:gd name="connsiteY2" fmla="*/ 788147 h 788147"/>
                  <a:gd name="connsiteX3" fmla="*/ 0 w 1746916"/>
                  <a:gd name="connsiteY3" fmla="*/ 788147 h 788147"/>
                  <a:gd name="connsiteX4" fmla="*/ 423081 w 1746916"/>
                  <a:gd name="connsiteY4" fmla="*/ 0 h 78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916" h="788147">
                    <a:moveTo>
                      <a:pt x="423081" y="0"/>
                    </a:moveTo>
                    <a:lnTo>
                      <a:pt x="1746916" y="13648"/>
                    </a:lnTo>
                    <a:lnTo>
                      <a:pt x="1746916" y="788147"/>
                    </a:lnTo>
                    <a:lnTo>
                      <a:pt x="0" y="788147"/>
                    </a:lnTo>
                    <a:lnTo>
                      <a:pt x="423081" y="0"/>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139" name="Group 138"/>
          <p:cNvGrpSpPr>
            <a:grpSpLocks noChangeAspect="1"/>
          </p:cNvGrpSpPr>
          <p:nvPr/>
        </p:nvGrpSpPr>
        <p:grpSpPr>
          <a:xfrm>
            <a:off x="4665452" y="3042981"/>
            <a:ext cx="2064118" cy="1924784"/>
            <a:chOff x="545244" y="555428"/>
            <a:chExt cx="5115513" cy="4770203"/>
          </a:xfrm>
        </p:grpSpPr>
        <p:sp>
          <p:nvSpPr>
            <p:cNvPr id="140" name="Rectangle 139"/>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141" name="Group 140"/>
            <p:cNvGrpSpPr/>
            <p:nvPr/>
          </p:nvGrpSpPr>
          <p:grpSpPr>
            <a:xfrm>
              <a:off x="559530" y="819456"/>
              <a:ext cx="5073586" cy="4506175"/>
              <a:chOff x="559530" y="819456"/>
              <a:chExt cx="5073586" cy="4506175"/>
            </a:xfrm>
          </p:grpSpPr>
          <p:grpSp>
            <p:nvGrpSpPr>
              <p:cNvPr id="142" name="Group 141"/>
              <p:cNvGrpSpPr>
                <a:grpSpLocks noChangeAspect="1"/>
              </p:cNvGrpSpPr>
              <p:nvPr/>
            </p:nvGrpSpPr>
            <p:grpSpPr>
              <a:xfrm>
                <a:off x="559530" y="819456"/>
                <a:ext cx="5073568" cy="4506175"/>
                <a:chOff x="1295400" y="762000"/>
                <a:chExt cx="2745430" cy="2438400"/>
              </a:xfrm>
            </p:grpSpPr>
            <p:sp>
              <p:nvSpPr>
                <p:cNvPr id="145" name="Rectangle 144"/>
                <p:cNvSpPr/>
                <p:nvPr/>
              </p:nvSpPr>
              <p:spPr>
                <a:xfrm>
                  <a:off x="1295400" y="2971800"/>
                  <a:ext cx="2745430" cy="2286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Rectangle 145"/>
                <p:cNvSpPr/>
                <p:nvPr/>
              </p:nvSpPr>
              <p:spPr>
                <a:xfrm>
                  <a:off x="1295402" y="990600"/>
                  <a:ext cx="1057933" cy="1142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7" name="Flowchart: Manual Input 14"/>
                <p:cNvSpPr/>
                <p:nvPr/>
              </p:nvSpPr>
              <p:spPr>
                <a:xfrm rot="5400000">
                  <a:off x="1905000" y="152400"/>
                  <a:ext cx="228600" cy="14478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73 h 10000"/>
                    <a:gd name="connsiteX0" fmla="*/ 0 w 10000"/>
                    <a:gd name="connsiteY0" fmla="*/ 91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123"/>
                      </a:moveTo>
                      <a:lnTo>
                        <a:pt x="10000" y="0"/>
                      </a:lnTo>
                      <a:lnTo>
                        <a:pt x="10000" y="10000"/>
                      </a:lnTo>
                      <a:lnTo>
                        <a:pt x="0" y="10000"/>
                      </a:lnTo>
                      <a:lnTo>
                        <a:pt x="0" y="9123"/>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8" name="Rectangle 147"/>
                <p:cNvSpPr/>
                <p:nvPr/>
              </p:nvSpPr>
              <p:spPr>
                <a:xfrm>
                  <a:off x="1295400" y="2133600"/>
                  <a:ext cx="1447800" cy="838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43" name="Rectangle 142"/>
              <p:cNvSpPr>
                <a:spLocks noChangeAspect="1"/>
              </p:cNvSpPr>
              <p:nvPr/>
            </p:nvSpPr>
            <p:spPr>
              <a:xfrm>
                <a:off x="2549273" y="1279349"/>
                <a:ext cx="710159" cy="11702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Rectangle 97"/>
              <p:cNvSpPr/>
              <p:nvPr/>
            </p:nvSpPr>
            <p:spPr>
              <a:xfrm>
                <a:off x="3886200" y="4115030"/>
                <a:ext cx="1746916" cy="788147"/>
              </a:xfrm>
              <a:custGeom>
                <a:avLst/>
                <a:gdLst>
                  <a:gd name="connsiteX0" fmla="*/ 0 w 1746916"/>
                  <a:gd name="connsiteY0" fmla="*/ 0 h 774499"/>
                  <a:gd name="connsiteX1" fmla="*/ 1746916 w 1746916"/>
                  <a:gd name="connsiteY1" fmla="*/ 0 h 774499"/>
                  <a:gd name="connsiteX2" fmla="*/ 1746916 w 1746916"/>
                  <a:gd name="connsiteY2" fmla="*/ 774499 h 774499"/>
                  <a:gd name="connsiteX3" fmla="*/ 0 w 1746916"/>
                  <a:gd name="connsiteY3" fmla="*/ 774499 h 774499"/>
                  <a:gd name="connsiteX4" fmla="*/ 0 w 1746916"/>
                  <a:gd name="connsiteY4" fmla="*/ 0 h 774499"/>
                  <a:gd name="connsiteX0" fmla="*/ 423081 w 1746916"/>
                  <a:gd name="connsiteY0" fmla="*/ 0 h 788147"/>
                  <a:gd name="connsiteX1" fmla="*/ 1746916 w 1746916"/>
                  <a:gd name="connsiteY1" fmla="*/ 13648 h 788147"/>
                  <a:gd name="connsiteX2" fmla="*/ 1746916 w 1746916"/>
                  <a:gd name="connsiteY2" fmla="*/ 788147 h 788147"/>
                  <a:gd name="connsiteX3" fmla="*/ 0 w 1746916"/>
                  <a:gd name="connsiteY3" fmla="*/ 788147 h 788147"/>
                  <a:gd name="connsiteX4" fmla="*/ 423081 w 1746916"/>
                  <a:gd name="connsiteY4" fmla="*/ 0 h 78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916" h="788147">
                    <a:moveTo>
                      <a:pt x="423081" y="0"/>
                    </a:moveTo>
                    <a:lnTo>
                      <a:pt x="1746916" y="13648"/>
                    </a:lnTo>
                    <a:lnTo>
                      <a:pt x="1746916" y="788147"/>
                    </a:lnTo>
                    <a:lnTo>
                      <a:pt x="0" y="788147"/>
                    </a:lnTo>
                    <a:lnTo>
                      <a:pt x="423081" y="0"/>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161" name="TextBox 160"/>
          <p:cNvSpPr txBox="1"/>
          <p:nvPr/>
        </p:nvSpPr>
        <p:spPr>
          <a:xfrm>
            <a:off x="907684" y="5692914"/>
            <a:ext cx="495649" cy="707886"/>
          </a:xfrm>
          <a:prstGeom prst="rect">
            <a:avLst/>
          </a:prstGeom>
          <a:noFill/>
        </p:spPr>
        <p:txBody>
          <a:bodyPr wrap="none" rtlCol="0">
            <a:spAutoFit/>
          </a:bodyPr>
          <a:lstStyle/>
          <a:p>
            <a:r>
              <a:rPr lang="en-US" sz="4000" b="1" dirty="0" smtClean="0"/>
              <a:t>A</a:t>
            </a:r>
            <a:endParaRPr lang="en-US" sz="4000" b="1" dirty="0"/>
          </a:p>
        </p:txBody>
      </p:sp>
      <p:sp>
        <p:nvSpPr>
          <p:cNvPr id="162" name="TextBox 161"/>
          <p:cNvSpPr txBox="1"/>
          <p:nvPr/>
        </p:nvSpPr>
        <p:spPr>
          <a:xfrm>
            <a:off x="3148272" y="5692914"/>
            <a:ext cx="471604" cy="707886"/>
          </a:xfrm>
          <a:prstGeom prst="rect">
            <a:avLst/>
          </a:prstGeom>
          <a:noFill/>
        </p:spPr>
        <p:txBody>
          <a:bodyPr wrap="none" rtlCol="0">
            <a:spAutoFit/>
          </a:bodyPr>
          <a:lstStyle/>
          <a:p>
            <a:r>
              <a:rPr lang="en-US" sz="4000" b="1" dirty="0" smtClean="0"/>
              <a:t>B</a:t>
            </a:r>
            <a:endParaRPr lang="en-US" sz="4000" b="1" dirty="0"/>
          </a:p>
        </p:txBody>
      </p:sp>
      <p:sp>
        <p:nvSpPr>
          <p:cNvPr id="163" name="TextBox 162"/>
          <p:cNvSpPr txBox="1"/>
          <p:nvPr/>
        </p:nvSpPr>
        <p:spPr>
          <a:xfrm>
            <a:off x="5532843" y="5692914"/>
            <a:ext cx="455574" cy="707886"/>
          </a:xfrm>
          <a:prstGeom prst="rect">
            <a:avLst/>
          </a:prstGeom>
          <a:noFill/>
        </p:spPr>
        <p:txBody>
          <a:bodyPr wrap="none" rtlCol="0">
            <a:spAutoFit/>
          </a:bodyPr>
          <a:lstStyle/>
          <a:p>
            <a:r>
              <a:rPr lang="en-US" sz="4000" b="1" dirty="0"/>
              <a:t>C</a:t>
            </a:r>
          </a:p>
        </p:txBody>
      </p:sp>
      <p:grpSp>
        <p:nvGrpSpPr>
          <p:cNvPr id="8" name="Group 7"/>
          <p:cNvGrpSpPr>
            <a:grpSpLocks noChangeAspect="1"/>
          </p:cNvGrpSpPr>
          <p:nvPr/>
        </p:nvGrpSpPr>
        <p:grpSpPr>
          <a:xfrm>
            <a:off x="1018493" y="3397625"/>
            <a:ext cx="53647" cy="84839"/>
            <a:chOff x="2590800" y="2224420"/>
            <a:chExt cx="73152" cy="134732"/>
          </a:xfrm>
        </p:grpSpPr>
        <p:cxnSp>
          <p:nvCxnSpPr>
            <p:cNvPr id="59" name="Straight Connector 58"/>
            <p:cNvCxnSpPr/>
            <p:nvPr/>
          </p:nvCxnSpPr>
          <p:spPr>
            <a:xfrm>
              <a:off x="2624429" y="2224420"/>
              <a:ext cx="1" cy="114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2590800" y="2286000"/>
              <a:ext cx="73152" cy="731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Box 28"/>
          <p:cNvSpPr txBox="1"/>
          <p:nvPr/>
        </p:nvSpPr>
        <p:spPr>
          <a:xfrm>
            <a:off x="552232" y="1459468"/>
            <a:ext cx="58310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 Which is the correct, or safe, way of performing the task? </a:t>
            </a:r>
          </a:p>
        </p:txBody>
      </p:sp>
      <p:grpSp>
        <p:nvGrpSpPr>
          <p:cNvPr id="73" name="Group 72"/>
          <p:cNvGrpSpPr>
            <a:grpSpLocks noChangeAspect="1"/>
          </p:cNvGrpSpPr>
          <p:nvPr/>
        </p:nvGrpSpPr>
        <p:grpSpPr>
          <a:xfrm>
            <a:off x="6927481" y="3046182"/>
            <a:ext cx="2064119" cy="1924784"/>
            <a:chOff x="545244" y="555428"/>
            <a:chExt cx="5115513" cy="4770203"/>
          </a:xfrm>
        </p:grpSpPr>
        <p:sp>
          <p:nvSpPr>
            <p:cNvPr id="75" name="Rectangle 74"/>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76" name="Group 75"/>
            <p:cNvGrpSpPr/>
            <p:nvPr/>
          </p:nvGrpSpPr>
          <p:grpSpPr>
            <a:xfrm>
              <a:off x="559530" y="819456"/>
              <a:ext cx="5073586" cy="4506175"/>
              <a:chOff x="559530" y="819456"/>
              <a:chExt cx="5073586" cy="4506175"/>
            </a:xfrm>
          </p:grpSpPr>
          <p:grpSp>
            <p:nvGrpSpPr>
              <p:cNvPr id="77" name="Group 76"/>
              <p:cNvGrpSpPr>
                <a:grpSpLocks noChangeAspect="1"/>
              </p:cNvGrpSpPr>
              <p:nvPr/>
            </p:nvGrpSpPr>
            <p:grpSpPr>
              <a:xfrm>
                <a:off x="559530" y="819456"/>
                <a:ext cx="5073568" cy="4506175"/>
                <a:chOff x="1295400" y="762000"/>
                <a:chExt cx="2745430" cy="2438400"/>
              </a:xfrm>
            </p:grpSpPr>
            <p:sp>
              <p:nvSpPr>
                <p:cNvPr id="80" name="Rectangle 79"/>
                <p:cNvSpPr/>
                <p:nvPr/>
              </p:nvSpPr>
              <p:spPr>
                <a:xfrm>
                  <a:off x="1295400" y="2971800"/>
                  <a:ext cx="2745430" cy="2286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1" name="Rectangle 80"/>
                <p:cNvSpPr/>
                <p:nvPr/>
              </p:nvSpPr>
              <p:spPr>
                <a:xfrm>
                  <a:off x="1295402" y="990600"/>
                  <a:ext cx="1057933" cy="1142999"/>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Flowchart: Manual Input 14"/>
                <p:cNvSpPr/>
                <p:nvPr/>
              </p:nvSpPr>
              <p:spPr>
                <a:xfrm rot="5400000">
                  <a:off x="1905000" y="152400"/>
                  <a:ext cx="228600" cy="14478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6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673 h 10000"/>
                    <a:gd name="connsiteX0" fmla="*/ 0 w 10000"/>
                    <a:gd name="connsiteY0" fmla="*/ 912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2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9123"/>
                      </a:moveTo>
                      <a:lnTo>
                        <a:pt x="10000" y="0"/>
                      </a:lnTo>
                      <a:lnTo>
                        <a:pt x="10000" y="10000"/>
                      </a:lnTo>
                      <a:lnTo>
                        <a:pt x="0" y="10000"/>
                      </a:lnTo>
                      <a:lnTo>
                        <a:pt x="0" y="9123"/>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3" name="Rectangle 82"/>
                <p:cNvSpPr/>
                <p:nvPr/>
              </p:nvSpPr>
              <p:spPr>
                <a:xfrm>
                  <a:off x="1295400" y="2133600"/>
                  <a:ext cx="1447800" cy="83820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8" name="Rectangle 77"/>
              <p:cNvSpPr>
                <a:spLocks noChangeAspect="1"/>
              </p:cNvSpPr>
              <p:nvPr/>
            </p:nvSpPr>
            <p:spPr>
              <a:xfrm>
                <a:off x="2524244" y="1279349"/>
                <a:ext cx="710159" cy="117028"/>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Rectangle 97"/>
              <p:cNvSpPr/>
              <p:nvPr/>
            </p:nvSpPr>
            <p:spPr>
              <a:xfrm>
                <a:off x="3886200" y="4115030"/>
                <a:ext cx="1746916" cy="788147"/>
              </a:xfrm>
              <a:custGeom>
                <a:avLst/>
                <a:gdLst>
                  <a:gd name="connsiteX0" fmla="*/ 0 w 1746916"/>
                  <a:gd name="connsiteY0" fmla="*/ 0 h 774499"/>
                  <a:gd name="connsiteX1" fmla="*/ 1746916 w 1746916"/>
                  <a:gd name="connsiteY1" fmla="*/ 0 h 774499"/>
                  <a:gd name="connsiteX2" fmla="*/ 1746916 w 1746916"/>
                  <a:gd name="connsiteY2" fmla="*/ 774499 h 774499"/>
                  <a:gd name="connsiteX3" fmla="*/ 0 w 1746916"/>
                  <a:gd name="connsiteY3" fmla="*/ 774499 h 774499"/>
                  <a:gd name="connsiteX4" fmla="*/ 0 w 1746916"/>
                  <a:gd name="connsiteY4" fmla="*/ 0 h 774499"/>
                  <a:gd name="connsiteX0" fmla="*/ 423081 w 1746916"/>
                  <a:gd name="connsiteY0" fmla="*/ 0 h 788147"/>
                  <a:gd name="connsiteX1" fmla="*/ 1746916 w 1746916"/>
                  <a:gd name="connsiteY1" fmla="*/ 13648 h 788147"/>
                  <a:gd name="connsiteX2" fmla="*/ 1746916 w 1746916"/>
                  <a:gd name="connsiteY2" fmla="*/ 788147 h 788147"/>
                  <a:gd name="connsiteX3" fmla="*/ 0 w 1746916"/>
                  <a:gd name="connsiteY3" fmla="*/ 788147 h 788147"/>
                  <a:gd name="connsiteX4" fmla="*/ 423081 w 1746916"/>
                  <a:gd name="connsiteY4" fmla="*/ 0 h 788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916" h="788147">
                    <a:moveTo>
                      <a:pt x="423081" y="0"/>
                    </a:moveTo>
                    <a:lnTo>
                      <a:pt x="1746916" y="13648"/>
                    </a:lnTo>
                    <a:lnTo>
                      <a:pt x="1746916" y="788147"/>
                    </a:lnTo>
                    <a:lnTo>
                      <a:pt x="0" y="788147"/>
                    </a:lnTo>
                    <a:lnTo>
                      <a:pt x="423081" y="0"/>
                    </a:ln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100" name="Group 99"/>
          <p:cNvGrpSpPr>
            <a:grpSpLocks noChangeAspect="1"/>
          </p:cNvGrpSpPr>
          <p:nvPr/>
        </p:nvGrpSpPr>
        <p:grpSpPr>
          <a:xfrm>
            <a:off x="3303408" y="3401768"/>
            <a:ext cx="53647" cy="84839"/>
            <a:chOff x="2590800" y="2224420"/>
            <a:chExt cx="73152" cy="134732"/>
          </a:xfrm>
        </p:grpSpPr>
        <p:cxnSp>
          <p:nvCxnSpPr>
            <p:cNvPr id="149" name="Straight Connector 148"/>
            <p:cNvCxnSpPr/>
            <p:nvPr/>
          </p:nvCxnSpPr>
          <p:spPr>
            <a:xfrm>
              <a:off x="2624429" y="2224420"/>
              <a:ext cx="1" cy="114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0" name="Oval 149"/>
            <p:cNvSpPr/>
            <p:nvPr/>
          </p:nvSpPr>
          <p:spPr>
            <a:xfrm>
              <a:off x="2590800" y="2286000"/>
              <a:ext cx="73152" cy="731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7" name="Picture 9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87756" y="3501638"/>
            <a:ext cx="127459" cy="515421"/>
          </a:xfrm>
          <a:prstGeom prst="rect">
            <a:avLst/>
          </a:prstGeom>
        </p:spPr>
      </p:pic>
      <p:grpSp>
        <p:nvGrpSpPr>
          <p:cNvPr id="128" name="Group 127"/>
          <p:cNvGrpSpPr>
            <a:grpSpLocks noChangeAspect="1"/>
          </p:cNvGrpSpPr>
          <p:nvPr/>
        </p:nvGrpSpPr>
        <p:grpSpPr>
          <a:xfrm>
            <a:off x="3243069" y="3751723"/>
            <a:ext cx="169994" cy="419527"/>
            <a:chOff x="2761944" y="3002071"/>
            <a:chExt cx="421289" cy="1039716"/>
          </a:xfrm>
          <a:scene3d>
            <a:camera prst="orthographicFront">
              <a:rot lat="0" lon="3600000" rev="0"/>
            </a:camera>
            <a:lightRig rig="threePt" dir="t"/>
          </a:scene3d>
        </p:grpSpPr>
        <p:sp>
          <p:nvSpPr>
            <p:cNvPr id="129" name="Rectangle 128"/>
            <p:cNvSpPr/>
            <p:nvPr/>
          </p:nvSpPr>
          <p:spPr>
            <a:xfrm rot="20581965">
              <a:off x="3120873" y="3025743"/>
              <a:ext cx="62360" cy="100617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0" name="Rectangle 129"/>
            <p:cNvSpPr/>
            <p:nvPr/>
          </p:nvSpPr>
          <p:spPr>
            <a:xfrm rot="361120">
              <a:off x="2926583" y="3032241"/>
              <a:ext cx="36576" cy="989407"/>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1" name="Rectangle 130"/>
            <p:cNvSpPr/>
            <p:nvPr/>
          </p:nvSpPr>
          <p:spPr>
            <a:xfrm rot="20581965">
              <a:off x="2965409" y="3002071"/>
              <a:ext cx="31179" cy="103971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Rectangle 131"/>
            <p:cNvSpPr/>
            <p:nvPr/>
          </p:nvSpPr>
          <p:spPr>
            <a:xfrm rot="361120">
              <a:off x="2761944" y="3035419"/>
              <a:ext cx="17147" cy="989407"/>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3" name="Rectangle 132"/>
            <p:cNvSpPr/>
            <p:nvPr/>
          </p:nvSpPr>
          <p:spPr>
            <a:xfrm flipV="1">
              <a:off x="2955204" y="3441262"/>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4" name="Rectangle 133"/>
            <p:cNvSpPr/>
            <p:nvPr/>
          </p:nvSpPr>
          <p:spPr>
            <a:xfrm flipV="1">
              <a:off x="2888978" y="3230436"/>
              <a:ext cx="171477" cy="1828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5" name="Rectangle 134"/>
            <p:cNvSpPr/>
            <p:nvPr/>
          </p:nvSpPr>
          <p:spPr>
            <a:xfrm flipV="1">
              <a:off x="2819159" y="3016964"/>
              <a:ext cx="217173" cy="45718"/>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36" name="Rectangle 135"/>
          <p:cNvSpPr/>
          <p:nvPr/>
        </p:nvSpPr>
        <p:spPr>
          <a:xfrm flipV="1">
            <a:off x="3337323" y="4011368"/>
            <a:ext cx="45720" cy="7374"/>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1" name="Picture 15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80400" y="3495800"/>
            <a:ext cx="127459" cy="515421"/>
          </a:xfrm>
          <a:prstGeom prst="rect">
            <a:avLst/>
          </a:prstGeom>
        </p:spPr>
      </p:pic>
      <p:grpSp>
        <p:nvGrpSpPr>
          <p:cNvPr id="152" name="Group 151"/>
          <p:cNvGrpSpPr>
            <a:grpSpLocks noChangeAspect="1"/>
          </p:cNvGrpSpPr>
          <p:nvPr/>
        </p:nvGrpSpPr>
        <p:grpSpPr>
          <a:xfrm>
            <a:off x="5560742" y="3395930"/>
            <a:ext cx="53647" cy="84839"/>
            <a:chOff x="2590800" y="2224420"/>
            <a:chExt cx="73152" cy="134732"/>
          </a:xfrm>
        </p:grpSpPr>
        <p:cxnSp>
          <p:nvCxnSpPr>
            <p:cNvPr id="153" name="Straight Connector 152"/>
            <p:cNvCxnSpPr/>
            <p:nvPr/>
          </p:nvCxnSpPr>
          <p:spPr>
            <a:xfrm>
              <a:off x="2624429" y="2224420"/>
              <a:ext cx="1" cy="114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2590800" y="2286000"/>
              <a:ext cx="73152" cy="731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 name="Straight Connector 2"/>
          <p:cNvCxnSpPr/>
          <p:nvPr/>
        </p:nvCxnSpPr>
        <p:spPr>
          <a:xfrm flipH="1" flipV="1">
            <a:off x="5474081" y="3549559"/>
            <a:ext cx="539452" cy="12218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55" name="Picture 15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43814" y="3642509"/>
            <a:ext cx="127459" cy="515421"/>
          </a:xfrm>
          <a:prstGeom prst="rect">
            <a:avLst/>
          </a:prstGeom>
        </p:spPr>
      </p:pic>
      <p:grpSp>
        <p:nvGrpSpPr>
          <p:cNvPr id="156" name="Group 155"/>
          <p:cNvGrpSpPr>
            <a:grpSpLocks noChangeAspect="1"/>
          </p:cNvGrpSpPr>
          <p:nvPr/>
        </p:nvGrpSpPr>
        <p:grpSpPr>
          <a:xfrm>
            <a:off x="7824156" y="3395930"/>
            <a:ext cx="53647" cy="84839"/>
            <a:chOff x="2590800" y="2224420"/>
            <a:chExt cx="73152" cy="134732"/>
          </a:xfrm>
        </p:grpSpPr>
        <p:cxnSp>
          <p:nvCxnSpPr>
            <p:cNvPr id="157" name="Straight Connector 156"/>
            <p:cNvCxnSpPr/>
            <p:nvPr/>
          </p:nvCxnSpPr>
          <p:spPr>
            <a:xfrm>
              <a:off x="2624429" y="2224420"/>
              <a:ext cx="1" cy="1149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590800" y="2286000"/>
              <a:ext cx="73152" cy="731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p:cNvCxnSpPr>
            <a:cxnSpLocks noChangeAspect="1"/>
          </p:cNvCxnSpPr>
          <p:nvPr/>
        </p:nvCxnSpPr>
        <p:spPr>
          <a:xfrm>
            <a:off x="7852440" y="3502657"/>
            <a:ext cx="0" cy="39756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7776419" y="5692914"/>
            <a:ext cx="508473" cy="707886"/>
          </a:xfrm>
          <a:prstGeom prst="rect">
            <a:avLst/>
          </a:prstGeom>
          <a:noFill/>
        </p:spPr>
        <p:txBody>
          <a:bodyPr wrap="none" rtlCol="0">
            <a:spAutoFit/>
          </a:bodyPr>
          <a:lstStyle/>
          <a:p>
            <a:r>
              <a:rPr lang="en-US" sz="4000" b="1" dirty="0"/>
              <a:t>D</a:t>
            </a:r>
          </a:p>
        </p:txBody>
      </p:sp>
      <p:sp>
        <p:nvSpPr>
          <p:cNvPr id="2" name="Rectangle 1"/>
          <p:cNvSpPr/>
          <p:nvPr/>
        </p:nvSpPr>
        <p:spPr>
          <a:xfrm>
            <a:off x="203365" y="4989723"/>
            <a:ext cx="2007986" cy="338554"/>
          </a:xfrm>
          <a:prstGeom prst="rect">
            <a:avLst/>
          </a:prstGeom>
        </p:spPr>
        <p:txBody>
          <a:bodyPr wrap="none">
            <a:spAutoFit/>
          </a:bodyPr>
          <a:lstStyle/>
          <a:p>
            <a:pPr lvl="0"/>
            <a:r>
              <a:rPr lang="en-US" sz="1600" b="1" dirty="0"/>
              <a:t>Use a shorter </a:t>
            </a:r>
            <a:r>
              <a:rPr lang="en-US" sz="1600" b="1" dirty="0" smtClean="0"/>
              <a:t>ladder?</a:t>
            </a:r>
            <a:endParaRPr lang="en-US" sz="1600" b="1" dirty="0"/>
          </a:p>
        </p:txBody>
      </p:sp>
      <p:sp>
        <p:nvSpPr>
          <p:cNvPr id="4" name="Rectangle 3"/>
          <p:cNvSpPr/>
          <p:nvPr/>
        </p:nvSpPr>
        <p:spPr>
          <a:xfrm>
            <a:off x="2493204" y="4989723"/>
            <a:ext cx="1835182" cy="584775"/>
          </a:xfrm>
          <a:prstGeom prst="rect">
            <a:avLst/>
          </a:prstGeom>
        </p:spPr>
        <p:txBody>
          <a:bodyPr wrap="none">
            <a:spAutoFit/>
          </a:bodyPr>
          <a:lstStyle/>
          <a:p>
            <a:pPr lvl="0" algn="ctr"/>
            <a:r>
              <a:rPr lang="en-US" sz="1600" b="1" dirty="0"/>
              <a:t>Use a longer </a:t>
            </a:r>
            <a:r>
              <a:rPr lang="en-US" sz="1600" b="1" dirty="0" smtClean="0"/>
              <a:t>ladder</a:t>
            </a:r>
          </a:p>
          <a:p>
            <a:pPr lvl="0" algn="ctr"/>
            <a:r>
              <a:rPr lang="en-US" sz="1600" b="1" dirty="0" smtClean="0"/>
              <a:t> </a:t>
            </a:r>
            <a:r>
              <a:rPr lang="en-US" sz="1600" b="1" dirty="0"/>
              <a:t>and rotate </a:t>
            </a:r>
            <a:r>
              <a:rPr lang="en-US" sz="1600" b="1" dirty="0" smtClean="0"/>
              <a:t>it?</a:t>
            </a:r>
            <a:endParaRPr lang="en-US" sz="1600" b="1" dirty="0"/>
          </a:p>
        </p:txBody>
      </p:sp>
      <p:sp>
        <p:nvSpPr>
          <p:cNvPr id="5" name="Rectangle 4"/>
          <p:cNvSpPr/>
          <p:nvPr/>
        </p:nvSpPr>
        <p:spPr>
          <a:xfrm>
            <a:off x="4572567" y="4989723"/>
            <a:ext cx="2379882" cy="338554"/>
          </a:xfrm>
          <a:prstGeom prst="rect">
            <a:avLst/>
          </a:prstGeom>
        </p:spPr>
        <p:txBody>
          <a:bodyPr wrap="none">
            <a:spAutoFit/>
          </a:bodyPr>
          <a:lstStyle/>
          <a:p>
            <a:pPr lvl="0"/>
            <a:r>
              <a:rPr lang="en-US" sz="1600" b="1" dirty="0"/>
              <a:t>Use an extension </a:t>
            </a:r>
            <a:r>
              <a:rPr lang="en-US" sz="1600" b="1" dirty="0" smtClean="0"/>
              <a:t>ladder?</a:t>
            </a:r>
            <a:endParaRPr lang="en-US" sz="1600" b="1" dirty="0"/>
          </a:p>
        </p:txBody>
      </p:sp>
      <p:sp>
        <p:nvSpPr>
          <p:cNvPr id="6" name="Rectangle 5"/>
          <p:cNvSpPr/>
          <p:nvPr/>
        </p:nvSpPr>
        <p:spPr>
          <a:xfrm>
            <a:off x="6933246" y="4967765"/>
            <a:ext cx="2058354" cy="830997"/>
          </a:xfrm>
          <a:prstGeom prst="rect">
            <a:avLst/>
          </a:prstGeom>
        </p:spPr>
        <p:txBody>
          <a:bodyPr wrap="square">
            <a:spAutoFit/>
          </a:bodyPr>
          <a:lstStyle/>
          <a:p>
            <a:pPr lvl="0" algn="ctr"/>
            <a:r>
              <a:rPr lang="en-US" sz="1600" b="1" dirty="0"/>
              <a:t>Protect the open edge </a:t>
            </a:r>
            <a:endParaRPr lang="en-US" sz="1600" b="1" dirty="0" smtClean="0"/>
          </a:p>
          <a:p>
            <a:pPr lvl="0" algn="ctr"/>
            <a:r>
              <a:rPr lang="en-US" sz="1600" b="1" dirty="0" smtClean="0"/>
              <a:t>and </a:t>
            </a:r>
            <a:r>
              <a:rPr lang="en-US" sz="1600" b="1" dirty="0"/>
              <a:t>use an extension </a:t>
            </a:r>
            <a:r>
              <a:rPr lang="en-US" sz="1600" b="1" dirty="0" smtClean="0"/>
              <a:t>pole?</a:t>
            </a:r>
            <a:endParaRPr lang="en-US" sz="1600" b="1" dirty="0"/>
          </a:p>
        </p:txBody>
      </p:sp>
      <p:sp>
        <p:nvSpPr>
          <p:cNvPr id="88" name="Rectangle 87"/>
          <p:cNvSpPr/>
          <p:nvPr/>
        </p:nvSpPr>
        <p:spPr>
          <a:xfrm flipV="1">
            <a:off x="3359724" y="4081616"/>
            <a:ext cx="45720" cy="7374"/>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Rectangle 86"/>
          <p:cNvSpPr/>
          <p:nvPr/>
        </p:nvSpPr>
        <p:spPr>
          <a:xfrm>
            <a:off x="7997382" y="3895345"/>
            <a:ext cx="18288" cy="263226"/>
          </a:xfrm>
          <a:prstGeom prst="rect">
            <a:avLst/>
          </a:prstGeom>
          <a:solidFill>
            <a:srgbClr val="FF0000"/>
          </a:solid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49118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28"/>
          <p:cNvSpPr txBox="1"/>
          <p:nvPr/>
        </p:nvSpPr>
        <p:spPr>
          <a:xfrm>
            <a:off x="552233" y="1459468"/>
            <a:ext cx="7982168" cy="2585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3. </a:t>
            </a:r>
            <a:r>
              <a:rPr lang="en-US" dirty="0"/>
              <a:t>You can avoid the hazards identified in the scenario by making sure you </a:t>
            </a:r>
            <a:r>
              <a:rPr lang="en-US" dirty="0" smtClean="0"/>
              <a:t>follow </a:t>
            </a:r>
            <a:r>
              <a:rPr lang="en-US" dirty="0"/>
              <a:t>the safeguards listed </a:t>
            </a:r>
            <a:r>
              <a:rPr lang="en-US" dirty="0" smtClean="0"/>
              <a:t>below:</a:t>
            </a:r>
            <a:endParaRPr lang="en-US" dirty="0"/>
          </a:p>
          <a:p>
            <a:r>
              <a:rPr lang="en-US" dirty="0"/>
              <a:t> </a:t>
            </a:r>
            <a:endParaRPr lang="en-US" dirty="0" smtClean="0"/>
          </a:p>
          <a:p>
            <a:endParaRPr lang="en-US" dirty="0"/>
          </a:p>
          <a:p>
            <a:pPr marL="285750" indent="-285750"/>
            <a:endParaRPr lang="en-US" dirty="0"/>
          </a:p>
          <a:p>
            <a:pPr marL="285750" indent="-285750">
              <a:buFontTx/>
              <a:buChar char="-"/>
            </a:pPr>
            <a:r>
              <a:rPr lang="en-US" dirty="0" smtClean="0"/>
              <a:t>Stay </a:t>
            </a:r>
            <a:r>
              <a:rPr lang="en-US" dirty="0"/>
              <a:t>behind a </a:t>
            </a:r>
            <a:r>
              <a:rPr lang="en-US" dirty="0" smtClean="0"/>
              <a:t>guardrail,</a:t>
            </a:r>
          </a:p>
          <a:p>
            <a:pPr marL="285750" indent="-285750">
              <a:buFontTx/>
              <a:buChar char="-"/>
            </a:pPr>
            <a:endParaRPr lang="en-US" dirty="0"/>
          </a:p>
          <a:p>
            <a:pPr marL="285750" indent="-285750">
              <a:buFontTx/>
              <a:buChar char="-"/>
            </a:pPr>
            <a:r>
              <a:rPr lang="en-US" dirty="0" smtClean="0"/>
              <a:t>Find </a:t>
            </a:r>
            <a:r>
              <a:rPr lang="en-US" dirty="0"/>
              <a:t>the right tool to do the </a:t>
            </a:r>
            <a:r>
              <a:rPr lang="en-US" dirty="0" smtClean="0"/>
              <a:t>task.</a:t>
            </a:r>
            <a:endParaRPr lang="en-US" dirty="0"/>
          </a:p>
          <a:p>
            <a:endParaRPr lang="en-US" dirty="0" smtClean="0"/>
          </a:p>
        </p:txBody>
      </p:sp>
    </p:spTree>
    <p:extLst>
      <p:ext uri="{BB962C8B-B14F-4D97-AF65-F5344CB8AC3E}">
        <p14:creationId xmlns:p14="http://schemas.microsoft.com/office/powerpoint/2010/main" val="93660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Case 4</a:t>
            </a:r>
            <a:endParaRPr lang="en-US" dirty="0"/>
          </a:p>
        </p:txBody>
      </p:sp>
      <p:sp>
        <p:nvSpPr>
          <p:cNvPr id="3" name="Subtitle 2"/>
          <p:cNvSpPr>
            <a:spLocks noGrp="1"/>
          </p:cNvSpPr>
          <p:nvPr>
            <p:ph type="subTitle" idx="1"/>
          </p:nvPr>
        </p:nvSpPr>
        <p:spPr>
          <a:xfrm>
            <a:off x="914400" y="2209800"/>
            <a:ext cx="7086600" cy="3352800"/>
          </a:xfrm>
        </p:spPr>
        <p:txBody>
          <a:bodyPr>
            <a:noAutofit/>
          </a:bodyPr>
          <a:lstStyle/>
          <a:p>
            <a:pPr algn="l"/>
            <a:r>
              <a:rPr lang="en-US" sz="2800" dirty="0" smtClean="0">
                <a:solidFill>
                  <a:schemeClr val="tx1"/>
                </a:solidFill>
              </a:rPr>
              <a:t>The victim was working on the top of an unstable steep extension ladder doing touch up paintings and installing metal roof tie-downs when the ladder with the victim on tipped over backward. As a result, the worker struck his head on the concrete floor and died due to injuries.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216C123-4586-4977-9029-1F865EF9ECC3}"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a:spLocks/>
          </p:cNvSpPr>
          <p:nvPr/>
        </p:nvSpPr>
        <p:spPr>
          <a:xfrm>
            <a:off x="2310892" y="3032760"/>
            <a:ext cx="89408" cy="23774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23276" y="29150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“Do touch up paintings and install roof tie-downs.” </a:t>
              </a:r>
              <a:endParaRPr lang="en-US" sz="1400" b="1" dirty="0" smtClean="0"/>
            </a:p>
          </p:txBody>
        </p:sp>
        <p:sp>
          <p:nvSpPr>
            <p:cNvPr id="4" name="Rectangle 3"/>
            <p:cNvSpPr>
              <a:spLocks noChangeAspect="1"/>
            </p:cNvSpPr>
            <p:nvPr/>
          </p:nvSpPr>
          <p:spPr>
            <a:xfrm>
              <a:off x="545244" y="872867"/>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 name="Rectangle 4"/>
          <p:cNvSpPr/>
          <p:nvPr/>
        </p:nvSpPr>
        <p:spPr>
          <a:xfrm>
            <a:off x="537580" y="5410200"/>
            <a:ext cx="5101209" cy="2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rot="1082395">
            <a:off x="1505913" y="3252123"/>
            <a:ext cx="4114800" cy="172686"/>
          </a:xfrm>
          <a:prstGeom prst="parallelogram">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a:off x="5188549" y="3947160"/>
            <a:ext cx="89408"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475411" y="4038868"/>
            <a:ext cx="761747" cy="338554"/>
          </a:xfrm>
          <a:prstGeom prst="rect">
            <a:avLst/>
          </a:prstGeom>
          <a:noFill/>
          <a:ln>
            <a:noFill/>
          </a:ln>
        </p:spPr>
        <p:txBody>
          <a:bodyPr wrap="none" rtlCol="0">
            <a:spAutoFit/>
          </a:bodyPr>
          <a:lstStyle/>
          <a:p>
            <a:r>
              <a:rPr lang="en-US" sz="1600" b="1" dirty="0">
                <a:solidFill>
                  <a:schemeClr val="bg1">
                    <a:lumMod val="65000"/>
                  </a:schemeClr>
                </a:solidFill>
              </a:rPr>
              <a:t> </a:t>
            </a:r>
            <a:r>
              <a:rPr lang="en-US" sz="1600" b="1" dirty="0" smtClean="0">
                <a:solidFill>
                  <a:schemeClr val="bg1">
                    <a:lumMod val="65000"/>
                  </a:schemeClr>
                </a:solidFill>
              </a:rPr>
              <a:t>    16ft</a:t>
            </a:r>
            <a:endParaRPr lang="en-US" sz="1600" b="1" dirty="0">
              <a:solidFill>
                <a:schemeClr val="bg1">
                  <a:lumMod val="65000"/>
                </a:schemeClr>
              </a:solidFill>
            </a:endParaRPr>
          </a:p>
        </p:txBody>
      </p:sp>
      <p:cxnSp>
        <p:nvCxnSpPr>
          <p:cNvPr id="63" name="Straight Connector 62"/>
          <p:cNvCxnSpPr/>
          <p:nvPr/>
        </p:nvCxnSpPr>
        <p:spPr>
          <a:xfrm flipV="1">
            <a:off x="2234834" y="3019425"/>
            <a:ext cx="2324" cy="2377440"/>
          </a:xfrm>
          <a:prstGeom prst="line">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276725" y="4382869"/>
            <a:ext cx="761747" cy="338554"/>
          </a:xfrm>
          <a:prstGeom prst="rect">
            <a:avLst/>
          </a:prstGeom>
          <a:noFill/>
          <a:ln>
            <a:noFill/>
          </a:ln>
        </p:spPr>
        <p:txBody>
          <a:bodyPr wrap="none" rtlCol="0">
            <a:spAutoFit/>
          </a:bodyPr>
          <a:lstStyle/>
          <a:p>
            <a:r>
              <a:rPr lang="en-US" sz="1600" b="1" dirty="0">
                <a:solidFill>
                  <a:schemeClr val="bg1">
                    <a:lumMod val="65000"/>
                  </a:schemeClr>
                </a:solidFill>
              </a:rPr>
              <a:t> </a:t>
            </a:r>
            <a:r>
              <a:rPr lang="en-US" sz="1600" b="1" dirty="0" smtClean="0">
                <a:solidFill>
                  <a:schemeClr val="bg1">
                    <a:lumMod val="65000"/>
                  </a:schemeClr>
                </a:solidFill>
              </a:rPr>
              <a:t>    10ft</a:t>
            </a:r>
            <a:endParaRPr lang="en-US" sz="1600" b="1" dirty="0">
              <a:solidFill>
                <a:schemeClr val="bg1">
                  <a:lumMod val="65000"/>
                </a:schemeClr>
              </a:solidFill>
            </a:endParaRPr>
          </a:p>
        </p:txBody>
      </p:sp>
      <p:cxnSp>
        <p:nvCxnSpPr>
          <p:cNvPr id="65" name="Straight Connector 64"/>
          <p:cNvCxnSpPr/>
          <p:nvPr/>
        </p:nvCxnSpPr>
        <p:spPr>
          <a:xfrm flipV="1">
            <a:off x="5103076" y="3937635"/>
            <a:ext cx="2324" cy="1463040"/>
          </a:xfrm>
          <a:prstGeom prst="line">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400300" y="5457825"/>
            <a:ext cx="2788249" cy="0"/>
          </a:xfrm>
          <a:prstGeom prst="line">
            <a:avLst/>
          </a:prstGeom>
          <a:ln w="2857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413549" y="5395496"/>
            <a:ext cx="761747" cy="338554"/>
          </a:xfrm>
          <a:prstGeom prst="rect">
            <a:avLst/>
          </a:prstGeom>
          <a:noFill/>
          <a:ln>
            <a:noFill/>
          </a:ln>
        </p:spPr>
        <p:txBody>
          <a:bodyPr wrap="none" rtlCol="0">
            <a:spAutoFit/>
          </a:bodyPr>
          <a:lstStyle/>
          <a:p>
            <a:r>
              <a:rPr lang="en-US" sz="1600" b="1" dirty="0">
                <a:solidFill>
                  <a:schemeClr val="bg1">
                    <a:lumMod val="65000"/>
                  </a:schemeClr>
                </a:solidFill>
              </a:rPr>
              <a:t> </a:t>
            </a:r>
            <a:r>
              <a:rPr lang="en-US" sz="1600" b="1" dirty="0" smtClean="0">
                <a:solidFill>
                  <a:schemeClr val="bg1">
                    <a:lumMod val="65000"/>
                  </a:schemeClr>
                </a:solidFill>
              </a:rPr>
              <a:t>    </a:t>
            </a:r>
            <a:r>
              <a:rPr lang="en-US" sz="1600" b="1" dirty="0">
                <a:solidFill>
                  <a:schemeClr val="bg1">
                    <a:lumMod val="65000"/>
                  </a:schemeClr>
                </a:solidFill>
              </a:rPr>
              <a:t>2</a:t>
            </a:r>
            <a:r>
              <a:rPr lang="en-US" sz="1600" b="1" dirty="0" smtClean="0">
                <a:solidFill>
                  <a:schemeClr val="bg1">
                    <a:lumMod val="65000"/>
                  </a:schemeClr>
                </a:solidFill>
              </a:rPr>
              <a:t>0ft</a:t>
            </a:r>
            <a:endParaRPr lang="en-US" sz="1600" b="1" dirty="0">
              <a:solidFill>
                <a:schemeClr val="bg1">
                  <a:lumMod val="65000"/>
                </a:schemeClr>
              </a:solidFill>
            </a:endParaRPr>
          </a:p>
        </p:txBody>
      </p:sp>
      <p:cxnSp>
        <p:nvCxnSpPr>
          <p:cNvPr id="17" name="Straight Connector 16"/>
          <p:cNvCxnSpPr/>
          <p:nvPr/>
        </p:nvCxnSpPr>
        <p:spPr>
          <a:xfrm flipH="1">
            <a:off x="3543300" y="3947160"/>
            <a:ext cx="164592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Arc 67"/>
          <p:cNvSpPr/>
          <p:nvPr/>
        </p:nvSpPr>
        <p:spPr>
          <a:xfrm rot="14178801">
            <a:off x="3952726" y="3390700"/>
            <a:ext cx="914400" cy="914400"/>
          </a:xfrm>
          <a:prstGeom prst="arc">
            <a:avLst>
              <a:gd name="adj1" fmla="val 17392285"/>
              <a:gd name="adj2" fmla="val 20505129"/>
            </a:avLst>
          </a:prstGeom>
          <a:ln w="317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TextBox 68"/>
          <p:cNvSpPr txBox="1"/>
          <p:nvPr/>
        </p:nvSpPr>
        <p:spPr>
          <a:xfrm>
            <a:off x="3921726" y="3624303"/>
            <a:ext cx="627095" cy="338554"/>
          </a:xfrm>
          <a:prstGeom prst="rect">
            <a:avLst/>
          </a:prstGeom>
          <a:noFill/>
        </p:spPr>
        <p:txBody>
          <a:bodyPr wrap="none" rtlCol="0">
            <a:spAutoFit/>
          </a:bodyPr>
          <a:lstStyle/>
          <a:p>
            <a:r>
              <a:rPr lang="en-US" sz="1600" b="1" dirty="0" smtClean="0">
                <a:solidFill>
                  <a:schemeClr val="bg1">
                    <a:lumMod val="65000"/>
                  </a:schemeClr>
                </a:solidFill>
              </a:rPr>
              <a:t>18.5</a:t>
            </a:r>
            <a:r>
              <a:rPr lang="en-US" sz="1600" b="1" dirty="0" smtClean="0">
                <a:solidFill>
                  <a:schemeClr val="bg1">
                    <a:lumMod val="65000"/>
                  </a:schemeClr>
                </a:solidFill>
                <a:latin typeface="Berlin Sans FB Demi"/>
              </a:rPr>
              <a:t>˚</a:t>
            </a:r>
            <a:endParaRPr lang="en-US" sz="1600" b="1" dirty="0">
              <a:solidFill>
                <a:schemeClr val="bg1">
                  <a:lumMod val="65000"/>
                </a:schemeClr>
              </a:solidFill>
            </a:endParaRPr>
          </a:p>
        </p:txBody>
      </p:sp>
      <p:pic>
        <p:nvPicPr>
          <p:cNvPr id="71" name="Picture 7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0314" y="4537364"/>
            <a:ext cx="374072" cy="872836"/>
          </a:xfrm>
          <a:prstGeom prst="rect">
            <a:avLst/>
          </a:prstGeom>
        </p:spPr>
      </p:pic>
      <p:sp>
        <p:nvSpPr>
          <p:cNvPr id="74" name="TextBox 73"/>
          <p:cNvSpPr txBox="1"/>
          <p:nvPr/>
        </p:nvSpPr>
        <p:spPr>
          <a:xfrm>
            <a:off x="547105" y="3213885"/>
            <a:ext cx="1458989" cy="307777"/>
          </a:xfrm>
          <a:prstGeom prst="rect">
            <a:avLst/>
          </a:prstGeom>
          <a:noFill/>
          <a:ln w="9525">
            <a:noFill/>
          </a:ln>
        </p:spPr>
        <p:txBody>
          <a:bodyPr wrap="none" rtlCol="0">
            <a:spAutoFit/>
          </a:bodyPr>
          <a:lstStyle/>
          <a:p>
            <a:r>
              <a:rPr lang="en-US" sz="1400" dirty="0" smtClean="0">
                <a:solidFill>
                  <a:schemeClr val="accent1"/>
                </a:solidFill>
              </a:rPr>
              <a:t>roof support post</a:t>
            </a:r>
          </a:p>
        </p:txBody>
      </p:sp>
      <p:cxnSp>
        <p:nvCxnSpPr>
          <p:cNvPr id="21" name="Curved Connector 20"/>
          <p:cNvCxnSpPr/>
          <p:nvPr/>
        </p:nvCxnSpPr>
        <p:spPr>
          <a:xfrm rot="10800000">
            <a:off x="1954387" y="3421777"/>
            <a:ext cx="401211" cy="313780"/>
          </a:xfrm>
          <a:prstGeom prst="curvedConnector3">
            <a:avLst/>
          </a:prstGeom>
          <a:ln w="12700">
            <a:headEnd type="oval" w="med" len="sm"/>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385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2282279" y="2897568"/>
            <a:ext cx="356146" cy="1112457"/>
          </a:xfrm>
          <a:prstGeom prst="rect">
            <a:avLst/>
          </a:prstGeom>
        </p:spPr>
      </p:pic>
      <p:sp>
        <p:nvSpPr>
          <p:cNvPr id="48" name="Rectangle 47"/>
          <p:cNvSpPr>
            <a:spLocks/>
          </p:cNvSpPr>
          <p:nvPr/>
        </p:nvSpPr>
        <p:spPr>
          <a:xfrm>
            <a:off x="2310892" y="3032760"/>
            <a:ext cx="89408" cy="23774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23276" y="29150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“Let’s get started with an extension ladder.” </a:t>
              </a:r>
              <a:endParaRPr lang="en-US" sz="1400" b="1" dirty="0" smtClean="0"/>
            </a:p>
          </p:txBody>
        </p:sp>
        <p:sp>
          <p:nvSpPr>
            <p:cNvPr id="4" name="Rectangle 3"/>
            <p:cNvSpPr>
              <a:spLocks noChangeAspect="1"/>
            </p:cNvSpPr>
            <p:nvPr/>
          </p:nvSpPr>
          <p:spPr>
            <a:xfrm>
              <a:off x="545244" y="872867"/>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42" name="Picture 41"/>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10800000">
            <a:off x="2265298" y="3341031"/>
            <a:ext cx="151962" cy="199219"/>
          </a:xfrm>
          <a:prstGeom prst="rect">
            <a:avLst/>
          </a:prstGeom>
        </p:spPr>
      </p:pic>
      <p:sp>
        <p:nvSpPr>
          <p:cNvPr id="5" name="Rectangle 4"/>
          <p:cNvSpPr/>
          <p:nvPr/>
        </p:nvSpPr>
        <p:spPr>
          <a:xfrm>
            <a:off x="537580" y="5410200"/>
            <a:ext cx="5101209" cy="2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rot="1082395">
            <a:off x="1505913" y="3252123"/>
            <a:ext cx="4114800" cy="172686"/>
          </a:xfrm>
          <a:prstGeom prst="parallelogram">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a:off x="5188549" y="3947160"/>
            <a:ext cx="89408"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327253" y="3326616"/>
            <a:ext cx="513413" cy="2119935"/>
            <a:chOff x="2327253" y="3326616"/>
            <a:chExt cx="513413" cy="2119935"/>
          </a:xfrm>
        </p:grpSpPr>
        <p:sp>
          <p:nvSpPr>
            <p:cNvPr id="2" name="Rectangle 1"/>
            <p:cNvSpPr>
              <a:spLocks/>
            </p:cNvSpPr>
            <p:nvPr/>
          </p:nvSpPr>
          <p:spPr>
            <a:xfrm rot="20940000" flipV="1">
              <a:off x="2652994" y="3326616"/>
              <a:ext cx="54864" cy="2103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p:cNvSpPr>
            <p:nvPr/>
          </p:nvSpPr>
          <p:spPr>
            <a:xfrm rot="20940000" flipV="1">
              <a:off x="2486144" y="3343431"/>
              <a:ext cx="54864" cy="2103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35866" y="4546889"/>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19651" y="496252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63952" y="51054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85218" y="52578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87752" y="46863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98385" y="48291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467251" y="41148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00919" y="42672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11552" y="44100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14086" y="38385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435352" y="398145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359152" y="355282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83466" y="370522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327253" y="34194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0777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a:spLocks/>
          </p:cNvSpPr>
          <p:nvPr/>
        </p:nvSpPr>
        <p:spPr>
          <a:xfrm>
            <a:off x="2310892" y="3032760"/>
            <a:ext cx="89408" cy="237744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23276" y="29150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“Oops! The ladder tipped over.” </a:t>
              </a:r>
              <a:endParaRPr lang="en-US" sz="1400" b="1" dirty="0" smtClean="0"/>
            </a:p>
          </p:txBody>
        </p:sp>
        <p:sp>
          <p:nvSpPr>
            <p:cNvPr id="4" name="Rectangle 3"/>
            <p:cNvSpPr>
              <a:spLocks noChangeAspect="1"/>
            </p:cNvSpPr>
            <p:nvPr/>
          </p:nvSpPr>
          <p:spPr>
            <a:xfrm>
              <a:off x="545244" y="872867"/>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 name="Rectangle 4"/>
          <p:cNvSpPr/>
          <p:nvPr/>
        </p:nvSpPr>
        <p:spPr>
          <a:xfrm>
            <a:off x="537580" y="5410200"/>
            <a:ext cx="5101209" cy="21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rot="1082395">
            <a:off x="1505913" y="3252123"/>
            <a:ext cx="4114800" cy="172686"/>
          </a:xfrm>
          <a:prstGeom prst="parallelogram">
            <a:avLst>
              <a:gd name="adj" fmla="val 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ChangeAspect="1"/>
          </p:cNvSpPr>
          <p:nvPr/>
        </p:nvSpPr>
        <p:spPr>
          <a:xfrm>
            <a:off x="5188549" y="3947160"/>
            <a:ext cx="89408" cy="1463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12780000">
            <a:off x="1685753" y="4427516"/>
            <a:ext cx="151962" cy="199219"/>
          </a:xfrm>
          <a:prstGeom prst="rect">
            <a:avLst/>
          </a:prstGeom>
        </p:spPr>
      </p:pic>
      <p:pic>
        <p:nvPicPr>
          <p:cNvPr id="41" name="Picture 4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10438588" flipH="1" flipV="1">
            <a:off x="3014190" y="3818272"/>
            <a:ext cx="944312" cy="698812"/>
          </a:xfrm>
          <a:prstGeom prst="rect">
            <a:avLst/>
          </a:prstGeom>
        </p:spPr>
      </p:pic>
      <p:grpSp>
        <p:nvGrpSpPr>
          <p:cNvPr id="42" name="Group 41"/>
          <p:cNvGrpSpPr/>
          <p:nvPr/>
        </p:nvGrpSpPr>
        <p:grpSpPr>
          <a:xfrm rot="2025687">
            <a:off x="2327253" y="3326616"/>
            <a:ext cx="513413" cy="2119935"/>
            <a:chOff x="2327253" y="3326616"/>
            <a:chExt cx="513413" cy="2119935"/>
          </a:xfrm>
        </p:grpSpPr>
        <p:sp>
          <p:nvSpPr>
            <p:cNvPr id="43" name="Rectangle 42"/>
            <p:cNvSpPr>
              <a:spLocks/>
            </p:cNvSpPr>
            <p:nvPr/>
          </p:nvSpPr>
          <p:spPr>
            <a:xfrm rot="20940000" flipV="1">
              <a:off x="2652994" y="3326616"/>
              <a:ext cx="54864" cy="2103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a:spLocks/>
            </p:cNvSpPr>
            <p:nvPr/>
          </p:nvSpPr>
          <p:spPr>
            <a:xfrm rot="20940000" flipV="1">
              <a:off x="2486144" y="3343431"/>
              <a:ext cx="54864" cy="21031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2535866" y="4546889"/>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619651" y="496252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663952" y="51054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85218" y="52578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87752" y="46863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98385" y="48291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67251" y="41148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00919" y="426720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511552" y="44100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414086" y="38385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435352" y="3981450"/>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59152" y="355282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83466" y="370522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327253" y="3419475"/>
              <a:ext cx="1554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1068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What could I have done differently before my death?</a:t>
              </a:r>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p:cNvSpPr txBox="1"/>
          <p:nvPr/>
        </p:nvSpPr>
        <p:spPr>
          <a:xfrm>
            <a:off x="2125710" y="934089"/>
            <a:ext cx="1967205" cy="4708981"/>
          </a:xfrm>
          <a:prstGeom prst="rect">
            <a:avLst/>
          </a:prstGeom>
          <a:noFill/>
        </p:spPr>
        <p:txBody>
          <a:bodyPr wrap="none" rtlCol="0">
            <a:spAutoFit/>
          </a:bodyPr>
          <a:lstStyle/>
          <a:p>
            <a:r>
              <a:rPr lang="en-US" sz="30000" dirty="0" smtClean="0">
                <a:solidFill>
                  <a:srgbClr val="FF0000"/>
                </a:solidFill>
              </a:rPr>
              <a:t>?</a:t>
            </a:r>
            <a:endParaRPr lang="en-US" sz="30000" dirty="0">
              <a:solidFill>
                <a:srgbClr val="FF0000"/>
              </a:solidFill>
            </a:endParaRPr>
          </a:p>
        </p:txBody>
      </p:sp>
    </p:spTree>
    <p:extLst>
      <p:ext uri="{BB962C8B-B14F-4D97-AF65-F5344CB8AC3E}">
        <p14:creationId xmlns:p14="http://schemas.microsoft.com/office/powerpoint/2010/main" val="2526328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160"/>
          <p:cNvSpPr txBox="1"/>
          <p:nvPr/>
        </p:nvSpPr>
        <p:spPr>
          <a:xfrm>
            <a:off x="1484541" y="5638800"/>
            <a:ext cx="495649" cy="707886"/>
          </a:xfrm>
          <a:prstGeom prst="rect">
            <a:avLst/>
          </a:prstGeom>
          <a:noFill/>
        </p:spPr>
        <p:txBody>
          <a:bodyPr wrap="none" rtlCol="0">
            <a:spAutoFit/>
          </a:bodyPr>
          <a:lstStyle/>
          <a:p>
            <a:r>
              <a:rPr lang="en-US" sz="4000" b="1" dirty="0" smtClean="0"/>
              <a:t>A</a:t>
            </a:r>
            <a:endParaRPr lang="en-US" sz="4000" b="1" dirty="0"/>
          </a:p>
        </p:txBody>
      </p:sp>
      <p:sp>
        <p:nvSpPr>
          <p:cNvPr id="162" name="TextBox 161"/>
          <p:cNvSpPr txBox="1"/>
          <p:nvPr/>
        </p:nvSpPr>
        <p:spPr>
          <a:xfrm>
            <a:off x="4304951" y="5638800"/>
            <a:ext cx="471604" cy="707886"/>
          </a:xfrm>
          <a:prstGeom prst="rect">
            <a:avLst/>
          </a:prstGeom>
          <a:noFill/>
        </p:spPr>
        <p:txBody>
          <a:bodyPr wrap="none" rtlCol="0">
            <a:spAutoFit/>
          </a:bodyPr>
          <a:lstStyle/>
          <a:p>
            <a:r>
              <a:rPr lang="en-US" sz="4000" b="1" dirty="0" smtClean="0"/>
              <a:t>B</a:t>
            </a:r>
            <a:endParaRPr lang="en-US" sz="4000" b="1" dirty="0"/>
          </a:p>
        </p:txBody>
      </p:sp>
      <p:sp>
        <p:nvSpPr>
          <p:cNvPr id="163" name="TextBox 162"/>
          <p:cNvSpPr txBox="1"/>
          <p:nvPr/>
        </p:nvSpPr>
        <p:spPr>
          <a:xfrm>
            <a:off x="7239000" y="5638800"/>
            <a:ext cx="455574" cy="707886"/>
          </a:xfrm>
          <a:prstGeom prst="rect">
            <a:avLst/>
          </a:prstGeom>
          <a:noFill/>
        </p:spPr>
        <p:txBody>
          <a:bodyPr wrap="none" rtlCol="0">
            <a:spAutoFit/>
          </a:bodyPr>
          <a:lstStyle/>
          <a:p>
            <a:r>
              <a:rPr lang="en-US" sz="4000" b="1" dirty="0"/>
              <a:t>C</a:t>
            </a:r>
          </a:p>
        </p:txBody>
      </p:sp>
      <p:sp>
        <p:nvSpPr>
          <p:cNvPr id="12" name="TextBox 27"/>
          <p:cNvSpPr txBox="1"/>
          <p:nvPr/>
        </p:nvSpPr>
        <p:spPr>
          <a:xfrm>
            <a:off x="457200" y="685800"/>
            <a:ext cx="71570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dirty="0" smtClean="0"/>
              <a:t>Why was the method used to perform the task </a:t>
            </a:r>
            <a:r>
              <a:rPr lang="en-US" dirty="0"/>
              <a:t>in this example unsafe</a:t>
            </a:r>
            <a:r>
              <a:rPr lang="en-US" dirty="0" smtClean="0"/>
              <a:t>?</a:t>
            </a:r>
          </a:p>
        </p:txBody>
      </p:sp>
      <p:sp>
        <p:nvSpPr>
          <p:cNvPr id="13" name="TextBox 28"/>
          <p:cNvSpPr txBox="1"/>
          <p:nvPr/>
        </p:nvSpPr>
        <p:spPr>
          <a:xfrm>
            <a:off x="476032" y="1078468"/>
            <a:ext cx="58839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   Which is the correct, or safe, way of performing the task?</a:t>
            </a: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500" y="2514599"/>
            <a:ext cx="2996422" cy="322166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0288" y="2514599"/>
            <a:ext cx="2990087" cy="3221665"/>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96399" y="2514598"/>
            <a:ext cx="2983276" cy="3221665"/>
          </a:xfrm>
          <a:prstGeom prst="rect">
            <a:avLst/>
          </a:prstGeom>
        </p:spPr>
      </p:pic>
      <p:sp>
        <p:nvSpPr>
          <p:cNvPr id="15" name="TextBox 14"/>
          <p:cNvSpPr txBox="1"/>
          <p:nvPr/>
        </p:nvSpPr>
        <p:spPr>
          <a:xfrm>
            <a:off x="123825" y="5372100"/>
            <a:ext cx="2362200" cy="276999"/>
          </a:xfrm>
          <a:prstGeom prst="rect">
            <a:avLst/>
          </a:prstGeom>
          <a:solidFill>
            <a:schemeClr val="bg1"/>
          </a:solidFill>
        </p:spPr>
        <p:txBody>
          <a:bodyPr wrap="square" rtlCol="0">
            <a:spAutoFit/>
          </a:bodyPr>
          <a:lstStyle/>
          <a:p>
            <a:r>
              <a:rPr lang="en-US" sz="1200" dirty="0" smtClean="0"/>
              <a:t>Use a step ladder.</a:t>
            </a:r>
            <a:endParaRPr lang="en-US" sz="1200" dirty="0"/>
          </a:p>
        </p:txBody>
      </p:sp>
      <p:sp>
        <p:nvSpPr>
          <p:cNvPr id="16" name="TextBox 15"/>
          <p:cNvSpPr txBox="1"/>
          <p:nvPr/>
        </p:nvSpPr>
        <p:spPr>
          <a:xfrm>
            <a:off x="3124200" y="5336143"/>
            <a:ext cx="2362200" cy="369332"/>
          </a:xfrm>
          <a:prstGeom prst="rect">
            <a:avLst/>
          </a:prstGeom>
          <a:solidFill>
            <a:schemeClr val="bg1"/>
          </a:solidFill>
        </p:spPr>
        <p:txBody>
          <a:bodyPr wrap="square" lIns="0" tIns="0" rIns="0" bIns="0" rtlCol="0">
            <a:spAutoFit/>
          </a:bodyPr>
          <a:lstStyle/>
          <a:p>
            <a:r>
              <a:rPr lang="en-US" sz="1200" dirty="0" smtClean="0"/>
              <a:t>Rest an extension ladder on the column at the 4:1 angle?</a:t>
            </a:r>
            <a:endParaRPr lang="en-US" sz="1200" dirty="0"/>
          </a:p>
        </p:txBody>
      </p:sp>
      <p:sp>
        <p:nvSpPr>
          <p:cNvPr id="17" name="TextBox 16"/>
          <p:cNvSpPr txBox="1"/>
          <p:nvPr/>
        </p:nvSpPr>
        <p:spPr>
          <a:xfrm>
            <a:off x="6172200" y="5334000"/>
            <a:ext cx="2362200" cy="369332"/>
          </a:xfrm>
          <a:prstGeom prst="rect">
            <a:avLst/>
          </a:prstGeom>
          <a:solidFill>
            <a:schemeClr val="bg1"/>
          </a:solidFill>
        </p:spPr>
        <p:txBody>
          <a:bodyPr wrap="square" lIns="0" tIns="0" rIns="0" bIns="0" rtlCol="0">
            <a:spAutoFit/>
          </a:bodyPr>
          <a:lstStyle/>
          <a:p>
            <a:r>
              <a:rPr lang="en-US" sz="1200" dirty="0" smtClean="0"/>
              <a:t>Rest an extension ladder on the column at the </a:t>
            </a:r>
            <a:r>
              <a:rPr lang="en-US" sz="1200" smtClean="0"/>
              <a:t>6:1 angle?</a:t>
            </a:r>
            <a:endParaRPr lang="en-US" sz="1200" dirty="0"/>
          </a:p>
        </p:txBody>
      </p:sp>
    </p:spTree>
    <p:extLst>
      <p:ext uri="{BB962C8B-B14F-4D97-AF65-F5344CB8AC3E}">
        <p14:creationId xmlns:p14="http://schemas.microsoft.com/office/powerpoint/2010/main" val="3847468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Case 5</a:t>
            </a:r>
            <a:endParaRPr lang="en-US" dirty="0"/>
          </a:p>
        </p:txBody>
      </p:sp>
      <p:sp>
        <p:nvSpPr>
          <p:cNvPr id="3" name="Subtitle 2"/>
          <p:cNvSpPr>
            <a:spLocks noGrp="1"/>
          </p:cNvSpPr>
          <p:nvPr>
            <p:ph type="subTitle" idx="1"/>
          </p:nvPr>
        </p:nvSpPr>
        <p:spPr>
          <a:xfrm>
            <a:off x="1143000" y="2057400"/>
            <a:ext cx="7086600" cy="3581400"/>
          </a:xfrm>
        </p:spPr>
        <p:txBody>
          <a:bodyPr>
            <a:noAutofit/>
          </a:bodyPr>
          <a:lstStyle/>
          <a:p>
            <a:pPr algn="l"/>
            <a:r>
              <a:rPr lang="en-US" sz="2800" dirty="0" smtClean="0">
                <a:solidFill>
                  <a:schemeClr val="tx1"/>
                </a:solidFill>
              </a:rPr>
              <a:t>A drywall finisher was assigned a finishing task at the upper part of a wall. To do that, he positioned a step ladder on top of the platform in a rolling scaffold and leaned the top of the ladder against the wall.  When the victim climbed the ladder, the scaffold rolled as a result of the force applied at the ladder’s foot. The victim fell 19 feet and died.</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216C123-4586-4977-9029-1F865EF9ECC3}"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669" y="318897"/>
            <a:ext cx="5115524" cy="6094924"/>
            <a:chOff x="516669" y="318897"/>
            <a:chExt cx="5115524" cy="6094924"/>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“Fill the heads of screws, at the upper section of the wall, with the filler compound.” </a:t>
                </a:r>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888765" y="792286"/>
                  <a:ext cx="137160" cy="420624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 name="Rectangle 21"/>
            <p:cNvSpPr>
              <a:spLocks noChangeAspect="1"/>
            </p:cNvSpPr>
            <p:nvPr/>
          </p:nvSpPr>
          <p:spPr>
            <a:xfrm>
              <a:off x="516680" y="5334000"/>
              <a:ext cx="5115501" cy="304801"/>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a:spLocks noChangeAspect="1"/>
            </p:cNvSpPr>
            <p:nvPr/>
          </p:nvSpPr>
          <p:spPr>
            <a:xfrm>
              <a:off x="523299" y="1447800"/>
              <a:ext cx="4336891" cy="152400"/>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7" name="TextBox 116"/>
          <p:cNvSpPr txBox="1"/>
          <p:nvPr/>
        </p:nvSpPr>
        <p:spPr>
          <a:xfrm>
            <a:off x="838200" y="2057400"/>
            <a:ext cx="614271" cy="400110"/>
          </a:xfrm>
          <a:prstGeom prst="rect">
            <a:avLst/>
          </a:prstGeom>
          <a:noFill/>
        </p:spPr>
        <p:txBody>
          <a:bodyPr wrap="none" rtlCol="0">
            <a:spAutoFit/>
          </a:bodyPr>
          <a:lstStyle/>
          <a:p>
            <a:r>
              <a:rPr lang="en-US" sz="2000" b="1" dirty="0" smtClean="0">
                <a:solidFill>
                  <a:schemeClr val="tx2">
                    <a:lumMod val="60000"/>
                    <a:lumOff val="40000"/>
                  </a:schemeClr>
                </a:solidFill>
              </a:rPr>
              <a:t>25ft</a:t>
            </a:r>
            <a:endParaRPr lang="en-US" sz="2000" b="1" dirty="0">
              <a:solidFill>
                <a:schemeClr val="tx2">
                  <a:lumMod val="60000"/>
                  <a:lumOff val="40000"/>
                </a:schemeClr>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93392" y="4490389"/>
            <a:ext cx="354372" cy="824456"/>
          </a:xfrm>
          <a:prstGeom prst="rect">
            <a:avLst/>
          </a:prstGeom>
        </p:spPr>
      </p:pic>
      <p:cxnSp>
        <p:nvCxnSpPr>
          <p:cNvPr id="114" name="Straight Connector 113"/>
          <p:cNvCxnSpPr/>
          <p:nvPr/>
        </p:nvCxnSpPr>
        <p:spPr>
          <a:xfrm flipV="1">
            <a:off x="857694" y="1600201"/>
            <a:ext cx="0" cy="3725289"/>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611624" y="2756856"/>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4223955" y="240798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863272" y="2760032"/>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4248180" y="3655285"/>
            <a:ext cx="45727" cy="7543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6200000">
            <a:off x="4233604" y="432213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6200000">
            <a:off x="4245932" y="303469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491552" y="2756848"/>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2973120" y="2266242"/>
            <a:ext cx="36576" cy="1024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485984" y="2760024"/>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6200000">
            <a:off x="2986176" y="3538001"/>
            <a:ext cx="45719" cy="98887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981080" y="4180392"/>
            <a:ext cx="36576" cy="1024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6200000">
            <a:off x="2994728" y="2892952"/>
            <a:ext cx="36576" cy="1024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flipV="1">
            <a:off x="3352800" y="3339152"/>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3352800" y="3968552"/>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52800" y="4619096"/>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663924" y="4623979"/>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663924" y="3965477"/>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2663924" y="3355877"/>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352800" y="2715904"/>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2663924" y="2732629"/>
            <a:ext cx="1" cy="423752"/>
          </a:xfrm>
          <a:prstGeom prst="line">
            <a:avLst/>
          </a:prstGeom>
          <a:ln w="38100">
            <a:solidFill>
              <a:srgbClr val="FF0000"/>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066800" y="2778305"/>
            <a:ext cx="0" cy="2547185"/>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080621" y="3867090"/>
            <a:ext cx="614271" cy="400110"/>
          </a:xfrm>
          <a:prstGeom prst="rect">
            <a:avLst/>
          </a:prstGeom>
          <a:noFill/>
        </p:spPr>
        <p:txBody>
          <a:bodyPr wrap="none" rtlCol="0">
            <a:spAutoFit/>
          </a:bodyPr>
          <a:lstStyle/>
          <a:p>
            <a:r>
              <a:rPr lang="en-US" sz="2000" b="1" dirty="0" smtClean="0">
                <a:solidFill>
                  <a:schemeClr val="tx2">
                    <a:lumMod val="60000"/>
                    <a:lumOff val="40000"/>
                  </a:schemeClr>
                </a:solidFill>
              </a:rPr>
              <a:t>17ft</a:t>
            </a:r>
            <a:endParaRPr lang="en-US" sz="2000" b="1" dirty="0">
              <a:solidFill>
                <a:schemeClr val="tx2">
                  <a:lumMod val="60000"/>
                  <a:lumOff val="40000"/>
                </a:schemeClr>
              </a:solidFill>
            </a:endParaRPr>
          </a:p>
        </p:txBody>
      </p:sp>
      <p:sp>
        <p:nvSpPr>
          <p:cNvPr id="19" name="Oval 18"/>
          <p:cNvSpPr>
            <a:spLocks noChangeAspect="1"/>
          </p:cNvSpPr>
          <p:nvPr/>
        </p:nvSpPr>
        <p:spPr>
          <a:xfrm>
            <a:off x="3442852" y="5180008"/>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438400" y="518160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3811592" y="518956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4559944" y="518160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a:off x="2465696" y="2626056"/>
            <a:ext cx="1066800" cy="2926"/>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751228" y="2266890"/>
            <a:ext cx="484428" cy="400110"/>
          </a:xfrm>
          <a:prstGeom prst="rect">
            <a:avLst/>
          </a:prstGeom>
          <a:noFill/>
        </p:spPr>
        <p:txBody>
          <a:bodyPr wrap="none" rtlCol="0">
            <a:spAutoFit/>
          </a:bodyPr>
          <a:lstStyle/>
          <a:p>
            <a:r>
              <a:rPr lang="en-US" sz="2000" b="1" dirty="0" smtClean="0">
                <a:solidFill>
                  <a:schemeClr val="tx2">
                    <a:lumMod val="60000"/>
                    <a:lumOff val="40000"/>
                  </a:schemeClr>
                </a:solidFill>
              </a:rPr>
              <a:t>7ft</a:t>
            </a:r>
            <a:endParaRPr lang="en-US" sz="2000" b="1" dirty="0">
              <a:solidFill>
                <a:schemeClr val="tx2">
                  <a:lumMod val="60000"/>
                  <a:lumOff val="40000"/>
                </a:schemeClr>
              </a:solidFill>
            </a:endParaRPr>
          </a:p>
        </p:txBody>
      </p:sp>
      <p:sp>
        <p:nvSpPr>
          <p:cNvPr id="79" name="TextBox 78"/>
          <p:cNvSpPr txBox="1"/>
          <p:nvPr/>
        </p:nvSpPr>
        <p:spPr>
          <a:xfrm>
            <a:off x="4025020" y="2258704"/>
            <a:ext cx="484428" cy="400110"/>
          </a:xfrm>
          <a:prstGeom prst="rect">
            <a:avLst/>
          </a:prstGeom>
          <a:noFill/>
        </p:spPr>
        <p:txBody>
          <a:bodyPr wrap="none" rtlCol="0">
            <a:spAutoFit/>
          </a:bodyPr>
          <a:lstStyle/>
          <a:p>
            <a:r>
              <a:rPr lang="en-US" sz="2000" b="1" dirty="0">
                <a:solidFill>
                  <a:schemeClr val="tx2">
                    <a:lumMod val="60000"/>
                    <a:lumOff val="40000"/>
                  </a:schemeClr>
                </a:solidFill>
              </a:rPr>
              <a:t>5</a:t>
            </a:r>
            <a:r>
              <a:rPr lang="en-US" sz="2000" b="1" dirty="0" smtClean="0">
                <a:solidFill>
                  <a:schemeClr val="tx2">
                    <a:lumMod val="60000"/>
                    <a:lumOff val="40000"/>
                  </a:schemeClr>
                </a:solidFill>
              </a:rPr>
              <a:t>ft</a:t>
            </a:r>
            <a:endParaRPr lang="en-US" sz="2000" b="1" dirty="0">
              <a:solidFill>
                <a:schemeClr val="tx2">
                  <a:lumMod val="60000"/>
                  <a:lumOff val="40000"/>
                </a:schemeClr>
              </a:solidFill>
            </a:endParaRPr>
          </a:p>
        </p:txBody>
      </p:sp>
      <p:cxnSp>
        <p:nvCxnSpPr>
          <p:cNvPr id="80" name="Straight Connector 79"/>
          <p:cNvCxnSpPr/>
          <p:nvPr/>
        </p:nvCxnSpPr>
        <p:spPr>
          <a:xfrm>
            <a:off x="3893888" y="2618096"/>
            <a:ext cx="754312" cy="2926"/>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588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a:buNone/>
            </a:pPr>
            <a:r>
              <a:rPr lang="en-US" sz="2000" b="1" dirty="0" smtClean="0"/>
              <a:t>CONTACT INFORMATION:</a:t>
            </a:r>
            <a:endParaRPr lang="en-US" sz="2000" dirty="0" smtClean="0"/>
          </a:p>
          <a:p>
            <a:pPr marL="0">
              <a:buNone/>
            </a:pPr>
            <a:r>
              <a:rPr lang="en-US" sz="2000" b="1" dirty="0" smtClean="0"/>
              <a:t> </a:t>
            </a:r>
            <a:endParaRPr lang="en-US" sz="2000" dirty="0" smtClean="0"/>
          </a:p>
          <a:p>
            <a:pPr marL="0">
              <a:buNone/>
            </a:pPr>
            <a:r>
              <a:rPr lang="en-US" sz="2000" dirty="0" smtClean="0"/>
              <a:t>Please contact </a:t>
            </a:r>
            <a:r>
              <a:rPr lang="en-US" sz="2000" dirty="0" smtClean="0"/>
              <a:t>the </a:t>
            </a:r>
            <a:r>
              <a:rPr lang="en-US" sz="2000" dirty="0" smtClean="0"/>
              <a:t>Department of Construction Management, University of Washington if you have any questions or comments about the materials.</a:t>
            </a:r>
            <a:endParaRPr lang="en-US" sz="2000" dirty="0"/>
          </a:p>
        </p:txBody>
      </p:sp>
      <p:sp>
        <p:nvSpPr>
          <p:cNvPr id="4" name="Slide Number Placeholder 3"/>
          <p:cNvSpPr>
            <a:spLocks noGrp="1"/>
          </p:cNvSpPr>
          <p:nvPr>
            <p:ph type="sldNum" sz="quarter" idx="12"/>
          </p:nvPr>
        </p:nvSpPr>
        <p:spPr/>
        <p:txBody>
          <a:bodyPr/>
          <a:lstStyle/>
          <a:p>
            <a:fld id="{1216C123-4586-4977-9029-1F865EF9ECC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669" y="318897"/>
            <a:ext cx="5115524" cy="6094924"/>
            <a:chOff x="516669" y="318897"/>
            <a:chExt cx="5115524" cy="6094924"/>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“Let’s get started.” </a:t>
                </a:r>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888765" y="792286"/>
                  <a:ext cx="137160" cy="420624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 name="Rectangle 21"/>
            <p:cNvSpPr>
              <a:spLocks noChangeAspect="1"/>
            </p:cNvSpPr>
            <p:nvPr/>
          </p:nvSpPr>
          <p:spPr>
            <a:xfrm>
              <a:off x="516680" y="5334000"/>
              <a:ext cx="5115501" cy="304801"/>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a:spLocks noChangeAspect="1"/>
            </p:cNvSpPr>
            <p:nvPr/>
          </p:nvSpPr>
          <p:spPr>
            <a:xfrm>
              <a:off x="523299" y="1447800"/>
              <a:ext cx="4336891" cy="152400"/>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7250" y="1936355"/>
            <a:ext cx="354372" cy="824456"/>
          </a:xfrm>
          <a:prstGeom prst="rect">
            <a:avLst/>
          </a:prstGeom>
          <a:solidFill>
            <a:schemeClr val="bg1">
              <a:lumMod val="75000"/>
            </a:schemeClr>
          </a:solidFill>
        </p:spPr>
      </p:pic>
      <p:sp>
        <p:nvSpPr>
          <p:cNvPr id="8" name="Rectangle 7"/>
          <p:cNvSpPr/>
          <p:nvPr/>
        </p:nvSpPr>
        <p:spPr>
          <a:xfrm>
            <a:off x="4686232" y="2756856"/>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4298563" y="240798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6211" y="1679262"/>
            <a:ext cx="201549" cy="855853"/>
          </a:xfrm>
          <a:prstGeom prst="rect">
            <a:avLst/>
          </a:prstGeom>
        </p:spPr>
      </p:pic>
      <p:cxnSp>
        <p:nvCxnSpPr>
          <p:cNvPr id="35" name="Straight Connector 34"/>
          <p:cNvCxnSpPr/>
          <p:nvPr/>
        </p:nvCxnSpPr>
        <p:spPr>
          <a:xfrm flipV="1">
            <a:off x="4521449" y="1746952"/>
            <a:ext cx="314407" cy="1004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940126" y="2760032"/>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4334188" y="3666684"/>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6200000">
            <a:off x="4308212" y="432213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6200000">
            <a:off x="4320540" y="303469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491552" y="2756848"/>
            <a:ext cx="36576"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2973120" y="226624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485984" y="2760024"/>
            <a:ext cx="36576"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6200000">
            <a:off x="3008376" y="3524944"/>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981080" y="418039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6200000">
            <a:off x="2994728" y="289295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flipV="1">
            <a:off x="3352800" y="3339152"/>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3352800" y="3968552"/>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52800" y="4619096"/>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663924" y="4623979"/>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663924" y="3965477"/>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2663924" y="3355877"/>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352800" y="2715904"/>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2663924" y="2732629"/>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sp>
        <p:nvSpPr>
          <p:cNvPr id="19" name="Oval 18"/>
          <p:cNvSpPr>
            <a:spLocks noChangeAspect="1"/>
          </p:cNvSpPr>
          <p:nvPr/>
        </p:nvSpPr>
        <p:spPr>
          <a:xfrm>
            <a:off x="3442852" y="5180008"/>
            <a:ext cx="137160" cy="1371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438400" y="5181600"/>
            <a:ext cx="137160" cy="1371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3886200" y="518956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4634552" y="518160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026306" y="4177352"/>
            <a:ext cx="2024080" cy="338554"/>
          </a:xfrm>
          <a:prstGeom prst="rect">
            <a:avLst/>
          </a:prstGeom>
          <a:solidFill>
            <a:srgbClr val="FFC000"/>
          </a:solidFill>
          <a:ln w="12700">
            <a:solidFill>
              <a:srgbClr val="FFC000"/>
            </a:solidFill>
          </a:ln>
        </p:spPr>
        <p:txBody>
          <a:bodyPr wrap="none" rtlCol="0">
            <a:spAutoFit/>
          </a:bodyPr>
          <a:lstStyle/>
          <a:p>
            <a:r>
              <a:rPr lang="en-US" sz="1600" b="1" dirty="0" smtClean="0"/>
              <a:t>Wheels not locked!!!!</a:t>
            </a:r>
            <a:endParaRPr lang="en-US" sz="1600" b="1" dirty="0"/>
          </a:p>
        </p:txBody>
      </p:sp>
      <p:cxnSp>
        <p:nvCxnSpPr>
          <p:cNvPr id="10" name="Straight Arrow Connector 9"/>
          <p:cNvCxnSpPr>
            <a:stCxn id="71" idx="1"/>
            <a:endCxn id="50" idx="3"/>
          </p:cNvCxnSpPr>
          <p:nvPr/>
        </p:nvCxnSpPr>
        <p:spPr>
          <a:xfrm flipH="1" flipV="1">
            <a:off x="3050386" y="4346629"/>
            <a:ext cx="1604253" cy="855058"/>
          </a:xfrm>
          <a:prstGeom prst="straightConnector1">
            <a:avLst/>
          </a:prstGeom>
          <a:ln w="28575">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0" idx="1"/>
          </p:cNvCxnSpPr>
          <p:nvPr/>
        </p:nvCxnSpPr>
        <p:spPr>
          <a:xfrm flipH="1" flipV="1">
            <a:off x="3030253" y="4515906"/>
            <a:ext cx="876034" cy="693741"/>
          </a:xfrm>
          <a:prstGeom prst="straightConnector1">
            <a:avLst/>
          </a:prstGeom>
          <a:ln w="28575">
            <a:solidFill>
              <a:schemeClr val="tx2"/>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4129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669" y="318897"/>
            <a:ext cx="5115524" cy="6094924"/>
            <a:chOff x="516669" y="318897"/>
            <a:chExt cx="5115524" cy="6094924"/>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“Oops! The scaffold is rolling.” </a:t>
                </a:r>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888765" y="792286"/>
                  <a:ext cx="137160" cy="420624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 name="Rectangle 21"/>
            <p:cNvSpPr>
              <a:spLocks noChangeAspect="1"/>
            </p:cNvSpPr>
            <p:nvPr/>
          </p:nvSpPr>
          <p:spPr>
            <a:xfrm>
              <a:off x="516680" y="5334000"/>
              <a:ext cx="5115501" cy="304801"/>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a:spLocks noChangeAspect="1"/>
            </p:cNvSpPr>
            <p:nvPr/>
          </p:nvSpPr>
          <p:spPr>
            <a:xfrm>
              <a:off x="523299" y="1447800"/>
              <a:ext cx="4336891" cy="152400"/>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1" name="Oval 80"/>
          <p:cNvSpPr>
            <a:spLocks noChangeAspect="1"/>
          </p:cNvSpPr>
          <p:nvPr/>
        </p:nvSpPr>
        <p:spPr>
          <a:xfrm>
            <a:off x="3886200" y="5172730"/>
            <a:ext cx="137160" cy="137160"/>
          </a:xfrm>
          <a:prstGeom prst="ellips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628942" y="5181600"/>
            <a:ext cx="137160" cy="137160"/>
          </a:xfrm>
          <a:prstGeom prst="ellips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687183" y="2778314"/>
            <a:ext cx="0" cy="240169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3587496" y="4681860"/>
            <a:ext cx="1103244"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581400" y="4038600"/>
            <a:ext cx="1103244"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581400" y="3397680"/>
            <a:ext cx="1103244"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581400" y="2774520"/>
            <a:ext cx="1103244"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956790" y="2774296"/>
            <a:ext cx="0" cy="2401694"/>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7250" y="1936355"/>
            <a:ext cx="354372" cy="824456"/>
          </a:xfrm>
          <a:prstGeom prst="rect">
            <a:avLst/>
          </a:prstGeom>
          <a:solidFill>
            <a:schemeClr val="bg1">
              <a:lumMod val="75000"/>
            </a:schemeClr>
          </a:solidFill>
        </p:spPr>
      </p:pic>
      <p:sp>
        <p:nvSpPr>
          <p:cNvPr id="8" name="Rectangle 7"/>
          <p:cNvSpPr/>
          <p:nvPr/>
        </p:nvSpPr>
        <p:spPr>
          <a:xfrm>
            <a:off x="4305232" y="2756856"/>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3917563" y="240798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559126" y="2760032"/>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3947578" y="3666684"/>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6200000">
            <a:off x="3927212" y="432213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6200000">
            <a:off x="3939540" y="3034692"/>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491552" y="2756848"/>
            <a:ext cx="36576"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2973120" y="226624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480374" y="2760024"/>
            <a:ext cx="36576"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6200000">
            <a:off x="3008376" y="3524944"/>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981080" y="418039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6200000">
            <a:off x="2994728" y="289295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flipV="1">
            <a:off x="3352800" y="3339152"/>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3352800" y="3968552"/>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52800" y="4619096"/>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663924" y="4623979"/>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663924" y="3965477"/>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2663924" y="3355877"/>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352800" y="2715904"/>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2663924" y="2732629"/>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sp>
        <p:nvSpPr>
          <p:cNvPr id="19" name="Oval 18"/>
          <p:cNvSpPr>
            <a:spLocks noChangeAspect="1"/>
          </p:cNvSpPr>
          <p:nvPr/>
        </p:nvSpPr>
        <p:spPr>
          <a:xfrm>
            <a:off x="3442852" y="5180008"/>
            <a:ext cx="137160" cy="1371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438400" y="5181600"/>
            <a:ext cx="137160" cy="1371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3505200" y="518395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4253552" y="5187210"/>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p:cNvSpPr/>
          <p:nvPr/>
        </p:nvSpPr>
        <p:spPr>
          <a:xfrm>
            <a:off x="4351350" y="5158072"/>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1" name="Picture 90"/>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17658586">
            <a:off x="3887282" y="1892308"/>
            <a:ext cx="921531" cy="681958"/>
          </a:xfrm>
          <a:prstGeom prst="rect">
            <a:avLst/>
          </a:prstGeom>
        </p:spPr>
      </p:pic>
      <p:sp>
        <p:nvSpPr>
          <p:cNvPr id="52" name="Arc 51"/>
          <p:cNvSpPr/>
          <p:nvPr/>
        </p:nvSpPr>
        <p:spPr>
          <a:xfrm>
            <a:off x="4403676" y="5148952"/>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p:cNvSpPr/>
          <p:nvPr/>
        </p:nvSpPr>
        <p:spPr>
          <a:xfrm>
            <a:off x="4453408" y="5138892"/>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Arc 87"/>
          <p:cNvSpPr/>
          <p:nvPr/>
        </p:nvSpPr>
        <p:spPr>
          <a:xfrm>
            <a:off x="3592620" y="5169460"/>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a:off x="3644946" y="5160340"/>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Arc 89"/>
          <p:cNvSpPr/>
          <p:nvPr/>
        </p:nvSpPr>
        <p:spPr>
          <a:xfrm>
            <a:off x="3689068" y="5150280"/>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5" name="Straight Connector 34"/>
          <p:cNvCxnSpPr/>
          <p:nvPr/>
        </p:nvCxnSpPr>
        <p:spPr>
          <a:xfrm flipV="1">
            <a:off x="4114800" y="1746952"/>
            <a:ext cx="721056" cy="1004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521449" y="1746952"/>
            <a:ext cx="314407" cy="1004208"/>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962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6669" y="318897"/>
            <a:ext cx="5115524" cy="6094924"/>
            <a:chOff x="516669" y="318897"/>
            <a:chExt cx="5115524" cy="6094924"/>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a:t>
                </a:r>
                <a:r>
                  <a:rPr lang="en-US" sz="1600" b="1" dirty="0" err="1" smtClean="0"/>
                  <a:t>Helpppppppppppp</a:t>
                </a:r>
                <a:r>
                  <a:rPr lang="en-US" sz="1600" b="1" dirty="0" smtClean="0"/>
                  <a:t>!” </a:t>
                </a:r>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888765" y="792286"/>
                  <a:ext cx="137160" cy="420624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 name="Rectangle 21"/>
            <p:cNvSpPr>
              <a:spLocks noChangeAspect="1"/>
            </p:cNvSpPr>
            <p:nvPr/>
          </p:nvSpPr>
          <p:spPr>
            <a:xfrm>
              <a:off x="516680" y="5334000"/>
              <a:ext cx="5115501" cy="304801"/>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a:spLocks noChangeAspect="1"/>
            </p:cNvSpPr>
            <p:nvPr/>
          </p:nvSpPr>
          <p:spPr>
            <a:xfrm>
              <a:off x="523299" y="1447800"/>
              <a:ext cx="4336891" cy="152400"/>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91" name="Picture 90"/>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925005" y="3819272"/>
            <a:ext cx="921531" cy="68195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97250" y="1936355"/>
            <a:ext cx="354372" cy="824456"/>
          </a:xfrm>
          <a:prstGeom prst="rect">
            <a:avLst/>
          </a:prstGeom>
          <a:solidFill>
            <a:schemeClr val="bg1">
              <a:lumMod val="75000"/>
            </a:schemeClr>
          </a:solidFill>
        </p:spPr>
      </p:pic>
      <p:sp>
        <p:nvSpPr>
          <p:cNvPr id="43" name="Rectangle 42"/>
          <p:cNvSpPr/>
          <p:nvPr/>
        </p:nvSpPr>
        <p:spPr>
          <a:xfrm>
            <a:off x="3491552" y="2756848"/>
            <a:ext cx="36576"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2973120" y="226624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480374" y="2760024"/>
            <a:ext cx="36576"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16200000">
            <a:off x="3008376" y="3524944"/>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981080" y="418039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6200000">
            <a:off x="2994728" y="2892952"/>
            <a:ext cx="36576" cy="1024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flipH="1" flipV="1">
            <a:off x="3352800" y="3339152"/>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3352800" y="3968552"/>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52800" y="4619096"/>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flipH="1" flipV="1">
            <a:off x="2663924" y="4623979"/>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flipH="1" flipV="1">
            <a:off x="2663924" y="3965477"/>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flipH="1" flipV="1">
            <a:off x="2663924" y="3355877"/>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352800" y="2715904"/>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2663924" y="2732629"/>
            <a:ext cx="1" cy="423752"/>
          </a:xfrm>
          <a:prstGeom prst="line">
            <a:avLst/>
          </a:prstGeom>
          <a:ln w="38100">
            <a:solidFill>
              <a:schemeClr val="bg1">
                <a:lumMod val="75000"/>
              </a:schemeClr>
            </a:solidFill>
          </a:ln>
          <a:scene3d>
            <a:camera prst="orthographicFront">
              <a:rot lat="0" lon="0" rev="2700000"/>
            </a:camera>
            <a:lightRig rig="threePt" dir="t"/>
          </a:scene3d>
        </p:spPr>
        <p:style>
          <a:lnRef idx="1">
            <a:schemeClr val="accent1"/>
          </a:lnRef>
          <a:fillRef idx="0">
            <a:schemeClr val="accent1"/>
          </a:fillRef>
          <a:effectRef idx="0">
            <a:schemeClr val="accent1"/>
          </a:effectRef>
          <a:fontRef idx="minor">
            <a:schemeClr val="tx1"/>
          </a:fontRef>
        </p:style>
      </p:cxnSp>
      <p:sp>
        <p:nvSpPr>
          <p:cNvPr id="19" name="Oval 18"/>
          <p:cNvSpPr>
            <a:spLocks noChangeAspect="1"/>
          </p:cNvSpPr>
          <p:nvPr/>
        </p:nvSpPr>
        <p:spPr>
          <a:xfrm>
            <a:off x="3442852" y="5180008"/>
            <a:ext cx="137160" cy="1371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2438400" y="5181600"/>
            <a:ext cx="137160" cy="1371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4023360" y="2801996"/>
            <a:ext cx="663823" cy="9609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48032" y="2750375"/>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6200000">
            <a:off x="3460363" y="2401501"/>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101926" y="2753551"/>
            <a:ext cx="36576" cy="2560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3490378" y="3660203"/>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6200000">
            <a:off x="3470012" y="4315651"/>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6200000">
            <a:off x="3482340" y="3028211"/>
            <a:ext cx="36576" cy="74066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3048000" y="517746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3796352" y="5180729"/>
            <a:ext cx="137160" cy="137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c 5"/>
          <p:cNvSpPr/>
          <p:nvPr/>
        </p:nvSpPr>
        <p:spPr>
          <a:xfrm>
            <a:off x="3894150" y="5151591"/>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a:off x="3946476" y="5142471"/>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Arc 52"/>
          <p:cNvSpPr/>
          <p:nvPr/>
        </p:nvSpPr>
        <p:spPr>
          <a:xfrm>
            <a:off x="3996208" y="5132411"/>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Arc 87"/>
          <p:cNvSpPr/>
          <p:nvPr/>
        </p:nvSpPr>
        <p:spPr>
          <a:xfrm>
            <a:off x="3135420" y="5162979"/>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p:cNvSpPr/>
          <p:nvPr/>
        </p:nvSpPr>
        <p:spPr>
          <a:xfrm>
            <a:off x="3187746" y="5153859"/>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0" name="Arc 89"/>
          <p:cNvSpPr/>
          <p:nvPr/>
        </p:nvSpPr>
        <p:spPr>
          <a:xfrm>
            <a:off x="3231868" y="5143799"/>
            <a:ext cx="92979" cy="22064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831631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What could I have done differently before my death?</a:t>
              </a:r>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p:cNvSpPr txBox="1"/>
          <p:nvPr/>
        </p:nvSpPr>
        <p:spPr>
          <a:xfrm>
            <a:off x="2125710" y="934089"/>
            <a:ext cx="1967205" cy="4708981"/>
          </a:xfrm>
          <a:prstGeom prst="rect">
            <a:avLst/>
          </a:prstGeom>
          <a:noFill/>
        </p:spPr>
        <p:txBody>
          <a:bodyPr wrap="none" rtlCol="0">
            <a:spAutoFit/>
          </a:bodyPr>
          <a:lstStyle/>
          <a:p>
            <a:r>
              <a:rPr lang="en-US" sz="30000" dirty="0" smtClean="0">
                <a:solidFill>
                  <a:srgbClr val="FF0000"/>
                </a:solidFill>
              </a:rPr>
              <a:t>?</a:t>
            </a:r>
            <a:endParaRPr lang="en-US" sz="30000" dirty="0">
              <a:solidFill>
                <a:srgbClr val="FF0000"/>
              </a:solidFill>
            </a:endParaRPr>
          </a:p>
        </p:txBody>
      </p:sp>
    </p:spTree>
    <p:extLst>
      <p:ext uri="{BB962C8B-B14F-4D97-AF65-F5344CB8AC3E}">
        <p14:creationId xmlns:p14="http://schemas.microsoft.com/office/powerpoint/2010/main" val="587031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160"/>
          <p:cNvSpPr txBox="1"/>
          <p:nvPr/>
        </p:nvSpPr>
        <p:spPr>
          <a:xfrm>
            <a:off x="1484541" y="5638800"/>
            <a:ext cx="495649" cy="707886"/>
          </a:xfrm>
          <a:prstGeom prst="rect">
            <a:avLst/>
          </a:prstGeom>
          <a:noFill/>
        </p:spPr>
        <p:txBody>
          <a:bodyPr wrap="none" rtlCol="0">
            <a:spAutoFit/>
          </a:bodyPr>
          <a:lstStyle/>
          <a:p>
            <a:r>
              <a:rPr lang="en-US" sz="4000" b="1" dirty="0" smtClean="0"/>
              <a:t>A</a:t>
            </a:r>
            <a:endParaRPr lang="en-US" sz="4000" b="1" dirty="0"/>
          </a:p>
        </p:txBody>
      </p:sp>
      <p:sp>
        <p:nvSpPr>
          <p:cNvPr id="162" name="TextBox 161"/>
          <p:cNvSpPr txBox="1"/>
          <p:nvPr/>
        </p:nvSpPr>
        <p:spPr>
          <a:xfrm>
            <a:off x="4304951" y="5638800"/>
            <a:ext cx="471604" cy="707886"/>
          </a:xfrm>
          <a:prstGeom prst="rect">
            <a:avLst/>
          </a:prstGeom>
          <a:noFill/>
        </p:spPr>
        <p:txBody>
          <a:bodyPr wrap="none" rtlCol="0">
            <a:spAutoFit/>
          </a:bodyPr>
          <a:lstStyle/>
          <a:p>
            <a:r>
              <a:rPr lang="en-US" sz="4000" b="1" dirty="0" smtClean="0"/>
              <a:t>B</a:t>
            </a:r>
            <a:endParaRPr lang="en-US" sz="4000" b="1" dirty="0"/>
          </a:p>
        </p:txBody>
      </p:sp>
      <p:sp>
        <p:nvSpPr>
          <p:cNvPr id="163" name="TextBox 162"/>
          <p:cNvSpPr txBox="1"/>
          <p:nvPr/>
        </p:nvSpPr>
        <p:spPr>
          <a:xfrm>
            <a:off x="7239000" y="5638800"/>
            <a:ext cx="455574" cy="707886"/>
          </a:xfrm>
          <a:prstGeom prst="rect">
            <a:avLst/>
          </a:prstGeom>
          <a:noFill/>
        </p:spPr>
        <p:txBody>
          <a:bodyPr wrap="none" rtlCol="0">
            <a:spAutoFit/>
          </a:bodyPr>
          <a:lstStyle/>
          <a:p>
            <a:r>
              <a:rPr lang="en-US" sz="4000" b="1" dirty="0"/>
              <a:t>C</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895" y="2450275"/>
            <a:ext cx="2990105" cy="3235867"/>
          </a:xfrm>
          <a:prstGeom prst="rect">
            <a:avLst/>
          </a:prstGeom>
        </p:spPr>
      </p:pic>
      <p:sp>
        <p:nvSpPr>
          <p:cNvPr id="13" name="TextBox 27"/>
          <p:cNvSpPr txBox="1"/>
          <p:nvPr/>
        </p:nvSpPr>
        <p:spPr>
          <a:xfrm>
            <a:off x="457200" y="685800"/>
            <a:ext cx="71570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dirty="0" smtClean="0"/>
              <a:t>Why was the method used to perform the task in this example unsafe?</a:t>
            </a:r>
          </a:p>
        </p:txBody>
      </p:sp>
      <p:sp>
        <p:nvSpPr>
          <p:cNvPr id="14" name="TextBox 28"/>
          <p:cNvSpPr txBox="1"/>
          <p:nvPr/>
        </p:nvSpPr>
        <p:spPr>
          <a:xfrm>
            <a:off x="476032" y="1078468"/>
            <a:ext cx="58839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   Which is the correct, or safe, way of performing the task?</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9587" y="2450274"/>
            <a:ext cx="2980788" cy="3226345"/>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96000" y="2439271"/>
            <a:ext cx="2995353" cy="3242110"/>
          </a:xfrm>
          <a:prstGeom prst="rect">
            <a:avLst/>
          </a:prstGeom>
        </p:spPr>
      </p:pic>
      <p:sp>
        <p:nvSpPr>
          <p:cNvPr id="10" name="TextBox 9"/>
          <p:cNvSpPr txBox="1"/>
          <p:nvPr/>
        </p:nvSpPr>
        <p:spPr>
          <a:xfrm>
            <a:off x="109541" y="5395911"/>
            <a:ext cx="2743200" cy="138499"/>
          </a:xfrm>
          <a:prstGeom prst="rect">
            <a:avLst/>
          </a:prstGeom>
          <a:solidFill>
            <a:schemeClr val="bg1"/>
          </a:solidFill>
        </p:spPr>
        <p:txBody>
          <a:bodyPr wrap="square" lIns="0" tIns="0" rIns="0" bIns="0" rtlCol="0">
            <a:spAutoFit/>
          </a:bodyPr>
          <a:lstStyle/>
          <a:p>
            <a:r>
              <a:rPr lang="en-US" sz="900" b="1" dirty="0" smtClean="0"/>
              <a:t>“Use a bucket instead of a ladder and lock the wheels?”</a:t>
            </a:r>
            <a:endParaRPr lang="en-US" sz="900" b="1" dirty="0"/>
          </a:p>
        </p:txBody>
      </p:sp>
      <p:sp>
        <p:nvSpPr>
          <p:cNvPr id="11" name="TextBox 10"/>
          <p:cNvSpPr txBox="1"/>
          <p:nvPr/>
        </p:nvSpPr>
        <p:spPr>
          <a:xfrm>
            <a:off x="3157540" y="5334000"/>
            <a:ext cx="2786059" cy="276999"/>
          </a:xfrm>
          <a:prstGeom prst="rect">
            <a:avLst/>
          </a:prstGeom>
          <a:solidFill>
            <a:schemeClr val="bg1"/>
          </a:solidFill>
        </p:spPr>
        <p:txBody>
          <a:bodyPr wrap="square" lIns="0" tIns="0" rIns="0" bIns="0" rtlCol="0">
            <a:spAutoFit/>
          </a:bodyPr>
          <a:lstStyle/>
          <a:p>
            <a:r>
              <a:rPr lang="en-US" sz="900" b="1" dirty="0" smtClean="0"/>
              <a:t>“Use a scaffold with guardrails, locked wheels, and a safe ladder?”</a:t>
            </a:r>
            <a:endParaRPr lang="en-US" sz="900" b="1" dirty="0"/>
          </a:p>
        </p:txBody>
      </p:sp>
      <p:sp>
        <p:nvSpPr>
          <p:cNvPr id="12" name="TextBox 11"/>
          <p:cNvSpPr txBox="1"/>
          <p:nvPr/>
        </p:nvSpPr>
        <p:spPr>
          <a:xfrm>
            <a:off x="6172200" y="5395911"/>
            <a:ext cx="2362200" cy="138499"/>
          </a:xfrm>
          <a:prstGeom prst="rect">
            <a:avLst/>
          </a:prstGeom>
          <a:solidFill>
            <a:schemeClr val="bg1"/>
          </a:solidFill>
        </p:spPr>
        <p:txBody>
          <a:bodyPr wrap="square" lIns="0" tIns="0" rIns="0" bIns="0" rtlCol="0">
            <a:spAutoFit/>
          </a:bodyPr>
          <a:lstStyle/>
          <a:p>
            <a:r>
              <a:rPr lang="en-US" sz="900" b="1" dirty="0" smtClean="0"/>
              <a:t>“None of the options (above)?”</a:t>
            </a:r>
            <a:endParaRPr lang="en-US" sz="900" b="1" dirty="0"/>
          </a:p>
        </p:txBody>
      </p:sp>
    </p:spTree>
    <p:extLst>
      <p:ext uri="{BB962C8B-B14F-4D97-AF65-F5344CB8AC3E}">
        <p14:creationId xmlns:p14="http://schemas.microsoft.com/office/powerpoint/2010/main" val="2853955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160"/>
          <p:cNvSpPr txBox="1"/>
          <p:nvPr/>
        </p:nvSpPr>
        <p:spPr>
          <a:xfrm>
            <a:off x="1484541" y="5638800"/>
            <a:ext cx="495649" cy="707886"/>
          </a:xfrm>
          <a:prstGeom prst="rect">
            <a:avLst/>
          </a:prstGeom>
          <a:noFill/>
        </p:spPr>
        <p:txBody>
          <a:bodyPr wrap="none" rtlCol="0">
            <a:spAutoFit/>
          </a:bodyPr>
          <a:lstStyle/>
          <a:p>
            <a:r>
              <a:rPr lang="en-US" sz="4000" b="1" dirty="0" smtClean="0"/>
              <a:t>A</a:t>
            </a:r>
            <a:endParaRPr lang="en-US" sz="4000" b="1" dirty="0"/>
          </a:p>
        </p:txBody>
      </p:sp>
      <p:sp>
        <p:nvSpPr>
          <p:cNvPr id="162" name="TextBox 161"/>
          <p:cNvSpPr txBox="1"/>
          <p:nvPr/>
        </p:nvSpPr>
        <p:spPr>
          <a:xfrm>
            <a:off x="4304951" y="5638800"/>
            <a:ext cx="471604" cy="707886"/>
          </a:xfrm>
          <a:prstGeom prst="rect">
            <a:avLst/>
          </a:prstGeom>
          <a:noFill/>
        </p:spPr>
        <p:txBody>
          <a:bodyPr wrap="none" rtlCol="0">
            <a:spAutoFit/>
          </a:bodyPr>
          <a:lstStyle/>
          <a:p>
            <a:r>
              <a:rPr lang="en-US" sz="4000" b="1" dirty="0" smtClean="0"/>
              <a:t>B</a:t>
            </a:r>
            <a:endParaRPr lang="en-US" sz="4000" b="1" dirty="0"/>
          </a:p>
        </p:txBody>
      </p:sp>
      <p:sp>
        <p:nvSpPr>
          <p:cNvPr id="163" name="TextBox 162"/>
          <p:cNvSpPr txBox="1"/>
          <p:nvPr/>
        </p:nvSpPr>
        <p:spPr>
          <a:xfrm>
            <a:off x="7239000" y="5638800"/>
            <a:ext cx="455574" cy="707886"/>
          </a:xfrm>
          <a:prstGeom prst="rect">
            <a:avLst/>
          </a:prstGeom>
          <a:noFill/>
        </p:spPr>
        <p:txBody>
          <a:bodyPr wrap="none" rtlCol="0">
            <a:spAutoFit/>
          </a:bodyPr>
          <a:lstStyle/>
          <a:p>
            <a:r>
              <a:rPr lang="en-US" sz="4000" b="1" dirty="0"/>
              <a:t>C</a:t>
            </a:r>
          </a:p>
        </p:txBody>
      </p:sp>
      <p:sp>
        <p:nvSpPr>
          <p:cNvPr id="9" name="TextBox 28"/>
          <p:cNvSpPr txBox="1"/>
          <p:nvPr/>
        </p:nvSpPr>
        <p:spPr>
          <a:xfrm>
            <a:off x="476032" y="1078468"/>
            <a:ext cx="750301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3</a:t>
            </a:r>
            <a:r>
              <a:rPr lang="en-US" dirty="0" smtClean="0"/>
              <a:t>.   Of the following, which is the correct, or safe, way of performing the task?</a:t>
            </a:r>
          </a:p>
        </p:txBody>
      </p:sp>
      <p:sp>
        <p:nvSpPr>
          <p:cNvPr id="13" name="Rectangle 12"/>
          <p:cNvSpPr/>
          <p:nvPr/>
        </p:nvSpPr>
        <p:spPr>
          <a:xfrm>
            <a:off x="6418875" y="4572000"/>
            <a:ext cx="2362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176" y="2468880"/>
            <a:ext cx="2974635" cy="320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6431" y="2478122"/>
            <a:ext cx="295505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29105" y="2458261"/>
            <a:ext cx="2975329"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009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Case 6</a:t>
            </a:r>
            <a:endParaRPr lang="en-US" dirty="0"/>
          </a:p>
        </p:txBody>
      </p:sp>
      <p:sp>
        <p:nvSpPr>
          <p:cNvPr id="3" name="Subtitle 2"/>
          <p:cNvSpPr>
            <a:spLocks noGrp="1"/>
          </p:cNvSpPr>
          <p:nvPr>
            <p:ph type="subTitle" idx="1"/>
          </p:nvPr>
        </p:nvSpPr>
        <p:spPr>
          <a:xfrm>
            <a:off x="838200" y="2057400"/>
            <a:ext cx="7239000" cy="3200400"/>
          </a:xfrm>
        </p:spPr>
        <p:txBody>
          <a:bodyPr>
            <a:noAutofit/>
          </a:bodyPr>
          <a:lstStyle/>
          <a:p>
            <a:pPr algn="l"/>
            <a:r>
              <a:rPr lang="en-US" sz="2800" dirty="0" smtClean="0">
                <a:solidFill>
                  <a:schemeClr val="tx1"/>
                </a:solidFill>
              </a:rPr>
              <a:t>Working on top of the scaffold to scrape the roof eaves, a worker fell 15 feet through the gap between the floor board and scaffold rails, struck the scaffold cross brace, was flipped to the outside of the scaffold and fell additional 20 feet before hitting an air conditioning unit. He died later due to the injuries.</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216C123-4586-4977-9029-1F865EF9ECC3}"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3011" y="318897"/>
            <a:ext cx="5115524" cy="6094924"/>
            <a:chOff x="516669" y="318897"/>
            <a:chExt cx="5115524" cy="6094924"/>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“Scrape the roof eave.”</a:t>
                </a:r>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146935" y="1429001"/>
                  <a:ext cx="91440" cy="356616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 name="Rectangle 21"/>
            <p:cNvSpPr>
              <a:spLocks noChangeAspect="1"/>
            </p:cNvSpPr>
            <p:nvPr/>
          </p:nvSpPr>
          <p:spPr>
            <a:xfrm>
              <a:off x="516680" y="5334000"/>
              <a:ext cx="5115501" cy="304801"/>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a:spLocks/>
            </p:cNvSpPr>
            <p:nvPr/>
          </p:nvSpPr>
          <p:spPr>
            <a:xfrm>
              <a:off x="523299" y="997527"/>
              <a:ext cx="1945300" cy="738247"/>
            </a:xfrm>
            <a:custGeom>
              <a:avLst/>
              <a:gdLst>
                <a:gd name="connsiteX0" fmla="*/ 0 w 2011680"/>
                <a:gd name="connsiteY0" fmla="*/ 0 h 152400"/>
                <a:gd name="connsiteX1" fmla="*/ 2011680 w 2011680"/>
                <a:gd name="connsiteY1" fmla="*/ 0 h 152400"/>
                <a:gd name="connsiteX2" fmla="*/ 2011680 w 2011680"/>
                <a:gd name="connsiteY2" fmla="*/ 152400 h 152400"/>
                <a:gd name="connsiteX3" fmla="*/ 0 w 2011680"/>
                <a:gd name="connsiteY3" fmla="*/ 152400 h 152400"/>
                <a:gd name="connsiteX4" fmla="*/ 0 w 2011680"/>
                <a:gd name="connsiteY4" fmla="*/ 0 h 152400"/>
                <a:gd name="connsiteX0" fmla="*/ 0 w 2011680"/>
                <a:gd name="connsiteY0" fmla="*/ 336466 h 488866"/>
                <a:gd name="connsiteX1" fmla="*/ 699859 w 2011680"/>
                <a:gd name="connsiteY1" fmla="*/ 0 h 488866"/>
                <a:gd name="connsiteX2" fmla="*/ 2011680 w 2011680"/>
                <a:gd name="connsiteY2" fmla="*/ 336466 h 488866"/>
                <a:gd name="connsiteX3" fmla="*/ 2011680 w 2011680"/>
                <a:gd name="connsiteY3" fmla="*/ 488866 h 488866"/>
                <a:gd name="connsiteX4" fmla="*/ 0 w 2011680"/>
                <a:gd name="connsiteY4" fmla="*/ 488866 h 488866"/>
                <a:gd name="connsiteX5" fmla="*/ 0 w 2011680"/>
                <a:gd name="connsiteY5" fmla="*/ 336466 h 488866"/>
                <a:gd name="connsiteX0" fmla="*/ 0 w 2011680"/>
                <a:gd name="connsiteY0" fmla="*/ 118 h 651282"/>
                <a:gd name="connsiteX1" fmla="*/ 699859 w 2011680"/>
                <a:gd name="connsiteY1" fmla="*/ 162416 h 651282"/>
                <a:gd name="connsiteX2" fmla="*/ 2011680 w 2011680"/>
                <a:gd name="connsiteY2" fmla="*/ 498882 h 651282"/>
                <a:gd name="connsiteX3" fmla="*/ 2011680 w 2011680"/>
                <a:gd name="connsiteY3" fmla="*/ 651282 h 651282"/>
                <a:gd name="connsiteX4" fmla="*/ 0 w 2011680"/>
                <a:gd name="connsiteY4" fmla="*/ 651282 h 651282"/>
                <a:gd name="connsiteX5" fmla="*/ 0 w 2011680"/>
                <a:gd name="connsiteY5" fmla="*/ 118 h 651282"/>
                <a:gd name="connsiteX0" fmla="*/ 149170 w 2160850"/>
                <a:gd name="connsiteY0" fmla="*/ 87083 h 738247"/>
                <a:gd name="connsiteX1" fmla="*/ 148385 w 2160850"/>
                <a:gd name="connsiteY1" fmla="*/ 0 h 738247"/>
                <a:gd name="connsiteX2" fmla="*/ 2160850 w 2160850"/>
                <a:gd name="connsiteY2" fmla="*/ 585847 h 738247"/>
                <a:gd name="connsiteX3" fmla="*/ 2160850 w 2160850"/>
                <a:gd name="connsiteY3" fmla="*/ 738247 h 738247"/>
                <a:gd name="connsiteX4" fmla="*/ 149170 w 2160850"/>
                <a:gd name="connsiteY4" fmla="*/ 738247 h 738247"/>
                <a:gd name="connsiteX5" fmla="*/ 149170 w 2160850"/>
                <a:gd name="connsiteY5" fmla="*/ 87083 h 738247"/>
                <a:gd name="connsiteX0" fmla="*/ 138674 w 2150354"/>
                <a:gd name="connsiteY0" fmla="*/ 87083 h 738247"/>
                <a:gd name="connsiteX1" fmla="*/ 149765 w 2150354"/>
                <a:gd name="connsiteY1" fmla="*/ 0 h 738247"/>
                <a:gd name="connsiteX2" fmla="*/ 2150354 w 2150354"/>
                <a:gd name="connsiteY2" fmla="*/ 585847 h 738247"/>
                <a:gd name="connsiteX3" fmla="*/ 2150354 w 2150354"/>
                <a:gd name="connsiteY3" fmla="*/ 738247 h 738247"/>
                <a:gd name="connsiteX4" fmla="*/ 138674 w 2150354"/>
                <a:gd name="connsiteY4" fmla="*/ 738247 h 738247"/>
                <a:gd name="connsiteX5" fmla="*/ 138674 w 2150354"/>
                <a:gd name="connsiteY5" fmla="*/ 87083 h 738247"/>
                <a:gd name="connsiteX0" fmla="*/ 0 w 2011680"/>
                <a:gd name="connsiteY0" fmla="*/ 738247 h 738247"/>
                <a:gd name="connsiteX1" fmla="*/ 11091 w 2011680"/>
                <a:gd name="connsiteY1" fmla="*/ 0 h 738247"/>
                <a:gd name="connsiteX2" fmla="*/ 2011680 w 2011680"/>
                <a:gd name="connsiteY2" fmla="*/ 585847 h 738247"/>
                <a:gd name="connsiteX3" fmla="*/ 2011680 w 2011680"/>
                <a:gd name="connsiteY3" fmla="*/ 738247 h 738247"/>
                <a:gd name="connsiteX4" fmla="*/ 0 w 2011680"/>
                <a:gd name="connsiteY4" fmla="*/ 738247 h 738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738247">
                  <a:moveTo>
                    <a:pt x="0" y="738247"/>
                  </a:moveTo>
                  <a:lnTo>
                    <a:pt x="11091" y="0"/>
                  </a:lnTo>
                  <a:lnTo>
                    <a:pt x="2011680" y="585847"/>
                  </a:lnTo>
                  <a:lnTo>
                    <a:pt x="2011680" y="738247"/>
                  </a:lnTo>
                  <a:lnTo>
                    <a:pt x="0" y="738247"/>
                  </a:lnTo>
                  <a:close/>
                </a:path>
              </a:pathLst>
            </a:cu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7" name="TextBox 116"/>
          <p:cNvSpPr txBox="1"/>
          <p:nvPr/>
        </p:nvSpPr>
        <p:spPr>
          <a:xfrm>
            <a:off x="528450" y="3067438"/>
            <a:ext cx="614271" cy="400110"/>
          </a:xfrm>
          <a:prstGeom prst="rect">
            <a:avLst/>
          </a:prstGeom>
          <a:noFill/>
        </p:spPr>
        <p:txBody>
          <a:bodyPr wrap="none" rtlCol="0">
            <a:spAutoFit/>
          </a:bodyPr>
          <a:lstStyle/>
          <a:p>
            <a:r>
              <a:rPr lang="en-US" sz="2000" b="1" dirty="0" smtClean="0">
                <a:solidFill>
                  <a:schemeClr val="tx2">
                    <a:lumMod val="60000"/>
                    <a:lumOff val="40000"/>
                  </a:schemeClr>
                </a:solidFill>
              </a:rPr>
              <a:t>41ft</a:t>
            </a:r>
            <a:endParaRPr lang="en-US" sz="2000" b="1" dirty="0">
              <a:solidFill>
                <a:schemeClr val="tx2">
                  <a:lumMod val="60000"/>
                  <a:lumOff val="40000"/>
                </a:schemeClr>
              </a:solidFill>
            </a:endParaRPr>
          </a:p>
        </p:txBody>
      </p:sp>
      <p:pic>
        <p:nvPicPr>
          <p:cNvPr id="7" name="Picture 6"/>
          <p:cNvPicPr>
            <a:picLocks noChangeAspect="1"/>
          </p:cNvPicPr>
          <p:nvPr/>
        </p:nvPicPr>
        <p:blipFill>
          <a:blip cstate="email">
            <a:extLst>
              <a:ext uri="{28A0092B-C50C-407E-A947-70E740481C1C}">
                <a14:useLocalDpi xmlns:a14="http://schemas.microsoft.com/office/drawing/2010/main" val="0"/>
              </a:ext>
            </a:extLst>
          </a:blip>
          <a:stretch>
            <a:fillRect/>
          </a:stretch>
        </p:blipFill>
        <p:spPr>
          <a:xfrm flipH="1">
            <a:off x="3181896" y="4839389"/>
            <a:ext cx="208307" cy="484632"/>
          </a:xfrm>
          <a:prstGeom prst="rect">
            <a:avLst/>
          </a:prstGeom>
        </p:spPr>
      </p:pic>
      <p:cxnSp>
        <p:nvCxnSpPr>
          <p:cNvPr id="114" name="Straight Connector 113"/>
          <p:cNvCxnSpPr/>
          <p:nvPr/>
        </p:nvCxnSpPr>
        <p:spPr>
          <a:xfrm flipV="1">
            <a:off x="1164822" y="1754576"/>
            <a:ext cx="0" cy="3566160"/>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178645" y="3537656"/>
            <a:ext cx="572593" cy="369332"/>
          </a:xfrm>
          <a:prstGeom prst="rect">
            <a:avLst/>
          </a:prstGeom>
          <a:noFill/>
        </p:spPr>
        <p:txBody>
          <a:bodyPr wrap="none" rtlCol="0">
            <a:spAutoFit/>
          </a:bodyPr>
          <a:lstStyle/>
          <a:p>
            <a:r>
              <a:rPr lang="en-US" b="1" dirty="0" smtClean="0">
                <a:solidFill>
                  <a:schemeClr val="tx2">
                    <a:lumMod val="60000"/>
                    <a:lumOff val="40000"/>
                  </a:schemeClr>
                </a:solidFill>
              </a:rPr>
              <a:t>35ft</a:t>
            </a:r>
            <a:endParaRPr lang="en-US" b="1" dirty="0">
              <a:solidFill>
                <a:schemeClr val="tx2">
                  <a:lumMod val="60000"/>
                  <a:lumOff val="40000"/>
                </a:schemeClr>
              </a:solidFill>
            </a:endParaRPr>
          </a:p>
        </p:txBody>
      </p:sp>
      <p:cxnSp>
        <p:nvCxnSpPr>
          <p:cNvPr id="80" name="Straight Connector 79"/>
          <p:cNvCxnSpPr/>
          <p:nvPr/>
        </p:nvCxnSpPr>
        <p:spPr>
          <a:xfrm>
            <a:off x="4861560" y="3323540"/>
            <a:ext cx="548640" cy="0"/>
          </a:xfrm>
          <a:prstGeom prst="line">
            <a:avLst/>
          </a:prstGeom>
          <a:ln w="2857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786690" y="1945153"/>
            <a:ext cx="394660" cy="307777"/>
          </a:xfrm>
          <a:prstGeom prst="rect">
            <a:avLst/>
          </a:prstGeom>
          <a:noFill/>
        </p:spPr>
        <p:txBody>
          <a:bodyPr wrap="none" rtlCol="0">
            <a:spAutoFit/>
          </a:bodyPr>
          <a:lstStyle/>
          <a:p>
            <a:r>
              <a:rPr lang="en-US" sz="1400" b="1" dirty="0" smtClean="0">
                <a:solidFill>
                  <a:schemeClr val="tx2">
                    <a:lumMod val="60000"/>
                    <a:lumOff val="40000"/>
                  </a:schemeClr>
                </a:solidFill>
              </a:rPr>
              <a:t>3ft</a:t>
            </a:r>
            <a:endParaRPr lang="en-US" sz="1400" b="1" dirty="0">
              <a:solidFill>
                <a:schemeClr val="tx2">
                  <a:lumMod val="60000"/>
                  <a:lumOff val="40000"/>
                </a:schemeClr>
              </a:solidFill>
            </a:endParaRPr>
          </a:p>
        </p:txBody>
      </p:sp>
      <p:cxnSp>
        <p:nvCxnSpPr>
          <p:cNvPr id="51" name="Straight Connector 50"/>
          <p:cNvCxnSpPr/>
          <p:nvPr/>
        </p:nvCxnSpPr>
        <p:spPr>
          <a:xfrm flipV="1">
            <a:off x="2712045" y="2271278"/>
            <a:ext cx="0" cy="3054096"/>
          </a:xfrm>
          <a:prstGeom prst="line">
            <a:avLst/>
          </a:prstGeom>
          <a:ln w="3810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813190" y="2280328"/>
            <a:ext cx="330661" cy="3042382"/>
            <a:chOff x="2497859" y="2273013"/>
            <a:chExt cx="330661" cy="3042382"/>
          </a:xfrm>
        </p:grpSpPr>
        <p:sp>
          <p:nvSpPr>
            <p:cNvPr id="45" name="Rectangle 44"/>
            <p:cNvSpPr/>
            <p:nvPr/>
          </p:nvSpPr>
          <p:spPr>
            <a:xfrm>
              <a:off x="2497859" y="2297875"/>
              <a:ext cx="36576" cy="3017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642751" y="4768292"/>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91944" y="2297875"/>
              <a:ext cx="36576" cy="3017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6200000">
              <a:off x="2641536" y="432998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6200000">
              <a:off x="2642007" y="3891076"/>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6200000">
              <a:off x="2648102" y="345947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6200000">
              <a:off x="2640787" y="3024223"/>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16200000">
              <a:off x="2648102" y="258896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6200000">
              <a:off x="2644496" y="2126709"/>
              <a:ext cx="36576" cy="3291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Connector 80"/>
          <p:cNvCxnSpPr/>
          <p:nvPr/>
        </p:nvCxnSpPr>
        <p:spPr>
          <a:xfrm>
            <a:off x="2795568" y="2209800"/>
            <a:ext cx="347472" cy="0"/>
          </a:xfrm>
          <a:prstGeom prst="line">
            <a:avLst/>
          </a:prstGeom>
          <a:ln w="28575">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flipH="1">
            <a:off x="4454651" y="3411318"/>
            <a:ext cx="977728" cy="1912464"/>
            <a:chOff x="4742690" y="1114425"/>
            <a:chExt cx="506082" cy="989911"/>
          </a:xfrm>
          <a:solidFill>
            <a:schemeClr val="bg1">
              <a:lumMod val="75000"/>
            </a:schemeClr>
          </a:solidFill>
        </p:grpSpPr>
        <p:grpSp>
          <p:nvGrpSpPr>
            <p:cNvPr id="82" name="Group 81"/>
            <p:cNvGrpSpPr/>
            <p:nvPr/>
          </p:nvGrpSpPr>
          <p:grpSpPr>
            <a:xfrm>
              <a:off x="5090768" y="1117263"/>
              <a:ext cx="158004" cy="985436"/>
              <a:chOff x="2472914" y="2273013"/>
              <a:chExt cx="374055" cy="3052361"/>
            </a:xfrm>
            <a:grpFill/>
          </p:grpSpPr>
          <p:sp>
            <p:nvSpPr>
              <p:cNvPr id="83" name="Rectangle 82"/>
              <p:cNvSpPr/>
              <p:nvPr/>
            </p:nvSpPr>
            <p:spPr>
              <a:xfrm>
                <a:off x="2497859" y="2297875"/>
                <a:ext cx="36576" cy="3017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6200000">
                <a:off x="2642751" y="4768292"/>
                <a:ext cx="36576"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2778389" y="5255202"/>
                <a:ext cx="68580" cy="68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2472914" y="5256794"/>
                <a:ext cx="68580" cy="685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2791944" y="2297875"/>
                <a:ext cx="36576" cy="3017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16200000">
                <a:off x="2641536" y="4329988"/>
                <a:ext cx="36576"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16200000">
                <a:off x="2642007" y="3891076"/>
                <a:ext cx="36576"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6200000">
                <a:off x="2648102" y="3459478"/>
                <a:ext cx="36576"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16200000">
                <a:off x="2640787" y="3024223"/>
                <a:ext cx="36576"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16200000">
                <a:off x="2648102" y="2588968"/>
                <a:ext cx="36576"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16200000">
                <a:off x="2644496" y="2126709"/>
                <a:ext cx="36576" cy="329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4742693" y="1114425"/>
              <a:ext cx="292608" cy="855769"/>
              <a:chOff x="2513502" y="2273015"/>
              <a:chExt cx="306151" cy="2650724"/>
            </a:xfrm>
            <a:grpFill/>
          </p:grpSpPr>
          <p:sp>
            <p:nvSpPr>
              <p:cNvPr id="96" name="Rectangle 95"/>
              <p:cNvSpPr/>
              <p:nvPr/>
            </p:nvSpPr>
            <p:spPr>
              <a:xfrm rot="16200000">
                <a:off x="2650406" y="4768292"/>
                <a:ext cx="36575"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rot="16200000">
                <a:off x="2649191" y="4329990"/>
                <a:ext cx="36575"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rot="16200000">
                <a:off x="2649662" y="3891078"/>
                <a:ext cx="36575"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rot="16200000">
                <a:off x="2655757" y="3459479"/>
                <a:ext cx="36575"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rot="16200000">
                <a:off x="2648442" y="3024224"/>
                <a:ext cx="36575"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rot="16200000">
                <a:off x="2651930" y="2588967"/>
                <a:ext cx="36575" cy="274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16200000">
                <a:off x="2648290" y="2138227"/>
                <a:ext cx="36575" cy="3061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a:spLocks noChangeAspect="1"/>
            </p:cNvSpPr>
            <p:nvPr/>
          </p:nvSpPr>
          <p:spPr>
            <a:xfrm>
              <a:off x="5014568" y="2082195"/>
              <a:ext cx="28969" cy="221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5021066" y="1117394"/>
              <a:ext cx="15450" cy="974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4742690" y="2082195"/>
              <a:ext cx="28969" cy="221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749188" y="1117394"/>
              <a:ext cx="15450" cy="974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Connector 114"/>
          <p:cNvCxnSpPr/>
          <p:nvPr/>
        </p:nvCxnSpPr>
        <p:spPr>
          <a:xfrm>
            <a:off x="4470978" y="3323540"/>
            <a:ext cx="274320" cy="0"/>
          </a:xfrm>
          <a:prstGeom prst="line">
            <a:avLst/>
          </a:prstGeom>
          <a:ln w="28575">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4405940" y="3045593"/>
            <a:ext cx="394660" cy="307777"/>
          </a:xfrm>
          <a:prstGeom prst="rect">
            <a:avLst/>
          </a:prstGeom>
          <a:noFill/>
          <a:ln>
            <a:noFill/>
          </a:ln>
        </p:spPr>
        <p:txBody>
          <a:bodyPr wrap="none" rtlCol="0">
            <a:spAutoFit/>
          </a:bodyPr>
          <a:lstStyle/>
          <a:p>
            <a:r>
              <a:rPr lang="en-US" sz="1400" b="1" dirty="0">
                <a:solidFill>
                  <a:schemeClr val="bg1">
                    <a:lumMod val="75000"/>
                  </a:schemeClr>
                </a:solidFill>
              </a:rPr>
              <a:t>3</a:t>
            </a:r>
            <a:r>
              <a:rPr lang="en-US" sz="1400" b="1" dirty="0" smtClean="0">
                <a:solidFill>
                  <a:schemeClr val="bg1">
                    <a:lumMod val="75000"/>
                  </a:schemeClr>
                </a:solidFill>
              </a:rPr>
              <a:t>ft</a:t>
            </a:r>
            <a:endParaRPr lang="en-US" sz="1400" b="1" dirty="0">
              <a:solidFill>
                <a:schemeClr val="bg1">
                  <a:lumMod val="75000"/>
                </a:schemeClr>
              </a:solidFill>
            </a:endParaRPr>
          </a:p>
        </p:txBody>
      </p:sp>
      <p:sp>
        <p:nvSpPr>
          <p:cNvPr id="118" name="TextBox 117"/>
          <p:cNvSpPr txBox="1"/>
          <p:nvPr/>
        </p:nvSpPr>
        <p:spPr>
          <a:xfrm>
            <a:off x="4953970" y="3048000"/>
            <a:ext cx="394660" cy="307777"/>
          </a:xfrm>
          <a:prstGeom prst="rect">
            <a:avLst/>
          </a:prstGeom>
          <a:noFill/>
          <a:ln>
            <a:noFill/>
          </a:ln>
        </p:spPr>
        <p:txBody>
          <a:bodyPr wrap="none" rtlCol="0">
            <a:spAutoFit/>
          </a:bodyPr>
          <a:lstStyle/>
          <a:p>
            <a:r>
              <a:rPr lang="en-US" sz="1400" b="1" dirty="0">
                <a:solidFill>
                  <a:schemeClr val="bg1">
                    <a:lumMod val="75000"/>
                  </a:schemeClr>
                </a:solidFill>
              </a:rPr>
              <a:t>6</a:t>
            </a:r>
            <a:r>
              <a:rPr lang="en-US" sz="1400" b="1" dirty="0" smtClean="0">
                <a:solidFill>
                  <a:schemeClr val="bg1">
                    <a:lumMod val="75000"/>
                  </a:schemeClr>
                </a:solidFill>
              </a:rPr>
              <a:t>ft</a:t>
            </a:r>
            <a:endParaRPr lang="en-US" sz="1400" b="1" dirty="0">
              <a:solidFill>
                <a:schemeClr val="bg1">
                  <a:lumMod val="75000"/>
                </a:schemeClr>
              </a:solidFill>
            </a:endParaRPr>
          </a:p>
        </p:txBody>
      </p:sp>
      <p:sp>
        <p:nvSpPr>
          <p:cNvPr id="119" name="TextBox 118"/>
          <p:cNvSpPr txBox="1"/>
          <p:nvPr/>
        </p:nvSpPr>
        <p:spPr>
          <a:xfrm>
            <a:off x="3838320" y="3756325"/>
            <a:ext cx="486030" cy="307777"/>
          </a:xfrm>
          <a:prstGeom prst="rect">
            <a:avLst/>
          </a:prstGeom>
          <a:noFill/>
          <a:ln>
            <a:noFill/>
          </a:ln>
        </p:spPr>
        <p:txBody>
          <a:bodyPr wrap="none" rtlCol="0">
            <a:spAutoFit/>
          </a:bodyPr>
          <a:lstStyle/>
          <a:p>
            <a:r>
              <a:rPr lang="en-US" sz="1400" b="1" dirty="0" smtClean="0">
                <a:solidFill>
                  <a:schemeClr val="bg1">
                    <a:lumMod val="75000"/>
                  </a:schemeClr>
                </a:solidFill>
              </a:rPr>
              <a:t>35ft</a:t>
            </a:r>
            <a:endParaRPr lang="en-US" sz="1400" b="1" dirty="0">
              <a:solidFill>
                <a:schemeClr val="bg1">
                  <a:lumMod val="75000"/>
                </a:schemeClr>
              </a:solidFill>
            </a:endParaRPr>
          </a:p>
        </p:txBody>
      </p:sp>
      <p:cxnSp>
        <p:nvCxnSpPr>
          <p:cNvPr id="120" name="Straight Connector 119"/>
          <p:cNvCxnSpPr/>
          <p:nvPr/>
        </p:nvCxnSpPr>
        <p:spPr>
          <a:xfrm flipV="1">
            <a:off x="4343400" y="3413760"/>
            <a:ext cx="0" cy="1920240"/>
          </a:xfrm>
          <a:prstGeom prst="line">
            <a:avLst/>
          </a:prstGeom>
          <a:ln w="381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rot="6925773">
            <a:off x="5126544" y="3288156"/>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14674227" flipV="1">
            <a:off x="5126241" y="3281674"/>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6925773">
            <a:off x="5126544" y="3557899"/>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14674227" flipV="1">
            <a:off x="5126241" y="3551417"/>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6925773">
            <a:off x="5126544" y="3834124"/>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14674227" flipV="1">
            <a:off x="5126241" y="3827642"/>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6925773">
            <a:off x="5126544" y="4100824"/>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14674227" flipV="1">
            <a:off x="5126241" y="4094342"/>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rot="6925773">
            <a:off x="5126544" y="4367668"/>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rot="14674227" flipV="1">
            <a:off x="5126241" y="4361186"/>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6925773">
            <a:off x="5126544" y="4643749"/>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rot="14674227" flipV="1">
            <a:off x="5126241" y="4637267"/>
            <a:ext cx="27432" cy="548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86200" y="3045592"/>
            <a:ext cx="914400" cy="2440807"/>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3516073" y="3201888"/>
            <a:ext cx="370127" cy="0"/>
          </a:xfrm>
          <a:prstGeom prst="straightConnector1">
            <a:avLst/>
          </a:prstGeom>
          <a:ln w="19050">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3043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8854" y="318897"/>
            <a:ext cx="5115524" cy="6094924"/>
            <a:chOff x="516669" y="318897"/>
            <a:chExt cx="5115524" cy="6094924"/>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“Let’s get started.”</a:t>
                </a:r>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146935" y="1429001"/>
                  <a:ext cx="91440" cy="356616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 name="Rectangle 21"/>
            <p:cNvSpPr>
              <a:spLocks noChangeAspect="1"/>
            </p:cNvSpPr>
            <p:nvPr/>
          </p:nvSpPr>
          <p:spPr>
            <a:xfrm>
              <a:off x="516680" y="5334000"/>
              <a:ext cx="5115501" cy="304801"/>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a:spLocks/>
            </p:cNvSpPr>
            <p:nvPr/>
          </p:nvSpPr>
          <p:spPr>
            <a:xfrm>
              <a:off x="523299" y="997527"/>
              <a:ext cx="1896566" cy="738247"/>
            </a:xfrm>
            <a:custGeom>
              <a:avLst/>
              <a:gdLst>
                <a:gd name="connsiteX0" fmla="*/ 0 w 2011680"/>
                <a:gd name="connsiteY0" fmla="*/ 0 h 152400"/>
                <a:gd name="connsiteX1" fmla="*/ 2011680 w 2011680"/>
                <a:gd name="connsiteY1" fmla="*/ 0 h 152400"/>
                <a:gd name="connsiteX2" fmla="*/ 2011680 w 2011680"/>
                <a:gd name="connsiteY2" fmla="*/ 152400 h 152400"/>
                <a:gd name="connsiteX3" fmla="*/ 0 w 2011680"/>
                <a:gd name="connsiteY3" fmla="*/ 152400 h 152400"/>
                <a:gd name="connsiteX4" fmla="*/ 0 w 2011680"/>
                <a:gd name="connsiteY4" fmla="*/ 0 h 152400"/>
                <a:gd name="connsiteX0" fmla="*/ 0 w 2011680"/>
                <a:gd name="connsiteY0" fmla="*/ 336466 h 488866"/>
                <a:gd name="connsiteX1" fmla="*/ 699859 w 2011680"/>
                <a:gd name="connsiteY1" fmla="*/ 0 h 488866"/>
                <a:gd name="connsiteX2" fmla="*/ 2011680 w 2011680"/>
                <a:gd name="connsiteY2" fmla="*/ 336466 h 488866"/>
                <a:gd name="connsiteX3" fmla="*/ 2011680 w 2011680"/>
                <a:gd name="connsiteY3" fmla="*/ 488866 h 488866"/>
                <a:gd name="connsiteX4" fmla="*/ 0 w 2011680"/>
                <a:gd name="connsiteY4" fmla="*/ 488866 h 488866"/>
                <a:gd name="connsiteX5" fmla="*/ 0 w 2011680"/>
                <a:gd name="connsiteY5" fmla="*/ 336466 h 488866"/>
                <a:gd name="connsiteX0" fmla="*/ 0 w 2011680"/>
                <a:gd name="connsiteY0" fmla="*/ 118 h 651282"/>
                <a:gd name="connsiteX1" fmla="*/ 699859 w 2011680"/>
                <a:gd name="connsiteY1" fmla="*/ 162416 h 651282"/>
                <a:gd name="connsiteX2" fmla="*/ 2011680 w 2011680"/>
                <a:gd name="connsiteY2" fmla="*/ 498882 h 651282"/>
                <a:gd name="connsiteX3" fmla="*/ 2011680 w 2011680"/>
                <a:gd name="connsiteY3" fmla="*/ 651282 h 651282"/>
                <a:gd name="connsiteX4" fmla="*/ 0 w 2011680"/>
                <a:gd name="connsiteY4" fmla="*/ 651282 h 651282"/>
                <a:gd name="connsiteX5" fmla="*/ 0 w 2011680"/>
                <a:gd name="connsiteY5" fmla="*/ 118 h 651282"/>
                <a:gd name="connsiteX0" fmla="*/ 149170 w 2160850"/>
                <a:gd name="connsiteY0" fmla="*/ 87083 h 738247"/>
                <a:gd name="connsiteX1" fmla="*/ 148385 w 2160850"/>
                <a:gd name="connsiteY1" fmla="*/ 0 h 738247"/>
                <a:gd name="connsiteX2" fmla="*/ 2160850 w 2160850"/>
                <a:gd name="connsiteY2" fmla="*/ 585847 h 738247"/>
                <a:gd name="connsiteX3" fmla="*/ 2160850 w 2160850"/>
                <a:gd name="connsiteY3" fmla="*/ 738247 h 738247"/>
                <a:gd name="connsiteX4" fmla="*/ 149170 w 2160850"/>
                <a:gd name="connsiteY4" fmla="*/ 738247 h 738247"/>
                <a:gd name="connsiteX5" fmla="*/ 149170 w 2160850"/>
                <a:gd name="connsiteY5" fmla="*/ 87083 h 738247"/>
                <a:gd name="connsiteX0" fmla="*/ 138674 w 2150354"/>
                <a:gd name="connsiteY0" fmla="*/ 87083 h 738247"/>
                <a:gd name="connsiteX1" fmla="*/ 149765 w 2150354"/>
                <a:gd name="connsiteY1" fmla="*/ 0 h 738247"/>
                <a:gd name="connsiteX2" fmla="*/ 2150354 w 2150354"/>
                <a:gd name="connsiteY2" fmla="*/ 585847 h 738247"/>
                <a:gd name="connsiteX3" fmla="*/ 2150354 w 2150354"/>
                <a:gd name="connsiteY3" fmla="*/ 738247 h 738247"/>
                <a:gd name="connsiteX4" fmla="*/ 138674 w 2150354"/>
                <a:gd name="connsiteY4" fmla="*/ 738247 h 738247"/>
                <a:gd name="connsiteX5" fmla="*/ 138674 w 2150354"/>
                <a:gd name="connsiteY5" fmla="*/ 87083 h 738247"/>
                <a:gd name="connsiteX0" fmla="*/ 0 w 2011680"/>
                <a:gd name="connsiteY0" fmla="*/ 738247 h 738247"/>
                <a:gd name="connsiteX1" fmla="*/ 11091 w 2011680"/>
                <a:gd name="connsiteY1" fmla="*/ 0 h 738247"/>
                <a:gd name="connsiteX2" fmla="*/ 2011680 w 2011680"/>
                <a:gd name="connsiteY2" fmla="*/ 585847 h 738247"/>
                <a:gd name="connsiteX3" fmla="*/ 2011680 w 2011680"/>
                <a:gd name="connsiteY3" fmla="*/ 738247 h 738247"/>
                <a:gd name="connsiteX4" fmla="*/ 0 w 2011680"/>
                <a:gd name="connsiteY4" fmla="*/ 738247 h 738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738247">
                  <a:moveTo>
                    <a:pt x="0" y="738247"/>
                  </a:moveTo>
                  <a:lnTo>
                    <a:pt x="11091" y="0"/>
                  </a:lnTo>
                  <a:lnTo>
                    <a:pt x="2011680" y="585847"/>
                  </a:lnTo>
                  <a:lnTo>
                    <a:pt x="2011680" y="738247"/>
                  </a:lnTo>
                  <a:lnTo>
                    <a:pt x="0" y="738247"/>
                  </a:lnTo>
                  <a:close/>
                </a:path>
              </a:pathLst>
            </a:cu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 name="Group 1"/>
          <p:cNvGrpSpPr/>
          <p:nvPr/>
        </p:nvGrpSpPr>
        <p:grpSpPr>
          <a:xfrm>
            <a:off x="2406642" y="2307965"/>
            <a:ext cx="338661" cy="3023332"/>
            <a:chOff x="2497859" y="2292063"/>
            <a:chExt cx="338661" cy="3023332"/>
          </a:xfrm>
        </p:grpSpPr>
        <p:sp>
          <p:nvSpPr>
            <p:cNvPr id="45" name="Rectangle 44"/>
            <p:cNvSpPr/>
            <p:nvPr/>
          </p:nvSpPr>
          <p:spPr>
            <a:xfrm>
              <a:off x="2497859" y="2297875"/>
              <a:ext cx="36576" cy="3017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642751" y="4768292"/>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98294" y="2297875"/>
              <a:ext cx="36576" cy="3017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6200000">
              <a:off x="2641536" y="432998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6200000">
              <a:off x="2642007" y="3891076"/>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6200000">
              <a:off x="2648102" y="345947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6200000">
              <a:off x="2640787" y="3024223"/>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16200000">
              <a:off x="2648102" y="258896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6200000">
              <a:off x="2649068" y="2141187"/>
              <a:ext cx="36576" cy="3383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5" name="Picture 7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2461455" y="1776569"/>
            <a:ext cx="113718" cy="488040"/>
          </a:xfrm>
          <a:prstGeom prst="rect">
            <a:avLst/>
          </a:prstGeom>
        </p:spPr>
      </p:pic>
      <p:sp>
        <p:nvSpPr>
          <p:cNvPr id="76" name="Rectangle 75"/>
          <p:cNvSpPr/>
          <p:nvPr/>
        </p:nvSpPr>
        <p:spPr>
          <a:xfrm rot="16200000">
            <a:off x="2449585" y="2222720"/>
            <a:ext cx="27432" cy="109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05236" y="1638408"/>
            <a:ext cx="725494" cy="499839"/>
          </a:xfrm>
          <a:prstGeom prst="rect">
            <a:avLst/>
          </a:prstGeom>
        </p:spPr>
      </p:pic>
      <p:sp>
        <p:nvSpPr>
          <p:cNvPr id="79" name="Rectangle 78"/>
          <p:cNvSpPr/>
          <p:nvPr/>
        </p:nvSpPr>
        <p:spPr>
          <a:xfrm rot="16200000">
            <a:off x="2568895" y="2224390"/>
            <a:ext cx="27432" cy="109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882392"/>
            <a:ext cx="2209800" cy="8533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3352800" y="1828800"/>
            <a:ext cx="510076" cy="307777"/>
          </a:xfrm>
          <a:prstGeom prst="rect">
            <a:avLst/>
          </a:prstGeom>
          <a:noFill/>
          <a:ln>
            <a:noFill/>
          </a:ln>
        </p:spPr>
        <p:txBody>
          <a:bodyPr wrap="none" rtlCol="0">
            <a:spAutoFit/>
          </a:bodyPr>
          <a:lstStyle/>
          <a:p>
            <a:r>
              <a:rPr lang="en-US" sz="1400" b="1" dirty="0" smtClean="0">
                <a:solidFill>
                  <a:schemeClr val="bg1">
                    <a:lumMod val="65000"/>
                  </a:schemeClr>
                </a:solidFill>
              </a:rPr>
              <a:t>Plan</a:t>
            </a:r>
            <a:endParaRPr lang="en-US" sz="1400" b="1" dirty="0">
              <a:solidFill>
                <a:schemeClr val="bg1">
                  <a:lumMod val="65000"/>
                </a:schemeClr>
              </a:solidFill>
            </a:endParaRPr>
          </a:p>
        </p:txBody>
      </p:sp>
      <p:sp>
        <p:nvSpPr>
          <p:cNvPr id="110" name="TextBox 109"/>
          <p:cNvSpPr txBox="1"/>
          <p:nvPr/>
        </p:nvSpPr>
        <p:spPr>
          <a:xfrm>
            <a:off x="1219200" y="5063317"/>
            <a:ext cx="734496" cy="307777"/>
          </a:xfrm>
          <a:prstGeom prst="rect">
            <a:avLst/>
          </a:prstGeom>
          <a:noFill/>
          <a:ln>
            <a:noFill/>
          </a:ln>
        </p:spPr>
        <p:txBody>
          <a:bodyPr wrap="none" rtlCol="0">
            <a:spAutoFit/>
          </a:bodyPr>
          <a:lstStyle/>
          <a:p>
            <a:r>
              <a:rPr lang="en-US" sz="1400" b="1" dirty="0" smtClean="0">
                <a:solidFill>
                  <a:schemeClr val="bg1">
                    <a:lumMod val="65000"/>
                  </a:schemeClr>
                </a:solidFill>
              </a:rPr>
              <a:t>Section</a:t>
            </a:r>
            <a:endParaRPr lang="en-US" sz="1400" b="1" dirty="0">
              <a:solidFill>
                <a:schemeClr val="bg1">
                  <a:lumMod val="65000"/>
                </a:schemeClr>
              </a:solidFill>
            </a:endParaRPr>
          </a:p>
        </p:txBody>
      </p:sp>
      <p:sp>
        <p:nvSpPr>
          <p:cNvPr id="133" name="TextBox 132"/>
          <p:cNvSpPr txBox="1"/>
          <p:nvPr/>
        </p:nvSpPr>
        <p:spPr>
          <a:xfrm>
            <a:off x="3410200" y="2590048"/>
            <a:ext cx="1654171" cy="523220"/>
          </a:xfrm>
          <a:prstGeom prst="rect">
            <a:avLst/>
          </a:prstGeom>
          <a:solidFill>
            <a:srgbClr val="FFC000"/>
          </a:solidFill>
          <a:ln>
            <a:noFill/>
          </a:ln>
        </p:spPr>
        <p:txBody>
          <a:bodyPr wrap="none" rtlCol="0">
            <a:spAutoFit/>
          </a:bodyPr>
          <a:lstStyle/>
          <a:p>
            <a:pPr algn="ctr"/>
            <a:r>
              <a:rPr lang="en-US" sz="1400" b="1" dirty="0" smtClean="0"/>
              <a:t>Scaffold floor board</a:t>
            </a:r>
          </a:p>
          <a:p>
            <a:pPr algn="ctr"/>
            <a:r>
              <a:rPr lang="en-US" sz="1400" b="1" dirty="0" smtClean="0"/>
              <a:t>(12”*6’*1”)</a:t>
            </a:r>
            <a:endParaRPr lang="en-US" sz="1400" b="1" dirty="0"/>
          </a:p>
        </p:txBody>
      </p:sp>
      <p:cxnSp>
        <p:nvCxnSpPr>
          <p:cNvPr id="17" name="Straight Arrow Connector 16"/>
          <p:cNvCxnSpPr/>
          <p:nvPr/>
        </p:nvCxnSpPr>
        <p:spPr>
          <a:xfrm>
            <a:off x="2618236" y="2275742"/>
            <a:ext cx="919319" cy="31665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3862876" y="1888327"/>
            <a:ext cx="342021" cy="682671"/>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231066" y="5063317"/>
            <a:ext cx="114821" cy="258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p:cNvCxnSpPr/>
          <p:nvPr/>
        </p:nvCxnSpPr>
        <p:spPr>
          <a:xfrm flipH="1" flipV="1">
            <a:off x="1676400" y="4191000"/>
            <a:ext cx="571017" cy="907466"/>
          </a:xfrm>
          <a:prstGeom prst="straightConnector1">
            <a:avLst/>
          </a:prstGeom>
          <a:ln w="1905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657248" y="3667780"/>
            <a:ext cx="1376402" cy="523220"/>
          </a:xfrm>
          <a:prstGeom prst="rect">
            <a:avLst/>
          </a:prstGeom>
          <a:solidFill>
            <a:srgbClr val="FFC000"/>
          </a:solidFill>
          <a:ln>
            <a:noFill/>
          </a:ln>
        </p:spPr>
        <p:txBody>
          <a:bodyPr wrap="none" rtlCol="0">
            <a:spAutoFit/>
          </a:bodyPr>
          <a:lstStyle/>
          <a:p>
            <a:pPr algn="ctr"/>
            <a:r>
              <a:rPr lang="en-US" sz="1400" b="1" dirty="0" smtClean="0"/>
              <a:t>Air conditioning</a:t>
            </a:r>
          </a:p>
          <a:p>
            <a:pPr algn="ctr"/>
            <a:r>
              <a:rPr lang="en-US" sz="1400" b="1" dirty="0" smtClean="0"/>
              <a:t>unit</a:t>
            </a:r>
            <a:endParaRPr lang="en-US" sz="1400" b="1" dirty="0"/>
          </a:p>
        </p:txBody>
      </p:sp>
      <p:sp>
        <p:nvSpPr>
          <p:cNvPr id="48" name="Rectangle 47"/>
          <p:cNvSpPr/>
          <p:nvPr/>
        </p:nvSpPr>
        <p:spPr>
          <a:xfrm rot="16200000">
            <a:off x="2361826" y="4783785"/>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6200000">
            <a:off x="2357247" y="2605279"/>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2443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2074893" y="4245998"/>
            <a:ext cx="544188" cy="402714"/>
          </a:xfrm>
          <a:prstGeom prst="rect">
            <a:avLst/>
          </a:prstGeom>
        </p:spPr>
      </p:pic>
      <p:grpSp>
        <p:nvGrpSpPr>
          <p:cNvPr id="5" name="Group 4"/>
          <p:cNvGrpSpPr/>
          <p:nvPr/>
        </p:nvGrpSpPr>
        <p:grpSpPr>
          <a:xfrm>
            <a:off x="528854" y="318897"/>
            <a:ext cx="5115524" cy="6094924"/>
            <a:chOff x="516669" y="318897"/>
            <a:chExt cx="5115524" cy="6094924"/>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“Oops! I fell through the gap within scaffold floor.”</a:t>
                </a:r>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146935" y="1429001"/>
                  <a:ext cx="91440" cy="3566160"/>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 name="Rectangle 21"/>
            <p:cNvSpPr>
              <a:spLocks noChangeAspect="1"/>
            </p:cNvSpPr>
            <p:nvPr/>
          </p:nvSpPr>
          <p:spPr>
            <a:xfrm>
              <a:off x="516680" y="5334000"/>
              <a:ext cx="5115501" cy="304801"/>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a:spLocks/>
            </p:cNvSpPr>
            <p:nvPr/>
          </p:nvSpPr>
          <p:spPr>
            <a:xfrm>
              <a:off x="523299" y="997527"/>
              <a:ext cx="1896566" cy="738247"/>
            </a:xfrm>
            <a:custGeom>
              <a:avLst/>
              <a:gdLst>
                <a:gd name="connsiteX0" fmla="*/ 0 w 2011680"/>
                <a:gd name="connsiteY0" fmla="*/ 0 h 152400"/>
                <a:gd name="connsiteX1" fmla="*/ 2011680 w 2011680"/>
                <a:gd name="connsiteY1" fmla="*/ 0 h 152400"/>
                <a:gd name="connsiteX2" fmla="*/ 2011680 w 2011680"/>
                <a:gd name="connsiteY2" fmla="*/ 152400 h 152400"/>
                <a:gd name="connsiteX3" fmla="*/ 0 w 2011680"/>
                <a:gd name="connsiteY3" fmla="*/ 152400 h 152400"/>
                <a:gd name="connsiteX4" fmla="*/ 0 w 2011680"/>
                <a:gd name="connsiteY4" fmla="*/ 0 h 152400"/>
                <a:gd name="connsiteX0" fmla="*/ 0 w 2011680"/>
                <a:gd name="connsiteY0" fmla="*/ 336466 h 488866"/>
                <a:gd name="connsiteX1" fmla="*/ 699859 w 2011680"/>
                <a:gd name="connsiteY1" fmla="*/ 0 h 488866"/>
                <a:gd name="connsiteX2" fmla="*/ 2011680 w 2011680"/>
                <a:gd name="connsiteY2" fmla="*/ 336466 h 488866"/>
                <a:gd name="connsiteX3" fmla="*/ 2011680 w 2011680"/>
                <a:gd name="connsiteY3" fmla="*/ 488866 h 488866"/>
                <a:gd name="connsiteX4" fmla="*/ 0 w 2011680"/>
                <a:gd name="connsiteY4" fmla="*/ 488866 h 488866"/>
                <a:gd name="connsiteX5" fmla="*/ 0 w 2011680"/>
                <a:gd name="connsiteY5" fmla="*/ 336466 h 488866"/>
                <a:gd name="connsiteX0" fmla="*/ 0 w 2011680"/>
                <a:gd name="connsiteY0" fmla="*/ 118 h 651282"/>
                <a:gd name="connsiteX1" fmla="*/ 699859 w 2011680"/>
                <a:gd name="connsiteY1" fmla="*/ 162416 h 651282"/>
                <a:gd name="connsiteX2" fmla="*/ 2011680 w 2011680"/>
                <a:gd name="connsiteY2" fmla="*/ 498882 h 651282"/>
                <a:gd name="connsiteX3" fmla="*/ 2011680 w 2011680"/>
                <a:gd name="connsiteY3" fmla="*/ 651282 h 651282"/>
                <a:gd name="connsiteX4" fmla="*/ 0 w 2011680"/>
                <a:gd name="connsiteY4" fmla="*/ 651282 h 651282"/>
                <a:gd name="connsiteX5" fmla="*/ 0 w 2011680"/>
                <a:gd name="connsiteY5" fmla="*/ 118 h 651282"/>
                <a:gd name="connsiteX0" fmla="*/ 149170 w 2160850"/>
                <a:gd name="connsiteY0" fmla="*/ 87083 h 738247"/>
                <a:gd name="connsiteX1" fmla="*/ 148385 w 2160850"/>
                <a:gd name="connsiteY1" fmla="*/ 0 h 738247"/>
                <a:gd name="connsiteX2" fmla="*/ 2160850 w 2160850"/>
                <a:gd name="connsiteY2" fmla="*/ 585847 h 738247"/>
                <a:gd name="connsiteX3" fmla="*/ 2160850 w 2160850"/>
                <a:gd name="connsiteY3" fmla="*/ 738247 h 738247"/>
                <a:gd name="connsiteX4" fmla="*/ 149170 w 2160850"/>
                <a:gd name="connsiteY4" fmla="*/ 738247 h 738247"/>
                <a:gd name="connsiteX5" fmla="*/ 149170 w 2160850"/>
                <a:gd name="connsiteY5" fmla="*/ 87083 h 738247"/>
                <a:gd name="connsiteX0" fmla="*/ 138674 w 2150354"/>
                <a:gd name="connsiteY0" fmla="*/ 87083 h 738247"/>
                <a:gd name="connsiteX1" fmla="*/ 149765 w 2150354"/>
                <a:gd name="connsiteY1" fmla="*/ 0 h 738247"/>
                <a:gd name="connsiteX2" fmla="*/ 2150354 w 2150354"/>
                <a:gd name="connsiteY2" fmla="*/ 585847 h 738247"/>
                <a:gd name="connsiteX3" fmla="*/ 2150354 w 2150354"/>
                <a:gd name="connsiteY3" fmla="*/ 738247 h 738247"/>
                <a:gd name="connsiteX4" fmla="*/ 138674 w 2150354"/>
                <a:gd name="connsiteY4" fmla="*/ 738247 h 738247"/>
                <a:gd name="connsiteX5" fmla="*/ 138674 w 2150354"/>
                <a:gd name="connsiteY5" fmla="*/ 87083 h 738247"/>
                <a:gd name="connsiteX0" fmla="*/ 0 w 2011680"/>
                <a:gd name="connsiteY0" fmla="*/ 738247 h 738247"/>
                <a:gd name="connsiteX1" fmla="*/ 11091 w 2011680"/>
                <a:gd name="connsiteY1" fmla="*/ 0 h 738247"/>
                <a:gd name="connsiteX2" fmla="*/ 2011680 w 2011680"/>
                <a:gd name="connsiteY2" fmla="*/ 585847 h 738247"/>
                <a:gd name="connsiteX3" fmla="*/ 2011680 w 2011680"/>
                <a:gd name="connsiteY3" fmla="*/ 738247 h 738247"/>
                <a:gd name="connsiteX4" fmla="*/ 0 w 2011680"/>
                <a:gd name="connsiteY4" fmla="*/ 738247 h 738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738247">
                  <a:moveTo>
                    <a:pt x="0" y="738247"/>
                  </a:moveTo>
                  <a:lnTo>
                    <a:pt x="11091" y="0"/>
                  </a:lnTo>
                  <a:lnTo>
                    <a:pt x="2011680" y="585847"/>
                  </a:lnTo>
                  <a:lnTo>
                    <a:pt x="2011680" y="738247"/>
                  </a:lnTo>
                  <a:lnTo>
                    <a:pt x="0" y="738247"/>
                  </a:lnTo>
                  <a:close/>
                </a:path>
              </a:pathLst>
            </a:cu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pic>
        <p:nvPicPr>
          <p:cNvPr id="33" name="Picture 3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17658586">
            <a:off x="2361272" y="3273011"/>
            <a:ext cx="544188" cy="402714"/>
          </a:xfrm>
          <a:prstGeom prst="rect">
            <a:avLst/>
          </a:prstGeom>
        </p:spPr>
      </p:pic>
      <p:grpSp>
        <p:nvGrpSpPr>
          <p:cNvPr id="2" name="Group 1"/>
          <p:cNvGrpSpPr/>
          <p:nvPr/>
        </p:nvGrpSpPr>
        <p:grpSpPr>
          <a:xfrm>
            <a:off x="2425989" y="2311113"/>
            <a:ext cx="338661" cy="3023332"/>
            <a:chOff x="2497859" y="2292063"/>
            <a:chExt cx="338661" cy="3023332"/>
          </a:xfrm>
        </p:grpSpPr>
        <p:sp>
          <p:nvSpPr>
            <p:cNvPr id="45" name="Rectangle 44"/>
            <p:cNvSpPr/>
            <p:nvPr/>
          </p:nvSpPr>
          <p:spPr>
            <a:xfrm>
              <a:off x="2497859" y="2297875"/>
              <a:ext cx="36576" cy="3017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16200000">
              <a:off x="2642751" y="4768292"/>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98294" y="2297875"/>
              <a:ext cx="36576" cy="30175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6200000">
              <a:off x="2641536" y="432998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6200000">
              <a:off x="2642007" y="3891076"/>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6200000">
              <a:off x="2648102" y="345947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6200000">
              <a:off x="2640787" y="3024223"/>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16200000">
              <a:off x="2648102" y="2588968"/>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6200000">
              <a:off x="2649068" y="2141187"/>
              <a:ext cx="36576" cy="3383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5" name="Picture 7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2480802" y="1786094"/>
            <a:ext cx="113718" cy="488040"/>
          </a:xfrm>
          <a:prstGeom prst="rect">
            <a:avLst/>
          </a:prstGeom>
        </p:spPr>
      </p:pic>
      <p:sp>
        <p:nvSpPr>
          <p:cNvPr id="76" name="Rectangle 75"/>
          <p:cNvSpPr/>
          <p:nvPr/>
        </p:nvSpPr>
        <p:spPr>
          <a:xfrm rot="16200000">
            <a:off x="2447666" y="2232245"/>
            <a:ext cx="27432" cy="109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105236" y="1659674"/>
            <a:ext cx="725494" cy="499839"/>
          </a:xfrm>
          <a:prstGeom prst="rect">
            <a:avLst/>
          </a:prstGeom>
        </p:spPr>
      </p:pic>
      <p:sp>
        <p:nvSpPr>
          <p:cNvPr id="79" name="Rectangle 78"/>
          <p:cNvSpPr/>
          <p:nvPr/>
        </p:nvSpPr>
        <p:spPr>
          <a:xfrm rot="16200000">
            <a:off x="2566976" y="2233915"/>
            <a:ext cx="27432" cy="1097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882392"/>
            <a:ext cx="2209800" cy="8533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3352800" y="1828800"/>
            <a:ext cx="510076" cy="307777"/>
          </a:xfrm>
          <a:prstGeom prst="rect">
            <a:avLst/>
          </a:prstGeom>
          <a:noFill/>
          <a:ln>
            <a:noFill/>
          </a:ln>
        </p:spPr>
        <p:txBody>
          <a:bodyPr wrap="none" rtlCol="0">
            <a:spAutoFit/>
          </a:bodyPr>
          <a:lstStyle/>
          <a:p>
            <a:r>
              <a:rPr lang="en-US" sz="1400" b="1" dirty="0" smtClean="0">
                <a:solidFill>
                  <a:schemeClr val="bg1">
                    <a:lumMod val="65000"/>
                  </a:schemeClr>
                </a:solidFill>
              </a:rPr>
              <a:t>Plan</a:t>
            </a:r>
            <a:endParaRPr lang="en-US" sz="1400" b="1" dirty="0">
              <a:solidFill>
                <a:schemeClr val="bg1">
                  <a:lumMod val="65000"/>
                </a:schemeClr>
              </a:solidFill>
            </a:endParaRPr>
          </a:p>
        </p:txBody>
      </p:sp>
      <p:sp>
        <p:nvSpPr>
          <p:cNvPr id="110" name="TextBox 109"/>
          <p:cNvSpPr txBox="1"/>
          <p:nvPr/>
        </p:nvSpPr>
        <p:spPr>
          <a:xfrm>
            <a:off x="1219200" y="5063317"/>
            <a:ext cx="734496" cy="307777"/>
          </a:xfrm>
          <a:prstGeom prst="rect">
            <a:avLst/>
          </a:prstGeom>
          <a:noFill/>
          <a:ln>
            <a:noFill/>
          </a:ln>
        </p:spPr>
        <p:txBody>
          <a:bodyPr wrap="none" rtlCol="0">
            <a:spAutoFit/>
          </a:bodyPr>
          <a:lstStyle/>
          <a:p>
            <a:r>
              <a:rPr lang="en-US" sz="1400" b="1" dirty="0" smtClean="0">
                <a:solidFill>
                  <a:schemeClr val="bg1">
                    <a:lumMod val="65000"/>
                  </a:schemeClr>
                </a:solidFill>
              </a:rPr>
              <a:t>Section</a:t>
            </a:r>
            <a:endParaRPr lang="en-US" sz="1400" b="1" dirty="0">
              <a:solidFill>
                <a:schemeClr val="bg1">
                  <a:lumMod val="65000"/>
                </a:schemeClr>
              </a:solidFill>
            </a:endParaRPr>
          </a:p>
        </p:txBody>
      </p:sp>
      <p:sp>
        <p:nvSpPr>
          <p:cNvPr id="34" name="Rectangle 33"/>
          <p:cNvSpPr/>
          <p:nvPr/>
        </p:nvSpPr>
        <p:spPr>
          <a:xfrm>
            <a:off x="2231066" y="5063317"/>
            <a:ext cx="114821" cy="2586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2604988" y="1942747"/>
            <a:ext cx="226314" cy="22631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cxnSp>
        <p:nvCxnSpPr>
          <p:cNvPr id="38" name="Straight Arrow Connector 37"/>
          <p:cNvCxnSpPr/>
          <p:nvPr/>
        </p:nvCxnSpPr>
        <p:spPr>
          <a:xfrm flipH="1">
            <a:off x="2895600" y="2309035"/>
            <a:ext cx="1" cy="1280160"/>
          </a:xfrm>
          <a:prstGeom prst="straightConnector1">
            <a:avLst/>
          </a:prstGeom>
          <a:ln w="19050">
            <a:solidFill>
              <a:srgbClr val="92D05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Oval 39"/>
          <p:cNvSpPr>
            <a:spLocks noChangeAspect="1"/>
          </p:cNvSpPr>
          <p:nvPr/>
        </p:nvSpPr>
        <p:spPr>
          <a:xfrm>
            <a:off x="2986488" y="3355086"/>
            <a:ext cx="226314" cy="22631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1" name="TextBox 40"/>
          <p:cNvSpPr txBox="1"/>
          <p:nvPr/>
        </p:nvSpPr>
        <p:spPr>
          <a:xfrm>
            <a:off x="2819400" y="2785732"/>
            <a:ext cx="486030" cy="307777"/>
          </a:xfrm>
          <a:prstGeom prst="rect">
            <a:avLst/>
          </a:prstGeom>
          <a:noFill/>
          <a:ln>
            <a:noFill/>
          </a:ln>
        </p:spPr>
        <p:txBody>
          <a:bodyPr wrap="none" rtlCol="0">
            <a:spAutoFit/>
          </a:bodyPr>
          <a:lstStyle/>
          <a:p>
            <a:r>
              <a:rPr lang="en-US" sz="1400" b="1" dirty="0" smtClean="0">
                <a:solidFill>
                  <a:srgbClr val="92D050"/>
                </a:solidFill>
              </a:rPr>
              <a:t>15ft</a:t>
            </a:r>
            <a:endParaRPr lang="en-US" sz="1400" b="1" dirty="0">
              <a:solidFill>
                <a:srgbClr val="92D050"/>
              </a:solidFill>
            </a:endParaRPr>
          </a:p>
        </p:txBody>
      </p:sp>
      <p:cxnSp>
        <p:nvCxnSpPr>
          <p:cNvPr id="42" name="Straight Arrow Connector 41"/>
          <p:cNvCxnSpPr/>
          <p:nvPr/>
        </p:nvCxnSpPr>
        <p:spPr>
          <a:xfrm flipH="1">
            <a:off x="2895600" y="3596640"/>
            <a:ext cx="1" cy="1737360"/>
          </a:xfrm>
          <a:prstGeom prst="straightConnector1">
            <a:avLst/>
          </a:prstGeom>
          <a:ln w="19050">
            <a:solidFill>
              <a:srgbClr val="92D050"/>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819400" y="4340423"/>
            <a:ext cx="486030" cy="307777"/>
          </a:xfrm>
          <a:prstGeom prst="rect">
            <a:avLst/>
          </a:prstGeom>
          <a:noFill/>
          <a:ln>
            <a:noFill/>
          </a:ln>
        </p:spPr>
        <p:txBody>
          <a:bodyPr wrap="none" rtlCol="0">
            <a:spAutoFit/>
          </a:bodyPr>
          <a:lstStyle/>
          <a:p>
            <a:r>
              <a:rPr lang="en-US" sz="1400" b="1" dirty="0" smtClean="0">
                <a:solidFill>
                  <a:srgbClr val="92D050"/>
                </a:solidFill>
              </a:rPr>
              <a:t>20ft</a:t>
            </a:r>
            <a:endParaRPr lang="en-US" sz="1400" b="1" dirty="0">
              <a:solidFill>
                <a:srgbClr val="92D050"/>
              </a:solidFill>
            </a:endParaRPr>
          </a:p>
        </p:txBody>
      </p:sp>
      <p:sp>
        <p:nvSpPr>
          <p:cNvPr id="46" name="Oval 45"/>
          <p:cNvSpPr>
            <a:spLocks noChangeAspect="1"/>
          </p:cNvSpPr>
          <p:nvPr/>
        </p:nvSpPr>
        <p:spPr>
          <a:xfrm>
            <a:off x="1871332" y="4381154"/>
            <a:ext cx="226314" cy="226314"/>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8" name="Rectangle 47"/>
          <p:cNvSpPr/>
          <p:nvPr/>
        </p:nvSpPr>
        <p:spPr>
          <a:xfrm rot="16200000">
            <a:off x="2361826" y="4783785"/>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16200000">
            <a:off x="2357247" y="2612103"/>
            <a:ext cx="36576" cy="2743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48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All information available at </a:t>
            </a:r>
            <a:r>
              <a:rPr lang="en-US" dirty="0" smtClean="0">
                <a:hlinkClick r:id="rId2"/>
              </a:rPr>
              <a:t>http</a:t>
            </a:r>
            <a:r>
              <a:rPr lang="en-US" dirty="0">
                <a:hlinkClick r:id="rId2"/>
              </a:rPr>
              <a:t>://</a:t>
            </a:r>
            <a:r>
              <a:rPr lang="en-US" dirty="0" smtClean="0">
                <a:hlinkClick r:id="rId2"/>
              </a:rPr>
              <a:t>cm.be.washington.edu/Research/SHARE/2011OSHA/index.html</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R13.1</a:t>
            </a:r>
            <a:endParaRPr lang="en-US"/>
          </a:p>
        </p:txBody>
      </p:sp>
      <p:sp>
        <p:nvSpPr>
          <p:cNvPr id="5" name="Slide Number Placeholder 4"/>
          <p:cNvSpPr>
            <a:spLocks noGrp="1"/>
          </p:cNvSpPr>
          <p:nvPr>
            <p:ph type="sldNum" sz="quarter" idx="12"/>
          </p:nvPr>
        </p:nvSpPr>
        <p:spPr/>
        <p:txBody>
          <a:bodyPr/>
          <a:lstStyle/>
          <a:p>
            <a:fld id="{1216C123-4586-4977-9029-1F865EF9ECC3}" type="slidenum">
              <a:rPr lang="en-US" smtClean="0"/>
              <a:pPr/>
              <a:t>5</a:t>
            </a:fld>
            <a:endParaRPr lang="en-US"/>
          </a:p>
        </p:txBody>
      </p:sp>
    </p:spTree>
    <p:extLst>
      <p:ext uri="{BB962C8B-B14F-4D97-AF65-F5344CB8AC3E}">
        <p14:creationId xmlns:p14="http://schemas.microsoft.com/office/powerpoint/2010/main" val="1401679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45244" y="309372"/>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What could I have done differently before my death?</a:t>
              </a:r>
            </a:p>
          </p:txBody>
        </p:sp>
        <p:sp>
          <p:nvSpPr>
            <p:cNvPr id="4" name="Rectangle 3"/>
            <p:cNvSpPr>
              <a:spLocks noChangeAspect="1"/>
            </p:cNvSpPr>
            <p:nvPr/>
          </p:nvSpPr>
          <p:spPr>
            <a:xfrm>
              <a:off x="545244" y="872867"/>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p:cNvSpPr txBox="1"/>
          <p:nvPr/>
        </p:nvSpPr>
        <p:spPr>
          <a:xfrm>
            <a:off x="2125710" y="934089"/>
            <a:ext cx="1967205" cy="4708981"/>
          </a:xfrm>
          <a:prstGeom prst="rect">
            <a:avLst/>
          </a:prstGeom>
          <a:noFill/>
        </p:spPr>
        <p:txBody>
          <a:bodyPr wrap="none" rtlCol="0">
            <a:spAutoFit/>
          </a:bodyPr>
          <a:lstStyle/>
          <a:p>
            <a:r>
              <a:rPr lang="en-US" sz="30000" dirty="0" smtClean="0">
                <a:solidFill>
                  <a:srgbClr val="FF0000"/>
                </a:solidFill>
              </a:rPr>
              <a:t>?</a:t>
            </a:r>
            <a:endParaRPr lang="en-US" sz="30000" dirty="0">
              <a:solidFill>
                <a:srgbClr val="FF0000"/>
              </a:solidFill>
            </a:endParaRPr>
          </a:p>
        </p:txBody>
      </p:sp>
    </p:spTree>
    <p:extLst>
      <p:ext uri="{BB962C8B-B14F-4D97-AF65-F5344CB8AC3E}">
        <p14:creationId xmlns:p14="http://schemas.microsoft.com/office/powerpoint/2010/main" val="2043962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extBox 160"/>
          <p:cNvSpPr txBox="1"/>
          <p:nvPr/>
        </p:nvSpPr>
        <p:spPr>
          <a:xfrm>
            <a:off x="1484541" y="5638800"/>
            <a:ext cx="495649" cy="707886"/>
          </a:xfrm>
          <a:prstGeom prst="rect">
            <a:avLst/>
          </a:prstGeom>
          <a:noFill/>
        </p:spPr>
        <p:txBody>
          <a:bodyPr wrap="none" rtlCol="0">
            <a:spAutoFit/>
          </a:bodyPr>
          <a:lstStyle/>
          <a:p>
            <a:r>
              <a:rPr lang="en-US" sz="4000" b="1" dirty="0" smtClean="0"/>
              <a:t>A</a:t>
            </a:r>
            <a:endParaRPr lang="en-US" sz="4000" b="1" dirty="0"/>
          </a:p>
        </p:txBody>
      </p:sp>
      <p:sp>
        <p:nvSpPr>
          <p:cNvPr id="162" name="TextBox 161"/>
          <p:cNvSpPr txBox="1"/>
          <p:nvPr/>
        </p:nvSpPr>
        <p:spPr>
          <a:xfrm>
            <a:off x="4304951" y="5638800"/>
            <a:ext cx="471604" cy="707886"/>
          </a:xfrm>
          <a:prstGeom prst="rect">
            <a:avLst/>
          </a:prstGeom>
          <a:noFill/>
        </p:spPr>
        <p:txBody>
          <a:bodyPr wrap="none" rtlCol="0">
            <a:spAutoFit/>
          </a:bodyPr>
          <a:lstStyle/>
          <a:p>
            <a:r>
              <a:rPr lang="en-US" sz="4000" b="1" dirty="0" smtClean="0"/>
              <a:t>B</a:t>
            </a:r>
            <a:endParaRPr lang="en-US" sz="4000" b="1" dirty="0"/>
          </a:p>
        </p:txBody>
      </p:sp>
      <p:sp>
        <p:nvSpPr>
          <p:cNvPr id="163" name="TextBox 162"/>
          <p:cNvSpPr txBox="1"/>
          <p:nvPr/>
        </p:nvSpPr>
        <p:spPr>
          <a:xfrm>
            <a:off x="7239000" y="5638800"/>
            <a:ext cx="455574" cy="707886"/>
          </a:xfrm>
          <a:prstGeom prst="rect">
            <a:avLst/>
          </a:prstGeom>
          <a:noFill/>
        </p:spPr>
        <p:txBody>
          <a:bodyPr wrap="none" rtlCol="0">
            <a:spAutoFit/>
          </a:bodyPr>
          <a:lstStyle/>
          <a:p>
            <a:r>
              <a:rPr lang="en-US" sz="4000" b="1" dirty="0"/>
              <a:t>C</a:t>
            </a:r>
          </a:p>
        </p:txBody>
      </p:sp>
      <p:sp>
        <p:nvSpPr>
          <p:cNvPr id="10" name="TextBox 27"/>
          <p:cNvSpPr txBox="1"/>
          <p:nvPr/>
        </p:nvSpPr>
        <p:spPr>
          <a:xfrm>
            <a:off x="609600" y="1066800"/>
            <a:ext cx="7157024"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US" dirty="0" smtClean="0"/>
              <a:t>Why was the method used to perform the task </a:t>
            </a:r>
            <a:r>
              <a:rPr lang="en-US" dirty="0"/>
              <a:t>in this example unsafe</a:t>
            </a:r>
            <a:r>
              <a:rPr lang="en-US" dirty="0" smtClean="0"/>
              <a:t>?</a:t>
            </a:r>
          </a:p>
        </p:txBody>
      </p:sp>
      <p:sp>
        <p:nvSpPr>
          <p:cNvPr id="11" name="TextBox 28"/>
          <p:cNvSpPr txBox="1"/>
          <p:nvPr/>
        </p:nvSpPr>
        <p:spPr>
          <a:xfrm>
            <a:off x="628432" y="1459468"/>
            <a:ext cx="58839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   Which is the correct, or safe, way of performing the task?</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266" y="2450273"/>
            <a:ext cx="3015308" cy="324346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69266" y="2450272"/>
            <a:ext cx="3003887" cy="324346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18847" y="2450272"/>
            <a:ext cx="3003887" cy="3243461"/>
          </a:xfrm>
          <a:prstGeom prst="rect">
            <a:avLst/>
          </a:prstGeom>
        </p:spPr>
      </p:pic>
      <p:sp>
        <p:nvSpPr>
          <p:cNvPr id="12" name="TextBox 11"/>
          <p:cNvSpPr txBox="1"/>
          <p:nvPr/>
        </p:nvSpPr>
        <p:spPr>
          <a:xfrm>
            <a:off x="76200" y="5305425"/>
            <a:ext cx="2895600" cy="369332"/>
          </a:xfrm>
          <a:prstGeom prst="rect">
            <a:avLst/>
          </a:prstGeom>
          <a:solidFill>
            <a:schemeClr val="bg1"/>
          </a:solidFill>
        </p:spPr>
        <p:txBody>
          <a:bodyPr wrap="square" rtlCol="0">
            <a:spAutoFit/>
          </a:bodyPr>
          <a:lstStyle/>
          <a:p>
            <a:r>
              <a:rPr lang="en-US" sz="900" b="1" dirty="0" smtClean="0"/>
              <a:t>“Use fully-covered floor, and fall protection equipment?”</a:t>
            </a:r>
            <a:endParaRPr lang="en-US" sz="900" b="1" dirty="0"/>
          </a:p>
        </p:txBody>
      </p:sp>
      <p:sp>
        <p:nvSpPr>
          <p:cNvPr id="13" name="TextBox 12"/>
          <p:cNvSpPr txBox="1"/>
          <p:nvPr/>
        </p:nvSpPr>
        <p:spPr>
          <a:xfrm>
            <a:off x="3124200" y="5340350"/>
            <a:ext cx="2895600" cy="276999"/>
          </a:xfrm>
          <a:prstGeom prst="rect">
            <a:avLst/>
          </a:prstGeom>
          <a:solidFill>
            <a:schemeClr val="bg1"/>
          </a:solidFill>
        </p:spPr>
        <p:txBody>
          <a:bodyPr wrap="square" lIns="0" tIns="0" rIns="0" bIns="0" rtlCol="0">
            <a:spAutoFit/>
          </a:bodyPr>
          <a:lstStyle/>
          <a:p>
            <a:r>
              <a:rPr lang="en-US" sz="900" b="1" dirty="0" smtClean="0"/>
              <a:t>“Use fall protection equipment, fully-covered floor, guardrail, adequately-secured scaffold and access ladder?”</a:t>
            </a:r>
            <a:endParaRPr lang="en-US" sz="900" b="1" dirty="0"/>
          </a:p>
        </p:txBody>
      </p:sp>
      <p:sp>
        <p:nvSpPr>
          <p:cNvPr id="14" name="TextBox 13"/>
          <p:cNvSpPr txBox="1"/>
          <p:nvPr/>
        </p:nvSpPr>
        <p:spPr>
          <a:xfrm>
            <a:off x="6165850" y="5410200"/>
            <a:ext cx="2895600" cy="138499"/>
          </a:xfrm>
          <a:prstGeom prst="rect">
            <a:avLst/>
          </a:prstGeom>
          <a:solidFill>
            <a:schemeClr val="bg1"/>
          </a:solidFill>
        </p:spPr>
        <p:txBody>
          <a:bodyPr wrap="square" lIns="0" tIns="0" rIns="0" bIns="0" rtlCol="0">
            <a:spAutoFit/>
          </a:bodyPr>
          <a:lstStyle/>
          <a:p>
            <a:r>
              <a:rPr lang="en-US" sz="900" b="1" dirty="0" smtClean="0"/>
              <a:t>“Use guardrail and adequately-secured scaffold?”</a:t>
            </a:r>
            <a:endParaRPr lang="en-US" sz="900" b="1" dirty="0"/>
          </a:p>
        </p:txBody>
      </p:sp>
    </p:spTree>
    <p:extLst>
      <p:ext uri="{BB962C8B-B14F-4D97-AF65-F5344CB8AC3E}">
        <p14:creationId xmlns:p14="http://schemas.microsoft.com/office/powerpoint/2010/main" val="26991649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800" dirty="0"/>
              <a:t>You have the </a:t>
            </a:r>
            <a:r>
              <a:rPr lang="en-US" sz="1800" b="1" dirty="0">
                <a:solidFill>
                  <a:srgbClr val="FF0000"/>
                </a:solidFill>
              </a:rPr>
              <a:t>RIGHT</a:t>
            </a:r>
            <a:r>
              <a:rPr lang="en-US" sz="1800" dirty="0"/>
              <a:t> to:</a:t>
            </a:r>
          </a:p>
          <a:p>
            <a:endParaRPr lang="en-US" sz="1800" dirty="0"/>
          </a:p>
          <a:p>
            <a:pPr marL="514350" indent="-514350">
              <a:buAutoNum type="arabicPeriod"/>
            </a:pPr>
            <a:r>
              <a:rPr lang="en-US" sz="1800" dirty="0"/>
              <a:t>Ask OSHA to inspect your workplace. </a:t>
            </a:r>
            <a:r>
              <a:rPr lang="en-US" sz="1800" dirty="0" smtClean="0"/>
              <a:t>(1-800-321-OSHA</a:t>
            </a:r>
            <a:r>
              <a:rPr lang="en-US" sz="1800" dirty="0"/>
              <a:t>)</a:t>
            </a:r>
          </a:p>
          <a:p>
            <a:pPr marL="514350" indent="-514350">
              <a:buAutoNum type="arabicPeriod"/>
            </a:pPr>
            <a:r>
              <a:rPr lang="en-US" sz="1800" dirty="0"/>
              <a:t>Exercise your rights under the law without retaliation and discrimination.</a:t>
            </a:r>
          </a:p>
          <a:p>
            <a:pPr marL="514350" indent="-514350">
              <a:buAutoNum type="arabicPeriod"/>
            </a:pPr>
            <a:r>
              <a:rPr lang="en-US" sz="1800" dirty="0"/>
              <a:t>Receive information and training about hazards, methods to prevent the harm, and OSHA standards that apply to your workplace. The training must be in a language you can understand.</a:t>
            </a:r>
          </a:p>
          <a:p>
            <a:pPr marL="514350" indent="-514350">
              <a:buAutoNum type="arabicPeriod"/>
            </a:pPr>
            <a:r>
              <a:rPr lang="en-US" sz="1800" dirty="0"/>
              <a:t>Get copies of test results done to find hazards in your workplace.</a:t>
            </a:r>
          </a:p>
          <a:p>
            <a:pPr marL="514350" indent="-514350">
              <a:buAutoNum type="arabicPeriod"/>
            </a:pPr>
            <a:r>
              <a:rPr lang="en-US" sz="1800" dirty="0"/>
              <a:t>Review records of work-related injuries and illnesses.</a:t>
            </a:r>
          </a:p>
          <a:p>
            <a:pPr marL="514350" indent="-514350">
              <a:buAutoNum type="arabicPeriod"/>
            </a:pPr>
            <a:r>
              <a:rPr lang="en-US" sz="1800" dirty="0"/>
              <a:t>Get copies of your medical records. </a:t>
            </a:r>
          </a:p>
        </p:txBody>
      </p:sp>
      <p:sp>
        <p:nvSpPr>
          <p:cNvPr id="2" name="Footer Placeholder 1"/>
          <p:cNvSpPr>
            <a:spLocks noGrp="1"/>
          </p:cNvSpPr>
          <p:nvPr>
            <p:ph type="ftr" sz="quarter" idx="11"/>
          </p:nvPr>
        </p:nvSpPr>
        <p:spPr/>
        <p:txBody>
          <a:bodyPr/>
          <a:lstStyle/>
          <a:p>
            <a:r>
              <a:rPr lang="en-US" smtClean="0"/>
              <a:t>R13.1</a:t>
            </a:r>
            <a:endParaRPr lang="en-US"/>
          </a:p>
        </p:txBody>
      </p:sp>
      <p:sp>
        <p:nvSpPr>
          <p:cNvPr id="4" name="Slide Number Placeholder 3"/>
          <p:cNvSpPr>
            <a:spLocks noGrp="1"/>
          </p:cNvSpPr>
          <p:nvPr>
            <p:ph type="sldNum" sz="quarter" idx="12"/>
          </p:nvPr>
        </p:nvSpPr>
        <p:spPr/>
        <p:txBody>
          <a:bodyPr/>
          <a:lstStyle/>
          <a:p>
            <a:fld id="{1216C123-4586-4977-9029-1F865EF9ECC3}" type="slidenum">
              <a:rPr lang="en-US" smtClean="0"/>
              <a:pPr/>
              <a:t>52</a:t>
            </a:fld>
            <a:endParaRPr lang="en-US"/>
          </a:p>
        </p:txBody>
      </p:sp>
    </p:spTree>
    <p:extLst>
      <p:ext uri="{BB962C8B-B14F-4D97-AF65-F5344CB8AC3E}">
        <p14:creationId xmlns:p14="http://schemas.microsoft.com/office/powerpoint/2010/main" val="93908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16C123-4586-4977-9029-1F865EF9ECC3}" type="slidenum">
              <a:rPr lang="en-US" smtClean="0"/>
              <a:pPr/>
              <a:t>6</a:t>
            </a:fld>
            <a:endParaRPr lang="en-US"/>
          </a:p>
        </p:txBody>
      </p:sp>
      <p:pic>
        <p:nvPicPr>
          <p:cNvPr id="2" name="Picture 2"/>
          <p:cNvPicPr>
            <a:picLocks noChangeAspect="1" noChangeArrowheads="1"/>
          </p:cNvPicPr>
          <p:nvPr/>
        </p:nvPicPr>
        <p:blipFill>
          <a:blip r:embed="rId2" cstate="print"/>
          <a:srcRect l="53142" t="16000" r="10286" b="36500"/>
          <a:stretch>
            <a:fillRect/>
          </a:stretch>
        </p:blipFill>
        <p:spPr bwMode="auto">
          <a:xfrm>
            <a:off x="609600" y="457200"/>
            <a:ext cx="7905549" cy="58674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smtClean="0"/>
              <a:t>Case 1</a:t>
            </a:r>
            <a:endParaRPr lang="en-US" dirty="0"/>
          </a:p>
        </p:txBody>
      </p:sp>
      <p:sp>
        <p:nvSpPr>
          <p:cNvPr id="3" name="Subtitle 2"/>
          <p:cNvSpPr>
            <a:spLocks noGrp="1"/>
          </p:cNvSpPr>
          <p:nvPr>
            <p:ph type="subTitle" idx="1"/>
          </p:nvPr>
        </p:nvSpPr>
        <p:spPr>
          <a:xfrm>
            <a:off x="1066800" y="1981200"/>
            <a:ext cx="7086600" cy="3657600"/>
          </a:xfrm>
        </p:spPr>
        <p:txBody>
          <a:bodyPr>
            <a:normAutofit/>
          </a:bodyPr>
          <a:lstStyle/>
          <a:p>
            <a:pPr algn="l"/>
            <a:r>
              <a:rPr lang="en-US" sz="2800" dirty="0" smtClean="0">
                <a:solidFill>
                  <a:schemeClr val="tx1"/>
                </a:solidFill>
              </a:rPr>
              <a:t>When removing old shingles at the peak of a pitched roof of a residential building, a roofing helper struck with his body the new stacked bundle of shingles located next to him. The victim chased the shingles to stop them from falling off the roof, lost his balance and fell 16.5 feet.</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1216C123-4586-4977-9029-1F865EF9ECC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R13.1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“Remove old shingles and install new ones.” </a:t>
              </a:r>
              <a:r>
                <a:rPr lang="en-US" sz="1400" dirty="0" smtClean="0"/>
                <a:t>(</a:t>
              </a:r>
              <a:r>
                <a:rPr lang="en-US" sz="1400" dirty="0"/>
                <a:t>3-tab asphalt composite roofing </a:t>
              </a:r>
              <a:r>
                <a:rPr lang="en-US" sz="1400" dirty="0" smtClean="0"/>
                <a:t>shingles (1’*3’*4”))</a:t>
              </a:r>
              <a:endParaRPr lang="en-US" sz="1400" b="1" dirty="0" smtClean="0"/>
            </a:p>
          </p:txBody>
        </p:sp>
        <p:grpSp>
          <p:nvGrpSpPr>
            <p:cNvPr id="3" name="Group 2"/>
            <p:cNvGrpSpPr/>
            <p:nvPr/>
          </p:nvGrpSpPr>
          <p:grpSpPr>
            <a:xfrm>
              <a:off x="545244" y="872867"/>
              <a:ext cx="5115513" cy="4770203"/>
              <a:chOff x="545244" y="555428"/>
              <a:chExt cx="5115513" cy="4770203"/>
            </a:xfrm>
          </p:grpSpPr>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p:cNvGrpSpPr/>
              <p:nvPr/>
            </p:nvGrpSpPr>
            <p:grpSpPr>
              <a:xfrm>
                <a:off x="1833625" y="3209094"/>
                <a:ext cx="2562984" cy="2112268"/>
                <a:chOff x="1833625" y="3209094"/>
                <a:chExt cx="2562984" cy="2112268"/>
              </a:xfrm>
            </p:grpSpPr>
            <p:sp>
              <p:nvSpPr>
                <p:cNvPr id="9" name="Rectangle 8"/>
                <p:cNvSpPr/>
                <p:nvPr/>
              </p:nvSpPr>
              <p:spPr>
                <a:xfrm>
                  <a:off x="1833625" y="3209094"/>
                  <a:ext cx="1961970"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a:spLocks noChangeAspect="1"/>
                </p:cNvSpPr>
                <p:nvPr/>
              </p:nvSpPr>
              <p:spPr>
                <a:xfrm>
                  <a:off x="3795595" y="3239741"/>
                  <a:ext cx="601014" cy="181385"/>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sp>
        <p:nvSpPr>
          <p:cNvPr id="117" name="TextBox 116"/>
          <p:cNvSpPr txBox="1"/>
          <p:nvPr/>
        </p:nvSpPr>
        <p:spPr>
          <a:xfrm>
            <a:off x="3767366" y="3867090"/>
            <a:ext cx="870751" cy="400110"/>
          </a:xfrm>
          <a:prstGeom prst="rect">
            <a:avLst/>
          </a:prstGeom>
          <a:noFill/>
        </p:spPr>
        <p:txBody>
          <a:bodyPr wrap="none" rtlCol="0">
            <a:spAutoFit/>
          </a:bodyPr>
          <a:lstStyle/>
          <a:p>
            <a:r>
              <a:rPr lang="en-US" sz="2000" b="1" dirty="0" smtClean="0">
                <a:solidFill>
                  <a:schemeClr val="tx2">
                    <a:lumMod val="60000"/>
                    <a:lumOff val="40000"/>
                  </a:schemeClr>
                </a:solidFill>
              </a:rPr>
              <a:t>16.5 </a:t>
            </a:r>
            <a:r>
              <a:rPr lang="en-US" sz="2000" b="1" dirty="0" err="1" smtClean="0">
                <a:solidFill>
                  <a:schemeClr val="tx2">
                    <a:lumMod val="60000"/>
                    <a:lumOff val="40000"/>
                  </a:schemeClr>
                </a:solidFill>
              </a:rPr>
              <a:t>ft</a:t>
            </a:r>
            <a:endParaRPr lang="en-US" sz="2000" b="1" dirty="0">
              <a:solidFill>
                <a:schemeClr val="tx2">
                  <a:lumMod val="60000"/>
                  <a:lumOff val="40000"/>
                </a:schemeClr>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70468" y="1774537"/>
            <a:ext cx="357862" cy="832329"/>
          </a:xfrm>
          <a:prstGeom prst="rect">
            <a:avLst/>
          </a:prstGeom>
        </p:spPr>
      </p:pic>
      <p:sp>
        <p:nvSpPr>
          <p:cNvPr id="101" name="Freeform 100"/>
          <p:cNvSpPr/>
          <p:nvPr/>
        </p:nvSpPr>
        <p:spPr>
          <a:xfrm>
            <a:off x="1717875" y="2274189"/>
            <a:ext cx="647700" cy="230886"/>
          </a:xfrm>
          <a:custGeom>
            <a:avLst/>
            <a:gdLst>
              <a:gd name="connsiteX0" fmla="*/ 647700 w 647700"/>
              <a:gd name="connsiteY0" fmla="*/ 230886 h 230886"/>
              <a:gd name="connsiteX1" fmla="*/ 304800 w 647700"/>
              <a:gd name="connsiteY1" fmla="*/ 78486 h 230886"/>
              <a:gd name="connsiteX2" fmla="*/ 180975 w 647700"/>
              <a:gd name="connsiteY2" fmla="*/ 21336 h 230886"/>
              <a:gd name="connsiteX3" fmla="*/ 114300 w 647700"/>
              <a:gd name="connsiteY3" fmla="*/ 2286 h 230886"/>
              <a:gd name="connsiteX4" fmla="*/ 0 w 647700"/>
              <a:gd name="connsiteY4" fmla="*/ 68961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230886">
                <a:moveTo>
                  <a:pt x="647700" y="230886"/>
                </a:moveTo>
                <a:lnTo>
                  <a:pt x="304800" y="78486"/>
                </a:lnTo>
                <a:cubicBezTo>
                  <a:pt x="227013" y="43561"/>
                  <a:pt x="212725" y="34036"/>
                  <a:pt x="180975" y="21336"/>
                </a:cubicBezTo>
                <a:cubicBezTo>
                  <a:pt x="149225" y="8636"/>
                  <a:pt x="144463" y="-5652"/>
                  <a:pt x="114300" y="2286"/>
                </a:cubicBezTo>
                <a:cubicBezTo>
                  <a:pt x="84137" y="10224"/>
                  <a:pt x="30162" y="53086"/>
                  <a:pt x="0" y="689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16668" y="2314440"/>
            <a:ext cx="3856796" cy="3337776"/>
            <a:chOff x="1775386" y="2304915"/>
            <a:chExt cx="3856796" cy="3337776"/>
          </a:xfrm>
        </p:grpSpPr>
        <p:sp>
          <p:nvSpPr>
            <p:cNvPr id="39" name="Rectangle 38"/>
            <p:cNvSpPr/>
            <p:nvPr/>
          </p:nvSpPr>
          <p:spPr>
            <a:xfrm>
              <a:off x="1775386" y="3530423"/>
              <a:ext cx="1307601"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3095625" y="2304915"/>
              <a:ext cx="2536557" cy="1223157"/>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024" h="1223157">
                  <a:moveTo>
                    <a:pt x="0" y="0"/>
                  </a:moveTo>
                  <a:lnTo>
                    <a:pt x="2721024" y="1223157"/>
                  </a:lnTo>
                  <a:lnTo>
                    <a:pt x="1961003" y="1221618"/>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114" name="Straight Connector 113"/>
          <p:cNvCxnSpPr/>
          <p:nvPr/>
        </p:nvCxnSpPr>
        <p:spPr>
          <a:xfrm flipV="1">
            <a:off x="4628706" y="3566705"/>
            <a:ext cx="19494" cy="2072097"/>
          </a:xfrm>
          <a:prstGeom prst="line">
            <a:avLst/>
          </a:prstGeom>
          <a:ln w="57150">
            <a:solidFill>
              <a:schemeClr val="tx2">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1717875" y="2238375"/>
            <a:ext cx="647700" cy="230886"/>
          </a:xfrm>
          <a:custGeom>
            <a:avLst/>
            <a:gdLst>
              <a:gd name="connsiteX0" fmla="*/ 647700 w 647700"/>
              <a:gd name="connsiteY0" fmla="*/ 230886 h 230886"/>
              <a:gd name="connsiteX1" fmla="*/ 304800 w 647700"/>
              <a:gd name="connsiteY1" fmla="*/ 78486 h 230886"/>
              <a:gd name="connsiteX2" fmla="*/ 180975 w 647700"/>
              <a:gd name="connsiteY2" fmla="*/ 21336 h 230886"/>
              <a:gd name="connsiteX3" fmla="*/ 114300 w 647700"/>
              <a:gd name="connsiteY3" fmla="*/ 2286 h 230886"/>
              <a:gd name="connsiteX4" fmla="*/ 0 w 647700"/>
              <a:gd name="connsiteY4" fmla="*/ 68961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230886">
                <a:moveTo>
                  <a:pt x="647700" y="230886"/>
                </a:moveTo>
                <a:lnTo>
                  <a:pt x="304800" y="78486"/>
                </a:lnTo>
                <a:cubicBezTo>
                  <a:pt x="227013" y="43561"/>
                  <a:pt x="212725" y="34036"/>
                  <a:pt x="180975" y="21336"/>
                </a:cubicBezTo>
                <a:cubicBezTo>
                  <a:pt x="149225" y="8636"/>
                  <a:pt x="144463" y="-5652"/>
                  <a:pt x="114300" y="2286"/>
                </a:cubicBezTo>
                <a:cubicBezTo>
                  <a:pt x="84137" y="10224"/>
                  <a:pt x="30162" y="53086"/>
                  <a:pt x="0" y="6896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9300" y="2190702"/>
            <a:ext cx="695325" cy="219123"/>
          </a:xfrm>
          <a:custGeom>
            <a:avLst/>
            <a:gdLst>
              <a:gd name="connsiteX0" fmla="*/ 695325 w 695325"/>
              <a:gd name="connsiteY0" fmla="*/ 219123 h 219123"/>
              <a:gd name="connsiteX1" fmla="*/ 438150 w 695325"/>
              <a:gd name="connsiteY1" fmla="*/ 133398 h 219123"/>
              <a:gd name="connsiteX2" fmla="*/ 438150 w 695325"/>
              <a:gd name="connsiteY2" fmla="*/ 123873 h 219123"/>
              <a:gd name="connsiteX3" fmla="*/ 276225 w 695325"/>
              <a:gd name="connsiteY3" fmla="*/ 57198 h 219123"/>
              <a:gd name="connsiteX4" fmla="*/ 161925 w 695325"/>
              <a:gd name="connsiteY4" fmla="*/ 48 h 219123"/>
              <a:gd name="connsiteX5" fmla="*/ 47625 w 695325"/>
              <a:gd name="connsiteY5" fmla="*/ 66723 h 219123"/>
              <a:gd name="connsiteX6" fmla="*/ 0 w 695325"/>
              <a:gd name="connsiteY6" fmla="*/ 104823 h 21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 h="219123">
                <a:moveTo>
                  <a:pt x="695325" y="219123"/>
                </a:moveTo>
                <a:lnTo>
                  <a:pt x="438150" y="133398"/>
                </a:lnTo>
                <a:cubicBezTo>
                  <a:pt x="395288" y="117523"/>
                  <a:pt x="465137" y="136573"/>
                  <a:pt x="438150" y="123873"/>
                </a:cubicBezTo>
                <a:cubicBezTo>
                  <a:pt x="411163" y="111173"/>
                  <a:pt x="322262" y="77835"/>
                  <a:pt x="276225" y="57198"/>
                </a:cubicBezTo>
                <a:cubicBezTo>
                  <a:pt x="230187" y="36560"/>
                  <a:pt x="200025" y="-1540"/>
                  <a:pt x="161925" y="48"/>
                </a:cubicBezTo>
                <a:cubicBezTo>
                  <a:pt x="123825" y="1636"/>
                  <a:pt x="74613" y="49260"/>
                  <a:pt x="47625" y="66723"/>
                </a:cubicBezTo>
                <a:cubicBezTo>
                  <a:pt x="20637" y="84186"/>
                  <a:pt x="10318" y="94504"/>
                  <a:pt x="0" y="104823"/>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086552" y="1666795"/>
            <a:ext cx="1942648" cy="338554"/>
          </a:xfrm>
          <a:prstGeom prst="rect">
            <a:avLst/>
          </a:prstGeom>
          <a:noFill/>
          <a:ln w="9525">
            <a:solidFill>
              <a:schemeClr val="accent1"/>
            </a:solidFill>
          </a:ln>
        </p:spPr>
        <p:txBody>
          <a:bodyPr wrap="none" rtlCol="0">
            <a:spAutoFit/>
          </a:bodyPr>
          <a:lstStyle/>
          <a:p>
            <a:r>
              <a:rPr lang="en-US" sz="1600" dirty="0" smtClean="0">
                <a:solidFill>
                  <a:schemeClr val="accent1"/>
                </a:solidFill>
              </a:rPr>
              <a:t>Stacked new shingles</a:t>
            </a:r>
            <a:endParaRPr lang="en-US" sz="1600" dirty="0">
              <a:solidFill>
                <a:schemeClr val="accent1"/>
              </a:solidFill>
            </a:endParaRPr>
          </a:p>
        </p:txBody>
      </p:sp>
      <p:cxnSp>
        <p:nvCxnSpPr>
          <p:cNvPr id="18" name="Elbow Connector 17"/>
          <p:cNvCxnSpPr/>
          <p:nvPr/>
        </p:nvCxnSpPr>
        <p:spPr>
          <a:xfrm rot="5400000" flipH="1" flipV="1">
            <a:off x="1815620" y="1937759"/>
            <a:ext cx="372587" cy="184091"/>
          </a:xfrm>
          <a:prstGeom prst="bentConnector2">
            <a:avLst/>
          </a:prstGeom>
          <a:ln w="9525">
            <a:headEnd type="oval"/>
            <a:tailEnd type="arrow"/>
          </a:ln>
        </p:spPr>
        <p:style>
          <a:lnRef idx="1">
            <a:schemeClr val="accent1"/>
          </a:lnRef>
          <a:fillRef idx="0">
            <a:schemeClr val="accent1"/>
          </a:fillRef>
          <a:effectRef idx="0">
            <a:schemeClr val="accent1"/>
          </a:effectRef>
          <a:fontRef idx="minor">
            <a:schemeClr val="tx1"/>
          </a:fontRef>
        </p:style>
      </p:cxnSp>
      <p:sp>
        <p:nvSpPr>
          <p:cNvPr id="28" name="Rectangle 35"/>
          <p:cNvSpPr/>
          <p:nvPr/>
        </p:nvSpPr>
        <p:spPr>
          <a:xfrm flipH="1">
            <a:off x="525525" y="2312901"/>
            <a:ext cx="1329293" cy="1221618"/>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 name="connsiteX0" fmla="*/ 0 w 1961003"/>
              <a:gd name="connsiteY0" fmla="*/ 0 h 1221618"/>
              <a:gd name="connsiteX1" fmla="*/ 1434391 w 1961003"/>
              <a:gd name="connsiteY1" fmla="*/ 641266 h 1221618"/>
              <a:gd name="connsiteX2" fmla="*/ 1961003 w 1961003"/>
              <a:gd name="connsiteY2" fmla="*/ 1221618 h 1221618"/>
              <a:gd name="connsiteX3" fmla="*/ 5938 w 1961003"/>
              <a:gd name="connsiteY3" fmla="*/ 1221618 h 1221618"/>
              <a:gd name="connsiteX4" fmla="*/ 0 w 1961003"/>
              <a:gd name="connsiteY4" fmla="*/ 0 h 1221618"/>
              <a:gd name="connsiteX0" fmla="*/ 0 w 1438706"/>
              <a:gd name="connsiteY0" fmla="*/ 0 h 1221618"/>
              <a:gd name="connsiteX1" fmla="*/ 1434391 w 1438706"/>
              <a:gd name="connsiteY1" fmla="*/ 641266 h 1221618"/>
              <a:gd name="connsiteX2" fmla="*/ 1438706 w 1438706"/>
              <a:gd name="connsiteY2" fmla="*/ 1221618 h 1221618"/>
              <a:gd name="connsiteX3" fmla="*/ 5938 w 1438706"/>
              <a:gd name="connsiteY3" fmla="*/ 1221618 h 1221618"/>
              <a:gd name="connsiteX4" fmla="*/ 0 w 1438706"/>
              <a:gd name="connsiteY4" fmla="*/ 0 h 1221618"/>
              <a:gd name="connsiteX0" fmla="*/ 0 w 1451445"/>
              <a:gd name="connsiteY0" fmla="*/ 0 h 1221618"/>
              <a:gd name="connsiteX1" fmla="*/ 1434391 w 1451445"/>
              <a:gd name="connsiteY1" fmla="*/ 641266 h 1221618"/>
              <a:gd name="connsiteX2" fmla="*/ 1451445 w 1451445"/>
              <a:gd name="connsiteY2" fmla="*/ 1221618 h 1221618"/>
              <a:gd name="connsiteX3" fmla="*/ 5938 w 1451445"/>
              <a:gd name="connsiteY3" fmla="*/ 1221618 h 1221618"/>
              <a:gd name="connsiteX4" fmla="*/ 0 w 1451445"/>
              <a:gd name="connsiteY4" fmla="*/ 0 h 1221618"/>
              <a:gd name="connsiteX0" fmla="*/ 0 w 1438705"/>
              <a:gd name="connsiteY0" fmla="*/ 0 h 1221618"/>
              <a:gd name="connsiteX1" fmla="*/ 1434391 w 1438705"/>
              <a:gd name="connsiteY1" fmla="*/ 641266 h 1221618"/>
              <a:gd name="connsiteX2" fmla="*/ 1438705 w 1438705"/>
              <a:gd name="connsiteY2" fmla="*/ 1221618 h 1221618"/>
              <a:gd name="connsiteX3" fmla="*/ 5938 w 1438705"/>
              <a:gd name="connsiteY3" fmla="*/ 1221618 h 1221618"/>
              <a:gd name="connsiteX4" fmla="*/ 0 w 1438705"/>
              <a:gd name="connsiteY4" fmla="*/ 0 h 1221618"/>
              <a:gd name="connsiteX0" fmla="*/ 0 w 1434391"/>
              <a:gd name="connsiteY0" fmla="*/ 0 h 1221618"/>
              <a:gd name="connsiteX1" fmla="*/ 1434391 w 1434391"/>
              <a:gd name="connsiteY1" fmla="*/ 641266 h 1221618"/>
              <a:gd name="connsiteX2" fmla="*/ 1425965 w 1434391"/>
              <a:gd name="connsiteY2" fmla="*/ 1209743 h 1221618"/>
              <a:gd name="connsiteX3" fmla="*/ 5938 w 1434391"/>
              <a:gd name="connsiteY3" fmla="*/ 1221618 h 1221618"/>
              <a:gd name="connsiteX4" fmla="*/ 0 w 1434391"/>
              <a:gd name="connsiteY4" fmla="*/ 0 h 1221618"/>
              <a:gd name="connsiteX0" fmla="*/ 0 w 1425965"/>
              <a:gd name="connsiteY0" fmla="*/ 0 h 1221618"/>
              <a:gd name="connsiteX1" fmla="*/ 1421651 w 1425965"/>
              <a:gd name="connsiteY1" fmla="*/ 641266 h 1221618"/>
              <a:gd name="connsiteX2" fmla="*/ 1425965 w 1425965"/>
              <a:gd name="connsiteY2" fmla="*/ 1209743 h 1221618"/>
              <a:gd name="connsiteX3" fmla="*/ 5938 w 1425965"/>
              <a:gd name="connsiteY3" fmla="*/ 1221618 h 1221618"/>
              <a:gd name="connsiteX4" fmla="*/ 0 w 1425965"/>
              <a:gd name="connsiteY4" fmla="*/ 0 h 122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965" h="1221618">
                <a:moveTo>
                  <a:pt x="0" y="0"/>
                </a:moveTo>
                <a:lnTo>
                  <a:pt x="1421651" y="641266"/>
                </a:lnTo>
                <a:lnTo>
                  <a:pt x="1425965" y="1209743"/>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Arc 5"/>
          <p:cNvSpPr/>
          <p:nvPr/>
        </p:nvSpPr>
        <p:spPr>
          <a:xfrm rot="15113993">
            <a:off x="3274966" y="2941466"/>
            <a:ext cx="914400" cy="914400"/>
          </a:xfrm>
          <a:prstGeom prst="arc">
            <a:avLst>
              <a:gd name="adj1" fmla="val 16200000"/>
              <a:gd name="adj2" fmla="val 20087074"/>
            </a:avLst>
          </a:prstGeom>
          <a:ln>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a:stCxn id="36" idx="1"/>
          </p:cNvCxnSpPr>
          <p:nvPr/>
        </p:nvCxnSpPr>
        <p:spPr>
          <a:xfrm flipH="1" flipV="1">
            <a:off x="3057876" y="3534519"/>
            <a:ext cx="1315588" cy="307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24036" y="3057931"/>
            <a:ext cx="538930" cy="400110"/>
          </a:xfrm>
          <a:prstGeom prst="rect">
            <a:avLst/>
          </a:prstGeom>
          <a:noFill/>
        </p:spPr>
        <p:txBody>
          <a:bodyPr wrap="none" rtlCol="0">
            <a:spAutoFit/>
          </a:bodyPr>
          <a:lstStyle/>
          <a:p>
            <a:r>
              <a:rPr lang="en-US" sz="2000" b="1" dirty="0" smtClean="0">
                <a:solidFill>
                  <a:schemeClr val="tx2">
                    <a:lumMod val="60000"/>
                    <a:lumOff val="40000"/>
                  </a:schemeClr>
                </a:solidFill>
              </a:rPr>
              <a:t>24</a:t>
            </a:r>
            <a:r>
              <a:rPr lang="en-US" sz="2000" b="1" dirty="0" smtClean="0">
                <a:solidFill>
                  <a:schemeClr val="tx2">
                    <a:lumMod val="60000"/>
                    <a:lumOff val="40000"/>
                  </a:schemeClr>
                </a:solidFill>
                <a:latin typeface="Berlin Sans FB Demi"/>
              </a:rPr>
              <a:t>˚</a:t>
            </a:r>
            <a:endParaRPr lang="en-US" sz="2000" b="1" dirty="0">
              <a:solidFill>
                <a:schemeClr val="tx2">
                  <a:lumMod val="60000"/>
                  <a:lumOff val="40000"/>
                </a:schemeClr>
              </a:solidFill>
            </a:endParaRPr>
          </a:p>
        </p:txBody>
      </p:sp>
    </p:spTree>
    <p:extLst>
      <p:ext uri="{BB962C8B-B14F-4D97-AF65-F5344CB8AC3E}">
        <p14:creationId xmlns:p14="http://schemas.microsoft.com/office/powerpoint/2010/main" val="1275523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16669" y="318897"/>
            <a:ext cx="5115524" cy="6094924"/>
            <a:chOff x="545244" y="309372"/>
            <a:chExt cx="5115524" cy="6094924"/>
          </a:xfrm>
        </p:grpSpPr>
        <p:sp>
          <p:nvSpPr>
            <p:cNvPr id="12" name="Oval 11"/>
            <p:cNvSpPr>
              <a:spLocks noChangeAspect="1"/>
            </p:cNvSpPr>
            <p:nvPr/>
          </p:nvSpPr>
          <p:spPr>
            <a:xfrm>
              <a:off x="559548" y="309372"/>
              <a:ext cx="452628" cy="45262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4" name="Rectangle 143"/>
            <p:cNvSpPr>
              <a:spLocks/>
            </p:cNvSpPr>
            <p:nvPr/>
          </p:nvSpPr>
          <p:spPr>
            <a:xfrm>
              <a:off x="545255" y="5727640"/>
              <a:ext cx="5115513" cy="676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600" b="1" dirty="0" smtClean="0"/>
                <a:t>“Let’s get started.” </a:t>
              </a:r>
            </a:p>
          </p:txBody>
        </p:sp>
        <p:grpSp>
          <p:nvGrpSpPr>
            <p:cNvPr id="3" name="Group 2"/>
            <p:cNvGrpSpPr/>
            <p:nvPr/>
          </p:nvGrpSpPr>
          <p:grpSpPr>
            <a:xfrm>
              <a:off x="545244" y="872867"/>
              <a:ext cx="5115513" cy="4770203"/>
              <a:chOff x="545244" y="555428"/>
              <a:chExt cx="5115513" cy="4770203"/>
            </a:xfrm>
          </p:grpSpPr>
          <p:grpSp>
            <p:nvGrpSpPr>
              <p:cNvPr id="2" name="Group 1"/>
              <p:cNvGrpSpPr/>
              <p:nvPr/>
            </p:nvGrpSpPr>
            <p:grpSpPr>
              <a:xfrm>
                <a:off x="1833625" y="3209094"/>
                <a:ext cx="2562984" cy="2112268"/>
                <a:chOff x="1833625" y="3209094"/>
                <a:chExt cx="2562984" cy="2112268"/>
              </a:xfrm>
            </p:grpSpPr>
            <p:sp>
              <p:nvSpPr>
                <p:cNvPr id="9" name="Rectangle 8"/>
                <p:cNvSpPr/>
                <p:nvPr/>
              </p:nvSpPr>
              <p:spPr>
                <a:xfrm>
                  <a:off x="1833625" y="3209094"/>
                  <a:ext cx="1961970"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a:spLocks noChangeAspect="1"/>
                </p:cNvSpPr>
                <p:nvPr/>
              </p:nvSpPr>
              <p:spPr>
                <a:xfrm>
                  <a:off x="3795595" y="3239741"/>
                  <a:ext cx="601014" cy="181385"/>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Rectangle 3"/>
              <p:cNvSpPr>
                <a:spLocks noChangeAspect="1"/>
              </p:cNvSpPr>
              <p:nvPr/>
            </p:nvSpPr>
            <p:spPr>
              <a:xfrm>
                <a:off x="545244" y="555428"/>
                <a:ext cx="5115513" cy="47702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8" name="Group 7"/>
          <p:cNvGrpSpPr/>
          <p:nvPr/>
        </p:nvGrpSpPr>
        <p:grpSpPr>
          <a:xfrm>
            <a:off x="976198" y="2064657"/>
            <a:ext cx="700202" cy="481695"/>
            <a:chOff x="766697" y="1867735"/>
            <a:chExt cx="986453" cy="678618"/>
          </a:xfrm>
        </p:grpSpPr>
        <p:pic>
          <p:nvPicPr>
            <p:cNvPr id="22" name="Picture 2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20100000">
              <a:off x="766697" y="1969656"/>
              <a:ext cx="986453" cy="576697"/>
            </a:xfrm>
            <a:prstGeom prst="rect">
              <a:avLst/>
            </a:prstGeom>
            <a:scene3d>
              <a:camera prst="orthographicFront">
                <a:rot lat="0" lon="0" rev="0"/>
              </a:camera>
              <a:lightRig rig="threePt" dir="t"/>
            </a:scene3d>
          </p:spPr>
        </p:pic>
        <p:pic>
          <p:nvPicPr>
            <p:cNvPr id="30" name="Picture 29"/>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370109" y="1867735"/>
              <a:ext cx="350995" cy="213756"/>
            </a:xfrm>
            <a:prstGeom prst="rect">
              <a:avLst/>
            </a:prstGeom>
          </p:spPr>
        </p:pic>
      </p:grpSp>
      <p:sp>
        <p:nvSpPr>
          <p:cNvPr id="101" name="Freeform 100"/>
          <p:cNvSpPr/>
          <p:nvPr/>
        </p:nvSpPr>
        <p:spPr>
          <a:xfrm>
            <a:off x="1717875" y="2274189"/>
            <a:ext cx="647700" cy="230886"/>
          </a:xfrm>
          <a:custGeom>
            <a:avLst/>
            <a:gdLst>
              <a:gd name="connsiteX0" fmla="*/ 647700 w 647700"/>
              <a:gd name="connsiteY0" fmla="*/ 230886 h 230886"/>
              <a:gd name="connsiteX1" fmla="*/ 304800 w 647700"/>
              <a:gd name="connsiteY1" fmla="*/ 78486 h 230886"/>
              <a:gd name="connsiteX2" fmla="*/ 180975 w 647700"/>
              <a:gd name="connsiteY2" fmla="*/ 21336 h 230886"/>
              <a:gd name="connsiteX3" fmla="*/ 114300 w 647700"/>
              <a:gd name="connsiteY3" fmla="*/ 2286 h 230886"/>
              <a:gd name="connsiteX4" fmla="*/ 0 w 647700"/>
              <a:gd name="connsiteY4" fmla="*/ 68961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230886">
                <a:moveTo>
                  <a:pt x="647700" y="230886"/>
                </a:moveTo>
                <a:lnTo>
                  <a:pt x="304800" y="78486"/>
                </a:lnTo>
                <a:cubicBezTo>
                  <a:pt x="227013" y="43561"/>
                  <a:pt x="212725" y="34036"/>
                  <a:pt x="180975" y="21336"/>
                </a:cubicBezTo>
                <a:cubicBezTo>
                  <a:pt x="149225" y="8636"/>
                  <a:pt x="144463" y="-5652"/>
                  <a:pt x="114300" y="2286"/>
                </a:cubicBezTo>
                <a:cubicBezTo>
                  <a:pt x="84137" y="10224"/>
                  <a:pt x="30162" y="53086"/>
                  <a:pt x="0" y="6896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16668" y="2314440"/>
            <a:ext cx="3856796" cy="3337776"/>
            <a:chOff x="1775386" y="2304915"/>
            <a:chExt cx="3856796" cy="3337776"/>
          </a:xfrm>
        </p:grpSpPr>
        <p:sp>
          <p:nvSpPr>
            <p:cNvPr id="39" name="Rectangle 38"/>
            <p:cNvSpPr/>
            <p:nvPr/>
          </p:nvSpPr>
          <p:spPr>
            <a:xfrm>
              <a:off x="1775386" y="3530423"/>
              <a:ext cx="1307601"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p:cNvSpPr/>
            <p:nvPr/>
          </p:nvSpPr>
          <p:spPr>
            <a:xfrm>
              <a:off x="3095625" y="2304915"/>
              <a:ext cx="2536557" cy="1223157"/>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024" h="1223157">
                  <a:moveTo>
                    <a:pt x="0" y="0"/>
                  </a:moveTo>
                  <a:lnTo>
                    <a:pt x="2721024" y="1223157"/>
                  </a:lnTo>
                  <a:lnTo>
                    <a:pt x="1961003" y="1221618"/>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7" name="Freeform 26"/>
          <p:cNvSpPr/>
          <p:nvPr/>
        </p:nvSpPr>
        <p:spPr>
          <a:xfrm>
            <a:off x="1717875" y="2238375"/>
            <a:ext cx="647700" cy="230886"/>
          </a:xfrm>
          <a:custGeom>
            <a:avLst/>
            <a:gdLst>
              <a:gd name="connsiteX0" fmla="*/ 647700 w 647700"/>
              <a:gd name="connsiteY0" fmla="*/ 230886 h 230886"/>
              <a:gd name="connsiteX1" fmla="*/ 304800 w 647700"/>
              <a:gd name="connsiteY1" fmla="*/ 78486 h 230886"/>
              <a:gd name="connsiteX2" fmla="*/ 180975 w 647700"/>
              <a:gd name="connsiteY2" fmla="*/ 21336 h 230886"/>
              <a:gd name="connsiteX3" fmla="*/ 114300 w 647700"/>
              <a:gd name="connsiteY3" fmla="*/ 2286 h 230886"/>
              <a:gd name="connsiteX4" fmla="*/ 0 w 647700"/>
              <a:gd name="connsiteY4" fmla="*/ 68961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230886">
                <a:moveTo>
                  <a:pt x="647700" y="230886"/>
                </a:moveTo>
                <a:lnTo>
                  <a:pt x="304800" y="78486"/>
                </a:lnTo>
                <a:cubicBezTo>
                  <a:pt x="227013" y="43561"/>
                  <a:pt x="212725" y="34036"/>
                  <a:pt x="180975" y="21336"/>
                </a:cubicBezTo>
                <a:cubicBezTo>
                  <a:pt x="149225" y="8636"/>
                  <a:pt x="144463" y="-5652"/>
                  <a:pt x="114300" y="2286"/>
                </a:cubicBezTo>
                <a:cubicBezTo>
                  <a:pt x="84137" y="10224"/>
                  <a:pt x="30162" y="53086"/>
                  <a:pt x="0" y="68961"/>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9300" y="2190702"/>
            <a:ext cx="695325" cy="219123"/>
          </a:xfrm>
          <a:custGeom>
            <a:avLst/>
            <a:gdLst>
              <a:gd name="connsiteX0" fmla="*/ 695325 w 695325"/>
              <a:gd name="connsiteY0" fmla="*/ 219123 h 219123"/>
              <a:gd name="connsiteX1" fmla="*/ 438150 w 695325"/>
              <a:gd name="connsiteY1" fmla="*/ 133398 h 219123"/>
              <a:gd name="connsiteX2" fmla="*/ 438150 w 695325"/>
              <a:gd name="connsiteY2" fmla="*/ 123873 h 219123"/>
              <a:gd name="connsiteX3" fmla="*/ 276225 w 695325"/>
              <a:gd name="connsiteY3" fmla="*/ 57198 h 219123"/>
              <a:gd name="connsiteX4" fmla="*/ 161925 w 695325"/>
              <a:gd name="connsiteY4" fmla="*/ 48 h 219123"/>
              <a:gd name="connsiteX5" fmla="*/ 47625 w 695325"/>
              <a:gd name="connsiteY5" fmla="*/ 66723 h 219123"/>
              <a:gd name="connsiteX6" fmla="*/ 0 w 695325"/>
              <a:gd name="connsiteY6" fmla="*/ 104823 h 21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325" h="219123">
                <a:moveTo>
                  <a:pt x="695325" y="219123"/>
                </a:moveTo>
                <a:lnTo>
                  <a:pt x="438150" y="133398"/>
                </a:lnTo>
                <a:cubicBezTo>
                  <a:pt x="395288" y="117523"/>
                  <a:pt x="465137" y="136573"/>
                  <a:pt x="438150" y="123873"/>
                </a:cubicBezTo>
                <a:cubicBezTo>
                  <a:pt x="411163" y="111173"/>
                  <a:pt x="322262" y="77835"/>
                  <a:pt x="276225" y="57198"/>
                </a:cubicBezTo>
                <a:cubicBezTo>
                  <a:pt x="230187" y="36560"/>
                  <a:pt x="200025" y="-1540"/>
                  <a:pt x="161925" y="48"/>
                </a:cubicBezTo>
                <a:cubicBezTo>
                  <a:pt x="123825" y="1636"/>
                  <a:pt x="74613" y="49260"/>
                  <a:pt x="47625" y="66723"/>
                </a:cubicBezTo>
                <a:cubicBezTo>
                  <a:pt x="20637" y="84186"/>
                  <a:pt x="10318" y="94504"/>
                  <a:pt x="0" y="104823"/>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35"/>
          <p:cNvSpPr/>
          <p:nvPr/>
        </p:nvSpPr>
        <p:spPr>
          <a:xfrm flipH="1">
            <a:off x="525525" y="2312901"/>
            <a:ext cx="1329293" cy="1221618"/>
          </a:xfrm>
          <a:custGeom>
            <a:avLst/>
            <a:gdLst>
              <a:gd name="connsiteX0" fmla="*/ 0 w 1955065"/>
              <a:gd name="connsiteY0" fmla="*/ 0 h 2112268"/>
              <a:gd name="connsiteX1" fmla="*/ 1955065 w 1955065"/>
              <a:gd name="connsiteY1" fmla="*/ 0 h 2112268"/>
              <a:gd name="connsiteX2" fmla="*/ 1955065 w 1955065"/>
              <a:gd name="connsiteY2" fmla="*/ 2112268 h 2112268"/>
              <a:gd name="connsiteX3" fmla="*/ 0 w 1955065"/>
              <a:gd name="connsiteY3" fmla="*/ 2112268 h 2112268"/>
              <a:gd name="connsiteX4" fmla="*/ 0 w 1955065"/>
              <a:gd name="connsiteY4" fmla="*/ 0 h 2112268"/>
              <a:gd name="connsiteX0" fmla="*/ 0 w 1961003"/>
              <a:gd name="connsiteY0" fmla="*/ 890650 h 2112268"/>
              <a:gd name="connsiteX1" fmla="*/ 1961003 w 1961003"/>
              <a:gd name="connsiteY1" fmla="*/ 0 h 2112268"/>
              <a:gd name="connsiteX2" fmla="*/ 1961003 w 1961003"/>
              <a:gd name="connsiteY2" fmla="*/ 2112268 h 2112268"/>
              <a:gd name="connsiteX3" fmla="*/ 5938 w 1961003"/>
              <a:gd name="connsiteY3" fmla="*/ 2112268 h 2112268"/>
              <a:gd name="connsiteX4" fmla="*/ 0 w 1961003"/>
              <a:gd name="connsiteY4" fmla="*/ 890650 h 2112268"/>
              <a:gd name="connsiteX0" fmla="*/ 0 w 2721024"/>
              <a:gd name="connsiteY0" fmla="*/ 0 h 1223157"/>
              <a:gd name="connsiteX1" fmla="*/ 2721024 w 2721024"/>
              <a:gd name="connsiteY1" fmla="*/ 1223157 h 1223157"/>
              <a:gd name="connsiteX2" fmla="*/ 1961003 w 2721024"/>
              <a:gd name="connsiteY2" fmla="*/ 1221618 h 1223157"/>
              <a:gd name="connsiteX3" fmla="*/ 5938 w 2721024"/>
              <a:gd name="connsiteY3" fmla="*/ 1221618 h 1223157"/>
              <a:gd name="connsiteX4" fmla="*/ 0 w 2721024"/>
              <a:gd name="connsiteY4" fmla="*/ 0 h 1223157"/>
              <a:gd name="connsiteX0" fmla="*/ 0 w 1961003"/>
              <a:gd name="connsiteY0" fmla="*/ 0 h 1221618"/>
              <a:gd name="connsiteX1" fmla="*/ 1434391 w 1961003"/>
              <a:gd name="connsiteY1" fmla="*/ 641266 h 1221618"/>
              <a:gd name="connsiteX2" fmla="*/ 1961003 w 1961003"/>
              <a:gd name="connsiteY2" fmla="*/ 1221618 h 1221618"/>
              <a:gd name="connsiteX3" fmla="*/ 5938 w 1961003"/>
              <a:gd name="connsiteY3" fmla="*/ 1221618 h 1221618"/>
              <a:gd name="connsiteX4" fmla="*/ 0 w 1961003"/>
              <a:gd name="connsiteY4" fmla="*/ 0 h 1221618"/>
              <a:gd name="connsiteX0" fmla="*/ 0 w 1438706"/>
              <a:gd name="connsiteY0" fmla="*/ 0 h 1221618"/>
              <a:gd name="connsiteX1" fmla="*/ 1434391 w 1438706"/>
              <a:gd name="connsiteY1" fmla="*/ 641266 h 1221618"/>
              <a:gd name="connsiteX2" fmla="*/ 1438706 w 1438706"/>
              <a:gd name="connsiteY2" fmla="*/ 1221618 h 1221618"/>
              <a:gd name="connsiteX3" fmla="*/ 5938 w 1438706"/>
              <a:gd name="connsiteY3" fmla="*/ 1221618 h 1221618"/>
              <a:gd name="connsiteX4" fmla="*/ 0 w 1438706"/>
              <a:gd name="connsiteY4" fmla="*/ 0 h 1221618"/>
              <a:gd name="connsiteX0" fmla="*/ 0 w 1451445"/>
              <a:gd name="connsiteY0" fmla="*/ 0 h 1221618"/>
              <a:gd name="connsiteX1" fmla="*/ 1434391 w 1451445"/>
              <a:gd name="connsiteY1" fmla="*/ 641266 h 1221618"/>
              <a:gd name="connsiteX2" fmla="*/ 1451445 w 1451445"/>
              <a:gd name="connsiteY2" fmla="*/ 1221618 h 1221618"/>
              <a:gd name="connsiteX3" fmla="*/ 5938 w 1451445"/>
              <a:gd name="connsiteY3" fmla="*/ 1221618 h 1221618"/>
              <a:gd name="connsiteX4" fmla="*/ 0 w 1451445"/>
              <a:gd name="connsiteY4" fmla="*/ 0 h 1221618"/>
              <a:gd name="connsiteX0" fmla="*/ 0 w 1438705"/>
              <a:gd name="connsiteY0" fmla="*/ 0 h 1221618"/>
              <a:gd name="connsiteX1" fmla="*/ 1434391 w 1438705"/>
              <a:gd name="connsiteY1" fmla="*/ 641266 h 1221618"/>
              <a:gd name="connsiteX2" fmla="*/ 1438705 w 1438705"/>
              <a:gd name="connsiteY2" fmla="*/ 1221618 h 1221618"/>
              <a:gd name="connsiteX3" fmla="*/ 5938 w 1438705"/>
              <a:gd name="connsiteY3" fmla="*/ 1221618 h 1221618"/>
              <a:gd name="connsiteX4" fmla="*/ 0 w 1438705"/>
              <a:gd name="connsiteY4" fmla="*/ 0 h 1221618"/>
              <a:gd name="connsiteX0" fmla="*/ 0 w 1434391"/>
              <a:gd name="connsiteY0" fmla="*/ 0 h 1221618"/>
              <a:gd name="connsiteX1" fmla="*/ 1434391 w 1434391"/>
              <a:gd name="connsiteY1" fmla="*/ 641266 h 1221618"/>
              <a:gd name="connsiteX2" fmla="*/ 1425965 w 1434391"/>
              <a:gd name="connsiteY2" fmla="*/ 1209743 h 1221618"/>
              <a:gd name="connsiteX3" fmla="*/ 5938 w 1434391"/>
              <a:gd name="connsiteY3" fmla="*/ 1221618 h 1221618"/>
              <a:gd name="connsiteX4" fmla="*/ 0 w 1434391"/>
              <a:gd name="connsiteY4" fmla="*/ 0 h 1221618"/>
              <a:gd name="connsiteX0" fmla="*/ 0 w 1425965"/>
              <a:gd name="connsiteY0" fmla="*/ 0 h 1221618"/>
              <a:gd name="connsiteX1" fmla="*/ 1421651 w 1425965"/>
              <a:gd name="connsiteY1" fmla="*/ 641266 h 1221618"/>
              <a:gd name="connsiteX2" fmla="*/ 1425965 w 1425965"/>
              <a:gd name="connsiteY2" fmla="*/ 1209743 h 1221618"/>
              <a:gd name="connsiteX3" fmla="*/ 5938 w 1425965"/>
              <a:gd name="connsiteY3" fmla="*/ 1221618 h 1221618"/>
              <a:gd name="connsiteX4" fmla="*/ 0 w 1425965"/>
              <a:gd name="connsiteY4" fmla="*/ 0 h 1221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965" h="1221618">
                <a:moveTo>
                  <a:pt x="0" y="0"/>
                </a:moveTo>
                <a:lnTo>
                  <a:pt x="1421651" y="641266"/>
                </a:lnTo>
                <a:lnTo>
                  <a:pt x="1425965" y="1209743"/>
                </a:lnTo>
                <a:lnTo>
                  <a:pt x="5938" y="1221618"/>
                </a:lnTo>
                <a:cubicBezTo>
                  <a:pt x="3959" y="814412"/>
                  <a:pt x="1979" y="407206"/>
                  <a:pt x="0" y="0"/>
                </a:cubicBezTo>
                <a:close/>
              </a:path>
            </a:pathLst>
          </a:cu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p:nvPr/>
        </p:nvCxnSpPr>
        <p:spPr>
          <a:xfrm flipV="1">
            <a:off x="1587300" y="2258632"/>
            <a:ext cx="241500" cy="11544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803075" y="3517075"/>
            <a:ext cx="1961970" cy="2112268"/>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a:spLocks noChangeAspect="1"/>
          </p:cNvSpPr>
          <p:nvPr/>
        </p:nvSpPr>
        <p:spPr>
          <a:xfrm>
            <a:off x="3765045" y="3547722"/>
            <a:ext cx="601014" cy="181385"/>
          </a:xfrm>
          <a:prstGeom prst="rect">
            <a:avLst/>
          </a:prstGeom>
          <a:solidFill>
            <a:schemeClr val="tx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40620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1699</Words>
  <Application>Microsoft Office PowerPoint</Application>
  <PresentationFormat>On-screen Show (4:3)</PresentationFormat>
  <Paragraphs>344</Paragraphs>
  <Slides>52</Slides>
  <Notes>40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Fall Protection Training</vt:lpstr>
      <vt:lpstr>PowerPoint Presentation</vt:lpstr>
      <vt:lpstr>PowerPoint Presentation</vt:lpstr>
      <vt:lpstr>PowerPoint Presentation</vt:lpstr>
      <vt:lpstr>PowerPoint Presentation</vt:lpstr>
      <vt:lpstr>PowerPoint Presentation</vt:lpstr>
      <vt:lpstr>Case 1</vt:lpstr>
      <vt:lpstr>PowerPoint Presentation</vt:lpstr>
      <vt:lpstr>PowerPoint Presentation</vt:lpstr>
      <vt:lpstr>PowerPoint Presentation</vt:lpstr>
      <vt:lpstr>PowerPoint Presentation</vt:lpstr>
      <vt:lpstr>PowerPoint Presentation</vt:lpstr>
      <vt:lpstr>PowerPoint Presentation</vt:lpstr>
      <vt:lpstr>Case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4</vt:lpstr>
      <vt:lpstr>PowerPoint Presentation</vt:lpstr>
      <vt:lpstr>PowerPoint Presentation</vt:lpstr>
      <vt:lpstr>PowerPoint Presentation</vt:lpstr>
      <vt:lpstr>PowerPoint Presentation</vt:lpstr>
      <vt:lpstr>PowerPoint Presentation</vt:lpstr>
      <vt:lpstr>Case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6</vt:lpstr>
      <vt:lpstr>PowerPoint Presentation</vt:lpstr>
      <vt:lpstr>PowerPoint Presentation</vt:lpstr>
      <vt:lpstr>PowerPoint Presentation</vt:lpstr>
      <vt:lpstr>PowerPoint Presentation</vt:lpstr>
      <vt:lpstr>PowerPoint Presentation</vt:lpstr>
      <vt:lpstr>PowerPoint Presentation</vt:lpstr>
    </vt:vector>
  </TitlesOfParts>
  <Company>CAUP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KYLR</dc:creator>
  <cp:lastModifiedBy>Vosburgh, Linda - OSHA</cp:lastModifiedBy>
  <cp:revision>23</cp:revision>
  <cp:lastPrinted>2013-03-07T08:53:26Z</cp:lastPrinted>
  <dcterms:created xsi:type="dcterms:W3CDTF">2012-08-20T22:49:28Z</dcterms:created>
  <dcterms:modified xsi:type="dcterms:W3CDTF">2014-01-31T15:38:19Z</dcterms:modified>
</cp:coreProperties>
</file>