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57" r:id="rId3"/>
    <p:sldId id="259" r:id="rId4"/>
    <p:sldId id="258" r:id="rId5"/>
    <p:sldId id="260" r:id="rId6"/>
    <p:sldId id="263" r:id="rId7"/>
    <p:sldId id="262" r:id="rId8"/>
    <p:sldId id="264" r:id="rId9"/>
    <p:sldId id="267" r:id="rId10"/>
    <p:sldId id="261" r:id="rId11"/>
    <p:sldId id="265" r:id="rId12"/>
    <p:sldId id="266" r:id="rId13"/>
    <p:sldId id="268" r:id="rId14"/>
    <p:sldId id="269" r:id="rId15"/>
    <p:sldId id="272" r:id="rId16"/>
    <p:sldId id="271" r:id="rId17"/>
    <p:sldId id="274" r:id="rId18"/>
    <p:sldId id="273" r:id="rId19"/>
    <p:sldId id="275" r:id="rId20"/>
    <p:sldId id="270" r:id="rId21"/>
    <p:sldId id="276" r:id="rId22"/>
    <p:sldId id="277" r:id="rId23"/>
    <p:sldId id="278" r:id="rId24"/>
    <p:sldId id="279" r:id="rId25"/>
    <p:sldId id="280" r:id="rId26"/>
    <p:sldId id="281" r:id="rId27"/>
    <p:sldId id="282" r:id="rId28"/>
    <p:sldId id="283" r:id="rId29"/>
    <p:sldId id="284" r:id="rId30"/>
    <p:sldId id="307" r:id="rId31"/>
    <p:sldId id="308" r:id="rId32"/>
    <p:sldId id="285" r:id="rId33"/>
    <p:sldId id="286" r:id="rId34"/>
    <p:sldId id="287" r:id="rId35"/>
    <p:sldId id="290" r:id="rId36"/>
    <p:sldId id="288" r:id="rId37"/>
    <p:sldId id="289" r:id="rId38"/>
    <p:sldId id="291" r:id="rId39"/>
    <p:sldId id="292" r:id="rId40"/>
    <p:sldId id="295" r:id="rId41"/>
    <p:sldId id="294" r:id="rId42"/>
    <p:sldId id="296" r:id="rId43"/>
    <p:sldId id="297" r:id="rId44"/>
    <p:sldId id="293" r:id="rId45"/>
    <p:sldId id="298" r:id="rId46"/>
    <p:sldId id="299" r:id="rId47"/>
    <p:sldId id="301" r:id="rId48"/>
    <p:sldId id="302" r:id="rId49"/>
    <p:sldId id="304" r:id="rId50"/>
    <p:sldId id="305" r:id="rId51"/>
    <p:sldId id="306" r:id="rId52"/>
    <p:sldId id="309"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8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D5D493-D538-4A22-873A-3A8417BBC011}" type="datetimeFigureOut">
              <a:rPr lang="en-US" smtClean="0"/>
              <a:t>2/25/2014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DA025F-B9B5-40F6-AE55-C4051FBDC559}" type="slidenum">
              <a:rPr lang="en-US" smtClean="0"/>
              <a:t>‹#›</a:t>
            </a:fld>
            <a:endParaRPr lang="en-US"/>
          </a:p>
        </p:txBody>
      </p:sp>
    </p:spTree>
    <p:extLst>
      <p:ext uri="{BB962C8B-B14F-4D97-AF65-F5344CB8AC3E}">
        <p14:creationId xmlns:p14="http://schemas.microsoft.com/office/powerpoint/2010/main" val="3063460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359A9438-BBD7-4557-A072-432B5DA8DE1B}" type="datetime1">
              <a:rPr lang="en-US" smtClean="0"/>
              <a:t>2/25/2014</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pPr algn="r"/>
            <a:fld id="{F7886C9C-DC18-4195-8FD5-A50AA931D419}" type="slidenum">
              <a:rPr lang="en-US" smtClean="0"/>
              <a:pPr algn="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A8D56-74CE-4774-8E02-B253FEF52BA7}" type="datetime1">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A7543-9AAE-4E9F-B28C-4FCCFD07D4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7F3921-3B5A-4860-8276-BB4154547773}" type="datetime1">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7886C9C-DC18-4195-8FD5-A50AA931D41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A9B69B-A9B0-4CAE-8866-DF3F0617B5FC}" type="datetime1">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886C9C-DC18-4195-8FD5-A50AA931D419}"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67685041-C3D3-487A-9B3F-7A99EEC1AC2D}" type="datetime1">
              <a:rPr lang="en-US" smtClean="0"/>
              <a:t>2/25/2014</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pPr algn="r"/>
            <a:fld id="{F7886C9C-DC18-4195-8FD5-A50AA931D419}" type="slidenum">
              <a:rPr lang="en-US" smtClean="0"/>
              <a:pPr algn="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F268866-DBE2-4798-BB8D-27C12DE69891}" type="datetime1">
              <a:rPr lang="en-US" smtClean="0"/>
              <a:t>2/25/2014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4D7629B-E673-49DA-A62B-9C75B2EA4842}" type="datetime1">
              <a:rPr lang="en-US" smtClean="0"/>
              <a:t>2/25/2014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397BA77-0A44-4638-90E0-6AA7677F7AF7}" type="datetime1">
              <a:rPr lang="en-US" smtClean="0"/>
              <a:t>2/25/2014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886C9C-DC18-4195-8FD5-A50AA931D419}"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44AFF2E-4C79-4BB3-ABC5-A5D088B123BA}" type="datetime1">
              <a:rPr lang="en-US" smtClean="0"/>
              <a:t>2/25/2014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FF3D4C-C042-4122-A712-936C80671D40}" type="datetime1">
              <a:rPr lang="en-US" smtClean="0"/>
              <a:t>2/25/2014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7886C9C-DC18-4195-8FD5-A50AA931D419}" type="slidenum">
              <a:rPr lang="en-US" smtClean="0"/>
              <a:pPr/>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8FA875-6F74-4895-8D11-5B67381874C9}" type="datetime1">
              <a:rPr lang="en-US" smtClean="0"/>
              <a:t>2/25/2014</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7898E352-9933-4CE8-A32F-758E5C834C27}" type="datetime1">
              <a:rPr lang="en-US" smtClean="0"/>
              <a:t>2/25/2014</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algn="r"/>
            <a:fld id="{F7886C9C-DC18-4195-8FD5-A50AA931D419}" type="slidenum">
              <a:rPr lang="en-US" smtClean="0"/>
              <a:pPr algn="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image" Target="../media/image30.wmf"/></Relationships>
</file>

<file path=ppt/slides/_rels/slide45.x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4" name="Slide Number Placeholder 3"/>
          <p:cNvSpPr>
            <a:spLocks noGrp="1"/>
          </p:cNvSpPr>
          <p:nvPr>
            <p:ph type="sldNum" sz="quarter" idx="11"/>
          </p:nvPr>
        </p:nvSpPr>
        <p:spPr/>
        <p:txBody>
          <a:bodyPr/>
          <a:lstStyle/>
          <a:p>
            <a:pPr algn="r"/>
            <a:fld id="{F7886C9C-DC18-4195-8FD5-A50AA931D419}" type="slidenum">
              <a:rPr lang="en-US" smtClean="0"/>
              <a:pPr algn="r"/>
              <a:t>1</a:t>
            </a:fld>
            <a:endParaRPr lang="en-US" dirty="0"/>
          </a:p>
        </p:txBody>
      </p:sp>
      <p:sp>
        <p:nvSpPr>
          <p:cNvPr id="6" name="Title 5"/>
          <p:cNvSpPr>
            <a:spLocks noGrp="1"/>
          </p:cNvSpPr>
          <p:nvPr>
            <p:ph type="title"/>
          </p:nvPr>
        </p:nvSpPr>
        <p:spPr/>
        <p:txBody>
          <a:bodyPr/>
          <a:lstStyle/>
          <a:p>
            <a:r>
              <a:rPr lang="en-US" sz="4000" dirty="0" smtClean="0">
                <a:latin typeface="Arial Black" pitchFamily="34" charset="0"/>
              </a:rPr>
              <a:t>Hazard identification and Risk assessment</a:t>
            </a:r>
            <a:endParaRPr lang="en-US" sz="4000" dirty="0">
              <a:latin typeface="Arial Black" pitchFamily="34" charset="0"/>
            </a:endParaRPr>
          </a:p>
        </p:txBody>
      </p:sp>
    </p:spTree>
    <p:extLst>
      <p:ext uri="{BB962C8B-B14F-4D97-AF65-F5344CB8AC3E}">
        <p14:creationId xmlns:p14="http://schemas.microsoft.com/office/powerpoint/2010/main" val="17970625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Health hazards: occupational illnesses</a:t>
            </a:r>
          </a:p>
          <a:p>
            <a:endParaRPr lang="en-US" sz="3200" b="1" dirty="0">
              <a:latin typeface="Arial Narrow" pitchFamily="34" charset="0"/>
            </a:endParaRPr>
          </a:p>
          <a:p>
            <a:r>
              <a:rPr lang="en-US" sz="3200" b="1" dirty="0" smtClean="0">
                <a:latin typeface="Arial Narrow" pitchFamily="34" charset="0"/>
              </a:rPr>
              <a:t> Safety hazards: physical harm, injuries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10</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Hazards</a:t>
            </a:r>
            <a:endParaRPr lang="en-US" sz="4000" dirty="0">
              <a:latin typeface="Arial Black" pitchFamily="34" charset="0"/>
            </a:endParaRPr>
          </a:p>
        </p:txBody>
      </p:sp>
      <p:pic>
        <p:nvPicPr>
          <p:cNvPr id="3074" name="Picture 2" descr="C:\Users\w3044913\AppData\Local\Microsoft\Windows\Temporary Internet Files\Content.IE5\V4IWCOV6\MC900027820[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00400" y="3581400"/>
            <a:ext cx="2467070" cy="2402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6917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Process of identifying all hazards in the workplace</a:t>
            </a:r>
          </a:p>
          <a:p>
            <a:endParaRPr lang="en-US" sz="3200" b="1" dirty="0">
              <a:latin typeface="Arial Narrow" pitchFamily="34" charset="0"/>
            </a:endParaRPr>
          </a:p>
          <a:p>
            <a:r>
              <a:rPr lang="en-US" sz="3200" b="1" dirty="0">
                <a:latin typeface="Arial Narrow" pitchFamily="34" charset="0"/>
              </a:rPr>
              <a:t> </a:t>
            </a:r>
            <a:r>
              <a:rPr lang="en-US" sz="3200" b="1" dirty="0" smtClean="0">
                <a:latin typeface="Arial Narrow" pitchFamily="34" charset="0"/>
              </a:rPr>
              <a:t>May be grouped by Dairy LEP</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11</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Hazard Identification</a:t>
            </a:r>
            <a:endParaRPr lang="en-US" sz="4000" dirty="0">
              <a:latin typeface="Arial Black" pitchFamily="34" charset="0"/>
            </a:endParaRPr>
          </a:p>
        </p:txBody>
      </p:sp>
      <p:pic>
        <p:nvPicPr>
          <p:cNvPr id="4098" name="Picture 2" descr="C:\Users\w3044913\AppData\Local\Microsoft\Windows\Temporary Internet Files\Content.IE5\LDC0VC5T\MC900297215[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410200" y="4038600"/>
            <a:ext cx="3350812"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28303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Manure storage facilities and collections structures</a:t>
            </a:r>
          </a:p>
          <a:p>
            <a:endParaRPr lang="en-US" sz="3200" b="1" dirty="0" smtClean="0">
              <a:latin typeface="Arial Narrow" pitchFamily="34" charset="0"/>
            </a:endParaRPr>
          </a:p>
          <a:p>
            <a:r>
              <a:rPr lang="en-US" sz="3200" b="1" dirty="0" smtClean="0">
                <a:latin typeface="Arial Narrow" pitchFamily="34" charset="0"/>
              </a:rPr>
              <a:t> Dairy bull and cow behavior/worker positioning</a:t>
            </a:r>
          </a:p>
          <a:p>
            <a:endParaRPr lang="en-US" sz="3200" b="1" dirty="0" smtClean="0">
              <a:latin typeface="Arial Narrow" pitchFamily="34" charset="0"/>
            </a:endParaRPr>
          </a:p>
          <a:p>
            <a:r>
              <a:rPr lang="en-US" sz="3200" b="1" dirty="0" smtClean="0">
                <a:latin typeface="Arial Narrow" pitchFamily="34" charset="0"/>
              </a:rPr>
              <a:t> Electrical systems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12</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Dairy LEP</a:t>
            </a:r>
            <a:endParaRPr lang="en-US" sz="4000" dirty="0">
              <a:latin typeface="Arial Black" pitchFamily="34" charset="0"/>
            </a:endParaRPr>
          </a:p>
        </p:txBody>
      </p:sp>
      <p:pic>
        <p:nvPicPr>
          <p:cNvPr id="5122" name="Picture 2" descr="C:\Users\w3044913\AppData\Local\Microsoft\Windows\Temporary Internet Files\Content.IE5\O5OXCVB9\MC900391712[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05600" y="4191000"/>
            <a:ext cx="1682496" cy="1792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581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Skid-steer loader operation</a:t>
            </a:r>
          </a:p>
          <a:p>
            <a:endParaRPr lang="en-US" sz="3200" b="1" dirty="0">
              <a:latin typeface="Arial Narrow" pitchFamily="34" charset="0"/>
            </a:endParaRPr>
          </a:p>
          <a:p>
            <a:r>
              <a:rPr lang="en-US" sz="3200" b="1" dirty="0" smtClean="0">
                <a:latin typeface="Arial Narrow" pitchFamily="34" charset="0"/>
              </a:rPr>
              <a:t> Tractor operation</a:t>
            </a:r>
          </a:p>
          <a:p>
            <a:endParaRPr lang="en-US" sz="3200" b="1" dirty="0">
              <a:latin typeface="Arial Narrow" pitchFamily="34" charset="0"/>
            </a:endParaRPr>
          </a:p>
          <a:p>
            <a:r>
              <a:rPr lang="en-US" sz="3200" b="1" dirty="0" smtClean="0">
                <a:latin typeface="Arial Narrow" pitchFamily="34" charset="0"/>
              </a:rPr>
              <a:t> Guarding of Power Take-Offs (PTOs)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13</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Dairy LEP</a:t>
            </a:r>
            <a:endParaRPr lang="en-US" sz="4000" dirty="0">
              <a:latin typeface="Arial Black" pitchFamily="34" charset="0"/>
            </a:endParaRPr>
          </a:p>
        </p:txBody>
      </p:sp>
      <p:pic>
        <p:nvPicPr>
          <p:cNvPr id="6146" name="Picture 2" descr="C:\Users\w3044913\AppData\Local\Microsoft\Windows\Temporary Internet Files\Content.IE5\QO4NRLEW\MC900251111[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947371" y="1828800"/>
            <a:ext cx="2750745" cy="2115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11791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Guarding of other power transmission and functional components</a:t>
            </a:r>
          </a:p>
          <a:p>
            <a:endParaRPr lang="en-US" sz="3200" b="1" dirty="0">
              <a:latin typeface="Arial Narrow" pitchFamily="34" charset="0"/>
            </a:endParaRPr>
          </a:p>
          <a:p>
            <a:r>
              <a:rPr lang="en-US" sz="3200" b="1" dirty="0" smtClean="0">
                <a:latin typeface="Arial Narrow" pitchFamily="34" charset="0"/>
              </a:rPr>
              <a:t> Hazardous energy control while performing servicing and maintenance on equipment</a:t>
            </a:r>
          </a:p>
          <a:p>
            <a:endParaRPr lang="en-US" sz="3200" b="1" dirty="0">
              <a:latin typeface="Arial Narrow" pitchFamily="34" charset="0"/>
            </a:endParaRPr>
          </a:p>
          <a:p>
            <a:r>
              <a:rPr lang="en-US" sz="3200" b="1" dirty="0" smtClean="0">
                <a:latin typeface="Arial Narrow" pitchFamily="34" charset="0"/>
              </a:rPr>
              <a:t> Hazard communication</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14</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Dairy LEP</a:t>
            </a:r>
            <a:endParaRPr lang="en-US" sz="4000" dirty="0">
              <a:latin typeface="Arial Black" pitchFamily="34" charset="0"/>
            </a:endParaRPr>
          </a:p>
        </p:txBody>
      </p:sp>
      <p:pic>
        <p:nvPicPr>
          <p:cNvPr id="7170" name="Picture 2" descr="C:\Users\w3044913\AppData\Local\Microsoft\Windows\Temporary Internet Files\Content.IE5\QO4NRLEW\MC900304331[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715000" y="4724400"/>
            <a:ext cx="1815998" cy="1345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22016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Confined spaces</a:t>
            </a:r>
          </a:p>
          <a:p>
            <a:endParaRPr lang="en-US" sz="3200" b="1" dirty="0">
              <a:latin typeface="Arial Narrow" pitchFamily="34" charset="0"/>
            </a:endParaRPr>
          </a:p>
          <a:p>
            <a:r>
              <a:rPr lang="en-US" sz="3200" b="1" dirty="0" smtClean="0">
                <a:latin typeface="Arial Narrow" pitchFamily="34" charset="0"/>
              </a:rPr>
              <a:t> Horizontal bunker silos</a:t>
            </a:r>
          </a:p>
          <a:p>
            <a:endParaRPr lang="en-US" sz="3200" b="1" dirty="0">
              <a:latin typeface="Arial Narrow" pitchFamily="34" charset="0"/>
            </a:endParaRPr>
          </a:p>
          <a:p>
            <a:r>
              <a:rPr lang="en-US" sz="3200" b="1" dirty="0" smtClean="0">
                <a:latin typeface="Arial Narrow" pitchFamily="34" charset="0"/>
              </a:rPr>
              <a:t> Noise</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15</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Dairy LEP</a:t>
            </a:r>
            <a:endParaRPr lang="en-US" sz="4000" dirty="0">
              <a:latin typeface="Arial Black" pitchFamily="34" charset="0"/>
            </a:endParaRPr>
          </a:p>
        </p:txBody>
      </p:sp>
      <p:pic>
        <p:nvPicPr>
          <p:cNvPr id="8194" name="Picture 2" descr="C:\Users\w3044913\AppData\Local\Microsoft\Windows\Temporary Internet Files\Content.IE5\O5OXCVB9\MC900064950[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638800" y="3581400"/>
            <a:ext cx="2381344" cy="21006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31697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a:t>
            </a:r>
            <a:r>
              <a:rPr lang="en-US" sz="3200" b="1" dirty="0">
                <a:latin typeface="Arial Narrow" pitchFamily="34" charset="0"/>
              </a:rPr>
              <a:t>M</a:t>
            </a:r>
            <a:r>
              <a:rPr lang="en-US" sz="3200" b="1" dirty="0" smtClean="0">
                <a:latin typeface="Arial Narrow" pitchFamily="34" charset="0"/>
              </a:rPr>
              <a:t>ain cause of occupational health and safety problems</a:t>
            </a:r>
          </a:p>
          <a:p>
            <a:pPr marL="45720" indent="0">
              <a:buNone/>
            </a:pPr>
            <a:endParaRPr lang="en-US" sz="3200" b="1" dirty="0" smtClean="0">
              <a:latin typeface="Arial Narrow" pitchFamily="34" charset="0"/>
            </a:endParaRPr>
          </a:p>
          <a:p>
            <a:r>
              <a:rPr lang="en-US" sz="3200" b="1" dirty="0" smtClean="0">
                <a:latin typeface="Arial Narrow" pitchFamily="34" charset="0"/>
              </a:rPr>
              <a:t> Eliminating hazards or controlling risks is the best way to reduce workplace injury and illness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16</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Hazard </a:t>
            </a:r>
            <a:br>
              <a:rPr lang="en-US" sz="4000" dirty="0" smtClean="0">
                <a:latin typeface="Arial Black" pitchFamily="34" charset="0"/>
              </a:rPr>
            </a:br>
            <a:r>
              <a:rPr lang="en-US" sz="4000" dirty="0" smtClean="0">
                <a:latin typeface="Arial Black" pitchFamily="34" charset="0"/>
              </a:rPr>
              <a:t>Identification </a:t>
            </a:r>
            <a:endParaRPr lang="en-US" sz="4000" dirty="0">
              <a:latin typeface="Arial Black" pitchFamily="34" charset="0"/>
            </a:endParaRPr>
          </a:p>
        </p:txBody>
      </p:sp>
    </p:spTree>
    <p:extLst>
      <p:ext uri="{BB962C8B-B14F-4D97-AF65-F5344CB8AC3E}">
        <p14:creationId xmlns:p14="http://schemas.microsoft.com/office/powerpoint/2010/main" val="4119737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Check your farm for:</a:t>
            </a:r>
          </a:p>
          <a:p>
            <a:pPr lvl="1"/>
            <a:r>
              <a:rPr lang="en-US" sz="3000" b="1" dirty="0" smtClean="0">
                <a:latin typeface="Arial Narrow" pitchFamily="34" charset="0"/>
              </a:rPr>
              <a:t> Regular hazard assessment surveys of operations, equipment, substances and tasks</a:t>
            </a:r>
          </a:p>
          <a:p>
            <a:pPr marL="365760" lvl="1" indent="0">
              <a:buNone/>
            </a:pPr>
            <a:endParaRPr lang="en-US" sz="3000" b="1" dirty="0" smtClean="0">
              <a:latin typeface="Arial Narrow" pitchFamily="34" charset="0"/>
            </a:endParaRPr>
          </a:p>
          <a:p>
            <a:pPr lvl="1"/>
            <a:r>
              <a:rPr lang="en-US" sz="3000" b="1" dirty="0" smtClean="0">
                <a:latin typeface="Arial Narrow" pitchFamily="34" charset="0"/>
              </a:rPr>
              <a:t> A system of recording injuries, near misses and identified hazards</a:t>
            </a:r>
          </a:p>
          <a:p>
            <a:pPr marL="365760" lvl="1" indent="0">
              <a:buNone/>
            </a:pPr>
            <a:endParaRPr lang="en-US" sz="3000" b="1" dirty="0" smtClean="0">
              <a:latin typeface="Arial Narrow" pitchFamily="34" charset="0"/>
            </a:endParaRPr>
          </a:p>
          <a:p>
            <a:pPr lvl="1"/>
            <a:r>
              <a:rPr lang="en-US" sz="3000" b="1" dirty="0" smtClean="0">
                <a:latin typeface="Arial Narrow" pitchFamily="34" charset="0"/>
              </a:rPr>
              <a:t> Safe procedures for dairy farm tasks</a:t>
            </a:r>
            <a:endParaRPr lang="en-US" sz="30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17</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How to Start</a:t>
            </a:r>
            <a:endParaRPr lang="en-US" sz="4000" dirty="0">
              <a:latin typeface="Arial Black" pitchFamily="34" charset="0"/>
            </a:endParaRPr>
          </a:p>
        </p:txBody>
      </p:sp>
    </p:spTree>
    <p:extLst>
      <p:ext uri="{BB962C8B-B14F-4D97-AF65-F5344CB8AC3E}">
        <p14:creationId xmlns:p14="http://schemas.microsoft.com/office/powerpoint/2010/main" val="32517340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1"/>
            <a:r>
              <a:rPr lang="en-US" sz="3000" b="1" dirty="0" smtClean="0">
                <a:latin typeface="Arial Narrow" pitchFamily="34" charset="0"/>
              </a:rPr>
              <a:t> Safety training and supervision for new and young employees</a:t>
            </a:r>
          </a:p>
          <a:p>
            <a:pPr marL="365760" lvl="1" indent="0">
              <a:buNone/>
            </a:pPr>
            <a:endParaRPr lang="en-US" sz="3000" b="1" dirty="0" smtClean="0">
              <a:latin typeface="Arial Narrow" pitchFamily="34" charset="0"/>
            </a:endParaRPr>
          </a:p>
          <a:p>
            <a:pPr lvl="1"/>
            <a:r>
              <a:rPr lang="en-US" sz="3000" b="1" dirty="0" smtClean="0">
                <a:latin typeface="Arial Narrow" pitchFamily="34" charset="0"/>
              </a:rPr>
              <a:t> Protective clothing and equipment</a:t>
            </a:r>
          </a:p>
          <a:p>
            <a:pPr marL="365760" lvl="1" indent="0">
              <a:buNone/>
            </a:pPr>
            <a:endParaRPr lang="en-US" sz="3000" b="1" dirty="0" smtClean="0">
              <a:latin typeface="Arial Narrow" pitchFamily="34" charset="0"/>
            </a:endParaRPr>
          </a:p>
          <a:p>
            <a:pPr lvl="1"/>
            <a:r>
              <a:rPr lang="en-US" sz="3000" b="1" dirty="0" smtClean="0">
                <a:latin typeface="Arial Narrow" pitchFamily="34" charset="0"/>
              </a:rPr>
              <a:t> Safety training and practice for each new piece of equipment</a:t>
            </a:r>
          </a:p>
        </p:txBody>
      </p:sp>
      <p:sp>
        <p:nvSpPr>
          <p:cNvPr id="5" name="Slide Number Placeholder 4"/>
          <p:cNvSpPr>
            <a:spLocks noGrp="1"/>
          </p:cNvSpPr>
          <p:nvPr>
            <p:ph type="sldNum" sz="quarter" idx="12"/>
          </p:nvPr>
        </p:nvSpPr>
        <p:spPr/>
        <p:txBody>
          <a:bodyPr/>
          <a:lstStyle/>
          <a:p>
            <a:fld id="{F7886C9C-DC18-4195-8FD5-A50AA931D419}" type="slidenum">
              <a:rPr lang="en-US" smtClean="0"/>
              <a:pPr/>
              <a:t>18</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How to start </a:t>
            </a:r>
            <a:endParaRPr lang="en-US" sz="4000" dirty="0">
              <a:latin typeface="Arial Black" pitchFamily="34" charset="0"/>
            </a:endParaRPr>
          </a:p>
        </p:txBody>
      </p:sp>
    </p:spTree>
    <p:extLst>
      <p:ext uri="{BB962C8B-B14F-4D97-AF65-F5344CB8AC3E}">
        <p14:creationId xmlns:p14="http://schemas.microsoft.com/office/powerpoint/2010/main" val="26613678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1"/>
            <a:r>
              <a:rPr lang="en-US" sz="3000" b="1" dirty="0" smtClean="0">
                <a:latin typeface="Arial Narrow" pitchFamily="34" charset="0"/>
              </a:rPr>
              <a:t> Safety discussions between employers, contractors and employees</a:t>
            </a:r>
          </a:p>
          <a:p>
            <a:pPr marL="365760" lvl="1" indent="0">
              <a:buNone/>
            </a:pPr>
            <a:endParaRPr lang="en-US" sz="3000" b="1" dirty="0" smtClean="0">
              <a:latin typeface="Arial Narrow" pitchFamily="34" charset="0"/>
            </a:endParaRPr>
          </a:p>
          <a:p>
            <a:pPr lvl="1"/>
            <a:r>
              <a:rPr lang="en-US" sz="3000" b="1" dirty="0" smtClean="0">
                <a:latin typeface="Arial Narrow" pitchFamily="34" charset="0"/>
              </a:rPr>
              <a:t> Safety information readily available for hazardous substances</a:t>
            </a:r>
          </a:p>
          <a:p>
            <a:pPr marL="365760" lvl="1" indent="0">
              <a:buNone/>
            </a:pPr>
            <a:endParaRPr lang="en-US" sz="3000" b="1" dirty="0" smtClean="0">
              <a:latin typeface="Arial Narrow" pitchFamily="34" charset="0"/>
            </a:endParaRPr>
          </a:p>
          <a:p>
            <a:pPr lvl="1"/>
            <a:r>
              <a:rPr lang="en-US" sz="3000" b="1" dirty="0" smtClean="0">
                <a:latin typeface="Arial Narrow" pitchFamily="34" charset="0"/>
              </a:rPr>
              <a:t> Copies of the regulations</a:t>
            </a:r>
          </a:p>
        </p:txBody>
      </p:sp>
      <p:sp>
        <p:nvSpPr>
          <p:cNvPr id="5" name="Slide Number Placeholder 4"/>
          <p:cNvSpPr>
            <a:spLocks noGrp="1"/>
          </p:cNvSpPr>
          <p:nvPr>
            <p:ph type="sldNum" sz="quarter" idx="12"/>
          </p:nvPr>
        </p:nvSpPr>
        <p:spPr/>
        <p:txBody>
          <a:bodyPr/>
          <a:lstStyle/>
          <a:p>
            <a:fld id="{F7886C9C-DC18-4195-8FD5-A50AA931D419}" type="slidenum">
              <a:rPr lang="en-US" smtClean="0"/>
              <a:pPr/>
              <a:t>19</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How to start </a:t>
            </a:r>
            <a:endParaRPr lang="en-US" sz="4000" dirty="0">
              <a:latin typeface="Arial Black" pitchFamily="34" charset="0"/>
            </a:endParaRPr>
          </a:p>
        </p:txBody>
      </p:sp>
      <p:pic>
        <p:nvPicPr>
          <p:cNvPr id="9218" name="Picture 2" descr="C:\Users\w3044913\AppData\Local\Microsoft\Windows\Temporary Internet Files\Content.IE5\O5OXCVB9\MC900439089[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019800" y="4267200"/>
            <a:ext cx="2249424" cy="16276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3509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smtClean="0">
                <a:latin typeface="Arial Narrow" pitchFamily="34" charset="0"/>
              </a:rPr>
              <a:t>Upon completion of this unit you will understand how to identify hazards and assess risks for your dairy operation.</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Learning Objective</a:t>
            </a:r>
            <a:endParaRPr lang="en-US" sz="4000" dirty="0">
              <a:latin typeface="Arial Black" pitchFamily="34" charset="0"/>
            </a:endParaRPr>
          </a:p>
        </p:txBody>
      </p:sp>
    </p:spTree>
    <p:extLst>
      <p:ext uri="{BB962C8B-B14F-4D97-AF65-F5344CB8AC3E}">
        <p14:creationId xmlns:p14="http://schemas.microsoft.com/office/powerpoint/2010/main" val="26906853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Written plan</a:t>
            </a:r>
          </a:p>
          <a:p>
            <a:endParaRPr lang="en-US" sz="3200" b="1" dirty="0">
              <a:latin typeface="Arial Narrow" pitchFamily="34" charset="0"/>
            </a:endParaRPr>
          </a:p>
          <a:p>
            <a:r>
              <a:rPr lang="en-US" sz="3200" b="1" dirty="0" smtClean="0">
                <a:latin typeface="Arial Narrow" pitchFamily="34" charset="0"/>
              </a:rPr>
              <a:t> Store with other safety information</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20</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Develop a plan</a:t>
            </a:r>
            <a:endParaRPr lang="en-US" sz="4000" dirty="0">
              <a:latin typeface="Arial Black" pitchFamily="34" charset="0"/>
            </a:endParaRPr>
          </a:p>
        </p:txBody>
      </p:sp>
      <p:pic>
        <p:nvPicPr>
          <p:cNvPr id="10242" name="Picture 2" descr="C:\Users\w3044913\AppData\Local\Microsoft\Windows\Temporary Internet Files\Content.IE5\QO4NRLEW\MC900389824[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71800" y="3733800"/>
            <a:ext cx="2714151"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99590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Discuss the program with others during development</a:t>
            </a:r>
          </a:p>
          <a:p>
            <a:pPr lvl="1"/>
            <a:r>
              <a:rPr lang="en-US" sz="3000" b="1" dirty="0" smtClean="0">
                <a:latin typeface="Arial Narrow" pitchFamily="34" charset="0"/>
              </a:rPr>
              <a:t> Assure all safety concerns are met</a:t>
            </a:r>
          </a:p>
          <a:p>
            <a:pPr lvl="1"/>
            <a:r>
              <a:rPr lang="en-US" sz="3000" b="1" dirty="0">
                <a:latin typeface="Arial Narrow" pitchFamily="34" charset="0"/>
              </a:rPr>
              <a:t> </a:t>
            </a:r>
            <a:r>
              <a:rPr lang="en-US" sz="3000" b="1" dirty="0" smtClean="0">
                <a:latin typeface="Arial Narrow" pitchFamily="34" charset="0"/>
              </a:rPr>
              <a:t>Incorporate a system for hazard identification, risk assessment and risk control</a:t>
            </a:r>
            <a:endParaRPr lang="en-US" sz="30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21</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Develop a plan </a:t>
            </a:r>
            <a:endParaRPr lang="en-US" sz="4000" dirty="0">
              <a:latin typeface="Arial Black" pitchFamily="34" charset="0"/>
            </a:endParaRPr>
          </a:p>
        </p:txBody>
      </p:sp>
      <p:pic>
        <p:nvPicPr>
          <p:cNvPr id="11266" name="Picture 2" descr="C:\Users\w3044913\AppData\Local\Microsoft\Windows\Temporary Internet Files\Content.IE5\O5OXCVB9\MC900174351[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505200" y="4419600"/>
            <a:ext cx="2131993"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84215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Ensure employees are familiar with:</a:t>
            </a:r>
          </a:p>
          <a:p>
            <a:pPr lvl="1"/>
            <a:r>
              <a:rPr lang="en-US" sz="3000" b="1" dirty="0">
                <a:latin typeface="Arial Narrow" pitchFamily="34" charset="0"/>
              </a:rPr>
              <a:t> </a:t>
            </a:r>
            <a:r>
              <a:rPr lang="en-US" sz="3000" b="1" dirty="0" smtClean="0">
                <a:latin typeface="Arial Narrow" pitchFamily="34" charset="0"/>
              </a:rPr>
              <a:t>the plan</a:t>
            </a:r>
          </a:p>
          <a:p>
            <a:pPr lvl="1"/>
            <a:r>
              <a:rPr lang="en-US" sz="3000" b="1" dirty="0">
                <a:latin typeface="Arial Narrow" pitchFamily="34" charset="0"/>
              </a:rPr>
              <a:t> </a:t>
            </a:r>
            <a:r>
              <a:rPr lang="en-US" sz="3000" b="1" dirty="0" smtClean="0">
                <a:latin typeface="Arial Narrow" pitchFamily="34" charset="0"/>
              </a:rPr>
              <a:t>safe work procedures</a:t>
            </a:r>
          </a:p>
          <a:p>
            <a:pPr lvl="1"/>
            <a:r>
              <a:rPr lang="en-US" sz="3000" b="1" dirty="0">
                <a:latin typeface="Arial Narrow" pitchFamily="34" charset="0"/>
              </a:rPr>
              <a:t> </a:t>
            </a:r>
            <a:r>
              <a:rPr lang="en-US" sz="3000" b="1" dirty="0" smtClean="0">
                <a:latin typeface="Arial Narrow" pitchFamily="34" charset="0"/>
              </a:rPr>
              <a:t>current legal safety and health requirements</a:t>
            </a:r>
            <a:endParaRPr lang="en-US" sz="30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22</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Develop a Plan </a:t>
            </a:r>
            <a:endParaRPr lang="en-US" sz="4000" dirty="0">
              <a:latin typeface="Arial Black" pitchFamily="34" charset="0"/>
            </a:endParaRPr>
          </a:p>
        </p:txBody>
      </p:sp>
      <p:pic>
        <p:nvPicPr>
          <p:cNvPr id="12290" name="Picture 2" descr="C:\Users\w3044913\AppData\Local\Microsoft\Windows\Temporary Internet Files\Content.IE5\QO4NRLEW\MC900351700[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581400" y="4288702"/>
            <a:ext cx="1584356" cy="1795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9970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534401" cy="4407408"/>
          </a:xfrm>
        </p:spPr>
        <p:txBody>
          <a:bodyPr>
            <a:normAutofit/>
          </a:bodyPr>
          <a:lstStyle/>
          <a:p>
            <a:r>
              <a:rPr lang="en-US" sz="3200" b="1" dirty="0">
                <a:latin typeface="Arial Narrow" pitchFamily="34" charset="0"/>
              </a:rPr>
              <a:t> </a:t>
            </a:r>
            <a:r>
              <a:rPr lang="en-US" sz="3200" b="1" dirty="0" smtClean="0">
                <a:latin typeface="Arial Narrow" pitchFamily="34" charset="0"/>
              </a:rPr>
              <a:t>Other components</a:t>
            </a:r>
          </a:p>
          <a:p>
            <a:pPr lvl="1"/>
            <a:r>
              <a:rPr lang="en-US" sz="3000" b="1" dirty="0" smtClean="0">
                <a:latin typeface="Arial Narrow" pitchFamily="34" charset="0"/>
              </a:rPr>
              <a:t> Providing farm workers with safety information</a:t>
            </a:r>
          </a:p>
          <a:p>
            <a:pPr lvl="1"/>
            <a:r>
              <a:rPr lang="en-US" sz="3000" b="1" dirty="0" smtClean="0">
                <a:latin typeface="Arial Narrow" pitchFamily="34" charset="0"/>
              </a:rPr>
              <a:t> Orientation for new employees</a:t>
            </a:r>
          </a:p>
          <a:p>
            <a:pPr lvl="1"/>
            <a:r>
              <a:rPr lang="en-US" sz="3000" b="1" dirty="0" smtClean="0">
                <a:latin typeface="Arial Narrow" pitchFamily="34" charset="0"/>
              </a:rPr>
              <a:t> Safety training for new procedures</a:t>
            </a:r>
          </a:p>
          <a:p>
            <a:pPr lvl="1"/>
            <a:r>
              <a:rPr lang="en-US" sz="3000" b="1" dirty="0" smtClean="0">
                <a:latin typeface="Arial Narrow" pitchFamily="34" charset="0"/>
              </a:rPr>
              <a:t> Special safeguards for young employees</a:t>
            </a:r>
          </a:p>
          <a:p>
            <a:pPr lvl="1"/>
            <a:r>
              <a:rPr lang="en-US" sz="3000" b="1" dirty="0" smtClean="0">
                <a:latin typeface="Arial Narrow" pitchFamily="34" charset="0"/>
              </a:rPr>
              <a:t> Record of injuries, near misses and potential hazards</a:t>
            </a:r>
          </a:p>
          <a:p>
            <a:pPr lvl="1"/>
            <a:endParaRPr lang="en-US" sz="3000" b="1" dirty="0" smtClean="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23</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Develop a plan </a:t>
            </a:r>
            <a:endParaRPr lang="en-US" sz="4000" dirty="0">
              <a:latin typeface="Arial Black" pitchFamily="34" charset="0"/>
            </a:endParaRPr>
          </a:p>
        </p:txBody>
      </p:sp>
    </p:spTree>
    <p:extLst>
      <p:ext uri="{BB962C8B-B14F-4D97-AF65-F5344CB8AC3E}">
        <p14:creationId xmlns:p14="http://schemas.microsoft.com/office/powerpoint/2010/main" val="5852658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24 hour approach</a:t>
            </a:r>
          </a:p>
          <a:p>
            <a:endParaRPr lang="en-US" sz="3200" b="1" dirty="0">
              <a:latin typeface="Arial Narrow" pitchFamily="34" charset="0"/>
            </a:endParaRPr>
          </a:p>
          <a:p>
            <a:r>
              <a:rPr lang="en-US" sz="3200" b="1" dirty="0" smtClean="0">
                <a:latin typeface="Arial Narrow" pitchFamily="34" charset="0"/>
              </a:rPr>
              <a:t> Environments</a:t>
            </a:r>
          </a:p>
          <a:p>
            <a:endParaRPr lang="en-US" sz="3200" b="1" dirty="0">
              <a:latin typeface="Arial Narrow" pitchFamily="34" charset="0"/>
            </a:endParaRPr>
          </a:p>
          <a:p>
            <a:r>
              <a:rPr lang="en-US" sz="3200" b="1" dirty="0" smtClean="0">
                <a:latin typeface="Arial Narrow" pitchFamily="34" charset="0"/>
              </a:rPr>
              <a:t> Substances</a:t>
            </a:r>
          </a:p>
          <a:p>
            <a:endParaRPr lang="en-US" sz="3200" b="1" dirty="0">
              <a:latin typeface="Arial Narrow" pitchFamily="34" charset="0"/>
            </a:endParaRPr>
          </a:p>
          <a:p>
            <a:r>
              <a:rPr lang="en-US" sz="3200" b="1" dirty="0" smtClean="0">
                <a:latin typeface="Arial Narrow" pitchFamily="34" charset="0"/>
              </a:rPr>
              <a:t> Workplace layout</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24</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Identify the Hazard</a:t>
            </a:r>
            <a:endParaRPr lang="en-US" sz="4000" dirty="0">
              <a:latin typeface="Arial Black" pitchFamily="34" charset="0"/>
            </a:endParaRPr>
          </a:p>
        </p:txBody>
      </p:sp>
      <p:pic>
        <p:nvPicPr>
          <p:cNvPr id="13314" name="Picture 2" descr="C:\Users\w3044913\AppData\Local\Microsoft\Windows\Temporary Internet Files\Content.IE5\LDC0VC5T\MC900319476[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257800" y="2757372"/>
            <a:ext cx="3072920" cy="2271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89054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Work organization</a:t>
            </a:r>
          </a:p>
          <a:p>
            <a:endParaRPr lang="en-US" sz="3200" b="1" dirty="0">
              <a:latin typeface="Arial Narrow" pitchFamily="34" charset="0"/>
            </a:endParaRPr>
          </a:p>
          <a:p>
            <a:r>
              <a:rPr lang="en-US" sz="3200" b="1" dirty="0" smtClean="0">
                <a:latin typeface="Arial Narrow" pitchFamily="34" charset="0"/>
              </a:rPr>
              <a:t> Equipment</a:t>
            </a:r>
          </a:p>
          <a:p>
            <a:endParaRPr lang="en-US" sz="3200" b="1" dirty="0">
              <a:latin typeface="Arial Narrow" pitchFamily="34" charset="0"/>
            </a:endParaRPr>
          </a:p>
          <a:p>
            <a:r>
              <a:rPr lang="en-US" sz="3200" b="1" dirty="0" smtClean="0">
                <a:latin typeface="Arial Narrow" pitchFamily="34" charset="0"/>
              </a:rPr>
              <a:t> Farm animals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25</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Identify the</a:t>
            </a:r>
            <a:br>
              <a:rPr lang="en-US" sz="4000" dirty="0" smtClean="0">
                <a:latin typeface="Arial Black" pitchFamily="34" charset="0"/>
              </a:rPr>
            </a:br>
            <a:r>
              <a:rPr lang="en-US" sz="4000" dirty="0" smtClean="0">
                <a:latin typeface="Arial Black" pitchFamily="34" charset="0"/>
              </a:rPr>
              <a:t>hazard </a:t>
            </a:r>
            <a:endParaRPr lang="en-US" sz="4000" dirty="0">
              <a:latin typeface="Arial Black" pitchFamily="34" charset="0"/>
            </a:endParaRPr>
          </a:p>
        </p:txBody>
      </p:sp>
      <p:pic>
        <p:nvPicPr>
          <p:cNvPr id="14341" name="Picture 5" descr="C:\Users\w3044913\AppData\Local\Microsoft\Windows\Temporary Internet Files\Content.IE5\LDC0VC5T\MC900287374[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34000" y="2971800"/>
            <a:ext cx="2628523" cy="2117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6493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Heights </a:t>
            </a:r>
          </a:p>
          <a:p>
            <a:endParaRPr lang="en-US" sz="3200" b="1" dirty="0">
              <a:latin typeface="Arial Narrow" pitchFamily="34" charset="0"/>
            </a:endParaRPr>
          </a:p>
          <a:p>
            <a:r>
              <a:rPr lang="en-US" sz="3200" b="1" dirty="0" smtClean="0">
                <a:latin typeface="Arial Narrow" pitchFamily="34" charset="0"/>
              </a:rPr>
              <a:t> Electricity </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26</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Identify the</a:t>
            </a:r>
            <a:br>
              <a:rPr lang="en-US" sz="4000" dirty="0" smtClean="0">
                <a:latin typeface="Arial Black" pitchFamily="34" charset="0"/>
              </a:rPr>
            </a:br>
            <a:r>
              <a:rPr lang="en-US" sz="4000" dirty="0" smtClean="0">
                <a:latin typeface="Arial Black" pitchFamily="34" charset="0"/>
              </a:rPr>
              <a:t>hazard </a:t>
            </a:r>
            <a:endParaRPr lang="en-US" sz="4000" dirty="0">
              <a:latin typeface="Arial Black" pitchFamily="34" charset="0"/>
            </a:endParaRPr>
          </a:p>
        </p:txBody>
      </p:sp>
      <p:pic>
        <p:nvPicPr>
          <p:cNvPr id="15362" name="Picture 2" descr="C:\Users\w3044913\AppData\Local\Microsoft\Windows\Temporary Internet Files\Content.IE5\O5OXCVB9\MC900296064[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181600" y="2819400"/>
            <a:ext cx="2613434" cy="2384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8678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Observation</a:t>
            </a:r>
          </a:p>
          <a:p>
            <a:endParaRPr lang="en-US" sz="3200" b="1" dirty="0" smtClean="0">
              <a:latin typeface="Arial Narrow" pitchFamily="34" charset="0"/>
            </a:endParaRPr>
          </a:p>
          <a:p>
            <a:r>
              <a:rPr lang="en-US" sz="3200" b="1" dirty="0">
                <a:latin typeface="Arial Narrow" pitchFamily="34" charset="0"/>
              </a:rPr>
              <a:t> </a:t>
            </a:r>
            <a:r>
              <a:rPr lang="en-US" sz="3200" b="1" dirty="0" smtClean="0">
                <a:latin typeface="Arial Narrow" pitchFamily="34" charset="0"/>
              </a:rPr>
              <a:t>Material Safety Data Sheets (MSDSs)</a:t>
            </a:r>
          </a:p>
          <a:p>
            <a:endParaRPr lang="en-US" sz="3200" b="1" dirty="0" smtClean="0">
              <a:latin typeface="Arial Narrow" pitchFamily="34" charset="0"/>
            </a:endParaRPr>
          </a:p>
          <a:p>
            <a:r>
              <a:rPr lang="en-US" sz="3200" b="1" dirty="0" smtClean="0">
                <a:latin typeface="Arial Narrow" pitchFamily="34" charset="0"/>
              </a:rPr>
              <a:t> Hazard and risk surveys</a:t>
            </a:r>
          </a:p>
          <a:p>
            <a:endParaRPr lang="en-US" sz="3200" b="1" dirty="0" smtClean="0">
              <a:latin typeface="Arial Narrow" pitchFamily="34" charset="0"/>
            </a:endParaRPr>
          </a:p>
          <a:p>
            <a:r>
              <a:rPr lang="en-US" sz="3200" b="1" dirty="0" smtClean="0">
                <a:latin typeface="Arial Narrow" pitchFamily="34" charset="0"/>
              </a:rPr>
              <a:t> Children and visitor considerations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27</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Hazard Identification</a:t>
            </a:r>
            <a:endParaRPr lang="en-US" sz="4000" dirty="0">
              <a:latin typeface="Arial Black" pitchFamily="34" charset="0"/>
            </a:endParaRPr>
          </a:p>
        </p:txBody>
      </p:sp>
    </p:spTree>
    <p:extLst>
      <p:ext uri="{BB962C8B-B14F-4D97-AF65-F5344CB8AC3E}">
        <p14:creationId xmlns:p14="http://schemas.microsoft.com/office/powerpoint/2010/main" val="35728103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Record analysis</a:t>
            </a:r>
          </a:p>
          <a:p>
            <a:endParaRPr lang="en-US" sz="3200" b="1" dirty="0" smtClean="0">
              <a:latin typeface="Arial Narrow" pitchFamily="34" charset="0"/>
            </a:endParaRPr>
          </a:p>
          <a:p>
            <a:r>
              <a:rPr lang="en-US" sz="3200" b="1" dirty="0" smtClean="0">
                <a:latin typeface="Arial Narrow" pitchFamily="34" charset="0"/>
              </a:rPr>
              <a:t> Discussion groups</a:t>
            </a:r>
          </a:p>
          <a:p>
            <a:endParaRPr lang="en-US" sz="3200" b="1" dirty="0">
              <a:latin typeface="Arial Narrow" pitchFamily="34" charset="0"/>
            </a:endParaRPr>
          </a:p>
          <a:p>
            <a:r>
              <a:rPr lang="en-US" sz="3200" b="1" dirty="0" smtClean="0">
                <a:latin typeface="Arial Narrow" pitchFamily="34" charset="0"/>
              </a:rPr>
              <a:t> Safety audits</a:t>
            </a:r>
          </a:p>
          <a:p>
            <a:endParaRPr lang="en-US" sz="3200" b="1" dirty="0">
              <a:latin typeface="Arial Narrow" pitchFamily="34" charset="0"/>
            </a:endParaRPr>
          </a:p>
          <a:p>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28</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Hazard </a:t>
            </a:r>
            <a:br>
              <a:rPr lang="en-US" sz="4000" dirty="0" smtClean="0">
                <a:latin typeface="Arial Black" pitchFamily="34" charset="0"/>
              </a:rPr>
            </a:br>
            <a:r>
              <a:rPr lang="en-US" sz="4000" dirty="0" smtClean="0">
                <a:latin typeface="Arial Black" pitchFamily="34" charset="0"/>
              </a:rPr>
              <a:t>Identification </a:t>
            </a:r>
            <a:endParaRPr lang="en-US" sz="4000" dirty="0">
              <a:latin typeface="Arial Black" pitchFamily="34" charset="0"/>
            </a:endParaRPr>
          </a:p>
        </p:txBody>
      </p:sp>
    </p:spTree>
    <p:extLst>
      <p:ext uri="{BB962C8B-B14F-4D97-AF65-F5344CB8AC3E}">
        <p14:creationId xmlns:p14="http://schemas.microsoft.com/office/powerpoint/2010/main" val="30624520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  Information updates</a:t>
            </a:r>
          </a:p>
          <a:p>
            <a:pPr marL="45720" indent="0">
              <a:buNone/>
            </a:pPr>
            <a:endParaRPr lang="en-US" sz="3200" b="1" dirty="0">
              <a:latin typeface="Arial Narrow" pitchFamily="34" charset="0"/>
            </a:endParaRPr>
          </a:p>
          <a:p>
            <a:r>
              <a:rPr lang="en-US" sz="3200" b="1" dirty="0" smtClean="0">
                <a:latin typeface="Arial Narrow" pitchFamily="34" charset="0"/>
              </a:rPr>
              <a:t> Consumer information</a:t>
            </a:r>
          </a:p>
          <a:p>
            <a:endParaRPr lang="en-US" sz="3200" b="1" dirty="0">
              <a:latin typeface="Arial Narrow" pitchFamily="34" charset="0"/>
            </a:endParaRPr>
          </a:p>
          <a:p>
            <a:r>
              <a:rPr lang="en-US" sz="3200" b="1" dirty="0" smtClean="0">
                <a:latin typeface="Arial Narrow" pitchFamily="34" charset="0"/>
              </a:rPr>
              <a:t> Regulations and best practices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29</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Hazard Identification</a:t>
            </a:r>
            <a:endParaRPr lang="en-US" sz="4000" dirty="0">
              <a:latin typeface="Arial Black" pitchFamily="34" charset="0"/>
            </a:endParaRPr>
          </a:p>
        </p:txBody>
      </p:sp>
      <p:pic>
        <p:nvPicPr>
          <p:cNvPr id="17410" name="Picture 2" descr="C:\Users\w3044913\AppData\Local\Microsoft\Windows\Temporary Internet Files\Content.IE5\V4IWCOV6\MC900078753[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248400" y="1905000"/>
            <a:ext cx="2409825" cy="2562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8083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60070" indent="-514350">
              <a:buAutoNum type="arabicPeriod"/>
            </a:pPr>
            <a:r>
              <a:rPr lang="en-US" sz="3200" b="1" dirty="0" smtClean="0">
                <a:latin typeface="Arial Narrow" pitchFamily="34" charset="0"/>
              </a:rPr>
              <a:t>Understand that behind each fatality or serious injury there are thousands of at-risk behaviors and unidentified hazards that contributed to the incident.</a:t>
            </a:r>
          </a:p>
          <a:p>
            <a:pPr marL="560070" indent="-514350">
              <a:buAutoNum type="arabicPeriod"/>
            </a:pPr>
            <a:endParaRPr lang="en-US" sz="3200" b="1" dirty="0">
              <a:latin typeface="Arial Narrow" pitchFamily="34" charset="0"/>
            </a:endParaRPr>
          </a:p>
          <a:p>
            <a:pPr marL="560070" indent="-514350">
              <a:buAutoNum type="arabicPeriod"/>
            </a:pPr>
            <a:r>
              <a:rPr lang="en-US" sz="3200" b="1" dirty="0" smtClean="0">
                <a:latin typeface="Arial Narrow" pitchFamily="34" charset="0"/>
              </a:rPr>
              <a:t>State the definition of a hazard and explain how to identify hazards in the workplace.</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Learner Outcomes</a:t>
            </a:r>
            <a:endParaRPr lang="en-US" sz="4000" dirty="0">
              <a:latin typeface="Arial Black" pitchFamily="34" charset="0"/>
            </a:endParaRPr>
          </a:p>
        </p:txBody>
      </p:sp>
    </p:spTree>
    <p:extLst>
      <p:ext uri="{BB962C8B-B14F-4D97-AF65-F5344CB8AC3E}">
        <p14:creationId xmlns:p14="http://schemas.microsoft.com/office/powerpoint/2010/main" val="5545402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  </a:t>
            </a:r>
            <a:r>
              <a:rPr lang="en-US" sz="3200" b="1" dirty="0" smtClean="0">
                <a:latin typeface="Arial Narrow" pitchFamily="34" charset="0"/>
              </a:rPr>
              <a:t>Assess likelihood and possible severity of injury</a:t>
            </a:r>
          </a:p>
          <a:p>
            <a:endParaRPr lang="en-US" sz="3200" b="1" dirty="0" smtClean="0">
              <a:latin typeface="Arial Narrow" pitchFamily="34" charset="0"/>
            </a:endParaRPr>
          </a:p>
          <a:p>
            <a:r>
              <a:rPr lang="en-US" sz="3200" b="1" dirty="0" smtClean="0">
                <a:latin typeface="Arial Narrow" pitchFamily="34" charset="0"/>
              </a:rPr>
              <a:t> Determine how to best minimize risk</a:t>
            </a:r>
          </a:p>
          <a:p>
            <a:endParaRPr lang="en-US" sz="3200" b="1" dirty="0" smtClean="0">
              <a:latin typeface="Arial Narrow" pitchFamily="34" charset="0"/>
            </a:endParaRPr>
          </a:p>
          <a:p>
            <a:r>
              <a:rPr lang="en-US" sz="3200" b="1" dirty="0" smtClean="0">
                <a:latin typeface="Arial Narrow" pitchFamily="34" charset="0"/>
              </a:rPr>
              <a:t> Address high risk hazards first</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30</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Assess the Risk</a:t>
            </a:r>
            <a:endParaRPr lang="en-US" sz="4000" dirty="0">
              <a:latin typeface="Arial Black" pitchFamily="34" charset="0"/>
            </a:endParaRPr>
          </a:p>
        </p:txBody>
      </p:sp>
    </p:spTree>
    <p:extLst>
      <p:ext uri="{BB962C8B-B14F-4D97-AF65-F5344CB8AC3E}">
        <p14:creationId xmlns:p14="http://schemas.microsoft.com/office/powerpoint/2010/main" val="19833691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  </a:t>
            </a:r>
            <a:r>
              <a:rPr lang="en-US" sz="3200" b="1" dirty="0" smtClean="0">
                <a:latin typeface="Arial Narrow" pitchFamily="34" charset="0"/>
              </a:rPr>
              <a:t>The same hazard could lead to several outcomes</a:t>
            </a:r>
          </a:p>
          <a:p>
            <a:endParaRPr lang="en-US" sz="3200" b="1" dirty="0">
              <a:latin typeface="Arial Narrow" pitchFamily="34" charset="0"/>
            </a:endParaRPr>
          </a:p>
          <a:p>
            <a:r>
              <a:rPr lang="en-US" sz="3200" b="1" dirty="0" smtClean="0">
                <a:latin typeface="Arial Narrow" pitchFamily="34" charset="0"/>
              </a:rPr>
              <a:t> Consider likelihood of each possibility</a:t>
            </a:r>
          </a:p>
          <a:p>
            <a:endParaRPr lang="en-US" sz="3200" b="1" dirty="0">
              <a:latin typeface="Arial Narrow" pitchFamily="34" charset="0"/>
            </a:endParaRPr>
          </a:p>
          <a:p>
            <a:r>
              <a:rPr lang="en-US" sz="3200" b="1" dirty="0" smtClean="0">
                <a:latin typeface="Arial Narrow" pitchFamily="34" charset="0"/>
              </a:rPr>
              <a:t> Prioritize</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31</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Assess the Risk</a:t>
            </a:r>
            <a:endParaRPr lang="en-US" sz="4000" dirty="0">
              <a:latin typeface="Arial Black" pitchFamily="34" charset="0"/>
            </a:endParaRPr>
          </a:p>
        </p:txBody>
      </p:sp>
    </p:spTree>
    <p:extLst>
      <p:ext uri="{BB962C8B-B14F-4D97-AF65-F5344CB8AC3E}">
        <p14:creationId xmlns:p14="http://schemas.microsoft.com/office/powerpoint/2010/main" val="20664061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smtClean="0">
                <a:latin typeface="Arial Narrow" pitchFamily="34" charset="0"/>
              </a:rPr>
              <a:t>Potential control measures include:</a:t>
            </a:r>
          </a:p>
          <a:p>
            <a:pPr marL="45720" indent="0">
              <a:buNone/>
            </a:pPr>
            <a:r>
              <a:rPr lang="en-US" sz="3200" b="1" dirty="0" smtClean="0">
                <a:latin typeface="Arial Narrow" pitchFamily="34" charset="0"/>
              </a:rPr>
              <a:t> </a:t>
            </a:r>
          </a:p>
          <a:p>
            <a:r>
              <a:rPr lang="en-US" sz="3200" b="1" dirty="0" smtClean="0">
                <a:latin typeface="Arial Narrow" pitchFamily="34" charset="0"/>
              </a:rPr>
              <a:t> Remove the hazard</a:t>
            </a:r>
          </a:p>
          <a:p>
            <a:endParaRPr lang="en-US" sz="3200" b="1" dirty="0" smtClean="0">
              <a:latin typeface="Arial Narrow" pitchFamily="34" charset="0"/>
            </a:endParaRPr>
          </a:p>
          <a:p>
            <a:r>
              <a:rPr lang="en-US" sz="3200" b="1" dirty="0" smtClean="0">
                <a:latin typeface="Arial Narrow" pitchFamily="34" charset="0"/>
              </a:rPr>
              <a:t> Substitute</a:t>
            </a:r>
          </a:p>
          <a:p>
            <a:endParaRPr lang="en-US" sz="3200" b="1" dirty="0" smtClean="0">
              <a:latin typeface="Arial Narrow" pitchFamily="34" charset="0"/>
            </a:endParaRPr>
          </a:p>
          <a:p>
            <a:r>
              <a:rPr lang="en-US" sz="3200" b="1" dirty="0" smtClean="0">
                <a:latin typeface="Arial Narrow" pitchFamily="34" charset="0"/>
              </a:rPr>
              <a:t> Isolate </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32</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Make the Changes</a:t>
            </a:r>
            <a:endParaRPr lang="en-US" sz="4000" dirty="0">
              <a:latin typeface="Arial Black" pitchFamily="34" charset="0"/>
            </a:endParaRPr>
          </a:p>
        </p:txBody>
      </p:sp>
      <p:pic>
        <p:nvPicPr>
          <p:cNvPr id="16386" name="Picture 2" descr="C:\Users\w3044913\AppData\Local\Microsoft\Windows\Temporary Internet Files\Content.IE5\O5OXCVB9\MC900296093[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704249" y="3276600"/>
            <a:ext cx="2150198" cy="2049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76401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 </a:t>
            </a:r>
            <a:r>
              <a:rPr lang="en-US" sz="3200" b="1" dirty="0" smtClean="0">
                <a:latin typeface="Arial Narrow" pitchFamily="34" charset="0"/>
              </a:rPr>
              <a:t>Add engineering controls</a:t>
            </a:r>
          </a:p>
          <a:p>
            <a:endParaRPr lang="en-US" sz="3200" b="1" dirty="0">
              <a:latin typeface="Arial Narrow" pitchFamily="34" charset="0"/>
            </a:endParaRPr>
          </a:p>
          <a:p>
            <a:r>
              <a:rPr lang="en-US" sz="3200" b="1" dirty="0">
                <a:latin typeface="Arial Narrow" pitchFamily="34" charset="0"/>
              </a:rPr>
              <a:t> </a:t>
            </a:r>
            <a:r>
              <a:rPr lang="en-US" sz="3200" b="1" dirty="0" smtClean="0">
                <a:latin typeface="Arial Narrow" pitchFamily="34" charset="0"/>
              </a:rPr>
              <a:t>Safe work practices</a:t>
            </a:r>
          </a:p>
          <a:p>
            <a:endParaRPr lang="en-US" sz="3200" b="1" dirty="0">
              <a:latin typeface="Arial Narrow" pitchFamily="34" charset="0"/>
            </a:endParaRPr>
          </a:p>
          <a:p>
            <a:r>
              <a:rPr lang="en-US" sz="3200" b="1" dirty="0" smtClean="0">
                <a:latin typeface="Arial Narrow" pitchFamily="34" charset="0"/>
              </a:rPr>
              <a:t> Provide PPE</a:t>
            </a:r>
          </a:p>
          <a:p>
            <a:endParaRPr lang="en-US" sz="3200" b="1" dirty="0">
              <a:latin typeface="Arial Narrow" pitchFamily="34" charset="0"/>
            </a:endParaRPr>
          </a:p>
          <a:p>
            <a:r>
              <a:rPr lang="en-US" sz="3200" b="1" dirty="0" smtClean="0">
                <a:latin typeface="Arial Narrow" pitchFamily="34" charset="0"/>
              </a:rPr>
              <a:t> Implement and monitor controls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33</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Make the changes </a:t>
            </a:r>
            <a:endParaRPr lang="en-US" sz="4000" dirty="0">
              <a:latin typeface="Arial Black" pitchFamily="34" charset="0"/>
            </a:endParaRPr>
          </a:p>
        </p:txBody>
      </p:sp>
      <p:pic>
        <p:nvPicPr>
          <p:cNvPr id="18434" name="Picture 2" descr="C:\Users\w3044913\AppData\Local\Microsoft\Windows\Temporary Internet Files\Content.IE5\LDC0VC5T\MC90004044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791200" y="2505492"/>
            <a:ext cx="2393290" cy="2114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10340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Controls should be agreed upon</a:t>
            </a:r>
          </a:p>
          <a:p>
            <a:pPr marL="45720" indent="0">
              <a:buNone/>
            </a:pPr>
            <a:endParaRPr lang="en-US" sz="3200" b="1" dirty="0" smtClean="0">
              <a:latin typeface="Arial Narrow" pitchFamily="34" charset="0"/>
            </a:endParaRPr>
          </a:p>
          <a:p>
            <a:r>
              <a:rPr lang="en-US" sz="3200" b="1" dirty="0">
                <a:latin typeface="Arial Narrow" pitchFamily="34" charset="0"/>
              </a:rPr>
              <a:t> </a:t>
            </a:r>
            <a:r>
              <a:rPr lang="en-US" sz="3200" b="1" dirty="0" smtClean="0">
                <a:latin typeface="Arial Narrow" pitchFamily="34" charset="0"/>
              </a:rPr>
              <a:t>Make changes as soon as possible</a:t>
            </a:r>
          </a:p>
          <a:p>
            <a:pPr marL="45720" indent="0">
              <a:buNone/>
            </a:pPr>
            <a:endParaRPr lang="en-US" sz="3200" b="1" dirty="0" smtClean="0">
              <a:latin typeface="Arial Narrow" pitchFamily="34" charset="0"/>
            </a:endParaRPr>
          </a:p>
          <a:p>
            <a:r>
              <a:rPr lang="en-US" sz="3200" b="1" dirty="0">
                <a:latin typeface="Arial Narrow" pitchFamily="34" charset="0"/>
              </a:rPr>
              <a:t> </a:t>
            </a:r>
            <a:r>
              <a:rPr lang="en-US" sz="3200" b="1" dirty="0" smtClean="0">
                <a:latin typeface="Arial Narrow" pitchFamily="34" charset="0"/>
              </a:rPr>
              <a:t>May require more than one risk control measure</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34</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Make the changes </a:t>
            </a:r>
            <a:endParaRPr lang="en-US" sz="4000" dirty="0">
              <a:latin typeface="Arial Black" pitchFamily="34" charset="0"/>
            </a:endParaRPr>
          </a:p>
        </p:txBody>
      </p:sp>
    </p:spTree>
    <p:extLst>
      <p:ext uri="{BB962C8B-B14F-4D97-AF65-F5344CB8AC3E}">
        <p14:creationId xmlns:p14="http://schemas.microsoft.com/office/powerpoint/2010/main" val="12957529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 </a:t>
            </a:r>
            <a:r>
              <a:rPr lang="en-US" sz="3200" b="1" dirty="0" smtClean="0">
                <a:latin typeface="Arial Narrow" pitchFamily="34" charset="0"/>
              </a:rPr>
              <a:t>May need to be tested</a:t>
            </a:r>
          </a:p>
          <a:p>
            <a:pPr lvl="1"/>
            <a:r>
              <a:rPr lang="en-US" sz="3000" b="1" dirty="0" smtClean="0">
                <a:latin typeface="Arial Narrow" pitchFamily="34" charset="0"/>
              </a:rPr>
              <a:t> Ensure that risk is minimized</a:t>
            </a:r>
          </a:p>
          <a:p>
            <a:pPr lvl="1"/>
            <a:r>
              <a:rPr lang="en-US" sz="3000" b="1" dirty="0">
                <a:latin typeface="Arial Narrow" pitchFamily="34" charset="0"/>
              </a:rPr>
              <a:t> </a:t>
            </a:r>
            <a:r>
              <a:rPr lang="en-US" sz="3000" b="1" dirty="0" smtClean="0">
                <a:latin typeface="Arial Narrow" pitchFamily="34" charset="0"/>
              </a:rPr>
              <a:t>No new hazard created</a:t>
            </a:r>
          </a:p>
          <a:p>
            <a:endParaRPr lang="en-US" sz="3200" b="1" dirty="0">
              <a:latin typeface="Arial Narrow" pitchFamily="34" charset="0"/>
            </a:endParaRPr>
          </a:p>
          <a:p>
            <a:r>
              <a:rPr lang="en-US" sz="3200" b="1" dirty="0" smtClean="0">
                <a:latin typeface="Arial Narrow" pitchFamily="34" charset="0"/>
              </a:rPr>
              <a:t> Consultation</a:t>
            </a:r>
          </a:p>
          <a:p>
            <a:endParaRPr lang="en-US" sz="3200" b="1" dirty="0">
              <a:latin typeface="Arial Narrow" pitchFamily="34" charset="0"/>
            </a:endParaRPr>
          </a:p>
          <a:p>
            <a:r>
              <a:rPr lang="en-US" sz="3200" b="1" dirty="0" smtClean="0">
                <a:latin typeface="Arial Narrow" pitchFamily="34" charset="0"/>
              </a:rPr>
              <a:t> New procedures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35</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Checking the Changes</a:t>
            </a:r>
            <a:endParaRPr lang="en-US" sz="4000" dirty="0">
              <a:latin typeface="Arial Black" pitchFamily="34" charset="0"/>
            </a:endParaRPr>
          </a:p>
        </p:txBody>
      </p:sp>
    </p:spTree>
    <p:extLst>
      <p:ext uri="{BB962C8B-B14F-4D97-AF65-F5344CB8AC3E}">
        <p14:creationId xmlns:p14="http://schemas.microsoft.com/office/powerpoint/2010/main" val="30998030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Focus on job tasks</a:t>
            </a:r>
          </a:p>
          <a:p>
            <a:r>
              <a:rPr lang="en-US" sz="3200" b="1" dirty="0">
                <a:latin typeface="Arial Narrow" pitchFamily="34" charset="0"/>
              </a:rPr>
              <a:t> </a:t>
            </a:r>
            <a:r>
              <a:rPr lang="en-US" sz="3200" b="1" dirty="0" smtClean="0">
                <a:latin typeface="Arial Narrow" pitchFamily="34" charset="0"/>
              </a:rPr>
              <a:t>Prevention</a:t>
            </a:r>
          </a:p>
          <a:p>
            <a:r>
              <a:rPr lang="en-US" sz="3200" b="1" dirty="0">
                <a:latin typeface="Arial Narrow" pitchFamily="34" charset="0"/>
              </a:rPr>
              <a:t> </a:t>
            </a:r>
            <a:r>
              <a:rPr lang="en-US" sz="3200" b="1" dirty="0" smtClean="0">
                <a:latin typeface="Arial Narrow" pitchFamily="34" charset="0"/>
              </a:rPr>
              <a:t>Relationship between</a:t>
            </a:r>
          </a:p>
          <a:p>
            <a:pPr lvl="1"/>
            <a:r>
              <a:rPr lang="en-US" sz="3000" b="1" dirty="0" smtClean="0">
                <a:latin typeface="Arial Narrow" pitchFamily="34" charset="0"/>
              </a:rPr>
              <a:t> worker</a:t>
            </a:r>
          </a:p>
          <a:p>
            <a:pPr lvl="1"/>
            <a:r>
              <a:rPr lang="en-US" sz="3000" b="1" dirty="0" smtClean="0">
                <a:latin typeface="Arial Narrow" pitchFamily="34" charset="0"/>
              </a:rPr>
              <a:t> task</a:t>
            </a:r>
          </a:p>
          <a:p>
            <a:pPr lvl="1"/>
            <a:r>
              <a:rPr lang="en-US" sz="3000" b="1" dirty="0" smtClean="0">
                <a:latin typeface="Arial Narrow" pitchFamily="34" charset="0"/>
              </a:rPr>
              <a:t> tools</a:t>
            </a:r>
          </a:p>
          <a:p>
            <a:pPr lvl="1"/>
            <a:r>
              <a:rPr lang="en-US" sz="3000" b="1" dirty="0" smtClean="0">
                <a:latin typeface="Arial Narrow" pitchFamily="34" charset="0"/>
              </a:rPr>
              <a:t> environment</a:t>
            </a:r>
            <a:endParaRPr lang="en-US" sz="30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36</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Job Hazard </a:t>
            </a:r>
            <a:br>
              <a:rPr lang="en-US" sz="4000" dirty="0" smtClean="0">
                <a:latin typeface="Arial Black" pitchFamily="34" charset="0"/>
              </a:rPr>
            </a:br>
            <a:r>
              <a:rPr lang="en-US" sz="4000" dirty="0" smtClean="0">
                <a:latin typeface="Arial Black" pitchFamily="34" charset="0"/>
              </a:rPr>
              <a:t>Analysis (JHA)</a:t>
            </a:r>
            <a:endParaRPr lang="en-US" sz="4000" dirty="0">
              <a:latin typeface="Arial Black" pitchFamily="34" charset="0"/>
            </a:endParaRPr>
          </a:p>
        </p:txBody>
      </p:sp>
      <p:pic>
        <p:nvPicPr>
          <p:cNvPr id="20482" name="Picture 2" descr="C:\Users\w3044913\AppData\Local\Microsoft\Windows\Temporary Internet Files\Content.IE5\O5OXCVB9\MC900320106[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712485" y="3276600"/>
            <a:ext cx="2776271" cy="2546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70285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Highest injury or illness rates</a:t>
            </a:r>
          </a:p>
          <a:p>
            <a:endParaRPr lang="en-US" sz="3200" b="1" dirty="0" smtClean="0">
              <a:latin typeface="Arial Narrow" pitchFamily="34" charset="0"/>
            </a:endParaRPr>
          </a:p>
          <a:p>
            <a:r>
              <a:rPr lang="en-US" sz="3200" b="1" dirty="0" smtClean="0">
                <a:latin typeface="Arial Narrow" pitchFamily="34" charset="0"/>
              </a:rPr>
              <a:t> Potential for severe injuries or illness</a:t>
            </a:r>
          </a:p>
          <a:p>
            <a:endParaRPr lang="en-US" sz="3200" b="1" dirty="0" smtClean="0">
              <a:latin typeface="Arial Narrow" pitchFamily="34" charset="0"/>
            </a:endParaRPr>
          </a:p>
          <a:p>
            <a:r>
              <a:rPr lang="en-US" sz="3200" b="1" dirty="0">
                <a:latin typeface="Arial Narrow" pitchFamily="34" charset="0"/>
              </a:rPr>
              <a:t> </a:t>
            </a:r>
            <a:r>
              <a:rPr lang="en-US" sz="3200" b="1" dirty="0" smtClean="0">
                <a:latin typeface="Arial Narrow" pitchFamily="34" charset="0"/>
              </a:rPr>
              <a:t>Possibility of incident with simple human error</a:t>
            </a:r>
          </a:p>
        </p:txBody>
      </p:sp>
      <p:sp>
        <p:nvSpPr>
          <p:cNvPr id="5" name="Slide Number Placeholder 4"/>
          <p:cNvSpPr>
            <a:spLocks noGrp="1"/>
          </p:cNvSpPr>
          <p:nvPr>
            <p:ph type="sldNum" sz="quarter" idx="12"/>
          </p:nvPr>
        </p:nvSpPr>
        <p:spPr/>
        <p:txBody>
          <a:bodyPr/>
          <a:lstStyle/>
          <a:p>
            <a:fld id="{F7886C9C-DC18-4195-8FD5-A50AA931D419}" type="slidenum">
              <a:rPr lang="en-US" smtClean="0"/>
              <a:pPr/>
              <a:t>37</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JHA Priorities</a:t>
            </a:r>
            <a:endParaRPr lang="en-US" sz="4000" dirty="0">
              <a:latin typeface="Arial Black" pitchFamily="34" charset="0"/>
            </a:endParaRPr>
          </a:p>
        </p:txBody>
      </p:sp>
    </p:spTree>
    <p:extLst>
      <p:ext uri="{BB962C8B-B14F-4D97-AF65-F5344CB8AC3E}">
        <p14:creationId xmlns:p14="http://schemas.microsoft.com/office/powerpoint/2010/main" val="21762466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a:latin typeface="Arial Narrow" pitchFamily="34" charset="0"/>
              </a:rPr>
              <a:t> New or </a:t>
            </a:r>
            <a:r>
              <a:rPr lang="en-US" sz="3200" b="1" dirty="0" smtClean="0">
                <a:latin typeface="Arial Narrow" pitchFamily="34" charset="0"/>
              </a:rPr>
              <a:t>changed</a:t>
            </a:r>
          </a:p>
          <a:p>
            <a:pPr marL="45720" indent="0">
              <a:buNone/>
            </a:pPr>
            <a:endParaRPr lang="en-US" sz="3200" b="1" dirty="0">
              <a:latin typeface="Arial Narrow" pitchFamily="34" charset="0"/>
            </a:endParaRPr>
          </a:p>
          <a:p>
            <a:r>
              <a:rPr lang="en-US" sz="3200" b="1" dirty="0">
                <a:latin typeface="Arial Narrow" pitchFamily="34" charset="0"/>
              </a:rPr>
              <a:t> Complex </a:t>
            </a:r>
          </a:p>
          <a:p>
            <a:pPr marL="45720" indent="0">
              <a:buNone/>
            </a:pP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38</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JHA Priorities</a:t>
            </a:r>
            <a:endParaRPr lang="en-US" sz="4000" dirty="0">
              <a:latin typeface="Arial Black" pitchFamily="34" charset="0"/>
            </a:endParaRPr>
          </a:p>
        </p:txBody>
      </p:sp>
      <p:pic>
        <p:nvPicPr>
          <p:cNvPr id="21506" name="Picture 2" descr="C:\Users\w3044913\AppData\Local\Microsoft\Windows\Temporary Internet Files\Content.IE5\LDC0VC5T\MC900078811[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181600" y="2895600"/>
            <a:ext cx="2819401" cy="2633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13556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smtClean="0">
                <a:latin typeface="Arial Narrow" pitchFamily="34" charset="0"/>
              </a:rPr>
              <a:t>1. Involve employees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39</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Where do I begin?</a:t>
            </a:r>
            <a:endParaRPr lang="en-US" sz="4000" dirty="0">
              <a:latin typeface="Arial Black" pitchFamily="34" charset="0"/>
            </a:endParaRPr>
          </a:p>
        </p:txBody>
      </p:sp>
      <p:pic>
        <p:nvPicPr>
          <p:cNvPr id="22531" name="Picture 3" descr="C:\Users\w3044913\AppData\Local\Microsoft\Windows\Temporary Internet Files\Content.IE5\LDC0VC5T\MC910217056[1].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00400" y="3048000"/>
            <a:ext cx="2628900" cy="2628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2877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60070" indent="-514350">
              <a:buFont typeface="+mj-lt"/>
              <a:buAutoNum type="arabicPeriod" startAt="3"/>
            </a:pPr>
            <a:r>
              <a:rPr lang="en-US" sz="3200" b="1" dirty="0" smtClean="0">
                <a:latin typeface="Arial Narrow" pitchFamily="34" charset="0"/>
              </a:rPr>
              <a:t>Determine methods for controlling hazards in the workplace.</a:t>
            </a:r>
          </a:p>
          <a:p>
            <a:pPr marL="560070" indent="-514350">
              <a:buFont typeface="+mj-lt"/>
              <a:buAutoNum type="arabicPeriod" startAt="3"/>
            </a:pPr>
            <a:endParaRPr lang="en-US" sz="3200" b="1" dirty="0">
              <a:latin typeface="Arial Narrow" pitchFamily="34" charset="0"/>
            </a:endParaRPr>
          </a:p>
          <a:p>
            <a:pPr marL="560070" indent="-514350">
              <a:buFont typeface="+mj-lt"/>
              <a:buAutoNum type="arabicPeriod" startAt="3"/>
            </a:pPr>
            <a:r>
              <a:rPr lang="en-US" sz="3200" b="1" dirty="0" smtClean="0">
                <a:latin typeface="Arial Narrow" pitchFamily="34" charset="0"/>
              </a:rPr>
              <a:t>Complete a job hazard analysis for a typical dairy farm task.</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Learner Outcomes</a:t>
            </a:r>
            <a:endParaRPr lang="en-US" sz="4000" dirty="0">
              <a:latin typeface="Arial Black" pitchFamily="34" charset="0"/>
            </a:endParaRPr>
          </a:p>
        </p:txBody>
      </p:sp>
    </p:spTree>
    <p:extLst>
      <p:ext uri="{BB962C8B-B14F-4D97-AF65-F5344CB8AC3E}">
        <p14:creationId xmlns:p14="http://schemas.microsoft.com/office/powerpoint/2010/main" val="18712341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smtClean="0">
                <a:latin typeface="Arial Narrow" pitchFamily="34" charset="0"/>
              </a:rPr>
              <a:t>2. Review accident history</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40</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Where do I begin?</a:t>
            </a:r>
            <a:endParaRPr lang="en-US" sz="4000" dirty="0">
              <a:latin typeface="Arial Black" pitchFamily="34" charset="0"/>
            </a:endParaRPr>
          </a:p>
        </p:txBody>
      </p:sp>
      <p:pic>
        <p:nvPicPr>
          <p:cNvPr id="23554" name="Picture 2" descr="C:\Users\w3044913\AppData\Local\Microsoft\Windows\Temporary Internet Files\Content.IE5\V4IWCOV6\MC900391796[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352800" y="3428999"/>
            <a:ext cx="1724558" cy="17757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25647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smtClean="0">
                <a:latin typeface="Arial Narrow" pitchFamily="34" charset="0"/>
              </a:rPr>
              <a:t>3. Conduct preliminary job review</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41</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Where do I begin?</a:t>
            </a:r>
            <a:endParaRPr lang="en-US" sz="4000" dirty="0">
              <a:latin typeface="Arial Black" pitchFamily="34" charset="0"/>
            </a:endParaRPr>
          </a:p>
        </p:txBody>
      </p:sp>
      <p:pic>
        <p:nvPicPr>
          <p:cNvPr id="24578" name="Picture 2" descr="C:\Users\w3044913\AppData\Local\Microsoft\Windows\Temporary Internet Files\Content.IE5\O5OXCVB9\MC900441904[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657600" y="3124200"/>
            <a:ext cx="1847313"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73330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smtClean="0">
                <a:latin typeface="Arial Narrow" pitchFamily="34" charset="0"/>
              </a:rPr>
              <a:t>4. List, rank, and set priorities for hazardous jobs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42</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Where do I begin?</a:t>
            </a:r>
            <a:endParaRPr lang="en-US" sz="4000" dirty="0">
              <a:latin typeface="Arial Black" pitchFamily="34" charset="0"/>
            </a:endParaRPr>
          </a:p>
        </p:txBody>
      </p:sp>
      <p:pic>
        <p:nvPicPr>
          <p:cNvPr id="25602" name="Picture 2" descr="C:\Users\w3044913\AppData\Local\Microsoft\Windows\Temporary Internet Files\Content.IE5\LDC0VC5T\MC900439824[1].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048000" y="2743200"/>
            <a:ext cx="2666772" cy="26667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59230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smtClean="0">
                <a:latin typeface="Arial Narrow" pitchFamily="34" charset="0"/>
              </a:rPr>
              <a:t>5. Outline steps or tasks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43</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Where do I begin?</a:t>
            </a:r>
            <a:endParaRPr lang="en-US" sz="4000" dirty="0">
              <a:latin typeface="Arial Black" pitchFamily="34" charset="0"/>
            </a:endParaRPr>
          </a:p>
        </p:txBody>
      </p:sp>
      <p:pic>
        <p:nvPicPr>
          <p:cNvPr id="26626" name="Picture 2" descr="C:\Users\w3044913\AppData\Local\Microsoft\Windows\Temporary Internet Files\Content.IE5\V4IWCOV6\MC900442104[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657600" y="3124200"/>
            <a:ext cx="1752600" cy="2470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75537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3200" b="1" dirty="0" smtClean="0">
                <a:latin typeface="Arial Narrow" pitchFamily="34" charset="0"/>
              </a:rPr>
              <a:t>Complete a Job Hazard Analysis Form for a typical dairy farm job.</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44</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Class Activity</a:t>
            </a:r>
            <a:endParaRPr lang="en-US" sz="4000" dirty="0">
              <a:latin typeface="Arial Black" pitchFamily="34" charset="0"/>
            </a:endParaRPr>
          </a:p>
        </p:txBody>
      </p:sp>
      <p:pic>
        <p:nvPicPr>
          <p:cNvPr id="27650" name="Picture 2" descr="C:\Users\w3044913\AppData\Local\Microsoft\Windows\Temporary Internet Files\Content.IE5\LDC0VC5T\MC900231564[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737936" y="2667000"/>
            <a:ext cx="2507810" cy="1540598"/>
          </a:xfrm>
          <a:prstGeom prst="rect">
            <a:avLst/>
          </a:prstGeom>
          <a:noFill/>
          <a:extLst>
            <a:ext uri="{909E8E84-426E-40DD-AFC4-6F175D3DCCD1}">
              <a14:hiddenFill xmlns:a14="http://schemas.microsoft.com/office/drawing/2010/main">
                <a:solidFill>
                  <a:srgbClr val="FFFFFF"/>
                </a:solidFill>
              </a14:hiddenFill>
            </a:ext>
          </a:extLst>
        </p:spPr>
      </p:pic>
      <p:pic>
        <p:nvPicPr>
          <p:cNvPr id="27651" name="Picture 3" descr="C:\Users\w3044913\AppData\Local\Microsoft\Windows\Temporary Internet Files\Content.IE5\LDC0VC5T\MC900155048[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876800" y="4413731"/>
            <a:ext cx="1665122" cy="1722730"/>
          </a:xfrm>
          <a:prstGeom prst="rect">
            <a:avLst/>
          </a:prstGeom>
          <a:noFill/>
          <a:extLst>
            <a:ext uri="{909E8E84-426E-40DD-AFC4-6F175D3DCCD1}">
              <a14:hiddenFill xmlns:a14="http://schemas.microsoft.com/office/drawing/2010/main">
                <a:solidFill>
                  <a:srgbClr val="FFFFFF"/>
                </a:solidFill>
              </a14:hiddenFill>
            </a:ext>
          </a:extLst>
        </p:spPr>
      </p:pic>
      <p:pic>
        <p:nvPicPr>
          <p:cNvPr id="27652" name="Picture 4" descr="C:\Users\w3044913\AppData\Local\Microsoft\Windows\Temporary Internet Files\Content.IE5\O5OXCVB9\MC900231291[1].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057400" y="2971800"/>
            <a:ext cx="2551568" cy="1780515"/>
          </a:xfrm>
          <a:prstGeom prst="rect">
            <a:avLst/>
          </a:prstGeom>
          <a:noFill/>
          <a:extLst>
            <a:ext uri="{909E8E84-426E-40DD-AFC4-6F175D3DCCD1}">
              <a14:hiddenFill xmlns:a14="http://schemas.microsoft.com/office/drawing/2010/main">
                <a:solidFill>
                  <a:srgbClr val="FFFFFF"/>
                </a:solidFill>
              </a14:hiddenFill>
            </a:ext>
          </a:extLst>
        </p:spPr>
      </p:pic>
      <p:pic>
        <p:nvPicPr>
          <p:cNvPr id="27653" name="Picture 5" descr="C:\Users\w3044913\AppData\Local\Microsoft\Windows\Temporary Internet Files\Content.IE5\QO4NRLEW\MC900216864[1].wmf"/>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81000" y="4989213"/>
            <a:ext cx="2210343" cy="12390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097050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Free</a:t>
            </a:r>
          </a:p>
          <a:p>
            <a:r>
              <a:rPr lang="en-US" sz="3200" b="1" dirty="0">
                <a:latin typeface="Arial Narrow" pitchFamily="34" charset="0"/>
              </a:rPr>
              <a:t> </a:t>
            </a:r>
            <a:r>
              <a:rPr lang="en-US" sz="3200" b="1" dirty="0" smtClean="0">
                <a:latin typeface="Arial Narrow" pitchFamily="34" charset="0"/>
              </a:rPr>
              <a:t>Professional advice and assistance</a:t>
            </a:r>
          </a:p>
          <a:p>
            <a:r>
              <a:rPr lang="en-US" sz="3200" b="1" dirty="0">
                <a:latin typeface="Arial Narrow" pitchFamily="34" charset="0"/>
              </a:rPr>
              <a:t> </a:t>
            </a:r>
            <a:r>
              <a:rPr lang="en-US" sz="3200" b="1" dirty="0" smtClean="0">
                <a:latin typeface="Arial Narrow" pitchFamily="34" charset="0"/>
              </a:rPr>
              <a:t>On-site</a:t>
            </a:r>
          </a:p>
          <a:p>
            <a:r>
              <a:rPr lang="en-US" sz="3200" b="1" dirty="0">
                <a:latin typeface="Arial Narrow" pitchFamily="34" charset="0"/>
              </a:rPr>
              <a:t> </a:t>
            </a:r>
            <a:r>
              <a:rPr lang="en-US" sz="3200" b="1" dirty="0" smtClean="0">
                <a:latin typeface="Arial Narrow" pitchFamily="34" charset="0"/>
              </a:rPr>
              <a:t>Defer OSHA inspections</a:t>
            </a:r>
          </a:p>
          <a:p>
            <a:r>
              <a:rPr lang="en-US" sz="3200" b="1" dirty="0">
                <a:latin typeface="Arial Narrow" pitchFamily="34" charset="0"/>
              </a:rPr>
              <a:t> </a:t>
            </a:r>
            <a:r>
              <a:rPr lang="en-US" sz="3200" b="1" dirty="0" smtClean="0">
                <a:latin typeface="Arial Narrow" pitchFamily="34" charset="0"/>
              </a:rPr>
              <a:t>Create safety routine</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45</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OSHA consultation Program</a:t>
            </a:r>
            <a:endParaRPr lang="en-US" sz="4000" dirty="0">
              <a:latin typeface="Arial Black" pitchFamily="34" charset="0"/>
            </a:endParaRPr>
          </a:p>
        </p:txBody>
      </p:sp>
      <p:pic>
        <p:nvPicPr>
          <p:cNvPr id="28674" name="Picture 2" descr="C:\Users\w3044913\AppData\Local\Microsoft\Windows\Temporary Internet Files\Content.IE5\QO4NRLEW\MC900023532[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172200" y="3657600"/>
            <a:ext cx="1981200" cy="1940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208929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Help employers recognize hazards</a:t>
            </a:r>
          </a:p>
          <a:p>
            <a:r>
              <a:rPr lang="en-US" sz="3200" b="1" dirty="0" smtClean="0">
                <a:latin typeface="Arial Narrow" pitchFamily="34" charset="0"/>
              </a:rPr>
              <a:t> System development</a:t>
            </a:r>
          </a:p>
          <a:p>
            <a:r>
              <a:rPr lang="en-US" sz="3200" b="1" dirty="0" smtClean="0">
                <a:latin typeface="Arial Narrow" pitchFamily="34" charset="0"/>
              </a:rPr>
              <a:t> Problem solving</a:t>
            </a:r>
          </a:p>
          <a:p>
            <a:r>
              <a:rPr lang="en-US" sz="3200" b="1" dirty="0">
                <a:latin typeface="Arial Narrow" pitchFamily="34" charset="0"/>
              </a:rPr>
              <a:t> A</a:t>
            </a:r>
            <a:r>
              <a:rPr lang="en-US" sz="3200" b="1" dirty="0" smtClean="0">
                <a:latin typeface="Arial Narrow" pitchFamily="34" charset="0"/>
              </a:rPr>
              <a:t>dditional resources</a:t>
            </a:r>
            <a:endParaRPr lang="en-US" sz="3200" b="1" dirty="0">
              <a:latin typeface="Arial Narrow" pitchFamily="34" charset="0"/>
            </a:endParaRPr>
          </a:p>
          <a:p>
            <a:r>
              <a:rPr lang="en-US" sz="3200" b="1" dirty="0" smtClean="0">
                <a:latin typeface="Arial Narrow" pitchFamily="34" charset="0"/>
              </a:rPr>
              <a:t> Written </a:t>
            </a:r>
            <a:r>
              <a:rPr lang="en-US" sz="3200" b="1" dirty="0">
                <a:latin typeface="Arial Narrow" pitchFamily="34" charset="0"/>
              </a:rPr>
              <a:t>summary</a:t>
            </a:r>
          </a:p>
          <a:p>
            <a:r>
              <a:rPr lang="en-US" sz="3200" b="1" dirty="0" smtClean="0">
                <a:latin typeface="Arial Narrow" pitchFamily="34" charset="0"/>
              </a:rPr>
              <a:t> Safety </a:t>
            </a:r>
            <a:r>
              <a:rPr lang="en-US" sz="3200" b="1" dirty="0">
                <a:latin typeface="Arial Narrow" pitchFamily="34" charset="0"/>
              </a:rPr>
              <a:t>and health training</a:t>
            </a:r>
          </a:p>
          <a:p>
            <a:endParaRPr lang="en-US" sz="3200" b="1" dirty="0" smtClean="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46</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Consultants’ Role</a:t>
            </a:r>
            <a:endParaRPr lang="en-US" sz="4000" dirty="0">
              <a:latin typeface="Arial Black" pitchFamily="34" charset="0"/>
            </a:endParaRPr>
          </a:p>
        </p:txBody>
      </p:sp>
    </p:spTree>
    <p:extLst>
      <p:ext uri="{BB962C8B-B14F-4D97-AF65-F5344CB8AC3E}">
        <p14:creationId xmlns:p14="http://schemas.microsoft.com/office/powerpoint/2010/main" val="33280239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Consultants will not:</a:t>
            </a:r>
          </a:p>
          <a:p>
            <a:pPr lvl="1"/>
            <a:r>
              <a:rPr lang="en-US" sz="3000" b="1" dirty="0" smtClean="0">
                <a:latin typeface="Arial Narrow" pitchFamily="34" charset="0"/>
              </a:rPr>
              <a:t> Issue citations during consultation</a:t>
            </a:r>
          </a:p>
          <a:p>
            <a:pPr lvl="1"/>
            <a:r>
              <a:rPr lang="en-US" sz="3000" b="1" dirty="0">
                <a:latin typeface="Arial Narrow" pitchFamily="34" charset="0"/>
              </a:rPr>
              <a:t> </a:t>
            </a:r>
            <a:r>
              <a:rPr lang="en-US" sz="3000" b="1" dirty="0" smtClean="0">
                <a:latin typeface="Arial Narrow" pitchFamily="34" charset="0"/>
              </a:rPr>
              <a:t>Guarantee a workplace will “pass”</a:t>
            </a:r>
          </a:p>
          <a:p>
            <a:pPr marL="45720" indent="0">
              <a:buNone/>
            </a:pPr>
            <a:r>
              <a:rPr lang="en-US" sz="3200" b="1" dirty="0">
                <a:latin typeface="Arial Narrow" pitchFamily="34" charset="0"/>
              </a:rPr>
              <a:t>	</a:t>
            </a:r>
          </a:p>
        </p:txBody>
      </p:sp>
      <p:sp>
        <p:nvSpPr>
          <p:cNvPr id="5" name="Slide Number Placeholder 4"/>
          <p:cNvSpPr>
            <a:spLocks noGrp="1"/>
          </p:cNvSpPr>
          <p:nvPr>
            <p:ph type="sldNum" sz="quarter" idx="12"/>
          </p:nvPr>
        </p:nvSpPr>
        <p:spPr/>
        <p:txBody>
          <a:bodyPr/>
          <a:lstStyle/>
          <a:p>
            <a:fld id="{F7886C9C-DC18-4195-8FD5-A50AA931D419}" type="slidenum">
              <a:rPr lang="en-US" smtClean="0"/>
              <a:pPr/>
              <a:t>47</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Consultants’ role</a:t>
            </a:r>
            <a:endParaRPr lang="en-US" sz="4000" dirty="0">
              <a:latin typeface="Arial Black" pitchFamily="34" charset="0"/>
            </a:endParaRPr>
          </a:p>
        </p:txBody>
      </p:sp>
      <p:pic>
        <p:nvPicPr>
          <p:cNvPr id="29698" name="Picture 2" descr="C:\Users\w3044913\AppData\Local\Microsoft\Windows\Temporary Internet Files\Content.IE5\O5OXCVB9\MC900310992[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429000" y="3962400"/>
            <a:ext cx="1815084" cy="16587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0038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Request for services</a:t>
            </a:r>
          </a:p>
          <a:p>
            <a:r>
              <a:rPr lang="en-US" sz="3200" b="1" dirty="0">
                <a:latin typeface="Arial Narrow" pitchFamily="34" charset="0"/>
              </a:rPr>
              <a:t> </a:t>
            </a:r>
            <a:r>
              <a:rPr lang="en-US" sz="3200" b="1" dirty="0" smtClean="0">
                <a:latin typeface="Arial Narrow" pitchFamily="34" charset="0"/>
              </a:rPr>
              <a:t>Initial meeting</a:t>
            </a:r>
          </a:p>
          <a:p>
            <a:r>
              <a:rPr lang="en-US" sz="3200" b="1" dirty="0">
                <a:latin typeface="Arial Narrow" pitchFamily="34" charset="0"/>
              </a:rPr>
              <a:t> </a:t>
            </a:r>
            <a:r>
              <a:rPr lang="en-US" sz="3200" b="1" dirty="0" smtClean="0">
                <a:latin typeface="Arial Narrow" pitchFamily="34" charset="0"/>
              </a:rPr>
              <a:t>Walkthrough</a:t>
            </a:r>
          </a:p>
          <a:p>
            <a:r>
              <a:rPr lang="en-US" sz="3200" b="1" dirty="0">
                <a:latin typeface="Arial Narrow" pitchFamily="34" charset="0"/>
              </a:rPr>
              <a:t> </a:t>
            </a:r>
            <a:r>
              <a:rPr lang="en-US" sz="3200" b="1" dirty="0" smtClean="0">
                <a:latin typeface="Arial Narrow" pitchFamily="34" charset="0"/>
              </a:rPr>
              <a:t>Closing conferences and follow-up</a:t>
            </a:r>
          </a:p>
          <a:p>
            <a:r>
              <a:rPr lang="en-US" sz="3200" b="1" dirty="0" smtClean="0">
                <a:latin typeface="Arial Narrow" pitchFamily="34" charset="0"/>
              </a:rPr>
              <a:t> Detailed </a:t>
            </a:r>
            <a:r>
              <a:rPr lang="en-US" sz="3200" b="1" dirty="0">
                <a:latin typeface="Arial Narrow" pitchFamily="34" charset="0"/>
              </a:rPr>
              <a:t>written </a:t>
            </a:r>
            <a:r>
              <a:rPr lang="en-US" sz="3200" b="1" dirty="0" smtClean="0">
                <a:latin typeface="Arial Narrow" pitchFamily="34" charset="0"/>
              </a:rPr>
              <a:t>report</a:t>
            </a:r>
            <a:endParaRPr lang="en-US" sz="3200" b="1" dirty="0">
              <a:latin typeface="Arial Narrow" pitchFamily="34" charset="0"/>
            </a:endParaRPr>
          </a:p>
          <a:p>
            <a:r>
              <a:rPr lang="en-US" sz="3200" b="1" dirty="0">
                <a:latin typeface="Arial Narrow" pitchFamily="34" charset="0"/>
              </a:rPr>
              <a:t> </a:t>
            </a:r>
            <a:r>
              <a:rPr lang="en-US" sz="3200" b="1" dirty="0" smtClean="0">
                <a:latin typeface="Arial Narrow" pitchFamily="34" charset="0"/>
              </a:rPr>
              <a:t>Follow-up</a:t>
            </a:r>
            <a:endParaRPr lang="en-US" sz="3200" b="1" dirty="0">
              <a:latin typeface="Arial Narrow" pitchFamily="34" charset="0"/>
            </a:endParaRPr>
          </a:p>
          <a:p>
            <a:r>
              <a:rPr lang="en-US" sz="3200" b="1" dirty="0">
                <a:latin typeface="Arial Narrow" pitchFamily="34" charset="0"/>
              </a:rPr>
              <a:t> Continued contact for assistance</a:t>
            </a:r>
          </a:p>
          <a:p>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48</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Consultation visit</a:t>
            </a:r>
            <a:endParaRPr lang="en-US" sz="4000" dirty="0">
              <a:latin typeface="Arial Black" pitchFamily="34" charset="0"/>
            </a:endParaRPr>
          </a:p>
        </p:txBody>
      </p:sp>
      <p:pic>
        <p:nvPicPr>
          <p:cNvPr id="30722" name="Picture 2" descr="C:\Users\w3044913\AppData\Local\Microsoft\Windows\Temporary Internet Files\Content.IE5\O5OXCVB9\MC900090355[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858000" y="1681162"/>
            <a:ext cx="2150506"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29463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Imminent danger</a:t>
            </a:r>
          </a:p>
          <a:p>
            <a:endParaRPr lang="en-US" sz="3200" b="1" dirty="0" smtClean="0">
              <a:latin typeface="Arial Narrow" pitchFamily="34" charset="0"/>
            </a:endParaRPr>
          </a:p>
          <a:p>
            <a:r>
              <a:rPr lang="en-US" sz="3200" b="1" dirty="0">
                <a:latin typeface="Arial Narrow" pitchFamily="34" charset="0"/>
              </a:rPr>
              <a:t> </a:t>
            </a:r>
            <a:r>
              <a:rPr lang="en-US" sz="3200" b="1" dirty="0" smtClean="0">
                <a:latin typeface="Arial Narrow" pitchFamily="34" charset="0"/>
              </a:rPr>
              <a:t>Serious violation</a:t>
            </a:r>
          </a:p>
          <a:p>
            <a:endParaRPr lang="en-US" sz="3200" b="1" dirty="0" smtClean="0">
              <a:latin typeface="Arial Narrow" pitchFamily="34" charset="0"/>
            </a:endParaRPr>
          </a:p>
          <a:p>
            <a:r>
              <a:rPr lang="en-US" sz="3200" b="1" dirty="0">
                <a:latin typeface="Arial Narrow" pitchFamily="34" charset="0"/>
              </a:rPr>
              <a:t> </a:t>
            </a:r>
            <a:r>
              <a:rPr lang="en-US" sz="3200" b="1" dirty="0" smtClean="0">
                <a:latin typeface="Arial Narrow" pitchFamily="34" charset="0"/>
              </a:rPr>
              <a:t>Failure to eliminate or control hazards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49</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Correcting Hazards</a:t>
            </a:r>
            <a:endParaRPr lang="en-US" sz="4000" dirty="0">
              <a:latin typeface="Arial Black" pitchFamily="34" charset="0"/>
            </a:endParaRPr>
          </a:p>
        </p:txBody>
      </p:sp>
      <p:pic>
        <p:nvPicPr>
          <p:cNvPr id="32770" name="Picture 2" descr="C:\Users\w3044913\AppData\Local\Microsoft\Windows\Temporary Internet Files\Content.IE5\LDC0VC5T\MC900433917[1].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715000" y="1981200"/>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0690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Arial" pitchFamily="34" charset="0"/>
              <a:buChar char="•"/>
            </a:pPr>
            <a:r>
              <a:rPr lang="en-US" sz="3200" b="1" dirty="0" smtClean="0">
                <a:latin typeface="Arial Narrow" pitchFamily="34" charset="0"/>
              </a:rPr>
              <a:t>Safety management leads to</a:t>
            </a:r>
          </a:p>
          <a:p>
            <a:pPr lvl="1">
              <a:buFont typeface="Arial" pitchFamily="34" charset="0"/>
              <a:buChar char="•"/>
            </a:pPr>
            <a:r>
              <a:rPr lang="en-US" sz="3000" b="1" dirty="0" smtClean="0">
                <a:latin typeface="Arial Narrow" pitchFamily="34" charset="0"/>
              </a:rPr>
              <a:t> Increased productivity</a:t>
            </a:r>
          </a:p>
          <a:p>
            <a:pPr lvl="1">
              <a:buFont typeface="Arial" pitchFamily="34" charset="0"/>
              <a:buChar char="•"/>
            </a:pPr>
            <a:r>
              <a:rPr lang="en-US" sz="3000" b="1" dirty="0" smtClean="0">
                <a:latin typeface="Arial Narrow" pitchFamily="34" charset="0"/>
              </a:rPr>
              <a:t> Avoiding injuries</a:t>
            </a:r>
          </a:p>
          <a:p>
            <a:pPr lvl="1">
              <a:buFont typeface="Arial" pitchFamily="34" charset="0"/>
              <a:buChar char="•"/>
            </a:pPr>
            <a:r>
              <a:rPr lang="en-US" sz="3000" b="1" dirty="0" smtClean="0">
                <a:latin typeface="Arial Narrow" pitchFamily="34" charset="0"/>
              </a:rPr>
              <a:t> Avoiding costly, time consuming, stressful and inconvenient incidents</a:t>
            </a:r>
            <a:endParaRPr lang="en-US" sz="30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5</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Introduction</a:t>
            </a:r>
            <a:endParaRPr lang="en-US" sz="4000" dirty="0">
              <a:latin typeface="Arial Black" pitchFamily="34" charset="0"/>
            </a:endParaRPr>
          </a:p>
        </p:txBody>
      </p:sp>
      <p:pic>
        <p:nvPicPr>
          <p:cNvPr id="1026" name="Picture 2" descr="C:\Users\w3044913\AppData\Local\Microsoft\Windows\Temporary Internet Files\Content.IE5\QO4NRLEW\MC900054870[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295900" y="4191000"/>
            <a:ext cx="2950675" cy="1870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06265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1100329"/>
          </a:xfrm>
        </p:spPr>
        <p:txBody>
          <a:bodyPr>
            <a:normAutofit/>
          </a:bodyPr>
          <a:lstStyle/>
          <a:p>
            <a:pPr marL="560070" indent="-514350">
              <a:buAutoNum type="arabicPeriod"/>
            </a:pPr>
            <a:r>
              <a:rPr lang="en-US" sz="3200" b="1" dirty="0" smtClean="0">
                <a:latin typeface="Arial Narrow" pitchFamily="34" charset="0"/>
              </a:rPr>
              <a:t>Identify a hazard from each section of the Dairy LEP that may be found on your farm:</a:t>
            </a:r>
          </a:p>
        </p:txBody>
      </p:sp>
      <p:sp>
        <p:nvSpPr>
          <p:cNvPr id="5" name="Slide Number Placeholder 4"/>
          <p:cNvSpPr>
            <a:spLocks noGrp="1"/>
          </p:cNvSpPr>
          <p:nvPr>
            <p:ph type="sldNum" sz="quarter" idx="12"/>
          </p:nvPr>
        </p:nvSpPr>
        <p:spPr/>
        <p:txBody>
          <a:bodyPr/>
          <a:lstStyle/>
          <a:p>
            <a:fld id="{F7886C9C-DC18-4195-8FD5-A50AA931D419}" type="slidenum">
              <a:rPr lang="en-US" smtClean="0"/>
              <a:pPr/>
              <a:t>50</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Review</a:t>
            </a:r>
            <a:endParaRPr lang="en-US" sz="4000" dirty="0">
              <a:latin typeface="Arial Black" pitchFamily="34" charset="0"/>
            </a:endParaRPr>
          </a:p>
        </p:txBody>
      </p:sp>
      <p:sp>
        <p:nvSpPr>
          <p:cNvPr id="3" name="TextBox 2"/>
          <p:cNvSpPr txBox="1"/>
          <p:nvPr/>
        </p:nvSpPr>
        <p:spPr>
          <a:xfrm>
            <a:off x="157716" y="2821172"/>
            <a:ext cx="8839200" cy="4438138"/>
          </a:xfrm>
          <a:prstGeom prst="rect">
            <a:avLst/>
          </a:prstGeom>
          <a:noFill/>
        </p:spPr>
        <p:txBody>
          <a:bodyPr wrap="square" numCol="2" rtlCol="0">
            <a:spAutoFit/>
          </a:bodyPr>
          <a:lstStyle/>
          <a:p>
            <a:pPr marL="274320" lvl="0" indent="-228600">
              <a:spcBef>
                <a:spcPct val="20000"/>
              </a:spcBef>
              <a:buClr>
                <a:srgbClr val="9E8E5C"/>
              </a:buClr>
              <a:buFont typeface="Wingdings 2" pitchFamily="18" charset="2"/>
              <a:buChar char=""/>
            </a:pPr>
            <a:r>
              <a:rPr lang="en-US" sz="2800" b="1" spc="150" dirty="0">
                <a:solidFill>
                  <a:srgbClr val="37302A"/>
                </a:solidFill>
                <a:latin typeface="Arial Narrow" pitchFamily="34" charset="0"/>
              </a:rPr>
              <a:t> </a:t>
            </a:r>
            <a:r>
              <a:rPr lang="en-US" sz="2400" b="1" spc="150" dirty="0">
                <a:solidFill>
                  <a:srgbClr val="37302A"/>
                </a:solidFill>
                <a:latin typeface="Arial Narrow" pitchFamily="34" charset="0"/>
              </a:rPr>
              <a:t>Manure storage</a:t>
            </a:r>
          </a:p>
          <a:p>
            <a:pPr marL="274320" lvl="0" indent="-228600">
              <a:spcBef>
                <a:spcPct val="20000"/>
              </a:spcBef>
              <a:buClr>
                <a:srgbClr val="9E8E5C"/>
              </a:buClr>
              <a:buFont typeface="Wingdings 2" pitchFamily="18" charset="2"/>
              <a:buChar char=""/>
            </a:pPr>
            <a:r>
              <a:rPr lang="en-US" sz="2400" b="1" spc="150" dirty="0">
                <a:solidFill>
                  <a:srgbClr val="37302A"/>
                </a:solidFill>
                <a:latin typeface="Arial Narrow" pitchFamily="34" charset="0"/>
              </a:rPr>
              <a:t> Animals</a:t>
            </a:r>
          </a:p>
          <a:p>
            <a:pPr marL="274320" lvl="0" indent="-228600">
              <a:spcBef>
                <a:spcPct val="20000"/>
              </a:spcBef>
              <a:buClr>
                <a:srgbClr val="9E8E5C"/>
              </a:buClr>
              <a:buFont typeface="Wingdings 2" pitchFamily="18" charset="2"/>
              <a:buChar char=""/>
            </a:pPr>
            <a:r>
              <a:rPr lang="en-US" sz="2400" b="1" spc="150" dirty="0">
                <a:solidFill>
                  <a:srgbClr val="37302A"/>
                </a:solidFill>
                <a:latin typeface="Arial Narrow" pitchFamily="34" charset="0"/>
              </a:rPr>
              <a:t> Electrical</a:t>
            </a:r>
          </a:p>
          <a:p>
            <a:pPr marL="274320" lvl="0" indent="-228600">
              <a:spcBef>
                <a:spcPct val="20000"/>
              </a:spcBef>
              <a:buClr>
                <a:srgbClr val="9E8E5C"/>
              </a:buClr>
              <a:buFont typeface="Wingdings 2" pitchFamily="18" charset="2"/>
              <a:buChar char=""/>
            </a:pPr>
            <a:r>
              <a:rPr lang="en-US" sz="2400" b="1" spc="150" dirty="0">
                <a:solidFill>
                  <a:srgbClr val="37302A"/>
                </a:solidFill>
                <a:latin typeface="Arial Narrow" pitchFamily="34" charset="0"/>
              </a:rPr>
              <a:t> Skid-steer</a:t>
            </a:r>
          </a:p>
          <a:p>
            <a:pPr marL="274320" lvl="0" indent="-228600">
              <a:spcBef>
                <a:spcPct val="20000"/>
              </a:spcBef>
              <a:buClr>
                <a:srgbClr val="9E8E5C"/>
              </a:buClr>
              <a:buFont typeface="Wingdings 2" pitchFamily="18" charset="2"/>
              <a:buChar char=""/>
            </a:pPr>
            <a:r>
              <a:rPr lang="en-US" sz="2400" b="1" spc="150" dirty="0">
                <a:solidFill>
                  <a:srgbClr val="37302A"/>
                </a:solidFill>
                <a:latin typeface="Arial Narrow" pitchFamily="34" charset="0"/>
              </a:rPr>
              <a:t> Tractor</a:t>
            </a:r>
          </a:p>
          <a:p>
            <a:pPr marL="274320" lvl="0" indent="-228600">
              <a:spcBef>
                <a:spcPct val="20000"/>
              </a:spcBef>
              <a:buClr>
                <a:srgbClr val="9E8E5C"/>
              </a:buClr>
              <a:buFont typeface="Wingdings 2" pitchFamily="18" charset="2"/>
              <a:buChar char=""/>
            </a:pPr>
            <a:r>
              <a:rPr lang="en-US" sz="2400" b="1" spc="150" dirty="0">
                <a:solidFill>
                  <a:srgbClr val="37302A"/>
                </a:solidFill>
                <a:latin typeface="Arial Narrow" pitchFamily="34" charset="0"/>
              </a:rPr>
              <a:t> PTO </a:t>
            </a:r>
            <a:r>
              <a:rPr lang="en-US" sz="2400" b="1" spc="150" dirty="0" smtClean="0">
                <a:solidFill>
                  <a:srgbClr val="37302A"/>
                </a:solidFill>
                <a:latin typeface="Arial Narrow" pitchFamily="34" charset="0"/>
              </a:rPr>
              <a:t>guarding</a:t>
            </a:r>
          </a:p>
          <a:p>
            <a:pPr marL="274320" lvl="0" indent="-228600">
              <a:spcBef>
                <a:spcPct val="20000"/>
              </a:spcBef>
              <a:buClr>
                <a:srgbClr val="9E8E5C"/>
              </a:buClr>
              <a:buFont typeface="Wingdings 2" pitchFamily="18" charset="2"/>
              <a:buChar char=""/>
            </a:pPr>
            <a:r>
              <a:rPr lang="en-US" sz="2400" b="1" spc="150" dirty="0">
                <a:solidFill>
                  <a:srgbClr val="37302A"/>
                </a:solidFill>
                <a:latin typeface="Arial Narrow" pitchFamily="34" charset="0"/>
              </a:rPr>
              <a:t> </a:t>
            </a:r>
            <a:r>
              <a:rPr lang="en-US" sz="2400" b="1" spc="150" dirty="0" smtClean="0">
                <a:solidFill>
                  <a:srgbClr val="37302A"/>
                </a:solidFill>
                <a:latin typeface="Arial Narrow" pitchFamily="34" charset="0"/>
              </a:rPr>
              <a:t>Power transmission guarding</a:t>
            </a:r>
          </a:p>
          <a:p>
            <a:pPr marL="45720" lvl="0">
              <a:spcBef>
                <a:spcPct val="20000"/>
              </a:spcBef>
              <a:buClr>
                <a:srgbClr val="9E8E5C"/>
              </a:buClr>
            </a:pPr>
            <a:endParaRPr lang="en-US" sz="2400" b="1" spc="150" dirty="0" smtClean="0">
              <a:solidFill>
                <a:srgbClr val="37302A"/>
              </a:solidFill>
              <a:latin typeface="Arial Narrow" pitchFamily="34" charset="0"/>
            </a:endParaRPr>
          </a:p>
          <a:p>
            <a:pPr marL="45720" lvl="0">
              <a:spcBef>
                <a:spcPct val="20000"/>
              </a:spcBef>
              <a:buClr>
                <a:srgbClr val="9E8E5C"/>
              </a:buClr>
            </a:pPr>
            <a:endParaRPr lang="en-US" sz="2400" b="1" spc="150" dirty="0" smtClean="0">
              <a:solidFill>
                <a:srgbClr val="37302A"/>
              </a:solidFill>
              <a:latin typeface="Arial Narrow" pitchFamily="34" charset="0"/>
            </a:endParaRPr>
          </a:p>
          <a:p>
            <a:pPr marL="274320" lvl="0" indent="-228600">
              <a:spcBef>
                <a:spcPct val="20000"/>
              </a:spcBef>
              <a:buClr>
                <a:srgbClr val="9E8E5C"/>
              </a:buClr>
              <a:buFont typeface="Wingdings 2" pitchFamily="18" charset="2"/>
              <a:buChar char=""/>
            </a:pPr>
            <a:r>
              <a:rPr lang="en-US" sz="2400" b="1" spc="150" dirty="0">
                <a:solidFill>
                  <a:srgbClr val="37302A"/>
                </a:solidFill>
                <a:latin typeface="Arial Narrow" pitchFamily="34" charset="0"/>
              </a:rPr>
              <a:t> </a:t>
            </a:r>
            <a:r>
              <a:rPr lang="en-US" sz="2400" b="1" spc="150" dirty="0" smtClean="0">
                <a:solidFill>
                  <a:srgbClr val="37302A"/>
                </a:solidFill>
                <a:latin typeface="Arial Narrow" pitchFamily="34" charset="0"/>
              </a:rPr>
              <a:t>Hazardous energy control</a:t>
            </a:r>
          </a:p>
          <a:p>
            <a:pPr marL="274320" lvl="0" indent="-228600">
              <a:spcBef>
                <a:spcPct val="20000"/>
              </a:spcBef>
              <a:buClr>
                <a:srgbClr val="9E8E5C"/>
              </a:buClr>
              <a:buFont typeface="Wingdings 2" pitchFamily="18" charset="2"/>
              <a:buChar char=""/>
            </a:pPr>
            <a:r>
              <a:rPr lang="en-US" sz="2400" b="1" spc="150" dirty="0">
                <a:solidFill>
                  <a:srgbClr val="37302A"/>
                </a:solidFill>
                <a:latin typeface="Arial Narrow" pitchFamily="34" charset="0"/>
              </a:rPr>
              <a:t> </a:t>
            </a:r>
            <a:r>
              <a:rPr lang="en-US" sz="2400" b="1" spc="150" dirty="0" smtClean="0">
                <a:solidFill>
                  <a:srgbClr val="37302A"/>
                </a:solidFill>
                <a:latin typeface="Arial Narrow" pitchFamily="34" charset="0"/>
              </a:rPr>
              <a:t>Hazard communication</a:t>
            </a:r>
          </a:p>
          <a:p>
            <a:pPr marL="274320" lvl="0" indent="-228600">
              <a:spcBef>
                <a:spcPct val="20000"/>
              </a:spcBef>
              <a:buClr>
                <a:srgbClr val="9E8E5C"/>
              </a:buClr>
              <a:buFont typeface="Wingdings 2" pitchFamily="18" charset="2"/>
              <a:buChar char=""/>
            </a:pPr>
            <a:r>
              <a:rPr lang="en-US" sz="2400" b="1" spc="150" dirty="0" smtClean="0">
                <a:solidFill>
                  <a:srgbClr val="37302A"/>
                </a:solidFill>
                <a:latin typeface="Arial Narrow" pitchFamily="34" charset="0"/>
              </a:rPr>
              <a:t> Confined spaces</a:t>
            </a:r>
          </a:p>
          <a:p>
            <a:pPr marL="274320" lvl="0" indent="-228600">
              <a:spcBef>
                <a:spcPct val="20000"/>
              </a:spcBef>
              <a:buClr>
                <a:srgbClr val="9E8E5C"/>
              </a:buClr>
              <a:buFont typeface="Wingdings 2" pitchFamily="18" charset="2"/>
              <a:buChar char=""/>
            </a:pPr>
            <a:r>
              <a:rPr lang="en-US" sz="2400" b="1" spc="150" dirty="0">
                <a:solidFill>
                  <a:srgbClr val="37302A"/>
                </a:solidFill>
                <a:latin typeface="Arial Narrow" pitchFamily="34" charset="0"/>
              </a:rPr>
              <a:t> </a:t>
            </a:r>
            <a:r>
              <a:rPr lang="en-US" sz="2400" b="1" spc="150" dirty="0" smtClean="0">
                <a:solidFill>
                  <a:srgbClr val="37302A"/>
                </a:solidFill>
                <a:latin typeface="Arial Narrow" pitchFamily="34" charset="0"/>
              </a:rPr>
              <a:t>Horizontal bunker silos</a:t>
            </a:r>
          </a:p>
          <a:p>
            <a:pPr marL="274320" lvl="0" indent="-228600">
              <a:spcBef>
                <a:spcPct val="20000"/>
              </a:spcBef>
              <a:buClr>
                <a:srgbClr val="9E8E5C"/>
              </a:buClr>
              <a:buFont typeface="Wingdings 2" pitchFamily="18" charset="2"/>
              <a:buChar char=""/>
            </a:pPr>
            <a:r>
              <a:rPr lang="en-US" sz="2400" b="1" spc="150" dirty="0" smtClean="0">
                <a:solidFill>
                  <a:srgbClr val="37302A"/>
                </a:solidFill>
                <a:latin typeface="Arial Narrow" pitchFamily="34" charset="0"/>
              </a:rPr>
              <a:t> Noise</a:t>
            </a:r>
          </a:p>
          <a:p>
            <a:pPr marL="274320" lvl="0" indent="-228600">
              <a:spcBef>
                <a:spcPct val="20000"/>
              </a:spcBef>
              <a:buClr>
                <a:srgbClr val="9E8E5C"/>
              </a:buClr>
              <a:buFont typeface="Wingdings 2" pitchFamily="18" charset="2"/>
              <a:buChar char=""/>
            </a:pPr>
            <a:endParaRPr lang="en-US" sz="3200" b="1" spc="150" dirty="0">
              <a:solidFill>
                <a:srgbClr val="37302A"/>
              </a:solidFill>
              <a:latin typeface="Arial Narrow" pitchFamily="34" charset="0"/>
            </a:endParaRPr>
          </a:p>
        </p:txBody>
      </p:sp>
    </p:spTree>
    <p:extLst>
      <p:ext uri="{BB962C8B-B14F-4D97-AF65-F5344CB8AC3E}">
        <p14:creationId xmlns:p14="http://schemas.microsoft.com/office/powerpoint/2010/main" val="136964437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60070" indent="-514350">
              <a:buFont typeface="+mj-lt"/>
              <a:buAutoNum type="arabicPeriod" startAt="2"/>
            </a:pPr>
            <a:r>
              <a:rPr lang="en-US" sz="3200" b="1" dirty="0" smtClean="0">
                <a:latin typeface="Arial Narrow" pitchFamily="34" charset="0"/>
              </a:rPr>
              <a:t>List the steps necessary to conduct a Job Hazard Analysis on your farm</a:t>
            </a:r>
          </a:p>
        </p:txBody>
      </p:sp>
      <p:sp>
        <p:nvSpPr>
          <p:cNvPr id="5" name="Slide Number Placeholder 4"/>
          <p:cNvSpPr>
            <a:spLocks noGrp="1"/>
          </p:cNvSpPr>
          <p:nvPr>
            <p:ph type="sldNum" sz="quarter" idx="12"/>
          </p:nvPr>
        </p:nvSpPr>
        <p:spPr/>
        <p:txBody>
          <a:bodyPr/>
          <a:lstStyle/>
          <a:p>
            <a:fld id="{F7886C9C-DC18-4195-8FD5-A50AA931D419}" type="slidenum">
              <a:rPr lang="en-US" smtClean="0"/>
              <a:pPr/>
              <a:t>51</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Review</a:t>
            </a:r>
            <a:endParaRPr lang="en-US" sz="4000" dirty="0">
              <a:latin typeface="Arial Black" pitchFamily="34" charset="0"/>
            </a:endParaRPr>
          </a:p>
        </p:txBody>
      </p:sp>
    </p:spTree>
    <p:extLst>
      <p:ext uri="{BB962C8B-B14F-4D97-AF65-F5344CB8AC3E}">
        <p14:creationId xmlns:p14="http://schemas.microsoft.com/office/powerpoint/2010/main" val="136918952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7886C9C-DC18-4195-8FD5-A50AA931D419}" type="slidenum">
              <a:rPr lang="en-US" smtClean="0"/>
              <a:pPr/>
              <a:t>52</a:t>
            </a:fld>
            <a:endParaRPr lang="en-US"/>
          </a:p>
        </p:txBody>
      </p:sp>
      <p:sp>
        <p:nvSpPr>
          <p:cNvPr id="5" name="Rectangle 4"/>
          <p:cNvSpPr/>
          <p:nvPr/>
        </p:nvSpPr>
        <p:spPr>
          <a:xfrm>
            <a:off x="1828800" y="2158128"/>
            <a:ext cx="5181600" cy="2308324"/>
          </a:xfrm>
          <a:prstGeom prst="rect">
            <a:avLst/>
          </a:prstGeom>
        </p:spPr>
        <p:txBody>
          <a:bodyPr wrap="square">
            <a:spAutoFit/>
          </a:bodyPr>
          <a:lstStyle/>
          <a:p>
            <a:r>
              <a:rPr lang="en-US" dirty="0"/>
              <a:t>This material was produced under grant number SH-22318-11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Tree>
    <p:extLst>
      <p:ext uri="{BB962C8B-B14F-4D97-AF65-F5344CB8AC3E}">
        <p14:creationId xmlns:p14="http://schemas.microsoft.com/office/powerpoint/2010/main" val="604983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7886C9C-DC18-4195-8FD5-A50AA931D419}" type="slidenum">
              <a:rPr lang="en-US" smtClean="0"/>
              <a:pPr/>
              <a:t>6</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Safety Pyramid</a:t>
            </a:r>
            <a:endParaRPr lang="en-US" sz="4000" dirty="0">
              <a:latin typeface="Arial Black" pitchFamily="34" charset="0"/>
            </a:endParaRPr>
          </a:p>
        </p:txBody>
      </p:sp>
      <p:pic>
        <p:nvPicPr>
          <p:cNvPr id="13" name="Content Placeholder 12"/>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295400" y="1524000"/>
            <a:ext cx="6019800" cy="5193912"/>
          </a:xfrm>
        </p:spPr>
      </p:pic>
    </p:spTree>
    <p:extLst>
      <p:ext uri="{BB962C8B-B14F-4D97-AF65-F5344CB8AC3E}">
        <p14:creationId xmlns:p14="http://schemas.microsoft.com/office/powerpoint/2010/main" val="886839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ConocoPhillips Marine, 2003</a:t>
            </a:r>
          </a:p>
          <a:p>
            <a:endParaRPr lang="en-US" sz="3200" b="1" dirty="0" smtClean="0">
              <a:latin typeface="Arial Narrow" pitchFamily="34" charset="0"/>
            </a:endParaRPr>
          </a:p>
          <a:p>
            <a:r>
              <a:rPr lang="en-US" sz="3200" b="1" dirty="0" smtClean="0">
                <a:latin typeface="Arial Narrow" pitchFamily="34" charset="0"/>
              </a:rPr>
              <a:t> Ratio of serious accidents to near misses</a:t>
            </a:r>
          </a:p>
          <a:p>
            <a:endParaRPr lang="en-US" sz="3200" b="1" dirty="0" smtClean="0">
              <a:latin typeface="Arial Narrow" pitchFamily="34" charset="0"/>
            </a:endParaRPr>
          </a:p>
          <a:p>
            <a:r>
              <a:rPr lang="en-US" sz="3200" b="1" dirty="0" smtClean="0">
                <a:latin typeface="Arial Narrow" pitchFamily="34" charset="0"/>
              </a:rPr>
              <a:t> 1 fatality : 300,000 at-risk behaviors</a:t>
            </a:r>
          </a:p>
          <a:p>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7</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Safety Pyramid</a:t>
            </a:r>
            <a:endParaRPr lang="en-US" sz="4000" dirty="0">
              <a:latin typeface="Arial Black" pitchFamily="34" charset="0"/>
            </a:endParaRPr>
          </a:p>
        </p:txBody>
      </p:sp>
    </p:spTree>
    <p:extLst>
      <p:ext uri="{BB962C8B-B14F-4D97-AF65-F5344CB8AC3E}">
        <p14:creationId xmlns:p14="http://schemas.microsoft.com/office/powerpoint/2010/main" val="439951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676400"/>
            <a:ext cx="8407893" cy="4407408"/>
          </a:xfrm>
        </p:spPr>
        <p:txBody>
          <a:bodyPr>
            <a:normAutofit/>
          </a:bodyPr>
          <a:lstStyle/>
          <a:p>
            <a:r>
              <a:rPr lang="en-US" sz="3200" b="1" dirty="0" smtClean="0">
                <a:latin typeface="Arial Narrow" pitchFamily="34" charset="0"/>
              </a:rPr>
              <a:t> At-risk behavior: activities not consistent with safety programs, training and components on machinery</a:t>
            </a:r>
          </a:p>
          <a:p>
            <a:pPr lvl="1"/>
            <a:r>
              <a:rPr lang="en-US" sz="3000" b="1" dirty="0" smtClean="0">
                <a:latin typeface="Arial Narrow" pitchFamily="34" charset="0"/>
              </a:rPr>
              <a:t> Bypassing safety components on machinery</a:t>
            </a:r>
          </a:p>
          <a:p>
            <a:pPr lvl="1"/>
            <a:r>
              <a:rPr lang="en-US" sz="3000" b="1" dirty="0" smtClean="0">
                <a:latin typeface="Arial Narrow" pitchFamily="34" charset="0"/>
              </a:rPr>
              <a:t> Eliminating safety steps to save time</a:t>
            </a:r>
          </a:p>
          <a:p>
            <a:pPr marL="365760" lvl="1" indent="0">
              <a:buNone/>
            </a:pPr>
            <a:endParaRPr lang="en-US" sz="3000" b="1" dirty="0" smtClean="0">
              <a:latin typeface="Arial Narrow" pitchFamily="34" charset="0"/>
            </a:endParaRPr>
          </a:p>
          <a:p>
            <a:r>
              <a:rPr lang="en-US" sz="3200" b="1" dirty="0" smtClean="0">
                <a:latin typeface="Arial Narrow" pitchFamily="34" charset="0"/>
              </a:rPr>
              <a:t> Can be reduced with machine guarding and training</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8</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Safety Pyramid</a:t>
            </a:r>
            <a:endParaRPr lang="en-US" sz="4000" dirty="0">
              <a:latin typeface="Arial Black" pitchFamily="34" charset="0"/>
            </a:endParaRPr>
          </a:p>
        </p:txBody>
      </p:sp>
    </p:spTree>
    <p:extLst>
      <p:ext uri="{BB962C8B-B14F-4D97-AF65-F5344CB8AC3E}">
        <p14:creationId xmlns:p14="http://schemas.microsoft.com/office/powerpoint/2010/main" val="4203805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latin typeface="Arial Narrow" pitchFamily="34" charset="0"/>
              </a:rPr>
              <a:t> Hazard: condition or set of circumstances that present a potential for harm</a:t>
            </a:r>
          </a:p>
          <a:p>
            <a:endParaRPr lang="en-US" sz="3200" b="1" dirty="0">
              <a:latin typeface="Arial Narrow" pitchFamily="34" charset="0"/>
            </a:endParaRPr>
          </a:p>
          <a:p>
            <a:r>
              <a:rPr lang="en-US" sz="3200" b="1" dirty="0" smtClean="0">
                <a:latin typeface="Arial Narrow" pitchFamily="34" charset="0"/>
              </a:rPr>
              <a:t> Two categories</a:t>
            </a:r>
            <a:endParaRPr lang="en-US" sz="3200" b="1" dirty="0">
              <a:latin typeface="Arial Narrow" pitchFamily="34" charset="0"/>
            </a:endParaRPr>
          </a:p>
        </p:txBody>
      </p:sp>
      <p:sp>
        <p:nvSpPr>
          <p:cNvPr id="5" name="Slide Number Placeholder 4"/>
          <p:cNvSpPr>
            <a:spLocks noGrp="1"/>
          </p:cNvSpPr>
          <p:nvPr>
            <p:ph type="sldNum" sz="quarter" idx="12"/>
          </p:nvPr>
        </p:nvSpPr>
        <p:spPr/>
        <p:txBody>
          <a:bodyPr/>
          <a:lstStyle/>
          <a:p>
            <a:fld id="{F7886C9C-DC18-4195-8FD5-A50AA931D419}" type="slidenum">
              <a:rPr lang="en-US" smtClean="0"/>
              <a:pPr/>
              <a:t>9</a:t>
            </a:fld>
            <a:endParaRPr lang="en-US"/>
          </a:p>
        </p:txBody>
      </p:sp>
      <p:sp>
        <p:nvSpPr>
          <p:cNvPr id="6" name="Title 5"/>
          <p:cNvSpPr>
            <a:spLocks noGrp="1"/>
          </p:cNvSpPr>
          <p:nvPr>
            <p:ph type="title"/>
          </p:nvPr>
        </p:nvSpPr>
        <p:spPr/>
        <p:txBody>
          <a:bodyPr/>
          <a:lstStyle/>
          <a:p>
            <a:r>
              <a:rPr lang="en-US" sz="4000" dirty="0" smtClean="0">
                <a:latin typeface="Arial Black" pitchFamily="34" charset="0"/>
              </a:rPr>
              <a:t>Hazards</a:t>
            </a:r>
            <a:endParaRPr lang="en-US" sz="4000" dirty="0">
              <a:latin typeface="Arial Black" pitchFamily="34" charset="0"/>
            </a:endParaRPr>
          </a:p>
        </p:txBody>
      </p:sp>
      <p:pic>
        <p:nvPicPr>
          <p:cNvPr id="2050" name="Picture 2" descr="C:\Users\w3044913\AppData\Local\Microsoft\Windows\Temporary Internet Files\Content.IE5\QO4NRLEW\MC900290918[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096000" y="3352800"/>
            <a:ext cx="1752600" cy="22293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85822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995</TotalTime>
  <Words>1142</Words>
  <Application>Microsoft Office PowerPoint</Application>
  <PresentationFormat>On-screen Show (4:3)</PresentationFormat>
  <Paragraphs>321</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Grid</vt:lpstr>
      <vt:lpstr>Hazard identification and Risk assessment</vt:lpstr>
      <vt:lpstr>Learning Objective</vt:lpstr>
      <vt:lpstr>Learner Outcomes</vt:lpstr>
      <vt:lpstr>Learner Outcomes</vt:lpstr>
      <vt:lpstr>Introduction</vt:lpstr>
      <vt:lpstr>Safety Pyramid</vt:lpstr>
      <vt:lpstr>Safety Pyramid</vt:lpstr>
      <vt:lpstr>Safety Pyramid</vt:lpstr>
      <vt:lpstr>Hazards</vt:lpstr>
      <vt:lpstr>Hazards</vt:lpstr>
      <vt:lpstr>Hazard Identification</vt:lpstr>
      <vt:lpstr>Dairy LEP</vt:lpstr>
      <vt:lpstr>Dairy LEP</vt:lpstr>
      <vt:lpstr>Dairy LEP</vt:lpstr>
      <vt:lpstr>Dairy LEP</vt:lpstr>
      <vt:lpstr>Hazard  Identification </vt:lpstr>
      <vt:lpstr>How to Start</vt:lpstr>
      <vt:lpstr>How to start </vt:lpstr>
      <vt:lpstr>How to start </vt:lpstr>
      <vt:lpstr>Develop a plan</vt:lpstr>
      <vt:lpstr>Develop a plan </vt:lpstr>
      <vt:lpstr>Develop a Plan </vt:lpstr>
      <vt:lpstr>Develop a plan </vt:lpstr>
      <vt:lpstr>Identify the Hazard</vt:lpstr>
      <vt:lpstr>Identify the hazard </vt:lpstr>
      <vt:lpstr>Identify the hazard </vt:lpstr>
      <vt:lpstr>Hazard Identification</vt:lpstr>
      <vt:lpstr>Hazard  Identification </vt:lpstr>
      <vt:lpstr>Hazard Identification</vt:lpstr>
      <vt:lpstr>Assess the Risk</vt:lpstr>
      <vt:lpstr>Assess the Risk</vt:lpstr>
      <vt:lpstr>Make the Changes</vt:lpstr>
      <vt:lpstr>Make the changes </vt:lpstr>
      <vt:lpstr>Make the changes </vt:lpstr>
      <vt:lpstr>Checking the Changes</vt:lpstr>
      <vt:lpstr>Job Hazard  Analysis (JHA)</vt:lpstr>
      <vt:lpstr>JHA Priorities</vt:lpstr>
      <vt:lpstr>JHA Priorities</vt:lpstr>
      <vt:lpstr>Where do I begin?</vt:lpstr>
      <vt:lpstr>Where do I begin?</vt:lpstr>
      <vt:lpstr>Where do I begin?</vt:lpstr>
      <vt:lpstr>Where do I begin?</vt:lpstr>
      <vt:lpstr>Where do I begin?</vt:lpstr>
      <vt:lpstr>Class Activity</vt:lpstr>
      <vt:lpstr>OSHA consultation Program</vt:lpstr>
      <vt:lpstr>Consultants’ Role</vt:lpstr>
      <vt:lpstr>Consultants’ role</vt:lpstr>
      <vt:lpstr>Consultation visit</vt:lpstr>
      <vt:lpstr>Correcting Hazards</vt:lpstr>
      <vt:lpstr>Review</vt:lpstr>
      <vt:lpstr>Review</vt:lpstr>
      <vt:lpstr>PowerPoint Presentation</vt:lpstr>
    </vt:vector>
  </TitlesOfParts>
  <Company>UW-River Falls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Hazard identification and Risk assessment</dc:title>
  <dc:creator>UWRF Computer User</dc:creator>
  <cp:lastModifiedBy>Vosburgh, Linda - OSHA</cp:lastModifiedBy>
  <cp:revision>31</cp:revision>
  <dcterms:created xsi:type="dcterms:W3CDTF">2012-05-30T19:53:25Z</dcterms:created>
  <dcterms:modified xsi:type="dcterms:W3CDTF">2014-02-25T20:18:27Z</dcterms:modified>
</cp:coreProperties>
</file>