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7" r:id="rId3"/>
    <p:sldId id="258" r:id="rId4"/>
    <p:sldId id="259" r:id="rId5"/>
    <p:sldId id="260" r:id="rId6"/>
    <p:sldId id="261" r:id="rId7"/>
    <p:sldId id="262" r:id="rId8"/>
    <p:sldId id="263" r:id="rId9"/>
    <p:sldId id="31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7" r:id="rId36"/>
    <p:sldId id="289" r:id="rId37"/>
    <p:sldId id="290" r:id="rId38"/>
    <p:sldId id="291" r:id="rId39"/>
    <p:sldId id="292" r:id="rId40"/>
    <p:sldId id="293" r:id="rId41"/>
    <p:sldId id="294" r:id="rId42"/>
    <p:sldId id="295" r:id="rId43"/>
    <p:sldId id="296" r:id="rId44"/>
    <p:sldId id="298" r:id="rId45"/>
    <p:sldId id="299" r:id="rId46"/>
    <p:sldId id="300" r:id="rId47"/>
    <p:sldId id="301" r:id="rId48"/>
    <p:sldId id="313" r:id="rId49"/>
    <p:sldId id="303" r:id="rId50"/>
    <p:sldId id="304" r:id="rId51"/>
    <p:sldId id="305" r:id="rId52"/>
    <p:sldId id="306" r:id="rId53"/>
    <p:sldId id="307" r:id="rId54"/>
    <p:sldId id="308" r:id="rId55"/>
    <p:sldId id="309" r:id="rId56"/>
    <p:sldId id="315" r:id="rId57"/>
    <p:sldId id="310" r:id="rId58"/>
    <p:sldId id="311" r:id="rId59"/>
    <p:sldId id="316" r:id="rId60"/>
    <p:sldId id="317" r:id="rId61"/>
    <p:sldId id="318" r:id="rId62"/>
    <p:sldId id="319" r:id="rId63"/>
    <p:sldId id="320" r:id="rId64"/>
    <p:sldId id="321" r:id="rId65"/>
    <p:sldId id="32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84" y="-96"/>
      </p:cViewPr>
      <p:guideLst>
        <p:guide orient="horz" pos="2160"/>
        <p:guide pos="2880"/>
      </p:guideLst>
    </p:cSldViewPr>
  </p:slideViewPr>
  <p:notesTextViewPr>
    <p:cViewPr>
      <p:scale>
        <a:sx n="1" d="1"/>
        <a:sy n="1" d="1"/>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1083033\AppData\Roaming\Microsoft\Excel\Dairy%20Safety%20Data%20(version%201).xlsb"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W1083033\AppData\Roaming\Microsoft\Excel\Dairy%20Safety%20Data%20(version%201).xlsb"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W1083033\AppData\Roaming\Microsoft\Excel\Dairy%20Safety%20Data%20(version%201).xlsb"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W1083033\AppData\Roaming\Microsoft\Excel\Dairy%20Safety%20Data%20(version%201).xlsb"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Milking </a:t>
            </a:r>
            <a:r>
              <a:rPr lang="en-US" dirty="0"/>
              <a:t>Facilities</a:t>
            </a:r>
          </a:p>
        </c:rich>
      </c:tx>
      <c:layout/>
      <c:overlay val="0"/>
    </c:title>
    <c:autoTitleDeleted val="0"/>
    <c:view3D>
      <c:rotX val="30"/>
      <c:rotY val="110"/>
      <c:rAngAx val="0"/>
      <c:perspective val="30"/>
    </c:view3D>
    <c:floor>
      <c:thickness val="0"/>
    </c:floor>
    <c:sideWall>
      <c:thickness val="0"/>
    </c:sideWall>
    <c:backWall>
      <c:thickness val="0"/>
    </c:backWall>
    <c:plotArea>
      <c:layout/>
      <c:pie3DChart>
        <c:varyColors val="1"/>
        <c:ser>
          <c:idx val="0"/>
          <c:order val="0"/>
          <c:dPt>
            <c:idx val="0"/>
            <c:bubble3D val="0"/>
            <c:explosion val="9"/>
          </c:dPt>
          <c:dLbls>
            <c:dLbl>
              <c:idx val="1"/>
              <c:layout>
                <c:manualLayout>
                  <c:x val="-1.6666666666666666E-2"/>
                  <c:y val="-7.8703703703703706E-2"/>
                </c:manualLayout>
              </c:layout>
              <c:dLblPos val="bestFit"/>
              <c:showLegendKey val="0"/>
              <c:showVal val="1"/>
              <c:showCatName val="1"/>
              <c:showSerName val="0"/>
              <c:showPercent val="0"/>
              <c:showBubbleSize val="0"/>
              <c:separator>
</c:separator>
            </c:dLbl>
            <c:dLbl>
              <c:idx val="2"/>
              <c:layout>
                <c:manualLayout>
                  <c:x val="5.8333333333333334E-2"/>
                  <c:y val="-2.7777777777777821E-2"/>
                </c:manualLayout>
              </c:layout>
              <c:dLblPos val="bestFit"/>
              <c:showLegendKey val="0"/>
              <c:showVal val="1"/>
              <c:showCatName val="1"/>
              <c:showSerName val="0"/>
              <c:showPercent val="0"/>
              <c:showBubbleSize val="0"/>
              <c:separator>
</c:separator>
            </c:dLbl>
            <c:dLbl>
              <c:idx val="3"/>
              <c:layout>
                <c:manualLayout>
                  <c:x val="1.3888888888888788E-2"/>
                  <c:y val="1.3888888888888888E-2"/>
                </c:manualLayout>
              </c:layout>
              <c:dLblPos val="bestFit"/>
              <c:showLegendKey val="0"/>
              <c:showVal val="1"/>
              <c:showCatName val="1"/>
              <c:showSerName val="0"/>
              <c:showPercent val="0"/>
              <c:showBubbleSize val="0"/>
              <c:separator>
</c:separator>
            </c:dLbl>
            <c:dLbl>
              <c:idx val="4"/>
              <c:layout>
                <c:manualLayout>
                  <c:x val="8.3333333333333332E-3"/>
                  <c:y val="8.3333333333333329E-2"/>
                </c:manualLayout>
              </c:layout>
              <c:dLblPos val="bestFit"/>
              <c:showLegendKey val="0"/>
              <c:showVal val="1"/>
              <c:showCatName val="1"/>
              <c:showSerName val="0"/>
              <c:showPercent val="0"/>
              <c:showBubbleSize val="0"/>
              <c:separator>
</c:separator>
            </c:dLbl>
            <c:dLblPos val="outEnd"/>
            <c:showLegendKey val="0"/>
            <c:showVal val="1"/>
            <c:showCatName val="1"/>
            <c:showSerName val="0"/>
            <c:showPercent val="0"/>
            <c:showBubbleSize val="0"/>
            <c:separator>
</c:separator>
            <c:showLeaderLines val="1"/>
          </c:dLbls>
          <c:cat>
            <c:strRef>
              <c:f>Charts!$C$60:$G$60</c:f>
              <c:strCache>
                <c:ptCount val="5"/>
                <c:pt idx="0">
                  <c:v>Conventional Parlor</c:v>
                </c:pt>
                <c:pt idx="1">
                  <c:v>Rotary Parlor</c:v>
                </c:pt>
                <c:pt idx="2">
                  <c:v>Flat Parlor</c:v>
                </c:pt>
                <c:pt idx="3">
                  <c:v>Stanchion/Tie Stall</c:v>
                </c:pt>
                <c:pt idx="4">
                  <c:v>Other</c:v>
                </c:pt>
              </c:strCache>
            </c:strRef>
          </c:cat>
          <c:val>
            <c:numRef>
              <c:f>Charts!$C$61:$G$61</c:f>
              <c:numCache>
                <c:formatCode>0%</c:formatCode>
                <c:ptCount val="5"/>
                <c:pt idx="0">
                  <c:v>0.84768211920529801</c:v>
                </c:pt>
                <c:pt idx="1">
                  <c:v>1.9867549668874173E-2</c:v>
                </c:pt>
                <c:pt idx="2">
                  <c:v>7.2847682119205295E-2</c:v>
                </c:pt>
                <c:pt idx="3">
                  <c:v>3.9735099337748346E-2</c:v>
                </c:pt>
                <c:pt idx="4">
                  <c:v>1.9867549668874173E-2</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a:latin typeface="Times New Roman" pitchFamily="18" charset="0"/>
          <a:cs typeface="Times New Roman"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Sample </a:t>
            </a:r>
            <a:r>
              <a:rPr lang="en-US" dirty="0"/>
              <a:t>Farm Storage Facilities</a:t>
            </a:r>
          </a:p>
        </c:rich>
      </c:tx>
      <c:layout/>
      <c:overlay val="0"/>
    </c:title>
    <c:autoTitleDeleted val="0"/>
    <c:plotArea>
      <c:layout/>
      <c:barChart>
        <c:barDir val="bar"/>
        <c:grouping val="clustered"/>
        <c:varyColors val="0"/>
        <c:ser>
          <c:idx val="0"/>
          <c:order val="0"/>
          <c:tx>
            <c:strRef>
              <c:f>Charts!$B$63</c:f>
              <c:strCache>
                <c:ptCount val="1"/>
                <c:pt idx="0">
                  <c:v>Percent</c:v>
                </c:pt>
              </c:strCache>
            </c:strRef>
          </c:tx>
          <c:spPr>
            <a:scene3d>
              <a:camera prst="orthographicFront"/>
              <a:lightRig rig="threePt" dir="t"/>
            </a:scene3d>
            <a:sp3d>
              <a:bevelT/>
            </a:sp3d>
          </c:spPr>
          <c:invertIfNegative val="0"/>
          <c:dLbls>
            <c:txPr>
              <a:bodyPr/>
              <a:lstStyle/>
              <a:p>
                <a:pPr>
                  <a:defRPr sz="1000"/>
                </a:pPr>
                <a:endParaRPr lang="en-US"/>
              </a:p>
            </c:txPr>
            <c:showLegendKey val="0"/>
            <c:showVal val="1"/>
            <c:showCatName val="0"/>
            <c:showSerName val="0"/>
            <c:showPercent val="0"/>
            <c:showBubbleSize val="0"/>
            <c:showLeaderLines val="0"/>
          </c:dLbls>
          <c:cat>
            <c:strRef>
              <c:f>Charts!$A$64:$A$74</c:f>
              <c:strCache>
                <c:ptCount val="11"/>
                <c:pt idx="0">
                  <c:v>Other Small Bale</c:v>
                </c:pt>
                <c:pt idx="1">
                  <c:v>Hay Mow Small Bales</c:v>
                </c:pt>
                <c:pt idx="2">
                  <c:v>Tower Silo</c:v>
                </c:pt>
                <c:pt idx="3">
                  <c:v>Oxygen Limiting Silo</c:v>
                </c:pt>
                <c:pt idx="4">
                  <c:v>Silage Pile</c:v>
                </c:pt>
                <c:pt idx="5">
                  <c:v>Silage Bags</c:v>
                </c:pt>
                <c:pt idx="6">
                  <c:v>Liquid Storage</c:v>
                </c:pt>
                <c:pt idx="7">
                  <c:v>Gravity Flow Bin</c:v>
                </c:pt>
                <c:pt idx="8">
                  <c:v>Other Large Bale</c:v>
                </c:pt>
                <c:pt idx="9">
                  <c:v>Bunker Silo</c:v>
                </c:pt>
                <c:pt idx="10">
                  <c:v>Commodity Shed</c:v>
                </c:pt>
              </c:strCache>
            </c:strRef>
          </c:cat>
          <c:val>
            <c:numRef>
              <c:f>Charts!$B$64:$B$74</c:f>
              <c:numCache>
                <c:formatCode>0%</c:formatCode>
                <c:ptCount val="11"/>
                <c:pt idx="0">
                  <c:v>3.2679738562091505E-2</c:v>
                </c:pt>
                <c:pt idx="1">
                  <c:v>0.18954248366013071</c:v>
                </c:pt>
                <c:pt idx="2">
                  <c:v>0.25490196078431371</c:v>
                </c:pt>
                <c:pt idx="3">
                  <c:v>0.29411764705882354</c:v>
                </c:pt>
                <c:pt idx="4">
                  <c:v>0.38562091503267976</c:v>
                </c:pt>
                <c:pt idx="5">
                  <c:v>0.42483660130718953</c:v>
                </c:pt>
                <c:pt idx="6">
                  <c:v>0.54248366013071891</c:v>
                </c:pt>
                <c:pt idx="7">
                  <c:v>0.55555555555555558</c:v>
                </c:pt>
                <c:pt idx="8">
                  <c:v>0.55555555555555558</c:v>
                </c:pt>
                <c:pt idx="9">
                  <c:v>0.64052287581699341</c:v>
                </c:pt>
                <c:pt idx="10">
                  <c:v>0.64052287581699341</c:v>
                </c:pt>
              </c:numCache>
            </c:numRef>
          </c:val>
        </c:ser>
        <c:dLbls>
          <c:showLegendKey val="0"/>
          <c:showVal val="1"/>
          <c:showCatName val="0"/>
          <c:showSerName val="0"/>
          <c:showPercent val="0"/>
          <c:showBubbleSize val="0"/>
        </c:dLbls>
        <c:gapWidth val="92"/>
        <c:axId val="29751552"/>
        <c:axId val="29791360"/>
      </c:barChart>
      <c:catAx>
        <c:axId val="29751552"/>
        <c:scaling>
          <c:orientation val="minMax"/>
        </c:scaling>
        <c:delete val="0"/>
        <c:axPos val="l"/>
        <c:majorTickMark val="out"/>
        <c:minorTickMark val="none"/>
        <c:tickLblPos val="nextTo"/>
        <c:crossAx val="29791360"/>
        <c:crosses val="autoZero"/>
        <c:auto val="1"/>
        <c:lblAlgn val="ctr"/>
        <c:lblOffset val="100"/>
        <c:noMultiLvlLbl val="0"/>
      </c:catAx>
      <c:valAx>
        <c:axId val="29791360"/>
        <c:scaling>
          <c:orientation val="minMax"/>
        </c:scaling>
        <c:delete val="0"/>
        <c:axPos val="b"/>
        <c:numFmt formatCode="0%" sourceLinked="1"/>
        <c:majorTickMark val="out"/>
        <c:minorTickMark val="none"/>
        <c:tickLblPos val="nextTo"/>
        <c:crossAx val="29751552"/>
        <c:crosses val="autoZero"/>
        <c:crossBetween val="between"/>
      </c:valAx>
    </c:plotArea>
    <c:plotVisOnly val="1"/>
    <c:dispBlanksAs val="gap"/>
    <c:showDLblsOverMax val="0"/>
  </c:chart>
  <c:txPr>
    <a:bodyPr/>
    <a:lstStyle/>
    <a:p>
      <a:pPr>
        <a:defRPr sz="1100">
          <a:latin typeface="Times New Roman" pitchFamily="18" charset="0"/>
          <a:cs typeface="Times New Roman"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Milking </a:t>
            </a:r>
            <a:r>
              <a:rPr lang="en-US" dirty="0"/>
              <a:t>Facilities</a:t>
            </a:r>
          </a:p>
        </c:rich>
      </c:tx>
      <c:layout/>
      <c:overlay val="0"/>
    </c:title>
    <c:autoTitleDeleted val="0"/>
    <c:view3D>
      <c:rotX val="30"/>
      <c:rotY val="110"/>
      <c:rAngAx val="0"/>
      <c:perspective val="30"/>
    </c:view3D>
    <c:floor>
      <c:thickness val="0"/>
    </c:floor>
    <c:sideWall>
      <c:thickness val="0"/>
    </c:sideWall>
    <c:backWall>
      <c:thickness val="0"/>
    </c:backWall>
    <c:plotArea>
      <c:layout/>
      <c:pie3DChart>
        <c:varyColors val="1"/>
        <c:dLbls>
          <c:showLegendKey val="0"/>
          <c:showVal val="1"/>
          <c:showCatName val="0"/>
          <c:showSerName val="0"/>
          <c:showPercent val="0"/>
          <c:showBubbleSize val="0"/>
          <c:showLeaderLines val="1"/>
        </c:dLbls>
      </c:pie3DChart>
    </c:plotArea>
    <c:plotVisOnly val="1"/>
    <c:dispBlanksAs val="gap"/>
    <c:showDLblsOverMax val="0"/>
  </c:chart>
  <c:txPr>
    <a:bodyPr/>
    <a:lstStyle/>
    <a:p>
      <a:pPr>
        <a:defRPr>
          <a:latin typeface="Times New Roman" pitchFamily="18" charset="0"/>
          <a:cs typeface="Times New Roman"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 </a:t>
            </a:r>
            <a:r>
              <a:rPr lang="en-US" dirty="0"/>
              <a:t>Manure Handling on Sample Farms</a:t>
            </a:r>
          </a:p>
        </c:rich>
      </c:tx>
      <c:layout/>
      <c:overlay val="0"/>
    </c:title>
    <c:autoTitleDeleted val="0"/>
    <c:plotArea>
      <c:layout/>
      <c:barChart>
        <c:barDir val="bar"/>
        <c:grouping val="clustered"/>
        <c:varyColors val="0"/>
        <c:ser>
          <c:idx val="0"/>
          <c:order val="0"/>
          <c:spPr>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strRef>
              <c:f>Charts!$A$86:$A$94</c:f>
              <c:strCache>
                <c:ptCount val="9"/>
                <c:pt idx="0">
                  <c:v>Mechanical Composting</c:v>
                </c:pt>
                <c:pt idx="1">
                  <c:v>Other </c:v>
                </c:pt>
                <c:pt idx="2">
                  <c:v>Digester</c:v>
                </c:pt>
                <c:pt idx="3">
                  <c:v>Above Ground Tank</c:v>
                </c:pt>
                <c:pt idx="4">
                  <c:v>Haul Daily</c:v>
                </c:pt>
                <c:pt idx="5">
                  <c:v>Sand Separator</c:v>
                </c:pt>
                <c:pt idx="6">
                  <c:v>Slatted Floor Pit</c:v>
                </c:pt>
                <c:pt idx="7">
                  <c:v>Reception Pit</c:v>
                </c:pt>
                <c:pt idx="8">
                  <c:v>Outdoor Storage</c:v>
                </c:pt>
              </c:strCache>
            </c:strRef>
          </c:cat>
          <c:val>
            <c:numRef>
              <c:f>Charts!$B$86:$B$94</c:f>
              <c:numCache>
                <c:formatCode>0%</c:formatCode>
                <c:ptCount val="9"/>
                <c:pt idx="0">
                  <c:v>3.9215686274509803E-2</c:v>
                </c:pt>
                <c:pt idx="1">
                  <c:v>4.5751633986928102E-2</c:v>
                </c:pt>
                <c:pt idx="2">
                  <c:v>7.8431372549019607E-2</c:v>
                </c:pt>
                <c:pt idx="3">
                  <c:v>9.8039215686274508E-2</c:v>
                </c:pt>
                <c:pt idx="4">
                  <c:v>0.11764705882352941</c:v>
                </c:pt>
                <c:pt idx="5">
                  <c:v>0.15686274509803921</c:v>
                </c:pt>
                <c:pt idx="6">
                  <c:v>0.22222222222222221</c:v>
                </c:pt>
                <c:pt idx="7">
                  <c:v>0.43790849673202614</c:v>
                </c:pt>
                <c:pt idx="8">
                  <c:v>0.89542483660130723</c:v>
                </c:pt>
              </c:numCache>
            </c:numRef>
          </c:val>
        </c:ser>
        <c:dLbls>
          <c:showLegendKey val="0"/>
          <c:showVal val="0"/>
          <c:showCatName val="0"/>
          <c:showSerName val="0"/>
          <c:showPercent val="0"/>
          <c:showBubbleSize val="0"/>
        </c:dLbls>
        <c:gapWidth val="87"/>
        <c:overlap val="14"/>
        <c:axId val="29863936"/>
        <c:axId val="29865472"/>
      </c:barChart>
      <c:catAx>
        <c:axId val="29863936"/>
        <c:scaling>
          <c:orientation val="minMax"/>
        </c:scaling>
        <c:delete val="0"/>
        <c:axPos val="l"/>
        <c:majorTickMark val="out"/>
        <c:minorTickMark val="none"/>
        <c:tickLblPos val="nextTo"/>
        <c:crossAx val="29865472"/>
        <c:crosses val="autoZero"/>
        <c:auto val="1"/>
        <c:lblAlgn val="ctr"/>
        <c:lblOffset val="100"/>
        <c:noMultiLvlLbl val="0"/>
      </c:catAx>
      <c:valAx>
        <c:axId val="29865472"/>
        <c:scaling>
          <c:orientation val="minMax"/>
        </c:scaling>
        <c:delete val="0"/>
        <c:axPos val="b"/>
        <c:numFmt formatCode="0%" sourceLinked="1"/>
        <c:majorTickMark val="out"/>
        <c:minorTickMark val="none"/>
        <c:tickLblPos val="nextTo"/>
        <c:crossAx val="29863936"/>
        <c:crosses val="autoZero"/>
        <c:crossBetween val="between"/>
      </c:valAx>
    </c:plotArea>
    <c:plotVisOnly val="1"/>
    <c:dispBlanksAs val="gap"/>
    <c:showDLblsOverMax val="0"/>
  </c:chart>
  <c:txPr>
    <a:bodyPr/>
    <a:lstStyle/>
    <a:p>
      <a:pPr>
        <a:defRPr sz="1100">
          <a:latin typeface="Times New Roman" pitchFamily="18" charset="0"/>
          <a:cs typeface="Times New Roman" pitchFamily="18"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82DD1-109C-4A43-A626-ECABB4CA3DBC}"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3B610-CFBD-45F1-9E6E-87B1C268CE47}" type="slidenum">
              <a:rPr lang="en-US" smtClean="0"/>
              <a:t>‹#›</a:t>
            </a:fld>
            <a:endParaRPr lang="en-US"/>
          </a:p>
        </p:txBody>
      </p:sp>
    </p:spTree>
    <p:extLst>
      <p:ext uri="{BB962C8B-B14F-4D97-AF65-F5344CB8AC3E}">
        <p14:creationId xmlns:p14="http://schemas.microsoft.com/office/powerpoint/2010/main" val="53167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C79C110-D55E-4471-8FE9-4AC4ED7FADE8}" type="datetime1">
              <a:rPr lang="en-US" smtClean="0"/>
              <a:t>2/26/2014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9906BE-735F-4238-A757-4C5D998805A6}"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329B4-6B97-4453-9232-EA377C35F962}"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906BE-735F-4238-A757-4C5D998805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543CB7-A160-455B-B1C7-1388FDF37050}"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9906BE-735F-4238-A757-4C5D998805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7E954-7998-41D0-8A97-FE7EC6597FBE}"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906BE-735F-4238-A757-4C5D998805A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8B46069-3836-46F9-845B-3D113BE57357}" type="datetime1">
              <a:rPr lang="en-US" smtClean="0"/>
              <a:t>2/26/2014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9906BE-735F-4238-A757-4C5D998805A6}"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3F7A9B-A970-431E-8186-83D2C8F43A48}"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906BE-735F-4238-A757-4C5D998805A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E7815B-A466-4BE8-8E20-3E643728D318}" type="datetime1">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906BE-735F-4238-A757-4C5D998805A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FDFC2B-AE3B-4D4A-BE28-858FEB57CCC3}" type="datetime1">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906BE-735F-4238-A757-4C5D998805A6}"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582F6BD-AF3F-4CD6-80A8-26E1AFAEBE2C}" type="datetime1">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906BE-735F-4238-A757-4C5D998805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DFD93-77B1-4462-9E07-55E087D361B7}"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9906BE-735F-4238-A757-4C5D998805A6}"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9061C-098E-4235-B40B-17E5B4232E64}"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906BE-735F-4238-A757-4C5D998805A6}"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C0C28BB-42A3-4283-9EAA-1843B900BC75}" type="datetime1">
              <a:rPr lang="en-US" smtClean="0"/>
              <a:t>2/26/2014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9906BE-735F-4238-A757-4C5D998805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a:p>
        </p:txBody>
      </p:sp>
      <p:sp>
        <p:nvSpPr>
          <p:cNvPr id="2" name="Title 1"/>
          <p:cNvSpPr>
            <a:spLocks noGrp="1"/>
          </p:cNvSpPr>
          <p:nvPr>
            <p:ph type="title"/>
          </p:nvPr>
        </p:nvSpPr>
        <p:spPr/>
        <p:txBody>
          <a:bodyPr/>
          <a:lstStyle/>
          <a:p>
            <a:r>
              <a:rPr lang="en-US" sz="4400" dirty="0" smtClean="0">
                <a:latin typeface="Arial Black" pitchFamily="34" charset="0"/>
              </a:rPr>
              <a:t>Animal HANDLING AND FARM </a:t>
            </a:r>
            <a:r>
              <a:rPr lang="en-US" sz="4400" dirty="0" smtClean="0">
                <a:latin typeface="Arial Black" pitchFamily="34" charset="0"/>
              </a:rPr>
              <a:t>structures </a:t>
            </a:r>
            <a:endParaRPr lang="en-US" sz="4400" dirty="0">
              <a:latin typeface="Arial Black" pitchFamily="34" charset="0"/>
            </a:endParaRPr>
          </a:p>
        </p:txBody>
      </p:sp>
      <p:sp>
        <p:nvSpPr>
          <p:cNvPr id="4" name="Slide Number Placeholder 3"/>
          <p:cNvSpPr>
            <a:spLocks noGrp="1"/>
          </p:cNvSpPr>
          <p:nvPr>
            <p:ph type="sldNum" sz="quarter" idx="11"/>
          </p:nvPr>
        </p:nvSpPr>
        <p:spPr/>
        <p:txBody>
          <a:bodyPr/>
          <a:lstStyle/>
          <a:p>
            <a:fld id="{7C9906BE-735F-4238-A757-4C5D998805A6}" type="slidenum">
              <a:rPr lang="en-US" smtClean="0"/>
              <a:t>1</a:t>
            </a:fld>
            <a:endParaRPr lang="en-US"/>
          </a:p>
        </p:txBody>
      </p:sp>
    </p:spTree>
    <p:extLst>
      <p:ext uri="{BB962C8B-B14F-4D97-AF65-F5344CB8AC3E}">
        <p14:creationId xmlns:p14="http://schemas.microsoft.com/office/powerpoint/2010/main" val="363075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latin typeface="Arial Black" pitchFamily="34" charset="0"/>
              </a:rPr>
              <a:t>Milking Restraints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1752600"/>
            <a:ext cx="3581400" cy="47752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710" y="2527300"/>
            <a:ext cx="4414520" cy="3310890"/>
          </a:xfrm>
          <a:prstGeom prst="rect">
            <a:avLst/>
          </a:prstGeom>
        </p:spPr>
      </p:pic>
      <p:sp>
        <p:nvSpPr>
          <p:cNvPr id="2" name="Slide Number Placeholder 1"/>
          <p:cNvSpPr>
            <a:spLocks noGrp="1"/>
          </p:cNvSpPr>
          <p:nvPr>
            <p:ph type="sldNum" sz="quarter" idx="12"/>
          </p:nvPr>
        </p:nvSpPr>
        <p:spPr/>
        <p:txBody>
          <a:bodyPr/>
          <a:lstStyle/>
          <a:p>
            <a:fld id="{7C9906BE-735F-4238-A757-4C5D998805A6}" type="slidenum">
              <a:rPr lang="en-US" smtClean="0"/>
              <a:t>10</a:t>
            </a:fld>
            <a:endParaRPr lang="en-US"/>
          </a:p>
        </p:txBody>
      </p:sp>
    </p:spTree>
    <p:extLst>
      <p:ext uri="{BB962C8B-B14F-4D97-AF65-F5344CB8AC3E}">
        <p14:creationId xmlns:p14="http://schemas.microsoft.com/office/powerpoint/2010/main" val="150734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p:spPr>
        <p:txBody>
          <a:bodyPr/>
          <a:lstStyle/>
          <a:p>
            <a:r>
              <a:rPr lang="en-US" sz="3200" b="1" dirty="0">
                <a:latin typeface="Arial Narrow" pitchFamily="34" charset="0"/>
              </a:rPr>
              <a:t> </a:t>
            </a:r>
            <a:r>
              <a:rPr lang="en-US" sz="3200" b="1" dirty="0" smtClean="0">
                <a:latin typeface="Arial Narrow" pitchFamily="34" charset="0"/>
              </a:rPr>
              <a:t>Higher incidence of aggression in dairy bulls</a:t>
            </a:r>
          </a:p>
          <a:p>
            <a:r>
              <a:rPr lang="en-US" sz="3200" b="1" dirty="0">
                <a:latin typeface="Arial Narrow" pitchFamily="34" charset="0"/>
              </a:rPr>
              <a:t> </a:t>
            </a:r>
            <a:r>
              <a:rPr lang="en-US" sz="3200" b="1" dirty="0" smtClean="0">
                <a:latin typeface="Arial Narrow" pitchFamily="34" charset="0"/>
              </a:rPr>
              <a:t>Attributed to methods of raising </a:t>
            </a:r>
            <a:endParaRPr lang="en-US" b="1" dirty="0" smtClean="0">
              <a:latin typeface="Arial Narrow" pitchFamily="34" charset="0"/>
            </a:endParaRPr>
          </a:p>
          <a:p>
            <a:pPr lvl="1"/>
            <a:r>
              <a:rPr lang="en-US" sz="3000" b="1" dirty="0">
                <a:latin typeface="Arial Narrow" pitchFamily="34" charset="0"/>
              </a:rPr>
              <a:t> </a:t>
            </a:r>
            <a:r>
              <a:rPr lang="en-US" sz="3000" b="1" dirty="0" smtClean="0">
                <a:latin typeface="Arial Narrow" pitchFamily="34" charset="0"/>
              </a:rPr>
              <a:t>bottle/bucket fed</a:t>
            </a:r>
          </a:p>
          <a:p>
            <a:pPr lvl="1"/>
            <a:r>
              <a:rPr lang="en-US" sz="3000" b="1" dirty="0">
                <a:latin typeface="Arial Narrow" pitchFamily="34" charset="0"/>
              </a:rPr>
              <a:t> </a:t>
            </a:r>
            <a:r>
              <a:rPr lang="en-US" sz="3000" b="1" dirty="0" smtClean="0">
                <a:latin typeface="Arial Narrow" pitchFamily="34" charset="0"/>
              </a:rPr>
              <a:t>benefits of group housing</a:t>
            </a:r>
          </a:p>
        </p:txBody>
      </p:sp>
      <p:sp>
        <p:nvSpPr>
          <p:cNvPr id="3" name="Title 2"/>
          <p:cNvSpPr>
            <a:spLocks noGrp="1"/>
          </p:cNvSpPr>
          <p:nvPr>
            <p:ph type="title"/>
          </p:nvPr>
        </p:nvSpPr>
        <p:spPr/>
        <p:txBody>
          <a:bodyPr/>
          <a:lstStyle/>
          <a:p>
            <a:r>
              <a:rPr lang="en-US" sz="4000" dirty="0">
                <a:latin typeface="Arial Black" pitchFamily="34" charset="0"/>
              </a:rPr>
              <a:t>Bulls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2590800"/>
            <a:ext cx="4064000" cy="30480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11</a:t>
            </a:fld>
            <a:endParaRPr lang="en-US"/>
          </a:p>
        </p:txBody>
      </p:sp>
    </p:spTree>
    <p:extLst>
      <p:ext uri="{BB962C8B-B14F-4D97-AF65-F5344CB8AC3E}">
        <p14:creationId xmlns:p14="http://schemas.microsoft.com/office/powerpoint/2010/main" val="170317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 </a:t>
            </a:r>
            <a:r>
              <a:rPr lang="en-US" sz="3200" b="1" dirty="0" smtClean="0">
                <a:latin typeface="Arial Narrow" pitchFamily="34" charset="0"/>
              </a:rPr>
              <a:t>Turning broadside with back arched</a:t>
            </a:r>
          </a:p>
          <a:p>
            <a:r>
              <a:rPr lang="en-US" sz="3200" b="1" dirty="0">
                <a:latin typeface="Arial Narrow" pitchFamily="34" charset="0"/>
              </a:rPr>
              <a:t> </a:t>
            </a:r>
            <a:r>
              <a:rPr lang="en-US" sz="3200" b="1" dirty="0" smtClean="0">
                <a:latin typeface="Arial Narrow" pitchFamily="34" charset="0"/>
              </a:rPr>
              <a:t>Head lowering/shaking</a:t>
            </a:r>
          </a:p>
          <a:p>
            <a:r>
              <a:rPr lang="en-US" sz="3200" b="1" dirty="0">
                <a:latin typeface="Arial Narrow" pitchFamily="34" charset="0"/>
              </a:rPr>
              <a:t> </a:t>
            </a:r>
            <a:r>
              <a:rPr lang="en-US" sz="3200" b="1" dirty="0" smtClean="0">
                <a:latin typeface="Arial Narrow" pitchFamily="34" charset="0"/>
              </a:rPr>
              <a:t>Neck flexing</a:t>
            </a:r>
          </a:p>
          <a:p>
            <a:r>
              <a:rPr lang="en-US" sz="3200" b="1" dirty="0">
                <a:latin typeface="Arial Narrow" pitchFamily="34" charset="0"/>
              </a:rPr>
              <a:t> </a:t>
            </a:r>
            <a:r>
              <a:rPr lang="en-US" sz="3200" b="1" dirty="0" smtClean="0">
                <a:latin typeface="Arial Narrow" pitchFamily="34" charset="0"/>
              </a:rPr>
              <a:t>Eyeballs protruding</a:t>
            </a:r>
          </a:p>
          <a:p>
            <a:r>
              <a:rPr lang="en-US" sz="3200" b="1" dirty="0">
                <a:latin typeface="Arial Narrow" pitchFamily="34" charset="0"/>
              </a:rPr>
              <a:t> </a:t>
            </a:r>
            <a:r>
              <a:rPr lang="en-US" sz="3200" b="1" dirty="0" smtClean="0">
                <a:latin typeface="Arial Narrow" pitchFamily="34" charset="0"/>
              </a:rPr>
              <a:t>Hair along back standing on end</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Identifying</a:t>
            </a:r>
            <a:r>
              <a:rPr lang="en-US" sz="4000" dirty="0" smtClean="0"/>
              <a:t> </a:t>
            </a:r>
            <a:r>
              <a:rPr lang="en-US" sz="4000" dirty="0">
                <a:latin typeface="Arial Black" pitchFamily="34" charset="0"/>
              </a:rPr>
              <a:t>aggression</a:t>
            </a:r>
          </a:p>
        </p:txBody>
      </p:sp>
      <p:sp>
        <p:nvSpPr>
          <p:cNvPr id="4" name="Slide Number Placeholder 3"/>
          <p:cNvSpPr>
            <a:spLocks noGrp="1"/>
          </p:cNvSpPr>
          <p:nvPr>
            <p:ph type="sldNum" sz="quarter" idx="12"/>
          </p:nvPr>
        </p:nvSpPr>
        <p:spPr/>
        <p:txBody>
          <a:bodyPr/>
          <a:lstStyle/>
          <a:p>
            <a:fld id="{7C9906BE-735F-4238-A757-4C5D998805A6}" type="slidenum">
              <a:rPr lang="en-US" smtClean="0"/>
              <a:t>12</a:t>
            </a:fld>
            <a:endParaRPr lang="en-US"/>
          </a:p>
        </p:txBody>
      </p:sp>
    </p:spTree>
    <p:extLst>
      <p:ext uri="{BB962C8B-B14F-4D97-AF65-F5344CB8AC3E}">
        <p14:creationId xmlns:p14="http://schemas.microsoft.com/office/powerpoint/2010/main" val="331872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 </a:t>
            </a:r>
            <a:r>
              <a:rPr lang="en-US" sz="3200" b="1" dirty="0" smtClean="0">
                <a:latin typeface="Arial Narrow" pitchFamily="34" charset="0"/>
              </a:rPr>
              <a:t>Look away</a:t>
            </a:r>
          </a:p>
          <a:p>
            <a:r>
              <a:rPr lang="en-US" sz="3200" b="1" dirty="0">
                <a:latin typeface="Arial Narrow" pitchFamily="34" charset="0"/>
              </a:rPr>
              <a:t> </a:t>
            </a:r>
            <a:r>
              <a:rPr lang="en-US" sz="3200" b="1" dirty="0" smtClean="0">
                <a:latin typeface="Arial Narrow" pitchFamily="34" charset="0"/>
              </a:rPr>
              <a:t>Back away slowly</a:t>
            </a:r>
          </a:p>
          <a:p>
            <a:r>
              <a:rPr lang="en-US" sz="3200" b="1" dirty="0">
                <a:latin typeface="Arial Narrow" pitchFamily="34" charset="0"/>
              </a:rPr>
              <a:t> </a:t>
            </a:r>
            <a:r>
              <a:rPr lang="en-US" sz="3200" b="1" dirty="0" smtClean="0">
                <a:latin typeface="Arial Narrow" pitchFamily="34" charset="0"/>
              </a:rPr>
              <a:t>Retreat from flight zone</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Responding</a:t>
            </a:r>
            <a:r>
              <a:rPr lang="en-US" sz="4000" dirty="0" smtClean="0"/>
              <a:t> </a:t>
            </a:r>
            <a:r>
              <a:rPr lang="en-US" sz="4000" dirty="0">
                <a:latin typeface="Arial Black" pitchFamily="34" charset="0"/>
              </a:rPr>
              <a:t/>
            </a:r>
            <a:br>
              <a:rPr lang="en-US" sz="4000" dirty="0">
                <a:latin typeface="Arial Black" pitchFamily="34" charset="0"/>
              </a:rPr>
            </a:br>
            <a:r>
              <a:rPr lang="en-US" sz="4000" dirty="0" smtClean="0">
                <a:latin typeface="Arial Black" pitchFamily="34" charset="0"/>
              </a:rPr>
              <a:t>to</a:t>
            </a:r>
            <a:r>
              <a:rPr lang="en-US" sz="4000" dirty="0" smtClean="0"/>
              <a:t> </a:t>
            </a:r>
            <a:r>
              <a:rPr lang="en-US" sz="4000" dirty="0">
                <a:latin typeface="Arial Black" pitchFamily="34" charset="0"/>
              </a:rPr>
              <a:t>a threat</a:t>
            </a:r>
          </a:p>
        </p:txBody>
      </p:sp>
      <p:sp>
        <p:nvSpPr>
          <p:cNvPr id="4" name="Slide Number Placeholder 3"/>
          <p:cNvSpPr>
            <a:spLocks noGrp="1"/>
          </p:cNvSpPr>
          <p:nvPr>
            <p:ph type="sldNum" sz="quarter" idx="12"/>
          </p:nvPr>
        </p:nvSpPr>
        <p:spPr/>
        <p:txBody>
          <a:bodyPr/>
          <a:lstStyle/>
          <a:p>
            <a:fld id="{7C9906BE-735F-4238-A757-4C5D998805A6}" type="slidenum">
              <a:rPr lang="en-US" smtClean="0"/>
              <a:t>13</a:t>
            </a:fld>
            <a:endParaRPr lang="en-US"/>
          </a:p>
        </p:txBody>
      </p:sp>
    </p:spTree>
    <p:extLst>
      <p:ext uri="{BB962C8B-B14F-4D97-AF65-F5344CB8AC3E}">
        <p14:creationId xmlns:p14="http://schemas.microsoft.com/office/powerpoint/2010/main" val="72265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334001" cy="4407408"/>
          </a:xfrm>
        </p:spPr>
        <p:txBody>
          <a:bodyPr>
            <a:normAutofit fontScale="92500"/>
          </a:bodyPr>
          <a:lstStyle/>
          <a:p>
            <a:r>
              <a:rPr lang="en-US" sz="3200" b="1" dirty="0">
                <a:latin typeface="Arial Narrow" pitchFamily="34" charset="0"/>
              </a:rPr>
              <a:t> </a:t>
            </a:r>
            <a:r>
              <a:rPr lang="en-US" sz="3200" b="1" dirty="0" smtClean="0">
                <a:latin typeface="Arial Narrow" pitchFamily="34" charset="0"/>
              </a:rPr>
              <a:t>Design of facilities</a:t>
            </a:r>
          </a:p>
          <a:p>
            <a:r>
              <a:rPr lang="en-US" sz="3200" b="1" dirty="0">
                <a:latin typeface="Arial Narrow" pitchFamily="34" charset="0"/>
              </a:rPr>
              <a:t> </a:t>
            </a:r>
            <a:r>
              <a:rPr lang="en-US" sz="3200" b="1" dirty="0" smtClean="0">
                <a:latin typeface="Arial Narrow" pitchFamily="34" charset="0"/>
              </a:rPr>
              <a:t>Man gates</a:t>
            </a:r>
          </a:p>
          <a:p>
            <a:r>
              <a:rPr lang="en-US" sz="3200" b="1" dirty="0">
                <a:latin typeface="Arial Narrow" pitchFamily="34" charset="0"/>
              </a:rPr>
              <a:t> </a:t>
            </a:r>
            <a:r>
              <a:rPr lang="en-US" sz="3200" b="1" dirty="0" smtClean="0">
                <a:latin typeface="Arial Narrow" pitchFamily="34" charset="0"/>
              </a:rPr>
              <a:t>Warnings</a:t>
            </a:r>
          </a:p>
          <a:p>
            <a:r>
              <a:rPr lang="en-US" sz="3200" b="1" dirty="0">
                <a:latin typeface="Arial Narrow" pitchFamily="34" charset="0"/>
              </a:rPr>
              <a:t> </a:t>
            </a:r>
            <a:r>
              <a:rPr lang="en-US" sz="3200" b="1" dirty="0" smtClean="0">
                <a:latin typeface="Arial Narrow" pitchFamily="34" charset="0"/>
              </a:rPr>
              <a:t>Report aggressive behavior</a:t>
            </a:r>
          </a:p>
          <a:p>
            <a:r>
              <a:rPr lang="en-US" sz="3200" b="1" dirty="0">
                <a:latin typeface="Arial Narrow" pitchFamily="34" charset="0"/>
              </a:rPr>
              <a:t> </a:t>
            </a:r>
            <a:r>
              <a:rPr lang="en-US" sz="3200" b="1" dirty="0" smtClean="0">
                <a:latin typeface="Arial Narrow" pitchFamily="34" charset="0"/>
              </a:rPr>
              <a:t>Cull</a:t>
            </a:r>
          </a:p>
          <a:p>
            <a:r>
              <a:rPr lang="en-US" sz="3200" b="1" dirty="0">
                <a:latin typeface="Arial Narrow" pitchFamily="34" charset="0"/>
              </a:rPr>
              <a:t> </a:t>
            </a:r>
            <a:r>
              <a:rPr lang="en-US" sz="3200" b="1" dirty="0" smtClean="0">
                <a:latin typeface="Arial Narrow" pitchFamily="34" charset="0"/>
              </a:rPr>
              <a:t>Never work alone/escape route</a:t>
            </a:r>
          </a:p>
          <a:p>
            <a:r>
              <a:rPr lang="en-US" sz="3200" b="1" dirty="0">
                <a:latin typeface="Arial Narrow" pitchFamily="34" charset="0"/>
              </a:rPr>
              <a:t> </a:t>
            </a:r>
            <a:r>
              <a:rPr lang="en-US" sz="3200" b="1" dirty="0" smtClean="0">
                <a:latin typeface="Arial Narrow" pitchFamily="34" charset="0"/>
              </a:rPr>
              <a:t>Cow bell </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General Safety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1752600"/>
            <a:ext cx="3429000" cy="45720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14</a:t>
            </a:fld>
            <a:endParaRPr lang="en-US"/>
          </a:p>
        </p:txBody>
      </p:sp>
    </p:spTree>
    <p:extLst>
      <p:ext uri="{BB962C8B-B14F-4D97-AF65-F5344CB8AC3E}">
        <p14:creationId xmlns:p14="http://schemas.microsoft.com/office/powerpoint/2010/main" val="125856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953001" cy="4407408"/>
          </a:xfrm>
        </p:spPr>
        <p:txBody>
          <a:bodyPr/>
          <a:lstStyle/>
          <a:p>
            <a:r>
              <a:rPr lang="en-US" sz="3200" b="1" dirty="0">
                <a:latin typeface="Arial Narrow" pitchFamily="34" charset="0"/>
              </a:rPr>
              <a:t> </a:t>
            </a:r>
            <a:r>
              <a:rPr lang="en-US" sz="3200" b="1" dirty="0" smtClean="0">
                <a:latin typeface="Arial Narrow" pitchFamily="34" charset="0"/>
              </a:rPr>
              <a:t>“Mothering instinct”</a:t>
            </a:r>
          </a:p>
          <a:p>
            <a:r>
              <a:rPr lang="en-US" sz="3200" b="1" dirty="0">
                <a:latin typeface="Arial Narrow" pitchFamily="34" charset="0"/>
              </a:rPr>
              <a:t> </a:t>
            </a:r>
            <a:r>
              <a:rPr lang="en-US" sz="3200" b="1" dirty="0" smtClean="0">
                <a:latin typeface="Arial Narrow" pitchFamily="34" charset="0"/>
              </a:rPr>
              <a:t>Plan escape route prior to entry</a:t>
            </a:r>
          </a:p>
          <a:p>
            <a:r>
              <a:rPr lang="en-US" sz="3200" b="1" dirty="0">
                <a:latin typeface="Arial Narrow" pitchFamily="34" charset="0"/>
              </a:rPr>
              <a:t> </a:t>
            </a:r>
            <a:r>
              <a:rPr lang="en-US" sz="3200" b="1" dirty="0" smtClean="0">
                <a:latin typeface="Arial Narrow" pitchFamily="34" charset="0"/>
              </a:rPr>
              <a:t>Separate quickly</a:t>
            </a:r>
          </a:p>
          <a:p>
            <a:r>
              <a:rPr lang="en-US" sz="3200" b="1" dirty="0" smtClean="0">
                <a:latin typeface="Arial Narrow" pitchFamily="34" charset="0"/>
              </a:rPr>
              <a:t> Remove cow from calf for safer handling</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Post-Parturition cows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67400" y="1676400"/>
            <a:ext cx="3128964" cy="291465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0200" y="4038600"/>
            <a:ext cx="1311435" cy="2486025"/>
          </a:xfrm>
          <a:prstGeom prst="rect">
            <a:avLst/>
          </a:prstGeom>
        </p:spPr>
      </p:pic>
      <p:sp>
        <p:nvSpPr>
          <p:cNvPr id="6" name="Slide Number Placeholder 5"/>
          <p:cNvSpPr>
            <a:spLocks noGrp="1"/>
          </p:cNvSpPr>
          <p:nvPr>
            <p:ph type="sldNum" sz="quarter" idx="12"/>
          </p:nvPr>
        </p:nvSpPr>
        <p:spPr/>
        <p:txBody>
          <a:bodyPr/>
          <a:lstStyle/>
          <a:p>
            <a:fld id="{7C9906BE-735F-4238-A757-4C5D998805A6}" type="slidenum">
              <a:rPr lang="en-US" smtClean="0"/>
              <a:t>15</a:t>
            </a:fld>
            <a:endParaRPr lang="en-US"/>
          </a:p>
        </p:txBody>
      </p:sp>
    </p:spTree>
    <p:extLst>
      <p:ext uri="{BB962C8B-B14F-4D97-AF65-F5344CB8AC3E}">
        <p14:creationId xmlns:p14="http://schemas.microsoft.com/office/powerpoint/2010/main" val="426015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 </a:t>
            </a:r>
            <a:r>
              <a:rPr lang="en-US" sz="3200" b="1" dirty="0" smtClean="0">
                <a:latin typeface="Arial Narrow" pitchFamily="34" charset="0"/>
              </a:rPr>
              <a:t>Any disease that can be transmitted between animals and humans</a:t>
            </a:r>
          </a:p>
          <a:p>
            <a:r>
              <a:rPr lang="en-US" sz="3200" b="1" dirty="0">
                <a:latin typeface="Arial Narrow" pitchFamily="34" charset="0"/>
              </a:rPr>
              <a:t> </a:t>
            </a:r>
            <a:r>
              <a:rPr lang="en-US" sz="3200" b="1" dirty="0" smtClean="0">
                <a:latin typeface="Arial Narrow" pitchFamily="34" charset="0"/>
              </a:rPr>
              <a:t>Warn employees of risk</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Zoonosis</a:t>
            </a:r>
          </a:p>
        </p:txBody>
      </p:sp>
      <p:sp>
        <p:nvSpPr>
          <p:cNvPr id="4" name="Slide Number Placeholder 3"/>
          <p:cNvSpPr>
            <a:spLocks noGrp="1"/>
          </p:cNvSpPr>
          <p:nvPr>
            <p:ph type="sldNum" sz="quarter" idx="12"/>
          </p:nvPr>
        </p:nvSpPr>
        <p:spPr/>
        <p:txBody>
          <a:bodyPr/>
          <a:lstStyle/>
          <a:p>
            <a:fld id="{7C9906BE-735F-4238-A757-4C5D998805A6}" type="slidenum">
              <a:rPr lang="en-US" smtClean="0"/>
              <a:t>16</a:t>
            </a:fld>
            <a:endParaRPr lang="en-US"/>
          </a:p>
        </p:txBody>
      </p:sp>
    </p:spTree>
    <p:extLst>
      <p:ext uri="{BB962C8B-B14F-4D97-AF65-F5344CB8AC3E}">
        <p14:creationId xmlns:p14="http://schemas.microsoft.com/office/powerpoint/2010/main" val="142432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 </a:t>
            </a:r>
            <a:r>
              <a:rPr lang="en-US" sz="3200" b="1" dirty="0" smtClean="0">
                <a:latin typeface="Arial Narrow" pitchFamily="34" charset="0"/>
              </a:rPr>
              <a:t>Amniotic fluids, placenta and fetal membranes</a:t>
            </a:r>
          </a:p>
          <a:p>
            <a:r>
              <a:rPr lang="en-US" sz="3200" b="1" dirty="0">
                <a:latin typeface="Arial Narrow" pitchFamily="34" charset="0"/>
              </a:rPr>
              <a:t> </a:t>
            </a:r>
            <a:r>
              <a:rPr lang="en-US" sz="3200" b="1" dirty="0" smtClean="0">
                <a:latin typeface="Arial Narrow" pitchFamily="34" charset="0"/>
              </a:rPr>
              <a:t>Urine, milk, manure</a:t>
            </a:r>
          </a:p>
          <a:p>
            <a:r>
              <a:rPr lang="en-US" sz="3200" b="1" dirty="0">
                <a:latin typeface="Arial Narrow" pitchFamily="34" charset="0"/>
              </a:rPr>
              <a:t> </a:t>
            </a:r>
            <a:r>
              <a:rPr lang="en-US" sz="3200" b="1" dirty="0" smtClean="0">
                <a:latin typeface="Arial Narrow" pitchFamily="34" charset="0"/>
              </a:rPr>
              <a:t>Sores/wounds</a:t>
            </a:r>
          </a:p>
          <a:p>
            <a:r>
              <a:rPr lang="en-US" sz="3200" b="1" dirty="0">
                <a:latin typeface="Arial Narrow" pitchFamily="34" charset="0"/>
              </a:rPr>
              <a:t> </a:t>
            </a:r>
            <a:r>
              <a:rPr lang="en-US" sz="3200" b="1" dirty="0" smtClean="0">
                <a:latin typeface="Arial Narrow" pitchFamily="34" charset="0"/>
              </a:rPr>
              <a:t>Needle sticks</a:t>
            </a:r>
          </a:p>
          <a:p>
            <a:r>
              <a:rPr lang="en-US" sz="3200" b="1" dirty="0">
                <a:latin typeface="Arial Narrow" pitchFamily="34" charset="0"/>
              </a:rPr>
              <a:t> </a:t>
            </a:r>
            <a:r>
              <a:rPr lang="en-US" sz="3200" b="1" dirty="0" smtClean="0">
                <a:latin typeface="Arial Narrow" pitchFamily="34" charset="0"/>
              </a:rPr>
              <a:t>Inhalation of dust</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Routes of infection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2895600"/>
            <a:ext cx="4191000" cy="27940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17</a:t>
            </a:fld>
            <a:endParaRPr lang="en-US"/>
          </a:p>
        </p:txBody>
      </p:sp>
    </p:spTree>
    <p:extLst>
      <p:ext uri="{BB962C8B-B14F-4D97-AF65-F5344CB8AC3E}">
        <p14:creationId xmlns:p14="http://schemas.microsoft.com/office/powerpoint/2010/main" val="211701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486401" cy="4407408"/>
          </a:xfrm>
        </p:spPr>
        <p:txBody>
          <a:bodyPr>
            <a:normAutofit fontScale="92500"/>
          </a:bodyPr>
          <a:lstStyle/>
          <a:p>
            <a:r>
              <a:rPr lang="en-US" sz="3200" b="1" dirty="0">
                <a:latin typeface="Arial Narrow" pitchFamily="34" charset="0"/>
              </a:rPr>
              <a:t> </a:t>
            </a:r>
            <a:r>
              <a:rPr lang="en-US" sz="3200" b="1" dirty="0" smtClean="0">
                <a:latin typeface="Arial Narrow" pitchFamily="34" charset="0"/>
              </a:rPr>
              <a:t>Hand washing </a:t>
            </a:r>
          </a:p>
          <a:p>
            <a:r>
              <a:rPr lang="en-US" sz="3200" b="1" dirty="0" smtClean="0">
                <a:latin typeface="Arial Narrow" pitchFamily="34" charset="0"/>
              </a:rPr>
              <a:t> Avoid unpasteurized milk</a:t>
            </a:r>
          </a:p>
          <a:p>
            <a:r>
              <a:rPr lang="en-US" sz="3200" b="1" dirty="0">
                <a:latin typeface="Arial Narrow" pitchFamily="34" charset="0"/>
              </a:rPr>
              <a:t> </a:t>
            </a:r>
            <a:r>
              <a:rPr lang="en-US" sz="3200" b="1" dirty="0" smtClean="0">
                <a:latin typeface="Arial Narrow" pitchFamily="34" charset="0"/>
              </a:rPr>
              <a:t>Isolation of infected animals</a:t>
            </a:r>
          </a:p>
          <a:p>
            <a:r>
              <a:rPr lang="en-US" sz="3200" b="1" dirty="0">
                <a:latin typeface="Arial Narrow" pitchFamily="34" charset="0"/>
              </a:rPr>
              <a:t> </a:t>
            </a:r>
            <a:r>
              <a:rPr lang="en-US" sz="3200" b="1" dirty="0" smtClean="0">
                <a:latin typeface="Arial Narrow" pitchFamily="34" charset="0"/>
              </a:rPr>
              <a:t>Use of PPE</a:t>
            </a:r>
          </a:p>
          <a:p>
            <a:r>
              <a:rPr lang="en-US" sz="3200" b="1" dirty="0">
                <a:latin typeface="Arial Narrow" pitchFamily="34" charset="0"/>
              </a:rPr>
              <a:t> </a:t>
            </a:r>
            <a:r>
              <a:rPr lang="en-US" sz="3200" b="1" dirty="0" smtClean="0">
                <a:latin typeface="Arial Narrow" pitchFamily="34" charset="0"/>
              </a:rPr>
              <a:t>Disinfecting measures</a:t>
            </a:r>
          </a:p>
          <a:p>
            <a:r>
              <a:rPr lang="en-US" sz="3200" b="1" dirty="0">
                <a:latin typeface="Arial Narrow" pitchFamily="34" charset="0"/>
              </a:rPr>
              <a:t> </a:t>
            </a:r>
            <a:r>
              <a:rPr lang="en-US" sz="3200" b="1" dirty="0" smtClean="0">
                <a:latin typeface="Arial Narrow" pitchFamily="34" charset="0"/>
              </a:rPr>
              <a:t>Test/quarantine new animals</a:t>
            </a:r>
          </a:p>
          <a:p>
            <a:r>
              <a:rPr lang="en-US" sz="3200" b="1" dirty="0">
                <a:latin typeface="Arial Narrow" pitchFamily="34" charset="0"/>
              </a:rPr>
              <a:t> </a:t>
            </a:r>
            <a:r>
              <a:rPr lang="en-US" sz="3200" b="1" dirty="0" smtClean="0">
                <a:latin typeface="Arial Narrow" pitchFamily="34" charset="0"/>
              </a:rPr>
              <a:t>Sharps container</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Best preventative Measures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3200400"/>
            <a:ext cx="3352800" cy="25146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18</a:t>
            </a:fld>
            <a:endParaRPr lang="en-US"/>
          </a:p>
        </p:txBody>
      </p:sp>
    </p:spTree>
    <p:extLst>
      <p:ext uri="{BB962C8B-B14F-4D97-AF65-F5344CB8AC3E}">
        <p14:creationId xmlns:p14="http://schemas.microsoft.com/office/powerpoint/2010/main" val="1328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 </a:t>
            </a:r>
            <a:r>
              <a:rPr lang="en-US" sz="3200" b="1" dirty="0" smtClean="0">
                <a:latin typeface="Arial Narrow" pitchFamily="34" charset="0"/>
              </a:rPr>
              <a:t>Inform employee</a:t>
            </a:r>
          </a:p>
          <a:p>
            <a:pPr lvl="1"/>
            <a:r>
              <a:rPr lang="en-US" sz="3000" b="1" dirty="0">
                <a:latin typeface="Arial Narrow" pitchFamily="34" charset="0"/>
              </a:rPr>
              <a:t> </a:t>
            </a:r>
            <a:r>
              <a:rPr lang="en-US" sz="3000" b="1" dirty="0" smtClean="0">
                <a:latin typeface="Arial Narrow" pitchFamily="34" charset="0"/>
              </a:rPr>
              <a:t>Name</a:t>
            </a:r>
          </a:p>
          <a:p>
            <a:pPr lvl="1"/>
            <a:r>
              <a:rPr lang="en-US" sz="3000" b="1" dirty="0">
                <a:latin typeface="Arial Narrow" pitchFamily="34" charset="0"/>
              </a:rPr>
              <a:t> S</a:t>
            </a:r>
            <a:r>
              <a:rPr lang="en-US" sz="3000" b="1" dirty="0" smtClean="0">
                <a:latin typeface="Arial Narrow" pitchFamily="34" charset="0"/>
              </a:rPr>
              <a:t>pread</a:t>
            </a:r>
          </a:p>
          <a:p>
            <a:pPr lvl="1"/>
            <a:r>
              <a:rPr lang="en-US" sz="3000" b="1" dirty="0">
                <a:latin typeface="Arial Narrow" pitchFamily="34" charset="0"/>
              </a:rPr>
              <a:t> </a:t>
            </a:r>
            <a:r>
              <a:rPr lang="en-US" sz="3000" b="1" dirty="0" smtClean="0">
                <a:latin typeface="Arial Narrow" pitchFamily="34" charset="0"/>
              </a:rPr>
              <a:t>Symptoms</a:t>
            </a:r>
          </a:p>
          <a:p>
            <a:pPr marL="365760" lvl="1" indent="0">
              <a:buNone/>
            </a:pPr>
            <a:endParaRPr lang="en-US" sz="3000" b="1" dirty="0">
              <a:latin typeface="Arial Narrow" pitchFamily="34" charset="0"/>
            </a:endParaRPr>
          </a:p>
          <a:p>
            <a:r>
              <a:rPr lang="en-US" sz="3200" b="1" dirty="0">
                <a:latin typeface="Arial Narrow" pitchFamily="34" charset="0"/>
              </a:rPr>
              <a:t> </a:t>
            </a:r>
            <a:r>
              <a:rPr lang="en-US" sz="3200" b="1" dirty="0" smtClean="0">
                <a:latin typeface="Arial Narrow" pitchFamily="34" charset="0"/>
              </a:rPr>
              <a:t>ex.: ringworm</a:t>
            </a:r>
          </a:p>
        </p:txBody>
      </p:sp>
      <p:sp>
        <p:nvSpPr>
          <p:cNvPr id="3" name="Title 2"/>
          <p:cNvSpPr>
            <a:spLocks noGrp="1"/>
          </p:cNvSpPr>
          <p:nvPr>
            <p:ph type="title"/>
          </p:nvPr>
        </p:nvSpPr>
        <p:spPr/>
        <p:txBody>
          <a:bodyPr/>
          <a:lstStyle/>
          <a:p>
            <a:r>
              <a:rPr lang="en-US" sz="4000" dirty="0">
                <a:latin typeface="Arial Black" pitchFamily="34" charset="0"/>
              </a:rPr>
              <a:t>Common Diseases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1905000"/>
            <a:ext cx="3257550" cy="43434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19</a:t>
            </a:fld>
            <a:endParaRPr lang="en-US"/>
          </a:p>
        </p:txBody>
      </p:sp>
    </p:spTree>
    <p:extLst>
      <p:ext uri="{BB962C8B-B14F-4D97-AF65-F5344CB8AC3E}">
        <p14:creationId xmlns:p14="http://schemas.microsoft.com/office/powerpoint/2010/main" val="76057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Upon completion of this unit you will be able to identify the hazards related to animal handling and farm structures on your operation and implement safety protocols to address these hazards.</a:t>
            </a:r>
            <a:endParaRPr lang="en-US" dirty="0"/>
          </a:p>
        </p:txBody>
      </p:sp>
      <p:sp>
        <p:nvSpPr>
          <p:cNvPr id="3" name="Title 2"/>
          <p:cNvSpPr>
            <a:spLocks noGrp="1"/>
          </p:cNvSpPr>
          <p:nvPr>
            <p:ph type="title"/>
          </p:nvPr>
        </p:nvSpPr>
        <p:spPr/>
        <p:txBody>
          <a:bodyPr/>
          <a:lstStyle/>
          <a:p>
            <a:r>
              <a:rPr lang="en-US" sz="4000" dirty="0">
                <a:latin typeface="Arial Black" pitchFamily="34" charset="0"/>
              </a:rPr>
              <a:t>Learning Objective</a:t>
            </a:r>
          </a:p>
        </p:txBody>
      </p:sp>
      <p:sp>
        <p:nvSpPr>
          <p:cNvPr id="4" name="Slide Number Placeholder 3"/>
          <p:cNvSpPr>
            <a:spLocks noGrp="1"/>
          </p:cNvSpPr>
          <p:nvPr>
            <p:ph type="sldNum" sz="quarter" idx="12"/>
          </p:nvPr>
        </p:nvSpPr>
        <p:spPr/>
        <p:txBody>
          <a:bodyPr/>
          <a:lstStyle/>
          <a:p>
            <a:fld id="{7C9906BE-735F-4238-A757-4C5D998805A6}" type="slidenum">
              <a:rPr lang="en-US" smtClean="0"/>
              <a:t>2</a:t>
            </a:fld>
            <a:endParaRPr lang="en-US"/>
          </a:p>
        </p:txBody>
      </p:sp>
    </p:spTree>
    <p:extLst>
      <p:ext uri="{BB962C8B-B14F-4D97-AF65-F5344CB8AC3E}">
        <p14:creationId xmlns:p14="http://schemas.microsoft.com/office/powerpoint/2010/main" val="3366074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 </a:t>
            </a:r>
            <a:r>
              <a:rPr lang="en-US" sz="3200" b="1" dirty="0" smtClean="0">
                <a:latin typeface="Arial Narrow" pitchFamily="34" charset="0"/>
              </a:rPr>
              <a:t>Women</a:t>
            </a:r>
          </a:p>
          <a:p>
            <a:pPr lvl="1"/>
            <a:r>
              <a:rPr lang="en-US" sz="3000" b="1" dirty="0">
                <a:latin typeface="Arial Narrow" pitchFamily="34" charset="0"/>
              </a:rPr>
              <a:t> </a:t>
            </a:r>
            <a:r>
              <a:rPr lang="en-US" sz="3000" b="1" dirty="0" smtClean="0">
                <a:latin typeface="Arial Narrow" pitchFamily="34" charset="0"/>
              </a:rPr>
              <a:t>Pregnancy</a:t>
            </a:r>
          </a:p>
          <a:p>
            <a:r>
              <a:rPr lang="en-US" sz="3200" b="1" dirty="0">
                <a:latin typeface="Arial Narrow" pitchFamily="34" charset="0"/>
              </a:rPr>
              <a:t> </a:t>
            </a:r>
            <a:r>
              <a:rPr lang="en-US" sz="3200" b="1" dirty="0" smtClean="0">
                <a:latin typeface="Arial Narrow" pitchFamily="34" charset="0"/>
              </a:rPr>
              <a:t>Men</a:t>
            </a:r>
          </a:p>
          <a:p>
            <a:pPr lvl="1"/>
            <a:r>
              <a:rPr lang="en-US" sz="3000" b="1" dirty="0">
                <a:latin typeface="Arial Narrow" pitchFamily="34" charset="0"/>
              </a:rPr>
              <a:t> </a:t>
            </a:r>
            <a:r>
              <a:rPr lang="en-US" sz="3000" b="1" dirty="0" smtClean="0">
                <a:latin typeface="Arial Narrow" pitchFamily="34" charset="0"/>
              </a:rPr>
              <a:t>Hormone imbalances</a:t>
            </a:r>
          </a:p>
          <a:p>
            <a:r>
              <a:rPr lang="en-US" sz="3200" b="1" dirty="0" smtClean="0">
                <a:latin typeface="Arial Narrow" pitchFamily="34" charset="0"/>
              </a:rPr>
              <a:t>PPE</a:t>
            </a:r>
          </a:p>
        </p:txBody>
      </p:sp>
      <p:sp>
        <p:nvSpPr>
          <p:cNvPr id="3" name="Title 2"/>
          <p:cNvSpPr>
            <a:spLocks noGrp="1"/>
          </p:cNvSpPr>
          <p:nvPr>
            <p:ph type="title"/>
          </p:nvPr>
        </p:nvSpPr>
        <p:spPr/>
        <p:txBody>
          <a:bodyPr/>
          <a:lstStyle/>
          <a:p>
            <a:r>
              <a:rPr lang="en-US" sz="4000" dirty="0">
                <a:latin typeface="Arial Black" pitchFamily="34" charset="0"/>
              </a:rPr>
              <a:t>Hormones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2438400"/>
            <a:ext cx="3429000" cy="257175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20</a:t>
            </a:fld>
            <a:endParaRPr lang="en-US"/>
          </a:p>
        </p:txBody>
      </p:sp>
    </p:spTree>
    <p:extLst>
      <p:ext uri="{BB962C8B-B14F-4D97-AF65-F5344CB8AC3E}">
        <p14:creationId xmlns:p14="http://schemas.microsoft.com/office/powerpoint/2010/main" val="325926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latin typeface="Arial Narrow" pitchFamily="34" charset="0"/>
              </a:rPr>
              <a:t> Minimize risk</a:t>
            </a:r>
          </a:p>
          <a:p>
            <a:pPr lvl="1"/>
            <a:r>
              <a:rPr lang="en-US" sz="3000" b="1" dirty="0">
                <a:latin typeface="Arial Narrow" pitchFamily="34" charset="0"/>
              </a:rPr>
              <a:t> </a:t>
            </a:r>
            <a:r>
              <a:rPr lang="en-US" sz="3000" b="1" dirty="0" smtClean="0">
                <a:latin typeface="Arial Narrow" pitchFamily="34" charset="0"/>
              </a:rPr>
              <a:t>Training</a:t>
            </a:r>
          </a:p>
          <a:p>
            <a:pPr lvl="1"/>
            <a:r>
              <a:rPr lang="en-US" sz="3000" b="1" dirty="0">
                <a:latin typeface="Arial Narrow" pitchFamily="34" charset="0"/>
              </a:rPr>
              <a:t> </a:t>
            </a:r>
            <a:r>
              <a:rPr lang="en-US" sz="3000" b="1" dirty="0" smtClean="0">
                <a:latin typeface="Arial Narrow" pitchFamily="34" charset="0"/>
              </a:rPr>
              <a:t>Positioning</a:t>
            </a:r>
          </a:p>
          <a:p>
            <a:pPr lvl="1"/>
            <a:r>
              <a:rPr lang="en-US" sz="3000" b="1" dirty="0">
                <a:latin typeface="Arial Narrow" pitchFamily="34" charset="0"/>
              </a:rPr>
              <a:t> </a:t>
            </a:r>
            <a:r>
              <a:rPr lang="en-US" sz="3000" b="1" dirty="0" smtClean="0">
                <a:latin typeface="Arial Narrow" pitchFamily="34" charset="0"/>
              </a:rPr>
              <a:t>Communication</a:t>
            </a:r>
          </a:p>
        </p:txBody>
      </p:sp>
      <p:sp>
        <p:nvSpPr>
          <p:cNvPr id="3" name="Title 2"/>
          <p:cNvSpPr>
            <a:spLocks noGrp="1"/>
          </p:cNvSpPr>
          <p:nvPr>
            <p:ph type="title"/>
          </p:nvPr>
        </p:nvSpPr>
        <p:spPr/>
        <p:txBody>
          <a:bodyPr/>
          <a:lstStyle/>
          <a:p>
            <a:r>
              <a:rPr lang="en-US" sz="4000" dirty="0">
                <a:latin typeface="Arial Black" pitchFamily="34" charset="0"/>
              </a:rPr>
              <a:t>Conclusions</a:t>
            </a:r>
          </a:p>
        </p:txBody>
      </p:sp>
      <p:sp>
        <p:nvSpPr>
          <p:cNvPr id="4" name="Slide Number Placeholder 3"/>
          <p:cNvSpPr>
            <a:spLocks noGrp="1"/>
          </p:cNvSpPr>
          <p:nvPr>
            <p:ph type="sldNum" sz="quarter" idx="12"/>
          </p:nvPr>
        </p:nvSpPr>
        <p:spPr/>
        <p:txBody>
          <a:bodyPr/>
          <a:lstStyle/>
          <a:p>
            <a:fld id="{7C9906BE-735F-4238-A757-4C5D998805A6}" type="slidenum">
              <a:rPr lang="en-US" smtClean="0"/>
              <a:t>21</a:t>
            </a:fld>
            <a:endParaRPr lang="en-US"/>
          </a:p>
        </p:txBody>
      </p:sp>
    </p:spTree>
    <p:extLst>
      <p:ext uri="{BB962C8B-B14F-4D97-AF65-F5344CB8AC3E}">
        <p14:creationId xmlns:p14="http://schemas.microsoft.com/office/powerpoint/2010/main" val="288438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latin typeface="Arial Black" pitchFamily="34" charset="0"/>
              </a:rPr>
              <a:t>Farm</a:t>
            </a:r>
            <a:r>
              <a:rPr lang="en-US" sz="4000" dirty="0" smtClean="0"/>
              <a:t> </a:t>
            </a:r>
            <a:r>
              <a:rPr lang="en-US" sz="4000" dirty="0">
                <a:latin typeface="Arial Black" pitchFamily="34" charset="0"/>
              </a:rPr>
              <a:t>Structures</a:t>
            </a:r>
          </a:p>
        </p:txBody>
      </p:sp>
      <p:graphicFrame>
        <p:nvGraphicFramePr>
          <p:cNvPr id="4" name="Chart 3"/>
          <p:cNvGraphicFramePr>
            <a:graphicFrameLocks/>
          </p:cNvGraphicFramePr>
          <p:nvPr>
            <p:extLst>
              <p:ext uri="{D42A27DB-BD31-4B8C-83A1-F6EECF244321}">
                <p14:modId xmlns:p14="http://schemas.microsoft.com/office/powerpoint/2010/main" val="693503612"/>
              </p:ext>
            </p:extLst>
          </p:nvPr>
        </p:nvGraphicFramePr>
        <p:xfrm>
          <a:off x="838200" y="1828800"/>
          <a:ext cx="7239000" cy="434138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7C9906BE-735F-4238-A757-4C5D998805A6}" type="slidenum">
              <a:rPr lang="en-US" smtClean="0"/>
              <a:t>22</a:t>
            </a:fld>
            <a:endParaRPr lang="en-US"/>
          </a:p>
        </p:txBody>
      </p:sp>
      <p:sp>
        <p:nvSpPr>
          <p:cNvPr id="5" name="TextBox 4"/>
          <p:cNvSpPr txBox="1"/>
          <p:nvPr/>
        </p:nvSpPr>
        <p:spPr>
          <a:xfrm>
            <a:off x="762000" y="6248400"/>
            <a:ext cx="7391400" cy="369332"/>
          </a:xfrm>
          <a:prstGeom prst="rect">
            <a:avLst/>
          </a:prstGeom>
          <a:noFill/>
        </p:spPr>
        <p:txBody>
          <a:bodyPr wrap="square" rtlCol="0">
            <a:spAutoFit/>
          </a:bodyPr>
          <a:lstStyle/>
          <a:p>
            <a:r>
              <a:rPr lang="en-US" dirty="0"/>
              <a:t>Information based on the needs assessment distributed by PDPW</a:t>
            </a:r>
          </a:p>
        </p:txBody>
      </p:sp>
    </p:spTree>
    <p:extLst>
      <p:ext uri="{BB962C8B-B14F-4D97-AF65-F5344CB8AC3E}">
        <p14:creationId xmlns:p14="http://schemas.microsoft.com/office/powerpoint/2010/main" val="2139571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latin typeface="Arial Black" pitchFamily="34" charset="0"/>
              </a:rPr>
              <a:t>Farm</a:t>
            </a:r>
            <a:r>
              <a:rPr lang="en-US" sz="4000" dirty="0" smtClean="0"/>
              <a:t> </a:t>
            </a:r>
            <a:r>
              <a:rPr lang="en-US" sz="4000" dirty="0">
                <a:latin typeface="Arial Black" pitchFamily="34" charset="0"/>
              </a:rPr>
              <a:t>Structures</a:t>
            </a:r>
          </a:p>
        </p:txBody>
      </p:sp>
      <p:graphicFrame>
        <p:nvGraphicFramePr>
          <p:cNvPr id="5" name="Chart 4"/>
          <p:cNvGraphicFramePr>
            <a:graphicFrameLocks/>
          </p:cNvGraphicFramePr>
          <p:nvPr>
            <p:extLst>
              <p:ext uri="{D42A27DB-BD31-4B8C-83A1-F6EECF244321}">
                <p14:modId xmlns:p14="http://schemas.microsoft.com/office/powerpoint/2010/main" val="2399251991"/>
              </p:ext>
            </p:extLst>
          </p:nvPr>
        </p:nvGraphicFramePr>
        <p:xfrm>
          <a:off x="762000" y="1828800"/>
          <a:ext cx="7467600" cy="447848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7C9906BE-735F-4238-A757-4C5D998805A6}" type="slidenum">
              <a:rPr lang="en-US" smtClean="0"/>
              <a:t>23</a:t>
            </a:fld>
            <a:endParaRPr lang="en-US"/>
          </a:p>
        </p:txBody>
      </p:sp>
      <p:sp>
        <p:nvSpPr>
          <p:cNvPr id="4" name="TextBox 3"/>
          <p:cNvSpPr txBox="1"/>
          <p:nvPr/>
        </p:nvSpPr>
        <p:spPr>
          <a:xfrm>
            <a:off x="457200" y="6351281"/>
            <a:ext cx="7772400" cy="369332"/>
          </a:xfrm>
          <a:prstGeom prst="rect">
            <a:avLst/>
          </a:prstGeom>
          <a:noFill/>
        </p:spPr>
        <p:txBody>
          <a:bodyPr wrap="square" rtlCol="0">
            <a:spAutoFit/>
          </a:bodyPr>
          <a:lstStyle/>
          <a:p>
            <a:r>
              <a:rPr lang="en-US" dirty="0"/>
              <a:t>Information based on the needs assessment distributed by PDPW</a:t>
            </a:r>
          </a:p>
        </p:txBody>
      </p:sp>
    </p:spTree>
    <p:extLst>
      <p:ext uri="{BB962C8B-B14F-4D97-AF65-F5344CB8AC3E}">
        <p14:creationId xmlns:p14="http://schemas.microsoft.com/office/powerpoint/2010/main" val="399591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latin typeface="Arial Black" pitchFamily="34" charset="0"/>
              </a:rPr>
              <a:t>Farm</a:t>
            </a:r>
            <a:r>
              <a:rPr lang="en-US" sz="4000" dirty="0" smtClean="0"/>
              <a:t> </a:t>
            </a:r>
            <a:r>
              <a:rPr lang="en-US" sz="4000" dirty="0">
                <a:latin typeface="Arial Black" pitchFamily="34" charset="0"/>
              </a:rPr>
              <a:t>Structures</a:t>
            </a:r>
          </a:p>
        </p:txBody>
      </p:sp>
      <p:graphicFrame>
        <p:nvGraphicFramePr>
          <p:cNvPr id="4" name="Chart 3"/>
          <p:cNvGraphicFramePr>
            <a:graphicFrameLocks/>
          </p:cNvGraphicFramePr>
          <p:nvPr>
            <p:extLst>
              <p:ext uri="{D42A27DB-BD31-4B8C-83A1-F6EECF244321}">
                <p14:modId xmlns:p14="http://schemas.microsoft.com/office/powerpoint/2010/main" val="3022764396"/>
              </p:ext>
            </p:extLst>
          </p:nvPr>
        </p:nvGraphicFramePr>
        <p:xfrm>
          <a:off x="838200" y="1828800"/>
          <a:ext cx="7239000" cy="43413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72631265"/>
              </p:ext>
            </p:extLst>
          </p:nvPr>
        </p:nvGraphicFramePr>
        <p:xfrm>
          <a:off x="685800" y="1752600"/>
          <a:ext cx="7772400" cy="466127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7C9906BE-735F-4238-A757-4C5D998805A6}" type="slidenum">
              <a:rPr lang="en-US" smtClean="0"/>
              <a:t>24</a:t>
            </a:fld>
            <a:endParaRPr lang="en-US"/>
          </a:p>
        </p:txBody>
      </p:sp>
      <p:sp>
        <p:nvSpPr>
          <p:cNvPr id="7" name="TextBox 6"/>
          <p:cNvSpPr txBox="1"/>
          <p:nvPr/>
        </p:nvSpPr>
        <p:spPr>
          <a:xfrm>
            <a:off x="762000" y="6400800"/>
            <a:ext cx="7543800" cy="369332"/>
          </a:xfrm>
          <a:prstGeom prst="rect">
            <a:avLst/>
          </a:prstGeom>
          <a:noFill/>
        </p:spPr>
        <p:txBody>
          <a:bodyPr wrap="square" rtlCol="0">
            <a:spAutoFit/>
          </a:bodyPr>
          <a:lstStyle/>
          <a:p>
            <a:r>
              <a:rPr lang="en-US" dirty="0"/>
              <a:t>Information based on the needs assessment distributed by PDPW</a:t>
            </a:r>
          </a:p>
        </p:txBody>
      </p:sp>
    </p:spTree>
    <p:extLst>
      <p:ext uri="{BB962C8B-B14F-4D97-AF65-F5344CB8AC3E}">
        <p14:creationId xmlns:p14="http://schemas.microsoft.com/office/powerpoint/2010/main" val="41183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latin typeface="Arial Narrow" pitchFamily="34" charset="0"/>
              </a:rPr>
              <a:t> Consensus standards</a:t>
            </a:r>
          </a:p>
          <a:p>
            <a:r>
              <a:rPr lang="en-US" sz="3200" b="1" dirty="0">
                <a:latin typeface="Arial Narrow" pitchFamily="34" charset="0"/>
              </a:rPr>
              <a:t> </a:t>
            </a:r>
            <a:r>
              <a:rPr lang="en-US" sz="3200" b="1" dirty="0" smtClean="0">
                <a:latin typeface="Arial Narrow" pitchFamily="34" charset="0"/>
              </a:rPr>
              <a:t>OSHA 1910, 1928</a:t>
            </a: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What is OSHA </a:t>
            </a:r>
            <a:br>
              <a:rPr lang="en-US" sz="4000" dirty="0">
                <a:latin typeface="Arial Black" pitchFamily="34" charset="0"/>
              </a:rPr>
            </a:br>
            <a:r>
              <a:rPr lang="en-US" sz="4000" dirty="0" smtClean="0">
                <a:latin typeface="Arial Black" pitchFamily="34" charset="0"/>
              </a:rPr>
              <a:t>looking </a:t>
            </a:r>
            <a:r>
              <a:rPr lang="en-US" sz="4000" dirty="0">
                <a:latin typeface="Arial Black" pitchFamily="34" charset="0"/>
              </a:rPr>
              <a:t>for?</a:t>
            </a:r>
          </a:p>
        </p:txBody>
      </p:sp>
      <p:sp>
        <p:nvSpPr>
          <p:cNvPr id="4" name="Slide Number Placeholder 3"/>
          <p:cNvSpPr>
            <a:spLocks noGrp="1"/>
          </p:cNvSpPr>
          <p:nvPr>
            <p:ph type="sldNum" sz="quarter" idx="12"/>
          </p:nvPr>
        </p:nvSpPr>
        <p:spPr/>
        <p:txBody>
          <a:bodyPr/>
          <a:lstStyle/>
          <a:p>
            <a:fld id="{7C9906BE-735F-4238-A757-4C5D998805A6}" type="slidenum">
              <a:rPr lang="en-US" smtClean="0"/>
              <a:t>25</a:t>
            </a:fld>
            <a:endParaRPr lang="en-US"/>
          </a:p>
        </p:txBody>
      </p:sp>
    </p:spTree>
    <p:extLst>
      <p:ext uri="{BB962C8B-B14F-4D97-AF65-F5344CB8AC3E}">
        <p14:creationId xmlns:p14="http://schemas.microsoft.com/office/powerpoint/2010/main" val="240544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latin typeface="Arial Narrow" pitchFamily="34" charset="0"/>
              </a:rPr>
              <a:t> Organization and housekeeping</a:t>
            </a:r>
          </a:p>
          <a:p>
            <a:r>
              <a:rPr lang="en-US" sz="3200" b="1" dirty="0">
                <a:latin typeface="Arial Narrow" pitchFamily="34" charset="0"/>
              </a:rPr>
              <a:t> </a:t>
            </a:r>
            <a:r>
              <a:rPr lang="en-US" sz="3200" b="1" dirty="0" smtClean="0">
                <a:latin typeface="Arial Narrow" pitchFamily="34" charset="0"/>
              </a:rPr>
              <a:t>Facility walkthroughs</a:t>
            </a:r>
          </a:p>
          <a:p>
            <a:r>
              <a:rPr lang="en-US" sz="3200" b="1" dirty="0">
                <a:latin typeface="Arial Narrow" pitchFamily="34" charset="0"/>
              </a:rPr>
              <a:t> </a:t>
            </a:r>
            <a:r>
              <a:rPr lang="en-US" sz="3200" b="1" dirty="0" smtClean="0">
                <a:latin typeface="Arial Narrow" pitchFamily="34" charset="0"/>
              </a:rPr>
              <a:t>Floors/footwear</a:t>
            </a: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Organization and housekeeping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3276600"/>
            <a:ext cx="3784600" cy="283845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26</a:t>
            </a:fld>
            <a:endParaRPr lang="en-US"/>
          </a:p>
        </p:txBody>
      </p:sp>
    </p:spTree>
    <p:extLst>
      <p:ext uri="{BB962C8B-B14F-4D97-AF65-F5344CB8AC3E}">
        <p14:creationId xmlns:p14="http://schemas.microsoft.com/office/powerpoint/2010/main" val="844449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200" b="1" dirty="0" smtClean="0">
                <a:latin typeface="Arial Narrow" pitchFamily="34" charset="0"/>
              </a:rPr>
              <a:t>“A </a:t>
            </a:r>
            <a:r>
              <a:rPr lang="en-US" sz="3200" b="1" dirty="0">
                <a:latin typeface="Arial Narrow" pitchFamily="34" charset="0"/>
              </a:rPr>
              <a:t>shelter for farm animals or crops; or when incidental to agricultural production, a shelter for processing or storing equipment. An agricultural building is not for use by the public, or for any human </a:t>
            </a:r>
            <a:r>
              <a:rPr lang="en-US" sz="3200" b="1" dirty="0" smtClean="0">
                <a:latin typeface="Arial Narrow" pitchFamily="34" charset="0"/>
              </a:rPr>
              <a:t>habitation.”</a:t>
            </a: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Agricultural Structures</a:t>
            </a:r>
          </a:p>
        </p:txBody>
      </p:sp>
      <p:sp>
        <p:nvSpPr>
          <p:cNvPr id="4" name="Slide Number Placeholder 3"/>
          <p:cNvSpPr>
            <a:spLocks noGrp="1"/>
          </p:cNvSpPr>
          <p:nvPr>
            <p:ph type="sldNum" sz="quarter" idx="12"/>
          </p:nvPr>
        </p:nvSpPr>
        <p:spPr/>
        <p:txBody>
          <a:bodyPr/>
          <a:lstStyle/>
          <a:p>
            <a:fld id="{7C9906BE-735F-4238-A757-4C5D998805A6}" type="slidenum">
              <a:rPr lang="en-US" smtClean="0"/>
              <a:t>27</a:t>
            </a:fld>
            <a:endParaRPr lang="en-US"/>
          </a:p>
        </p:txBody>
      </p:sp>
    </p:spTree>
    <p:extLst>
      <p:ext uri="{BB962C8B-B14F-4D97-AF65-F5344CB8AC3E}">
        <p14:creationId xmlns:p14="http://schemas.microsoft.com/office/powerpoint/2010/main" val="3426470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latin typeface="Arial Narrow" pitchFamily="34" charset="0"/>
              </a:rPr>
              <a:t> Walking and working surfaces</a:t>
            </a:r>
          </a:p>
          <a:p>
            <a:r>
              <a:rPr lang="en-US" sz="3200" b="1" dirty="0">
                <a:latin typeface="Arial Narrow" pitchFamily="34" charset="0"/>
              </a:rPr>
              <a:t> </a:t>
            </a:r>
            <a:r>
              <a:rPr lang="en-US" sz="3200" b="1" dirty="0" smtClean="0">
                <a:latin typeface="Arial Narrow" pitchFamily="34" charset="0"/>
              </a:rPr>
              <a:t>Holes and floor openings</a:t>
            </a:r>
          </a:p>
          <a:p>
            <a:r>
              <a:rPr lang="en-US" sz="3200" b="1" dirty="0">
                <a:latin typeface="Arial Narrow" pitchFamily="34" charset="0"/>
              </a:rPr>
              <a:t> </a:t>
            </a:r>
            <a:r>
              <a:rPr lang="en-US" sz="3200" b="1" dirty="0" smtClean="0">
                <a:latin typeface="Arial Narrow" pitchFamily="34" charset="0"/>
              </a:rPr>
              <a:t>Handrails and railings</a:t>
            </a:r>
          </a:p>
          <a:p>
            <a:r>
              <a:rPr lang="en-US" sz="3200" b="1" dirty="0">
                <a:latin typeface="Arial Narrow" pitchFamily="34" charset="0"/>
              </a:rPr>
              <a:t> </a:t>
            </a:r>
            <a:r>
              <a:rPr lang="en-US" sz="3200" b="1" dirty="0" smtClean="0">
                <a:latin typeface="Arial Narrow" pitchFamily="34" charset="0"/>
              </a:rPr>
              <a:t>Stairs</a:t>
            </a:r>
          </a:p>
          <a:p>
            <a:r>
              <a:rPr lang="en-US" sz="3200" b="1" dirty="0">
                <a:latin typeface="Arial Narrow" pitchFamily="34" charset="0"/>
              </a:rPr>
              <a:t> </a:t>
            </a:r>
            <a:r>
              <a:rPr lang="en-US" sz="3200" b="1" dirty="0" smtClean="0">
                <a:latin typeface="Arial Narrow" pitchFamily="34" charset="0"/>
              </a:rPr>
              <a:t>Fixed ladders and cages</a:t>
            </a: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Common Elements </a:t>
            </a:r>
            <a:br>
              <a:rPr lang="en-US" sz="4000" dirty="0">
                <a:latin typeface="Arial Black" pitchFamily="34" charset="0"/>
              </a:rPr>
            </a:br>
            <a:r>
              <a:rPr lang="en-US" sz="4000" dirty="0">
                <a:latin typeface="Arial Black" pitchFamily="34" charset="0"/>
              </a:rPr>
              <a:t>of Farm Structures</a:t>
            </a:r>
          </a:p>
        </p:txBody>
      </p:sp>
      <p:sp>
        <p:nvSpPr>
          <p:cNvPr id="4" name="Slide Number Placeholder 3"/>
          <p:cNvSpPr>
            <a:spLocks noGrp="1"/>
          </p:cNvSpPr>
          <p:nvPr>
            <p:ph type="sldNum" sz="quarter" idx="12"/>
          </p:nvPr>
        </p:nvSpPr>
        <p:spPr/>
        <p:txBody>
          <a:bodyPr/>
          <a:lstStyle/>
          <a:p>
            <a:fld id="{7C9906BE-735F-4238-A757-4C5D998805A6}" type="slidenum">
              <a:rPr lang="en-US" smtClean="0"/>
              <a:t>28</a:t>
            </a:fld>
            <a:endParaRPr lang="en-US"/>
          </a:p>
        </p:txBody>
      </p:sp>
    </p:spTree>
    <p:extLst>
      <p:ext uri="{BB962C8B-B14F-4D97-AF65-F5344CB8AC3E}">
        <p14:creationId xmlns:p14="http://schemas.microsoft.com/office/powerpoint/2010/main" val="423520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867401" cy="4407408"/>
          </a:xfrm>
        </p:spPr>
        <p:txBody>
          <a:bodyPr/>
          <a:lstStyle/>
          <a:p>
            <a:r>
              <a:rPr lang="en-US" sz="3200" b="1" dirty="0" smtClean="0">
                <a:latin typeface="Arial Narrow" pitchFamily="34" charset="0"/>
              </a:rPr>
              <a:t> Floor hole</a:t>
            </a:r>
          </a:p>
          <a:p>
            <a:pPr lvl="1"/>
            <a:r>
              <a:rPr lang="en-US" sz="2800" b="1" dirty="0" smtClean="0">
                <a:latin typeface="Arial Narrow" pitchFamily="34" charset="0"/>
              </a:rPr>
              <a:t> Less than 12”, more than 1”</a:t>
            </a:r>
          </a:p>
          <a:p>
            <a:pPr lvl="1"/>
            <a:r>
              <a:rPr lang="en-US" sz="2800" b="1" dirty="0" smtClean="0">
                <a:latin typeface="Arial Narrow" pitchFamily="34" charset="0"/>
              </a:rPr>
              <a:t> Placement in floor, platform, pavement or yard</a:t>
            </a:r>
          </a:p>
          <a:p>
            <a:pPr lvl="1"/>
            <a:r>
              <a:rPr lang="en-US" sz="2800" b="1" dirty="0">
                <a:latin typeface="Arial Narrow" pitchFamily="34" charset="0"/>
              </a:rPr>
              <a:t> </a:t>
            </a:r>
            <a:r>
              <a:rPr lang="en-US" sz="2800" b="1" dirty="0" smtClean="0">
                <a:latin typeface="Arial Narrow" pitchFamily="34" charset="0"/>
              </a:rPr>
              <a:t>Size means materials but not people may fall through</a:t>
            </a:r>
          </a:p>
          <a:p>
            <a:pPr lvl="1"/>
            <a:r>
              <a:rPr lang="en-US" sz="2800" b="1" dirty="0">
                <a:latin typeface="Arial Narrow" pitchFamily="34" charset="0"/>
              </a:rPr>
              <a:t> </a:t>
            </a:r>
            <a:r>
              <a:rPr lang="en-US" sz="2800" b="1" dirty="0" smtClean="0">
                <a:latin typeface="Arial Narrow" pitchFamily="34" charset="0"/>
              </a:rPr>
              <a:t>May include water or waste pipe opening</a:t>
            </a:r>
          </a:p>
        </p:txBody>
      </p:sp>
      <p:sp>
        <p:nvSpPr>
          <p:cNvPr id="3" name="Title 2"/>
          <p:cNvSpPr>
            <a:spLocks noGrp="1"/>
          </p:cNvSpPr>
          <p:nvPr>
            <p:ph type="title"/>
          </p:nvPr>
        </p:nvSpPr>
        <p:spPr/>
        <p:txBody>
          <a:bodyPr/>
          <a:lstStyle/>
          <a:p>
            <a:r>
              <a:rPr lang="en-US" sz="4000" dirty="0">
                <a:latin typeface="Arial Black" pitchFamily="34" charset="0"/>
              </a:rPr>
              <a:t>Holes and </a:t>
            </a:r>
            <a:r>
              <a:rPr lang="en-US" sz="4000" dirty="0" smtClean="0">
                <a:latin typeface="Arial Black" pitchFamily="34" charset="0"/>
              </a:rPr>
              <a:t/>
            </a:r>
            <a:br>
              <a:rPr lang="en-US" sz="4000" dirty="0" smtClean="0">
                <a:latin typeface="Arial Black" pitchFamily="34" charset="0"/>
              </a:rPr>
            </a:br>
            <a:r>
              <a:rPr lang="en-US" sz="4000" dirty="0" smtClean="0">
                <a:latin typeface="Arial Black" pitchFamily="34" charset="0"/>
              </a:rPr>
              <a:t>floor </a:t>
            </a:r>
            <a:r>
              <a:rPr lang="en-US" sz="4000" dirty="0">
                <a:latin typeface="Arial Black" pitchFamily="34" charset="0"/>
              </a:rPr>
              <a:t>openings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438400"/>
            <a:ext cx="2912979" cy="2186248"/>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29</a:t>
            </a:fld>
            <a:endParaRPr lang="en-US"/>
          </a:p>
        </p:txBody>
      </p:sp>
    </p:spTree>
    <p:extLst>
      <p:ext uri="{BB962C8B-B14F-4D97-AF65-F5344CB8AC3E}">
        <p14:creationId xmlns:p14="http://schemas.microsoft.com/office/powerpoint/2010/main" val="210785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60070" indent="-514350">
              <a:buFont typeface="+mj-lt"/>
              <a:buAutoNum type="arabicPeriod"/>
            </a:pPr>
            <a:r>
              <a:rPr lang="en-US" sz="3200" b="1" dirty="0">
                <a:latin typeface="Arial Narrow" pitchFamily="34" charset="0"/>
              </a:rPr>
              <a:t>Identify and implement proper animal handling techniques.</a:t>
            </a:r>
          </a:p>
          <a:p>
            <a:pPr marL="560070" indent="-514350">
              <a:buFont typeface="+mj-lt"/>
              <a:buAutoNum type="arabicPeriod"/>
            </a:pPr>
            <a:r>
              <a:rPr lang="en-US" sz="3200" b="1" dirty="0">
                <a:latin typeface="Arial Narrow" pitchFamily="34" charset="0"/>
              </a:rPr>
              <a:t>Identify OSHA requirements on floor holes, floor openings, stairs and handrails.</a:t>
            </a:r>
          </a:p>
          <a:p>
            <a:pPr marL="560070" indent="-514350">
              <a:buFont typeface="+mj-lt"/>
              <a:buAutoNum type="arabicPeriod"/>
            </a:pPr>
            <a:r>
              <a:rPr lang="en-US" sz="3200" b="1" dirty="0">
                <a:latin typeface="Arial Narrow" pitchFamily="34" charset="0"/>
              </a:rPr>
              <a:t>Explain safety considerations related to electrical energy.</a:t>
            </a:r>
          </a:p>
          <a:p>
            <a:pPr marL="560070" indent="-514350">
              <a:buFont typeface="+mj-lt"/>
              <a:buAutoNum type="arabicPeriod"/>
            </a:pPr>
            <a:r>
              <a:rPr lang="en-US" sz="3200" b="1" dirty="0">
                <a:latin typeface="Arial Narrow" pitchFamily="34" charset="0"/>
              </a:rPr>
              <a:t>Define “confined space” and “permit required confined space.</a:t>
            </a:r>
            <a:endParaRPr lang="en-US" dirty="0"/>
          </a:p>
        </p:txBody>
      </p:sp>
      <p:sp>
        <p:nvSpPr>
          <p:cNvPr id="3" name="Title 2"/>
          <p:cNvSpPr>
            <a:spLocks noGrp="1"/>
          </p:cNvSpPr>
          <p:nvPr>
            <p:ph type="title"/>
          </p:nvPr>
        </p:nvSpPr>
        <p:spPr/>
        <p:txBody>
          <a:bodyPr/>
          <a:lstStyle/>
          <a:p>
            <a:r>
              <a:rPr lang="en-US" sz="4000" dirty="0">
                <a:latin typeface="Arial Black" pitchFamily="34" charset="0"/>
              </a:rPr>
              <a:t>Learner</a:t>
            </a:r>
            <a:r>
              <a:rPr lang="en-US" sz="4000" dirty="0"/>
              <a:t> </a:t>
            </a:r>
            <a:r>
              <a:rPr lang="en-US" sz="4000" dirty="0">
                <a:latin typeface="Arial Black" pitchFamily="34" charset="0"/>
              </a:rPr>
              <a:t>Outcomes</a:t>
            </a:r>
          </a:p>
        </p:txBody>
      </p:sp>
      <p:sp>
        <p:nvSpPr>
          <p:cNvPr id="4" name="Slide Number Placeholder 3"/>
          <p:cNvSpPr>
            <a:spLocks noGrp="1"/>
          </p:cNvSpPr>
          <p:nvPr>
            <p:ph type="sldNum" sz="quarter" idx="12"/>
          </p:nvPr>
        </p:nvSpPr>
        <p:spPr/>
        <p:txBody>
          <a:bodyPr/>
          <a:lstStyle/>
          <a:p>
            <a:fld id="{7C9906BE-735F-4238-A757-4C5D998805A6}" type="slidenum">
              <a:rPr lang="en-US" smtClean="0"/>
              <a:t>3</a:t>
            </a:fld>
            <a:endParaRPr lang="en-US"/>
          </a:p>
        </p:txBody>
      </p:sp>
    </p:spTree>
    <p:extLst>
      <p:ext uri="{BB962C8B-B14F-4D97-AF65-F5344CB8AC3E}">
        <p14:creationId xmlns:p14="http://schemas.microsoft.com/office/powerpoint/2010/main" val="2321173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p:spPr>
        <p:txBody>
          <a:bodyPr/>
          <a:lstStyle/>
          <a:p>
            <a:r>
              <a:rPr lang="en-US" sz="3200" b="1" dirty="0" smtClean="0">
                <a:latin typeface="Arial Narrow" pitchFamily="34" charset="0"/>
              </a:rPr>
              <a:t> Floor opening</a:t>
            </a:r>
          </a:p>
          <a:p>
            <a:pPr lvl="1"/>
            <a:r>
              <a:rPr lang="en-US" sz="2600" b="1" dirty="0">
                <a:latin typeface="Arial Narrow" pitchFamily="34" charset="0"/>
              </a:rPr>
              <a:t> </a:t>
            </a:r>
            <a:r>
              <a:rPr lang="en-US" sz="2600" b="1" dirty="0" smtClean="0">
                <a:latin typeface="Arial Narrow" pitchFamily="34" charset="0"/>
              </a:rPr>
              <a:t>12” or more in it’s least dimension</a:t>
            </a:r>
          </a:p>
          <a:p>
            <a:pPr lvl="1"/>
            <a:r>
              <a:rPr lang="en-US" sz="2600" b="1" dirty="0">
                <a:latin typeface="Arial Narrow" pitchFamily="34" charset="0"/>
              </a:rPr>
              <a:t> </a:t>
            </a:r>
            <a:r>
              <a:rPr lang="en-US" sz="2600" b="1" dirty="0" smtClean="0">
                <a:latin typeface="Arial Narrow" pitchFamily="34" charset="0"/>
              </a:rPr>
              <a:t>Placement in any floor, platform, pavement or yard</a:t>
            </a:r>
          </a:p>
          <a:p>
            <a:pPr lvl="1"/>
            <a:r>
              <a:rPr lang="en-US" sz="2600" b="1" dirty="0">
                <a:latin typeface="Arial Narrow" pitchFamily="34" charset="0"/>
              </a:rPr>
              <a:t> </a:t>
            </a:r>
            <a:r>
              <a:rPr lang="en-US" sz="2600" b="1" dirty="0" smtClean="0">
                <a:latin typeface="Arial Narrow" pitchFamily="34" charset="0"/>
              </a:rPr>
              <a:t>People may fall through</a:t>
            </a:r>
          </a:p>
          <a:p>
            <a:pPr lvl="1"/>
            <a:r>
              <a:rPr lang="en-US" sz="2600" b="1" dirty="0">
                <a:latin typeface="Arial Narrow" pitchFamily="34" charset="0"/>
              </a:rPr>
              <a:t> </a:t>
            </a:r>
            <a:r>
              <a:rPr lang="en-US" sz="2600" b="1" dirty="0" smtClean="0">
                <a:latin typeface="Arial Narrow" pitchFamily="34" charset="0"/>
              </a:rPr>
              <a:t>Examples: hatchway, stair/ladder opening, pit, manhole, haymow opening</a:t>
            </a:r>
          </a:p>
        </p:txBody>
      </p:sp>
      <p:sp>
        <p:nvSpPr>
          <p:cNvPr id="3" name="Title 2"/>
          <p:cNvSpPr>
            <a:spLocks noGrp="1"/>
          </p:cNvSpPr>
          <p:nvPr>
            <p:ph type="title"/>
          </p:nvPr>
        </p:nvSpPr>
        <p:spPr/>
        <p:txBody>
          <a:bodyPr/>
          <a:lstStyle/>
          <a:p>
            <a:r>
              <a:rPr lang="en-US" sz="4000" dirty="0">
                <a:latin typeface="Arial Black" pitchFamily="34" charset="0"/>
              </a:rPr>
              <a:t>Holes and </a:t>
            </a:r>
            <a:r>
              <a:rPr lang="en-US" sz="4000" dirty="0" smtClean="0">
                <a:latin typeface="Arial Black" pitchFamily="34" charset="0"/>
              </a:rPr>
              <a:t/>
            </a:r>
            <a:br>
              <a:rPr lang="en-US" sz="4000" dirty="0" smtClean="0">
                <a:latin typeface="Arial Black" pitchFamily="34" charset="0"/>
              </a:rPr>
            </a:br>
            <a:r>
              <a:rPr lang="en-US" sz="4000" dirty="0" smtClean="0">
                <a:latin typeface="Arial Black" pitchFamily="34" charset="0"/>
              </a:rPr>
              <a:t>floor </a:t>
            </a:r>
            <a:r>
              <a:rPr lang="en-US" sz="4000" dirty="0">
                <a:latin typeface="Arial Black" pitchFamily="34" charset="0"/>
              </a:rPr>
              <a:t>openings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2514600"/>
            <a:ext cx="3962400" cy="29718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30</a:t>
            </a:fld>
            <a:endParaRPr lang="en-US"/>
          </a:p>
        </p:txBody>
      </p:sp>
    </p:spTree>
    <p:extLst>
      <p:ext uri="{BB962C8B-B14F-4D97-AF65-F5344CB8AC3E}">
        <p14:creationId xmlns:p14="http://schemas.microsoft.com/office/powerpoint/2010/main" val="2046278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4407408"/>
          </a:xfrm>
        </p:spPr>
        <p:txBody>
          <a:bodyPr/>
          <a:lstStyle/>
          <a:p>
            <a:r>
              <a:rPr lang="en-US" sz="3200" b="1" dirty="0" smtClean="0">
                <a:latin typeface="Arial Narrow" pitchFamily="34" charset="0"/>
              </a:rPr>
              <a:t> Railing must consist of:</a:t>
            </a:r>
          </a:p>
          <a:p>
            <a:pPr lvl="1"/>
            <a:r>
              <a:rPr lang="en-US" sz="3000" b="1" dirty="0" smtClean="0">
                <a:latin typeface="Arial Narrow" pitchFamily="34" charset="0"/>
              </a:rPr>
              <a:t> Top rail</a:t>
            </a:r>
          </a:p>
          <a:p>
            <a:pPr lvl="1"/>
            <a:r>
              <a:rPr lang="en-US" sz="3000" b="1" dirty="0" smtClean="0">
                <a:latin typeface="Arial Narrow" pitchFamily="34" charset="0"/>
              </a:rPr>
              <a:t> Intermediate rail</a:t>
            </a:r>
          </a:p>
          <a:p>
            <a:pPr lvl="1"/>
            <a:r>
              <a:rPr lang="en-US" sz="3000" b="1" dirty="0">
                <a:latin typeface="Arial Narrow" pitchFamily="34" charset="0"/>
              </a:rPr>
              <a:t> </a:t>
            </a:r>
            <a:r>
              <a:rPr lang="en-US" sz="3000" b="1" dirty="0" smtClean="0">
                <a:latin typeface="Arial Narrow" pitchFamily="34" charset="0"/>
              </a:rPr>
              <a:t>Posts</a:t>
            </a:r>
          </a:p>
          <a:p>
            <a:pPr lvl="1"/>
            <a:r>
              <a:rPr lang="en-US" sz="3000" b="1" dirty="0">
                <a:latin typeface="Arial Narrow" pitchFamily="34" charset="0"/>
              </a:rPr>
              <a:t> </a:t>
            </a:r>
            <a:r>
              <a:rPr lang="en-US" sz="3000" b="1" dirty="0" smtClean="0">
                <a:latin typeface="Arial Narrow" pitchFamily="34" charset="0"/>
              </a:rPr>
              <a:t>Vertical height 42”</a:t>
            </a:r>
          </a:p>
          <a:p>
            <a:endParaRPr lang="en-US" sz="32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Handrail and</a:t>
            </a:r>
            <a:br>
              <a:rPr lang="en-US" sz="4000" dirty="0">
                <a:latin typeface="Arial Black" pitchFamily="34" charset="0"/>
              </a:rPr>
            </a:br>
            <a:r>
              <a:rPr lang="en-US" sz="4000" dirty="0">
                <a:latin typeface="Arial Black" pitchFamily="34" charset="0"/>
              </a:rPr>
              <a:t>Railing Requirements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3200400"/>
            <a:ext cx="4236330" cy="2835608"/>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31</a:t>
            </a:fld>
            <a:endParaRPr lang="en-US"/>
          </a:p>
        </p:txBody>
      </p:sp>
    </p:spTree>
    <p:extLst>
      <p:ext uri="{BB962C8B-B14F-4D97-AF65-F5344CB8AC3E}">
        <p14:creationId xmlns:p14="http://schemas.microsoft.com/office/powerpoint/2010/main" val="266546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4407408"/>
          </a:xfrm>
        </p:spPr>
        <p:txBody>
          <a:bodyPr/>
          <a:lstStyle/>
          <a:p>
            <a:r>
              <a:rPr lang="en-US" sz="3200" b="1" dirty="0">
                <a:latin typeface="Arial Narrow" pitchFamily="34" charset="0"/>
              </a:rPr>
              <a:t> 4” </a:t>
            </a:r>
            <a:r>
              <a:rPr lang="en-US" sz="3200" b="1" dirty="0" smtClean="0">
                <a:latin typeface="Arial Narrow" pitchFamily="34" charset="0"/>
              </a:rPr>
              <a:t>toe board </a:t>
            </a:r>
            <a:r>
              <a:rPr lang="en-US" sz="3200" b="1" dirty="0">
                <a:latin typeface="Arial Narrow" pitchFamily="34" charset="0"/>
              </a:rPr>
              <a:t>may be required</a:t>
            </a:r>
          </a:p>
          <a:p>
            <a:r>
              <a:rPr lang="en-US" sz="3200" b="1" dirty="0">
                <a:latin typeface="Arial Narrow" pitchFamily="34" charset="0"/>
              </a:rPr>
              <a:t> 200 </a:t>
            </a:r>
            <a:r>
              <a:rPr lang="en-US" sz="3200" b="1" dirty="0" smtClean="0">
                <a:latin typeface="Arial Narrow" pitchFamily="34" charset="0"/>
              </a:rPr>
              <a:t>lbs. </a:t>
            </a:r>
            <a:r>
              <a:rPr lang="en-US" sz="3200" b="1" dirty="0">
                <a:latin typeface="Arial Narrow" pitchFamily="34" charset="0"/>
              </a:rPr>
              <a:t>of force</a:t>
            </a:r>
          </a:p>
          <a:p>
            <a:r>
              <a:rPr lang="en-US" sz="3200" b="1" dirty="0">
                <a:latin typeface="Arial Narrow" pitchFamily="34" charset="0"/>
              </a:rPr>
              <a:t> Transitions</a:t>
            </a:r>
          </a:p>
          <a:p>
            <a:r>
              <a:rPr lang="en-US" sz="3200" b="1" dirty="0">
                <a:latin typeface="Arial Narrow" pitchFamily="34" charset="0"/>
              </a:rPr>
              <a:t> Handrails 30-34”</a:t>
            </a:r>
          </a:p>
          <a:p>
            <a:endParaRPr lang="en-US" sz="32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Handrail and</a:t>
            </a:r>
            <a:br>
              <a:rPr lang="en-US" sz="4000" dirty="0">
                <a:latin typeface="Arial Black" pitchFamily="34" charset="0"/>
              </a:rPr>
            </a:br>
            <a:r>
              <a:rPr lang="en-US" sz="4000" dirty="0">
                <a:latin typeface="Arial Black" pitchFamily="34" charset="0"/>
              </a:rPr>
              <a:t>Railing Requirements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3075152"/>
            <a:ext cx="4313544" cy="3235159"/>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32</a:t>
            </a:fld>
            <a:endParaRPr lang="en-US"/>
          </a:p>
        </p:txBody>
      </p:sp>
    </p:spTree>
    <p:extLst>
      <p:ext uri="{BB962C8B-B14F-4D97-AF65-F5344CB8AC3E}">
        <p14:creationId xmlns:p14="http://schemas.microsoft.com/office/powerpoint/2010/main" val="3210675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4407408"/>
          </a:xfrm>
        </p:spPr>
        <p:txBody>
          <a:bodyPr/>
          <a:lstStyle/>
          <a:p>
            <a:r>
              <a:rPr lang="en-US" sz="3200" b="1" dirty="0" smtClean="0">
                <a:latin typeface="Arial Narrow" pitchFamily="34" charset="0"/>
              </a:rPr>
              <a:t> Minimum width 22”</a:t>
            </a:r>
          </a:p>
          <a:p>
            <a:r>
              <a:rPr lang="en-US" sz="3200" b="1" dirty="0">
                <a:latin typeface="Arial Narrow" pitchFamily="34" charset="0"/>
              </a:rPr>
              <a:t> </a:t>
            </a:r>
            <a:r>
              <a:rPr lang="en-US" sz="3200" b="1" dirty="0" smtClean="0">
                <a:latin typeface="Arial Narrow" pitchFamily="34" charset="0"/>
              </a:rPr>
              <a:t>Stair treads of less than 9” must have open risers</a:t>
            </a:r>
          </a:p>
          <a:p>
            <a:r>
              <a:rPr lang="en-US" sz="3200" b="1" dirty="0" smtClean="0">
                <a:latin typeface="Arial Narrow" pitchFamily="34" charset="0"/>
              </a:rPr>
              <a:t>Riser height 7.0-8.75 “</a:t>
            </a:r>
          </a:p>
          <a:p>
            <a:r>
              <a:rPr lang="en-US" sz="3200" b="1" dirty="0">
                <a:latin typeface="Arial Narrow" pitchFamily="34" charset="0"/>
              </a:rPr>
              <a:t> </a:t>
            </a:r>
            <a:r>
              <a:rPr lang="en-US" sz="3200" b="1" dirty="0" smtClean="0">
                <a:latin typeface="Arial Narrow" pitchFamily="34" charset="0"/>
              </a:rPr>
              <a:t>Handrails</a:t>
            </a:r>
          </a:p>
          <a:p>
            <a:pPr lvl="1"/>
            <a:r>
              <a:rPr lang="en-US" sz="3000" b="1" dirty="0" smtClean="0">
                <a:latin typeface="Arial Narrow" pitchFamily="34" charset="0"/>
              </a:rPr>
              <a:t> open on both sides</a:t>
            </a:r>
          </a:p>
          <a:p>
            <a:pPr lvl="1"/>
            <a:r>
              <a:rPr lang="en-US" sz="3000" b="1" dirty="0" smtClean="0">
                <a:latin typeface="Arial Narrow" pitchFamily="34" charset="0"/>
              </a:rPr>
              <a:t> meet previously mentioned requirements</a:t>
            </a:r>
            <a:endParaRPr lang="en-US" sz="3000" b="1" dirty="0">
              <a:latin typeface="Arial Narrow" pitchFamily="34" charset="0"/>
            </a:endParaRPr>
          </a:p>
          <a:p>
            <a:endParaRPr lang="en-US" sz="32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Stairs</a:t>
            </a:r>
          </a:p>
        </p:txBody>
      </p:sp>
      <p:sp>
        <p:nvSpPr>
          <p:cNvPr id="4" name="Slide Number Placeholder 3"/>
          <p:cNvSpPr>
            <a:spLocks noGrp="1"/>
          </p:cNvSpPr>
          <p:nvPr>
            <p:ph type="sldNum" sz="quarter" idx="12"/>
          </p:nvPr>
        </p:nvSpPr>
        <p:spPr/>
        <p:txBody>
          <a:bodyPr/>
          <a:lstStyle/>
          <a:p>
            <a:fld id="{7C9906BE-735F-4238-A757-4C5D998805A6}" type="slidenum">
              <a:rPr lang="en-US" smtClean="0"/>
              <a:t>33</a:t>
            </a:fld>
            <a:endParaRPr lang="en-US"/>
          </a:p>
        </p:txBody>
      </p:sp>
    </p:spTree>
    <p:extLst>
      <p:ext uri="{BB962C8B-B14F-4D97-AF65-F5344CB8AC3E}">
        <p14:creationId xmlns:p14="http://schemas.microsoft.com/office/powerpoint/2010/main" val="2804900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5029201" cy="4407408"/>
          </a:xfrm>
        </p:spPr>
        <p:txBody>
          <a:bodyPr/>
          <a:lstStyle/>
          <a:p>
            <a:r>
              <a:rPr lang="en-US" sz="3200" b="1" dirty="0" smtClean="0">
                <a:latin typeface="Arial Narrow" pitchFamily="34" charset="0"/>
              </a:rPr>
              <a:t> Inspection</a:t>
            </a:r>
          </a:p>
          <a:p>
            <a:r>
              <a:rPr lang="en-US" sz="3200" b="1" dirty="0">
                <a:latin typeface="Arial Narrow" pitchFamily="34" charset="0"/>
              </a:rPr>
              <a:t> </a:t>
            </a:r>
            <a:r>
              <a:rPr lang="en-US" sz="3200" b="1" dirty="0" smtClean="0">
                <a:latin typeface="Arial Narrow" pitchFamily="34" charset="0"/>
              </a:rPr>
              <a:t>Rungs</a:t>
            </a:r>
          </a:p>
          <a:p>
            <a:r>
              <a:rPr lang="en-US" sz="3200" b="1" dirty="0">
                <a:latin typeface="Arial Narrow" pitchFamily="34" charset="0"/>
              </a:rPr>
              <a:t> </a:t>
            </a:r>
            <a:r>
              <a:rPr lang="en-US" sz="3200" b="1" dirty="0" smtClean="0">
                <a:latin typeface="Arial Narrow" pitchFamily="34" charset="0"/>
              </a:rPr>
              <a:t>Written ladder safety program and training</a:t>
            </a:r>
          </a:p>
          <a:p>
            <a:r>
              <a:rPr lang="en-US" sz="3200" b="1" dirty="0">
                <a:latin typeface="Arial Narrow" pitchFamily="34" charset="0"/>
              </a:rPr>
              <a:t> </a:t>
            </a:r>
            <a:r>
              <a:rPr lang="en-US" sz="3200" b="1" dirty="0" smtClean="0">
                <a:latin typeface="Arial Narrow" pitchFamily="34" charset="0"/>
              </a:rPr>
              <a:t>Fall protection devices</a:t>
            </a:r>
          </a:p>
          <a:p>
            <a:r>
              <a:rPr lang="en-US" sz="3200" b="1" dirty="0">
                <a:latin typeface="Arial Narrow" pitchFamily="34" charset="0"/>
              </a:rPr>
              <a:t> </a:t>
            </a:r>
            <a:r>
              <a:rPr lang="en-US" sz="3200" b="1" dirty="0" smtClean="0">
                <a:latin typeface="Arial Narrow" pitchFamily="34" charset="0"/>
              </a:rPr>
              <a:t>Slip-resistant footwear</a:t>
            </a:r>
            <a:endParaRPr lang="en-US" sz="3000" b="1" dirty="0">
              <a:latin typeface="Arial Narrow" pitchFamily="34" charset="0"/>
            </a:endParaRPr>
          </a:p>
          <a:p>
            <a:endParaRPr lang="en-US" sz="32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Fixed ladders </a:t>
            </a:r>
            <a:r>
              <a:rPr lang="en-US" sz="4000" dirty="0" smtClean="0">
                <a:latin typeface="Arial Black" pitchFamily="34" charset="0"/>
              </a:rPr>
              <a:t/>
            </a:r>
            <a:br>
              <a:rPr lang="en-US" sz="4000" dirty="0" smtClean="0">
                <a:latin typeface="Arial Black" pitchFamily="34" charset="0"/>
              </a:rPr>
            </a:br>
            <a:r>
              <a:rPr lang="en-US" sz="4000" dirty="0" smtClean="0">
                <a:latin typeface="Arial Black" pitchFamily="34" charset="0"/>
              </a:rPr>
              <a:t>and </a:t>
            </a:r>
            <a:r>
              <a:rPr lang="en-US" sz="4000" dirty="0">
                <a:latin typeface="Arial Black" pitchFamily="34" charset="0"/>
              </a:rPr>
              <a:t>cages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1752600"/>
            <a:ext cx="3733800" cy="48006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34</a:t>
            </a:fld>
            <a:endParaRPr lang="en-US"/>
          </a:p>
        </p:txBody>
      </p:sp>
    </p:spTree>
    <p:extLst>
      <p:ext uri="{BB962C8B-B14F-4D97-AF65-F5344CB8AC3E}">
        <p14:creationId xmlns:p14="http://schemas.microsoft.com/office/powerpoint/2010/main" val="116259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4407408"/>
          </a:xfrm>
        </p:spPr>
        <p:txBody>
          <a:bodyPr/>
          <a:lstStyle/>
          <a:p>
            <a:r>
              <a:rPr lang="en-US" sz="3200" b="1" dirty="0" smtClean="0">
                <a:latin typeface="Arial Narrow" pitchFamily="34" charset="0"/>
              </a:rPr>
              <a:t> Housekeeping</a:t>
            </a:r>
          </a:p>
          <a:p>
            <a:r>
              <a:rPr lang="en-US" sz="3200" b="1" dirty="0">
                <a:latin typeface="Arial Narrow" pitchFamily="34" charset="0"/>
              </a:rPr>
              <a:t> </a:t>
            </a:r>
            <a:r>
              <a:rPr lang="en-US" sz="3200" b="1" dirty="0" smtClean="0">
                <a:latin typeface="Arial Narrow" pitchFamily="34" charset="0"/>
              </a:rPr>
              <a:t>Chemical hazards</a:t>
            </a:r>
          </a:p>
          <a:p>
            <a:r>
              <a:rPr lang="en-US" sz="3200" b="1" dirty="0">
                <a:latin typeface="Arial Narrow" pitchFamily="34" charset="0"/>
              </a:rPr>
              <a:t> </a:t>
            </a:r>
            <a:r>
              <a:rPr lang="en-US" sz="3200" b="1" dirty="0" smtClean="0">
                <a:latin typeface="Arial Narrow" pitchFamily="34" charset="0"/>
              </a:rPr>
              <a:t>Crowd gates</a:t>
            </a:r>
          </a:p>
          <a:p>
            <a:pPr lvl="1"/>
            <a:r>
              <a:rPr lang="en-US" sz="2800" b="1" dirty="0" smtClean="0">
                <a:latin typeface="Arial Narrow" pitchFamily="34" charset="0"/>
              </a:rPr>
              <a:t> stop measures</a:t>
            </a:r>
          </a:p>
          <a:p>
            <a:pPr lvl="1"/>
            <a:r>
              <a:rPr lang="en-US" sz="2800" b="1" dirty="0">
                <a:latin typeface="Arial Narrow" pitchFamily="34" charset="0"/>
              </a:rPr>
              <a:t> </a:t>
            </a:r>
            <a:r>
              <a:rPr lang="en-US" sz="2800" b="1" dirty="0" smtClean="0">
                <a:latin typeface="Arial Narrow" pitchFamily="34" charset="0"/>
              </a:rPr>
              <a:t>gaps</a:t>
            </a:r>
            <a:endParaRPr lang="en-US" sz="2800" b="1" dirty="0">
              <a:latin typeface="Arial Narrow" pitchFamily="34" charset="0"/>
            </a:endParaRPr>
          </a:p>
          <a:p>
            <a:endParaRPr lang="en-US" sz="32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Animal Handling Structures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2895600"/>
            <a:ext cx="4572000" cy="34290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35</a:t>
            </a:fld>
            <a:endParaRPr lang="en-US"/>
          </a:p>
        </p:txBody>
      </p:sp>
    </p:spTree>
    <p:extLst>
      <p:ext uri="{BB962C8B-B14F-4D97-AF65-F5344CB8AC3E}">
        <p14:creationId xmlns:p14="http://schemas.microsoft.com/office/powerpoint/2010/main" val="415153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5029201" cy="4407408"/>
          </a:xfrm>
        </p:spPr>
        <p:txBody>
          <a:bodyPr/>
          <a:lstStyle/>
          <a:p>
            <a:r>
              <a:rPr lang="en-US" sz="3200" b="1" dirty="0" smtClean="0">
                <a:latin typeface="Arial Narrow" pitchFamily="34" charset="0"/>
              </a:rPr>
              <a:t> National Electric Code (NEC)</a:t>
            </a:r>
          </a:p>
          <a:p>
            <a:r>
              <a:rPr lang="en-US" sz="3200" b="1" dirty="0">
                <a:latin typeface="Arial Narrow" pitchFamily="34" charset="0"/>
              </a:rPr>
              <a:t> </a:t>
            </a:r>
            <a:r>
              <a:rPr lang="en-US" sz="3200" b="1" dirty="0" smtClean="0">
                <a:latin typeface="Arial Narrow" pitchFamily="34" charset="0"/>
              </a:rPr>
              <a:t>Electrical consultant </a:t>
            </a:r>
          </a:p>
          <a:p>
            <a:r>
              <a:rPr lang="en-US" sz="3200" b="1" dirty="0">
                <a:latin typeface="Arial Narrow" pitchFamily="34" charset="0"/>
              </a:rPr>
              <a:t> </a:t>
            </a:r>
            <a:r>
              <a:rPr lang="en-US" sz="3200" b="1" dirty="0" smtClean="0">
                <a:latin typeface="Arial Narrow" pitchFamily="34" charset="0"/>
              </a:rPr>
              <a:t>10 foot distance for employees or equipment</a:t>
            </a:r>
          </a:p>
          <a:p>
            <a:r>
              <a:rPr lang="en-US" sz="3200" b="1" dirty="0">
                <a:latin typeface="Arial Narrow" pitchFamily="34" charset="0"/>
              </a:rPr>
              <a:t> </a:t>
            </a:r>
            <a:r>
              <a:rPr lang="en-US" sz="3200" b="1" dirty="0" smtClean="0">
                <a:latin typeface="Arial Narrow" pitchFamily="34" charset="0"/>
              </a:rPr>
              <a:t>Clearance distances for grain storage</a:t>
            </a:r>
          </a:p>
          <a:p>
            <a:pPr lvl="1"/>
            <a:r>
              <a:rPr lang="en-US" sz="3000" b="1" dirty="0">
                <a:latin typeface="Arial Narrow" pitchFamily="34" charset="0"/>
              </a:rPr>
              <a:t> </a:t>
            </a:r>
            <a:r>
              <a:rPr lang="en-US" sz="3000" b="1" dirty="0" smtClean="0">
                <a:latin typeface="Arial Narrow" pitchFamily="34" charset="0"/>
              </a:rPr>
              <a:t>use of a spotter</a:t>
            </a:r>
          </a:p>
        </p:txBody>
      </p:sp>
      <p:sp>
        <p:nvSpPr>
          <p:cNvPr id="3" name="Title 2"/>
          <p:cNvSpPr>
            <a:spLocks noGrp="1"/>
          </p:cNvSpPr>
          <p:nvPr>
            <p:ph type="title"/>
          </p:nvPr>
        </p:nvSpPr>
        <p:spPr/>
        <p:txBody>
          <a:bodyPr/>
          <a:lstStyle/>
          <a:p>
            <a:r>
              <a:rPr lang="en-US" sz="4000" dirty="0">
                <a:latin typeface="Arial Black" pitchFamily="34" charset="0"/>
              </a:rPr>
              <a:t>Electricity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1762125"/>
            <a:ext cx="3257550" cy="43434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36</a:t>
            </a:fld>
            <a:endParaRPr lang="en-US"/>
          </a:p>
        </p:txBody>
      </p:sp>
    </p:spTree>
    <p:extLst>
      <p:ext uri="{BB962C8B-B14F-4D97-AF65-F5344CB8AC3E}">
        <p14:creationId xmlns:p14="http://schemas.microsoft.com/office/powerpoint/2010/main" val="3410043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5410201" cy="5067300"/>
          </a:xfrm>
        </p:spPr>
        <p:txBody>
          <a:bodyPr/>
          <a:lstStyle/>
          <a:p>
            <a:r>
              <a:rPr lang="en-US" sz="3200" b="1" dirty="0" smtClean="0">
                <a:latin typeface="Arial Narrow" pitchFamily="34" charset="0"/>
              </a:rPr>
              <a:t> Tripped breakers or blown fuses</a:t>
            </a:r>
          </a:p>
          <a:p>
            <a:r>
              <a:rPr lang="en-US" sz="3200" b="1" dirty="0">
                <a:latin typeface="Arial Narrow" pitchFamily="34" charset="0"/>
              </a:rPr>
              <a:t> W</a:t>
            </a:r>
            <a:r>
              <a:rPr lang="en-US" sz="3200" b="1" dirty="0" smtClean="0">
                <a:latin typeface="Arial Narrow" pitchFamily="34" charset="0"/>
              </a:rPr>
              <a:t>orn tools, wires, cords, connections, junction boxes</a:t>
            </a:r>
          </a:p>
          <a:p>
            <a:r>
              <a:rPr lang="en-US" sz="3200" b="1" dirty="0">
                <a:latin typeface="Arial Narrow" pitchFamily="34" charset="0"/>
              </a:rPr>
              <a:t> </a:t>
            </a:r>
            <a:r>
              <a:rPr lang="en-US" sz="3200" b="1" dirty="0" smtClean="0">
                <a:latin typeface="Arial Narrow" pitchFamily="34" charset="0"/>
              </a:rPr>
              <a:t>GFCI</a:t>
            </a:r>
          </a:p>
          <a:p>
            <a:r>
              <a:rPr lang="en-US" sz="3200" b="1" dirty="0">
                <a:latin typeface="Arial Narrow" pitchFamily="34" charset="0"/>
              </a:rPr>
              <a:t> </a:t>
            </a:r>
            <a:r>
              <a:rPr lang="en-US" sz="3200" b="1" dirty="0" smtClean="0">
                <a:latin typeface="Arial Narrow" pitchFamily="34" charset="0"/>
              </a:rPr>
              <a:t>Worn/frayed insulation</a:t>
            </a:r>
          </a:p>
          <a:p>
            <a:r>
              <a:rPr lang="en-US" sz="3200" b="1" dirty="0">
                <a:latin typeface="Arial Narrow" pitchFamily="34" charset="0"/>
              </a:rPr>
              <a:t> </a:t>
            </a:r>
            <a:r>
              <a:rPr lang="en-US" sz="3200" b="1" dirty="0" smtClean="0">
                <a:latin typeface="Arial Narrow" pitchFamily="34" charset="0"/>
              </a:rPr>
              <a:t>Employees should report conditions</a:t>
            </a:r>
          </a:p>
        </p:txBody>
      </p:sp>
      <p:sp>
        <p:nvSpPr>
          <p:cNvPr id="3" name="Title 2"/>
          <p:cNvSpPr>
            <a:spLocks noGrp="1"/>
          </p:cNvSpPr>
          <p:nvPr>
            <p:ph type="title"/>
          </p:nvPr>
        </p:nvSpPr>
        <p:spPr/>
        <p:txBody>
          <a:bodyPr/>
          <a:lstStyle/>
          <a:p>
            <a:r>
              <a:rPr lang="en-US" sz="4000" dirty="0">
                <a:latin typeface="Arial Black" pitchFamily="34" charset="0"/>
              </a:rPr>
              <a:t>Clues that a </a:t>
            </a:r>
            <a:br>
              <a:rPr lang="en-US" sz="4000" dirty="0">
                <a:latin typeface="Arial Black" pitchFamily="34" charset="0"/>
              </a:rPr>
            </a:br>
            <a:r>
              <a:rPr lang="en-US" sz="4000" dirty="0">
                <a:latin typeface="Arial Black" pitchFamily="34" charset="0"/>
              </a:rPr>
              <a:t>hazard may exist</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62600" y="2438400"/>
            <a:ext cx="3244145" cy="28956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37</a:t>
            </a:fld>
            <a:endParaRPr lang="en-US"/>
          </a:p>
        </p:txBody>
      </p:sp>
    </p:spTree>
    <p:extLst>
      <p:ext uri="{BB962C8B-B14F-4D97-AF65-F5344CB8AC3E}">
        <p14:creationId xmlns:p14="http://schemas.microsoft.com/office/powerpoint/2010/main" val="3013240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4407408"/>
          </a:xfrm>
        </p:spPr>
        <p:txBody>
          <a:bodyPr/>
          <a:lstStyle/>
          <a:p>
            <a:r>
              <a:rPr lang="en-US" sz="3200" b="1" dirty="0" smtClean="0">
                <a:latin typeface="Arial Narrow" pitchFamily="34" charset="0"/>
              </a:rPr>
              <a:t> Grounding path</a:t>
            </a:r>
          </a:p>
          <a:p>
            <a:r>
              <a:rPr lang="en-US" sz="3200" b="1" dirty="0">
                <a:latin typeface="Arial Narrow" pitchFamily="34" charset="0"/>
              </a:rPr>
              <a:t> </a:t>
            </a:r>
            <a:r>
              <a:rPr lang="en-US" sz="3200" b="1" dirty="0" smtClean="0">
                <a:latin typeface="Arial Narrow" pitchFamily="34" charset="0"/>
              </a:rPr>
              <a:t>Hand-held tools</a:t>
            </a:r>
          </a:p>
          <a:p>
            <a:r>
              <a:rPr lang="en-US" sz="3200" b="1" dirty="0">
                <a:latin typeface="Arial Narrow" pitchFamily="34" charset="0"/>
              </a:rPr>
              <a:t> </a:t>
            </a:r>
            <a:r>
              <a:rPr lang="en-US" sz="3200" b="1" dirty="0" smtClean="0">
                <a:latin typeface="Arial Narrow" pitchFamily="34" charset="0"/>
              </a:rPr>
              <a:t>Live part guarding</a:t>
            </a:r>
          </a:p>
          <a:p>
            <a:r>
              <a:rPr lang="en-US" sz="3200" b="1" dirty="0">
                <a:latin typeface="Arial Narrow" pitchFamily="34" charset="0"/>
              </a:rPr>
              <a:t> </a:t>
            </a:r>
            <a:r>
              <a:rPr lang="en-US" sz="3200" b="1" dirty="0" smtClean="0">
                <a:latin typeface="Arial Narrow" pitchFamily="34" charset="0"/>
              </a:rPr>
              <a:t>Covers</a:t>
            </a:r>
          </a:p>
          <a:p>
            <a:r>
              <a:rPr lang="en-US" sz="3200" b="1" dirty="0">
                <a:latin typeface="Arial Narrow" pitchFamily="34" charset="0"/>
              </a:rPr>
              <a:t> </a:t>
            </a:r>
            <a:r>
              <a:rPr lang="en-US" sz="3200" b="1" dirty="0" smtClean="0">
                <a:latin typeface="Arial Narrow" pitchFamily="34" charset="0"/>
              </a:rPr>
              <a:t>Use of flexible cords</a:t>
            </a:r>
          </a:p>
          <a:p>
            <a:pPr marL="45720" indent="0">
              <a:buNone/>
            </a:pPr>
            <a:endParaRPr lang="en-US" sz="32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Electrical Safety</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81600" y="1771650"/>
            <a:ext cx="3452880" cy="48006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38</a:t>
            </a:fld>
            <a:endParaRPr lang="en-US"/>
          </a:p>
        </p:txBody>
      </p:sp>
    </p:spTree>
    <p:extLst>
      <p:ext uri="{BB962C8B-B14F-4D97-AF65-F5344CB8AC3E}">
        <p14:creationId xmlns:p14="http://schemas.microsoft.com/office/powerpoint/2010/main" val="3451329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5257801" cy="4762500"/>
          </a:xfrm>
        </p:spPr>
        <p:txBody>
          <a:bodyPr/>
          <a:lstStyle/>
          <a:p>
            <a:r>
              <a:rPr lang="en-US" sz="3200" b="1" dirty="0" smtClean="0">
                <a:latin typeface="Arial Narrow" pitchFamily="34" charset="0"/>
              </a:rPr>
              <a:t> De-energizing</a:t>
            </a:r>
          </a:p>
          <a:p>
            <a:r>
              <a:rPr lang="en-US" sz="3200" b="1" dirty="0">
                <a:latin typeface="Arial Narrow" pitchFamily="34" charset="0"/>
              </a:rPr>
              <a:t> T</a:t>
            </a:r>
            <a:r>
              <a:rPr lang="en-US" sz="3200" b="1" dirty="0" smtClean="0">
                <a:latin typeface="Arial Narrow" pitchFamily="34" charset="0"/>
              </a:rPr>
              <a:t>ools in good repair</a:t>
            </a:r>
          </a:p>
          <a:p>
            <a:r>
              <a:rPr lang="en-US" sz="3200" b="1" dirty="0">
                <a:latin typeface="Arial Narrow" pitchFamily="34" charset="0"/>
              </a:rPr>
              <a:t> G</a:t>
            </a:r>
            <a:r>
              <a:rPr lang="en-US" sz="3200" b="1" dirty="0" smtClean="0">
                <a:latin typeface="Arial Narrow" pitchFamily="34" charset="0"/>
              </a:rPr>
              <a:t>ood judgment</a:t>
            </a:r>
          </a:p>
          <a:p>
            <a:r>
              <a:rPr lang="en-US" sz="3200" b="1" dirty="0" smtClean="0">
                <a:latin typeface="Arial Narrow" pitchFamily="34" charset="0"/>
              </a:rPr>
              <a:t>Jobs requiring a qualified employee or certified electrician</a:t>
            </a:r>
          </a:p>
          <a:p>
            <a:r>
              <a:rPr lang="en-US" sz="3200" b="1" dirty="0">
                <a:latin typeface="Arial Narrow" pitchFamily="34" charset="0"/>
              </a:rPr>
              <a:t> </a:t>
            </a:r>
            <a:r>
              <a:rPr lang="en-US" sz="3200" b="1" dirty="0" smtClean="0">
                <a:latin typeface="Arial Narrow" pitchFamily="34" charset="0"/>
              </a:rPr>
              <a:t>Procedures for reporting concerns</a:t>
            </a:r>
          </a:p>
        </p:txBody>
      </p:sp>
      <p:sp>
        <p:nvSpPr>
          <p:cNvPr id="3" name="Title 2"/>
          <p:cNvSpPr>
            <a:spLocks noGrp="1"/>
          </p:cNvSpPr>
          <p:nvPr>
            <p:ph type="title"/>
          </p:nvPr>
        </p:nvSpPr>
        <p:spPr/>
        <p:txBody>
          <a:bodyPr/>
          <a:lstStyle/>
          <a:p>
            <a:r>
              <a:rPr lang="en-US" sz="4000" dirty="0">
                <a:latin typeface="Arial Black" pitchFamily="34" charset="0"/>
              </a:rPr>
              <a:t>Employee Training</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00" y="2438400"/>
            <a:ext cx="3371850" cy="2886075"/>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39</a:t>
            </a:fld>
            <a:endParaRPr lang="en-US"/>
          </a:p>
        </p:txBody>
      </p:sp>
    </p:spTree>
    <p:extLst>
      <p:ext uri="{BB962C8B-B14F-4D97-AF65-F5344CB8AC3E}">
        <p14:creationId xmlns:p14="http://schemas.microsoft.com/office/powerpoint/2010/main" val="205961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60070" indent="-514350">
              <a:buFont typeface="+mj-lt"/>
              <a:buAutoNum type="arabicPeriod" startAt="5"/>
            </a:pPr>
            <a:r>
              <a:rPr lang="en-US" sz="3200" b="1" dirty="0">
                <a:latin typeface="Arial Narrow" pitchFamily="34" charset="0"/>
              </a:rPr>
              <a:t>Explain </a:t>
            </a:r>
            <a:r>
              <a:rPr lang="en-US" sz="3200" b="1" dirty="0" smtClean="0">
                <a:latin typeface="Arial Narrow" pitchFamily="34" charset="0"/>
              </a:rPr>
              <a:t>lock-out/tag-out </a:t>
            </a:r>
            <a:r>
              <a:rPr lang="en-US" sz="3200" b="1" dirty="0">
                <a:latin typeface="Arial Narrow" pitchFamily="34" charset="0"/>
              </a:rPr>
              <a:t>procedure.</a:t>
            </a:r>
          </a:p>
          <a:p>
            <a:pPr marL="560070" indent="-514350">
              <a:buFont typeface="+mj-lt"/>
              <a:buAutoNum type="arabicPeriod" startAt="5"/>
            </a:pPr>
            <a:r>
              <a:rPr lang="en-US" sz="3200" b="1" dirty="0">
                <a:latin typeface="Arial Narrow" pitchFamily="34" charset="0"/>
              </a:rPr>
              <a:t>Describe safety measures to be taken with manure storage and handling facilities, upright and horizontal silos, and grain bins. </a:t>
            </a:r>
          </a:p>
          <a:p>
            <a:pPr marL="560070" indent="-514350">
              <a:buFont typeface="+mj-lt"/>
              <a:buAutoNum type="arabicPeriod" startAt="5"/>
            </a:pPr>
            <a:r>
              <a:rPr lang="en-US" sz="3200" b="1" dirty="0">
                <a:latin typeface="Arial Narrow" pitchFamily="34" charset="0"/>
              </a:rPr>
              <a:t>Outline techniques for teaching employees about hazards in animal handling and farm structures. </a:t>
            </a:r>
            <a:endParaRPr lang="en-US" dirty="0"/>
          </a:p>
        </p:txBody>
      </p:sp>
      <p:sp>
        <p:nvSpPr>
          <p:cNvPr id="3" name="Title 2"/>
          <p:cNvSpPr>
            <a:spLocks noGrp="1"/>
          </p:cNvSpPr>
          <p:nvPr>
            <p:ph type="title"/>
          </p:nvPr>
        </p:nvSpPr>
        <p:spPr/>
        <p:txBody>
          <a:bodyPr/>
          <a:lstStyle/>
          <a:p>
            <a:r>
              <a:rPr lang="en-US" sz="4000" dirty="0">
                <a:latin typeface="Arial Black" pitchFamily="34" charset="0"/>
              </a:rPr>
              <a:t>Learner</a:t>
            </a:r>
            <a:r>
              <a:rPr lang="en-US" sz="4000" dirty="0" smtClean="0"/>
              <a:t> </a:t>
            </a:r>
            <a:r>
              <a:rPr lang="en-US" sz="4000" dirty="0">
                <a:latin typeface="Arial Black" pitchFamily="34" charset="0"/>
              </a:rPr>
              <a:t>Outcomes</a:t>
            </a:r>
          </a:p>
        </p:txBody>
      </p:sp>
      <p:sp>
        <p:nvSpPr>
          <p:cNvPr id="4" name="Slide Number Placeholder 3"/>
          <p:cNvSpPr>
            <a:spLocks noGrp="1"/>
          </p:cNvSpPr>
          <p:nvPr>
            <p:ph type="sldNum" sz="quarter" idx="12"/>
          </p:nvPr>
        </p:nvSpPr>
        <p:spPr/>
        <p:txBody>
          <a:bodyPr/>
          <a:lstStyle/>
          <a:p>
            <a:fld id="{7C9906BE-735F-4238-A757-4C5D998805A6}" type="slidenum">
              <a:rPr lang="en-US" smtClean="0"/>
              <a:t>4</a:t>
            </a:fld>
            <a:endParaRPr lang="en-US"/>
          </a:p>
        </p:txBody>
      </p:sp>
    </p:spTree>
    <p:extLst>
      <p:ext uri="{BB962C8B-B14F-4D97-AF65-F5344CB8AC3E}">
        <p14:creationId xmlns:p14="http://schemas.microsoft.com/office/powerpoint/2010/main" val="323957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3009900"/>
          </a:xfrm>
        </p:spPr>
        <p:txBody>
          <a:bodyPr/>
          <a:lstStyle/>
          <a:p>
            <a:r>
              <a:rPr lang="en-US" sz="3200" b="1" dirty="0" smtClean="0">
                <a:latin typeface="Arial Narrow" pitchFamily="34" charset="0"/>
              </a:rPr>
              <a:t> Remain in vehicle cab, call for help</a:t>
            </a:r>
          </a:p>
          <a:p>
            <a:r>
              <a:rPr lang="en-US" sz="3200" b="1" dirty="0">
                <a:latin typeface="Arial Narrow" pitchFamily="34" charset="0"/>
              </a:rPr>
              <a:t> </a:t>
            </a:r>
            <a:r>
              <a:rPr lang="en-US" sz="3200" b="1" dirty="0" smtClean="0">
                <a:latin typeface="Arial Narrow" pitchFamily="34" charset="0"/>
              </a:rPr>
              <a:t>If risk of staying in vehicle is higher</a:t>
            </a:r>
          </a:p>
          <a:p>
            <a:pPr lvl="1"/>
            <a:r>
              <a:rPr lang="en-US" sz="3000" b="1" dirty="0">
                <a:latin typeface="Arial Narrow" pitchFamily="34" charset="0"/>
              </a:rPr>
              <a:t> </a:t>
            </a:r>
            <a:r>
              <a:rPr lang="en-US" sz="3000" b="1" dirty="0" smtClean="0">
                <a:latin typeface="Arial Narrow" pitchFamily="34" charset="0"/>
              </a:rPr>
              <a:t>Jump, not step</a:t>
            </a:r>
          </a:p>
          <a:p>
            <a:r>
              <a:rPr lang="en-US" sz="3200" b="1" dirty="0">
                <a:latin typeface="Arial Narrow" pitchFamily="34" charset="0"/>
              </a:rPr>
              <a:t> </a:t>
            </a:r>
            <a:r>
              <a:rPr lang="en-US" sz="3200" b="1" dirty="0" smtClean="0">
                <a:latin typeface="Arial Narrow" pitchFamily="34" charset="0"/>
              </a:rPr>
              <a:t>Shuffle from site of incident</a:t>
            </a:r>
          </a:p>
          <a:p>
            <a:r>
              <a:rPr lang="en-US" sz="3200" b="1" dirty="0">
                <a:latin typeface="Arial Narrow" pitchFamily="34" charset="0"/>
              </a:rPr>
              <a:t> </a:t>
            </a:r>
            <a:r>
              <a:rPr lang="en-US" sz="3200" b="1" dirty="0" smtClean="0">
                <a:latin typeface="Arial Narrow" pitchFamily="34" charset="0"/>
              </a:rPr>
              <a:t>Do not re-enter</a:t>
            </a:r>
          </a:p>
        </p:txBody>
      </p:sp>
      <p:sp>
        <p:nvSpPr>
          <p:cNvPr id="3" name="Title 2"/>
          <p:cNvSpPr>
            <a:spLocks noGrp="1"/>
          </p:cNvSpPr>
          <p:nvPr>
            <p:ph type="title"/>
          </p:nvPr>
        </p:nvSpPr>
        <p:spPr/>
        <p:txBody>
          <a:bodyPr/>
          <a:lstStyle/>
          <a:p>
            <a:r>
              <a:rPr lang="en-US" sz="4000" dirty="0">
                <a:latin typeface="Arial Black" pitchFamily="34" charset="0"/>
              </a:rPr>
              <a:t>Electrical Incidents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0" y="4452937"/>
            <a:ext cx="4765548" cy="2058819"/>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40</a:t>
            </a:fld>
            <a:endParaRPr lang="en-US"/>
          </a:p>
        </p:txBody>
      </p:sp>
    </p:spTree>
    <p:extLst>
      <p:ext uri="{BB962C8B-B14F-4D97-AF65-F5344CB8AC3E}">
        <p14:creationId xmlns:p14="http://schemas.microsoft.com/office/powerpoint/2010/main" val="402071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3200" b="1" dirty="0">
                <a:latin typeface="Arial Narrow" pitchFamily="34" charset="0"/>
              </a:rPr>
              <a:t> A work area that is considered a “confined space” has the following </a:t>
            </a:r>
            <a:r>
              <a:rPr lang="en-US" sz="3200" b="1" dirty="0" smtClean="0">
                <a:latin typeface="Arial Narrow" pitchFamily="34" charset="0"/>
              </a:rPr>
              <a:t>characteristics:</a:t>
            </a:r>
            <a:endParaRPr lang="en-US" sz="3200" b="1" dirty="0">
              <a:latin typeface="Arial Narrow" pitchFamily="34" charset="0"/>
            </a:endParaRPr>
          </a:p>
          <a:p>
            <a:pPr lvl="1"/>
            <a:r>
              <a:rPr lang="en-US" sz="3000" b="1" dirty="0">
                <a:latin typeface="Arial Narrow" pitchFamily="34" charset="0"/>
              </a:rPr>
              <a:t> </a:t>
            </a:r>
            <a:r>
              <a:rPr lang="en-US" sz="3000" b="1" dirty="0" smtClean="0">
                <a:latin typeface="Arial Narrow" pitchFamily="34" charset="0"/>
              </a:rPr>
              <a:t>large </a:t>
            </a:r>
            <a:r>
              <a:rPr lang="en-US" sz="3000" b="1" dirty="0">
                <a:latin typeface="Arial Narrow" pitchFamily="34" charset="0"/>
              </a:rPr>
              <a:t>enough and configured to allow a person to bodily enter</a:t>
            </a:r>
          </a:p>
          <a:p>
            <a:pPr lvl="1"/>
            <a:r>
              <a:rPr lang="en-US" sz="3000" b="1" dirty="0" smtClean="0">
                <a:latin typeface="Arial Narrow" pitchFamily="34" charset="0"/>
              </a:rPr>
              <a:t> not </a:t>
            </a:r>
            <a:r>
              <a:rPr lang="en-US" sz="3000" b="1" dirty="0">
                <a:latin typeface="Arial Narrow" pitchFamily="34" charset="0"/>
              </a:rPr>
              <a:t>designed for continuous employee occupancy</a:t>
            </a:r>
          </a:p>
          <a:p>
            <a:pPr lvl="1"/>
            <a:r>
              <a:rPr lang="en-US" sz="3000" b="1" dirty="0" smtClean="0">
                <a:latin typeface="Arial Narrow" pitchFamily="34" charset="0"/>
              </a:rPr>
              <a:t> limited </a:t>
            </a:r>
            <a:r>
              <a:rPr lang="en-US" sz="3000" b="1" dirty="0">
                <a:latin typeface="Arial Narrow" pitchFamily="34" charset="0"/>
              </a:rPr>
              <a:t>or restricted means for entry or exit. </a:t>
            </a: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Confined Spaces: </a:t>
            </a:r>
            <a:br>
              <a:rPr lang="en-US" sz="4000" dirty="0">
                <a:latin typeface="Arial Black" pitchFamily="34" charset="0"/>
              </a:rPr>
            </a:br>
            <a:r>
              <a:rPr lang="en-US" sz="4000" dirty="0">
                <a:latin typeface="Arial Black" pitchFamily="34" charset="0"/>
              </a:rPr>
              <a:t>OSHA Definition</a:t>
            </a:r>
          </a:p>
        </p:txBody>
      </p:sp>
      <p:sp>
        <p:nvSpPr>
          <p:cNvPr id="4" name="Slide Number Placeholder 3"/>
          <p:cNvSpPr>
            <a:spLocks noGrp="1"/>
          </p:cNvSpPr>
          <p:nvPr>
            <p:ph type="sldNum" sz="quarter" idx="12"/>
          </p:nvPr>
        </p:nvSpPr>
        <p:spPr/>
        <p:txBody>
          <a:bodyPr/>
          <a:lstStyle/>
          <a:p>
            <a:fld id="{7C9906BE-735F-4238-A757-4C5D998805A6}" type="slidenum">
              <a:rPr lang="en-US" smtClean="0"/>
              <a:t>41</a:t>
            </a:fld>
            <a:endParaRPr lang="en-US"/>
          </a:p>
        </p:txBody>
      </p:sp>
    </p:spTree>
    <p:extLst>
      <p:ext uri="{BB962C8B-B14F-4D97-AF65-F5344CB8AC3E}">
        <p14:creationId xmlns:p14="http://schemas.microsoft.com/office/powerpoint/2010/main" val="2327524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62100"/>
            <a:ext cx="8848725" cy="5067300"/>
          </a:xfrm>
        </p:spPr>
        <p:txBody>
          <a:bodyPr>
            <a:normAutofit lnSpcReduction="10000"/>
          </a:bodyPr>
          <a:lstStyle/>
          <a:p>
            <a:r>
              <a:rPr lang="en-US" sz="3200" b="1" dirty="0">
                <a:latin typeface="Arial Narrow" pitchFamily="34" charset="0"/>
              </a:rPr>
              <a:t> </a:t>
            </a:r>
            <a:r>
              <a:rPr lang="en-US" sz="3200" b="1" dirty="0" smtClean="0">
                <a:latin typeface="Arial Narrow" pitchFamily="34" charset="0"/>
              </a:rPr>
              <a:t>Permit-required </a:t>
            </a:r>
            <a:r>
              <a:rPr lang="en-US" sz="3200" b="1" dirty="0">
                <a:latin typeface="Arial Narrow" pitchFamily="34" charset="0"/>
              </a:rPr>
              <a:t>confined </a:t>
            </a:r>
            <a:r>
              <a:rPr lang="en-US" sz="3200" b="1" dirty="0" smtClean="0">
                <a:latin typeface="Arial Narrow" pitchFamily="34" charset="0"/>
              </a:rPr>
              <a:t>space:</a:t>
            </a:r>
            <a:endParaRPr lang="en-US" sz="3200" b="1" dirty="0">
              <a:latin typeface="Arial Narrow" pitchFamily="34" charset="0"/>
            </a:endParaRPr>
          </a:p>
          <a:p>
            <a:pPr lvl="1"/>
            <a:r>
              <a:rPr lang="en-US" sz="2800" b="1" dirty="0" smtClean="0">
                <a:latin typeface="Arial Narrow" pitchFamily="34" charset="0"/>
              </a:rPr>
              <a:t> Contains </a:t>
            </a:r>
            <a:r>
              <a:rPr lang="en-US" sz="2800" b="1" dirty="0">
                <a:latin typeface="Arial Narrow" pitchFamily="34" charset="0"/>
              </a:rPr>
              <a:t>or has the potential to contain a hazardous atmosphere.</a:t>
            </a:r>
          </a:p>
          <a:p>
            <a:pPr lvl="1"/>
            <a:r>
              <a:rPr lang="en-US" sz="2800" b="1" dirty="0" smtClean="0">
                <a:latin typeface="Arial Narrow" pitchFamily="34" charset="0"/>
              </a:rPr>
              <a:t> Contains </a:t>
            </a:r>
            <a:r>
              <a:rPr lang="en-US" sz="2800" b="1" dirty="0">
                <a:latin typeface="Arial Narrow" pitchFamily="34" charset="0"/>
              </a:rPr>
              <a:t>a material that has the potential to engulf an entrant.</a:t>
            </a:r>
          </a:p>
          <a:p>
            <a:pPr lvl="1"/>
            <a:r>
              <a:rPr lang="en-US" sz="2800" b="1" dirty="0">
                <a:latin typeface="Arial Narrow" pitchFamily="34" charset="0"/>
              </a:rPr>
              <a:t> </a:t>
            </a:r>
            <a:r>
              <a:rPr lang="en-US" sz="2800" b="1" dirty="0" smtClean="0">
                <a:latin typeface="Arial Narrow" pitchFamily="34" charset="0"/>
              </a:rPr>
              <a:t>Has </a:t>
            </a:r>
            <a:r>
              <a:rPr lang="en-US" sz="2800" b="1" dirty="0">
                <a:latin typeface="Arial Narrow" pitchFamily="34" charset="0"/>
              </a:rPr>
              <a:t>walls that converge inward or floors that slope downward and taper into a smaller area that could trap or asphyxiate an entrant.</a:t>
            </a:r>
          </a:p>
          <a:p>
            <a:pPr lvl="1"/>
            <a:r>
              <a:rPr lang="en-US" sz="2800" b="1" dirty="0">
                <a:latin typeface="Arial Narrow" pitchFamily="34" charset="0"/>
              </a:rPr>
              <a:t> </a:t>
            </a:r>
            <a:r>
              <a:rPr lang="en-US" sz="2800" b="1" dirty="0" smtClean="0">
                <a:latin typeface="Arial Narrow" pitchFamily="34" charset="0"/>
              </a:rPr>
              <a:t>Contains </a:t>
            </a:r>
            <a:r>
              <a:rPr lang="en-US" sz="2800" b="1" dirty="0">
                <a:latin typeface="Arial Narrow" pitchFamily="34" charset="0"/>
              </a:rPr>
              <a:t>any other recognized safety or health hazard, such as unguarded machinery, exposed live wires, or heat stress.</a:t>
            </a:r>
            <a:endParaRPr lang="en-US" sz="28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Confined Spaces: </a:t>
            </a:r>
            <a:br>
              <a:rPr lang="en-US" sz="4000" dirty="0">
                <a:latin typeface="Arial Black" pitchFamily="34" charset="0"/>
              </a:rPr>
            </a:br>
            <a:r>
              <a:rPr lang="en-US" sz="4000" dirty="0">
                <a:latin typeface="Arial Black" pitchFamily="34" charset="0"/>
              </a:rPr>
              <a:t>OSHA Definition</a:t>
            </a:r>
          </a:p>
        </p:txBody>
      </p:sp>
      <p:sp>
        <p:nvSpPr>
          <p:cNvPr id="4" name="Slide Number Placeholder 3"/>
          <p:cNvSpPr>
            <a:spLocks noGrp="1"/>
          </p:cNvSpPr>
          <p:nvPr>
            <p:ph type="sldNum" sz="quarter" idx="12"/>
          </p:nvPr>
        </p:nvSpPr>
        <p:spPr/>
        <p:txBody>
          <a:bodyPr/>
          <a:lstStyle/>
          <a:p>
            <a:fld id="{7C9906BE-735F-4238-A757-4C5D998805A6}" type="slidenum">
              <a:rPr lang="en-US" smtClean="0"/>
              <a:t>42</a:t>
            </a:fld>
            <a:endParaRPr lang="en-US"/>
          </a:p>
        </p:txBody>
      </p:sp>
    </p:spTree>
    <p:extLst>
      <p:ext uri="{BB962C8B-B14F-4D97-AF65-F5344CB8AC3E}">
        <p14:creationId xmlns:p14="http://schemas.microsoft.com/office/powerpoint/2010/main" val="39311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3200" b="1" dirty="0" smtClean="0">
                <a:latin typeface="Arial Narrow" pitchFamily="34" charset="0"/>
              </a:rPr>
              <a:t> Permit-required = considered hazardous until determined otherwise</a:t>
            </a:r>
          </a:p>
          <a:p>
            <a:pPr marL="45720" indent="0">
              <a:buNone/>
            </a:pPr>
            <a:endParaRPr lang="en-US" sz="3200" b="1" dirty="0" smtClean="0">
              <a:latin typeface="Arial Narrow" pitchFamily="34" charset="0"/>
            </a:endParaRPr>
          </a:p>
          <a:p>
            <a:r>
              <a:rPr lang="en-US" sz="3200" b="1" dirty="0">
                <a:latin typeface="Arial Narrow" pitchFamily="34" charset="0"/>
              </a:rPr>
              <a:t> </a:t>
            </a:r>
            <a:r>
              <a:rPr lang="en-US" sz="3200" b="1" dirty="0" smtClean="0">
                <a:latin typeface="Arial Narrow" pitchFamily="34" charset="0"/>
              </a:rPr>
              <a:t>Assessment </a:t>
            </a:r>
            <a:endParaRPr lang="en-US" sz="3000" b="1" dirty="0">
              <a:latin typeface="Arial Narrow" pitchFamily="34" charset="0"/>
            </a:endParaRPr>
          </a:p>
          <a:p>
            <a:pPr lvl="1"/>
            <a:r>
              <a:rPr lang="en-US" sz="2800" b="1" dirty="0" smtClean="0">
                <a:latin typeface="Arial Narrow" pitchFamily="34" charset="0"/>
              </a:rPr>
              <a:t> qualified person</a:t>
            </a:r>
          </a:p>
          <a:p>
            <a:pPr marL="365760" lvl="1" indent="0">
              <a:buNone/>
            </a:pPr>
            <a:endParaRPr lang="en-US" sz="2800" b="1" dirty="0" smtClean="0">
              <a:latin typeface="Arial Narrow" pitchFamily="34" charset="0"/>
            </a:endParaRPr>
          </a:p>
          <a:p>
            <a:r>
              <a:rPr lang="en-US" sz="3000" b="1" dirty="0">
                <a:latin typeface="Arial Narrow" pitchFamily="34" charset="0"/>
              </a:rPr>
              <a:t> </a:t>
            </a:r>
            <a:r>
              <a:rPr lang="en-US" sz="3000" b="1" dirty="0" smtClean="0">
                <a:latin typeface="Arial Narrow" pitchFamily="34" charset="0"/>
              </a:rPr>
              <a:t>Stranded investment?</a:t>
            </a:r>
          </a:p>
        </p:txBody>
      </p:sp>
      <p:sp>
        <p:nvSpPr>
          <p:cNvPr id="3" name="Title 2"/>
          <p:cNvSpPr>
            <a:spLocks noGrp="1"/>
          </p:cNvSpPr>
          <p:nvPr>
            <p:ph type="title"/>
          </p:nvPr>
        </p:nvSpPr>
        <p:spPr/>
        <p:txBody>
          <a:bodyPr/>
          <a:lstStyle/>
          <a:p>
            <a:r>
              <a:rPr lang="en-US" sz="4000" dirty="0">
                <a:latin typeface="Arial Black" pitchFamily="34" charset="0"/>
              </a:rPr>
              <a:t>Confined Spaces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2819400"/>
            <a:ext cx="4097867" cy="27432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43</a:t>
            </a:fld>
            <a:endParaRPr lang="en-US"/>
          </a:p>
        </p:txBody>
      </p:sp>
    </p:spTree>
    <p:extLst>
      <p:ext uri="{BB962C8B-B14F-4D97-AF65-F5344CB8AC3E}">
        <p14:creationId xmlns:p14="http://schemas.microsoft.com/office/powerpoint/2010/main" val="2016601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3200" b="1" dirty="0" smtClean="0">
                <a:latin typeface="Arial Narrow" pitchFamily="34" charset="0"/>
              </a:rPr>
              <a:t> Best practice</a:t>
            </a:r>
          </a:p>
          <a:p>
            <a:r>
              <a:rPr lang="en-US" sz="3200" b="1" dirty="0">
                <a:latin typeface="Arial Narrow" pitchFamily="34" charset="0"/>
              </a:rPr>
              <a:t> </a:t>
            </a:r>
            <a:r>
              <a:rPr lang="en-US" sz="3200" b="1" dirty="0" smtClean="0">
                <a:latin typeface="Arial Narrow" pitchFamily="34" charset="0"/>
              </a:rPr>
              <a:t>Lock-out = physical barrier</a:t>
            </a:r>
          </a:p>
          <a:p>
            <a:r>
              <a:rPr lang="en-US" sz="3200" b="1" dirty="0">
                <a:latin typeface="Arial Narrow" pitchFamily="34" charset="0"/>
              </a:rPr>
              <a:t> </a:t>
            </a:r>
            <a:r>
              <a:rPr lang="en-US" sz="3200" b="1" dirty="0" smtClean="0">
                <a:latin typeface="Arial Narrow" pitchFamily="34" charset="0"/>
              </a:rPr>
              <a:t>Tag-out = visual barrier</a:t>
            </a:r>
          </a:p>
          <a:p>
            <a:r>
              <a:rPr lang="en-US" sz="3200" b="1" dirty="0">
                <a:latin typeface="Arial Narrow" pitchFamily="34" charset="0"/>
              </a:rPr>
              <a:t> </a:t>
            </a:r>
            <a:r>
              <a:rPr lang="en-US" sz="3200" b="1" dirty="0" smtClean="0">
                <a:latin typeface="Arial Narrow" pitchFamily="34" charset="0"/>
              </a:rPr>
              <a:t>Training</a:t>
            </a:r>
            <a:endParaRPr lang="en-US" sz="3000" b="1" dirty="0" smtClean="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Lock-out / Tag-out</a:t>
            </a:r>
            <a:endParaRPr lang="en-US" sz="4000" dirty="0">
              <a:latin typeface="Arial Blac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86400" y="2819400"/>
            <a:ext cx="3073805" cy="34290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44</a:t>
            </a:fld>
            <a:endParaRPr lang="en-US"/>
          </a:p>
        </p:txBody>
      </p:sp>
    </p:spTree>
    <p:extLst>
      <p:ext uri="{BB962C8B-B14F-4D97-AF65-F5344CB8AC3E}">
        <p14:creationId xmlns:p14="http://schemas.microsoft.com/office/powerpoint/2010/main" val="2197731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3200" b="1" dirty="0" smtClean="0">
                <a:latin typeface="Arial Narrow" pitchFamily="34" charset="0"/>
              </a:rPr>
              <a:t>Four main deadly gases </a:t>
            </a:r>
          </a:p>
          <a:p>
            <a:pPr lvl="1"/>
            <a:r>
              <a:rPr lang="en-US" sz="3000" b="1" dirty="0" smtClean="0">
                <a:latin typeface="Arial Narrow" pitchFamily="34" charset="0"/>
              </a:rPr>
              <a:t>Carbon dioxide</a:t>
            </a:r>
          </a:p>
          <a:p>
            <a:pPr lvl="1"/>
            <a:r>
              <a:rPr lang="en-US" sz="3000" b="1" dirty="0" smtClean="0">
                <a:latin typeface="Arial Narrow" pitchFamily="34" charset="0"/>
              </a:rPr>
              <a:t> Methane</a:t>
            </a:r>
          </a:p>
          <a:p>
            <a:pPr lvl="1"/>
            <a:r>
              <a:rPr lang="en-US" sz="3000" b="1" dirty="0">
                <a:latin typeface="Arial Narrow" pitchFamily="34" charset="0"/>
              </a:rPr>
              <a:t> </a:t>
            </a:r>
            <a:r>
              <a:rPr lang="en-US" sz="3000" b="1" dirty="0" smtClean="0">
                <a:latin typeface="Arial Narrow" pitchFamily="34" charset="0"/>
              </a:rPr>
              <a:t>Ammonia</a:t>
            </a:r>
          </a:p>
          <a:p>
            <a:pPr lvl="1"/>
            <a:r>
              <a:rPr lang="en-US" sz="3000" b="1" dirty="0">
                <a:latin typeface="Arial Narrow" pitchFamily="34" charset="0"/>
              </a:rPr>
              <a:t> </a:t>
            </a:r>
            <a:r>
              <a:rPr lang="en-US" sz="3000" b="1" dirty="0" smtClean="0">
                <a:latin typeface="Arial Narrow" pitchFamily="34" charset="0"/>
              </a:rPr>
              <a:t>Hydrogen sulfide</a:t>
            </a:r>
            <a:endParaRPr lang="en-US" sz="28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Manure storage </a:t>
            </a:r>
            <a:br>
              <a:rPr lang="en-US" sz="4000" dirty="0">
                <a:latin typeface="Arial Black" pitchFamily="34" charset="0"/>
              </a:rPr>
            </a:br>
            <a:r>
              <a:rPr lang="en-US" sz="4000" dirty="0">
                <a:latin typeface="Arial Black" pitchFamily="34" charset="0"/>
              </a:rPr>
              <a:t>and handling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4337" y="2514600"/>
            <a:ext cx="4470400" cy="33528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45</a:t>
            </a:fld>
            <a:endParaRPr lang="en-US"/>
          </a:p>
        </p:txBody>
      </p:sp>
    </p:spTree>
    <p:extLst>
      <p:ext uri="{BB962C8B-B14F-4D97-AF65-F5344CB8AC3E}">
        <p14:creationId xmlns:p14="http://schemas.microsoft.com/office/powerpoint/2010/main" val="1654305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4343401" cy="5067300"/>
          </a:xfrm>
        </p:spPr>
        <p:txBody>
          <a:bodyPr/>
          <a:lstStyle/>
          <a:p>
            <a:r>
              <a:rPr lang="en-US" sz="3200" b="1" dirty="0" smtClean="0">
                <a:latin typeface="Arial Narrow" pitchFamily="34" charset="0"/>
              </a:rPr>
              <a:t>Servicing manure pits</a:t>
            </a:r>
          </a:p>
          <a:p>
            <a:pPr lvl="1"/>
            <a:r>
              <a:rPr lang="en-US" sz="2600" b="1" dirty="0">
                <a:latin typeface="Arial Narrow" pitchFamily="34" charset="0"/>
              </a:rPr>
              <a:t> </a:t>
            </a:r>
            <a:r>
              <a:rPr lang="en-US" sz="2600" b="1" dirty="0" smtClean="0">
                <a:latin typeface="Arial Narrow" pitchFamily="34" charset="0"/>
              </a:rPr>
              <a:t>Only qualified people</a:t>
            </a:r>
          </a:p>
          <a:p>
            <a:pPr lvl="1"/>
            <a:r>
              <a:rPr lang="en-US" sz="2600" b="1" dirty="0">
                <a:latin typeface="Arial Narrow" pitchFamily="34" charset="0"/>
              </a:rPr>
              <a:t> </a:t>
            </a:r>
            <a:r>
              <a:rPr lang="en-US" sz="2600" b="1" dirty="0" smtClean="0">
                <a:latin typeface="Arial Narrow" pitchFamily="34" charset="0"/>
              </a:rPr>
              <a:t>Ventilation</a:t>
            </a:r>
          </a:p>
          <a:p>
            <a:pPr lvl="1"/>
            <a:r>
              <a:rPr lang="en-US" sz="2600" b="1" dirty="0">
                <a:latin typeface="Arial Narrow" pitchFamily="34" charset="0"/>
              </a:rPr>
              <a:t> </a:t>
            </a:r>
            <a:r>
              <a:rPr lang="en-US" sz="2600" b="1" dirty="0" smtClean="0">
                <a:latin typeface="Arial Narrow" pitchFamily="34" charset="0"/>
              </a:rPr>
              <a:t>Test air quality</a:t>
            </a:r>
          </a:p>
          <a:p>
            <a:pPr lvl="1"/>
            <a:r>
              <a:rPr lang="en-US" sz="2600" b="1" dirty="0">
                <a:latin typeface="Arial Narrow" pitchFamily="34" charset="0"/>
              </a:rPr>
              <a:t> </a:t>
            </a:r>
            <a:r>
              <a:rPr lang="en-US" sz="2600" b="1" dirty="0" smtClean="0">
                <a:latin typeface="Arial Narrow" pitchFamily="34" charset="0"/>
              </a:rPr>
              <a:t>Safety equipment</a:t>
            </a:r>
          </a:p>
          <a:p>
            <a:pPr lvl="1"/>
            <a:r>
              <a:rPr lang="en-US" sz="2600" b="1" dirty="0">
                <a:latin typeface="Arial Narrow" pitchFamily="34" charset="0"/>
              </a:rPr>
              <a:t> </a:t>
            </a:r>
            <a:r>
              <a:rPr lang="en-US" sz="2600" b="1" dirty="0" smtClean="0">
                <a:latin typeface="Arial Narrow" pitchFamily="34" charset="0"/>
              </a:rPr>
              <a:t>Standby person</a:t>
            </a:r>
          </a:p>
          <a:p>
            <a:pPr marL="365760" lvl="1" indent="0">
              <a:buNone/>
            </a:pPr>
            <a:r>
              <a:rPr lang="en-US" sz="2600" b="1" dirty="0" smtClean="0">
                <a:latin typeface="Arial Narrow" pitchFamily="34" charset="0"/>
              </a:rPr>
              <a:t> </a:t>
            </a:r>
          </a:p>
          <a:p>
            <a:r>
              <a:rPr lang="en-US" sz="2800" b="1" dirty="0">
                <a:latin typeface="Arial Narrow" pitchFamily="34" charset="0"/>
              </a:rPr>
              <a:t> </a:t>
            </a:r>
            <a:r>
              <a:rPr lang="en-US" sz="2800" b="1" dirty="0" smtClean="0">
                <a:latin typeface="Arial Narrow" pitchFamily="34" charset="0"/>
              </a:rPr>
              <a:t>Contracting</a:t>
            </a:r>
          </a:p>
        </p:txBody>
      </p:sp>
      <p:sp>
        <p:nvSpPr>
          <p:cNvPr id="3" name="Title 2"/>
          <p:cNvSpPr>
            <a:spLocks noGrp="1"/>
          </p:cNvSpPr>
          <p:nvPr>
            <p:ph type="title"/>
          </p:nvPr>
        </p:nvSpPr>
        <p:spPr/>
        <p:txBody>
          <a:bodyPr/>
          <a:lstStyle/>
          <a:p>
            <a:r>
              <a:rPr lang="en-US" sz="4000" dirty="0">
                <a:latin typeface="Arial Black" pitchFamily="34" charset="0"/>
              </a:rPr>
              <a:t>Manure storage </a:t>
            </a:r>
            <a:br>
              <a:rPr lang="en-US" sz="4000" dirty="0">
                <a:latin typeface="Arial Black" pitchFamily="34" charset="0"/>
              </a:rPr>
            </a:br>
            <a:r>
              <a:rPr lang="en-US" sz="4000" dirty="0">
                <a:latin typeface="Arial Black" pitchFamily="34" charset="0"/>
              </a:rPr>
              <a:t>and handling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0" y="2590800"/>
            <a:ext cx="4572000" cy="34290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46</a:t>
            </a:fld>
            <a:endParaRPr lang="en-US"/>
          </a:p>
        </p:txBody>
      </p:sp>
    </p:spTree>
    <p:extLst>
      <p:ext uri="{BB962C8B-B14F-4D97-AF65-F5344CB8AC3E}">
        <p14:creationId xmlns:p14="http://schemas.microsoft.com/office/powerpoint/2010/main" val="2608329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3200" b="1" dirty="0" smtClean="0">
                <a:latin typeface="Arial Narrow" pitchFamily="34" charset="0"/>
              </a:rPr>
              <a:t> Pit and lagoon guidelines</a:t>
            </a:r>
          </a:p>
          <a:p>
            <a:pPr lvl="1"/>
            <a:r>
              <a:rPr lang="en-US" sz="2600" b="1" dirty="0">
                <a:latin typeface="Arial Narrow" pitchFamily="34" charset="0"/>
              </a:rPr>
              <a:t> </a:t>
            </a:r>
            <a:r>
              <a:rPr lang="en-US" sz="2600" b="1" dirty="0" smtClean="0">
                <a:latin typeface="Arial Narrow" pitchFamily="34" charset="0"/>
              </a:rPr>
              <a:t>Fencing</a:t>
            </a:r>
            <a:endParaRPr lang="en-US" sz="2400" b="1" dirty="0">
              <a:latin typeface="Arial Narrow" pitchFamily="34" charset="0"/>
            </a:endParaRPr>
          </a:p>
          <a:p>
            <a:pPr lvl="1"/>
            <a:r>
              <a:rPr lang="en-US" sz="2400" b="1" dirty="0" smtClean="0">
                <a:latin typeface="Arial Narrow" pitchFamily="34" charset="0"/>
              </a:rPr>
              <a:t> Signs</a:t>
            </a:r>
          </a:p>
          <a:p>
            <a:pPr lvl="1"/>
            <a:r>
              <a:rPr lang="en-US" sz="2400" b="1" dirty="0">
                <a:latin typeface="Arial Narrow" pitchFamily="34" charset="0"/>
              </a:rPr>
              <a:t> </a:t>
            </a:r>
            <a:r>
              <a:rPr lang="en-US" sz="2400" b="1" dirty="0" smtClean="0">
                <a:latin typeface="Arial Narrow" pitchFamily="34" charset="0"/>
              </a:rPr>
              <a:t>Emergency plan</a:t>
            </a:r>
          </a:p>
          <a:p>
            <a:pPr lvl="1"/>
            <a:r>
              <a:rPr lang="en-US" sz="2400" b="1" dirty="0">
                <a:latin typeface="Arial Narrow" pitchFamily="34" charset="0"/>
              </a:rPr>
              <a:t> </a:t>
            </a:r>
            <a:r>
              <a:rPr lang="en-US" sz="2400" b="1" dirty="0" smtClean="0">
                <a:latin typeface="Arial Narrow" pitchFamily="34" charset="0"/>
              </a:rPr>
              <a:t>Machine guarding</a:t>
            </a:r>
          </a:p>
          <a:p>
            <a:pPr lvl="1"/>
            <a:r>
              <a:rPr lang="en-US" sz="2400" b="1" dirty="0">
                <a:latin typeface="Arial Narrow" pitchFamily="34" charset="0"/>
              </a:rPr>
              <a:t> </a:t>
            </a:r>
            <a:r>
              <a:rPr lang="en-US" sz="2400" b="1" dirty="0" smtClean="0">
                <a:latin typeface="Arial Narrow" pitchFamily="34" charset="0"/>
              </a:rPr>
              <a:t>Fall prevention</a:t>
            </a:r>
          </a:p>
          <a:p>
            <a:pPr lvl="1"/>
            <a:r>
              <a:rPr lang="en-US" sz="2400" b="1" dirty="0">
                <a:latin typeface="Arial Narrow" pitchFamily="34" charset="0"/>
              </a:rPr>
              <a:t> </a:t>
            </a:r>
            <a:r>
              <a:rPr lang="en-US" sz="2400" b="1" dirty="0" smtClean="0">
                <a:latin typeface="Arial Narrow" pitchFamily="34" charset="0"/>
              </a:rPr>
              <a:t>Construction planning</a:t>
            </a:r>
          </a:p>
          <a:p>
            <a:pPr lvl="1"/>
            <a:r>
              <a:rPr lang="en-US" sz="2400" b="1" dirty="0">
                <a:latin typeface="Arial Narrow" pitchFamily="34" charset="0"/>
              </a:rPr>
              <a:t> </a:t>
            </a:r>
            <a:r>
              <a:rPr lang="en-US" sz="2400" b="1" dirty="0" smtClean="0">
                <a:latin typeface="Arial Narrow" pitchFamily="34" charset="0"/>
              </a:rPr>
              <a:t>Employee training</a:t>
            </a:r>
          </a:p>
          <a:p>
            <a:pPr lvl="1"/>
            <a:r>
              <a:rPr lang="en-US" sz="2400" b="1" dirty="0">
                <a:latin typeface="Arial Narrow" pitchFamily="34" charset="0"/>
              </a:rPr>
              <a:t> </a:t>
            </a:r>
            <a:r>
              <a:rPr lang="en-US" sz="2400" b="1" dirty="0" smtClean="0">
                <a:latin typeface="Arial Narrow" pitchFamily="34" charset="0"/>
              </a:rPr>
              <a:t>“No Smoking” areas</a:t>
            </a:r>
            <a:endParaRPr lang="en-US" sz="26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Manure storage </a:t>
            </a:r>
            <a:br>
              <a:rPr lang="en-US" sz="4000" dirty="0">
                <a:latin typeface="Arial Black" pitchFamily="34" charset="0"/>
              </a:rPr>
            </a:br>
            <a:r>
              <a:rPr lang="en-US" sz="4000" dirty="0">
                <a:latin typeface="Arial Black" pitchFamily="34" charset="0"/>
              </a:rPr>
              <a:t>and handling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5500" y="2209800"/>
            <a:ext cx="3982720" cy="298704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47</a:t>
            </a:fld>
            <a:endParaRPr lang="en-US"/>
          </a:p>
        </p:txBody>
      </p:sp>
    </p:spTree>
    <p:extLst>
      <p:ext uri="{BB962C8B-B14F-4D97-AF65-F5344CB8AC3E}">
        <p14:creationId xmlns:p14="http://schemas.microsoft.com/office/powerpoint/2010/main" val="3120232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1762620"/>
            <a:ext cx="3299670" cy="439956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1686420"/>
            <a:ext cx="3657600" cy="2743200"/>
          </a:xfrm>
          <a:prstGeom prst="rect">
            <a:avLst/>
          </a:prstGeom>
        </p:spPr>
      </p:pic>
      <p:sp>
        <p:nvSpPr>
          <p:cNvPr id="3" name="Title 2"/>
          <p:cNvSpPr>
            <a:spLocks noGrp="1"/>
          </p:cNvSpPr>
          <p:nvPr>
            <p:ph type="title"/>
          </p:nvPr>
        </p:nvSpPr>
        <p:spPr/>
        <p:txBody>
          <a:bodyPr/>
          <a:lstStyle/>
          <a:p>
            <a:r>
              <a:rPr lang="en-US" sz="4000" dirty="0">
                <a:latin typeface="Arial Black" pitchFamily="34" charset="0"/>
              </a:rPr>
              <a:t>Manure storage </a:t>
            </a:r>
            <a:br>
              <a:rPr lang="en-US" sz="4000" dirty="0">
                <a:latin typeface="Arial Black" pitchFamily="34" charset="0"/>
              </a:rPr>
            </a:br>
            <a:r>
              <a:rPr lang="en-US" sz="4000" dirty="0">
                <a:latin typeface="Arial Black" pitchFamily="34" charset="0"/>
              </a:rPr>
              <a:t>and handling</a:t>
            </a:r>
          </a:p>
        </p:txBody>
      </p:sp>
      <p:sp>
        <p:nvSpPr>
          <p:cNvPr id="2" name="Slide Number Placeholder 1"/>
          <p:cNvSpPr>
            <a:spLocks noGrp="1"/>
          </p:cNvSpPr>
          <p:nvPr>
            <p:ph type="sldNum" sz="quarter" idx="12"/>
          </p:nvPr>
        </p:nvSpPr>
        <p:spPr/>
        <p:txBody>
          <a:bodyPr/>
          <a:lstStyle/>
          <a:p>
            <a:fld id="{7C9906BE-735F-4238-A757-4C5D998805A6}" type="slidenum">
              <a:rPr lang="en-US" smtClean="0"/>
              <a:t>48</a:t>
            </a:fld>
            <a:endParaRPr lang="en-US"/>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8400" y="3568805"/>
            <a:ext cx="4002852" cy="2679595"/>
          </a:xfrm>
          <a:prstGeom prst="rect">
            <a:avLst/>
          </a:prstGeom>
        </p:spPr>
      </p:pic>
      <p:sp>
        <p:nvSpPr>
          <p:cNvPr id="11" name="Content Placeholder 10"/>
          <p:cNvSpPr>
            <a:spLocks noGrp="1"/>
          </p:cNvSpPr>
          <p:nvPr>
            <p:ph idx="1"/>
          </p:nvPr>
        </p:nvSpPr>
        <p:spPr/>
        <p:txBody>
          <a:bodyPr/>
          <a:lstStyle/>
          <a:p>
            <a:endParaRPr lang="en-US"/>
          </a:p>
        </p:txBody>
      </p:sp>
    </p:spTree>
    <p:extLst>
      <p:ext uri="{BB962C8B-B14F-4D97-AF65-F5344CB8AC3E}">
        <p14:creationId xmlns:p14="http://schemas.microsoft.com/office/powerpoint/2010/main" val="1724245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3200" b="1" dirty="0" smtClean="0">
                <a:latin typeface="Arial Narrow" pitchFamily="34" charset="0"/>
              </a:rPr>
              <a:t> Upright silos</a:t>
            </a:r>
          </a:p>
          <a:p>
            <a:pPr lvl="1"/>
            <a:r>
              <a:rPr lang="en-US" sz="2400" b="1" dirty="0" smtClean="0">
                <a:latin typeface="Arial Narrow" pitchFamily="34" charset="0"/>
              </a:rPr>
              <a:t> Silo gas</a:t>
            </a:r>
          </a:p>
          <a:p>
            <a:pPr lvl="1"/>
            <a:r>
              <a:rPr lang="en-US" sz="2400" b="1" dirty="0">
                <a:latin typeface="Arial Narrow" pitchFamily="34" charset="0"/>
              </a:rPr>
              <a:t> </a:t>
            </a:r>
            <a:r>
              <a:rPr lang="en-US" sz="2400" b="1" dirty="0" smtClean="0">
                <a:latin typeface="Arial Narrow" pitchFamily="34" charset="0"/>
              </a:rPr>
              <a:t>Carbon dioxide</a:t>
            </a:r>
          </a:p>
          <a:p>
            <a:r>
              <a:rPr lang="en-US" sz="2600" b="1" dirty="0">
                <a:latin typeface="Arial Narrow" pitchFamily="34" charset="0"/>
              </a:rPr>
              <a:t> </a:t>
            </a:r>
            <a:r>
              <a:rPr lang="en-US" sz="3200" b="1" dirty="0" smtClean="0">
                <a:latin typeface="Arial Narrow" pitchFamily="34" charset="0"/>
              </a:rPr>
              <a:t>Dangers after filling</a:t>
            </a:r>
          </a:p>
          <a:p>
            <a:r>
              <a:rPr lang="en-US" sz="3200" b="1" dirty="0">
                <a:latin typeface="Arial Narrow" pitchFamily="34" charset="0"/>
              </a:rPr>
              <a:t> </a:t>
            </a:r>
            <a:r>
              <a:rPr lang="en-US" sz="3200" b="1" dirty="0" smtClean="0">
                <a:latin typeface="Arial Narrow" pitchFamily="34" charset="0"/>
              </a:rPr>
              <a:t>Warning signs</a:t>
            </a:r>
          </a:p>
          <a:p>
            <a:r>
              <a:rPr lang="en-US" sz="3200" b="1" dirty="0">
                <a:latin typeface="Arial Narrow" pitchFamily="34" charset="0"/>
              </a:rPr>
              <a:t> </a:t>
            </a:r>
            <a:r>
              <a:rPr lang="en-US" sz="3200" b="1" dirty="0" smtClean="0">
                <a:latin typeface="Arial Narrow" pitchFamily="34" charset="0"/>
              </a:rPr>
              <a:t>Safety equipment</a:t>
            </a:r>
          </a:p>
          <a:p>
            <a:r>
              <a:rPr lang="en-US" sz="3200" b="1" dirty="0">
                <a:latin typeface="Arial Narrow" pitchFamily="34" charset="0"/>
              </a:rPr>
              <a:t> </a:t>
            </a:r>
            <a:r>
              <a:rPr lang="en-US" sz="3200" b="1" dirty="0" smtClean="0">
                <a:latin typeface="Arial Narrow" pitchFamily="34" charset="0"/>
              </a:rPr>
              <a:t>Standby person</a:t>
            </a:r>
          </a:p>
          <a:p>
            <a:r>
              <a:rPr lang="en-US" sz="3200" b="1" dirty="0">
                <a:latin typeface="Arial Narrow" pitchFamily="34" charset="0"/>
              </a:rPr>
              <a:t> </a:t>
            </a:r>
            <a:r>
              <a:rPr lang="en-US" sz="3200" b="1" dirty="0" smtClean="0">
                <a:latin typeface="Arial Narrow" pitchFamily="34" charset="0"/>
              </a:rPr>
              <a:t>Lock unloading mechanisms</a:t>
            </a:r>
          </a:p>
        </p:txBody>
      </p:sp>
      <p:sp>
        <p:nvSpPr>
          <p:cNvPr id="3" name="Title 2"/>
          <p:cNvSpPr>
            <a:spLocks noGrp="1"/>
          </p:cNvSpPr>
          <p:nvPr>
            <p:ph type="title"/>
          </p:nvPr>
        </p:nvSpPr>
        <p:spPr/>
        <p:txBody>
          <a:bodyPr/>
          <a:lstStyle/>
          <a:p>
            <a:r>
              <a:rPr lang="en-US" sz="4000" dirty="0">
                <a:latin typeface="Arial Black" pitchFamily="34" charset="0"/>
              </a:rPr>
              <a:t>Upright silos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1752600"/>
            <a:ext cx="4185920" cy="313944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49</a:t>
            </a:fld>
            <a:endParaRPr lang="en-US"/>
          </a:p>
        </p:txBody>
      </p:sp>
    </p:spTree>
    <p:extLst>
      <p:ext uri="{BB962C8B-B14F-4D97-AF65-F5344CB8AC3E}">
        <p14:creationId xmlns:p14="http://schemas.microsoft.com/office/powerpoint/2010/main" val="380133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 </a:t>
            </a:r>
            <a:r>
              <a:rPr lang="en-US" sz="3200" b="1" dirty="0" smtClean="0">
                <a:latin typeface="Arial Narrow" pitchFamily="34" charset="0"/>
              </a:rPr>
              <a:t>Excited animals</a:t>
            </a:r>
          </a:p>
          <a:p>
            <a:r>
              <a:rPr lang="en-US" sz="3200" b="1" dirty="0">
                <a:latin typeface="Arial Narrow" pitchFamily="34" charset="0"/>
              </a:rPr>
              <a:t> </a:t>
            </a:r>
            <a:r>
              <a:rPr lang="en-US" sz="3200" b="1" dirty="0" smtClean="0">
                <a:latin typeface="Arial Narrow" pitchFamily="34" charset="0"/>
              </a:rPr>
              <a:t>Cattle perception</a:t>
            </a:r>
          </a:p>
          <a:p>
            <a:r>
              <a:rPr lang="en-US" sz="3200" b="1" dirty="0">
                <a:latin typeface="Arial Narrow" pitchFamily="34" charset="0"/>
              </a:rPr>
              <a:t> </a:t>
            </a:r>
            <a:r>
              <a:rPr lang="en-US" sz="3200" b="1" dirty="0" smtClean="0">
                <a:latin typeface="Arial Narrow" pitchFamily="34" charset="0"/>
              </a:rPr>
              <a:t>Noise</a:t>
            </a:r>
          </a:p>
          <a:p>
            <a:r>
              <a:rPr lang="en-US" sz="3200" b="1" dirty="0">
                <a:latin typeface="Arial Narrow" pitchFamily="34" charset="0"/>
              </a:rPr>
              <a:t> </a:t>
            </a:r>
            <a:r>
              <a:rPr lang="en-US" sz="3200" b="1" dirty="0" smtClean="0">
                <a:latin typeface="Arial Narrow" pitchFamily="34" charset="0"/>
              </a:rPr>
              <a:t>Memory</a:t>
            </a:r>
          </a:p>
          <a:p>
            <a:r>
              <a:rPr lang="en-US" sz="3200" b="1" dirty="0">
                <a:latin typeface="Arial Narrow" pitchFamily="34" charset="0"/>
              </a:rPr>
              <a:t> </a:t>
            </a:r>
            <a:r>
              <a:rPr lang="en-US" sz="3200" b="1" dirty="0" smtClean="0">
                <a:latin typeface="Arial Narrow" pitchFamily="34" charset="0"/>
              </a:rPr>
              <a:t>Kicking</a:t>
            </a:r>
          </a:p>
          <a:p>
            <a:endParaRPr lang="en-US" dirty="0"/>
          </a:p>
        </p:txBody>
      </p:sp>
      <p:sp>
        <p:nvSpPr>
          <p:cNvPr id="3" name="Title 2"/>
          <p:cNvSpPr>
            <a:spLocks noGrp="1"/>
          </p:cNvSpPr>
          <p:nvPr>
            <p:ph type="title"/>
          </p:nvPr>
        </p:nvSpPr>
        <p:spPr/>
        <p:txBody>
          <a:bodyPr/>
          <a:lstStyle/>
          <a:p>
            <a:r>
              <a:rPr lang="en-US" sz="4000" dirty="0">
                <a:latin typeface="Arial Black" pitchFamily="34" charset="0"/>
              </a:rPr>
              <a:t>General</a:t>
            </a:r>
            <a:r>
              <a:rPr lang="en-US" sz="4000" dirty="0" smtClean="0"/>
              <a:t> </a:t>
            </a:r>
            <a:r>
              <a:rPr lang="en-US" sz="4000" dirty="0">
                <a:latin typeface="Arial Black" pitchFamily="34" charset="0"/>
              </a:rPr>
              <a:t>animal</a:t>
            </a:r>
            <a:r>
              <a:rPr lang="en-US" sz="4000" dirty="0" smtClean="0"/>
              <a:t> </a:t>
            </a:r>
            <a:r>
              <a:rPr lang="en-US" sz="4000" dirty="0">
                <a:latin typeface="Arial Black" pitchFamily="34" charset="0"/>
              </a:rPr>
              <a:t>handling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2400" y="2971800"/>
            <a:ext cx="4572000" cy="3060595"/>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5</a:t>
            </a:fld>
            <a:endParaRPr lang="en-US"/>
          </a:p>
        </p:txBody>
      </p:sp>
    </p:spTree>
    <p:extLst>
      <p:ext uri="{BB962C8B-B14F-4D97-AF65-F5344CB8AC3E}">
        <p14:creationId xmlns:p14="http://schemas.microsoft.com/office/powerpoint/2010/main" val="2768941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4724401" cy="5067300"/>
          </a:xfrm>
        </p:spPr>
        <p:txBody>
          <a:bodyPr/>
          <a:lstStyle/>
          <a:p>
            <a:r>
              <a:rPr lang="en-US" sz="2600" b="1" dirty="0" smtClean="0">
                <a:latin typeface="Arial Narrow" pitchFamily="34" charset="0"/>
              </a:rPr>
              <a:t> </a:t>
            </a:r>
            <a:r>
              <a:rPr lang="en-US" sz="3200" b="1" dirty="0" smtClean="0">
                <a:latin typeface="Arial Narrow" pitchFamily="34" charset="0"/>
              </a:rPr>
              <a:t>Filling safety</a:t>
            </a:r>
          </a:p>
          <a:p>
            <a:pPr lvl="1"/>
            <a:r>
              <a:rPr lang="en-US" sz="2400" b="1" dirty="0" smtClean="0">
                <a:latin typeface="Arial Narrow" pitchFamily="34" charset="0"/>
              </a:rPr>
              <a:t> ROPS</a:t>
            </a:r>
          </a:p>
          <a:p>
            <a:pPr lvl="1"/>
            <a:r>
              <a:rPr lang="en-US" sz="2400" b="1" dirty="0">
                <a:latin typeface="Arial Narrow" pitchFamily="34" charset="0"/>
              </a:rPr>
              <a:t> </a:t>
            </a:r>
            <a:r>
              <a:rPr lang="en-US" sz="2400" b="1" dirty="0" smtClean="0">
                <a:latin typeface="Arial Narrow" pitchFamily="34" charset="0"/>
              </a:rPr>
              <a:t>plastic sheeting</a:t>
            </a:r>
          </a:p>
          <a:p>
            <a:pPr lvl="1"/>
            <a:r>
              <a:rPr lang="en-US" sz="2400" b="1" dirty="0">
                <a:latin typeface="Arial Narrow" pitchFamily="34" charset="0"/>
              </a:rPr>
              <a:t> </a:t>
            </a:r>
            <a:r>
              <a:rPr lang="en-US" sz="2400" b="1" dirty="0" smtClean="0">
                <a:latin typeface="Arial Narrow" pitchFamily="34" charset="0"/>
              </a:rPr>
              <a:t>back tractor up slopes</a:t>
            </a:r>
          </a:p>
          <a:p>
            <a:pPr lvl="1"/>
            <a:r>
              <a:rPr lang="en-US" sz="2400" b="1" dirty="0">
                <a:latin typeface="Arial Narrow" pitchFamily="34" charset="0"/>
              </a:rPr>
              <a:t> </a:t>
            </a:r>
            <a:r>
              <a:rPr lang="en-US" sz="2400" b="1" dirty="0" smtClean="0">
                <a:latin typeface="Arial Narrow" pitchFamily="34" charset="0"/>
              </a:rPr>
              <a:t>wide wheel base</a:t>
            </a:r>
          </a:p>
          <a:p>
            <a:pPr lvl="1"/>
            <a:r>
              <a:rPr lang="en-US" sz="2400" b="1" dirty="0">
                <a:latin typeface="Arial Narrow" pitchFamily="34" charset="0"/>
              </a:rPr>
              <a:t> </a:t>
            </a:r>
            <a:r>
              <a:rPr lang="en-US" sz="2400" b="1" dirty="0" smtClean="0">
                <a:latin typeface="Arial Narrow" pitchFamily="34" charset="0"/>
              </a:rPr>
              <a:t>firm, even surface for dumping</a:t>
            </a:r>
          </a:p>
          <a:p>
            <a:pPr lvl="1"/>
            <a:r>
              <a:rPr lang="en-US" sz="2400" b="1" dirty="0">
                <a:latin typeface="Arial Narrow" pitchFamily="34" charset="0"/>
              </a:rPr>
              <a:t> </a:t>
            </a:r>
            <a:r>
              <a:rPr lang="en-US" sz="2400" b="1" dirty="0" smtClean="0">
                <a:latin typeface="Arial Narrow" pitchFamily="34" charset="0"/>
              </a:rPr>
              <a:t>silage height</a:t>
            </a:r>
          </a:p>
          <a:p>
            <a:pPr lvl="1"/>
            <a:r>
              <a:rPr lang="en-US" sz="2400" b="1" dirty="0">
                <a:latin typeface="Arial Narrow" pitchFamily="34" charset="0"/>
              </a:rPr>
              <a:t> </a:t>
            </a:r>
            <a:r>
              <a:rPr lang="en-US" sz="2400" b="1" dirty="0" smtClean="0">
                <a:latin typeface="Arial Narrow" pitchFamily="34" charset="0"/>
              </a:rPr>
              <a:t>slope</a:t>
            </a:r>
          </a:p>
          <a:p>
            <a:pPr lvl="1"/>
            <a:r>
              <a:rPr lang="en-US" sz="2400" b="1" dirty="0">
                <a:latin typeface="Arial Narrow" pitchFamily="34" charset="0"/>
              </a:rPr>
              <a:t> </a:t>
            </a:r>
            <a:r>
              <a:rPr lang="en-US" sz="2400" b="1" dirty="0" smtClean="0">
                <a:latin typeface="Arial Narrow" pitchFamily="34" charset="0"/>
              </a:rPr>
              <a:t>bucket position</a:t>
            </a:r>
          </a:p>
        </p:txBody>
      </p:sp>
      <p:sp>
        <p:nvSpPr>
          <p:cNvPr id="3" name="Title 2"/>
          <p:cNvSpPr>
            <a:spLocks noGrp="1"/>
          </p:cNvSpPr>
          <p:nvPr>
            <p:ph type="title"/>
          </p:nvPr>
        </p:nvSpPr>
        <p:spPr/>
        <p:txBody>
          <a:bodyPr/>
          <a:lstStyle/>
          <a:p>
            <a:r>
              <a:rPr lang="en-US" sz="4000" dirty="0">
                <a:latin typeface="Arial Black" pitchFamily="34" charset="0"/>
              </a:rPr>
              <a:t>Horizontal silos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19600" y="2057400"/>
            <a:ext cx="4424554" cy="37338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50</a:t>
            </a:fld>
            <a:endParaRPr lang="en-US"/>
          </a:p>
        </p:txBody>
      </p:sp>
    </p:spTree>
    <p:extLst>
      <p:ext uri="{BB962C8B-B14F-4D97-AF65-F5344CB8AC3E}">
        <p14:creationId xmlns:p14="http://schemas.microsoft.com/office/powerpoint/2010/main" val="500235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2600" b="1" dirty="0" smtClean="0">
                <a:latin typeface="Arial Narrow" pitchFamily="34" charset="0"/>
              </a:rPr>
              <a:t> </a:t>
            </a:r>
            <a:r>
              <a:rPr lang="en-US" sz="3200" b="1" dirty="0" smtClean="0">
                <a:latin typeface="Arial Narrow" pitchFamily="34" charset="0"/>
              </a:rPr>
              <a:t>Feeding safety</a:t>
            </a:r>
          </a:p>
          <a:p>
            <a:pPr lvl="1"/>
            <a:r>
              <a:rPr lang="en-US" sz="2400" b="1" dirty="0" smtClean="0">
                <a:latin typeface="Arial Narrow" pitchFamily="34" charset="0"/>
              </a:rPr>
              <a:t> shearing silage face</a:t>
            </a:r>
          </a:p>
          <a:p>
            <a:pPr lvl="1"/>
            <a:r>
              <a:rPr lang="en-US" sz="2400" b="1" dirty="0">
                <a:latin typeface="Arial Narrow" pitchFamily="34" charset="0"/>
              </a:rPr>
              <a:t> </a:t>
            </a:r>
            <a:r>
              <a:rPr lang="en-US" sz="2400" b="1" dirty="0" smtClean="0">
                <a:latin typeface="Arial Narrow" pitchFamily="34" charset="0"/>
              </a:rPr>
              <a:t>vehicle positioning </a:t>
            </a:r>
          </a:p>
          <a:p>
            <a:pPr lvl="1"/>
            <a:r>
              <a:rPr lang="en-US" sz="2400" b="1" dirty="0">
                <a:latin typeface="Arial Narrow" pitchFamily="34" charset="0"/>
              </a:rPr>
              <a:t> </a:t>
            </a:r>
            <a:r>
              <a:rPr lang="en-US" sz="2400" b="1" dirty="0" smtClean="0">
                <a:latin typeface="Arial Narrow" pitchFamily="34" charset="0"/>
              </a:rPr>
              <a:t>sampling</a:t>
            </a:r>
          </a:p>
          <a:p>
            <a:pPr lvl="1"/>
            <a:r>
              <a:rPr lang="en-US" sz="2400" b="1" dirty="0">
                <a:latin typeface="Arial Narrow" pitchFamily="34" charset="0"/>
              </a:rPr>
              <a:t> </a:t>
            </a:r>
            <a:r>
              <a:rPr lang="en-US" sz="2400" b="1" dirty="0" smtClean="0">
                <a:latin typeface="Arial Narrow" pitchFamily="34" charset="0"/>
              </a:rPr>
              <a:t>plastic removal</a:t>
            </a:r>
          </a:p>
          <a:p>
            <a:endParaRPr lang="en-US" sz="2600" b="1" dirty="0">
              <a:latin typeface="Arial Narrow" pitchFamily="34" charset="0"/>
            </a:endParaRPr>
          </a:p>
          <a:p>
            <a:r>
              <a:rPr lang="en-US" sz="3200" b="1" dirty="0" smtClean="0">
                <a:latin typeface="Arial Narrow" pitchFamily="34" charset="0"/>
              </a:rPr>
              <a:t>Bunker silos</a:t>
            </a:r>
          </a:p>
          <a:p>
            <a:pPr lvl="1"/>
            <a:r>
              <a:rPr lang="en-US" sz="2400" b="1" dirty="0" smtClean="0">
                <a:latin typeface="Arial Narrow" pitchFamily="34" charset="0"/>
              </a:rPr>
              <a:t> sight rails</a:t>
            </a:r>
          </a:p>
        </p:txBody>
      </p:sp>
      <p:sp>
        <p:nvSpPr>
          <p:cNvPr id="3" name="Title 2"/>
          <p:cNvSpPr>
            <a:spLocks noGrp="1"/>
          </p:cNvSpPr>
          <p:nvPr>
            <p:ph type="title"/>
          </p:nvPr>
        </p:nvSpPr>
        <p:spPr/>
        <p:txBody>
          <a:bodyPr/>
          <a:lstStyle/>
          <a:p>
            <a:r>
              <a:rPr lang="en-US" sz="4000" dirty="0">
                <a:latin typeface="Arial Black" pitchFamily="34" charset="0"/>
              </a:rPr>
              <a:t>Horizontal silos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8080" y="1676401"/>
            <a:ext cx="3528719" cy="23622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4038601"/>
            <a:ext cx="3352800" cy="2244436"/>
          </a:xfrm>
          <a:prstGeom prst="rect">
            <a:avLst/>
          </a:prstGeom>
        </p:spPr>
      </p:pic>
      <p:sp>
        <p:nvSpPr>
          <p:cNvPr id="6" name="Slide Number Placeholder 5"/>
          <p:cNvSpPr>
            <a:spLocks noGrp="1"/>
          </p:cNvSpPr>
          <p:nvPr>
            <p:ph type="sldNum" sz="quarter" idx="12"/>
          </p:nvPr>
        </p:nvSpPr>
        <p:spPr/>
        <p:txBody>
          <a:bodyPr/>
          <a:lstStyle/>
          <a:p>
            <a:fld id="{7C9906BE-735F-4238-A757-4C5D998805A6}" type="slidenum">
              <a:rPr lang="en-US" smtClean="0"/>
              <a:t>51</a:t>
            </a:fld>
            <a:endParaRPr lang="en-US"/>
          </a:p>
        </p:txBody>
      </p:sp>
    </p:spTree>
    <p:extLst>
      <p:ext uri="{BB962C8B-B14F-4D97-AF65-F5344CB8AC3E}">
        <p14:creationId xmlns:p14="http://schemas.microsoft.com/office/powerpoint/2010/main" val="756977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5029201" cy="5067300"/>
          </a:xfrm>
        </p:spPr>
        <p:txBody>
          <a:bodyPr/>
          <a:lstStyle/>
          <a:p>
            <a:r>
              <a:rPr lang="en-US" sz="2600" b="1" dirty="0" smtClean="0">
                <a:latin typeface="Arial Narrow" pitchFamily="34" charset="0"/>
              </a:rPr>
              <a:t> </a:t>
            </a:r>
            <a:r>
              <a:rPr lang="en-US" sz="3200" b="1" dirty="0" smtClean="0">
                <a:latin typeface="Arial Narrow" pitchFamily="34" charset="0"/>
              </a:rPr>
              <a:t>Engulfment, falls</a:t>
            </a:r>
          </a:p>
          <a:p>
            <a:pPr lvl="1"/>
            <a:r>
              <a:rPr lang="en-US" sz="2200" b="1" dirty="0" smtClean="0">
                <a:latin typeface="Arial Narrow" pitchFamily="34" charset="0"/>
              </a:rPr>
              <a:t> </a:t>
            </a:r>
            <a:r>
              <a:rPr lang="en-US" sz="2400" b="1" dirty="0" smtClean="0">
                <a:latin typeface="Arial Narrow" pitchFamily="34" charset="0"/>
              </a:rPr>
              <a:t>6’ worker can be engulfed in 11 seconds</a:t>
            </a:r>
          </a:p>
          <a:p>
            <a:pPr lvl="2"/>
            <a:r>
              <a:rPr lang="en-US" sz="2400" b="1" dirty="0" smtClean="0">
                <a:latin typeface="Arial Narrow" pitchFamily="34" charset="0"/>
              </a:rPr>
              <a:t> unable to move in 5 seconds</a:t>
            </a:r>
          </a:p>
          <a:p>
            <a:pPr marL="640080" lvl="2" indent="0">
              <a:buNone/>
            </a:pPr>
            <a:endParaRPr lang="en-US" sz="2400" b="1" dirty="0">
              <a:latin typeface="Arial Narrow" pitchFamily="34" charset="0"/>
            </a:endParaRPr>
          </a:p>
          <a:p>
            <a:r>
              <a:rPr lang="en-US" sz="2400" b="1" dirty="0" smtClean="0">
                <a:latin typeface="Arial Narrow" pitchFamily="34" charset="0"/>
              </a:rPr>
              <a:t> </a:t>
            </a:r>
            <a:r>
              <a:rPr lang="en-US" sz="3200" b="1" dirty="0" smtClean="0">
                <a:latin typeface="Arial Narrow" pitchFamily="34" charset="0"/>
              </a:rPr>
              <a:t>Grain cave-ins</a:t>
            </a:r>
          </a:p>
          <a:p>
            <a:endParaRPr lang="en-US" sz="2400" b="1" dirty="0">
              <a:latin typeface="Arial Narrow" pitchFamily="34" charset="0"/>
            </a:endParaRPr>
          </a:p>
          <a:p>
            <a:r>
              <a:rPr lang="en-US" sz="3200" b="1" dirty="0">
                <a:latin typeface="Arial Narrow" pitchFamily="34" charset="0"/>
              </a:rPr>
              <a:t> </a:t>
            </a:r>
            <a:r>
              <a:rPr lang="en-US" sz="3200" b="1" dirty="0" smtClean="0">
                <a:latin typeface="Arial Narrow" pitchFamily="34" charset="0"/>
              </a:rPr>
              <a:t>Collapse of bridges/crusts of grain</a:t>
            </a:r>
          </a:p>
        </p:txBody>
      </p:sp>
      <p:sp>
        <p:nvSpPr>
          <p:cNvPr id="3" name="Title 2"/>
          <p:cNvSpPr>
            <a:spLocks noGrp="1"/>
          </p:cNvSpPr>
          <p:nvPr>
            <p:ph type="title"/>
          </p:nvPr>
        </p:nvSpPr>
        <p:spPr/>
        <p:txBody>
          <a:bodyPr/>
          <a:lstStyle/>
          <a:p>
            <a:r>
              <a:rPr lang="en-US" sz="4000" dirty="0">
                <a:latin typeface="Arial Black" pitchFamily="34" charset="0"/>
              </a:rPr>
              <a:t>Grain bins</a:t>
            </a:r>
          </a:p>
        </p:txBody>
      </p:sp>
      <p:pic>
        <p:nvPicPr>
          <p:cNvPr id="1026" name="Picture 2" descr="http://www.extension.org/sites/default/files/styles/small/public/3.10.d.%20Farmer%20on%20Moldy%20Corn%20Bridge%202%20cop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4495800"/>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xtension.org/sites/default/files/styles/small/public/3.10.f.%20Farmer%20in%20Bin%20with%20Corn%20Wall%20cop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981200"/>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9906BE-735F-4238-A757-4C5D998805A6}" type="slidenum">
              <a:rPr lang="en-US" smtClean="0"/>
              <a:t>52</a:t>
            </a:fld>
            <a:endParaRPr lang="en-US"/>
          </a:p>
        </p:txBody>
      </p:sp>
    </p:spTree>
    <p:extLst>
      <p:ext uri="{BB962C8B-B14F-4D97-AF65-F5344CB8AC3E}">
        <p14:creationId xmlns:p14="http://schemas.microsoft.com/office/powerpoint/2010/main" val="232249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4953001" cy="5067300"/>
          </a:xfrm>
        </p:spPr>
        <p:txBody>
          <a:bodyPr/>
          <a:lstStyle/>
          <a:p>
            <a:r>
              <a:rPr lang="en-US" sz="2600" b="1" dirty="0" smtClean="0">
                <a:latin typeface="Arial Narrow" pitchFamily="34" charset="0"/>
              </a:rPr>
              <a:t> </a:t>
            </a:r>
            <a:r>
              <a:rPr lang="en-US" sz="3200" b="1" dirty="0" smtClean="0">
                <a:latin typeface="Arial Narrow" pitchFamily="34" charset="0"/>
              </a:rPr>
              <a:t>Larger bins, faster unloading</a:t>
            </a:r>
          </a:p>
          <a:p>
            <a:r>
              <a:rPr lang="en-US" sz="3200" b="1" dirty="0">
                <a:latin typeface="Arial Narrow" pitchFamily="34" charset="0"/>
              </a:rPr>
              <a:t> </a:t>
            </a:r>
            <a:r>
              <a:rPr lang="en-US" sz="3200" b="1" dirty="0" smtClean="0">
                <a:latin typeface="Arial Narrow" pitchFamily="34" charset="0"/>
              </a:rPr>
              <a:t>Wet harvest years</a:t>
            </a:r>
          </a:p>
          <a:p>
            <a:r>
              <a:rPr lang="en-US" sz="3200" b="1" dirty="0">
                <a:latin typeface="Arial Narrow" pitchFamily="34" charset="0"/>
              </a:rPr>
              <a:t> </a:t>
            </a:r>
            <a:r>
              <a:rPr lang="en-US" sz="3200" b="1" dirty="0" smtClean="0">
                <a:latin typeface="Arial Narrow" pitchFamily="34" charset="0"/>
              </a:rPr>
              <a:t>Working alone</a:t>
            </a:r>
          </a:p>
          <a:p>
            <a:r>
              <a:rPr lang="en-US" sz="3200" b="1" dirty="0">
                <a:latin typeface="Arial Narrow" pitchFamily="34" charset="0"/>
              </a:rPr>
              <a:t> </a:t>
            </a:r>
            <a:r>
              <a:rPr lang="en-US" sz="3200" b="1" dirty="0" smtClean="0">
                <a:latin typeface="Arial Narrow" pitchFamily="34" charset="0"/>
              </a:rPr>
              <a:t>No lock-out/tag-out</a:t>
            </a:r>
          </a:p>
          <a:p>
            <a:r>
              <a:rPr lang="en-US" sz="3200" b="1" dirty="0">
                <a:latin typeface="Arial Narrow" pitchFamily="34" charset="0"/>
              </a:rPr>
              <a:t> </a:t>
            </a:r>
            <a:r>
              <a:rPr lang="en-US" sz="3200" b="1" dirty="0" smtClean="0">
                <a:latin typeface="Arial Narrow" pitchFamily="34" charset="0"/>
              </a:rPr>
              <a:t>Lack of accident response plan</a:t>
            </a:r>
          </a:p>
        </p:txBody>
      </p:sp>
      <p:sp>
        <p:nvSpPr>
          <p:cNvPr id="3" name="Title 2"/>
          <p:cNvSpPr>
            <a:spLocks noGrp="1"/>
          </p:cNvSpPr>
          <p:nvPr>
            <p:ph type="title"/>
          </p:nvPr>
        </p:nvSpPr>
        <p:spPr/>
        <p:txBody>
          <a:bodyPr/>
          <a:lstStyle/>
          <a:p>
            <a:r>
              <a:rPr lang="en-US" sz="4000" dirty="0">
                <a:latin typeface="Arial Black" pitchFamily="34" charset="0"/>
              </a:rPr>
              <a:t>Grain bin Deaths</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2743200"/>
            <a:ext cx="447479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C9906BE-735F-4238-A757-4C5D998805A6}" type="slidenum">
              <a:rPr lang="en-US" smtClean="0"/>
              <a:t>53</a:t>
            </a:fld>
            <a:endParaRPr lang="en-US"/>
          </a:p>
        </p:txBody>
      </p:sp>
    </p:spTree>
    <p:extLst>
      <p:ext uri="{BB962C8B-B14F-4D97-AF65-F5344CB8AC3E}">
        <p14:creationId xmlns:p14="http://schemas.microsoft.com/office/powerpoint/2010/main" val="181465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5791201" cy="5067300"/>
          </a:xfrm>
        </p:spPr>
        <p:txBody>
          <a:bodyPr/>
          <a:lstStyle/>
          <a:p>
            <a:r>
              <a:rPr lang="en-US" sz="2600" b="1" dirty="0" smtClean="0">
                <a:latin typeface="Arial Narrow" pitchFamily="34" charset="0"/>
              </a:rPr>
              <a:t> </a:t>
            </a:r>
            <a:r>
              <a:rPr lang="en-US" sz="3200" b="1" dirty="0" smtClean="0">
                <a:latin typeface="Arial Narrow" pitchFamily="34" charset="0"/>
              </a:rPr>
              <a:t>Use lock-out/tag-out</a:t>
            </a:r>
          </a:p>
          <a:p>
            <a:r>
              <a:rPr lang="en-US" sz="3200" b="1" dirty="0">
                <a:latin typeface="Arial Narrow" pitchFamily="34" charset="0"/>
              </a:rPr>
              <a:t> </a:t>
            </a:r>
            <a:r>
              <a:rPr lang="en-US" sz="3200" b="1" dirty="0" smtClean="0">
                <a:latin typeface="Arial Narrow" pitchFamily="34" charset="0"/>
              </a:rPr>
              <a:t>Never run equipment with worker inside</a:t>
            </a:r>
          </a:p>
          <a:p>
            <a:r>
              <a:rPr lang="en-US" sz="3200" b="1" dirty="0">
                <a:latin typeface="Arial Narrow" pitchFamily="34" charset="0"/>
              </a:rPr>
              <a:t> </a:t>
            </a:r>
            <a:r>
              <a:rPr lang="en-US" sz="3200" b="1" dirty="0" smtClean="0">
                <a:latin typeface="Arial Narrow" pitchFamily="34" charset="0"/>
              </a:rPr>
              <a:t>Prohibit “walking down” grain</a:t>
            </a:r>
          </a:p>
          <a:p>
            <a:r>
              <a:rPr lang="en-US" sz="3200" b="1" dirty="0">
                <a:latin typeface="Arial Narrow" pitchFamily="34" charset="0"/>
              </a:rPr>
              <a:t> </a:t>
            </a:r>
            <a:r>
              <a:rPr lang="en-US" sz="3200" b="1" dirty="0" smtClean="0">
                <a:latin typeface="Arial Narrow" pitchFamily="34" charset="0"/>
              </a:rPr>
              <a:t>Prohibit entrance when there is a bridge or crust formed</a:t>
            </a:r>
          </a:p>
          <a:p>
            <a:r>
              <a:rPr lang="en-US" sz="3200" b="1" dirty="0">
                <a:latin typeface="Arial Narrow" pitchFamily="34" charset="0"/>
              </a:rPr>
              <a:t> </a:t>
            </a:r>
            <a:r>
              <a:rPr lang="en-US" sz="3200" b="1" dirty="0" smtClean="0">
                <a:latin typeface="Arial Narrow" pitchFamily="34" charset="0"/>
              </a:rPr>
              <a:t>Train workers for specific grain bin risks </a:t>
            </a:r>
            <a:r>
              <a:rPr lang="en-US" sz="2600" b="1" dirty="0" smtClean="0">
                <a:latin typeface="Arial Narrow" pitchFamily="34" charset="0"/>
              </a:rPr>
              <a:t> </a:t>
            </a:r>
            <a:endParaRPr lang="en-US" sz="3200" b="1" dirty="0" smtClean="0">
              <a:latin typeface="Arial Narrow" pitchFamily="34" charset="0"/>
            </a:endParaRPr>
          </a:p>
        </p:txBody>
      </p:sp>
      <p:sp>
        <p:nvSpPr>
          <p:cNvPr id="3" name="Title 2"/>
          <p:cNvSpPr>
            <a:spLocks noGrp="1"/>
          </p:cNvSpPr>
          <p:nvPr>
            <p:ph type="title"/>
          </p:nvPr>
        </p:nvSpPr>
        <p:spPr/>
        <p:txBody>
          <a:bodyPr/>
          <a:lstStyle/>
          <a:p>
            <a:r>
              <a:rPr lang="en-US" sz="4000" dirty="0">
                <a:latin typeface="Arial Black" pitchFamily="34" charset="0"/>
              </a:rPr>
              <a:t>Grain bin Safety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905000"/>
            <a:ext cx="2895600" cy="435975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54</a:t>
            </a:fld>
            <a:endParaRPr lang="en-US"/>
          </a:p>
        </p:txBody>
      </p:sp>
    </p:spTree>
    <p:extLst>
      <p:ext uri="{BB962C8B-B14F-4D97-AF65-F5344CB8AC3E}">
        <p14:creationId xmlns:p14="http://schemas.microsoft.com/office/powerpoint/2010/main" val="3549283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5486401" cy="5067300"/>
          </a:xfrm>
        </p:spPr>
        <p:txBody>
          <a:bodyPr>
            <a:normAutofit lnSpcReduction="10000"/>
          </a:bodyPr>
          <a:lstStyle/>
          <a:p>
            <a:r>
              <a:rPr lang="en-US" sz="2600" b="1" dirty="0" smtClean="0">
                <a:latin typeface="Arial Narrow" pitchFamily="34" charset="0"/>
              </a:rPr>
              <a:t> </a:t>
            </a:r>
            <a:r>
              <a:rPr lang="en-US" sz="3200" b="1" dirty="0" smtClean="0">
                <a:latin typeface="Arial Narrow" pitchFamily="34" charset="0"/>
              </a:rPr>
              <a:t>Safety harness</a:t>
            </a:r>
          </a:p>
          <a:p>
            <a:r>
              <a:rPr lang="en-US" sz="3200" b="1" dirty="0">
                <a:latin typeface="Arial Narrow" pitchFamily="34" charset="0"/>
              </a:rPr>
              <a:t> </a:t>
            </a:r>
            <a:r>
              <a:rPr lang="en-US" sz="3200" b="1" dirty="0" smtClean="0">
                <a:latin typeface="Arial Narrow" pitchFamily="34" charset="0"/>
              </a:rPr>
              <a:t>Rescue equipment</a:t>
            </a:r>
          </a:p>
          <a:p>
            <a:r>
              <a:rPr lang="en-US" sz="3200" b="1" dirty="0">
                <a:latin typeface="Arial Narrow" pitchFamily="34" charset="0"/>
              </a:rPr>
              <a:t> </a:t>
            </a:r>
            <a:r>
              <a:rPr lang="en-US" sz="3200" b="1" dirty="0" smtClean="0">
                <a:latin typeface="Arial Narrow" pitchFamily="34" charset="0"/>
              </a:rPr>
              <a:t>Standby person for rescue</a:t>
            </a:r>
          </a:p>
          <a:p>
            <a:r>
              <a:rPr lang="en-US" sz="3200" b="1" dirty="0">
                <a:latin typeface="Arial Narrow" pitchFamily="34" charset="0"/>
              </a:rPr>
              <a:t> </a:t>
            </a:r>
            <a:r>
              <a:rPr lang="en-US" sz="3200" b="1" dirty="0" smtClean="0">
                <a:latin typeface="Arial Narrow" pitchFamily="34" charset="0"/>
              </a:rPr>
              <a:t>Communication</a:t>
            </a:r>
          </a:p>
          <a:p>
            <a:r>
              <a:rPr lang="en-US" sz="3200" b="1" dirty="0">
                <a:latin typeface="Arial Narrow" pitchFamily="34" charset="0"/>
              </a:rPr>
              <a:t> </a:t>
            </a:r>
            <a:r>
              <a:rPr lang="en-US" sz="3200" b="1" dirty="0" smtClean="0">
                <a:latin typeface="Arial Narrow" pitchFamily="34" charset="0"/>
              </a:rPr>
              <a:t>Test air quality</a:t>
            </a:r>
          </a:p>
          <a:p>
            <a:r>
              <a:rPr lang="en-US" sz="3200" b="1" dirty="0">
                <a:latin typeface="Arial Narrow" pitchFamily="34" charset="0"/>
              </a:rPr>
              <a:t> </a:t>
            </a:r>
            <a:r>
              <a:rPr lang="en-US" sz="3200" b="1" dirty="0" smtClean="0">
                <a:latin typeface="Arial Narrow" pitchFamily="34" charset="0"/>
              </a:rPr>
              <a:t>Ventilation</a:t>
            </a:r>
          </a:p>
          <a:p>
            <a:r>
              <a:rPr lang="en-US" sz="3200" b="1" dirty="0">
                <a:latin typeface="Arial Narrow" pitchFamily="34" charset="0"/>
              </a:rPr>
              <a:t> </a:t>
            </a:r>
            <a:r>
              <a:rPr lang="en-US" sz="3200" b="1" dirty="0" smtClean="0">
                <a:latin typeface="Arial Narrow" pitchFamily="34" charset="0"/>
              </a:rPr>
              <a:t>Permit entry</a:t>
            </a:r>
          </a:p>
          <a:p>
            <a:r>
              <a:rPr lang="en-US" sz="3200" b="1" dirty="0">
                <a:latin typeface="Arial Narrow" pitchFamily="34" charset="0"/>
              </a:rPr>
              <a:t> </a:t>
            </a:r>
            <a:r>
              <a:rPr lang="en-US" sz="3200" b="1" dirty="0" smtClean="0">
                <a:latin typeface="Arial Narrow" pitchFamily="34" charset="0"/>
              </a:rPr>
              <a:t>Confined space entry procedure</a:t>
            </a:r>
          </a:p>
        </p:txBody>
      </p:sp>
      <p:sp>
        <p:nvSpPr>
          <p:cNvPr id="3" name="Title 2"/>
          <p:cNvSpPr>
            <a:spLocks noGrp="1"/>
          </p:cNvSpPr>
          <p:nvPr>
            <p:ph type="title"/>
          </p:nvPr>
        </p:nvSpPr>
        <p:spPr/>
        <p:txBody>
          <a:bodyPr/>
          <a:lstStyle/>
          <a:p>
            <a:r>
              <a:rPr lang="en-US" sz="4000" dirty="0">
                <a:latin typeface="Arial Black" pitchFamily="34" charset="0"/>
              </a:rPr>
              <a:t>Grain bin Safety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3352800"/>
            <a:ext cx="3759200" cy="2819400"/>
          </a:xfrm>
          <a:prstGeom prst="rect">
            <a:avLst/>
          </a:prstGeom>
        </p:spPr>
      </p:pic>
      <p:sp>
        <p:nvSpPr>
          <p:cNvPr id="4" name="Slide Number Placeholder 3"/>
          <p:cNvSpPr>
            <a:spLocks noGrp="1"/>
          </p:cNvSpPr>
          <p:nvPr>
            <p:ph type="sldNum" sz="quarter" idx="12"/>
          </p:nvPr>
        </p:nvSpPr>
        <p:spPr/>
        <p:txBody>
          <a:bodyPr/>
          <a:lstStyle/>
          <a:p>
            <a:fld id="{7C9906BE-735F-4238-A757-4C5D998805A6}" type="slidenum">
              <a:rPr lang="en-US" smtClean="0"/>
              <a:t>55</a:t>
            </a:fld>
            <a:endParaRPr lang="en-US"/>
          </a:p>
        </p:txBody>
      </p:sp>
    </p:spTree>
    <p:extLst>
      <p:ext uri="{BB962C8B-B14F-4D97-AF65-F5344CB8AC3E}">
        <p14:creationId xmlns:p14="http://schemas.microsoft.com/office/powerpoint/2010/main" val="2952486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2600" b="1" dirty="0" smtClean="0">
                <a:latin typeface="Arial Narrow" pitchFamily="34" charset="0"/>
              </a:rPr>
              <a:t> </a:t>
            </a:r>
            <a:r>
              <a:rPr lang="en-US" sz="3200" b="1" dirty="0" smtClean="0">
                <a:latin typeface="Arial Narrow" pitchFamily="34" charset="0"/>
              </a:rPr>
              <a:t>2 phases of explosion</a:t>
            </a:r>
          </a:p>
          <a:p>
            <a:pPr lvl="1"/>
            <a:r>
              <a:rPr lang="en-US" sz="3000" b="1" dirty="0">
                <a:latin typeface="Arial Narrow" pitchFamily="34" charset="0"/>
              </a:rPr>
              <a:t> </a:t>
            </a:r>
            <a:r>
              <a:rPr lang="en-US" sz="3000" b="1" dirty="0" smtClean="0">
                <a:latin typeface="Arial Narrow" pitchFamily="34" charset="0"/>
              </a:rPr>
              <a:t>cascade effect</a:t>
            </a:r>
          </a:p>
          <a:p>
            <a:pPr marL="365760" lvl="1" indent="0">
              <a:buNone/>
            </a:pPr>
            <a:endParaRPr lang="en-US" sz="3000" b="1" dirty="0" smtClean="0">
              <a:latin typeface="Arial Narrow" pitchFamily="34" charset="0"/>
            </a:endParaRPr>
          </a:p>
          <a:p>
            <a:r>
              <a:rPr lang="en-US" sz="3200" b="1" dirty="0">
                <a:latin typeface="Arial Narrow" pitchFamily="34" charset="0"/>
              </a:rPr>
              <a:t> </a:t>
            </a:r>
            <a:r>
              <a:rPr lang="en-US" sz="3200" b="1" dirty="0" smtClean="0">
                <a:latin typeface="Arial Narrow" pitchFamily="34" charset="0"/>
              </a:rPr>
              <a:t>Location of explosions</a:t>
            </a:r>
          </a:p>
        </p:txBody>
      </p:sp>
      <p:sp>
        <p:nvSpPr>
          <p:cNvPr id="3" name="Title 2"/>
          <p:cNvSpPr>
            <a:spLocks noGrp="1"/>
          </p:cNvSpPr>
          <p:nvPr>
            <p:ph type="title"/>
          </p:nvPr>
        </p:nvSpPr>
        <p:spPr/>
        <p:txBody>
          <a:bodyPr/>
          <a:lstStyle/>
          <a:p>
            <a:r>
              <a:rPr lang="en-US" sz="4000" dirty="0">
                <a:latin typeface="Arial Black" pitchFamily="34" charset="0"/>
              </a:rPr>
              <a:t>Combustible Dust</a:t>
            </a:r>
          </a:p>
        </p:txBody>
      </p:sp>
      <p:pic>
        <p:nvPicPr>
          <p:cNvPr id="2050" name="Picture 2" descr="G:\Committees\Center for Dairy Farm Safety\Picture\pics lab farm\100_11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3352800"/>
            <a:ext cx="3334181" cy="25003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9906BE-735F-4238-A757-4C5D998805A6}" type="slidenum">
              <a:rPr lang="en-US" smtClean="0"/>
              <a:t>56</a:t>
            </a:fld>
            <a:endParaRPr lang="en-US"/>
          </a:p>
        </p:txBody>
      </p:sp>
    </p:spTree>
    <p:extLst>
      <p:ext uri="{BB962C8B-B14F-4D97-AF65-F5344CB8AC3E}">
        <p14:creationId xmlns:p14="http://schemas.microsoft.com/office/powerpoint/2010/main" val="3549328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2600" b="1" dirty="0" smtClean="0">
                <a:latin typeface="Arial Narrow" pitchFamily="34" charset="0"/>
              </a:rPr>
              <a:t> </a:t>
            </a:r>
            <a:r>
              <a:rPr lang="en-US" sz="3200" b="1" dirty="0" smtClean="0">
                <a:latin typeface="Arial Narrow" pitchFamily="34" charset="0"/>
              </a:rPr>
              <a:t>Chemical inventory</a:t>
            </a:r>
          </a:p>
          <a:p>
            <a:r>
              <a:rPr lang="en-US" sz="3200" b="1" dirty="0">
                <a:latin typeface="Arial Narrow" pitchFamily="34" charset="0"/>
              </a:rPr>
              <a:t> </a:t>
            </a:r>
            <a:r>
              <a:rPr lang="en-US" sz="3200" b="1" dirty="0" smtClean="0">
                <a:latin typeface="Arial Narrow" pitchFamily="34" charset="0"/>
              </a:rPr>
              <a:t>Machine guarding</a:t>
            </a:r>
          </a:p>
          <a:p>
            <a:r>
              <a:rPr lang="en-US" sz="3200" b="1" dirty="0">
                <a:latin typeface="Arial Narrow" pitchFamily="34" charset="0"/>
              </a:rPr>
              <a:t> </a:t>
            </a:r>
            <a:r>
              <a:rPr lang="en-US" sz="3200" b="1" dirty="0" smtClean="0">
                <a:latin typeface="Arial Narrow" pitchFamily="34" charset="0"/>
              </a:rPr>
              <a:t>OSHA standards for stairs, railings, etc.</a:t>
            </a:r>
          </a:p>
          <a:p>
            <a:r>
              <a:rPr lang="en-US" sz="3200" b="1" dirty="0">
                <a:latin typeface="Arial Narrow" pitchFamily="34" charset="0"/>
              </a:rPr>
              <a:t> </a:t>
            </a:r>
            <a:r>
              <a:rPr lang="en-US" sz="3200" b="1" dirty="0" smtClean="0">
                <a:latin typeface="Arial Narrow" pitchFamily="34" charset="0"/>
              </a:rPr>
              <a:t>Slip/fall hazards</a:t>
            </a:r>
          </a:p>
          <a:p>
            <a:r>
              <a:rPr lang="en-US" sz="3200" b="1" dirty="0">
                <a:latin typeface="Arial Narrow" pitchFamily="34" charset="0"/>
              </a:rPr>
              <a:t> </a:t>
            </a:r>
            <a:r>
              <a:rPr lang="en-US" sz="3200" b="1" dirty="0" smtClean="0">
                <a:latin typeface="Arial Narrow" pitchFamily="34" charset="0"/>
              </a:rPr>
              <a:t>Welding equipment</a:t>
            </a:r>
          </a:p>
        </p:txBody>
      </p:sp>
      <p:sp>
        <p:nvSpPr>
          <p:cNvPr id="3" name="Title 2"/>
          <p:cNvSpPr>
            <a:spLocks noGrp="1"/>
          </p:cNvSpPr>
          <p:nvPr>
            <p:ph type="title"/>
          </p:nvPr>
        </p:nvSpPr>
        <p:spPr/>
        <p:txBody>
          <a:bodyPr/>
          <a:lstStyle/>
          <a:p>
            <a:r>
              <a:rPr lang="en-US" sz="4000" dirty="0">
                <a:latin typeface="Arial Black" pitchFamily="34" charset="0"/>
              </a:rPr>
              <a:t>Farm Shops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3581400"/>
            <a:ext cx="4227809" cy="280797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57</a:t>
            </a:fld>
            <a:endParaRPr lang="en-US"/>
          </a:p>
        </p:txBody>
      </p:sp>
    </p:spTree>
    <p:extLst>
      <p:ext uri="{BB962C8B-B14F-4D97-AF65-F5344CB8AC3E}">
        <p14:creationId xmlns:p14="http://schemas.microsoft.com/office/powerpoint/2010/main" val="994253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lstStyle/>
          <a:p>
            <a:r>
              <a:rPr lang="en-US" sz="2600" b="1" dirty="0" smtClean="0">
                <a:latin typeface="Arial Narrow" pitchFamily="34" charset="0"/>
              </a:rPr>
              <a:t> </a:t>
            </a:r>
            <a:r>
              <a:rPr lang="en-US" sz="3200" b="1" dirty="0" smtClean="0">
                <a:latin typeface="Arial Narrow" pitchFamily="34" charset="0"/>
              </a:rPr>
              <a:t>Make aware of emergency plan</a:t>
            </a:r>
          </a:p>
          <a:p>
            <a:r>
              <a:rPr lang="en-US" sz="3200" b="1" dirty="0">
                <a:latin typeface="Arial Narrow" pitchFamily="34" charset="0"/>
              </a:rPr>
              <a:t> </a:t>
            </a:r>
            <a:r>
              <a:rPr lang="en-US" sz="3200" b="1" dirty="0" smtClean="0">
                <a:latin typeface="Arial Narrow" pitchFamily="34" charset="0"/>
              </a:rPr>
              <a:t>Agree to comply with OSHA standards</a:t>
            </a:r>
          </a:p>
          <a:p>
            <a:r>
              <a:rPr lang="en-US" sz="3200" b="1" dirty="0">
                <a:latin typeface="Arial Narrow" pitchFamily="34" charset="0"/>
              </a:rPr>
              <a:t> </a:t>
            </a:r>
            <a:r>
              <a:rPr lang="en-US" sz="3200" b="1" dirty="0" smtClean="0">
                <a:latin typeface="Arial Narrow" pitchFamily="34" charset="0"/>
              </a:rPr>
              <a:t>Make aware of hazards</a:t>
            </a:r>
          </a:p>
        </p:txBody>
      </p:sp>
      <p:sp>
        <p:nvSpPr>
          <p:cNvPr id="3" name="Title 2"/>
          <p:cNvSpPr>
            <a:spLocks noGrp="1"/>
          </p:cNvSpPr>
          <p:nvPr>
            <p:ph type="title"/>
          </p:nvPr>
        </p:nvSpPr>
        <p:spPr/>
        <p:txBody>
          <a:bodyPr/>
          <a:lstStyle/>
          <a:p>
            <a:r>
              <a:rPr lang="en-US" sz="4000" dirty="0">
                <a:latin typeface="Arial Black" pitchFamily="34" charset="0"/>
              </a:rPr>
              <a:t>Contractors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2768600"/>
            <a:ext cx="2838450" cy="37846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58</a:t>
            </a:fld>
            <a:endParaRPr lang="en-US"/>
          </a:p>
        </p:txBody>
      </p:sp>
    </p:spTree>
    <p:extLst>
      <p:ext uri="{BB962C8B-B14F-4D97-AF65-F5344CB8AC3E}">
        <p14:creationId xmlns:p14="http://schemas.microsoft.com/office/powerpoint/2010/main" val="594416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normAutofit/>
          </a:bodyPr>
          <a:lstStyle/>
          <a:p>
            <a:pPr marL="560070" indent="-514350">
              <a:buFont typeface="+mj-lt"/>
              <a:buAutoNum type="arabicPeriod"/>
            </a:pPr>
            <a:r>
              <a:rPr lang="en-US" sz="3200" b="1" dirty="0" smtClean="0">
                <a:latin typeface="Arial Narrow" pitchFamily="34" charset="0"/>
              </a:rPr>
              <a:t>What </a:t>
            </a:r>
            <a:r>
              <a:rPr lang="en-US" sz="3200" b="1" dirty="0">
                <a:latin typeface="Arial Narrow" pitchFamily="34" charset="0"/>
              </a:rPr>
              <a:t>is a cows “flight zone” and how does it affect her movement</a:t>
            </a:r>
            <a:r>
              <a:rPr lang="en-US" sz="3200" b="1" dirty="0" smtClean="0">
                <a:latin typeface="Arial Narrow" pitchFamily="34" charset="0"/>
              </a:rPr>
              <a:t>?</a:t>
            </a:r>
          </a:p>
          <a:p>
            <a:pPr marL="834390" lvl="1" indent="-514350"/>
            <a:r>
              <a:rPr lang="en-US" sz="3000" b="1" dirty="0" smtClean="0">
                <a:solidFill>
                  <a:srgbClr val="FF0000"/>
                </a:solidFill>
                <a:latin typeface="Arial Narrow" pitchFamily="34" charset="0"/>
              </a:rPr>
              <a:t>The flight zone refers to a cow’s “personal space.” When a human enters her flight zone she will move, just as when a human leaves her flight zone she will stop moving. </a:t>
            </a:r>
          </a:p>
        </p:txBody>
      </p:sp>
      <p:sp>
        <p:nvSpPr>
          <p:cNvPr id="3" name="Title 2"/>
          <p:cNvSpPr>
            <a:spLocks noGrp="1"/>
          </p:cNvSpPr>
          <p:nvPr>
            <p:ph type="title"/>
          </p:nvPr>
        </p:nvSpPr>
        <p:spPr/>
        <p:txBody>
          <a:bodyPr/>
          <a:lstStyle/>
          <a:p>
            <a:r>
              <a:rPr lang="en-US" sz="4000" dirty="0">
                <a:latin typeface="Arial Black" pitchFamily="34" charset="0"/>
              </a:rPr>
              <a:t>Review</a:t>
            </a:r>
          </a:p>
        </p:txBody>
      </p:sp>
      <p:sp>
        <p:nvSpPr>
          <p:cNvPr id="4" name="Slide Number Placeholder 3"/>
          <p:cNvSpPr>
            <a:spLocks noGrp="1"/>
          </p:cNvSpPr>
          <p:nvPr>
            <p:ph type="sldNum" sz="quarter" idx="12"/>
          </p:nvPr>
        </p:nvSpPr>
        <p:spPr/>
        <p:txBody>
          <a:bodyPr/>
          <a:lstStyle/>
          <a:p>
            <a:fld id="{7C9906BE-735F-4238-A757-4C5D998805A6}" type="slidenum">
              <a:rPr lang="en-US" smtClean="0"/>
              <a:t>59</a:t>
            </a:fld>
            <a:endParaRPr lang="en-US"/>
          </a:p>
        </p:txBody>
      </p:sp>
    </p:spTree>
    <p:extLst>
      <p:ext uri="{BB962C8B-B14F-4D97-AF65-F5344CB8AC3E}">
        <p14:creationId xmlns:p14="http://schemas.microsoft.com/office/powerpoint/2010/main" val="18547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latin typeface="Arial Narrow" pitchFamily="34" charset="0"/>
              </a:rPr>
              <a:t> </a:t>
            </a:r>
            <a:r>
              <a:rPr lang="en-US" sz="3200" b="1" dirty="0" smtClean="0">
                <a:latin typeface="Arial Narrow" pitchFamily="34" charset="0"/>
              </a:rPr>
              <a:t>Flight patterns</a:t>
            </a:r>
          </a:p>
          <a:p>
            <a:r>
              <a:rPr lang="en-US" sz="3200" b="1" dirty="0">
                <a:latin typeface="Arial Narrow" pitchFamily="34" charset="0"/>
              </a:rPr>
              <a:t> R</a:t>
            </a:r>
            <a:r>
              <a:rPr lang="en-US" sz="3200" b="1" dirty="0" smtClean="0">
                <a:latin typeface="Arial Narrow" pitchFamily="34" charset="0"/>
              </a:rPr>
              <a:t>estraints</a:t>
            </a:r>
          </a:p>
          <a:p>
            <a:r>
              <a:rPr lang="en-US" sz="3200" b="1" dirty="0" smtClean="0">
                <a:latin typeface="Arial Narrow" pitchFamily="34" charset="0"/>
              </a:rPr>
              <a:t> Bulls</a:t>
            </a:r>
          </a:p>
          <a:p>
            <a:r>
              <a:rPr lang="en-US" sz="3200" b="1" dirty="0">
                <a:latin typeface="Arial Narrow" pitchFamily="34" charset="0"/>
              </a:rPr>
              <a:t> </a:t>
            </a:r>
            <a:r>
              <a:rPr lang="en-US" sz="3200" b="1" dirty="0" smtClean="0">
                <a:latin typeface="Arial Narrow" pitchFamily="34" charset="0"/>
              </a:rPr>
              <a:t>Post-parturition cows</a:t>
            </a:r>
          </a:p>
          <a:p>
            <a:r>
              <a:rPr lang="en-US" sz="3200" b="1" dirty="0">
                <a:latin typeface="Arial Narrow" pitchFamily="34" charset="0"/>
              </a:rPr>
              <a:t> </a:t>
            </a:r>
            <a:r>
              <a:rPr lang="en-US" sz="3200" b="1" dirty="0" smtClean="0">
                <a:latin typeface="Arial Narrow" pitchFamily="34" charset="0"/>
              </a:rPr>
              <a:t>Zoonotic diseases</a:t>
            </a:r>
          </a:p>
          <a:p>
            <a:r>
              <a:rPr lang="en-US" sz="3200" b="1" dirty="0">
                <a:latin typeface="Arial Narrow" pitchFamily="34" charset="0"/>
              </a:rPr>
              <a:t> </a:t>
            </a:r>
            <a:r>
              <a:rPr lang="en-US" sz="3200" b="1" dirty="0" smtClean="0">
                <a:latin typeface="Arial Narrow" pitchFamily="34" charset="0"/>
              </a:rPr>
              <a:t>Hormones</a:t>
            </a:r>
          </a:p>
          <a:p>
            <a:endParaRPr lang="en-US" dirty="0"/>
          </a:p>
        </p:txBody>
      </p:sp>
      <p:sp>
        <p:nvSpPr>
          <p:cNvPr id="3" name="Title 2"/>
          <p:cNvSpPr>
            <a:spLocks noGrp="1"/>
          </p:cNvSpPr>
          <p:nvPr>
            <p:ph type="title"/>
          </p:nvPr>
        </p:nvSpPr>
        <p:spPr/>
        <p:txBody>
          <a:bodyPr/>
          <a:lstStyle/>
          <a:p>
            <a:r>
              <a:rPr lang="en-US" sz="4000" dirty="0">
                <a:latin typeface="Arial Black" pitchFamily="34" charset="0"/>
              </a:rPr>
              <a:t>Areas</a:t>
            </a:r>
            <a:r>
              <a:rPr lang="en-US" sz="4000" dirty="0" smtClean="0"/>
              <a:t> </a:t>
            </a:r>
            <a:r>
              <a:rPr lang="en-US" sz="4000" dirty="0">
                <a:latin typeface="Arial Black" pitchFamily="34" charset="0"/>
              </a:rPr>
              <a:t>of</a:t>
            </a:r>
            <a:r>
              <a:rPr lang="en-US" sz="4000" dirty="0" smtClean="0"/>
              <a:t> </a:t>
            </a:r>
            <a:r>
              <a:rPr lang="en-US" sz="4000" dirty="0">
                <a:latin typeface="Arial Black" pitchFamily="34" charset="0"/>
              </a:rPr>
              <a:t>Focus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2743200"/>
            <a:ext cx="3642548" cy="24384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6</a:t>
            </a:fld>
            <a:endParaRPr lang="en-US"/>
          </a:p>
        </p:txBody>
      </p:sp>
    </p:spTree>
    <p:extLst>
      <p:ext uri="{BB962C8B-B14F-4D97-AF65-F5344CB8AC3E}">
        <p14:creationId xmlns:p14="http://schemas.microsoft.com/office/powerpoint/2010/main" val="203766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62100"/>
            <a:ext cx="8848725" cy="5067300"/>
          </a:xfrm>
        </p:spPr>
        <p:txBody>
          <a:bodyPr>
            <a:normAutofit lnSpcReduction="10000"/>
          </a:bodyPr>
          <a:lstStyle/>
          <a:p>
            <a:pPr marL="560070" indent="-514350">
              <a:buFont typeface="+mj-lt"/>
              <a:buAutoNum type="arabicPeriod" startAt="2"/>
            </a:pPr>
            <a:r>
              <a:rPr lang="en-US" sz="3200" b="1" dirty="0" smtClean="0">
                <a:latin typeface="Arial Narrow" pitchFamily="34" charset="0"/>
              </a:rPr>
              <a:t>What aspects of electrical safety should employees be trained on?</a:t>
            </a:r>
          </a:p>
          <a:p>
            <a:pPr marL="834390" lvl="1" indent="-514350"/>
            <a:r>
              <a:rPr lang="en-US" sz="3000" b="1" dirty="0" smtClean="0">
                <a:solidFill>
                  <a:srgbClr val="FF0000"/>
                </a:solidFill>
                <a:latin typeface="Arial Narrow" pitchFamily="34" charset="0"/>
              </a:rPr>
              <a:t>De-energizing electric equipment</a:t>
            </a:r>
          </a:p>
          <a:p>
            <a:pPr marL="834390" lvl="1" indent="-514350"/>
            <a:r>
              <a:rPr lang="en-US" sz="3000" b="1" dirty="0" smtClean="0">
                <a:solidFill>
                  <a:srgbClr val="FF0000"/>
                </a:solidFill>
                <a:latin typeface="Arial Narrow" pitchFamily="34" charset="0"/>
              </a:rPr>
              <a:t>Using electric tools that are in good repair</a:t>
            </a:r>
          </a:p>
          <a:p>
            <a:pPr marL="834390" lvl="1" indent="-514350"/>
            <a:r>
              <a:rPr lang="en-US" sz="3000" b="1" dirty="0" smtClean="0">
                <a:solidFill>
                  <a:srgbClr val="FF0000"/>
                </a:solidFill>
                <a:latin typeface="Arial Narrow" pitchFamily="34" charset="0"/>
              </a:rPr>
              <a:t>Using good judgment when working near energized lines</a:t>
            </a:r>
          </a:p>
          <a:p>
            <a:pPr marL="834390" lvl="1" indent="-514350"/>
            <a:r>
              <a:rPr lang="en-US" sz="3000" b="1" dirty="0" smtClean="0">
                <a:solidFill>
                  <a:srgbClr val="FF0000"/>
                </a:solidFill>
                <a:latin typeface="Arial Narrow" pitchFamily="34" charset="0"/>
              </a:rPr>
              <a:t>Jobs that are to be completed by a “qualified” employee or certified electrician</a:t>
            </a:r>
          </a:p>
          <a:p>
            <a:pPr marL="834390" lvl="1" indent="-514350"/>
            <a:r>
              <a:rPr lang="en-US" sz="3000" b="1" dirty="0" smtClean="0">
                <a:solidFill>
                  <a:srgbClr val="FF0000"/>
                </a:solidFill>
                <a:latin typeface="Arial Narrow" pitchFamily="34" charset="0"/>
              </a:rPr>
              <a:t>Procedures for reporting any electrical concerns in their workplace or with equipment</a:t>
            </a:r>
          </a:p>
        </p:txBody>
      </p:sp>
      <p:sp>
        <p:nvSpPr>
          <p:cNvPr id="3" name="Title 2"/>
          <p:cNvSpPr>
            <a:spLocks noGrp="1"/>
          </p:cNvSpPr>
          <p:nvPr>
            <p:ph type="title"/>
          </p:nvPr>
        </p:nvSpPr>
        <p:spPr/>
        <p:txBody>
          <a:bodyPr/>
          <a:lstStyle/>
          <a:p>
            <a:r>
              <a:rPr lang="en-US" sz="4000" dirty="0">
                <a:latin typeface="Arial Black" pitchFamily="34" charset="0"/>
              </a:rPr>
              <a:t>Review</a:t>
            </a:r>
          </a:p>
        </p:txBody>
      </p:sp>
      <p:sp>
        <p:nvSpPr>
          <p:cNvPr id="4" name="Slide Number Placeholder 3"/>
          <p:cNvSpPr>
            <a:spLocks noGrp="1"/>
          </p:cNvSpPr>
          <p:nvPr>
            <p:ph type="sldNum" sz="quarter" idx="12"/>
          </p:nvPr>
        </p:nvSpPr>
        <p:spPr/>
        <p:txBody>
          <a:bodyPr/>
          <a:lstStyle/>
          <a:p>
            <a:fld id="{7C9906BE-735F-4238-A757-4C5D998805A6}" type="slidenum">
              <a:rPr lang="en-US" smtClean="0"/>
              <a:t>60</a:t>
            </a:fld>
            <a:endParaRPr lang="en-US"/>
          </a:p>
        </p:txBody>
      </p:sp>
    </p:spTree>
    <p:extLst>
      <p:ext uri="{BB962C8B-B14F-4D97-AF65-F5344CB8AC3E}">
        <p14:creationId xmlns:p14="http://schemas.microsoft.com/office/powerpoint/2010/main" val="42796144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normAutofit/>
          </a:bodyPr>
          <a:lstStyle/>
          <a:p>
            <a:pPr marL="560070" indent="-514350">
              <a:buFont typeface="+mj-lt"/>
              <a:buAutoNum type="arabicPeriod" startAt="3"/>
            </a:pPr>
            <a:r>
              <a:rPr lang="en-US" sz="3200" b="1" dirty="0" smtClean="0">
                <a:latin typeface="Arial Narrow" pitchFamily="34" charset="0"/>
              </a:rPr>
              <a:t>What are some risks associated with manure storage and handling?</a:t>
            </a:r>
          </a:p>
          <a:p>
            <a:pPr marL="834390" lvl="1" indent="-514350"/>
            <a:r>
              <a:rPr lang="en-US" sz="3000" b="1" dirty="0" smtClean="0">
                <a:solidFill>
                  <a:srgbClr val="FF0000"/>
                </a:solidFill>
                <a:latin typeface="Arial Narrow" pitchFamily="34" charset="0"/>
              </a:rPr>
              <a:t>Manure gas, suffocation, asphyxiation, slips/falls, explosion/fire related to smoking</a:t>
            </a:r>
          </a:p>
        </p:txBody>
      </p:sp>
      <p:sp>
        <p:nvSpPr>
          <p:cNvPr id="3" name="Title 2"/>
          <p:cNvSpPr>
            <a:spLocks noGrp="1"/>
          </p:cNvSpPr>
          <p:nvPr>
            <p:ph type="title"/>
          </p:nvPr>
        </p:nvSpPr>
        <p:spPr/>
        <p:txBody>
          <a:bodyPr/>
          <a:lstStyle/>
          <a:p>
            <a:r>
              <a:rPr lang="en-US" sz="4000" dirty="0">
                <a:latin typeface="Arial Black" pitchFamily="34" charset="0"/>
              </a:rPr>
              <a:t>Review</a:t>
            </a:r>
          </a:p>
        </p:txBody>
      </p:sp>
      <p:sp>
        <p:nvSpPr>
          <p:cNvPr id="4" name="Slide Number Placeholder 3"/>
          <p:cNvSpPr>
            <a:spLocks noGrp="1"/>
          </p:cNvSpPr>
          <p:nvPr>
            <p:ph type="sldNum" sz="quarter" idx="12"/>
          </p:nvPr>
        </p:nvSpPr>
        <p:spPr/>
        <p:txBody>
          <a:bodyPr/>
          <a:lstStyle/>
          <a:p>
            <a:fld id="{7C9906BE-735F-4238-A757-4C5D998805A6}" type="slidenum">
              <a:rPr lang="en-US" smtClean="0"/>
              <a:t>61</a:t>
            </a:fld>
            <a:endParaRPr lang="en-US"/>
          </a:p>
        </p:txBody>
      </p:sp>
    </p:spTree>
    <p:extLst>
      <p:ext uri="{BB962C8B-B14F-4D97-AF65-F5344CB8AC3E}">
        <p14:creationId xmlns:p14="http://schemas.microsoft.com/office/powerpoint/2010/main" val="79583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normAutofit/>
          </a:bodyPr>
          <a:lstStyle/>
          <a:p>
            <a:pPr marL="560070" indent="-514350">
              <a:buFont typeface="+mj-lt"/>
              <a:buAutoNum type="arabicPeriod" startAt="4"/>
            </a:pPr>
            <a:r>
              <a:rPr lang="en-US" sz="3200" b="1" dirty="0" smtClean="0">
                <a:latin typeface="Arial Narrow" pitchFamily="34" charset="0"/>
              </a:rPr>
              <a:t>What are some risks associated with silos?</a:t>
            </a:r>
          </a:p>
          <a:p>
            <a:pPr lvl="1"/>
            <a:r>
              <a:rPr lang="en-US" sz="3000" b="1" dirty="0" smtClean="0">
                <a:solidFill>
                  <a:srgbClr val="FF0000"/>
                </a:solidFill>
                <a:latin typeface="Arial Narrow" pitchFamily="34" charset="0"/>
              </a:rPr>
              <a:t> Silo gas, falls, engulfment, tractor rollover</a:t>
            </a:r>
          </a:p>
        </p:txBody>
      </p:sp>
      <p:sp>
        <p:nvSpPr>
          <p:cNvPr id="3" name="Title 2"/>
          <p:cNvSpPr>
            <a:spLocks noGrp="1"/>
          </p:cNvSpPr>
          <p:nvPr>
            <p:ph type="title"/>
          </p:nvPr>
        </p:nvSpPr>
        <p:spPr/>
        <p:txBody>
          <a:bodyPr/>
          <a:lstStyle/>
          <a:p>
            <a:r>
              <a:rPr lang="en-US" sz="4000" dirty="0">
                <a:latin typeface="Arial Black" pitchFamily="34" charset="0"/>
              </a:rPr>
              <a:t>Review</a:t>
            </a:r>
          </a:p>
        </p:txBody>
      </p:sp>
      <p:sp>
        <p:nvSpPr>
          <p:cNvPr id="4" name="Slide Number Placeholder 3"/>
          <p:cNvSpPr>
            <a:spLocks noGrp="1"/>
          </p:cNvSpPr>
          <p:nvPr>
            <p:ph type="sldNum" sz="quarter" idx="12"/>
          </p:nvPr>
        </p:nvSpPr>
        <p:spPr/>
        <p:txBody>
          <a:bodyPr/>
          <a:lstStyle/>
          <a:p>
            <a:fld id="{7C9906BE-735F-4238-A757-4C5D998805A6}" type="slidenum">
              <a:rPr lang="en-US" smtClean="0"/>
              <a:t>62</a:t>
            </a:fld>
            <a:endParaRPr lang="en-US"/>
          </a:p>
        </p:txBody>
      </p:sp>
    </p:spTree>
    <p:extLst>
      <p:ext uri="{BB962C8B-B14F-4D97-AF65-F5344CB8AC3E}">
        <p14:creationId xmlns:p14="http://schemas.microsoft.com/office/powerpoint/2010/main" val="375472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normAutofit/>
          </a:bodyPr>
          <a:lstStyle/>
          <a:p>
            <a:pPr marL="560070" indent="-514350">
              <a:buFont typeface="+mj-lt"/>
              <a:buAutoNum type="arabicPeriod" startAt="5"/>
            </a:pPr>
            <a:r>
              <a:rPr lang="en-US" sz="3200" b="1" dirty="0" smtClean="0">
                <a:latin typeface="Arial Narrow" pitchFamily="34" charset="0"/>
              </a:rPr>
              <a:t>List confined spaces on your operation that should only have a qualified person enter:</a:t>
            </a:r>
          </a:p>
          <a:p>
            <a:pPr marL="834390" lvl="1" indent="-514350"/>
            <a:r>
              <a:rPr lang="en-US" sz="3000" b="1" dirty="0" smtClean="0">
                <a:solidFill>
                  <a:srgbClr val="FF0000"/>
                </a:solidFill>
                <a:latin typeface="Arial Narrow" pitchFamily="34" charset="0"/>
              </a:rPr>
              <a:t>Will vary by operation. May include grain bin or manure pit.</a:t>
            </a:r>
          </a:p>
        </p:txBody>
      </p:sp>
      <p:sp>
        <p:nvSpPr>
          <p:cNvPr id="3" name="Title 2"/>
          <p:cNvSpPr>
            <a:spLocks noGrp="1"/>
          </p:cNvSpPr>
          <p:nvPr>
            <p:ph type="title"/>
          </p:nvPr>
        </p:nvSpPr>
        <p:spPr/>
        <p:txBody>
          <a:bodyPr/>
          <a:lstStyle/>
          <a:p>
            <a:r>
              <a:rPr lang="en-US" sz="4000" dirty="0">
                <a:latin typeface="Arial Black" pitchFamily="34" charset="0"/>
              </a:rPr>
              <a:t>Review</a:t>
            </a:r>
          </a:p>
        </p:txBody>
      </p:sp>
      <p:sp>
        <p:nvSpPr>
          <p:cNvPr id="4" name="Slide Number Placeholder 3"/>
          <p:cNvSpPr>
            <a:spLocks noGrp="1"/>
          </p:cNvSpPr>
          <p:nvPr>
            <p:ph type="sldNum" sz="quarter" idx="12"/>
          </p:nvPr>
        </p:nvSpPr>
        <p:spPr/>
        <p:txBody>
          <a:bodyPr/>
          <a:lstStyle/>
          <a:p>
            <a:fld id="{7C9906BE-735F-4238-A757-4C5D998805A6}" type="slidenum">
              <a:rPr lang="en-US" smtClean="0"/>
              <a:t>63</a:t>
            </a:fld>
            <a:endParaRPr lang="en-US"/>
          </a:p>
        </p:txBody>
      </p:sp>
    </p:spTree>
    <p:extLst>
      <p:ext uri="{BB962C8B-B14F-4D97-AF65-F5344CB8AC3E}">
        <p14:creationId xmlns:p14="http://schemas.microsoft.com/office/powerpoint/2010/main" val="166381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2100"/>
            <a:ext cx="8620126" cy="5067300"/>
          </a:xfrm>
        </p:spPr>
        <p:txBody>
          <a:bodyPr>
            <a:normAutofit/>
          </a:bodyPr>
          <a:lstStyle/>
          <a:p>
            <a:pPr marL="560070" indent="-514350">
              <a:buFont typeface="+mj-lt"/>
              <a:buAutoNum type="arabicPeriod" startAt="6"/>
            </a:pPr>
            <a:r>
              <a:rPr lang="en-US" sz="3200" b="1" dirty="0" smtClean="0">
                <a:latin typeface="Arial Narrow" pitchFamily="34" charset="0"/>
              </a:rPr>
              <a:t>Confined spaces that should never be entered:</a:t>
            </a:r>
          </a:p>
          <a:p>
            <a:pPr marL="834390" lvl="1" indent="-514350"/>
            <a:r>
              <a:rPr lang="en-US" sz="3000" b="1" dirty="0" smtClean="0">
                <a:solidFill>
                  <a:srgbClr val="FF0000"/>
                </a:solidFill>
                <a:latin typeface="Arial Narrow" pitchFamily="34" charset="0"/>
              </a:rPr>
              <a:t>Will vary by operation. May include spaces that are contracted out by the farmer.</a:t>
            </a:r>
          </a:p>
        </p:txBody>
      </p:sp>
      <p:sp>
        <p:nvSpPr>
          <p:cNvPr id="3" name="Title 2"/>
          <p:cNvSpPr>
            <a:spLocks noGrp="1"/>
          </p:cNvSpPr>
          <p:nvPr>
            <p:ph type="title"/>
          </p:nvPr>
        </p:nvSpPr>
        <p:spPr/>
        <p:txBody>
          <a:bodyPr/>
          <a:lstStyle/>
          <a:p>
            <a:r>
              <a:rPr lang="en-US" sz="4000" dirty="0">
                <a:latin typeface="Arial Black" pitchFamily="34" charset="0"/>
              </a:rPr>
              <a:t>Review</a:t>
            </a:r>
          </a:p>
        </p:txBody>
      </p:sp>
      <p:sp>
        <p:nvSpPr>
          <p:cNvPr id="4" name="Slide Number Placeholder 3"/>
          <p:cNvSpPr>
            <a:spLocks noGrp="1"/>
          </p:cNvSpPr>
          <p:nvPr>
            <p:ph type="sldNum" sz="quarter" idx="12"/>
          </p:nvPr>
        </p:nvSpPr>
        <p:spPr/>
        <p:txBody>
          <a:bodyPr/>
          <a:lstStyle/>
          <a:p>
            <a:fld id="{7C9906BE-735F-4238-A757-4C5D998805A6}" type="slidenum">
              <a:rPr lang="en-US" smtClean="0"/>
              <a:t>64</a:t>
            </a:fld>
            <a:endParaRPr lang="en-US"/>
          </a:p>
        </p:txBody>
      </p:sp>
    </p:spTree>
    <p:extLst>
      <p:ext uri="{BB962C8B-B14F-4D97-AF65-F5344CB8AC3E}">
        <p14:creationId xmlns:p14="http://schemas.microsoft.com/office/powerpoint/2010/main" val="38288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C9906BE-735F-4238-A757-4C5D998805A6}" type="slidenum">
              <a:rPr lang="en-US" smtClean="0"/>
              <a:t>65</a:t>
            </a:fld>
            <a:endParaRPr lang="en-US"/>
          </a:p>
        </p:txBody>
      </p:sp>
      <p:sp>
        <p:nvSpPr>
          <p:cNvPr id="5" name="Rectangle 4"/>
          <p:cNvSpPr/>
          <p:nvPr/>
        </p:nvSpPr>
        <p:spPr>
          <a:xfrm>
            <a:off x="2057400" y="2169558"/>
            <a:ext cx="4953000" cy="2308324"/>
          </a:xfrm>
          <a:prstGeom prst="rect">
            <a:avLst/>
          </a:prstGeom>
        </p:spPr>
        <p:txBody>
          <a:bodyPr wrap="square">
            <a:spAutoFit/>
          </a:bodyPr>
          <a:lstStyle/>
          <a:p>
            <a:r>
              <a:rPr lang="en-US" dirty="0"/>
              <a:t>This material was produced under grant number SH-22318-11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181739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54147" y="1719263"/>
            <a:ext cx="5661105" cy="4406900"/>
          </a:xfrm>
        </p:spPr>
      </p:pic>
      <p:sp>
        <p:nvSpPr>
          <p:cNvPr id="3" name="Title 2"/>
          <p:cNvSpPr>
            <a:spLocks noGrp="1"/>
          </p:cNvSpPr>
          <p:nvPr>
            <p:ph type="title"/>
          </p:nvPr>
        </p:nvSpPr>
        <p:spPr/>
        <p:txBody>
          <a:bodyPr/>
          <a:lstStyle/>
          <a:p>
            <a:r>
              <a:rPr lang="en-US" sz="4000" dirty="0">
                <a:latin typeface="Arial Black" pitchFamily="34" charset="0"/>
              </a:rPr>
              <a:t>Flight Patterns</a:t>
            </a:r>
          </a:p>
        </p:txBody>
      </p:sp>
      <p:sp>
        <p:nvSpPr>
          <p:cNvPr id="2" name="Slide Number Placeholder 1"/>
          <p:cNvSpPr>
            <a:spLocks noGrp="1"/>
          </p:cNvSpPr>
          <p:nvPr>
            <p:ph type="sldNum" sz="quarter" idx="12"/>
          </p:nvPr>
        </p:nvSpPr>
        <p:spPr/>
        <p:txBody>
          <a:bodyPr/>
          <a:lstStyle/>
          <a:p>
            <a:fld id="{7C9906BE-735F-4238-A757-4C5D998805A6}" type="slidenum">
              <a:rPr lang="en-US" smtClean="0"/>
              <a:t>7</a:t>
            </a:fld>
            <a:endParaRPr lang="en-US"/>
          </a:p>
        </p:txBody>
      </p:sp>
    </p:spTree>
    <p:extLst>
      <p:ext uri="{BB962C8B-B14F-4D97-AF65-F5344CB8AC3E}">
        <p14:creationId xmlns:p14="http://schemas.microsoft.com/office/powerpoint/2010/main" val="166840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105401" cy="4407408"/>
          </a:xfrm>
        </p:spPr>
        <p:txBody>
          <a:bodyPr/>
          <a:lstStyle/>
          <a:p>
            <a:r>
              <a:rPr lang="en-US" sz="3200" b="1" dirty="0">
                <a:latin typeface="Arial Narrow" pitchFamily="34" charset="0"/>
              </a:rPr>
              <a:t> </a:t>
            </a:r>
            <a:r>
              <a:rPr lang="en-US" sz="3200" b="1" dirty="0" smtClean="0">
                <a:latin typeface="Arial Narrow" pitchFamily="34" charset="0"/>
              </a:rPr>
              <a:t>Chute construction</a:t>
            </a:r>
          </a:p>
          <a:p>
            <a:r>
              <a:rPr lang="en-US" sz="3200" b="1" dirty="0" smtClean="0">
                <a:latin typeface="Arial Narrow" pitchFamily="34" charset="0"/>
              </a:rPr>
              <a:t> Application of pressure</a:t>
            </a:r>
          </a:p>
          <a:p>
            <a:r>
              <a:rPr lang="en-US" sz="3200" b="1" dirty="0">
                <a:latin typeface="Arial Narrow" pitchFamily="34" charset="0"/>
              </a:rPr>
              <a:t> </a:t>
            </a:r>
            <a:r>
              <a:rPr lang="en-US" sz="3200" b="1" dirty="0" smtClean="0">
                <a:latin typeface="Arial Narrow" pitchFamily="34" charset="0"/>
              </a:rPr>
              <a:t>Working knowledge of chute operation</a:t>
            </a:r>
          </a:p>
          <a:p>
            <a:r>
              <a:rPr lang="en-US" sz="3200" b="1" dirty="0">
                <a:latin typeface="Arial Narrow" pitchFamily="34" charset="0"/>
              </a:rPr>
              <a:t> </a:t>
            </a:r>
            <a:r>
              <a:rPr lang="en-US" sz="3200" b="1" dirty="0" smtClean="0">
                <a:latin typeface="Arial Narrow" pitchFamily="34" charset="0"/>
              </a:rPr>
              <a:t>Sorting gates</a:t>
            </a:r>
            <a:endParaRPr lang="en-US" dirty="0"/>
          </a:p>
        </p:txBody>
      </p:sp>
      <p:sp>
        <p:nvSpPr>
          <p:cNvPr id="3" name="Title 2"/>
          <p:cNvSpPr>
            <a:spLocks noGrp="1"/>
          </p:cNvSpPr>
          <p:nvPr>
            <p:ph type="title"/>
          </p:nvPr>
        </p:nvSpPr>
        <p:spPr/>
        <p:txBody>
          <a:bodyPr/>
          <a:lstStyle/>
          <a:p>
            <a:r>
              <a:rPr lang="en-US" sz="4000" dirty="0">
                <a:latin typeface="Arial Black" pitchFamily="34" charset="0"/>
              </a:rPr>
              <a:t>Restraints</a:t>
            </a: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0" y="1752600"/>
            <a:ext cx="3200400" cy="42672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8</a:t>
            </a:fld>
            <a:endParaRPr lang="en-US"/>
          </a:p>
        </p:txBody>
      </p:sp>
    </p:spTree>
    <p:extLst>
      <p:ext uri="{BB962C8B-B14F-4D97-AF65-F5344CB8AC3E}">
        <p14:creationId xmlns:p14="http://schemas.microsoft.com/office/powerpoint/2010/main" val="375693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86400" y="1905000"/>
            <a:ext cx="3305175" cy="4406900"/>
          </a:xfrm>
        </p:spPr>
      </p:pic>
      <p:sp>
        <p:nvSpPr>
          <p:cNvPr id="3" name="Title 2"/>
          <p:cNvSpPr>
            <a:spLocks noGrp="1"/>
          </p:cNvSpPr>
          <p:nvPr>
            <p:ph type="title"/>
          </p:nvPr>
        </p:nvSpPr>
        <p:spPr/>
        <p:txBody>
          <a:bodyPr/>
          <a:lstStyle/>
          <a:p>
            <a:r>
              <a:rPr lang="en-US" sz="4000" dirty="0">
                <a:latin typeface="Arial Black" pitchFamily="34" charset="0"/>
              </a:rPr>
              <a:t>Chute Construction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2590800"/>
            <a:ext cx="4038600" cy="3028950"/>
          </a:xfrm>
          <a:prstGeom prst="rect">
            <a:avLst/>
          </a:prstGeom>
        </p:spPr>
      </p:pic>
      <p:sp>
        <p:nvSpPr>
          <p:cNvPr id="2" name="Slide Number Placeholder 1"/>
          <p:cNvSpPr>
            <a:spLocks noGrp="1"/>
          </p:cNvSpPr>
          <p:nvPr>
            <p:ph type="sldNum" sz="quarter" idx="12"/>
          </p:nvPr>
        </p:nvSpPr>
        <p:spPr/>
        <p:txBody>
          <a:bodyPr/>
          <a:lstStyle/>
          <a:p>
            <a:fld id="{7C9906BE-735F-4238-A757-4C5D998805A6}" type="slidenum">
              <a:rPr lang="en-US" smtClean="0"/>
              <a:t>9</a:t>
            </a:fld>
            <a:endParaRPr lang="en-US"/>
          </a:p>
        </p:txBody>
      </p:sp>
    </p:spTree>
    <p:extLst>
      <p:ext uri="{BB962C8B-B14F-4D97-AF65-F5344CB8AC3E}">
        <p14:creationId xmlns:p14="http://schemas.microsoft.com/office/powerpoint/2010/main" val="2578506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1609</TotalTime>
  <Words>1721</Words>
  <Application>Microsoft Office PowerPoint</Application>
  <PresentationFormat>On-screen Show (4:3)</PresentationFormat>
  <Paragraphs>406</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Grid</vt:lpstr>
      <vt:lpstr>Animal HANDLING AND FARM structures </vt:lpstr>
      <vt:lpstr>Learning Objective</vt:lpstr>
      <vt:lpstr>Learner Outcomes</vt:lpstr>
      <vt:lpstr>Learner Outcomes</vt:lpstr>
      <vt:lpstr>General animal handling</vt:lpstr>
      <vt:lpstr>Areas of Focus</vt:lpstr>
      <vt:lpstr>Flight Patterns</vt:lpstr>
      <vt:lpstr>Restraints</vt:lpstr>
      <vt:lpstr>Chute Construction</vt:lpstr>
      <vt:lpstr>Milking Restraints</vt:lpstr>
      <vt:lpstr>Bulls</vt:lpstr>
      <vt:lpstr>Identifying aggression</vt:lpstr>
      <vt:lpstr>Responding  to a threat</vt:lpstr>
      <vt:lpstr>General Safety</vt:lpstr>
      <vt:lpstr>Post-Parturition cows</vt:lpstr>
      <vt:lpstr>Zoonosis</vt:lpstr>
      <vt:lpstr>Routes of infection</vt:lpstr>
      <vt:lpstr>Best preventative Measures</vt:lpstr>
      <vt:lpstr>Common Diseases</vt:lpstr>
      <vt:lpstr>Hormones</vt:lpstr>
      <vt:lpstr>Conclusions</vt:lpstr>
      <vt:lpstr>Farm Structures</vt:lpstr>
      <vt:lpstr>Farm Structures</vt:lpstr>
      <vt:lpstr>Farm Structures</vt:lpstr>
      <vt:lpstr>What is OSHA  looking for?</vt:lpstr>
      <vt:lpstr>Organization and housekeeping</vt:lpstr>
      <vt:lpstr>Agricultural Structures</vt:lpstr>
      <vt:lpstr>Common Elements  of Farm Structures</vt:lpstr>
      <vt:lpstr>Holes and  floor openings</vt:lpstr>
      <vt:lpstr>Holes and  floor openings</vt:lpstr>
      <vt:lpstr>Handrail and Railing Requirements</vt:lpstr>
      <vt:lpstr>Handrail and Railing Requirements</vt:lpstr>
      <vt:lpstr>Stairs</vt:lpstr>
      <vt:lpstr>Fixed ladders  and cages</vt:lpstr>
      <vt:lpstr>Animal Handling Structures</vt:lpstr>
      <vt:lpstr>Electricity</vt:lpstr>
      <vt:lpstr>Clues that a  hazard may exist</vt:lpstr>
      <vt:lpstr>Electrical Safety</vt:lpstr>
      <vt:lpstr>Employee Training</vt:lpstr>
      <vt:lpstr>Electrical Incidents</vt:lpstr>
      <vt:lpstr>Confined Spaces:  OSHA Definition</vt:lpstr>
      <vt:lpstr>Confined Spaces:  OSHA Definition</vt:lpstr>
      <vt:lpstr>Confined Spaces</vt:lpstr>
      <vt:lpstr>Lock-out / Tag-out</vt:lpstr>
      <vt:lpstr>Manure storage  and handling</vt:lpstr>
      <vt:lpstr>Manure storage  and handling</vt:lpstr>
      <vt:lpstr>Manure storage  and handling</vt:lpstr>
      <vt:lpstr>Manure storage  and handling</vt:lpstr>
      <vt:lpstr>Upright silos</vt:lpstr>
      <vt:lpstr>Horizontal silos</vt:lpstr>
      <vt:lpstr>Horizontal silos</vt:lpstr>
      <vt:lpstr>Grain bins</vt:lpstr>
      <vt:lpstr>Grain bin Deaths</vt:lpstr>
      <vt:lpstr>Grain bin Safety</vt:lpstr>
      <vt:lpstr>Grain bin Safety</vt:lpstr>
      <vt:lpstr>Combustible Dust</vt:lpstr>
      <vt:lpstr>Farm Shops</vt:lpstr>
      <vt:lpstr>Contractors</vt:lpstr>
      <vt:lpstr>Review</vt:lpstr>
      <vt:lpstr>Review</vt:lpstr>
      <vt:lpstr>Review</vt:lpstr>
      <vt:lpstr>Review</vt:lpstr>
      <vt:lpstr>Review</vt:lpstr>
      <vt:lpstr>Review</vt:lpstr>
      <vt:lpstr>PowerPoint Presentation</vt:lpstr>
    </vt:vector>
  </TitlesOfParts>
  <Company>UW-River Falls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UWRF Computer User</dc:creator>
  <cp:lastModifiedBy>Vosburgh, Linda - OSHA</cp:lastModifiedBy>
  <cp:revision>71</cp:revision>
  <dcterms:created xsi:type="dcterms:W3CDTF">2012-06-11T18:03:43Z</dcterms:created>
  <dcterms:modified xsi:type="dcterms:W3CDTF">2014-02-26T15:00:01Z</dcterms:modified>
</cp:coreProperties>
</file>