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ppt/tags/tag88.xml" ContentType="application/vnd.openxmlformats-officedocument.presentationml.tags+xml"/>
  <Override PartName="/ppt/notesSlides/notesSlide86.xml" ContentType="application/vnd.openxmlformats-officedocument.presentationml.notesSlide+xml"/>
  <Override PartName="/ppt/tags/tag89.xml" ContentType="application/vnd.openxmlformats-officedocument.presentationml.tags+xml"/>
  <Override PartName="/ppt/notesSlides/notesSlide87.xml" ContentType="application/vnd.openxmlformats-officedocument.presentationml.notesSlide+xml"/>
  <Override PartName="/ppt/tags/tag90.xml" ContentType="application/vnd.openxmlformats-officedocument.presentationml.tags+xml"/>
  <Override PartName="/ppt/notesSlides/notesSlide88.xml" ContentType="application/vnd.openxmlformats-officedocument.presentationml.notesSlide+xml"/>
  <Override PartName="/ppt/tags/tag91.xml" ContentType="application/vnd.openxmlformats-officedocument.presentationml.tags+xml"/>
  <Override PartName="/ppt/notesSlides/notesSlide89.xml" ContentType="application/vnd.openxmlformats-officedocument.presentationml.notesSlide+xml"/>
  <Override PartName="/ppt/tags/tag92.xml" ContentType="application/vnd.openxmlformats-officedocument.presentationml.tags+xml"/>
  <Override PartName="/ppt/notesSlides/notesSlide90.xml" ContentType="application/vnd.openxmlformats-officedocument.presentationml.notesSlide+xml"/>
  <Override PartName="/ppt/tags/tag93.xml" ContentType="application/vnd.openxmlformats-officedocument.presentationml.tags+xml"/>
  <Override PartName="/ppt/notesSlides/notesSlide91.xml" ContentType="application/vnd.openxmlformats-officedocument.presentationml.notesSlide+xml"/>
  <Override PartName="/ppt/tags/tag94.xml" ContentType="application/vnd.openxmlformats-officedocument.presentationml.tags+xml"/>
  <Override PartName="/ppt/notesSlides/notesSlide92.xml" ContentType="application/vnd.openxmlformats-officedocument.presentationml.notesSlide+xml"/>
  <Override PartName="/ppt/tags/tag95.xml" ContentType="application/vnd.openxmlformats-officedocument.presentationml.tags+xml"/>
  <Override PartName="/ppt/notesSlides/notesSlide93.xml" ContentType="application/vnd.openxmlformats-officedocument.presentationml.notesSlide+xml"/>
  <Override PartName="/ppt/tags/tag96.xml" ContentType="application/vnd.openxmlformats-officedocument.presentationml.tags+xml"/>
  <Override PartName="/ppt/notesSlides/notesSlide94.xml" ContentType="application/vnd.openxmlformats-officedocument.presentationml.notesSlide+xml"/>
  <Override PartName="/ppt/tags/tag97.xml" ContentType="application/vnd.openxmlformats-officedocument.presentationml.tags+xml"/>
  <Override PartName="/ppt/notesSlides/notesSlide95.xml" ContentType="application/vnd.openxmlformats-officedocument.presentationml.notesSlide+xml"/>
  <Override PartName="/ppt/tags/tag98.xml" ContentType="application/vnd.openxmlformats-officedocument.presentationml.tags+xml"/>
  <Override PartName="/ppt/notesSlides/notesSlide96.xml" ContentType="application/vnd.openxmlformats-officedocument.presentationml.notesSlide+xml"/>
  <Override PartName="/ppt/tags/tag99.xml" ContentType="application/vnd.openxmlformats-officedocument.presentationml.tags+xml"/>
  <Override PartName="/ppt/notesSlides/notesSlide97.xml" ContentType="application/vnd.openxmlformats-officedocument.presentationml.notesSlide+xml"/>
  <Override PartName="/ppt/tags/tag100.xml" ContentType="application/vnd.openxmlformats-officedocument.presentationml.tags+xml"/>
  <Override PartName="/ppt/notesSlides/notesSlide98.xml" ContentType="application/vnd.openxmlformats-officedocument.presentationml.notesSlide+xml"/>
  <Override PartName="/ppt/tags/tag101.xml" ContentType="application/vnd.openxmlformats-officedocument.presentationml.tags+xml"/>
  <Override PartName="/ppt/notesSlides/notesSlide99.xml" ContentType="application/vnd.openxmlformats-officedocument.presentationml.notesSlide+xml"/>
  <Override PartName="/ppt/tags/tag102.xml" ContentType="application/vnd.openxmlformats-officedocument.presentationml.tags+xml"/>
  <Override PartName="/ppt/notesSlides/notesSlide100.xml" ContentType="application/vnd.openxmlformats-officedocument.presentationml.notesSlide+xml"/>
  <Override PartName="/ppt/tags/tag103.xml" ContentType="application/vnd.openxmlformats-officedocument.presentationml.tags+xml"/>
  <Override PartName="/ppt/notesSlides/notesSlide101.xml" ContentType="application/vnd.openxmlformats-officedocument.presentationml.notesSlide+xml"/>
  <Override PartName="/ppt/tags/tag104.xml" ContentType="application/vnd.openxmlformats-officedocument.presentationml.tags+xml"/>
  <Override PartName="/ppt/notesSlides/notesSlide102.xml" ContentType="application/vnd.openxmlformats-officedocument.presentationml.notesSlide+xml"/>
  <Override PartName="/ppt/tags/tag105.xml" ContentType="application/vnd.openxmlformats-officedocument.presentationml.tags+xml"/>
  <Override PartName="/ppt/notesSlides/notesSlide103.xml" ContentType="application/vnd.openxmlformats-officedocument.presentationml.notesSlide+xml"/>
  <Override PartName="/ppt/tags/tag106.xml" ContentType="application/vnd.openxmlformats-officedocument.presentationml.tags+xml"/>
  <Override PartName="/ppt/notesSlides/notesSlide104.xml" ContentType="application/vnd.openxmlformats-officedocument.presentationml.notesSlide+xml"/>
  <Override PartName="/ppt/tags/tag107.xml" ContentType="application/vnd.openxmlformats-officedocument.presentationml.tags+xml"/>
  <Override PartName="/ppt/notesSlides/notesSlide105.xml" ContentType="application/vnd.openxmlformats-officedocument.presentationml.notesSlide+xml"/>
  <Override PartName="/ppt/tags/tag108.xml" ContentType="application/vnd.openxmlformats-officedocument.presentationml.tags+xml"/>
  <Override PartName="/ppt/notesSlides/notesSlide106.xml" ContentType="application/vnd.openxmlformats-officedocument.presentationml.notesSlide+xml"/>
  <Override PartName="/ppt/tags/tag109.xml" ContentType="application/vnd.openxmlformats-officedocument.presentationml.tags+xml"/>
  <Override PartName="/ppt/notesSlides/notesSlide10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0.xml" ContentType="application/vnd.openxmlformats-officedocument.presentationml.tags+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10"/>
  </p:notesMasterIdLst>
  <p:handoutMasterIdLst>
    <p:handoutMasterId r:id="rId111"/>
  </p:handoutMasterIdLst>
  <p:sldIdLst>
    <p:sldId id="269" r:id="rId2"/>
    <p:sldId id="568" r:id="rId3"/>
    <p:sldId id="571" r:id="rId4"/>
    <p:sldId id="785" r:id="rId5"/>
    <p:sldId id="495" r:id="rId6"/>
    <p:sldId id="572" r:id="rId7"/>
    <p:sldId id="496" r:id="rId8"/>
    <p:sldId id="497" r:id="rId9"/>
    <p:sldId id="498" r:id="rId10"/>
    <p:sldId id="499" r:id="rId11"/>
    <p:sldId id="502" r:id="rId12"/>
    <p:sldId id="503" r:id="rId13"/>
    <p:sldId id="1022" r:id="rId14"/>
    <p:sldId id="784" r:id="rId15"/>
    <p:sldId id="500" r:id="rId16"/>
    <p:sldId id="807" r:id="rId17"/>
    <p:sldId id="808" r:id="rId18"/>
    <p:sldId id="810" r:id="rId19"/>
    <p:sldId id="1028" r:id="rId20"/>
    <p:sldId id="988" r:id="rId21"/>
    <p:sldId id="1029" r:id="rId22"/>
    <p:sldId id="820" r:id="rId23"/>
    <p:sldId id="1030" r:id="rId24"/>
    <p:sldId id="1031" r:id="rId25"/>
    <p:sldId id="1033" r:id="rId26"/>
    <p:sldId id="1034" r:id="rId27"/>
    <p:sldId id="1035" r:id="rId28"/>
    <p:sldId id="1036" r:id="rId29"/>
    <p:sldId id="1037" r:id="rId30"/>
    <p:sldId id="1038" r:id="rId31"/>
    <p:sldId id="1039" r:id="rId32"/>
    <p:sldId id="511" r:id="rId33"/>
    <p:sldId id="794" r:id="rId34"/>
    <p:sldId id="598" r:id="rId35"/>
    <p:sldId id="886" r:id="rId36"/>
    <p:sldId id="748" r:id="rId37"/>
    <p:sldId id="749" r:id="rId38"/>
    <p:sldId id="781" r:id="rId39"/>
    <p:sldId id="752" r:id="rId40"/>
    <p:sldId id="888" r:id="rId41"/>
    <p:sldId id="979" r:id="rId42"/>
    <p:sldId id="995" r:id="rId43"/>
    <p:sldId id="955" r:id="rId44"/>
    <p:sldId id="956" r:id="rId45"/>
    <p:sldId id="1020" r:id="rId46"/>
    <p:sldId id="1016" r:id="rId47"/>
    <p:sldId id="1017" r:id="rId48"/>
    <p:sldId id="1018" r:id="rId49"/>
    <p:sldId id="1019" r:id="rId50"/>
    <p:sldId id="954" r:id="rId51"/>
    <p:sldId id="963" r:id="rId52"/>
    <p:sldId id="957" r:id="rId53"/>
    <p:sldId id="958" r:id="rId54"/>
    <p:sldId id="959" r:id="rId55"/>
    <p:sldId id="960" r:id="rId56"/>
    <p:sldId id="961" r:id="rId57"/>
    <p:sldId id="962" r:id="rId58"/>
    <p:sldId id="887" r:id="rId59"/>
    <p:sldId id="681" r:id="rId60"/>
    <p:sldId id="826" r:id="rId61"/>
    <p:sldId id="743" r:id="rId62"/>
    <p:sldId id="753" r:id="rId63"/>
    <p:sldId id="583" r:id="rId64"/>
    <p:sldId id="773" r:id="rId65"/>
    <p:sldId id="770" r:id="rId66"/>
    <p:sldId id="771" r:id="rId67"/>
    <p:sldId id="756" r:id="rId68"/>
    <p:sldId id="585" r:id="rId69"/>
    <p:sldId id="891" r:id="rId70"/>
    <p:sldId id="890" r:id="rId71"/>
    <p:sldId id="786" r:id="rId72"/>
    <p:sldId id="790" r:id="rId73"/>
    <p:sldId id="1040" r:id="rId74"/>
    <p:sldId id="1041" r:id="rId75"/>
    <p:sldId id="1042" r:id="rId76"/>
    <p:sldId id="1043" r:id="rId77"/>
    <p:sldId id="1045" r:id="rId78"/>
    <p:sldId id="1050" r:id="rId79"/>
    <p:sldId id="1051" r:id="rId80"/>
    <p:sldId id="1052" r:id="rId81"/>
    <p:sldId id="1053" r:id="rId82"/>
    <p:sldId id="1055" r:id="rId83"/>
    <p:sldId id="1056" r:id="rId84"/>
    <p:sldId id="1057" r:id="rId85"/>
    <p:sldId id="1058" r:id="rId86"/>
    <p:sldId id="1059" r:id="rId87"/>
    <p:sldId id="832" r:id="rId88"/>
    <p:sldId id="834" r:id="rId89"/>
    <p:sldId id="835" r:id="rId90"/>
    <p:sldId id="877" r:id="rId91"/>
    <p:sldId id="878" r:id="rId92"/>
    <p:sldId id="837" r:id="rId93"/>
    <p:sldId id="838" r:id="rId94"/>
    <p:sldId id="842" r:id="rId95"/>
    <p:sldId id="1060" r:id="rId96"/>
    <p:sldId id="1061" r:id="rId97"/>
    <p:sldId id="1062" r:id="rId98"/>
    <p:sldId id="1063" r:id="rId99"/>
    <p:sldId id="1064" r:id="rId100"/>
    <p:sldId id="772" r:id="rId101"/>
    <p:sldId id="787" r:id="rId102"/>
    <p:sldId id="789" r:id="rId103"/>
    <p:sldId id="788" r:id="rId104"/>
    <p:sldId id="744" r:id="rId105"/>
    <p:sldId id="754" r:id="rId106"/>
    <p:sldId id="755" r:id="rId107"/>
    <p:sldId id="910" r:id="rId108"/>
    <p:sldId id="602" r:id="rId109"/>
  </p:sldIdLst>
  <p:sldSz cx="9144000" cy="6858000" type="screen4x3"/>
  <p:notesSz cx="7023100" cy="9309100"/>
  <p:custDataLst>
    <p:tags r:id="rId112"/>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Jewish" initials="" lastIdx="5" clrIdx="0"/>
  <p:cmAuthor id="1" name="Vandyke, Mik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a:srgbClr val="FF5050"/>
    <a:srgbClr val="ABDB77"/>
    <a:srgbClr val="FFFF66"/>
    <a:srgbClr val="FF0000"/>
    <a:srgbClr val="007DC3"/>
    <a:srgbClr val="00539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9" autoAdjust="0"/>
    <p:restoredTop sz="74141" autoAdjust="0"/>
  </p:normalViewPr>
  <p:slideViewPr>
    <p:cSldViewPr snapToGrid="0">
      <p:cViewPr varScale="1">
        <p:scale>
          <a:sx n="65" d="100"/>
          <a:sy n="65" d="100"/>
        </p:scale>
        <p:origin x="-1770" y="-96"/>
      </p:cViewPr>
      <p:guideLst>
        <p:guide orient="horz" pos="1680"/>
        <p:guide pos="2880"/>
      </p:guideLst>
    </p:cSldViewPr>
  </p:slideViewPr>
  <p:outlineViewPr>
    <p:cViewPr>
      <p:scale>
        <a:sx n="33" d="100"/>
        <a:sy n="33" d="100"/>
      </p:scale>
      <p:origin x="58" y="22958"/>
    </p:cViewPr>
  </p:outlineViewPr>
  <p:notesTextViewPr>
    <p:cViewPr>
      <p:scale>
        <a:sx n="100" d="100"/>
        <a:sy n="100" d="100"/>
      </p:scale>
      <p:origin x="0" y="0"/>
    </p:cViewPr>
  </p:notesTextViewPr>
  <p:sorterViewPr>
    <p:cViewPr>
      <p:scale>
        <a:sx n="100" d="100"/>
        <a:sy n="100" d="100"/>
      </p:scale>
      <p:origin x="0" y="210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49682-19B2-4973-989C-A37BF85B20E6}" type="doc">
      <dgm:prSet loTypeId="urn:microsoft.com/office/officeart/2005/8/layout/pyramid3" loCatId="pyramid" qsTypeId="urn:microsoft.com/office/officeart/2005/8/quickstyle/3d3" qsCatId="3D" csTypeId="urn:microsoft.com/office/officeart/2005/8/colors/accent1_2#2" csCatId="accent1" phldr="1"/>
      <dgm:spPr/>
    </dgm:pt>
    <dgm:pt modelId="{9F4AF70E-3C7B-439F-8FC1-57599FB5A3EF}">
      <dgm:prSet phldrT="[Text]" custT="1"/>
      <dgm:spPr>
        <a:solidFill>
          <a:srgbClr val="FF5050"/>
        </a:solidFill>
      </dgm:spPr>
      <dgm:t>
        <a:bodyPr/>
        <a:lstStyle/>
        <a:p>
          <a:r>
            <a:rPr lang="en-US" sz="2400" dirty="0" smtClean="0">
              <a:solidFill>
                <a:schemeClr val="bg1"/>
              </a:solidFill>
            </a:rPr>
            <a:t>Elimination &amp; Substitution</a:t>
          </a:r>
          <a:endParaRPr lang="en-US" sz="2400" dirty="0">
            <a:solidFill>
              <a:schemeClr val="bg1"/>
            </a:solidFill>
          </a:endParaRPr>
        </a:p>
      </dgm:t>
    </dgm:pt>
    <dgm:pt modelId="{CDEF97C7-21D5-4DFF-B231-E829580B4F37}" type="parTrans" cxnId="{2E493562-89D0-4100-923C-2974546AB745}">
      <dgm:prSet/>
      <dgm:spPr/>
      <dgm:t>
        <a:bodyPr/>
        <a:lstStyle/>
        <a:p>
          <a:endParaRPr lang="en-US"/>
        </a:p>
      </dgm:t>
    </dgm:pt>
    <dgm:pt modelId="{C86A61B5-960D-41AB-BBA9-BA510A0DBF30}" type="sibTrans" cxnId="{2E493562-89D0-4100-923C-2974546AB745}">
      <dgm:prSet/>
      <dgm:spPr/>
      <dgm:t>
        <a:bodyPr/>
        <a:lstStyle/>
        <a:p>
          <a:endParaRPr lang="en-US"/>
        </a:p>
      </dgm:t>
    </dgm:pt>
    <dgm:pt modelId="{50C36261-A561-4F7E-A8C7-292F28B5344C}">
      <dgm:prSet phldrT="[Text]" custT="1"/>
      <dgm:spPr>
        <a:solidFill>
          <a:srgbClr val="00B050"/>
        </a:solidFill>
      </dgm:spPr>
      <dgm:t>
        <a:bodyPr/>
        <a:lstStyle/>
        <a:p>
          <a:r>
            <a:rPr lang="en-US" sz="2400" dirty="0" smtClean="0">
              <a:solidFill>
                <a:schemeClr val="bg1"/>
              </a:solidFill>
            </a:rPr>
            <a:t>Engineering Controls</a:t>
          </a:r>
          <a:endParaRPr lang="en-US" sz="2400" dirty="0">
            <a:solidFill>
              <a:schemeClr val="bg1"/>
            </a:solidFill>
          </a:endParaRPr>
        </a:p>
      </dgm:t>
    </dgm:pt>
    <dgm:pt modelId="{517528DB-33CA-4B2B-8348-D034A94846F1}" type="parTrans" cxnId="{95FE104F-08D6-4077-8991-E5D29CCC84AD}">
      <dgm:prSet/>
      <dgm:spPr/>
      <dgm:t>
        <a:bodyPr/>
        <a:lstStyle/>
        <a:p>
          <a:endParaRPr lang="en-US"/>
        </a:p>
      </dgm:t>
    </dgm:pt>
    <dgm:pt modelId="{8942900D-166E-494C-B700-8EABDA849E7D}" type="sibTrans" cxnId="{95FE104F-08D6-4077-8991-E5D29CCC84AD}">
      <dgm:prSet/>
      <dgm:spPr/>
      <dgm:t>
        <a:bodyPr/>
        <a:lstStyle/>
        <a:p>
          <a:endParaRPr lang="en-US"/>
        </a:p>
      </dgm:t>
    </dgm:pt>
    <dgm:pt modelId="{FA538F28-CDE8-45DB-907B-A6D7E302398C}">
      <dgm:prSet phldrT="[Text]" custT="1"/>
      <dgm:spPr>
        <a:solidFill>
          <a:srgbClr val="7030A0"/>
        </a:solidFill>
      </dgm:spPr>
      <dgm:t>
        <a:bodyPr/>
        <a:lstStyle/>
        <a:p>
          <a:r>
            <a:rPr lang="en-US" sz="2400" dirty="0" smtClean="0">
              <a:solidFill>
                <a:schemeClr val="bg1"/>
              </a:solidFill>
            </a:rPr>
            <a:t>Work Practice Controls</a:t>
          </a:r>
          <a:endParaRPr lang="en-US" sz="2400" dirty="0">
            <a:solidFill>
              <a:schemeClr val="bg1"/>
            </a:solidFill>
          </a:endParaRPr>
        </a:p>
      </dgm:t>
    </dgm:pt>
    <dgm:pt modelId="{2240CEA6-812A-4A96-AD59-E21603549C03}" type="parTrans" cxnId="{80C33A47-D399-45ED-A6A4-8AFF1EE2C672}">
      <dgm:prSet/>
      <dgm:spPr/>
      <dgm:t>
        <a:bodyPr/>
        <a:lstStyle/>
        <a:p>
          <a:endParaRPr lang="en-US"/>
        </a:p>
      </dgm:t>
    </dgm:pt>
    <dgm:pt modelId="{DE8FA090-FBEA-4759-AAAB-4284E03E9128}" type="sibTrans" cxnId="{80C33A47-D399-45ED-A6A4-8AFF1EE2C672}">
      <dgm:prSet/>
      <dgm:spPr/>
      <dgm:t>
        <a:bodyPr/>
        <a:lstStyle/>
        <a:p>
          <a:endParaRPr lang="en-US"/>
        </a:p>
      </dgm:t>
    </dgm:pt>
    <dgm:pt modelId="{2CE1ACEC-7CC9-4121-8EAB-740DE1BDFF6B}">
      <dgm:prSet phldrT="[Text]" custT="1"/>
      <dgm:spPr>
        <a:solidFill>
          <a:srgbClr val="C00000"/>
        </a:solidFill>
      </dgm:spPr>
      <dgm:t>
        <a:bodyPr/>
        <a:lstStyle/>
        <a:p>
          <a:r>
            <a:rPr lang="en-US" sz="2400" dirty="0" smtClean="0">
              <a:solidFill>
                <a:schemeClr val="bg1"/>
              </a:solidFill>
            </a:rPr>
            <a:t>PPE</a:t>
          </a:r>
          <a:endParaRPr lang="en-US" sz="2600" dirty="0">
            <a:solidFill>
              <a:schemeClr val="bg1"/>
            </a:solidFill>
          </a:endParaRPr>
        </a:p>
      </dgm:t>
    </dgm:pt>
    <dgm:pt modelId="{2EA426F2-50C1-40E2-8481-40A8CF945AB0}" type="parTrans" cxnId="{6EFD468A-568C-4900-A224-4630BFF1C913}">
      <dgm:prSet/>
      <dgm:spPr/>
      <dgm:t>
        <a:bodyPr/>
        <a:lstStyle/>
        <a:p>
          <a:endParaRPr lang="en-US"/>
        </a:p>
      </dgm:t>
    </dgm:pt>
    <dgm:pt modelId="{5A074165-EB3A-4C83-A83D-DA19A50A459F}" type="sibTrans" cxnId="{6EFD468A-568C-4900-A224-4630BFF1C913}">
      <dgm:prSet/>
      <dgm:spPr/>
      <dgm:t>
        <a:bodyPr/>
        <a:lstStyle/>
        <a:p>
          <a:endParaRPr lang="en-US"/>
        </a:p>
      </dgm:t>
    </dgm:pt>
    <dgm:pt modelId="{09DBB948-4A70-4264-938C-1D24AE8BE6FC}" type="pres">
      <dgm:prSet presAssocID="{B3749682-19B2-4973-989C-A37BF85B20E6}" presName="Name0" presStyleCnt="0">
        <dgm:presLayoutVars>
          <dgm:dir/>
          <dgm:animLvl val="lvl"/>
          <dgm:resizeHandles val="exact"/>
        </dgm:presLayoutVars>
      </dgm:prSet>
      <dgm:spPr/>
    </dgm:pt>
    <dgm:pt modelId="{4FC35128-2B42-44F1-AE48-A03813553CF4}" type="pres">
      <dgm:prSet presAssocID="{9F4AF70E-3C7B-439F-8FC1-57599FB5A3EF}" presName="Name8" presStyleCnt="0"/>
      <dgm:spPr/>
    </dgm:pt>
    <dgm:pt modelId="{7E84CC25-A819-4DF7-B966-DD882DAEBEED}" type="pres">
      <dgm:prSet presAssocID="{9F4AF70E-3C7B-439F-8FC1-57599FB5A3EF}" presName="level" presStyleLbl="node1" presStyleIdx="0" presStyleCnt="4" custLinFactNeighborX="2935" custLinFactNeighborY="-2511">
        <dgm:presLayoutVars>
          <dgm:chMax val="1"/>
          <dgm:bulletEnabled val="1"/>
        </dgm:presLayoutVars>
      </dgm:prSet>
      <dgm:spPr/>
      <dgm:t>
        <a:bodyPr/>
        <a:lstStyle/>
        <a:p>
          <a:endParaRPr lang="en-US"/>
        </a:p>
      </dgm:t>
    </dgm:pt>
    <dgm:pt modelId="{E504778D-38BB-4916-BE43-C37AA83BE2EE}" type="pres">
      <dgm:prSet presAssocID="{9F4AF70E-3C7B-439F-8FC1-57599FB5A3EF}" presName="levelTx" presStyleLbl="revTx" presStyleIdx="0" presStyleCnt="0">
        <dgm:presLayoutVars>
          <dgm:chMax val="1"/>
          <dgm:bulletEnabled val="1"/>
        </dgm:presLayoutVars>
      </dgm:prSet>
      <dgm:spPr/>
      <dgm:t>
        <a:bodyPr/>
        <a:lstStyle/>
        <a:p>
          <a:endParaRPr lang="en-US"/>
        </a:p>
      </dgm:t>
    </dgm:pt>
    <dgm:pt modelId="{E8069BD7-C59C-4799-B2C2-2B0549D1A988}" type="pres">
      <dgm:prSet presAssocID="{50C36261-A561-4F7E-A8C7-292F28B5344C}" presName="Name8" presStyleCnt="0"/>
      <dgm:spPr/>
    </dgm:pt>
    <dgm:pt modelId="{626A6C70-3F83-4B3F-AE81-E24920C8E823}" type="pres">
      <dgm:prSet presAssocID="{50C36261-A561-4F7E-A8C7-292F28B5344C}" presName="level" presStyleLbl="node1" presStyleIdx="1" presStyleCnt="4">
        <dgm:presLayoutVars>
          <dgm:chMax val="1"/>
          <dgm:bulletEnabled val="1"/>
        </dgm:presLayoutVars>
      </dgm:prSet>
      <dgm:spPr/>
      <dgm:t>
        <a:bodyPr/>
        <a:lstStyle/>
        <a:p>
          <a:endParaRPr lang="en-US"/>
        </a:p>
      </dgm:t>
    </dgm:pt>
    <dgm:pt modelId="{FE8271D7-9F1E-4C08-9697-794659EDC7AC}" type="pres">
      <dgm:prSet presAssocID="{50C36261-A561-4F7E-A8C7-292F28B5344C}" presName="levelTx" presStyleLbl="revTx" presStyleIdx="0" presStyleCnt="0">
        <dgm:presLayoutVars>
          <dgm:chMax val="1"/>
          <dgm:bulletEnabled val="1"/>
        </dgm:presLayoutVars>
      </dgm:prSet>
      <dgm:spPr/>
      <dgm:t>
        <a:bodyPr/>
        <a:lstStyle/>
        <a:p>
          <a:endParaRPr lang="en-US"/>
        </a:p>
      </dgm:t>
    </dgm:pt>
    <dgm:pt modelId="{158B0A9E-34AF-4150-BB1D-48B85181E7B9}" type="pres">
      <dgm:prSet presAssocID="{FA538F28-CDE8-45DB-907B-A6D7E302398C}" presName="Name8" presStyleCnt="0"/>
      <dgm:spPr/>
    </dgm:pt>
    <dgm:pt modelId="{5BE8A928-3B78-4FE8-A1E0-D9E760D73FFF}" type="pres">
      <dgm:prSet presAssocID="{FA538F28-CDE8-45DB-907B-A6D7E302398C}" presName="level" presStyleLbl="node1" presStyleIdx="2" presStyleCnt="4">
        <dgm:presLayoutVars>
          <dgm:chMax val="1"/>
          <dgm:bulletEnabled val="1"/>
        </dgm:presLayoutVars>
      </dgm:prSet>
      <dgm:spPr/>
      <dgm:t>
        <a:bodyPr/>
        <a:lstStyle/>
        <a:p>
          <a:endParaRPr lang="en-US"/>
        </a:p>
      </dgm:t>
    </dgm:pt>
    <dgm:pt modelId="{D02619B7-D208-4AAB-907B-CF006E4DADD9}" type="pres">
      <dgm:prSet presAssocID="{FA538F28-CDE8-45DB-907B-A6D7E302398C}" presName="levelTx" presStyleLbl="revTx" presStyleIdx="0" presStyleCnt="0">
        <dgm:presLayoutVars>
          <dgm:chMax val="1"/>
          <dgm:bulletEnabled val="1"/>
        </dgm:presLayoutVars>
      </dgm:prSet>
      <dgm:spPr/>
      <dgm:t>
        <a:bodyPr/>
        <a:lstStyle/>
        <a:p>
          <a:endParaRPr lang="en-US"/>
        </a:p>
      </dgm:t>
    </dgm:pt>
    <dgm:pt modelId="{F13AEE29-B86C-4038-A064-F09B62F97C50}" type="pres">
      <dgm:prSet presAssocID="{2CE1ACEC-7CC9-4121-8EAB-740DE1BDFF6B}" presName="Name8" presStyleCnt="0"/>
      <dgm:spPr/>
    </dgm:pt>
    <dgm:pt modelId="{4F17DE89-87DB-4F82-897B-54EC45E6F7A2}" type="pres">
      <dgm:prSet presAssocID="{2CE1ACEC-7CC9-4121-8EAB-740DE1BDFF6B}" presName="level" presStyleLbl="node1" presStyleIdx="3" presStyleCnt="4">
        <dgm:presLayoutVars>
          <dgm:chMax val="1"/>
          <dgm:bulletEnabled val="1"/>
        </dgm:presLayoutVars>
      </dgm:prSet>
      <dgm:spPr/>
      <dgm:t>
        <a:bodyPr/>
        <a:lstStyle/>
        <a:p>
          <a:endParaRPr lang="en-US"/>
        </a:p>
      </dgm:t>
    </dgm:pt>
    <dgm:pt modelId="{53D00B0E-1A20-4BB2-B5F2-6992B4C464EB}" type="pres">
      <dgm:prSet presAssocID="{2CE1ACEC-7CC9-4121-8EAB-740DE1BDFF6B}" presName="levelTx" presStyleLbl="revTx" presStyleIdx="0" presStyleCnt="0">
        <dgm:presLayoutVars>
          <dgm:chMax val="1"/>
          <dgm:bulletEnabled val="1"/>
        </dgm:presLayoutVars>
      </dgm:prSet>
      <dgm:spPr/>
      <dgm:t>
        <a:bodyPr/>
        <a:lstStyle/>
        <a:p>
          <a:endParaRPr lang="en-US"/>
        </a:p>
      </dgm:t>
    </dgm:pt>
  </dgm:ptLst>
  <dgm:cxnLst>
    <dgm:cxn modelId="{95FE104F-08D6-4077-8991-E5D29CCC84AD}" srcId="{B3749682-19B2-4973-989C-A37BF85B20E6}" destId="{50C36261-A561-4F7E-A8C7-292F28B5344C}" srcOrd="1" destOrd="0" parTransId="{517528DB-33CA-4B2B-8348-D034A94846F1}" sibTransId="{8942900D-166E-494C-B700-8EABDA849E7D}"/>
    <dgm:cxn modelId="{6EFD468A-568C-4900-A224-4630BFF1C913}" srcId="{B3749682-19B2-4973-989C-A37BF85B20E6}" destId="{2CE1ACEC-7CC9-4121-8EAB-740DE1BDFF6B}" srcOrd="3" destOrd="0" parTransId="{2EA426F2-50C1-40E2-8481-40A8CF945AB0}" sibTransId="{5A074165-EB3A-4C83-A83D-DA19A50A459F}"/>
    <dgm:cxn modelId="{2E493562-89D0-4100-923C-2974546AB745}" srcId="{B3749682-19B2-4973-989C-A37BF85B20E6}" destId="{9F4AF70E-3C7B-439F-8FC1-57599FB5A3EF}" srcOrd="0" destOrd="0" parTransId="{CDEF97C7-21D5-4DFF-B231-E829580B4F37}" sibTransId="{C86A61B5-960D-41AB-BBA9-BA510A0DBF30}"/>
    <dgm:cxn modelId="{4A2E8981-2680-49A8-99D0-53AEF576DEEA}" type="presOf" srcId="{50C36261-A561-4F7E-A8C7-292F28B5344C}" destId="{FE8271D7-9F1E-4C08-9697-794659EDC7AC}" srcOrd="1" destOrd="0" presId="urn:microsoft.com/office/officeart/2005/8/layout/pyramid3"/>
    <dgm:cxn modelId="{EA53C5B5-D5A0-4B59-9B85-1E5198322705}" type="presOf" srcId="{9F4AF70E-3C7B-439F-8FC1-57599FB5A3EF}" destId="{7E84CC25-A819-4DF7-B966-DD882DAEBEED}" srcOrd="0" destOrd="0" presId="urn:microsoft.com/office/officeart/2005/8/layout/pyramid3"/>
    <dgm:cxn modelId="{64E2080A-F226-4E88-9E68-B7BF4B1492F6}" type="presOf" srcId="{FA538F28-CDE8-45DB-907B-A6D7E302398C}" destId="{5BE8A928-3B78-4FE8-A1E0-D9E760D73FFF}" srcOrd="0" destOrd="0" presId="urn:microsoft.com/office/officeart/2005/8/layout/pyramid3"/>
    <dgm:cxn modelId="{80C33A47-D399-45ED-A6A4-8AFF1EE2C672}" srcId="{B3749682-19B2-4973-989C-A37BF85B20E6}" destId="{FA538F28-CDE8-45DB-907B-A6D7E302398C}" srcOrd="2" destOrd="0" parTransId="{2240CEA6-812A-4A96-AD59-E21603549C03}" sibTransId="{DE8FA090-FBEA-4759-AAAB-4284E03E9128}"/>
    <dgm:cxn modelId="{08A543A7-CC15-483C-9FFA-5A7AA8ADDFA8}" type="presOf" srcId="{50C36261-A561-4F7E-A8C7-292F28B5344C}" destId="{626A6C70-3F83-4B3F-AE81-E24920C8E823}" srcOrd="0" destOrd="0" presId="urn:microsoft.com/office/officeart/2005/8/layout/pyramid3"/>
    <dgm:cxn modelId="{4DFEA9E3-138C-44B4-97E2-68BD0EA1F4D7}" type="presOf" srcId="{FA538F28-CDE8-45DB-907B-A6D7E302398C}" destId="{D02619B7-D208-4AAB-907B-CF006E4DADD9}" srcOrd="1" destOrd="0" presId="urn:microsoft.com/office/officeart/2005/8/layout/pyramid3"/>
    <dgm:cxn modelId="{2D05F1D0-E1BF-4EA3-84D1-2018F04EE956}" type="presOf" srcId="{2CE1ACEC-7CC9-4121-8EAB-740DE1BDFF6B}" destId="{4F17DE89-87DB-4F82-897B-54EC45E6F7A2}" srcOrd="0" destOrd="0" presId="urn:microsoft.com/office/officeart/2005/8/layout/pyramid3"/>
    <dgm:cxn modelId="{0CD08D35-CEB5-4717-922D-D2C96497CA9A}" type="presOf" srcId="{2CE1ACEC-7CC9-4121-8EAB-740DE1BDFF6B}" destId="{53D00B0E-1A20-4BB2-B5F2-6992B4C464EB}" srcOrd="1" destOrd="0" presId="urn:microsoft.com/office/officeart/2005/8/layout/pyramid3"/>
    <dgm:cxn modelId="{78C04BFC-4F1B-4415-A355-9AEA39327CF1}" type="presOf" srcId="{B3749682-19B2-4973-989C-A37BF85B20E6}" destId="{09DBB948-4A70-4264-938C-1D24AE8BE6FC}" srcOrd="0" destOrd="0" presId="urn:microsoft.com/office/officeart/2005/8/layout/pyramid3"/>
    <dgm:cxn modelId="{A2146700-FD17-4B02-BA6C-BACA56B89797}" type="presOf" srcId="{9F4AF70E-3C7B-439F-8FC1-57599FB5A3EF}" destId="{E504778D-38BB-4916-BE43-C37AA83BE2EE}" srcOrd="1" destOrd="0" presId="urn:microsoft.com/office/officeart/2005/8/layout/pyramid3"/>
    <dgm:cxn modelId="{D421B5D9-B127-4BF3-AF5E-203BA396C90E}" type="presParOf" srcId="{09DBB948-4A70-4264-938C-1D24AE8BE6FC}" destId="{4FC35128-2B42-44F1-AE48-A03813553CF4}" srcOrd="0" destOrd="0" presId="urn:microsoft.com/office/officeart/2005/8/layout/pyramid3"/>
    <dgm:cxn modelId="{74AD4348-8F42-4E25-8016-4AE378E874F4}" type="presParOf" srcId="{4FC35128-2B42-44F1-AE48-A03813553CF4}" destId="{7E84CC25-A819-4DF7-B966-DD882DAEBEED}" srcOrd="0" destOrd="0" presId="urn:microsoft.com/office/officeart/2005/8/layout/pyramid3"/>
    <dgm:cxn modelId="{F4C4F494-BD45-4D5B-BCD1-26D96001787C}" type="presParOf" srcId="{4FC35128-2B42-44F1-AE48-A03813553CF4}" destId="{E504778D-38BB-4916-BE43-C37AA83BE2EE}" srcOrd="1" destOrd="0" presId="urn:microsoft.com/office/officeart/2005/8/layout/pyramid3"/>
    <dgm:cxn modelId="{5220C6AE-0E6F-4D37-B74B-6D56DA046635}" type="presParOf" srcId="{09DBB948-4A70-4264-938C-1D24AE8BE6FC}" destId="{E8069BD7-C59C-4799-B2C2-2B0549D1A988}" srcOrd="1" destOrd="0" presId="urn:microsoft.com/office/officeart/2005/8/layout/pyramid3"/>
    <dgm:cxn modelId="{7713E0A2-6FF2-45C1-8430-10778474ADD9}" type="presParOf" srcId="{E8069BD7-C59C-4799-B2C2-2B0549D1A988}" destId="{626A6C70-3F83-4B3F-AE81-E24920C8E823}" srcOrd="0" destOrd="0" presId="urn:microsoft.com/office/officeart/2005/8/layout/pyramid3"/>
    <dgm:cxn modelId="{CD04C7DC-3113-4315-81C2-D4E6D12E6BB7}" type="presParOf" srcId="{E8069BD7-C59C-4799-B2C2-2B0549D1A988}" destId="{FE8271D7-9F1E-4C08-9697-794659EDC7AC}" srcOrd="1" destOrd="0" presId="urn:microsoft.com/office/officeart/2005/8/layout/pyramid3"/>
    <dgm:cxn modelId="{FA70F33D-BD63-4E64-BD9D-EFA7A1F3CB19}" type="presParOf" srcId="{09DBB948-4A70-4264-938C-1D24AE8BE6FC}" destId="{158B0A9E-34AF-4150-BB1D-48B85181E7B9}" srcOrd="2" destOrd="0" presId="urn:microsoft.com/office/officeart/2005/8/layout/pyramid3"/>
    <dgm:cxn modelId="{0E808A5F-2591-4790-84CA-1F9BA8609CBC}" type="presParOf" srcId="{158B0A9E-34AF-4150-BB1D-48B85181E7B9}" destId="{5BE8A928-3B78-4FE8-A1E0-D9E760D73FFF}" srcOrd="0" destOrd="0" presId="urn:microsoft.com/office/officeart/2005/8/layout/pyramid3"/>
    <dgm:cxn modelId="{1760702E-4A53-46FE-9849-F9129645CF39}" type="presParOf" srcId="{158B0A9E-34AF-4150-BB1D-48B85181E7B9}" destId="{D02619B7-D208-4AAB-907B-CF006E4DADD9}" srcOrd="1" destOrd="0" presId="urn:microsoft.com/office/officeart/2005/8/layout/pyramid3"/>
    <dgm:cxn modelId="{AF210704-1492-4AE5-B039-50CBA1184CAE}" type="presParOf" srcId="{09DBB948-4A70-4264-938C-1D24AE8BE6FC}" destId="{F13AEE29-B86C-4038-A064-F09B62F97C50}" srcOrd="3" destOrd="0" presId="urn:microsoft.com/office/officeart/2005/8/layout/pyramid3"/>
    <dgm:cxn modelId="{8AB2D357-45E0-4DFC-9833-9A90AEAD3C35}" type="presParOf" srcId="{F13AEE29-B86C-4038-A064-F09B62F97C50}" destId="{4F17DE89-87DB-4F82-897B-54EC45E6F7A2}" srcOrd="0" destOrd="0" presId="urn:microsoft.com/office/officeart/2005/8/layout/pyramid3"/>
    <dgm:cxn modelId="{9A4D20E7-2637-4232-A8C0-35AA7C413DCA}" type="presParOf" srcId="{F13AEE29-B86C-4038-A064-F09B62F97C50}" destId="{53D00B0E-1A20-4BB2-B5F2-6992B4C464EB}"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2B687-D88D-4509-9D86-743CDBBD388B}" type="doc">
      <dgm:prSet loTypeId="urn:microsoft.com/office/officeart/2005/8/layout/cycle4#1" loCatId="matrix" qsTypeId="urn:microsoft.com/office/officeart/2005/8/quickstyle/simple1#1" qsCatId="simple" csTypeId="urn:microsoft.com/office/officeart/2005/8/colors/colorful5" csCatId="colorful" phldr="1"/>
      <dgm:spPr/>
      <dgm:t>
        <a:bodyPr/>
        <a:lstStyle/>
        <a:p>
          <a:endParaRPr lang="en-US"/>
        </a:p>
      </dgm:t>
    </dgm:pt>
    <dgm:pt modelId="{2F919554-9A55-4294-BEF7-1CC7B3043A73}">
      <dgm:prSet phldrT="[Text]"/>
      <dgm:spPr/>
      <dgm:t>
        <a:bodyPr/>
        <a:lstStyle/>
        <a:p>
          <a:r>
            <a:rPr lang="en-US" dirty="0" smtClean="0"/>
            <a:t>Health Effects Awareness</a:t>
          </a:r>
          <a:endParaRPr lang="en-US" dirty="0"/>
        </a:p>
      </dgm:t>
    </dgm:pt>
    <dgm:pt modelId="{D1984006-B2B6-443F-A938-876509A6DC89}" type="parTrans" cxnId="{8FC6B2D7-9257-4175-B058-0ECFBF42A359}">
      <dgm:prSet/>
      <dgm:spPr/>
      <dgm:t>
        <a:bodyPr/>
        <a:lstStyle/>
        <a:p>
          <a:endParaRPr lang="en-US"/>
        </a:p>
      </dgm:t>
    </dgm:pt>
    <dgm:pt modelId="{A71F2ED6-690C-44C7-934A-1AEDA98B86D1}" type="sibTrans" cxnId="{8FC6B2D7-9257-4175-B058-0ECFBF42A359}">
      <dgm:prSet/>
      <dgm:spPr/>
      <dgm:t>
        <a:bodyPr/>
        <a:lstStyle/>
        <a:p>
          <a:endParaRPr lang="en-US"/>
        </a:p>
      </dgm:t>
    </dgm:pt>
    <dgm:pt modelId="{1F40635C-9098-4917-AE84-2FB46F074E75}">
      <dgm:prSet phldrT="[Text]" custT="1"/>
      <dgm:spPr/>
      <dgm:t>
        <a:bodyPr/>
        <a:lstStyle/>
        <a:p>
          <a:r>
            <a:rPr lang="en-US" sz="1600" dirty="0" smtClean="0"/>
            <a:t>Allergy</a:t>
          </a:r>
          <a:endParaRPr lang="en-US" sz="1600" dirty="0"/>
        </a:p>
      </dgm:t>
    </dgm:pt>
    <dgm:pt modelId="{2640EA87-27B9-45D3-B77C-5332D89F8881}" type="parTrans" cxnId="{6A17B994-4901-4041-BC5B-BCE21CD06447}">
      <dgm:prSet/>
      <dgm:spPr/>
      <dgm:t>
        <a:bodyPr/>
        <a:lstStyle/>
        <a:p>
          <a:endParaRPr lang="en-US"/>
        </a:p>
      </dgm:t>
    </dgm:pt>
    <dgm:pt modelId="{447D8065-A995-4052-9457-7146FDA8F290}" type="sibTrans" cxnId="{6A17B994-4901-4041-BC5B-BCE21CD06447}">
      <dgm:prSet/>
      <dgm:spPr/>
      <dgm:t>
        <a:bodyPr/>
        <a:lstStyle/>
        <a:p>
          <a:endParaRPr lang="en-US"/>
        </a:p>
      </dgm:t>
    </dgm:pt>
    <dgm:pt modelId="{D5F8DB84-F306-4DD5-9A42-2BA345BDFA5A}">
      <dgm:prSet phldrT="[Text]"/>
      <dgm:spPr/>
      <dgm:t>
        <a:bodyPr/>
        <a:lstStyle/>
        <a:p>
          <a:r>
            <a:rPr lang="en-US" dirty="0" smtClean="0"/>
            <a:t>Chemical Exposure Recognition and Control</a:t>
          </a:r>
          <a:endParaRPr lang="en-US" dirty="0"/>
        </a:p>
      </dgm:t>
    </dgm:pt>
    <dgm:pt modelId="{D9D64EFD-F9F3-406B-A871-CF2C439A57F8}" type="parTrans" cxnId="{13C337E1-70BD-44B4-8EE2-6DEEBCE6C4F7}">
      <dgm:prSet/>
      <dgm:spPr/>
      <dgm:t>
        <a:bodyPr/>
        <a:lstStyle/>
        <a:p>
          <a:endParaRPr lang="en-US"/>
        </a:p>
      </dgm:t>
    </dgm:pt>
    <dgm:pt modelId="{81D5CE23-027F-4CC3-860D-9539B3C096BE}" type="sibTrans" cxnId="{13C337E1-70BD-44B4-8EE2-6DEEBCE6C4F7}">
      <dgm:prSet/>
      <dgm:spPr/>
      <dgm:t>
        <a:bodyPr/>
        <a:lstStyle/>
        <a:p>
          <a:endParaRPr lang="en-US"/>
        </a:p>
      </dgm:t>
    </dgm:pt>
    <dgm:pt modelId="{61066438-AD43-4FAC-AE07-76C6CA412A91}">
      <dgm:prSet phldrT="[Text]" custT="1"/>
      <dgm:spPr/>
      <dgm:t>
        <a:bodyPr/>
        <a:lstStyle/>
        <a:p>
          <a:pPr algn="r"/>
          <a:r>
            <a:rPr lang="en-US" sz="1600" b="1" i="1" dirty="0" smtClean="0"/>
            <a:t>Formaldehyde</a:t>
          </a:r>
          <a:endParaRPr lang="en-US" sz="1600" b="1" i="1" dirty="0"/>
        </a:p>
      </dgm:t>
    </dgm:pt>
    <dgm:pt modelId="{74C97611-548A-40D3-A8BC-D743C49EA763}" type="parTrans" cxnId="{6C97D61F-3EC9-4C6D-891A-AE0BDE7F7604}">
      <dgm:prSet/>
      <dgm:spPr/>
      <dgm:t>
        <a:bodyPr/>
        <a:lstStyle/>
        <a:p>
          <a:endParaRPr lang="en-US"/>
        </a:p>
      </dgm:t>
    </dgm:pt>
    <dgm:pt modelId="{CC369DC6-AEC5-4AA3-A6F4-81B492BB5D96}" type="sibTrans" cxnId="{6C97D61F-3EC9-4C6D-891A-AE0BDE7F7604}">
      <dgm:prSet/>
      <dgm:spPr/>
      <dgm:t>
        <a:bodyPr/>
        <a:lstStyle/>
        <a:p>
          <a:endParaRPr lang="en-US"/>
        </a:p>
      </dgm:t>
    </dgm:pt>
    <dgm:pt modelId="{0B76B60A-9177-45E8-9035-814C8093626F}">
      <dgm:prSet phldrT="[Text]"/>
      <dgm:spPr/>
      <dgm:t>
        <a:bodyPr/>
        <a:lstStyle/>
        <a:p>
          <a:r>
            <a:rPr lang="en-US" dirty="0" smtClean="0"/>
            <a:t>Ergonomics and Safety Hazards</a:t>
          </a:r>
          <a:endParaRPr lang="en-US" dirty="0"/>
        </a:p>
      </dgm:t>
    </dgm:pt>
    <dgm:pt modelId="{E91F631D-6B13-4396-AF56-2D8387476C59}" type="parTrans" cxnId="{E402BD08-BE1C-4B1F-A308-C16FDE293643}">
      <dgm:prSet/>
      <dgm:spPr/>
      <dgm:t>
        <a:bodyPr/>
        <a:lstStyle/>
        <a:p>
          <a:endParaRPr lang="en-US"/>
        </a:p>
      </dgm:t>
    </dgm:pt>
    <dgm:pt modelId="{9B3EDFEB-8033-49A2-8C20-F55F94F1C76B}" type="sibTrans" cxnId="{E402BD08-BE1C-4B1F-A308-C16FDE293643}">
      <dgm:prSet/>
      <dgm:spPr/>
      <dgm:t>
        <a:bodyPr/>
        <a:lstStyle/>
        <a:p>
          <a:endParaRPr lang="en-US"/>
        </a:p>
      </dgm:t>
    </dgm:pt>
    <dgm:pt modelId="{A14DD45C-1603-4091-8EAD-63CF70675712}">
      <dgm:prSet phldrT="[Text]"/>
      <dgm:spPr/>
      <dgm:t>
        <a:bodyPr/>
        <a:lstStyle/>
        <a:p>
          <a:r>
            <a:rPr lang="en-US" dirty="0" smtClean="0"/>
            <a:t>Infection Control</a:t>
          </a:r>
          <a:endParaRPr lang="en-US" dirty="0"/>
        </a:p>
      </dgm:t>
    </dgm:pt>
    <dgm:pt modelId="{392CA8DF-8044-4C9E-8707-CF913F2BD7FF}" type="parTrans" cxnId="{3F698420-C8C8-4EB1-AA1C-FCF26CFF54A7}">
      <dgm:prSet/>
      <dgm:spPr/>
      <dgm:t>
        <a:bodyPr/>
        <a:lstStyle/>
        <a:p>
          <a:endParaRPr lang="en-US"/>
        </a:p>
      </dgm:t>
    </dgm:pt>
    <dgm:pt modelId="{83B95EB0-8F9E-45A8-958E-5353AB5C3368}" type="sibTrans" cxnId="{3F698420-C8C8-4EB1-AA1C-FCF26CFF54A7}">
      <dgm:prSet/>
      <dgm:spPr/>
      <dgm:t>
        <a:bodyPr/>
        <a:lstStyle/>
        <a:p>
          <a:endParaRPr lang="en-US"/>
        </a:p>
      </dgm:t>
    </dgm:pt>
    <dgm:pt modelId="{49FB6B5A-8BD8-484E-A9F4-E7B89881FD7F}">
      <dgm:prSet phldrT="[Text]" custT="1"/>
      <dgm:spPr/>
      <dgm:t>
        <a:bodyPr/>
        <a:lstStyle/>
        <a:p>
          <a:r>
            <a:rPr lang="en-US" sz="1600" dirty="0" err="1" smtClean="0"/>
            <a:t>Bloodborne</a:t>
          </a:r>
          <a:r>
            <a:rPr lang="en-US" sz="1600" dirty="0" smtClean="0"/>
            <a:t> pathogens</a:t>
          </a:r>
          <a:endParaRPr lang="en-US" sz="1600" dirty="0"/>
        </a:p>
      </dgm:t>
    </dgm:pt>
    <dgm:pt modelId="{5260D5D2-2021-4C5A-8E89-95803736EB29}" type="parTrans" cxnId="{30C7B3F7-0619-45C5-9621-8F127B501106}">
      <dgm:prSet/>
      <dgm:spPr/>
      <dgm:t>
        <a:bodyPr/>
        <a:lstStyle/>
        <a:p>
          <a:endParaRPr lang="en-US"/>
        </a:p>
      </dgm:t>
    </dgm:pt>
    <dgm:pt modelId="{DDA8B845-6348-448C-B630-78677132EF68}" type="sibTrans" cxnId="{30C7B3F7-0619-45C5-9621-8F127B501106}">
      <dgm:prSet/>
      <dgm:spPr/>
      <dgm:t>
        <a:bodyPr/>
        <a:lstStyle/>
        <a:p>
          <a:endParaRPr lang="en-US"/>
        </a:p>
      </dgm:t>
    </dgm:pt>
    <dgm:pt modelId="{3829BBAF-57F2-4081-B518-A9A3CCAD3CCB}">
      <dgm:prSet phldrT="[Text]" custT="1"/>
      <dgm:spPr/>
      <dgm:t>
        <a:bodyPr/>
        <a:lstStyle/>
        <a:p>
          <a:r>
            <a:rPr lang="en-US" sz="1600" dirty="0" smtClean="0"/>
            <a:t>Asthma</a:t>
          </a:r>
          <a:endParaRPr lang="en-US" sz="1600" dirty="0"/>
        </a:p>
      </dgm:t>
    </dgm:pt>
    <dgm:pt modelId="{80303FFF-11D3-4DBA-90AA-E0502CD668B8}" type="parTrans" cxnId="{369C0B8F-F225-4057-BC69-9F75FAA6AA86}">
      <dgm:prSet/>
      <dgm:spPr/>
      <dgm:t>
        <a:bodyPr/>
        <a:lstStyle/>
        <a:p>
          <a:endParaRPr lang="en-US"/>
        </a:p>
      </dgm:t>
    </dgm:pt>
    <dgm:pt modelId="{758D0F2B-E215-41FB-BBFE-7D71312183FC}" type="sibTrans" cxnId="{369C0B8F-F225-4057-BC69-9F75FAA6AA86}">
      <dgm:prSet/>
      <dgm:spPr/>
      <dgm:t>
        <a:bodyPr/>
        <a:lstStyle/>
        <a:p>
          <a:endParaRPr lang="en-US"/>
        </a:p>
      </dgm:t>
    </dgm:pt>
    <dgm:pt modelId="{0DD593D8-AC20-4C0F-8E60-FBBB5C478B0A}">
      <dgm:prSet phldrT="[Text]" custT="1"/>
      <dgm:spPr/>
      <dgm:t>
        <a:bodyPr/>
        <a:lstStyle/>
        <a:p>
          <a:r>
            <a:rPr lang="en-US" sz="1600" dirty="0" smtClean="0"/>
            <a:t>Reproductive Effects</a:t>
          </a:r>
          <a:endParaRPr lang="en-US" sz="1600" dirty="0"/>
        </a:p>
      </dgm:t>
    </dgm:pt>
    <dgm:pt modelId="{5E353DDA-AA65-4CE8-8AE5-6A249768CC57}" type="parTrans" cxnId="{1FD7B3B9-C192-494B-8198-39FCDEF55A9C}">
      <dgm:prSet/>
      <dgm:spPr/>
      <dgm:t>
        <a:bodyPr/>
        <a:lstStyle/>
        <a:p>
          <a:endParaRPr lang="en-US"/>
        </a:p>
      </dgm:t>
    </dgm:pt>
    <dgm:pt modelId="{2758DBD6-4764-4105-8C87-F2FBF089E492}" type="sibTrans" cxnId="{1FD7B3B9-C192-494B-8198-39FCDEF55A9C}">
      <dgm:prSet/>
      <dgm:spPr/>
      <dgm:t>
        <a:bodyPr/>
        <a:lstStyle/>
        <a:p>
          <a:endParaRPr lang="en-US"/>
        </a:p>
      </dgm:t>
    </dgm:pt>
    <dgm:pt modelId="{F1A87858-6961-4899-A5F8-E26FCC81E3AB}">
      <dgm:prSet phldrT="[Text]" custT="1"/>
      <dgm:spPr/>
      <dgm:t>
        <a:bodyPr/>
        <a:lstStyle/>
        <a:p>
          <a:r>
            <a:rPr lang="en-US" sz="1600" dirty="0" smtClean="0"/>
            <a:t>Neurological Effects</a:t>
          </a:r>
          <a:endParaRPr lang="en-US" sz="1600" dirty="0"/>
        </a:p>
      </dgm:t>
    </dgm:pt>
    <dgm:pt modelId="{E8FBDB73-D4FD-4807-9A45-480AD4F6470A}" type="parTrans" cxnId="{68344122-00F2-41E1-9A47-9AB4F8DCCA6A}">
      <dgm:prSet/>
      <dgm:spPr/>
      <dgm:t>
        <a:bodyPr/>
        <a:lstStyle/>
        <a:p>
          <a:endParaRPr lang="en-US"/>
        </a:p>
      </dgm:t>
    </dgm:pt>
    <dgm:pt modelId="{C825CB12-25AF-44ED-B6D0-E6835E5F1798}" type="sibTrans" cxnId="{68344122-00F2-41E1-9A47-9AB4F8DCCA6A}">
      <dgm:prSet/>
      <dgm:spPr/>
      <dgm:t>
        <a:bodyPr/>
        <a:lstStyle/>
        <a:p>
          <a:endParaRPr lang="en-US"/>
        </a:p>
      </dgm:t>
    </dgm:pt>
    <dgm:pt modelId="{9EB4D173-C2C7-48CA-809B-DA2B98DA2A1D}">
      <dgm:prSet phldrT="[Text]" custT="1"/>
      <dgm:spPr/>
      <dgm:t>
        <a:bodyPr/>
        <a:lstStyle/>
        <a:p>
          <a:r>
            <a:rPr lang="en-US" sz="1600" dirty="0" smtClean="0"/>
            <a:t>Cancer</a:t>
          </a:r>
          <a:endParaRPr lang="en-US" sz="1600" dirty="0"/>
        </a:p>
      </dgm:t>
    </dgm:pt>
    <dgm:pt modelId="{06369D7C-F7D6-463A-A24D-8EA689FDCA8A}" type="parTrans" cxnId="{09836A9F-682C-453D-88EC-B95249F32481}">
      <dgm:prSet/>
      <dgm:spPr/>
      <dgm:t>
        <a:bodyPr/>
        <a:lstStyle/>
        <a:p>
          <a:endParaRPr lang="en-US"/>
        </a:p>
      </dgm:t>
    </dgm:pt>
    <dgm:pt modelId="{31CFB8AB-9E6C-4BBB-816B-72125D381CB7}" type="sibTrans" cxnId="{09836A9F-682C-453D-88EC-B95249F32481}">
      <dgm:prSet/>
      <dgm:spPr/>
      <dgm:t>
        <a:bodyPr/>
        <a:lstStyle/>
        <a:p>
          <a:endParaRPr lang="en-US"/>
        </a:p>
      </dgm:t>
    </dgm:pt>
    <dgm:pt modelId="{30670ECA-F2B5-44F2-A159-51AA9A87E6D3}">
      <dgm:prSet phldrT="[Text]" custT="1"/>
      <dgm:spPr/>
      <dgm:t>
        <a:bodyPr/>
        <a:lstStyle/>
        <a:p>
          <a:pPr algn="l"/>
          <a:endParaRPr lang="en-US" sz="1600" dirty="0"/>
        </a:p>
      </dgm:t>
    </dgm:pt>
    <dgm:pt modelId="{9C743D24-E9F6-431E-8CAA-EE5F2F8CC8E3}" type="parTrans" cxnId="{C486D7BB-42EE-4179-B538-86B7A045A3D1}">
      <dgm:prSet/>
      <dgm:spPr/>
      <dgm:t>
        <a:bodyPr/>
        <a:lstStyle/>
        <a:p>
          <a:endParaRPr lang="en-US"/>
        </a:p>
      </dgm:t>
    </dgm:pt>
    <dgm:pt modelId="{3C470347-8778-467B-BD05-F2A92D991320}" type="sibTrans" cxnId="{C486D7BB-42EE-4179-B538-86B7A045A3D1}">
      <dgm:prSet/>
      <dgm:spPr/>
      <dgm:t>
        <a:bodyPr/>
        <a:lstStyle/>
        <a:p>
          <a:endParaRPr lang="en-US"/>
        </a:p>
      </dgm:t>
    </dgm:pt>
    <dgm:pt modelId="{BF2F9996-792F-4450-9D84-0C540DD4CCD4}">
      <dgm:prSet phldrT="[Text]" custT="1"/>
      <dgm:spPr/>
      <dgm:t>
        <a:bodyPr/>
        <a:lstStyle/>
        <a:p>
          <a:r>
            <a:rPr lang="en-US" sz="1600" dirty="0" smtClean="0"/>
            <a:t>Irritation</a:t>
          </a:r>
          <a:endParaRPr lang="en-US" sz="1600" dirty="0"/>
        </a:p>
      </dgm:t>
    </dgm:pt>
    <dgm:pt modelId="{B605283A-D557-49DB-8F39-3D99FA6224EB}" type="parTrans" cxnId="{3C346F46-5F18-4BE3-95DE-D67D31A3626C}">
      <dgm:prSet/>
      <dgm:spPr/>
      <dgm:t>
        <a:bodyPr/>
        <a:lstStyle/>
        <a:p>
          <a:endParaRPr lang="en-US"/>
        </a:p>
      </dgm:t>
    </dgm:pt>
    <dgm:pt modelId="{E570FFF0-6BC1-4F58-8CC8-37ED6EB42582}" type="sibTrans" cxnId="{3C346F46-5F18-4BE3-95DE-D67D31A3626C}">
      <dgm:prSet/>
      <dgm:spPr/>
      <dgm:t>
        <a:bodyPr/>
        <a:lstStyle/>
        <a:p>
          <a:endParaRPr lang="en-US"/>
        </a:p>
      </dgm:t>
    </dgm:pt>
    <dgm:pt modelId="{644461F0-C365-4E5A-98EC-681997A349D1}">
      <dgm:prSet phldrT="[Text]" custT="1"/>
      <dgm:spPr/>
      <dgm:t>
        <a:bodyPr/>
        <a:lstStyle/>
        <a:p>
          <a:r>
            <a:rPr lang="en-US" sz="1600" dirty="0" smtClean="0"/>
            <a:t>Cold and flu</a:t>
          </a:r>
          <a:endParaRPr lang="en-US" sz="1600" dirty="0"/>
        </a:p>
      </dgm:t>
    </dgm:pt>
    <dgm:pt modelId="{A287A799-BB48-4E62-921D-DBB0417F1A29}" type="parTrans" cxnId="{E6041878-5131-47C2-959E-39944EB7DCF0}">
      <dgm:prSet/>
      <dgm:spPr/>
      <dgm:t>
        <a:bodyPr/>
        <a:lstStyle/>
        <a:p>
          <a:endParaRPr lang="en-US"/>
        </a:p>
      </dgm:t>
    </dgm:pt>
    <dgm:pt modelId="{396A0C09-DA7B-4C62-8C85-9F85C6BC7EEA}" type="sibTrans" cxnId="{E6041878-5131-47C2-959E-39944EB7DCF0}">
      <dgm:prSet/>
      <dgm:spPr/>
      <dgm:t>
        <a:bodyPr/>
        <a:lstStyle/>
        <a:p>
          <a:endParaRPr lang="en-US"/>
        </a:p>
      </dgm:t>
    </dgm:pt>
    <dgm:pt modelId="{8FF5F710-3985-423E-B35B-683C8439094E}">
      <dgm:prSet phldrT="[Text]" custT="1"/>
      <dgm:spPr/>
      <dgm:t>
        <a:bodyPr/>
        <a:lstStyle/>
        <a:p>
          <a:r>
            <a:rPr lang="en-US" sz="1600" dirty="0" smtClean="0"/>
            <a:t>Skin infections</a:t>
          </a:r>
          <a:endParaRPr lang="en-US" sz="1600" dirty="0"/>
        </a:p>
      </dgm:t>
    </dgm:pt>
    <dgm:pt modelId="{F6695D5D-2A80-42C7-B6A7-437BE7355B05}" type="parTrans" cxnId="{10D742F6-55ED-4487-A8D8-F6619BB5E563}">
      <dgm:prSet/>
      <dgm:spPr/>
      <dgm:t>
        <a:bodyPr/>
        <a:lstStyle/>
        <a:p>
          <a:endParaRPr lang="en-US"/>
        </a:p>
      </dgm:t>
    </dgm:pt>
    <dgm:pt modelId="{548D720F-3E74-4745-B5F6-8FA76546F45A}" type="sibTrans" cxnId="{10D742F6-55ED-4487-A8D8-F6619BB5E563}">
      <dgm:prSet/>
      <dgm:spPr/>
      <dgm:t>
        <a:bodyPr/>
        <a:lstStyle/>
        <a:p>
          <a:endParaRPr lang="en-US"/>
        </a:p>
      </dgm:t>
    </dgm:pt>
    <dgm:pt modelId="{B2674DC3-49FD-4407-A680-60F055B317D1}">
      <dgm:prSet phldrT="[Text]" custT="1"/>
      <dgm:spPr/>
      <dgm:t>
        <a:bodyPr/>
        <a:lstStyle/>
        <a:p>
          <a:r>
            <a:rPr lang="en-US" sz="1600" dirty="0" smtClean="0"/>
            <a:t>Importance of </a:t>
          </a:r>
          <a:r>
            <a:rPr lang="en-US" sz="1600" dirty="0" err="1" smtClean="0"/>
            <a:t>handwashing</a:t>
          </a:r>
          <a:endParaRPr lang="en-US" sz="1600" dirty="0"/>
        </a:p>
      </dgm:t>
    </dgm:pt>
    <dgm:pt modelId="{40968B13-2F4E-4680-ABBC-9AD788535AA2}" type="parTrans" cxnId="{009DFFFD-7C6A-4D3A-A416-9C22D336C26E}">
      <dgm:prSet/>
      <dgm:spPr/>
      <dgm:t>
        <a:bodyPr/>
        <a:lstStyle/>
        <a:p>
          <a:endParaRPr lang="en-US"/>
        </a:p>
      </dgm:t>
    </dgm:pt>
    <dgm:pt modelId="{088E976A-BE5E-43FF-A7AC-836795C2EFE4}" type="sibTrans" cxnId="{009DFFFD-7C6A-4D3A-A416-9C22D336C26E}">
      <dgm:prSet/>
      <dgm:spPr/>
      <dgm:t>
        <a:bodyPr/>
        <a:lstStyle/>
        <a:p>
          <a:endParaRPr lang="en-US"/>
        </a:p>
      </dgm:t>
    </dgm:pt>
    <dgm:pt modelId="{B05B8CAA-7020-4073-920B-6AF9DD8CFFE5}">
      <dgm:prSet phldrT="[Text]" custT="1"/>
      <dgm:spPr/>
      <dgm:t>
        <a:bodyPr/>
        <a:lstStyle/>
        <a:p>
          <a:pPr algn="r"/>
          <a:endParaRPr lang="en-US" sz="1400" dirty="0"/>
        </a:p>
      </dgm:t>
    </dgm:pt>
    <dgm:pt modelId="{1E9FC134-7A3D-4263-BD38-690EEEDB786F}" type="parTrans" cxnId="{E080A9B7-CFAB-4271-8786-805058972D21}">
      <dgm:prSet/>
      <dgm:spPr/>
      <dgm:t>
        <a:bodyPr/>
        <a:lstStyle/>
        <a:p>
          <a:endParaRPr lang="en-US"/>
        </a:p>
      </dgm:t>
    </dgm:pt>
    <dgm:pt modelId="{1D4A2D66-4876-43D4-8BC3-ABEEB1B967CE}" type="sibTrans" cxnId="{E080A9B7-CFAB-4271-8786-805058972D21}">
      <dgm:prSet/>
      <dgm:spPr/>
      <dgm:t>
        <a:bodyPr/>
        <a:lstStyle/>
        <a:p>
          <a:endParaRPr lang="en-US"/>
        </a:p>
      </dgm:t>
    </dgm:pt>
    <dgm:pt modelId="{F6C50CA9-8B77-407F-9C6D-4501CF1CD107}">
      <dgm:prSet phldrT="[Text]"/>
      <dgm:spPr/>
      <dgm:t>
        <a:bodyPr/>
        <a:lstStyle/>
        <a:p>
          <a:pPr algn="l"/>
          <a:endParaRPr lang="en-US" sz="1000" dirty="0"/>
        </a:p>
      </dgm:t>
    </dgm:pt>
    <dgm:pt modelId="{331B6D41-8E8D-4687-8C3B-E72FCA0A2E50}" type="parTrans" cxnId="{C83E5BE6-32E8-4E3E-878D-295D4407D508}">
      <dgm:prSet/>
      <dgm:spPr/>
      <dgm:t>
        <a:bodyPr/>
        <a:lstStyle/>
        <a:p>
          <a:endParaRPr lang="en-US"/>
        </a:p>
      </dgm:t>
    </dgm:pt>
    <dgm:pt modelId="{71D2F111-8C80-492D-9C87-7530D387BDBA}" type="sibTrans" cxnId="{C83E5BE6-32E8-4E3E-878D-295D4407D508}">
      <dgm:prSet/>
      <dgm:spPr/>
      <dgm:t>
        <a:bodyPr/>
        <a:lstStyle/>
        <a:p>
          <a:endParaRPr lang="en-US"/>
        </a:p>
      </dgm:t>
    </dgm:pt>
    <dgm:pt modelId="{CF54F085-EF35-42A9-85B2-BCD631371053}">
      <dgm:prSet custT="1"/>
      <dgm:spPr/>
      <dgm:t>
        <a:bodyPr/>
        <a:lstStyle/>
        <a:p>
          <a:pPr algn="r"/>
          <a:r>
            <a:rPr lang="en-US" sz="1600" dirty="0" smtClean="0"/>
            <a:t>Reduce force</a:t>
          </a:r>
          <a:endParaRPr lang="en-US" sz="1600" dirty="0"/>
        </a:p>
      </dgm:t>
    </dgm:pt>
    <dgm:pt modelId="{C8DEF6D1-4615-4A9D-A99B-E71237CE1584}" type="parTrans" cxnId="{00B4350A-5068-4DA4-A59D-8D3C4F9A1421}">
      <dgm:prSet/>
      <dgm:spPr/>
      <dgm:t>
        <a:bodyPr/>
        <a:lstStyle/>
        <a:p>
          <a:endParaRPr lang="en-US"/>
        </a:p>
      </dgm:t>
    </dgm:pt>
    <dgm:pt modelId="{AC82A429-ECB6-4C4E-BA6E-28E7708CFF42}" type="sibTrans" cxnId="{00B4350A-5068-4DA4-A59D-8D3C4F9A1421}">
      <dgm:prSet/>
      <dgm:spPr/>
      <dgm:t>
        <a:bodyPr/>
        <a:lstStyle/>
        <a:p>
          <a:endParaRPr lang="en-US"/>
        </a:p>
      </dgm:t>
    </dgm:pt>
    <dgm:pt modelId="{279F2705-90F7-4501-8FBD-3E55533E0306}">
      <dgm:prSet custT="1"/>
      <dgm:spPr/>
      <dgm:t>
        <a:bodyPr/>
        <a:lstStyle/>
        <a:p>
          <a:pPr algn="r"/>
          <a:r>
            <a:rPr lang="en-US" sz="1600" dirty="0" smtClean="0"/>
            <a:t>Avoid repetitive motion</a:t>
          </a:r>
          <a:endParaRPr lang="en-US" sz="1600" dirty="0"/>
        </a:p>
      </dgm:t>
    </dgm:pt>
    <dgm:pt modelId="{666B469D-D717-4E5E-930F-03CF70A65D67}" type="parTrans" cxnId="{8F0C3E87-9175-43BE-B0DF-2457CC9B7483}">
      <dgm:prSet/>
      <dgm:spPr/>
      <dgm:t>
        <a:bodyPr/>
        <a:lstStyle/>
        <a:p>
          <a:endParaRPr lang="en-US"/>
        </a:p>
      </dgm:t>
    </dgm:pt>
    <dgm:pt modelId="{72620AAE-D766-4B1D-95DD-D3F3A939739B}" type="sibTrans" cxnId="{8F0C3E87-9175-43BE-B0DF-2457CC9B7483}">
      <dgm:prSet/>
      <dgm:spPr/>
      <dgm:t>
        <a:bodyPr/>
        <a:lstStyle/>
        <a:p>
          <a:endParaRPr lang="en-US"/>
        </a:p>
      </dgm:t>
    </dgm:pt>
    <dgm:pt modelId="{B6D63062-255E-4437-BE0C-D7FB0DA2C187}">
      <dgm:prSet custT="1"/>
      <dgm:spPr/>
      <dgm:t>
        <a:bodyPr/>
        <a:lstStyle/>
        <a:p>
          <a:pPr algn="r"/>
          <a:r>
            <a:rPr lang="en-US" sz="1600" dirty="0" smtClean="0"/>
            <a:t>Electrical hazards</a:t>
          </a:r>
          <a:endParaRPr lang="en-US" sz="1600" dirty="0"/>
        </a:p>
      </dgm:t>
    </dgm:pt>
    <dgm:pt modelId="{9A879D24-D997-43C9-9C08-FF87F03ED788}" type="parTrans" cxnId="{26FA074F-580E-4943-83A2-F0FCA433AE76}">
      <dgm:prSet/>
      <dgm:spPr/>
      <dgm:t>
        <a:bodyPr/>
        <a:lstStyle/>
        <a:p>
          <a:endParaRPr lang="en-US"/>
        </a:p>
      </dgm:t>
    </dgm:pt>
    <dgm:pt modelId="{523CB2B1-8AD8-4B13-B50B-2281DA600DA5}" type="sibTrans" cxnId="{26FA074F-580E-4943-83A2-F0FCA433AE76}">
      <dgm:prSet/>
      <dgm:spPr/>
      <dgm:t>
        <a:bodyPr/>
        <a:lstStyle/>
        <a:p>
          <a:endParaRPr lang="en-US"/>
        </a:p>
      </dgm:t>
    </dgm:pt>
    <dgm:pt modelId="{1D87DFDF-3DFE-450E-ACBC-905471E4349B}">
      <dgm:prSet custT="1"/>
      <dgm:spPr/>
      <dgm:t>
        <a:bodyPr/>
        <a:lstStyle/>
        <a:p>
          <a:pPr algn="r"/>
          <a:r>
            <a:rPr lang="en-US" sz="1600" dirty="0" smtClean="0"/>
            <a:t>Avoid slips, trips and falls</a:t>
          </a:r>
          <a:endParaRPr lang="en-US" sz="1600" dirty="0"/>
        </a:p>
      </dgm:t>
    </dgm:pt>
    <dgm:pt modelId="{26CD1C0E-E029-4AD7-998B-BAE41B4416FD}" type="parTrans" cxnId="{E043BBC7-2DCD-4860-BCC9-443455581216}">
      <dgm:prSet/>
      <dgm:spPr/>
      <dgm:t>
        <a:bodyPr/>
        <a:lstStyle/>
        <a:p>
          <a:endParaRPr lang="en-US"/>
        </a:p>
      </dgm:t>
    </dgm:pt>
    <dgm:pt modelId="{7A07B5C5-49E1-4CCD-B4F0-892CB0D1AABC}" type="sibTrans" cxnId="{E043BBC7-2DCD-4860-BCC9-443455581216}">
      <dgm:prSet/>
      <dgm:spPr/>
      <dgm:t>
        <a:bodyPr/>
        <a:lstStyle/>
        <a:p>
          <a:endParaRPr lang="en-US"/>
        </a:p>
      </dgm:t>
    </dgm:pt>
    <dgm:pt modelId="{19C05F7C-4747-4999-8E98-E267CCE2F450}">
      <dgm:prSet custT="1"/>
      <dgm:spPr/>
      <dgm:t>
        <a:bodyPr/>
        <a:lstStyle/>
        <a:p>
          <a:pPr algn="r"/>
          <a:endParaRPr lang="en-US" sz="1600" dirty="0"/>
        </a:p>
      </dgm:t>
    </dgm:pt>
    <dgm:pt modelId="{803369DC-AA1E-4B66-8A2C-DDF5B2D334E5}" type="parTrans" cxnId="{63058C8A-12C9-49A0-9512-8B9C636F9608}">
      <dgm:prSet/>
      <dgm:spPr/>
      <dgm:t>
        <a:bodyPr/>
        <a:lstStyle/>
        <a:p>
          <a:endParaRPr lang="en-US"/>
        </a:p>
      </dgm:t>
    </dgm:pt>
    <dgm:pt modelId="{447C1B53-60FD-4601-B413-04A1DC2475E0}" type="sibTrans" cxnId="{63058C8A-12C9-49A0-9512-8B9C636F9608}">
      <dgm:prSet/>
      <dgm:spPr/>
      <dgm:t>
        <a:bodyPr/>
        <a:lstStyle/>
        <a:p>
          <a:endParaRPr lang="en-US"/>
        </a:p>
      </dgm:t>
    </dgm:pt>
    <dgm:pt modelId="{394362F0-5DB8-46A5-A48C-549817C06F61}">
      <dgm:prSet phldrT="[Text]" custT="1"/>
      <dgm:spPr/>
      <dgm:t>
        <a:bodyPr/>
        <a:lstStyle/>
        <a:p>
          <a:pPr algn="r"/>
          <a:r>
            <a:rPr lang="en-US" sz="1600" b="0" i="0" dirty="0" smtClean="0"/>
            <a:t>Use of PPE</a:t>
          </a:r>
          <a:endParaRPr lang="en-US" sz="1600" b="0" i="0" dirty="0"/>
        </a:p>
      </dgm:t>
    </dgm:pt>
    <dgm:pt modelId="{7ABD0985-F060-4AF8-AC5A-34E3C1A0503D}" type="sibTrans" cxnId="{B4E285D9-756E-4620-A874-ADAADCE620B0}">
      <dgm:prSet/>
      <dgm:spPr/>
      <dgm:t>
        <a:bodyPr/>
        <a:lstStyle/>
        <a:p>
          <a:endParaRPr lang="en-US"/>
        </a:p>
      </dgm:t>
    </dgm:pt>
    <dgm:pt modelId="{FF8A0E5A-E4D9-4B32-8CFA-0FC58CC95E32}" type="parTrans" cxnId="{B4E285D9-756E-4620-A874-ADAADCE620B0}">
      <dgm:prSet/>
      <dgm:spPr/>
      <dgm:t>
        <a:bodyPr/>
        <a:lstStyle/>
        <a:p>
          <a:endParaRPr lang="en-US"/>
        </a:p>
      </dgm:t>
    </dgm:pt>
    <dgm:pt modelId="{435D9494-5289-4A46-BB69-584D7EC4761D}">
      <dgm:prSet phldrT="[Text]" custT="1"/>
      <dgm:spPr/>
      <dgm:t>
        <a:bodyPr/>
        <a:lstStyle/>
        <a:p>
          <a:pPr algn="r"/>
          <a:r>
            <a:rPr lang="en-US" sz="1600" b="0" i="0" dirty="0" smtClean="0"/>
            <a:t>Use  of ventilation</a:t>
          </a:r>
          <a:endParaRPr lang="en-US" sz="1600" b="0" i="0" dirty="0"/>
        </a:p>
      </dgm:t>
    </dgm:pt>
    <dgm:pt modelId="{5A29473B-5856-49E2-BBEF-80E351B9B6CD}" type="sibTrans" cxnId="{DCF14F45-1A72-4716-85F8-F482DA2186AE}">
      <dgm:prSet/>
      <dgm:spPr/>
      <dgm:t>
        <a:bodyPr/>
        <a:lstStyle/>
        <a:p>
          <a:endParaRPr lang="en-US"/>
        </a:p>
      </dgm:t>
    </dgm:pt>
    <dgm:pt modelId="{FDD1A835-9D87-4279-99DC-448866B632FB}" type="parTrans" cxnId="{DCF14F45-1A72-4716-85F8-F482DA2186AE}">
      <dgm:prSet/>
      <dgm:spPr/>
      <dgm:t>
        <a:bodyPr/>
        <a:lstStyle/>
        <a:p>
          <a:endParaRPr lang="en-US"/>
        </a:p>
      </dgm:t>
    </dgm:pt>
    <dgm:pt modelId="{7DEE3B32-BCE1-4B2D-ADAB-B69F8B1D8984}">
      <dgm:prSet phldrT="[Text]" custT="1"/>
      <dgm:spPr/>
      <dgm:t>
        <a:bodyPr/>
        <a:lstStyle/>
        <a:p>
          <a:pPr algn="r"/>
          <a:r>
            <a:rPr lang="en-US" sz="1600" b="0" i="0" dirty="0" smtClean="0"/>
            <a:t>Exposure recognition</a:t>
          </a:r>
          <a:endParaRPr lang="en-US" sz="1600" b="0" i="0" dirty="0"/>
        </a:p>
      </dgm:t>
    </dgm:pt>
    <dgm:pt modelId="{72B8A175-5530-4685-9156-446D0627B22F}" type="sibTrans" cxnId="{70D4CE77-973C-443F-843C-ECFBBF652B6A}">
      <dgm:prSet/>
      <dgm:spPr/>
      <dgm:t>
        <a:bodyPr/>
        <a:lstStyle/>
        <a:p>
          <a:endParaRPr lang="en-US"/>
        </a:p>
      </dgm:t>
    </dgm:pt>
    <dgm:pt modelId="{2B67821B-3C6E-4233-BBB6-7817D5A4690F}" type="parTrans" cxnId="{70D4CE77-973C-443F-843C-ECFBBF652B6A}">
      <dgm:prSet/>
      <dgm:spPr/>
      <dgm:t>
        <a:bodyPr/>
        <a:lstStyle/>
        <a:p>
          <a:endParaRPr lang="en-US"/>
        </a:p>
      </dgm:t>
    </dgm:pt>
    <dgm:pt modelId="{C56A729A-8D05-4A19-85E3-6A4F204A01E9}" type="pres">
      <dgm:prSet presAssocID="{74A2B687-D88D-4509-9D86-743CDBBD388B}" presName="cycleMatrixDiagram" presStyleCnt="0">
        <dgm:presLayoutVars>
          <dgm:chMax val="1"/>
          <dgm:dir/>
          <dgm:animLvl val="lvl"/>
          <dgm:resizeHandles val="exact"/>
        </dgm:presLayoutVars>
      </dgm:prSet>
      <dgm:spPr/>
      <dgm:t>
        <a:bodyPr/>
        <a:lstStyle/>
        <a:p>
          <a:endParaRPr lang="en-US"/>
        </a:p>
      </dgm:t>
    </dgm:pt>
    <dgm:pt modelId="{4938E3BD-6DEE-4E70-AD21-F31199ADCD68}" type="pres">
      <dgm:prSet presAssocID="{74A2B687-D88D-4509-9D86-743CDBBD388B}" presName="children" presStyleCnt="0"/>
      <dgm:spPr/>
    </dgm:pt>
    <dgm:pt modelId="{DB472DAA-9D29-40DF-9B03-F6D6BCF21B7B}" type="pres">
      <dgm:prSet presAssocID="{74A2B687-D88D-4509-9D86-743CDBBD388B}" presName="child1group" presStyleCnt="0"/>
      <dgm:spPr/>
    </dgm:pt>
    <dgm:pt modelId="{892EE5D4-F7D4-44DF-98C5-6F05A1E85462}" type="pres">
      <dgm:prSet presAssocID="{74A2B687-D88D-4509-9D86-743CDBBD388B}" presName="child1" presStyleLbl="bgAcc1" presStyleIdx="0" presStyleCnt="4" custScaleX="144583"/>
      <dgm:spPr/>
      <dgm:t>
        <a:bodyPr/>
        <a:lstStyle/>
        <a:p>
          <a:endParaRPr lang="en-US"/>
        </a:p>
      </dgm:t>
    </dgm:pt>
    <dgm:pt modelId="{9C7E1084-E9F8-48ED-897F-B041DF085F28}" type="pres">
      <dgm:prSet presAssocID="{74A2B687-D88D-4509-9D86-743CDBBD388B}" presName="child1Text" presStyleLbl="bgAcc1" presStyleIdx="0" presStyleCnt="4">
        <dgm:presLayoutVars>
          <dgm:bulletEnabled val="1"/>
        </dgm:presLayoutVars>
      </dgm:prSet>
      <dgm:spPr/>
      <dgm:t>
        <a:bodyPr/>
        <a:lstStyle/>
        <a:p>
          <a:endParaRPr lang="en-US"/>
        </a:p>
      </dgm:t>
    </dgm:pt>
    <dgm:pt modelId="{70E24134-5C86-44F0-941B-209B150B14FA}" type="pres">
      <dgm:prSet presAssocID="{74A2B687-D88D-4509-9D86-743CDBBD388B}" presName="child2group" presStyleCnt="0"/>
      <dgm:spPr/>
    </dgm:pt>
    <dgm:pt modelId="{0C171518-6250-42E7-B35A-C933F718D146}" type="pres">
      <dgm:prSet presAssocID="{74A2B687-D88D-4509-9D86-743CDBBD388B}" presName="child2" presStyleLbl="bgAcc1" presStyleIdx="1" presStyleCnt="4" custScaleX="144626" custLinFactNeighborX="-1846" custLinFactNeighborY="-950"/>
      <dgm:spPr/>
      <dgm:t>
        <a:bodyPr/>
        <a:lstStyle/>
        <a:p>
          <a:endParaRPr lang="en-US"/>
        </a:p>
      </dgm:t>
    </dgm:pt>
    <dgm:pt modelId="{4FCA31F0-0DB4-41C4-8CAC-7FD1E9E5D717}" type="pres">
      <dgm:prSet presAssocID="{74A2B687-D88D-4509-9D86-743CDBBD388B}" presName="child2Text" presStyleLbl="bgAcc1" presStyleIdx="1" presStyleCnt="4">
        <dgm:presLayoutVars>
          <dgm:bulletEnabled val="1"/>
        </dgm:presLayoutVars>
      </dgm:prSet>
      <dgm:spPr/>
      <dgm:t>
        <a:bodyPr/>
        <a:lstStyle/>
        <a:p>
          <a:endParaRPr lang="en-US"/>
        </a:p>
      </dgm:t>
    </dgm:pt>
    <dgm:pt modelId="{0EDBE5F8-31F7-4602-A3F4-4EE05D026CFF}" type="pres">
      <dgm:prSet presAssocID="{74A2B687-D88D-4509-9D86-743CDBBD388B}" presName="child3group" presStyleCnt="0"/>
      <dgm:spPr/>
    </dgm:pt>
    <dgm:pt modelId="{3F23845A-1FE2-4347-8190-FCBC2FF7710E}" type="pres">
      <dgm:prSet presAssocID="{74A2B687-D88D-4509-9D86-743CDBBD388B}" presName="child3" presStyleLbl="bgAcc1" presStyleIdx="2" presStyleCnt="4" custScaleX="144626"/>
      <dgm:spPr/>
      <dgm:t>
        <a:bodyPr/>
        <a:lstStyle/>
        <a:p>
          <a:endParaRPr lang="en-US"/>
        </a:p>
      </dgm:t>
    </dgm:pt>
    <dgm:pt modelId="{FB5671AA-C741-46E4-9771-37E75029B8B9}" type="pres">
      <dgm:prSet presAssocID="{74A2B687-D88D-4509-9D86-743CDBBD388B}" presName="child3Text" presStyleLbl="bgAcc1" presStyleIdx="2" presStyleCnt="4">
        <dgm:presLayoutVars>
          <dgm:bulletEnabled val="1"/>
        </dgm:presLayoutVars>
      </dgm:prSet>
      <dgm:spPr/>
      <dgm:t>
        <a:bodyPr/>
        <a:lstStyle/>
        <a:p>
          <a:endParaRPr lang="en-US"/>
        </a:p>
      </dgm:t>
    </dgm:pt>
    <dgm:pt modelId="{D4F710E1-5F5C-4DCF-970D-FDC3B972F691}" type="pres">
      <dgm:prSet presAssocID="{74A2B687-D88D-4509-9D86-743CDBBD388B}" presName="child4group" presStyleCnt="0"/>
      <dgm:spPr/>
    </dgm:pt>
    <dgm:pt modelId="{2F7998AF-9382-47A6-B98E-1A5487BCE498}" type="pres">
      <dgm:prSet presAssocID="{74A2B687-D88D-4509-9D86-743CDBBD388B}" presName="child4" presStyleLbl="bgAcc1" presStyleIdx="3" presStyleCnt="4" custScaleX="144626"/>
      <dgm:spPr/>
      <dgm:t>
        <a:bodyPr/>
        <a:lstStyle/>
        <a:p>
          <a:endParaRPr lang="en-US"/>
        </a:p>
      </dgm:t>
    </dgm:pt>
    <dgm:pt modelId="{715411CF-A6E2-4B2D-A57D-5BF753ECF8E0}" type="pres">
      <dgm:prSet presAssocID="{74A2B687-D88D-4509-9D86-743CDBBD388B}" presName="child4Text" presStyleLbl="bgAcc1" presStyleIdx="3" presStyleCnt="4">
        <dgm:presLayoutVars>
          <dgm:bulletEnabled val="1"/>
        </dgm:presLayoutVars>
      </dgm:prSet>
      <dgm:spPr/>
      <dgm:t>
        <a:bodyPr/>
        <a:lstStyle/>
        <a:p>
          <a:endParaRPr lang="en-US"/>
        </a:p>
      </dgm:t>
    </dgm:pt>
    <dgm:pt modelId="{5CEA4239-90E6-4CED-9915-534C162F3C80}" type="pres">
      <dgm:prSet presAssocID="{74A2B687-D88D-4509-9D86-743CDBBD388B}" presName="childPlaceholder" presStyleCnt="0"/>
      <dgm:spPr/>
    </dgm:pt>
    <dgm:pt modelId="{B2F5865E-4383-4CD3-B56A-DCBDB40AF3DD}" type="pres">
      <dgm:prSet presAssocID="{74A2B687-D88D-4509-9D86-743CDBBD388B}" presName="circle" presStyleCnt="0"/>
      <dgm:spPr/>
    </dgm:pt>
    <dgm:pt modelId="{3117B63E-E6BE-45BD-8795-02B337E784AB}" type="pres">
      <dgm:prSet presAssocID="{74A2B687-D88D-4509-9D86-743CDBBD388B}" presName="quadrant1" presStyleLbl="node1" presStyleIdx="0" presStyleCnt="4">
        <dgm:presLayoutVars>
          <dgm:chMax val="1"/>
          <dgm:bulletEnabled val="1"/>
        </dgm:presLayoutVars>
      </dgm:prSet>
      <dgm:spPr/>
      <dgm:t>
        <a:bodyPr/>
        <a:lstStyle/>
        <a:p>
          <a:endParaRPr lang="en-US"/>
        </a:p>
      </dgm:t>
    </dgm:pt>
    <dgm:pt modelId="{42A02567-4AEF-46DF-8D72-273E17277155}" type="pres">
      <dgm:prSet presAssocID="{74A2B687-D88D-4509-9D86-743CDBBD388B}" presName="quadrant2" presStyleLbl="node1" presStyleIdx="1" presStyleCnt="4">
        <dgm:presLayoutVars>
          <dgm:chMax val="1"/>
          <dgm:bulletEnabled val="1"/>
        </dgm:presLayoutVars>
      </dgm:prSet>
      <dgm:spPr/>
      <dgm:t>
        <a:bodyPr/>
        <a:lstStyle/>
        <a:p>
          <a:endParaRPr lang="en-US"/>
        </a:p>
      </dgm:t>
    </dgm:pt>
    <dgm:pt modelId="{29E19B59-F512-4AF8-A35F-C27190E8E6C0}" type="pres">
      <dgm:prSet presAssocID="{74A2B687-D88D-4509-9D86-743CDBBD388B}" presName="quadrant3" presStyleLbl="node1" presStyleIdx="2" presStyleCnt="4">
        <dgm:presLayoutVars>
          <dgm:chMax val="1"/>
          <dgm:bulletEnabled val="1"/>
        </dgm:presLayoutVars>
      </dgm:prSet>
      <dgm:spPr/>
      <dgm:t>
        <a:bodyPr/>
        <a:lstStyle/>
        <a:p>
          <a:endParaRPr lang="en-US"/>
        </a:p>
      </dgm:t>
    </dgm:pt>
    <dgm:pt modelId="{D4976B54-5A29-45C9-9A39-0AF4BF7D7DE4}" type="pres">
      <dgm:prSet presAssocID="{74A2B687-D88D-4509-9D86-743CDBBD388B}" presName="quadrant4" presStyleLbl="node1" presStyleIdx="3" presStyleCnt="4">
        <dgm:presLayoutVars>
          <dgm:chMax val="1"/>
          <dgm:bulletEnabled val="1"/>
        </dgm:presLayoutVars>
      </dgm:prSet>
      <dgm:spPr/>
      <dgm:t>
        <a:bodyPr/>
        <a:lstStyle/>
        <a:p>
          <a:endParaRPr lang="en-US"/>
        </a:p>
      </dgm:t>
    </dgm:pt>
    <dgm:pt modelId="{4D30B22F-A898-47A7-B860-0CCDF692B2C5}" type="pres">
      <dgm:prSet presAssocID="{74A2B687-D88D-4509-9D86-743CDBBD388B}" presName="quadrantPlaceholder" presStyleCnt="0"/>
      <dgm:spPr/>
    </dgm:pt>
    <dgm:pt modelId="{29FA470D-4B0E-4BCF-8FB8-9341FDAF2539}" type="pres">
      <dgm:prSet presAssocID="{74A2B687-D88D-4509-9D86-743CDBBD388B}" presName="center1" presStyleLbl="fgShp" presStyleIdx="0" presStyleCnt="2"/>
      <dgm:spPr/>
    </dgm:pt>
    <dgm:pt modelId="{46B39572-00C3-422A-B1D1-2EB7C8FD5A82}" type="pres">
      <dgm:prSet presAssocID="{74A2B687-D88D-4509-9D86-743CDBBD388B}" presName="center2" presStyleLbl="fgShp" presStyleIdx="1" presStyleCnt="2"/>
      <dgm:spPr/>
    </dgm:pt>
  </dgm:ptLst>
  <dgm:cxnLst>
    <dgm:cxn modelId="{30C7B3F7-0619-45C5-9621-8F127B501106}" srcId="{A14DD45C-1603-4091-8EAD-63CF70675712}" destId="{49FB6B5A-8BD8-484E-A9F4-E7B89881FD7F}" srcOrd="0" destOrd="0" parTransId="{5260D5D2-2021-4C5A-8E89-95803736EB29}" sibTransId="{DDA8B845-6348-448C-B630-78677132EF68}"/>
    <dgm:cxn modelId="{92D0328A-18BE-4F91-B184-AFBC0D1D89CA}" type="presOf" srcId="{8FF5F710-3985-423E-B35B-683C8439094E}" destId="{715411CF-A6E2-4B2D-A57D-5BF753ECF8E0}" srcOrd="1" destOrd="2" presId="urn:microsoft.com/office/officeart/2005/8/layout/cycle4#1"/>
    <dgm:cxn modelId="{3F698420-C8C8-4EB1-AA1C-FCF26CFF54A7}" srcId="{74A2B687-D88D-4509-9D86-743CDBBD388B}" destId="{A14DD45C-1603-4091-8EAD-63CF70675712}" srcOrd="3" destOrd="0" parTransId="{392CA8DF-8044-4C9E-8707-CF913F2BD7FF}" sibTransId="{83B95EB0-8F9E-45A8-958E-5353AB5C3368}"/>
    <dgm:cxn modelId="{70D4CE77-973C-443F-843C-ECFBBF652B6A}" srcId="{D5F8DB84-F306-4DD5-9A42-2BA345BDFA5A}" destId="{7DEE3B32-BCE1-4B2D-ADAB-B69F8B1D8984}" srcOrd="1" destOrd="0" parTransId="{2B67821B-3C6E-4233-BBB6-7817D5A4690F}" sibTransId="{72B8A175-5530-4685-9156-446D0627B22F}"/>
    <dgm:cxn modelId="{E6041878-5131-47C2-959E-39944EB7DCF0}" srcId="{A14DD45C-1603-4091-8EAD-63CF70675712}" destId="{644461F0-C365-4E5A-98EC-681997A349D1}" srcOrd="1" destOrd="0" parTransId="{A287A799-BB48-4E62-921D-DBB0417F1A29}" sibTransId="{396A0C09-DA7B-4C62-8C85-9F85C6BC7EEA}"/>
    <dgm:cxn modelId="{B3F8AC2D-B42D-4F56-8C67-3CE4CEFB862E}" type="presOf" srcId="{9EB4D173-C2C7-48CA-809B-DA2B98DA2A1D}" destId="{892EE5D4-F7D4-44DF-98C5-6F05A1E85462}" srcOrd="0" destOrd="5" presId="urn:microsoft.com/office/officeart/2005/8/layout/cycle4#1"/>
    <dgm:cxn modelId="{B4E285D9-756E-4620-A874-ADAADCE620B0}" srcId="{D5F8DB84-F306-4DD5-9A42-2BA345BDFA5A}" destId="{394362F0-5DB8-46A5-A48C-549817C06F61}" srcOrd="3" destOrd="0" parTransId="{FF8A0E5A-E4D9-4B32-8CFA-0FC58CC95E32}" sibTransId="{7ABD0985-F060-4AF8-AC5A-34E3C1A0503D}"/>
    <dgm:cxn modelId="{6C97D61F-3EC9-4C6D-891A-AE0BDE7F7604}" srcId="{D5F8DB84-F306-4DD5-9A42-2BA345BDFA5A}" destId="{61066438-AD43-4FAC-AE07-76C6CA412A91}" srcOrd="0" destOrd="0" parTransId="{74C97611-548A-40D3-A8BC-D743C49EA763}" sibTransId="{CC369DC6-AEC5-4AA3-A6F4-81B492BB5D96}"/>
    <dgm:cxn modelId="{1C92580A-3645-4919-B8C4-C12CE1A0F668}" type="presOf" srcId="{394362F0-5DB8-46A5-A48C-549817C06F61}" destId="{0C171518-6250-42E7-B35A-C933F718D146}" srcOrd="0" destOrd="3" presId="urn:microsoft.com/office/officeart/2005/8/layout/cycle4#1"/>
    <dgm:cxn modelId="{30C67583-431C-4BC1-973D-C92C2C99ABA8}" type="presOf" srcId="{B2674DC3-49FD-4407-A680-60F055B317D1}" destId="{715411CF-A6E2-4B2D-A57D-5BF753ECF8E0}" srcOrd="1" destOrd="3" presId="urn:microsoft.com/office/officeart/2005/8/layout/cycle4#1"/>
    <dgm:cxn modelId="{6FEBA676-87C9-41A0-A1F1-A5726F305582}" type="presOf" srcId="{9EB4D173-C2C7-48CA-809B-DA2B98DA2A1D}" destId="{9C7E1084-E9F8-48ED-897F-B041DF085F28}" srcOrd="1" destOrd="5" presId="urn:microsoft.com/office/officeart/2005/8/layout/cycle4#1"/>
    <dgm:cxn modelId="{17CFE57D-8021-415C-AED3-737DBE8DE32C}" type="presOf" srcId="{BF2F9996-792F-4450-9D84-0C540DD4CCD4}" destId="{892EE5D4-F7D4-44DF-98C5-6F05A1E85462}" srcOrd="0" destOrd="0" presId="urn:microsoft.com/office/officeart/2005/8/layout/cycle4#1"/>
    <dgm:cxn modelId="{3C346F46-5F18-4BE3-95DE-D67D31A3626C}" srcId="{2F919554-9A55-4294-BEF7-1CC7B3043A73}" destId="{BF2F9996-792F-4450-9D84-0C540DD4CCD4}" srcOrd="0" destOrd="0" parTransId="{B605283A-D557-49DB-8F39-3D99FA6224EB}" sibTransId="{E570FFF0-6BC1-4F58-8CC8-37ED6EB42582}"/>
    <dgm:cxn modelId="{FF5B2BEF-D358-4828-853C-D06488C15000}" type="presOf" srcId="{1D87DFDF-3DFE-450E-ACBC-905471E4349B}" destId="{FB5671AA-C741-46E4-9771-37E75029B8B9}" srcOrd="1" destOrd="4" presId="urn:microsoft.com/office/officeart/2005/8/layout/cycle4#1"/>
    <dgm:cxn modelId="{1FD7B3B9-C192-494B-8198-39FCDEF55A9C}" srcId="{2F919554-9A55-4294-BEF7-1CC7B3043A73}" destId="{0DD593D8-AC20-4C0F-8E60-FBBB5C478B0A}" srcOrd="3" destOrd="0" parTransId="{5E353DDA-AA65-4CE8-8AE5-6A249768CC57}" sibTransId="{2758DBD6-4764-4105-8C87-F2FBF089E492}"/>
    <dgm:cxn modelId="{EFF32236-F596-4061-84C6-5C5D387C50EB}" type="presOf" srcId="{0DD593D8-AC20-4C0F-8E60-FBBB5C478B0A}" destId="{892EE5D4-F7D4-44DF-98C5-6F05A1E85462}" srcOrd="0" destOrd="3" presId="urn:microsoft.com/office/officeart/2005/8/layout/cycle4#1"/>
    <dgm:cxn modelId="{8F0C3E87-9175-43BE-B0DF-2457CC9B7483}" srcId="{CF54F085-EF35-42A9-85B2-BCD631371053}" destId="{279F2705-90F7-4501-8FBD-3E55533E0306}" srcOrd="0" destOrd="0" parTransId="{666B469D-D717-4E5E-930F-03CF70A65D67}" sibTransId="{72620AAE-D766-4B1D-95DD-D3F3A939739B}"/>
    <dgm:cxn modelId="{C83E5BE6-32E8-4E3E-878D-295D4407D508}" srcId="{0B76B60A-9177-45E8-9035-814C8093626F}" destId="{F6C50CA9-8B77-407F-9C6D-4501CF1CD107}" srcOrd="4" destOrd="0" parTransId="{331B6D41-8E8D-4687-8C3B-E72FCA0A2E50}" sibTransId="{71D2F111-8C80-492D-9C87-7530D387BDBA}"/>
    <dgm:cxn modelId="{DCF14F45-1A72-4716-85F8-F482DA2186AE}" srcId="{D5F8DB84-F306-4DD5-9A42-2BA345BDFA5A}" destId="{435D9494-5289-4A46-BB69-584D7EC4761D}" srcOrd="2" destOrd="0" parTransId="{FDD1A835-9D87-4279-99DC-448866B632FB}" sibTransId="{5A29473B-5856-49E2-BBEF-80E351B9B6CD}"/>
    <dgm:cxn modelId="{8B9504E3-1F59-454F-82F3-6CC88FF68B3F}" type="presOf" srcId="{3829BBAF-57F2-4081-B518-A9A3CCAD3CCB}" destId="{9C7E1084-E9F8-48ED-897F-B041DF085F28}" srcOrd="1" destOrd="2" presId="urn:microsoft.com/office/officeart/2005/8/layout/cycle4#1"/>
    <dgm:cxn modelId="{13C337E1-70BD-44B4-8EE2-6DEEBCE6C4F7}" srcId="{74A2B687-D88D-4509-9D86-743CDBBD388B}" destId="{D5F8DB84-F306-4DD5-9A42-2BA345BDFA5A}" srcOrd="1" destOrd="0" parTransId="{D9D64EFD-F9F3-406B-A871-CF2C439A57F8}" sibTransId="{81D5CE23-027F-4CC3-860D-9539B3C096BE}"/>
    <dgm:cxn modelId="{10D742F6-55ED-4487-A8D8-F6619BB5E563}" srcId="{A14DD45C-1603-4091-8EAD-63CF70675712}" destId="{8FF5F710-3985-423E-B35B-683C8439094E}" srcOrd="2" destOrd="0" parTransId="{F6695D5D-2A80-42C7-B6A7-437BE7355B05}" sibTransId="{548D720F-3E74-4745-B5F6-8FA76546F45A}"/>
    <dgm:cxn modelId="{CC5850EE-00EA-45B6-A217-63B890BE6EE6}" type="presOf" srcId="{1F40635C-9098-4917-AE84-2FB46F074E75}" destId="{9C7E1084-E9F8-48ED-897F-B041DF085F28}" srcOrd="1" destOrd="1" presId="urn:microsoft.com/office/officeart/2005/8/layout/cycle4#1"/>
    <dgm:cxn modelId="{87231DFE-C08B-49A3-8358-17616D13469D}" type="presOf" srcId="{74A2B687-D88D-4509-9D86-743CDBBD388B}" destId="{C56A729A-8D05-4A19-85E3-6A4F204A01E9}" srcOrd="0" destOrd="0" presId="urn:microsoft.com/office/officeart/2005/8/layout/cycle4#1"/>
    <dgm:cxn modelId="{644C3459-4C35-4149-888E-E78D3AC5F530}" type="presOf" srcId="{61066438-AD43-4FAC-AE07-76C6CA412A91}" destId="{4FCA31F0-0DB4-41C4-8CAC-7FD1E9E5D717}" srcOrd="1" destOrd="0" presId="urn:microsoft.com/office/officeart/2005/8/layout/cycle4#1"/>
    <dgm:cxn modelId="{6CD3668E-E659-4B42-8681-61AEDCCF9FB9}" type="presOf" srcId="{61066438-AD43-4FAC-AE07-76C6CA412A91}" destId="{0C171518-6250-42E7-B35A-C933F718D146}" srcOrd="0" destOrd="0" presId="urn:microsoft.com/office/officeart/2005/8/layout/cycle4#1"/>
    <dgm:cxn modelId="{E080A9B7-CFAB-4271-8786-805058972D21}" srcId="{0B76B60A-9177-45E8-9035-814C8093626F}" destId="{B05B8CAA-7020-4073-920B-6AF9DD8CFFE5}" srcOrd="0" destOrd="0" parTransId="{1E9FC134-7A3D-4263-BD38-690EEEDB786F}" sibTransId="{1D4A2D66-4876-43D4-8BC3-ABEEB1B967CE}"/>
    <dgm:cxn modelId="{4FFD9A34-9A0A-4B1F-9B4C-E0041149E3FF}" type="presOf" srcId="{F6C50CA9-8B77-407F-9C6D-4501CF1CD107}" destId="{FB5671AA-C741-46E4-9771-37E75029B8B9}" srcOrd="1" destOrd="6" presId="urn:microsoft.com/office/officeart/2005/8/layout/cycle4#1"/>
    <dgm:cxn modelId="{00B4350A-5068-4DA4-A59D-8D3C4F9A1421}" srcId="{0B76B60A-9177-45E8-9035-814C8093626F}" destId="{CF54F085-EF35-42A9-85B2-BCD631371053}" srcOrd="1" destOrd="0" parTransId="{C8DEF6D1-4615-4A9D-A99B-E71237CE1584}" sibTransId="{AC82A429-ECB6-4C4E-BA6E-28E7708CFF42}"/>
    <dgm:cxn modelId="{63058C8A-12C9-49A0-9512-8B9C636F9608}" srcId="{0B76B60A-9177-45E8-9035-814C8093626F}" destId="{19C05F7C-4747-4999-8E98-E267CCE2F450}" srcOrd="3" destOrd="0" parTransId="{803369DC-AA1E-4B66-8A2C-DDF5B2D334E5}" sibTransId="{447C1B53-60FD-4601-B413-04A1DC2475E0}"/>
    <dgm:cxn modelId="{0EA93623-8FFA-4445-A745-B8EDD2E29C05}" type="presOf" srcId="{8FF5F710-3985-423E-B35B-683C8439094E}" destId="{2F7998AF-9382-47A6-B98E-1A5487BCE498}" srcOrd="0" destOrd="2" presId="urn:microsoft.com/office/officeart/2005/8/layout/cycle4#1"/>
    <dgm:cxn modelId="{8832D469-9885-4FCA-99F9-7792B272F553}" type="presOf" srcId="{394362F0-5DB8-46A5-A48C-549817C06F61}" destId="{4FCA31F0-0DB4-41C4-8CAC-7FD1E9E5D717}" srcOrd="1" destOrd="3" presId="urn:microsoft.com/office/officeart/2005/8/layout/cycle4#1"/>
    <dgm:cxn modelId="{09836A9F-682C-453D-88EC-B95249F32481}" srcId="{2F919554-9A55-4294-BEF7-1CC7B3043A73}" destId="{9EB4D173-C2C7-48CA-809B-DA2B98DA2A1D}" srcOrd="5" destOrd="0" parTransId="{06369D7C-F7D6-463A-A24D-8EA689FDCA8A}" sibTransId="{31CFB8AB-9E6C-4BBB-816B-72125D381CB7}"/>
    <dgm:cxn modelId="{0A11AF2B-6B14-48E2-82B5-BA29F91BFDEC}" type="presOf" srcId="{19C05F7C-4747-4999-8E98-E267CCE2F450}" destId="{3F23845A-1FE2-4347-8190-FCBC2FF7710E}" srcOrd="0" destOrd="5" presId="urn:microsoft.com/office/officeart/2005/8/layout/cycle4#1"/>
    <dgm:cxn modelId="{D3B759C7-4BCD-4645-AA66-C825FD27F2C5}" type="presOf" srcId="{B05B8CAA-7020-4073-920B-6AF9DD8CFFE5}" destId="{FB5671AA-C741-46E4-9771-37E75029B8B9}" srcOrd="1" destOrd="0" presId="urn:microsoft.com/office/officeart/2005/8/layout/cycle4#1"/>
    <dgm:cxn modelId="{C4C249D4-A63D-4F5B-B6DF-755D9DFA1048}" type="presOf" srcId="{2F919554-9A55-4294-BEF7-1CC7B3043A73}" destId="{3117B63E-E6BE-45BD-8795-02B337E784AB}" srcOrd="0" destOrd="0" presId="urn:microsoft.com/office/officeart/2005/8/layout/cycle4#1"/>
    <dgm:cxn modelId="{DF740ED1-E910-4BD7-A7A0-1EF4D147BADA}" type="presOf" srcId="{CF54F085-EF35-42A9-85B2-BCD631371053}" destId="{3F23845A-1FE2-4347-8190-FCBC2FF7710E}" srcOrd="0" destOrd="1" presId="urn:microsoft.com/office/officeart/2005/8/layout/cycle4#1"/>
    <dgm:cxn modelId="{BAB39895-C858-41B9-86B0-396AA3E21A90}" type="presOf" srcId="{1F40635C-9098-4917-AE84-2FB46F074E75}" destId="{892EE5D4-F7D4-44DF-98C5-6F05A1E85462}" srcOrd="0" destOrd="1" presId="urn:microsoft.com/office/officeart/2005/8/layout/cycle4#1"/>
    <dgm:cxn modelId="{6037C068-2902-4346-98FC-93C15508EE73}" type="presOf" srcId="{CF54F085-EF35-42A9-85B2-BCD631371053}" destId="{FB5671AA-C741-46E4-9771-37E75029B8B9}" srcOrd="1" destOrd="1" presId="urn:microsoft.com/office/officeart/2005/8/layout/cycle4#1"/>
    <dgm:cxn modelId="{DF944B34-AA41-4347-89B6-F15D93088A4B}" type="presOf" srcId="{1D87DFDF-3DFE-450E-ACBC-905471E4349B}" destId="{3F23845A-1FE2-4347-8190-FCBC2FF7710E}" srcOrd="0" destOrd="4" presId="urn:microsoft.com/office/officeart/2005/8/layout/cycle4#1"/>
    <dgm:cxn modelId="{703E78F3-ACAB-4103-9303-86756F9EC48D}" type="presOf" srcId="{19C05F7C-4747-4999-8E98-E267CCE2F450}" destId="{FB5671AA-C741-46E4-9771-37E75029B8B9}" srcOrd="1" destOrd="5" presId="urn:microsoft.com/office/officeart/2005/8/layout/cycle4#1"/>
    <dgm:cxn modelId="{896E0F5F-FA2F-4418-BBE5-2D6E662C0EE6}" type="presOf" srcId="{435D9494-5289-4A46-BB69-584D7EC4761D}" destId="{0C171518-6250-42E7-B35A-C933F718D146}" srcOrd="0" destOrd="2" presId="urn:microsoft.com/office/officeart/2005/8/layout/cycle4#1"/>
    <dgm:cxn modelId="{0D4839C8-00A2-4C9A-8637-B45E4EF6BEB2}" type="presOf" srcId="{7DEE3B32-BCE1-4B2D-ADAB-B69F8B1D8984}" destId="{0C171518-6250-42E7-B35A-C933F718D146}" srcOrd="0" destOrd="1" presId="urn:microsoft.com/office/officeart/2005/8/layout/cycle4#1"/>
    <dgm:cxn modelId="{26FA074F-580E-4943-83A2-F0FCA433AE76}" srcId="{279F2705-90F7-4501-8FBD-3E55533E0306}" destId="{B6D63062-255E-4437-BE0C-D7FB0DA2C187}" srcOrd="0" destOrd="0" parTransId="{9A879D24-D997-43C9-9C08-FF87F03ED788}" sibTransId="{523CB2B1-8AD8-4B13-B50B-2281DA600DA5}"/>
    <dgm:cxn modelId="{77B2F217-43FE-4386-B44F-C371D16EA995}" type="presOf" srcId="{B2674DC3-49FD-4407-A680-60F055B317D1}" destId="{2F7998AF-9382-47A6-B98E-1A5487BCE498}" srcOrd="0" destOrd="3" presId="urn:microsoft.com/office/officeart/2005/8/layout/cycle4#1"/>
    <dgm:cxn modelId="{A424B9E0-7A75-4396-AC51-75C21C476A97}" type="presOf" srcId="{644461F0-C365-4E5A-98EC-681997A349D1}" destId="{715411CF-A6E2-4B2D-A57D-5BF753ECF8E0}" srcOrd="1" destOrd="1" presId="urn:microsoft.com/office/officeart/2005/8/layout/cycle4#1"/>
    <dgm:cxn modelId="{369C0B8F-F225-4057-BC69-9F75FAA6AA86}" srcId="{2F919554-9A55-4294-BEF7-1CC7B3043A73}" destId="{3829BBAF-57F2-4081-B518-A9A3CCAD3CCB}" srcOrd="2" destOrd="0" parTransId="{80303FFF-11D3-4DBA-90AA-E0502CD668B8}" sibTransId="{758D0F2B-E215-41FB-BBFE-7D71312183FC}"/>
    <dgm:cxn modelId="{93179753-0AB7-46BB-8019-7A1E3154AED6}" type="presOf" srcId="{F1A87858-6961-4899-A5F8-E26FCC81E3AB}" destId="{892EE5D4-F7D4-44DF-98C5-6F05A1E85462}" srcOrd="0" destOrd="4" presId="urn:microsoft.com/office/officeart/2005/8/layout/cycle4#1"/>
    <dgm:cxn modelId="{D02DF577-2736-46E8-ABA5-3D126E9B4520}" type="presOf" srcId="{BF2F9996-792F-4450-9D84-0C540DD4CCD4}" destId="{9C7E1084-E9F8-48ED-897F-B041DF085F28}" srcOrd="1" destOrd="0" presId="urn:microsoft.com/office/officeart/2005/8/layout/cycle4#1"/>
    <dgm:cxn modelId="{40C5656C-AA01-44BA-989D-85201B61F64B}" type="presOf" srcId="{435D9494-5289-4A46-BB69-584D7EC4761D}" destId="{4FCA31F0-0DB4-41C4-8CAC-7FD1E9E5D717}" srcOrd="1" destOrd="2" presId="urn:microsoft.com/office/officeart/2005/8/layout/cycle4#1"/>
    <dgm:cxn modelId="{8A4FCC3A-0026-4722-995F-A2FD58DC3B12}" type="presOf" srcId="{279F2705-90F7-4501-8FBD-3E55533E0306}" destId="{3F23845A-1FE2-4347-8190-FCBC2FF7710E}" srcOrd="0" destOrd="2" presId="urn:microsoft.com/office/officeart/2005/8/layout/cycle4#1"/>
    <dgm:cxn modelId="{E72025B5-D430-4F5A-AABF-850F09247E45}" type="presOf" srcId="{30670ECA-F2B5-44F2-A159-51AA9A87E6D3}" destId="{4FCA31F0-0DB4-41C4-8CAC-7FD1E9E5D717}" srcOrd="1" destOrd="4" presId="urn:microsoft.com/office/officeart/2005/8/layout/cycle4#1"/>
    <dgm:cxn modelId="{009DFFFD-7C6A-4D3A-A416-9C22D336C26E}" srcId="{A14DD45C-1603-4091-8EAD-63CF70675712}" destId="{B2674DC3-49FD-4407-A680-60F055B317D1}" srcOrd="3" destOrd="0" parTransId="{40968B13-2F4E-4680-ABBC-9AD788535AA2}" sibTransId="{088E976A-BE5E-43FF-A7AC-836795C2EFE4}"/>
    <dgm:cxn modelId="{D44BBA0E-DDCD-4F18-9C74-8DD59D9BDAD0}" type="presOf" srcId="{3829BBAF-57F2-4081-B518-A9A3CCAD3CCB}" destId="{892EE5D4-F7D4-44DF-98C5-6F05A1E85462}" srcOrd="0" destOrd="2" presId="urn:microsoft.com/office/officeart/2005/8/layout/cycle4#1"/>
    <dgm:cxn modelId="{6A17B994-4901-4041-BC5B-BCE21CD06447}" srcId="{2F919554-9A55-4294-BEF7-1CC7B3043A73}" destId="{1F40635C-9098-4917-AE84-2FB46F074E75}" srcOrd="1" destOrd="0" parTransId="{2640EA87-27B9-45D3-B77C-5332D89F8881}" sibTransId="{447D8065-A995-4052-9457-7146FDA8F290}"/>
    <dgm:cxn modelId="{95DFF997-48AA-479A-B12F-DDF6F700343C}" type="presOf" srcId="{B05B8CAA-7020-4073-920B-6AF9DD8CFFE5}" destId="{3F23845A-1FE2-4347-8190-FCBC2FF7710E}" srcOrd="0" destOrd="0" presId="urn:microsoft.com/office/officeart/2005/8/layout/cycle4#1"/>
    <dgm:cxn modelId="{16E29C4C-24D1-4653-848C-059DBBA80E18}" type="presOf" srcId="{644461F0-C365-4E5A-98EC-681997A349D1}" destId="{2F7998AF-9382-47A6-B98E-1A5487BCE498}" srcOrd="0" destOrd="1" presId="urn:microsoft.com/office/officeart/2005/8/layout/cycle4#1"/>
    <dgm:cxn modelId="{550D2281-FC23-4F3D-BB7C-EBFB8DCBBEA9}" type="presOf" srcId="{7DEE3B32-BCE1-4B2D-ADAB-B69F8B1D8984}" destId="{4FCA31F0-0DB4-41C4-8CAC-7FD1E9E5D717}" srcOrd="1" destOrd="1" presId="urn:microsoft.com/office/officeart/2005/8/layout/cycle4#1"/>
    <dgm:cxn modelId="{C4F6C6D1-D24C-4033-A774-AC1068CDB078}" type="presOf" srcId="{49FB6B5A-8BD8-484E-A9F4-E7B89881FD7F}" destId="{715411CF-A6E2-4B2D-A57D-5BF753ECF8E0}" srcOrd="1" destOrd="0" presId="urn:microsoft.com/office/officeart/2005/8/layout/cycle4#1"/>
    <dgm:cxn modelId="{7BEE376C-1874-4D85-9EA9-AEBA50004D9C}" type="presOf" srcId="{D5F8DB84-F306-4DD5-9A42-2BA345BDFA5A}" destId="{42A02567-4AEF-46DF-8D72-273E17277155}" srcOrd="0" destOrd="0" presId="urn:microsoft.com/office/officeart/2005/8/layout/cycle4#1"/>
    <dgm:cxn modelId="{C486D7BB-42EE-4179-B538-86B7A045A3D1}" srcId="{D5F8DB84-F306-4DD5-9A42-2BA345BDFA5A}" destId="{30670ECA-F2B5-44F2-A159-51AA9A87E6D3}" srcOrd="4" destOrd="0" parTransId="{9C743D24-E9F6-431E-8CAA-EE5F2F8CC8E3}" sibTransId="{3C470347-8778-467B-BD05-F2A92D991320}"/>
    <dgm:cxn modelId="{68344122-00F2-41E1-9A47-9AB4F8DCCA6A}" srcId="{2F919554-9A55-4294-BEF7-1CC7B3043A73}" destId="{F1A87858-6961-4899-A5F8-E26FCC81E3AB}" srcOrd="4" destOrd="0" parTransId="{E8FBDB73-D4FD-4807-9A45-480AD4F6470A}" sibTransId="{C825CB12-25AF-44ED-B6D0-E6835E5F1798}"/>
    <dgm:cxn modelId="{273C2651-411A-4D22-B57A-46C335F61195}" type="presOf" srcId="{F6C50CA9-8B77-407F-9C6D-4501CF1CD107}" destId="{3F23845A-1FE2-4347-8190-FCBC2FF7710E}" srcOrd="0" destOrd="6" presId="urn:microsoft.com/office/officeart/2005/8/layout/cycle4#1"/>
    <dgm:cxn modelId="{8FC6B2D7-9257-4175-B058-0ECFBF42A359}" srcId="{74A2B687-D88D-4509-9D86-743CDBBD388B}" destId="{2F919554-9A55-4294-BEF7-1CC7B3043A73}" srcOrd="0" destOrd="0" parTransId="{D1984006-B2B6-443F-A938-876509A6DC89}" sibTransId="{A71F2ED6-690C-44C7-934A-1AEDA98B86D1}"/>
    <dgm:cxn modelId="{4DCCC5BF-9481-40CA-A9E2-40E357399909}" type="presOf" srcId="{30670ECA-F2B5-44F2-A159-51AA9A87E6D3}" destId="{0C171518-6250-42E7-B35A-C933F718D146}" srcOrd="0" destOrd="4" presId="urn:microsoft.com/office/officeart/2005/8/layout/cycle4#1"/>
    <dgm:cxn modelId="{E043BBC7-2DCD-4860-BCC9-443455581216}" srcId="{0B76B60A-9177-45E8-9035-814C8093626F}" destId="{1D87DFDF-3DFE-450E-ACBC-905471E4349B}" srcOrd="2" destOrd="0" parTransId="{26CD1C0E-E029-4AD7-998B-BAE41B4416FD}" sibTransId="{7A07B5C5-49E1-4CCD-B4F0-892CB0D1AABC}"/>
    <dgm:cxn modelId="{F5334089-5BD3-477B-910F-B4A5A312FA07}" type="presOf" srcId="{0B76B60A-9177-45E8-9035-814C8093626F}" destId="{29E19B59-F512-4AF8-A35F-C27190E8E6C0}" srcOrd="0" destOrd="0" presId="urn:microsoft.com/office/officeart/2005/8/layout/cycle4#1"/>
    <dgm:cxn modelId="{97AF40B4-0A4B-4A06-B6EC-AFCF34A3B5EF}" type="presOf" srcId="{49FB6B5A-8BD8-484E-A9F4-E7B89881FD7F}" destId="{2F7998AF-9382-47A6-B98E-1A5487BCE498}" srcOrd="0" destOrd="0" presId="urn:microsoft.com/office/officeart/2005/8/layout/cycle4#1"/>
    <dgm:cxn modelId="{F618B21B-B37F-4A25-AE26-450DC64C0634}" type="presOf" srcId="{279F2705-90F7-4501-8FBD-3E55533E0306}" destId="{FB5671AA-C741-46E4-9771-37E75029B8B9}" srcOrd="1" destOrd="2" presId="urn:microsoft.com/office/officeart/2005/8/layout/cycle4#1"/>
    <dgm:cxn modelId="{D480A052-24A3-49B5-9F54-9495285DCE2D}" type="presOf" srcId="{A14DD45C-1603-4091-8EAD-63CF70675712}" destId="{D4976B54-5A29-45C9-9A39-0AF4BF7D7DE4}" srcOrd="0" destOrd="0" presId="urn:microsoft.com/office/officeart/2005/8/layout/cycle4#1"/>
    <dgm:cxn modelId="{C2A477BE-9C77-4476-8128-5A8174D19F19}" type="presOf" srcId="{B6D63062-255E-4437-BE0C-D7FB0DA2C187}" destId="{FB5671AA-C741-46E4-9771-37E75029B8B9}" srcOrd="1" destOrd="3" presId="urn:microsoft.com/office/officeart/2005/8/layout/cycle4#1"/>
    <dgm:cxn modelId="{E228BE02-7BEF-49DE-ACE6-72ACA4B29ABC}" type="presOf" srcId="{B6D63062-255E-4437-BE0C-D7FB0DA2C187}" destId="{3F23845A-1FE2-4347-8190-FCBC2FF7710E}" srcOrd="0" destOrd="3" presId="urn:microsoft.com/office/officeart/2005/8/layout/cycle4#1"/>
    <dgm:cxn modelId="{797F47AF-9A63-46B7-AC21-21499E2FE4A1}" type="presOf" srcId="{0DD593D8-AC20-4C0F-8E60-FBBB5C478B0A}" destId="{9C7E1084-E9F8-48ED-897F-B041DF085F28}" srcOrd="1" destOrd="3" presId="urn:microsoft.com/office/officeart/2005/8/layout/cycle4#1"/>
    <dgm:cxn modelId="{525AE5AF-A9B3-4B2E-A22B-EA6702B64A10}" type="presOf" srcId="{F1A87858-6961-4899-A5F8-E26FCC81E3AB}" destId="{9C7E1084-E9F8-48ED-897F-B041DF085F28}" srcOrd="1" destOrd="4" presId="urn:microsoft.com/office/officeart/2005/8/layout/cycle4#1"/>
    <dgm:cxn modelId="{E402BD08-BE1C-4B1F-A308-C16FDE293643}" srcId="{74A2B687-D88D-4509-9D86-743CDBBD388B}" destId="{0B76B60A-9177-45E8-9035-814C8093626F}" srcOrd="2" destOrd="0" parTransId="{E91F631D-6B13-4396-AF56-2D8387476C59}" sibTransId="{9B3EDFEB-8033-49A2-8C20-F55F94F1C76B}"/>
    <dgm:cxn modelId="{92818589-788E-47FB-A1CB-BD8C0BF85A0B}" type="presParOf" srcId="{C56A729A-8D05-4A19-85E3-6A4F204A01E9}" destId="{4938E3BD-6DEE-4E70-AD21-F31199ADCD68}" srcOrd="0" destOrd="0" presId="urn:microsoft.com/office/officeart/2005/8/layout/cycle4#1"/>
    <dgm:cxn modelId="{34F7D8DF-72F9-4496-8B3E-CBC791D7B31B}" type="presParOf" srcId="{4938E3BD-6DEE-4E70-AD21-F31199ADCD68}" destId="{DB472DAA-9D29-40DF-9B03-F6D6BCF21B7B}" srcOrd="0" destOrd="0" presId="urn:microsoft.com/office/officeart/2005/8/layout/cycle4#1"/>
    <dgm:cxn modelId="{3EBEE654-59EA-42E5-808B-19B32B431490}" type="presParOf" srcId="{DB472DAA-9D29-40DF-9B03-F6D6BCF21B7B}" destId="{892EE5D4-F7D4-44DF-98C5-6F05A1E85462}" srcOrd="0" destOrd="0" presId="urn:microsoft.com/office/officeart/2005/8/layout/cycle4#1"/>
    <dgm:cxn modelId="{5159A570-31EF-4079-A832-4BABB927D5CF}" type="presParOf" srcId="{DB472DAA-9D29-40DF-9B03-F6D6BCF21B7B}" destId="{9C7E1084-E9F8-48ED-897F-B041DF085F28}" srcOrd="1" destOrd="0" presId="urn:microsoft.com/office/officeart/2005/8/layout/cycle4#1"/>
    <dgm:cxn modelId="{91102FF7-B405-4C40-AA57-F115E6A78B15}" type="presParOf" srcId="{4938E3BD-6DEE-4E70-AD21-F31199ADCD68}" destId="{70E24134-5C86-44F0-941B-209B150B14FA}" srcOrd="1" destOrd="0" presId="urn:microsoft.com/office/officeart/2005/8/layout/cycle4#1"/>
    <dgm:cxn modelId="{6B901C44-C25A-4E27-AC4B-5A9EE3F1CE02}" type="presParOf" srcId="{70E24134-5C86-44F0-941B-209B150B14FA}" destId="{0C171518-6250-42E7-B35A-C933F718D146}" srcOrd="0" destOrd="0" presId="urn:microsoft.com/office/officeart/2005/8/layout/cycle4#1"/>
    <dgm:cxn modelId="{9B1FD9C2-9B7E-467F-AA69-E7B74DA040A4}" type="presParOf" srcId="{70E24134-5C86-44F0-941B-209B150B14FA}" destId="{4FCA31F0-0DB4-41C4-8CAC-7FD1E9E5D717}" srcOrd="1" destOrd="0" presId="urn:microsoft.com/office/officeart/2005/8/layout/cycle4#1"/>
    <dgm:cxn modelId="{3F7BF174-135F-4FEB-BCCD-0B5E649C34FF}" type="presParOf" srcId="{4938E3BD-6DEE-4E70-AD21-F31199ADCD68}" destId="{0EDBE5F8-31F7-4602-A3F4-4EE05D026CFF}" srcOrd="2" destOrd="0" presId="urn:microsoft.com/office/officeart/2005/8/layout/cycle4#1"/>
    <dgm:cxn modelId="{97328778-D83C-42F3-ADD6-C0D36F95F9F0}" type="presParOf" srcId="{0EDBE5F8-31F7-4602-A3F4-4EE05D026CFF}" destId="{3F23845A-1FE2-4347-8190-FCBC2FF7710E}" srcOrd="0" destOrd="0" presId="urn:microsoft.com/office/officeart/2005/8/layout/cycle4#1"/>
    <dgm:cxn modelId="{37B0F411-57C9-44C0-8B1D-91E81FEEFC63}" type="presParOf" srcId="{0EDBE5F8-31F7-4602-A3F4-4EE05D026CFF}" destId="{FB5671AA-C741-46E4-9771-37E75029B8B9}" srcOrd="1" destOrd="0" presId="urn:microsoft.com/office/officeart/2005/8/layout/cycle4#1"/>
    <dgm:cxn modelId="{9D535E2B-468A-4CF7-A1DA-0F3F321C0FC0}" type="presParOf" srcId="{4938E3BD-6DEE-4E70-AD21-F31199ADCD68}" destId="{D4F710E1-5F5C-4DCF-970D-FDC3B972F691}" srcOrd="3" destOrd="0" presId="urn:microsoft.com/office/officeart/2005/8/layout/cycle4#1"/>
    <dgm:cxn modelId="{DE86C48B-A0B8-41A3-9DB1-467D9B688252}" type="presParOf" srcId="{D4F710E1-5F5C-4DCF-970D-FDC3B972F691}" destId="{2F7998AF-9382-47A6-B98E-1A5487BCE498}" srcOrd="0" destOrd="0" presId="urn:microsoft.com/office/officeart/2005/8/layout/cycle4#1"/>
    <dgm:cxn modelId="{E4631FAC-159D-4CC5-B23F-42C3FA1B22BB}" type="presParOf" srcId="{D4F710E1-5F5C-4DCF-970D-FDC3B972F691}" destId="{715411CF-A6E2-4B2D-A57D-5BF753ECF8E0}" srcOrd="1" destOrd="0" presId="urn:microsoft.com/office/officeart/2005/8/layout/cycle4#1"/>
    <dgm:cxn modelId="{7E7D15D9-6874-423F-99FB-77B2DA5040C9}" type="presParOf" srcId="{4938E3BD-6DEE-4E70-AD21-F31199ADCD68}" destId="{5CEA4239-90E6-4CED-9915-534C162F3C80}" srcOrd="4" destOrd="0" presId="urn:microsoft.com/office/officeart/2005/8/layout/cycle4#1"/>
    <dgm:cxn modelId="{07E14CB8-7DEE-4B13-AFB8-B69D150D344E}" type="presParOf" srcId="{C56A729A-8D05-4A19-85E3-6A4F204A01E9}" destId="{B2F5865E-4383-4CD3-B56A-DCBDB40AF3DD}" srcOrd="1" destOrd="0" presId="urn:microsoft.com/office/officeart/2005/8/layout/cycle4#1"/>
    <dgm:cxn modelId="{D569A825-17BF-4FAD-B1C9-A131DB3D825E}" type="presParOf" srcId="{B2F5865E-4383-4CD3-B56A-DCBDB40AF3DD}" destId="{3117B63E-E6BE-45BD-8795-02B337E784AB}" srcOrd="0" destOrd="0" presId="urn:microsoft.com/office/officeart/2005/8/layout/cycle4#1"/>
    <dgm:cxn modelId="{C0FC24FE-BDA9-4EC7-ADA4-B36B6DD32A67}" type="presParOf" srcId="{B2F5865E-4383-4CD3-B56A-DCBDB40AF3DD}" destId="{42A02567-4AEF-46DF-8D72-273E17277155}" srcOrd="1" destOrd="0" presId="urn:microsoft.com/office/officeart/2005/8/layout/cycle4#1"/>
    <dgm:cxn modelId="{6B920117-AFB9-4FC9-AEE9-4E9AC35EB977}" type="presParOf" srcId="{B2F5865E-4383-4CD3-B56A-DCBDB40AF3DD}" destId="{29E19B59-F512-4AF8-A35F-C27190E8E6C0}" srcOrd="2" destOrd="0" presId="urn:microsoft.com/office/officeart/2005/8/layout/cycle4#1"/>
    <dgm:cxn modelId="{F5C77C54-2AFA-4C33-A0DB-25F221190829}" type="presParOf" srcId="{B2F5865E-4383-4CD3-B56A-DCBDB40AF3DD}" destId="{D4976B54-5A29-45C9-9A39-0AF4BF7D7DE4}" srcOrd="3" destOrd="0" presId="urn:microsoft.com/office/officeart/2005/8/layout/cycle4#1"/>
    <dgm:cxn modelId="{008D8B6D-FFEE-40C9-A93A-B5F76E880DDC}" type="presParOf" srcId="{B2F5865E-4383-4CD3-B56A-DCBDB40AF3DD}" destId="{4D30B22F-A898-47A7-B860-0CCDF692B2C5}" srcOrd="4" destOrd="0" presId="urn:microsoft.com/office/officeart/2005/8/layout/cycle4#1"/>
    <dgm:cxn modelId="{450C6557-6BBE-488E-905C-52CC59121956}" type="presParOf" srcId="{C56A729A-8D05-4A19-85E3-6A4F204A01E9}" destId="{29FA470D-4B0E-4BCF-8FB8-9341FDAF2539}" srcOrd="2" destOrd="0" presId="urn:microsoft.com/office/officeart/2005/8/layout/cycle4#1"/>
    <dgm:cxn modelId="{C01B1D71-0F9D-43FC-BF2E-A5DD46E4D895}" type="presParOf" srcId="{C56A729A-8D05-4A19-85E3-6A4F204A01E9}" destId="{46B39572-00C3-422A-B1D1-2EB7C8FD5A82}" srcOrd="3" destOrd="0" presId="urn:microsoft.com/office/officeart/2005/8/layout/cycle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CC25-A819-4DF7-B966-DD882DAEBEED}">
      <dsp:nvSpPr>
        <dsp:cNvPr id="0" name=""/>
        <dsp:cNvSpPr/>
      </dsp:nvSpPr>
      <dsp:spPr>
        <a:xfrm rot="10800000">
          <a:off x="0" y="0"/>
          <a:ext cx="5950423" cy="938283"/>
        </a:xfrm>
        <a:prstGeom prst="trapezoid">
          <a:avLst>
            <a:gd name="adj" fmla="val 79273"/>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Elimination &amp; Substitution</a:t>
          </a:r>
          <a:endParaRPr lang="en-US" sz="2400" kern="1200" dirty="0">
            <a:solidFill>
              <a:schemeClr val="bg1"/>
            </a:solidFill>
          </a:endParaRPr>
        </a:p>
      </dsp:txBody>
      <dsp:txXfrm rot="-10800000">
        <a:off x="1041324" y="0"/>
        <a:ext cx="3867774" cy="938283"/>
      </dsp:txXfrm>
    </dsp:sp>
    <dsp:sp modelId="{626A6C70-3F83-4B3F-AE81-E24920C8E823}">
      <dsp:nvSpPr>
        <dsp:cNvPr id="0" name=""/>
        <dsp:cNvSpPr/>
      </dsp:nvSpPr>
      <dsp:spPr>
        <a:xfrm rot="10800000">
          <a:off x="743802" y="938283"/>
          <a:ext cx="4462817" cy="938283"/>
        </a:xfrm>
        <a:prstGeom prst="trapezoid">
          <a:avLst>
            <a:gd name="adj" fmla="val 79273"/>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Engineering Controls</a:t>
          </a:r>
          <a:endParaRPr lang="en-US" sz="2400" kern="1200" dirty="0">
            <a:solidFill>
              <a:schemeClr val="bg1"/>
            </a:solidFill>
          </a:endParaRPr>
        </a:p>
      </dsp:txBody>
      <dsp:txXfrm rot="-10800000">
        <a:off x="1524795" y="938283"/>
        <a:ext cx="2900831" cy="938283"/>
      </dsp:txXfrm>
    </dsp:sp>
    <dsp:sp modelId="{5BE8A928-3B78-4FE8-A1E0-D9E760D73FFF}">
      <dsp:nvSpPr>
        <dsp:cNvPr id="0" name=""/>
        <dsp:cNvSpPr/>
      </dsp:nvSpPr>
      <dsp:spPr>
        <a:xfrm rot="10800000">
          <a:off x="1487605" y="1876566"/>
          <a:ext cx="2975211" cy="938283"/>
        </a:xfrm>
        <a:prstGeom prst="trapezoid">
          <a:avLst>
            <a:gd name="adj" fmla="val 79273"/>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Work Practice Controls</a:t>
          </a:r>
          <a:endParaRPr lang="en-US" sz="2400" kern="1200" dirty="0">
            <a:solidFill>
              <a:schemeClr val="bg1"/>
            </a:solidFill>
          </a:endParaRPr>
        </a:p>
      </dsp:txBody>
      <dsp:txXfrm rot="-10800000">
        <a:off x="2008267" y="1876566"/>
        <a:ext cx="1933887" cy="938283"/>
      </dsp:txXfrm>
    </dsp:sp>
    <dsp:sp modelId="{4F17DE89-87DB-4F82-897B-54EC45E6F7A2}">
      <dsp:nvSpPr>
        <dsp:cNvPr id="0" name=""/>
        <dsp:cNvSpPr/>
      </dsp:nvSpPr>
      <dsp:spPr>
        <a:xfrm rot="10800000">
          <a:off x="2231408" y="2814849"/>
          <a:ext cx="1487605" cy="938283"/>
        </a:xfrm>
        <a:prstGeom prst="trapezoid">
          <a:avLst>
            <a:gd name="adj" fmla="val 79273"/>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PPE</a:t>
          </a:r>
          <a:endParaRPr lang="en-US" sz="2600" kern="1200" dirty="0">
            <a:solidFill>
              <a:schemeClr val="bg1"/>
            </a:solidFill>
          </a:endParaRPr>
        </a:p>
      </dsp:txBody>
      <dsp:txXfrm rot="-10800000">
        <a:off x="2231408" y="2814849"/>
        <a:ext cx="1487605" cy="93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3845A-1FE2-4347-8190-FCBC2FF7710E}">
      <dsp:nvSpPr>
        <dsp:cNvPr id="0" name=""/>
        <dsp:cNvSpPr/>
      </dsp:nvSpPr>
      <dsp:spPr>
        <a:xfrm>
          <a:off x="4594839" y="3681404"/>
          <a:ext cx="3867924" cy="1732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428557"/>
              <a:satOff val="7832"/>
              <a:lumOff val="-21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endParaRPr lang="en-US" sz="1400" kern="1200" dirty="0"/>
        </a:p>
        <a:p>
          <a:pPr marL="171450" lvl="1" indent="-171450" algn="r" defTabSz="711200">
            <a:lnSpc>
              <a:spcPct val="90000"/>
            </a:lnSpc>
            <a:spcBef>
              <a:spcPct val="0"/>
            </a:spcBef>
            <a:spcAft>
              <a:spcPct val="15000"/>
            </a:spcAft>
            <a:buChar char="••"/>
          </a:pPr>
          <a:r>
            <a:rPr lang="en-US" sz="1600" kern="1200" dirty="0" smtClean="0"/>
            <a:t>Reduce force</a:t>
          </a:r>
          <a:endParaRPr lang="en-US" sz="1600" kern="1200" dirty="0"/>
        </a:p>
        <a:p>
          <a:pPr marL="342900" lvl="2" indent="-171450" algn="r" defTabSz="711200">
            <a:lnSpc>
              <a:spcPct val="90000"/>
            </a:lnSpc>
            <a:spcBef>
              <a:spcPct val="0"/>
            </a:spcBef>
            <a:spcAft>
              <a:spcPct val="15000"/>
            </a:spcAft>
            <a:buChar char="••"/>
          </a:pPr>
          <a:r>
            <a:rPr lang="en-US" sz="1600" kern="1200" dirty="0" smtClean="0"/>
            <a:t>Avoid repetitive motion</a:t>
          </a:r>
          <a:endParaRPr lang="en-US" sz="1600" kern="1200" dirty="0"/>
        </a:p>
        <a:p>
          <a:pPr marL="514350" lvl="3" indent="-171450" algn="r" defTabSz="711200">
            <a:lnSpc>
              <a:spcPct val="90000"/>
            </a:lnSpc>
            <a:spcBef>
              <a:spcPct val="0"/>
            </a:spcBef>
            <a:spcAft>
              <a:spcPct val="15000"/>
            </a:spcAft>
            <a:buChar char="••"/>
          </a:pPr>
          <a:r>
            <a:rPr lang="en-US" sz="1600" kern="1200" dirty="0" smtClean="0"/>
            <a:t>Electrical hazards</a:t>
          </a:r>
          <a:endParaRPr lang="en-US" sz="1600" kern="1200" dirty="0"/>
        </a:p>
        <a:p>
          <a:pPr marL="171450" lvl="1" indent="-171450" algn="r" defTabSz="711200">
            <a:lnSpc>
              <a:spcPct val="90000"/>
            </a:lnSpc>
            <a:spcBef>
              <a:spcPct val="0"/>
            </a:spcBef>
            <a:spcAft>
              <a:spcPct val="15000"/>
            </a:spcAft>
            <a:buChar char="••"/>
          </a:pPr>
          <a:r>
            <a:rPr lang="en-US" sz="1600" kern="1200" dirty="0" smtClean="0"/>
            <a:t>Avoid slips, trips and falls</a:t>
          </a:r>
          <a:endParaRPr lang="en-US" sz="1600" kern="1200" dirty="0"/>
        </a:p>
        <a:p>
          <a:pPr marL="171450" lvl="1" indent="-171450" algn="r" defTabSz="711200">
            <a:lnSpc>
              <a:spcPct val="90000"/>
            </a:lnSpc>
            <a:spcBef>
              <a:spcPct val="0"/>
            </a:spcBef>
            <a:spcAft>
              <a:spcPct val="15000"/>
            </a:spcAft>
            <a:buChar char="••"/>
          </a:pPr>
          <a:endParaRPr lang="en-US" sz="1600" kern="1200" dirty="0"/>
        </a:p>
        <a:p>
          <a:pPr marL="57150" lvl="1" indent="-57150" algn="l" defTabSz="444500">
            <a:lnSpc>
              <a:spcPct val="90000"/>
            </a:lnSpc>
            <a:spcBef>
              <a:spcPct val="0"/>
            </a:spcBef>
            <a:spcAft>
              <a:spcPct val="15000"/>
            </a:spcAft>
            <a:buChar char="••"/>
          </a:pPr>
          <a:endParaRPr lang="en-US" sz="1000" kern="1200" dirty="0"/>
        </a:p>
      </dsp:txBody>
      <dsp:txXfrm>
        <a:off x="5793273" y="4152566"/>
        <a:ext cx="2631434" cy="1223207"/>
      </dsp:txXfrm>
    </dsp:sp>
    <dsp:sp modelId="{2F7998AF-9382-47A6-B98E-1A5487BCE498}">
      <dsp:nvSpPr>
        <dsp:cNvPr id="0" name=""/>
        <dsp:cNvSpPr/>
      </dsp:nvSpPr>
      <dsp:spPr>
        <a:xfrm>
          <a:off x="231292" y="3681404"/>
          <a:ext cx="3867924" cy="1732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142836"/>
              <a:satOff val="11748"/>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Bloodborne</a:t>
          </a:r>
          <a:r>
            <a:rPr lang="en-US" sz="1600" kern="1200" dirty="0" smtClean="0"/>
            <a:t> pathogens</a:t>
          </a:r>
          <a:endParaRPr lang="en-US" sz="1600" kern="1200" dirty="0"/>
        </a:p>
        <a:p>
          <a:pPr marL="171450" lvl="1" indent="-171450" algn="l" defTabSz="711200">
            <a:lnSpc>
              <a:spcPct val="90000"/>
            </a:lnSpc>
            <a:spcBef>
              <a:spcPct val="0"/>
            </a:spcBef>
            <a:spcAft>
              <a:spcPct val="15000"/>
            </a:spcAft>
            <a:buChar char="••"/>
          </a:pPr>
          <a:r>
            <a:rPr lang="en-US" sz="1600" kern="1200" dirty="0" smtClean="0"/>
            <a:t>Cold and flu</a:t>
          </a:r>
          <a:endParaRPr lang="en-US" sz="1600" kern="1200" dirty="0"/>
        </a:p>
        <a:p>
          <a:pPr marL="171450" lvl="1" indent="-171450" algn="l" defTabSz="711200">
            <a:lnSpc>
              <a:spcPct val="90000"/>
            </a:lnSpc>
            <a:spcBef>
              <a:spcPct val="0"/>
            </a:spcBef>
            <a:spcAft>
              <a:spcPct val="15000"/>
            </a:spcAft>
            <a:buChar char="••"/>
          </a:pPr>
          <a:r>
            <a:rPr lang="en-US" sz="1600" kern="1200" dirty="0" smtClean="0"/>
            <a:t>Skin infections</a:t>
          </a:r>
          <a:endParaRPr lang="en-US" sz="1600" kern="1200" dirty="0"/>
        </a:p>
        <a:p>
          <a:pPr marL="171450" lvl="1" indent="-171450" algn="l" defTabSz="711200">
            <a:lnSpc>
              <a:spcPct val="90000"/>
            </a:lnSpc>
            <a:spcBef>
              <a:spcPct val="0"/>
            </a:spcBef>
            <a:spcAft>
              <a:spcPct val="15000"/>
            </a:spcAft>
            <a:buChar char="••"/>
          </a:pPr>
          <a:r>
            <a:rPr lang="en-US" sz="1600" kern="1200" dirty="0" smtClean="0"/>
            <a:t>Importance of </a:t>
          </a:r>
          <a:r>
            <a:rPr lang="en-US" sz="1600" kern="1200" dirty="0" err="1" smtClean="0"/>
            <a:t>handwashing</a:t>
          </a:r>
          <a:endParaRPr lang="en-US" sz="1600" kern="1200" dirty="0"/>
        </a:p>
      </dsp:txBody>
      <dsp:txXfrm>
        <a:off x="269348" y="4152566"/>
        <a:ext cx="2631434" cy="1223207"/>
      </dsp:txXfrm>
    </dsp:sp>
    <dsp:sp modelId="{0C171518-6250-42E7-B35A-C933F718D146}">
      <dsp:nvSpPr>
        <dsp:cNvPr id="0" name=""/>
        <dsp:cNvSpPr/>
      </dsp:nvSpPr>
      <dsp:spPr>
        <a:xfrm>
          <a:off x="4545469" y="0"/>
          <a:ext cx="3867924" cy="1732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714279"/>
              <a:satOff val="3916"/>
              <a:lumOff val="-108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n-US" sz="1600" b="1" i="1" kern="1200" dirty="0" smtClean="0"/>
            <a:t>Formaldehyde</a:t>
          </a:r>
          <a:endParaRPr lang="en-US" sz="1600" b="1" i="1" kern="1200" dirty="0"/>
        </a:p>
        <a:p>
          <a:pPr marL="171450" lvl="1" indent="-171450" algn="r" defTabSz="711200">
            <a:lnSpc>
              <a:spcPct val="90000"/>
            </a:lnSpc>
            <a:spcBef>
              <a:spcPct val="0"/>
            </a:spcBef>
            <a:spcAft>
              <a:spcPct val="15000"/>
            </a:spcAft>
            <a:buChar char="••"/>
          </a:pPr>
          <a:r>
            <a:rPr lang="en-US" sz="1600" b="0" i="0" kern="1200" dirty="0" smtClean="0"/>
            <a:t>Exposure recognition</a:t>
          </a:r>
          <a:endParaRPr lang="en-US" sz="1600" b="0" i="0" kern="1200" dirty="0"/>
        </a:p>
        <a:p>
          <a:pPr marL="171450" lvl="1" indent="-171450" algn="r" defTabSz="711200">
            <a:lnSpc>
              <a:spcPct val="90000"/>
            </a:lnSpc>
            <a:spcBef>
              <a:spcPct val="0"/>
            </a:spcBef>
            <a:spcAft>
              <a:spcPct val="15000"/>
            </a:spcAft>
            <a:buChar char="••"/>
          </a:pPr>
          <a:r>
            <a:rPr lang="en-US" sz="1600" b="0" i="0" kern="1200" dirty="0" smtClean="0"/>
            <a:t>Use  of ventilation</a:t>
          </a:r>
          <a:endParaRPr lang="en-US" sz="1600" b="0" i="0" kern="1200" dirty="0"/>
        </a:p>
        <a:p>
          <a:pPr marL="171450" lvl="1" indent="-171450" algn="r" defTabSz="711200">
            <a:lnSpc>
              <a:spcPct val="90000"/>
            </a:lnSpc>
            <a:spcBef>
              <a:spcPct val="0"/>
            </a:spcBef>
            <a:spcAft>
              <a:spcPct val="15000"/>
            </a:spcAft>
            <a:buChar char="••"/>
          </a:pPr>
          <a:r>
            <a:rPr lang="en-US" sz="1600" b="0" i="0" kern="1200" dirty="0" smtClean="0"/>
            <a:t>Use of PPE</a:t>
          </a:r>
          <a:endParaRPr lang="en-US" sz="1600" b="0" i="0" kern="1200" dirty="0"/>
        </a:p>
        <a:p>
          <a:pPr marL="171450" lvl="1" indent="-171450" algn="l" defTabSz="711200">
            <a:lnSpc>
              <a:spcPct val="90000"/>
            </a:lnSpc>
            <a:spcBef>
              <a:spcPct val="0"/>
            </a:spcBef>
            <a:spcAft>
              <a:spcPct val="15000"/>
            </a:spcAft>
            <a:buChar char="••"/>
          </a:pPr>
          <a:endParaRPr lang="en-US" sz="1600" kern="1200" dirty="0"/>
        </a:p>
      </dsp:txBody>
      <dsp:txXfrm>
        <a:off x="5743903" y="38056"/>
        <a:ext cx="2631434" cy="1223207"/>
      </dsp:txXfrm>
    </dsp:sp>
    <dsp:sp modelId="{892EE5D4-F7D4-44DF-98C5-6F05A1E85462}">
      <dsp:nvSpPr>
        <dsp:cNvPr id="0" name=""/>
        <dsp:cNvSpPr/>
      </dsp:nvSpPr>
      <dsp:spPr>
        <a:xfrm>
          <a:off x="231867" y="0"/>
          <a:ext cx="3866774" cy="17324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Irritation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Allergy</a:t>
          </a:r>
          <a:endParaRPr lang="en-US" sz="1600" kern="1200" dirty="0"/>
        </a:p>
        <a:p>
          <a:pPr marL="171450" lvl="1" indent="-171450" algn="l" defTabSz="711200">
            <a:lnSpc>
              <a:spcPct val="90000"/>
            </a:lnSpc>
            <a:spcBef>
              <a:spcPct val="0"/>
            </a:spcBef>
            <a:spcAft>
              <a:spcPct val="15000"/>
            </a:spcAft>
            <a:buChar char="••"/>
          </a:pPr>
          <a:r>
            <a:rPr lang="en-US" sz="1600" kern="1200" dirty="0" smtClean="0"/>
            <a:t>Asthma</a:t>
          </a:r>
          <a:endParaRPr lang="en-US" sz="1600" kern="1200" dirty="0"/>
        </a:p>
        <a:p>
          <a:pPr marL="171450" lvl="1" indent="-171450" algn="l" defTabSz="711200">
            <a:lnSpc>
              <a:spcPct val="90000"/>
            </a:lnSpc>
            <a:spcBef>
              <a:spcPct val="0"/>
            </a:spcBef>
            <a:spcAft>
              <a:spcPct val="15000"/>
            </a:spcAft>
            <a:buChar char="••"/>
          </a:pPr>
          <a:r>
            <a:rPr lang="en-US" sz="1600" kern="1200" dirty="0" smtClean="0"/>
            <a:t>Reproductive Effects</a:t>
          </a:r>
          <a:endParaRPr lang="en-US" sz="1600" kern="1200" dirty="0"/>
        </a:p>
        <a:p>
          <a:pPr marL="171450" lvl="1" indent="-171450" algn="l" defTabSz="711200">
            <a:lnSpc>
              <a:spcPct val="90000"/>
            </a:lnSpc>
            <a:spcBef>
              <a:spcPct val="0"/>
            </a:spcBef>
            <a:spcAft>
              <a:spcPct val="15000"/>
            </a:spcAft>
            <a:buChar char="••"/>
          </a:pPr>
          <a:r>
            <a:rPr lang="en-US" sz="1600" kern="1200" dirty="0" smtClean="0"/>
            <a:t>Neurological Effects</a:t>
          </a:r>
          <a:endParaRPr lang="en-US" sz="1600" kern="1200" dirty="0"/>
        </a:p>
        <a:p>
          <a:pPr marL="171450" lvl="1" indent="-171450" algn="l" defTabSz="711200">
            <a:lnSpc>
              <a:spcPct val="90000"/>
            </a:lnSpc>
            <a:spcBef>
              <a:spcPct val="0"/>
            </a:spcBef>
            <a:spcAft>
              <a:spcPct val="15000"/>
            </a:spcAft>
            <a:buChar char="••"/>
          </a:pPr>
          <a:r>
            <a:rPr lang="en-US" sz="1600" kern="1200" dirty="0" smtClean="0"/>
            <a:t>Cancer</a:t>
          </a:r>
          <a:endParaRPr lang="en-US" sz="1600" kern="1200" dirty="0"/>
        </a:p>
      </dsp:txBody>
      <dsp:txXfrm>
        <a:off x="269923" y="38056"/>
        <a:ext cx="2630629" cy="1223207"/>
      </dsp:txXfrm>
    </dsp:sp>
    <dsp:sp modelId="{3117B63E-E6BE-45BD-8795-02B337E784AB}">
      <dsp:nvSpPr>
        <dsp:cNvPr id="0" name=""/>
        <dsp:cNvSpPr/>
      </dsp:nvSpPr>
      <dsp:spPr>
        <a:xfrm>
          <a:off x="1948701" y="308588"/>
          <a:ext cx="2344188" cy="234418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Health Effects Awareness</a:t>
          </a:r>
          <a:endParaRPr lang="en-US" sz="2000" kern="1200" dirty="0"/>
        </a:p>
      </dsp:txBody>
      <dsp:txXfrm>
        <a:off x="2635298" y="995185"/>
        <a:ext cx="1657591" cy="1657591"/>
      </dsp:txXfrm>
    </dsp:sp>
    <dsp:sp modelId="{42A02567-4AEF-46DF-8D72-273E17277155}">
      <dsp:nvSpPr>
        <dsp:cNvPr id="0" name=""/>
        <dsp:cNvSpPr/>
      </dsp:nvSpPr>
      <dsp:spPr>
        <a:xfrm rot="5400000">
          <a:off x="4401166" y="308588"/>
          <a:ext cx="2344188" cy="2344188"/>
        </a:xfrm>
        <a:prstGeom prst="pieWedge">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Chemical Exposure Recognition and Control</a:t>
          </a:r>
          <a:endParaRPr lang="en-US" sz="2000" kern="1200" dirty="0"/>
        </a:p>
      </dsp:txBody>
      <dsp:txXfrm rot="-5400000">
        <a:off x="4401166" y="995185"/>
        <a:ext cx="1657591" cy="1657591"/>
      </dsp:txXfrm>
    </dsp:sp>
    <dsp:sp modelId="{29E19B59-F512-4AF8-A35F-C27190E8E6C0}">
      <dsp:nvSpPr>
        <dsp:cNvPr id="0" name=""/>
        <dsp:cNvSpPr/>
      </dsp:nvSpPr>
      <dsp:spPr>
        <a:xfrm rot="10800000">
          <a:off x="4401166" y="2761053"/>
          <a:ext cx="2344188" cy="2344188"/>
        </a:xfrm>
        <a:prstGeom prst="pieWedge">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Ergonomics and Safety Hazards</a:t>
          </a:r>
          <a:endParaRPr lang="en-US" sz="2000" kern="1200" dirty="0"/>
        </a:p>
      </dsp:txBody>
      <dsp:txXfrm rot="10800000">
        <a:off x="4401166" y="2761053"/>
        <a:ext cx="1657591" cy="1657591"/>
      </dsp:txXfrm>
    </dsp:sp>
    <dsp:sp modelId="{D4976B54-5A29-45C9-9A39-0AF4BF7D7DE4}">
      <dsp:nvSpPr>
        <dsp:cNvPr id="0" name=""/>
        <dsp:cNvSpPr/>
      </dsp:nvSpPr>
      <dsp:spPr>
        <a:xfrm rot="16200000">
          <a:off x="1948701" y="2761053"/>
          <a:ext cx="2344188" cy="2344188"/>
        </a:xfrm>
        <a:prstGeom prst="pieWedge">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Infection Control</a:t>
          </a:r>
          <a:endParaRPr lang="en-US" sz="2000" kern="1200" dirty="0"/>
        </a:p>
      </dsp:txBody>
      <dsp:txXfrm rot="5400000">
        <a:off x="2635298" y="2761053"/>
        <a:ext cx="1657591" cy="1657591"/>
      </dsp:txXfrm>
    </dsp:sp>
    <dsp:sp modelId="{29FA470D-4B0E-4BCF-8FB8-9341FDAF2539}">
      <dsp:nvSpPr>
        <dsp:cNvPr id="0" name=""/>
        <dsp:cNvSpPr/>
      </dsp:nvSpPr>
      <dsp:spPr>
        <a:xfrm>
          <a:off x="3942344" y="2219670"/>
          <a:ext cx="809367" cy="703797"/>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39572-00C3-422A-B1D1-2EB7C8FD5A82}">
      <dsp:nvSpPr>
        <dsp:cNvPr id="0" name=""/>
        <dsp:cNvSpPr/>
      </dsp:nvSpPr>
      <dsp:spPr>
        <a:xfrm rot="10800000">
          <a:off x="3942344" y="2490361"/>
          <a:ext cx="809367" cy="703797"/>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043876" cy="466411"/>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defTabSz="931853" eaLnBrk="1" hangingPunct="1">
              <a:spcBef>
                <a:spcPct val="0"/>
              </a:spcBef>
              <a:buFontTx/>
              <a:buNone/>
              <a:defRPr sz="1200">
                <a:latin typeface="Arial" charset="0"/>
              </a:defRPr>
            </a:lvl1pPr>
          </a:lstStyle>
          <a:p>
            <a:pPr>
              <a:defRPr/>
            </a:pPr>
            <a:endParaRPr lang="en-US"/>
          </a:p>
        </p:txBody>
      </p:sp>
      <p:sp>
        <p:nvSpPr>
          <p:cNvPr id="227331" name="Rectangle 3"/>
          <p:cNvSpPr>
            <a:spLocks noGrp="1" noChangeArrowheads="1"/>
          </p:cNvSpPr>
          <p:nvPr>
            <p:ph type="dt" sz="quarter" idx="1"/>
          </p:nvPr>
        </p:nvSpPr>
        <p:spPr bwMode="auto">
          <a:xfrm>
            <a:off x="3977630" y="0"/>
            <a:ext cx="3043876" cy="466411"/>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lgn="r" defTabSz="931853" eaLnBrk="1" hangingPunct="1">
              <a:spcBef>
                <a:spcPct val="0"/>
              </a:spcBef>
              <a:buFontTx/>
              <a:buNone/>
              <a:defRPr sz="1200">
                <a:latin typeface="Arial" charset="0"/>
              </a:defRPr>
            </a:lvl1pPr>
          </a:lstStyle>
          <a:p>
            <a:pPr>
              <a:defRPr/>
            </a:pPr>
            <a:endParaRPr lang="en-US"/>
          </a:p>
        </p:txBody>
      </p:sp>
      <p:sp>
        <p:nvSpPr>
          <p:cNvPr id="227332" name="Rectangle 4"/>
          <p:cNvSpPr>
            <a:spLocks noGrp="1" noChangeArrowheads="1"/>
          </p:cNvSpPr>
          <p:nvPr>
            <p:ph type="ftr" sz="quarter" idx="2"/>
          </p:nvPr>
        </p:nvSpPr>
        <p:spPr bwMode="auto">
          <a:xfrm>
            <a:off x="0" y="8841099"/>
            <a:ext cx="3043876" cy="466411"/>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defTabSz="931853" eaLnBrk="1" hangingPunct="1">
              <a:spcBef>
                <a:spcPct val="0"/>
              </a:spcBef>
              <a:buFontTx/>
              <a:buNone/>
              <a:defRPr sz="1200">
                <a:latin typeface="Arial" charset="0"/>
              </a:defRPr>
            </a:lvl1pPr>
          </a:lstStyle>
          <a:p>
            <a:pPr>
              <a:defRPr/>
            </a:pPr>
            <a:endParaRPr lang="en-US"/>
          </a:p>
        </p:txBody>
      </p:sp>
      <p:sp>
        <p:nvSpPr>
          <p:cNvPr id="227333" name="Rectangle 5"/>
          <p:cNvSpPr>
            <a:spLocks noGrp="1" noChangeArrowheads="1"/>
          </p:cNvSpPr>
          <p:nvPr>
            <p:ph type="sldNum" sz="quarter" idx="3"/>
          </p:nvPr>
        </p:nvSpPr>
        <p:spPr bwMode="auto">
          <a:xfrm>
            <a:off x="3977630" y="8841099"/>
            <a:ext cx="3043876" cy="466411"/>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lgn="r" defTabSz="931853" eaLnBrk="1" hangingPunct="1">
              <a:spcBef>
                <a:spcPct val="0"/>
              </a:spcBef>
              <a:buFontTx/>
              <a:buNone/>
              <a:defRPr sz="1200">
                <a:latin typeface="Arial" charset="0"/>
              </a:defRPr>
            </a:lvl1pPr>
          </a:lstStyle>
          <a:p>
            <a:pPr>
              <a:defRPr/>
            </a:pPr>
            <a:fld id="{427C9993-5EAC-4899-BD72-4BC483E11D77}" type="slidenum">
              <a:rPr lang="en-US"/>
              <a:pPr>
                <a:defRPr/>
              </a:pPr>
              <a:t>‹#›</a:t>
            </a:fld>
            <a:endParaRPr lang="en-US"/>
          </a:p>
        </p:txBody>
      </p:sp>
    </p:spTree>
    <p:extLst>
      <p:ext uri="{BB962C8B-B14F-4D97-AF65-F5344CB8AC3E}">
        <p14:creationId xmlns:p14="http://schemas.microsoft.com/office/powerpoint/2010/main" val="3674266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876" cy="466411"/>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defTabSz="931853" eaLnBrk="1" hangingPunct="1">
              <a:spcBef>
                <a:spcPct val="0"/>
              </a:spcBef>
              <a:buFontTx/>
              <a:buNone/>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7630" y="0"/>
            <a:ext cx="3043876" cy="466411"/>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lvl1pPr algn="r" defTabSz="931853" eaLnBrk="1" hangingPunct="1">
              <a:spcBef>
                <a:spcPct val="0"/>
              </a:spcBef>
              <a:buFontTx/>
              <a:buNone/>
              <a:defRPr sz="120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716" y="4422142"/>
            <a:ext cx="5621672" cy="4188141"/>
          </a:xfrm>
          <a:prstGeom prst="rect">
            <a:avLst/>
          </a:prstGeom>
          <a:noFill/>
          <a:ln w="9525">
            <a:noFill/>
            <a:miter lim="800000"/>
            <a:headEnd/>
            <a:tailEnd/>
          </a:ln>
        </p:spPr>
        <p:txBody>
          <a:bodyPr vert="horz" wrap="square" lIns="93308" tIns="46654" rIns="93308"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1099"/>
            <a:ext cx="3043876" cy="466411"/>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defTabSz="931853" eaLnBrk="1" hangingPunct="1">
              <a:spcBef>
                <a:spcPct val="0"/>
              </a:spcBef>
              <a:buFontTx/>
              <a:buNone/>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7630" y="8841099"/>
            <a:ext cx="3043876" cy="466411"/>
          </a:xfrm>
          <a:prstGeom prst="rect">
            <a:avLst/>
          </a:prstGeom>
          <a:noFill/>
          <a:ln w="9525">
            <a:noFill/>
            <a:miter lim="800000"/>
            <a:headEnd/>
            <a:tailEnd/>
          </a:ln>
        </p:spPr>
        <p:txBody>
          <a:bodyPr vert="horz" wrap="square" lIns="93308" tIns="46654" rIns="93308" bIns="46654" numCol="1" anchor="b" anchorCtr="0" compatLnSpc="1">
            <a:prstTxWarp prst="textNoShape">
              <a:avLst/>
            </a:prstTxWarp>
          </a:bodyPr>
          <a:lstStyle>
            <a:lvl1pPr algn="r" defTabSz="931853" eaLnBrk="1" hangingPunct="1">
              <a:spcBef>
                <a:spcPct val="0"/>
              </a:spcBef>
              <a:buFontTx/>
              <a:buNone/>
              <a:defRPr sz="1200">
                <a:latin typeface="Arial" charset="0"/>
              </a:defRPr>
            </a:lvl1pPr>
          </a:lstStyle>
          <a:p>
            <a:pPr>
              <a:defRPr/>
            </a:pPr>
            <a:fld id="{36D02FFD-8B99-41E4-BA02-35654EDBD331}" type="slidenum">
              <a:rPr lang="en-US"/>
              <a:pPr>
                <a:defRPr/>
              </a:pPr>
              <a:t>‹#›</a:t>
            </a:fld>
            <a:endParaRPr lang="en-US"/>
          </a:p>
        </p:txBody>
      </p:sp>
    </p:spTree>
    <p:extLst>
      <p:ext uri="{BB962C8B-B14F-4D97-AF65-F5344CB8AC3E}">
        <p14:creationId xmlns:p14="http://schemas.microsoft.com/office/powerpoint/2010/main" val="839330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30716"/>
            <a:fld id="{AF7B54D9-A273-44CA-A1E0-40B7900CC4FB}" type="slidenum">
              <a:rPr lang="en-US" smtClean="0"/>
              <a:pPr defTabSz="930716"/>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defTabSz="917966" eaLnBrk="1" hangingPunct="1">
              <a:defRPr/>
            </a:pPr>
            <a:r>
              <a:rPr lang="en-US" dirty="0" smtClean="0"/>
              <a:t>Welcome to our training on identifying,</a:t>
            </a:r>
            <a:r>
              <a:rPr lang="en-US" baseline="0" dirty="0" smtClean="0"/>
              <a:t> recognizing and controlling hazards in the cosmetology industry.  This training was developed specifically for beauty and grooming professionals and students by National Jewish Health in Denver, CO, with support from Colorado State University in Fort Collins, CO. </a:t>
            </a:r>
            <a:r>
              <a:rPr lang="en-US" dirty="0"/>
              <a:t>Funding for these training materials was provided by a grant from the U.S. Department of Labor, OSHA, under the Susan Harwood Targeted Topic Training Grant Program.</a:t>
            </a:r>
          </a:p>
          <a:p>
            <a:pPr eaLnBrk="1" hangingPunct="1"/>
            <a:endParaRPr lang="en-US" dirty="0" smtClean="0"/>
          </a:p>
          <a:p>
            <a:pPr eaLnBrk="1" hangingPunct="1"/>
            <a:r>
              <a:rPr lang="en-US" dirty="0" smtClean="0"/>
              <a:t>[Go to </a:t>
            </a:r>
            <a:r>
              <a:rPr lang="en-US" dirty="0" err="1" smtClean="0"/>
              <a:t>CosmetologyActivities</a:t>
            </a:r>
            <a:r>
              <a:rPr lang="en-US" dirty="0" smtClean="0"/>
              <a:t>,</a:t>
            </a:r>
            <a:r>
              <a:rPr lang="en-US" baseline="0" dirty="0" smtClean="0"/>
              <a:t> slide 1]</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What you need to disinfect in a salon?  Well, basically anything that touches your client.  You want to disinfect your work area, any equipment that isn’t disposable, your shears and clippers, any metal tools, any non-porous tools, your capes and towels, and your pedicure spas.  Basically, everything that touches somebody including your hands, tools, and applicators should be either thrown away or cleaned and disinfected.</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100</a:t>
            </a:fld>
            <a:endParaRPr lang="en-US"/>
          </a:p>
        </p:txBody>
      </p:sp>
    </p:spTree>
    <p:extLst>
      <p:ext uri="{BB962C8B-B14F-4D97-AF65-F5344CB8AC3E}">
        <p14:creationId xmlns:p14="http://schemas.microsoft.com/office/powerpoint/2010/main" val="8306591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disinfection guidelines.  For tools that have come into contact with blood or potentially infected body fluids, you need to use a hospital-grade disinfectant that is effective against bacteria as well as HIV and hepatitis B.  Some examples are </a:t>
            </a:r>
            <a:r>
              <a:rPr lang="en-US" dirty="0" err="1"/>
              <a:t>Barbicide</a:t>
            </a:r>
            <a:r>
              <a:rPr lang="en-US" dirty="0"/>
              <a:t> II and Shockwave.  If you are cleaning tools that haven’t contacted blood or body fluids, you still need to disinfect against bacteria, and use a broad spectrum EPA-registered disinfectant, such as </a:t>
            </a:r>
            <a:r>
              <a:rPr lang="en-US" dirty="0" err="1"/>
              <a:t>Barbicide</a:t>
            </a:r>
            <a:r>
              <a:rPr lang="en-US" dirty="0"/>
              <a:t>, </a:t>
            </a:r>
            <a:r>
              <a:rPr lang="en-US" dirty="0" err="1"/>
              <a:t>Clipperside</a:t>
            </a:r>
            <a:r>
              <a:rPr lang="en-US" dirty="0"/>
              <a:t>, and Lysol IC.  </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101</a:t>
            </a:fld>
            <a:endParaRPr lang="en-US"/>
          </a:p>
        </p:txBody>
      </p:sp>
    </p:spTree>
    <p:extLst>
      <p:ext uri="{BB962C8B-B14F-4D97-AF65-F5344CB8AC3E}">
        <p14:creationId xmlns:p14="http://schemas.microsoft.com/office/powerpoint/2010/main" val="15482144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For surfaces such as countertops or sinks and for your towels and linens that you need to sanitize and not disinfect, you should use an EPA-registered cleaning product, such as those listed on the slide.  You want to sanitize your hands before each client, and we recommend antimicrobial liquid soap over bar soap.  You also want to use antiseptic designed for hands or feet on your client before you perform a manicure or a pedicure.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102</a:t>
            </a:fld>
            <a:endParaRPr lang="en-US"/>
          </a:p>
        </p:txBody>
      </p:sp>
    </p:spTree>
    <p:extLst>
      <p:ext uri="{BB962C8B-B14F-4D97-AF65-F5344CB8AC3E}">
        <p14:creationId xmlns:p14="http://schemas.microsoft.com/office/powerpoint/2010/main" val="22674029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Disinfection details really do matter.  It is important to follow the manufacturer’s guidelines for disinfection.  Pre-clean any tools or areas to reduce the amount of disinfectant you have to use.  Contact time is critical for effective disinfection: if the disinfectants have to sit on a surface for ten minutes, and you only leave them there for five, you may think you’ve removed all of the germs when many could still be there.  You want to regularly change your disinfectant solutions, and store them in an airtight container.  It’s also really important to use PPE when you are working with disinfectants, since they can cause health effects.</a:t>
            </a:r>
          </a:p>
          <a:p>
            <a:endParaRPr lang="en-US" dirty="0" smtClean="0"/>
          </a:p>
          <a:p>
            <a:r>
              <a:rPr lang="en-US" dirty="0" smtClean="0"/>
              <a:t>[Go to </a:t>
            </a:r>
            <a:r>
              <a:rPr lang="en-US" dirty="0" err="1" smtClean="0"/>
              <a:t>CosmetologyActivities</a:t>
            </a:r>
            <a:r>
              <a:rPr lang="en-US" dirty="0" smtClean="0"/>
              <a:t>, slide 26-</a:t>
            </a:r>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103</a:t>
            </a:fld>
            <a:endParaRPr lang="en-US"/>
          </a:p>
        </p:txBody>
      </p:sp>
    </p:spTree>
    <p:extLst>
      <p:ext uri="{BB962C8B-B14F-4D97-AF65-F5344CB8AC3E}">
        <p14:creationId xmlns:p14="http://schemas.microsoft.com/office/powerpoint/2010/main" val="37159165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will finish up by talking briefly about safety hazards, including electrical hazards and slips, trips, and falls.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104</a:t>
            </a:fld>
            <a:endParaRPr lang="en-US"/>
          </a:p>
        </p:txBody>
      </p:sp>
    </p:spTree>
    <p:extLst>
      <p:ext uri="{BB962C8B-B14F-4D97-AF65-F5344CB8AC3E}">
        <p14:creationId xmlns:p14="http://schemas.microsoft.com/office/powerpoint/2010/main" val="40638716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protect yourself from electrical hazards, make sure that there are enough outlets at each workstation.  You don’t want to overload outlets or use multiple power strips.  If you’re using a </a:t>
            </a:r>
            <a:r>
              <a:rPr lang="en-US" dirty="0" err="1"/>
              <a:t>powerstrip</a:t>
            </a:r>
            <a:r>
              <a:rPr lang="en-US" dirty="0"/>
              <a:t>, only use one appliance at a time—something like multiple hair driers could blow your system.  Never use equipment with a damaged cord, and remember that electricity and water don’t mix—don’t use appliances where they could come into contact with liquids.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105</a:t>
            </a:fld>
            <a:endParaRPr lang="en-US"/>
          </a:p>
        </p:txBody>
      </p:sp>
    </p:spTree>
    <p:extLst>
      <p:ext uri="{BB962C8B-B14F-4D97-AF65-F5344CB8AC3E}">
        <p14:creationId xmlns:p14="http://schemas.microsoft.com/office/powerpoint/2010/main" val="3923509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To avoid slips, trips and falls, route your cables overhead if possible, and unplug equipment when you’re not using it.  You want to keep the area around your workstation clear.  That means you should sweep up hair after every client, and clean up after using shine sprays because they’re especially slippery.  You also want to mop up any wet areas to prevent falls.</a:t>
            </a:r>
          </a:p>
          <a:p>
            <a:pPr defTabSz="917966">
              <a:defRPr/>
            </a:pPr>
            <a:endParaRPr lang="en-US" dirty="0"/>
          </a:p>
          <a:p>
            <a:pPr defTabSz="917966">
              <a:defRPr/>
            </a:pPr>
            <a:r>
              <a:rPr lang="en-US" dirty="0"/>
              <a:t>[Go to </a:t>
            </a:r>
            <a:r>
              <a:rPr lang="en-US" dirty="0" err="1"/>
              <a:t>CosmetologyActivities</a:t>
            </a:r>
            <a:r>
              <a:rPr lang="en-US" dirty="0"/>
              <a:t>, slide 30]</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106</a:t>
            </a:fld>
            <a:endParaRPr lang="en-US"/>
          </a:p>
        </p:txBody>
      </p:sp>
    </p:spTree>
    <p:extLst>
      <p:ext uri="{BB962C8B-B14F-4D97-AF65-F5344CB8AC3E}">
        <p14:creationId xmlns:p14="http://schemas.microsoft.com/office/powerpoint/2010/main" val="5592507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a:ln/>
        </p:spPr>
      </p:sp>
      <p:sp>
        <p:nvSpPr>
          <p:cNvPr id="210946" name="Notes Placeholder 2"/>
          <p:cNvSpPr>
            <a:spLocks noGrp="1"/>
          </p:cNvSpPr>
          <p:nvPr>
            <p:ph type="body" idx="1"/>
          </p:nvPr>
        </p:nvSpPr>
        <p:spPr>
          <a:noFill/>
          <a:ln/>
        </p:spPr>
        <p:txBody>
          <a:bodyPr/>
          <a:lstStyle/>
          <a:p>
            <a:r>
              <a:rPr lang="en-US" dirty="0"/>
              <a:t>How does it all fit together?  We talked about health effects, and how some of these chemicals can cause irritation, allergy, asthma, reproductive effects, neurological effects, and even cancer.  We talked a lot about formaldehyde, how to recognize chemical hazards, how to use ventilation, and how to use PPE.  We talked a lot about ergonomics—how we want you to reduce force, repetition and awkward postures.  We also talked about infections—everything from </a:t>
            </a:r>
            <a:r>
              <a:rPr lang="en-US" dirty="0" err="1"/>
              <a:t>bloodborne</a:t>
            </a:r>
            <a:r>
              <a:rPr lang="en-US" dirty="0"/>
              <a:t> pathogens to cold and flu and the importance of </a:t>
            </a:r>
            <a:r>
              <a:rPr lang="en-US" dirty="0" err="1"/>
              <a:t>handwashing</a:t>
            </a:r>
            <a:r>
              <a:rPr lang="en-US" dirty="0"/>
              <a:t>.  Combining all of these pieces will help you work safely in a salon.</a:t>
            </a:r>
          </a:p>
          <a:p>
            <a:endParaRPr lang="en-US" dirty="0"/>
          </a:p>
          <a:p>
            <a:r>
              <a:rPr lang="en-US" dirty="0"/>
              <a:t>[Go to </a:t>
            </a:r>
            <a:r>
              <a:rPr lang="en-US" dirty="0" err="1"/>
              <a:t>CosmetologyActivities</a:t>
            </a:r>
            <a:r>
              <a:rPr lang="en-US" dirty="0"/>
              <a:t>, slide 31] </a:t>
            </a:r>
          </a:p>
        </p:txBody>
      </p:sp>
      <p:sp>
        <p:nvSpPr>
          <p:cNvPr id="210947" name="Slide Number Placeholder 3"/>
          <p:cNvSpPr>
            <a:spLocks noGrp="1"/>
          </p:cNvSpPr>
          <p:nvPr>
            <p:ph type="sldNum" sz="quarter" idx="5"/>
          </p:nvPr>
        </p:nvSpPr>
        <p:spPr>
          <a:noFill/>
        </p:spPr>
        <p:txBody>
          <a:bodyPr/>
          <a:lstStyle/>
          <a:p>
            <a:pPr defTabSz="930716"/>
            <a:fld id="{E562C845-28A1-4393-B407-4633A2B90A3D}" type="slidenum">
              <a:rPr lang="en-US" smtClean="0"/>
              <a:pPr defTabSz="930716"/>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pPr defTabSz="930716"/>
            <a:fld id="{CE2C258D-FD08-4EEE-AB9C-6D98D8304E33}" type="slidenum">
              <a:rPr lang="en-US" smtClean="0"/>
              <a:pPr defTabSz="930716"/>
              <a:t>108</a:t>
            </a:fld>
            <a:endParaRPr lang="en-US"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dirty="0"/>
              <a:t>As an employee, you have a number of rights under OSHA.  You have the right to get training from your employer as required by the OSHA standards.  You also have the right to request information from your employer about OSHA standards, worker injuries, illnesses, and job hazards.  In addition, you can request action from your employer to correct hazards or violations of OSHA standards.  You have a right to file a complaint with OSHA if you believe there are violations of OSHA standards, or serious hazards. This complaint must be submitted in writing, signed by a current employee, or an employee representative, and state the reason for the inspection request. Forms and more information on how to do this are available on the OSHA website at www.osha.gov.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r>
              <a:rPr lang="en-US" dirty="0"/>
              <a:t>If OSHA ever inspects your workplace, you have the right to be involved the inspection and find out the results.  You have the right to get involved in meetings or file a formal appeal concerning your employers’ timely abatement of OSHA citations, and to file a discrimination complaint. You can also request a research investigation by the National Institute for Occupational Safety and Health, or NIOSH. And lastly, you can provide comments and testimony to OSHA during rule-making on new standards.</a:t>
            </a:r>
          </a:p>
          <a:p>
            <a:pPr defTabSz="881312"/>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There’s a whole section of OSHA website dedicated to protecting whistleblowers.  Section 11 C and more than 20 other statutes protect you if you want to report a violation.  You’re allowed to exercise your rights including reporting any injuries, reporting any violations, and participating in health and safety activities, like this training.  Your employer may not like it if you file a report, but they are prevented from discriminating against you if you exercise your rights under OSHA.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13</a:t>
            </a:fld>
            <a:endParaRPr lang="en-US"/>
          </a:p>
        </p:txBody>
      </p:sp>
    </p:spTree>
    <p:extLst>
      <p:ext uri="{BB962C8B-B14F-4D97-AF65-F5344CB8AC3E}">
        <p14:creationId xmlns:p14="http://schemas.microsoft.com/office/powerpoint/2010/main" val="338291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wonder if booth renters are covered by OSHA.  The problem is that there’s no clear-cut answer. Courts and state agencies look at a long list of things to determine whether you’re an employee or an independent contractor. If you get an IRS form 1099 instead of a W-2, that might mean you’re an independent contractor. If someone else is in charge of setting your schedule, that might mean you’re an employee. Employees have the right to a lot of things that aren’t available to independent contractors, like rights under OSHA, minimum wage, and workers’ compensation.  Because there’s no set definition, the decision is made on a case-by-case basis.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14</a:t>
            </a:fld>
            <a:endParaRPr lang="en-US"/>
          </a:p>
        </p:txBody>
      </p:sp>
    </p:spTree>
    <p:extLst>
      <p:ext uri="{BB962C8B-B14F-4D97-AF65-F5344CB8AC3E}">
        <p14:creationId xmlns:p14="http://schemas.microsoft.com/office/powerpoint/2010/main" val="3713007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defTabSz="917966">
              <a:defRPr/>
            </a:pPr>
            <a:r>
              <a:rPr lang="en-US" dirty="0"/>
              <a:t>There are other OSHA standards that apply to your workplace.  There are OSHA standards for record keeping, housekeeping, first aid, personal protective equipment, </a:t>
            </a:r>
            <a:r>
              <a:rPr lang="en-US" dirty="0" err="1"/>
              <a:t>bloodborne</a:t>
            </a:r>
            <a:r>
              <a:rPr lang="en-US" dirty="0"/>
              <a:t> pathogens, and hazard communication.  There is a specific standard for formaldehyde.  This list isn’t comprehensive, so there may be other standards that apply to your workplace as well.</a:t>
            </a:r>
          </a:p>
          <a:p>
            <a:pPr defTabSz="917966">
              <a:defRPr/>
            </a:pPr>
            <a:endParaRPr lang="en-US" dirty="0"/>
          </a:p>
          <a:p>
            <a:pPr defTabSz="917966">
              <a:defRPr/>
            </a:pPr>
            <a:r>
              <a:rPr lang="en-US" dirty="0" smtClean="0"/>
              <a:t>[Go to </a:t>
            </a:r>
            <a:r>
              <a:rPr lang="en-US" dirty="0" err="1" smtClean="0"/>
              <a:t>CosmetologyActivities</a:t>
            </a:r>
            <a:r>
              <a:rPr lang="en-US" dirty="0" smtClean="0"/>
              <a:t>,</a:t>
            </a:r>
            <a:r>
              <a:rPr lang="en-US" baseline="0" dirty="0" smtClean="0"/>
              <a:t> slide 2]</a:t>
            </a:r>
            <a:endParaRPr lang="en-US" dirty="0" smtClean="0"/>
          </a:p>
          <a:p>
            <a:pPr defTabSz="917966">
              <a:defRPr/>
            </a:pPr>
            <a:endParaRPr lang="en-US" dirty="0"/>
          </a:p>
          <a:p>
            <a:pPr defTabSz="917966">
              <a:defRPr/>
            </a:pPr>
            <a:endParaRPr lang="en-US" dirty="0"/>
          </a:p>
          <a:p>
            <a:pPr defTabSz="917966">
              <a:defRPr/>
            </a:pPr>
            <a:endParaRPr lang="en-US" dirty="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are a  lot of possible health effects from hair and nail salon work. We will spend a lot of time talking about the different types of health effects that can be caused by chemicals. We’ll talk about the musculoskeletal disorders that can happen as a result of ergonomic problems. We’ll talk about infections, including cold and flu, skin infections, and </a:t>
            </a:r>
            <a:r>
              <a:rPr lang="en-US" dirty="0" err="1"/>
              <a:t>bloodborne</a:t>
            </a:r>
            <a:r>
              <a:rPr lang="en-US" dirty="0"/>
              <a:t> pathogens. We’ll talk a little about injuries, including slips, trips, falls, and electrical injuries.   The hazards </a:t>
            </a:r>
            <a:r>
              <a:rPr lang="en-US"/>
              <a:t>in red-- burns</a:t>
            </a:r>
            <a:r>
              <a:rPr lang="en-US" dirty="0"/>
              <a:t>, cuts, and workplace violence are some other hazards that salon workers face, but we will not have time to cover these important topics in this presentation.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16</a:t>
            </a:fld>
            <a:endParaRPr lang="en-US"/>
          </a:p>
        </p:txBody>
      </p:sp>
    </p:spTree>
    <p:extLst>
      <p:ext uri="{BB962C8B-B14F-4D97-AF65-F5344CB8AC3E}">
        <p14:creationId xmlns:p14="http://schemas.microsoft.com/office/powerpoint/2010/main" val="407932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977630" y="8841099"/>
            <a:ext cx="3043876" cy="466411"/>
          </a:xfrm>
          <a:prstGeom prst="rect">
            <a:avLst/>
          </a:prstGeom>
          <a:noFill/>
          <a:ln w="9525">
            <a:noFill/>
            <a:miter lim="800000"/>
            <a:headEnd/>
            <a:tailEnd/>
          </a:ln>
        </p:spPr>
        <p:txBody>
          <a:bodyPr lIns="93308" tIns="46654" rIns="93308" bIns="46654" anchor="b"/>
          <a:lstStyle/>
          <a:p>
            <a:pPr algn="r" defTabSz="930716"/>
            <a:fld id="{522B5463-31BF-4FE5-9866-064AA5582B5B}" type="slidenum">
              <a:rPr lang="en-US" sz="1200">
                <a:latin typeface="Arial" charset="0"/>
              </a:rPr>
              <a:pPr algn="r" defTabSz="930716"/>
              <a:t>17</a:t>
            </a:fld>
            <a:endParaRPr lang="en-US" sz="1200">
              <a:latin typeface="Arial" charset="0"/>
            </a:endParaRPr>
          </a:p>
        </p:txBody>
      </p:sp>
      <p:sp>
        <p:nvSpPr>
          <p:cNvPr id="54274" name="Rectangle 7"/>
          <p:cNvSpPr txBox="1">
            <a:spLocks noGrp="1" noChangeArrowheads="1"/>
          </p:cNvSpPr>
          <p:nvPr/>
        </p:nvSpPr>
        <p:spPr bwMode="auto">
          <a:xfrm>
            <a:off x="3979226" y="8844283"/>
            <a:ext cx="3043875" cy="464817"/>
          </a:xfrm>
          <a:prstGeom prst="rect">
            <a:avLst/>
          </a:prstGeom>
          <a:noFill/>
          <a:ln w="9525">
            <a:noFill/>
            <a:miter lim="800000"/>
            <a:headEnd/>
            <a:tailEnd/>
          </a:ln>
        </p:spPr>
        <p:txBody>
          <a:bodyPr lIns="93309" tIns="46655" rIns="93309" bIns="46655" anchor="b"/>
          <a:lstStyle/>
          <a:p>
            <a:pPr algn="r" eaLnBrk="0" hangingPunct="0"/>
            <a:fld id="{6B6B2691-5D5A-4CD3-96C8-91914F5B6DB1}" type="slidenum">
              <a:rPr lang="en-US" sz="1200">
                <a:latin typeface="Arial" charset="0"/>
                <a:ea typeface="ＭＳ Ｐゴシック"/>
                <a:cs typeface="ＭＳ Ｐゴシック"/>
              </a:rPr>
              <a:pPr algn="r" eaLnBrk="0" hangingPunct="0"/>
              <a:t>17</a:t>
            </a:fld>
            <a:endParaRPr lang="en-US" sz="1200">
              <a:latin typeface="Arial" charset="0"/>
              <a:ea typeface="ＭＳ Ｐゴシック"/>
              <a:cs typeface="ＭＳ Ｐゴシック"/>
            </a:endParaRPr>
          </a:p>
        </p:txBody>
      </p:sp>
      <p:sp>
        <p:nvSpPr>
          <p:cNvPr id="54275" name="Rectangle 2"/>
          <p:cNvSpPr>
            <a:spLocks noGrp="1" noRot="1" noChangeAspect="1" noChangeArrowheads="1" noTextEdit="1"/>
          </p:cNvSpPr>
          <p:nvPr>
            <p:ph type="sldImg"/>
          </p:nvPr>
        </p:nvSpPr>
        <p:spPr>
          <a:xfrm>
            <a:off x="1185863" y="698500"/>
            <a:ext cx="4654550" cy="3490913"/>
          </a:xfrm>
          <a:ln/>
        </p:spPr>
      </p:sp>
      <p:sp>
        <p:nvSpPr>
          <p:cNvPr id="54276" name="Rectangle 3"/>
          <p:cNvSpPr>
            <a:spLocks noGrp="1" noChangeArrowheads="1"/>
          </p:cNvSpPr>
          <p:nvPr>
            <p:ph type="body" idx="1"/>
          </p:nvPr>
        </p:nvSpPr>
        <p:spPr>
          <a:xfrm>
            <a:off x="936948" y="4422142"/>
            <a:ext cx="5149209" cy="4188141"/>
          </a:xfrm>
          <a:noFill/>
          <a:ln/>
        </p:spPr>
        <p:txBody>
          <a:bodyPr lIns="93309" tIns="46655" rIns="93309" bIns="46655"/>
          <a:lstStyle/>
          <a:p>
            <a:r>
              <a:rPr lang="en-US" dirty="0"/>
              <a:t>In the Chemical Health Effects section, we want you to learn how chemicals in hair and nail products can cause health effects.  This can happen when the chemicals come into contact with your skin and eyes, as well as when chemicals enter your body, like when you breathe them in.  At the end of this section, you will be able to describe health effects that can be caused by salon chemicals.  We especially want you to understand the hazards of formaldehyde, and the special precautions that are needed when you work with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are going to use some symbols that go along with each type of health effect.  “A” is for allergies.  “C” will come up when we’re talking about something that’s a carcinogen, which means it can cause cancer.  “I” is for irritation.  “N” is for neurologic symptoms or problems with your brain—like you’re seeing stars, and the pink and blue “R” is for reproductive problems.</a:t>
            </a:r>
          </a:p>
          <a:p>
            <a:endParaRPr lang="en-US" dirty="0" smtClean="0"/>
          </a:p>
          <a:p>
            <a:r>
              <a:rPr lang="en-US" dirty="0" smtClean="0"/>
              <a:t>[Go to </a:t>
            </a:r>
            <a:r>
              <a:rPr lang="en-US" dirty="0" err="1" smtClean="0"/>
              <a:t>CosmetologyActivities</a:t>
            </a:r>
            <a:r>
              <a:rPr lang="en-US" dirty="0" smtClean="0"/>
              <a:t>, slide</a:t>
            </a:r>
            <a:r>
              <a:rPr lang="en-US" baseline="0" dirty="0" smtClean="0"/>
              <a:t> 3]</a:t>
            </a:r>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18</a:t>
            </a:fld>
            <a:endParaRPr lang="en-US"/>
          </a:p>
        </p:txBody>
      </p:sp>
    </p:spTree>
    <p:extLst>
      <p:ext uri="{BB962C8B-B14F-4D97-AF65-F5344CB8AC3E}">
        <p14:creationId xmlns:p14="http://schemas.microsoft.com/office/powerpoint/2010/main" val="3201677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defTabSz="881312"/>
            <a:r>
              <a:rPr lang="en-US" dirty="0"/>
              <a:t>Hand rash is the most common health effect in salon workers.  Rash can be caused by irritation, or it could be caused by an allergy.  People with other skin problems, so called “sensitive skin” are at higher risk for developing hand rash due to irritation and allergy. </a:t>
            </a:r>
            <a:endParaRPr lang="en-US" dirty="0" smtClean="0"/>
          </a:p>
        </p:txBody>
      </p:sp>
      <p:sp>
        <p:nvSpPr>
          <p:cNvPr id="58371" name="Slide Number Placeholder 3"/>
          <p:cNvSpPr>
            <a:spLocks noGrp="1"/>
          </p:cNvSpPr>
          <p:nvPr>
            <p:ph type="sldNum" sz="quarter" idx="5"/>
          </p:nvPr>
        </p:nvSpPr>
        <p:spPr>
          <a:noFill/>
        </p:spPr>
        <p:txBody>
          <a:bodyPr/>
          <a:lstStyle/>
          <a:p>
            <a:pPr defTabSz="930716"/>
            <a:fld id="{9DF6F98B-4695-4894-B6BD-F445E32ED8E9}" type="slidenum">
              <a:rPr lang="en-US" smtClean="0"/>
              <a:pPr defTabSz="930716"/>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defTabSz="917966">
              <a:defRPr/>
            </a:pPr>
            <a:r>
              <a:rPr lang="en-US" dirty="0"/>
              <a:t>These training materials were produced under grant number SH23540SH2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smtClean="0"/>
          </a:p>
        </p:txBody>
      </p:sp>
      <p:sp>
        <p:nvSpPr>
          <p:cNvPr id="26627" name="Slide Number Placeholder 3"/>
          <p:cNvSpPr>
            <a:spLocks noGrp="1"/>
          </p:cNvSpPr>
          <p:nvPr>
            <p:ph type="sldNum" sz="quarter" idx="5"/>
          </p:nvPr>
        </p:nvSpPr>
        <p:spPr>
          <a:noFill/>
        </p:spPr>
        <p:txBody>
          <a:bodyPr/>
          <a:lstStyle/>
          <a:p>
            <a:pPr defTabSz="930716"/>
            <a:fld id="{65B2D087-75F8-4435-A595-C7DC5CF98CDD}" type="slidenum">
              <a:rPr lang="en-US" smtClean="0"/>
              <a:pPr defTabSz="930716"/>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dirty="0"/>
              <a:t>There are many things that can cause skin irritation in a salon.  You can have irritation from too much washing, either washing hair or washing your hands. Friction from hair can cause irritation, and so can heat from dryers.  You can get irritation from gloves, especially from putting on gloves when your hands are still wet.  There are a lot of chemicals in hair and nail products can cause irritation as well.</a:t>
            </a:r>
          </a:p>
        </p:txBody>
      </p:sp>
      <p:sp>
        <p:nvSpPr>
          <p:cNvPr id="60419" name="Slide Number Placeholder 3"/>
          <p:cNvSpPr>
            <a:spLocks noGrp="1"/>
          </p:cNvSpPr>
          <p:nvPr>
            <p:ph type="sldNum" sz="quarter" idx="5"/>
          </p:nvPr>
        </p:nvSpPr>
        <p:spPr>
          <a:noFill/>
        </p:spPr>
        <p:txBody>
          <a:bodyPr/>
          <a:lstStyle/>
          <a:p>
            <a:pPr defTabSz="930716"/>
            <a:fld id="{5D799483-961C-4F16-A7F5-4CC56731E1C5}" type="slidenum">
              <a:rPr lang="en-US" smtClean="0"/>
              <a:pPr defTabSz="930716"/>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Some hand rashes are due to allergy. Rashes due to allergy are much less common, but the problem is they are often severe and can be very difficult to treat. Because you may need to stop working with the chemicals to which you are allergic, this could end your career.  Having skin problems such as eczema or rash caused by irritation can increase your risk of developing an allergy. That’s why it’s very important to take care of your hands, find rashes early, get medical treatment, and reduce exposures.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21</a:t>
            </a:fld>
            <a:endParaRPr lang="en-US"/>
          </a:p>
        </p:txBody>
      </p:sp>
    </p:spTree>
    <p:extLst>
      <p:ext uri="{BB962C8B-B14F-4D97-AF65-F5344CB8AC3E}">
        <p14:creationId xmlns:p14="http://schemas.microsoft.com/office/powerpoint/2010/main" val="53540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pPr defTabSz="881312"/>
            <a:r>
              <a:rPr lang="en-US" dirty="0"/>
              <a:t>Both irritation and allergy can cause a severe hand rash, and you can’t tell the cause of the rash just by looking at it.  Even a doctor can’t tell.  Special allergy testing, called patch testing, is needed. In patch testing, special patches with chemicals are placed on your back and removed two days later.  We will show you in a few slides what a positive patch test looks like.</a:t>
            </a:r>
            <a:endParaRPr lang="en-US" dirty="0" smtClean="0"/>
          </a:p>
        </p:txBody>
      </p:sp>
      <p:sp>
        <p:nvSpPr>
          <p:cNvPr id="63491" name="Slide Number Placeholder 3"/>
          <p:cNvSpPr>
            <a:spLocks noGrp="1"/>
          </p:cNvSpPr>
          <p:nvPr>
            <p:ph type="sldNum" sz="quarter" idx="5"/>
          </p:nvPr>
        </p:nvSpPr>
        <p:spPr>
          <a:noFill/>
        </p:spPr>
        <p:txBody>
          <a:bodyPr/>
          <a:lstStyle/>
          <a:p>
            <a:pPr defTabSz="930716"/>
            <a:fld id="{7DE6EA2F-9AB0-4412-8894-672E1F86E363}" type="slidenum">
              <a:rPr lang="en-US" smtClean="0"/>
              <a:pPr defTabSz="930716"/>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Very irritating chemicals can also cause serious eye injury!  Chemicals like ammonia and hydroxides are basic, which means they have a high </a:t>
            </a:r>
            <a:r>
              <a:rPr lang="en-US" dirty="0" err="1"/>
              <a:t>pH.</a:t>
            </a:r>
            <a:r>
              <a:rPr lang="en-US" dirty="0"/>
              <a:t>  Bases can burn your eyes and skin.  If it gets in your eyes, it could cause permanent injury and loss of vision.  Whenever you work with something with a high pH, you will want to protect your eyes against splashes.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23</a:t>
            </a:fld>
            <a:endParaRPr lang="en-US"/>
          </a:p>
        </p:txBody>
      </p:sp>
    </p:spTree>
    <p:extLst>
      <p:ext uri="{BB962C8B-B14F-4D97-AF65-F5344CB8AC3E}">
        <p14:creationId xmlns:p14="http://schemas.microsoft.com/office/powerpoint/2010/main" val="2038938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about how chemicals can cause effects by touching your body.  Now we are going to talk about health effects from chemicals entering the body. Chemicals can enter your body when you breathe them in, swallow them, or if they contact the special tissues called mucous membranes in your eyes, nose and mouth.  Chemicals can also enter your body through breaks in the skin, like a rash or a cut, but even normal, intact skin isn’t good protection against all chemicals.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24</a:t>
            </a:fld>
            <a:endParaRPr lang="en-US"/>
          </a:p>
        </p:txBody>
      </p:sp>
    </p:spTree>
    <p:extLst>
      <p:ext uri="{BB962C8B-B14F-4D97-AF65-F5344CB8AC3E}">
        <p14:creationId xmlns:p14="http://schemas.microsoft.com/office/powerpoint/2010/main" val="2348445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Both irritants and allergy can cause breathing symptoms. Breathing symptoms are cough,  wheezing or whistling in the chest, chest tightness, and shortness of breath. Breathing symptoms caused by irritants are often mild and get better when you leave the exposure, like when you finish working with a certain chemical, when you go home for the day, or when you go outside and get fresh air.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25</a:t>
            </a:fld>
            <a:endParaRPr lang="en-US"/>
          </a:p>
        </p:txBody>
      </p:sp>
    </p:spTree>
    <p:extLst>
      <p:ext uri="{BB962C8B-B14F-4D97-AF65-F5344CB8AC3E}">
        <p14:creationId xmlns:p14="http://schemas.microsoft.com/office/powerpoint/2010/main" val="2284337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977630" y="8842691"/>
            <a:ext cx="3043876" cy="464817"/>
          </a:xfrm>
          <a:prstGeom prst="rect">
            <a:avLst/>
          </a:prstGeom>
          <a:noFill/>
          <a:ln w="9525">
            <a:noFill/>
            <a:miter lim="800000"/>
            <a:headEnd/>
            <a:tailEnd/>
          </a:ln>
        </p:spPr>
        <p:txBody>
          <a:bodyPr lIns="93310" tIns="46654" rIns="93310" bIns="46654" anchor="b"/>
          <a:lstStyle/>
          <a:p>
            <a:pPr algn="r"/>
            <a:fld id="{92C086C1-35EC-4E10-940F-4BA0698C8D63}" type="slidenum">
              <a:rPr lang="en-US" sz="1200">
                <a:solidFill>
                  <a:srgbClr val="000000"/>
                </a:solidFill>
                <a:latin typeface="Arial" charset="0"/>
              </a:rPr>
              <a:pPr algn="r"/>
              <a:t>26</a:t>
            </a:fld>
            <a:endParaRPr lang="en-US" sz="1200">
              <a:solidFill>
                <a:srgbClr val="000000"/>
              </a:solidFill>
              <a:latin typeface="Arial" charset="0"/>
            </a:endParaRPr>
          </a:p>
        </p:txBody>
      </p:sp>
      <p:sp>
        <p:nvSpPr>
          <p:cNvPr id="68610" name="Rectangle 7"/>
          <p:cNvSpPr txBox="1">
            <a:spLocks noGrp="1" noChangeArrowheads="1"/>
          </p:cNvSpPr>
          <p:nvPr/>
        </p:nvSpPr>
        <p:spPr bwMode="auto">
          <a:xfrm>
            <a:off x="3979226" y="8844283"/>
            <a:ext cx="3043875" cy="464817"/>
          </a:xfrm>
          <a:prstGeom prst="rect">
            <a:avLst/>
          </a:prstGeom>
          <a:noFill/>
          <a:ln w="9525">
            <a:noFill/>
            <a:miter lim="800000"/>
            <a:headEnd/>
            <a:tailEnd/>
          </a:ln>
        </p:spPr>
        <p:txBody>
          <a:bodyPr lIns="93301" tIns="46651" rIns="93301" bIns="46651" anchor="b"/>
          <a:lstStyle/>
          <a:p>
            <a:pPr algn="r" eaLnBrk="0" hangingPunct="0"/>
            <a:fld id="{4C0E522E-FA7A-4B89-B414-2B7CDD190169}" type="slidenum">
              <a:rPr lang="en-US" sz="1200">
                <a:solidFill>
                  <a:srgbClr val="000000"/>
                </a:solidFill>
                <a:latin typeface="Arial" charset="0"/>
                <a:ea typeface="ＭＳ Ｐゴシック"/>
                <a:cs typeface="ＭＳ Ｐゴシック"/>
              </a:rPr>
              <a:pPr algn="r" eaLnBrk="0" hangingPunct="0"/>
              <a:t>26</a:t>
            </a:fld>
            <a:endParaRPr lang="en-US" sz="1200">
              <a:solidFill>
                <a:srgbClr val="000000"/>
              </a:solidFill>
              <a:latin typeface="Arial" charset="0"/>
              <a:ea typeface="ＭＳ Ｐゴシック"/>
              <a:cs typeface="ＭＳ Ｐゴシック"/>
            </a:endParaRPr>
          </a:p>
        </p:txBody>
      </p:sp>
      <p:sp>
        <p:nvSpPr>
          <p:cNvPr id="68611" name="Rectangle 2"/>
          <p:cNvSpPr>
            <a:spLocks noGrp="1" noRot="1" noChangeAspect="1" noChangeArrowheads="1" noTextEdit="1"/>
          </p:cNvSpPr>
          <p:nvPr>
            <p:ph type="sldImg"/>
          </p:nvPr>
        </p:nvSpPr>
        <p:spPr>
          <a:xfrm>
            <a:off x="1185863" y="698500"/>
            <a:ext cx="4652962" cy="3490913"/>
          </a:xfrm>
          <a:ln/>
        </p:spPr>
      </p:sp>
      <p:sp>
        <p:nvSpPr>
          <p:cNvPr id="68612" name="Rectangle 3"/>
          <p:cNvSpPr>
            <a:spLocks noGrp="1" noChangeArrowheads="1"/>
          </p:cNvSpPr>
          <p:nvPr>
            <p:ph type="body" idx="1"/>
          </p:nvPr>
        </p:nvSpPr>
        <p:spPr>
          <a:xfrm>
            <a:off x="936948" y="4422142"/>
            <a:ext cx="5149209" cy="4188141"/>
          </a:xfrm>
          <a:noFill/>
          <a:ln/>
        </p:spPr>
        <p:txBody>
          <a:bodyPr lIns="93301" tIns="46651" rIns="93301" bIns="46651"/>
          <a:lstStyle/>
          <a:p>
            <a:r>
              <a:rPr lang="en-US" dirty="0"/>
              <a:t>Asthma can be triggered by irritation and allergies.  Asthma can also be caused when you develop an allergy to a chemical.  The airways become inflamed and narrowed, which can cause breathing symptoms, both mild and severe.  The diagram on the left shows a normal airway, which is hollow like a straw.  The diagram on the right shows what happens in asthma, where the muscles in the airway wall tighten and inflammation that cause the airway to become narrow. Treatment with medications is often needed. If you have asthma, you should be extra careful to avoid breathing in irritating chemicals. </a:t>
            </a:r>
          </a:p>
          <a:p>
            <a:pPr defTabSz="881312"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r>
              <a:rPr lang="en-US" dirty="0"/>
              <a:t>Breathing in chemicals that cause the allergic rashes can also cause asthma and symptoms like hayfever, called allergic rhinitis.  You need special medical testing to diagnose asthma, shown in the picture at the top.  You also need special testing for allergies, which is the patch testing shown before.  The photograph on the bottom shows the red raised areas that develop on the skin under the patches that had chemicals to which the person is allergic.</a:t>
            </a:r>
          </a:p>
        </p:txBody>
      </p:sp>
      <p:sp>
        <p:nvSpPr>
          <p:cNvPr id="70659" name="Slide Number Placeholder 3"/>
          <p:cNvSpPr>
            <a:spLocks noGrp="1"/>
          </p:cNvSpPr>
          <p:nvPr>
            <p:ph type="sldNum" sz="quarter" idx="5"/>
          </p:nvPr>
        </p:nvSpPr>
        <p:spPr>
          <a:noFill/>
        </p:spPr>
        <p:txBody>
          <a:bodyPr/>
          <a:lstStyle/>
          <a:p>
            <a:pPr defTabSz="930716"/>
            <a:fld id="{C4E65DD8-C2A4-4B24-828B-DEDF7A3DF41E}" type="slidenum">
              <a:rPr lang="en-US" smtClean="0"/>
              <a:pPr defTabSz="930716"/>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defTabSz="917966">
              <a:defRPr/>
            </a:pPr>
            <a:r>
              <a:rPr lang="en-US" dirty="0"/>
              <a:t>Some chemicals can trigger other allergic reactions.  You can get hives, which are itchy red bumps on the skin.  More severe reactions are called anaphylaxis.  This is the type of severe reaction that can happen from allergies to peanuts or bee stings.  Symptoms of anaphylaxis include swelling of the tongue and throat, difficulty breathing, loss of consciousness, and even death.  These reactions are rare, but can be caused by a few chemicals that are in salons, namely henna, </a:t>
            </a:r>
            <a:r>
              <a:rPr lang="en-US" dirty="0" err="1"/>
              <a:t>persulfates</a:t>
            </a:r>
            <a:r>
              <a:rPr lang="en-US" dirty="0"/>
              <a:t>, and the powder on latex gloves.  This one of the reasons why we recommend you use nitrile gloves instead of latex gloves. </a:t>
            </a:r>
          </a:p>
          <a:p>
            <a:endParaRPr lang="en-US" dirty="0" smtClean="0"/>
          </a:p>
        </p:txBody>
      </p:sp>
      <p:sp>
        <p:nvSpPr>
          <p:cNvPr id="72707" name="Slide Number Placeholder 3"/>
          <p:cNvSpPr>
            <a:spLocks noGrp="1"/>
          </p:cNvSpPr>
          <p:nvPr>
            <p:ph type="sldNum" sz="quarter" idx="5"/>
          </p:nvPr>
        </p:nvSpPr>
        <p:spPr>
          <a:noFill/>
        </p:spPr>
        <p:txBody>
          <a:bodyPr/>
          <a:lstStyle/>
          <a:p>
            <a:pPr defTabSz="930716"/>
            <a:fld id="{94938DBB-18B4-4712-ADEA-48D1F62CEF94}" type="slidenum">
              <a:rPr lang="en-US" smtClean="0"/>
              <a:pPr defTabSz="930716"/>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dirty="0"/>
              <a:t>Work in a salon probably increases risk of cancer.  Only a  few specific chemicals have been identified as known carcinogens, including </a:t>
            </a:r>
            <a:r>
              <a:rPr lang="en-US" dirty="0" err="1"/>
              <a:t>Brilliante</a:t>
            </a:r>
            <a:r>
              <a:rPr lang="en-US" dirty="0"/>
              <a:t>, a hair dye that was banned in the 1970s, as well as formaldehyde.  But, studies have shown that people who work as a hairdresser or barber had a higher risk of getting cancer than the rest of the population, and an international group of scientists concluded these are a probable human carcinogen.  There were a lot of different types of cancer and there are so many chemical used in salons, it’s a good idea to minimize exposure to salon chemicals as much as you can to decrease your risk of getting cancer in the future.</a:t>
            </a:r>
          </a:p>
        </p:txBody>
      </p:sp>
      <p:sp>
        <p:nvSpPr>
          <p:cNvPr id="74755" name="Slide Number Placeholder 3"/>
          <p:cNvSpPr>
            <a:spLocks noGrp="1"/>
          </p:cNvSpPr>
          <p:nvPr>
            <p:ph type="sldNum" sz="quarter" idx="5"/>
          </p:nvPr>
        </p:nvSpPr>
        <p:spPr>
          <a:noFill/>
        </p:spPr>
        <p:txBody>
          <a:bodyPr/>
          <a:lstStyle/>
          <a:p>
            <a:pPr defTabSz="930716"/>
            <a:fld id="{3C2ADCEB-4976-4235-A816-63C60903A3F7}" type="slidenum">
              <a:rPr lang="en-US" smtClean="0"/>
              <a:pPr defTabSz="930716"/>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defTabSz="917966">
              <a:defRPr/>
            </a:pPr>
            <a:r>
              <a:rPr lang="en-US" dirty="0"/>
              <a:t>Why are we here?  OSHA is very interested in salon workers because of the health hazards they face.  They even have a website dedicated to protecting the health and safety of salon workers.  We will provide you with information about health effects that can be caused by exposures to chemicals in salons, tell you about ways to identify hazardous exposures, and give you information on how to reduce your exposure to these chemicals.</a:t>
            </a:r>
          </a:p>
          <a:p>
            <a:endParaRPr lang="en-US" dirty="0" smtClean="0"/>
          </a:p>
        </p:txBody>
      </p:sp>
      <p:sp>
        <p:nvSpPr>
          <p:cNvPr id="29699" name="Slide Number Placeholder 3"/>
          <p:cNvSpPr>
            <a:spLocks noGrp="1"/>
          </p:cNvSpPr>
          <p:nvPr>
            <p:ph type="sldNum" sz="quarter" idx="5"/>
          </p:nvPr>
        </p:nvSpPr>
        <p:spPr>
          <a:noFill/>
        </p:spPr>
        <p:txBody>
          <a:bodyPr/>
          <a:lstStyle/>
          <a:p>
            <a:pPr defTabSz="930716"/>
            <a:fld id="{1E79E326-54F5-4EBC-A17F-38B7307FD175}" type="slidenum">
              <a:rPr lang="en-US" smtClean="0"/>
              <a:pPr defTabSz="930716"/>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dirty="0"/>
              <a:t>Work as a hairdresser or a barber may also increase your risk for reproductive problems.  Lower fertility has been seen in both males and females.  There’s an increased risk for miscarriages, as well as smaller babies.  Problems during pregnancy are not just from chemicals,  but also from the long hours spent working on your feet.  We recommend that you minimize exposure to salon chemicals to decrease the risk of reproductive problems, especially during pregnancy.</a:t>
            </a:r>
          </a:p>
        </p:txBody>
      </p:sp>
      <p:sp>
        <p:nvSpPr>
          <p:cNvPr id="76803" name="Slide Number Placeholder 3"/>
          <p:cNvSpPr>
            <a:spLocks noGrp="1"/>
          </p:cNvSpPr>
          <p:nvPr>
            <p:ph type="sldNum" sz="quarter" idx="5"/>
          </p:nvPr>
        </p:nvSpPr>
        <p:spPr>
          <a:noFill/>
        </p:spPr>
        <p:txBody>
          <a:bodyPr/>
          <a:lstStyle/>
          <a:p>
            <a:pPr defTabSz="930716"/>
            <a:fld id="{5E3FE7C5-6844-45E6-837B-313BFFB94848}" type="slidenum">
              <a:rPr lang="en-US" smtClean="0"/>
              <a:pPr defTabSz="930716"/>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pPr defTabSz="917966">
              <a:defRPr/>
            </a:pPr>
            <a:r>
              <a:rPr lang="en-US" dirty="0"/>
              <a:t>Some of the chemicals that you work with can cause neurological effects, like feeling drunk or lightheaded.  If you get this feeling from breathing in chemicals, it means that there’s too much chemical in the area for the amount of ventilation in the room, and that you are being overexposed.  If you ever start to feel drunk while working indoors, first, go outside and get fresh air.  When you feel better, you should then go back in and take steps to improve the ventilation. </a:t>
            </a:r>
          </a:p>
          <a:p>
            <a:endParaRPr lang="en-US" dirty="0" smtClean="0"/>
          </a:p>
          <a:p>
            <a:r>
              <a:rPr lang="en-US" dirty="0" smtClean="0"/>
              <a:t>[Go to </a:t>
            </a:r>
            <a:r>
              <a:rPr lang="en-US" dirty="0" err="1" smtClean="0"/>
              <a:t>CosmetologyActivities</a:t>
            </a:r>
            <a:r>
              <a:rPr lang="en-US" dirty="0" smtClean="0"/>
              <a:t>, slide</a:t>
            </a:r>
            <a:r>
              <a:rPr lang="en-US" baseline="0" dirty="0" smtClean="0"/>
              <a:t> 4-5]</a:t>
            </a:r>
            <a:endParaRPr lang="en-US" dirty="0" smtClean="0"/>
          </a:p>
        </p:txBody>
      </p:sp>
      <p:sp>
        <p:nvSpPr>
          <p:cNvPr id="78851" name="Slide Number Placeholder 3"/>
          <p:cNvSpPr>
            <a:spLocks noGrp="1"/>
          </p:cNvSpPr>
          <p:nvPr>
            <p:ph type="sldNum" sz="quarter" idx="5"/>
          </p:nvPr>
        </p:nvSpPr>
        <p:spPr>
          <a:noFill/>
        </p:spPr>
        <p:txBody>
          <a:bodyPr/>
          <a:lstStyle/>
          <a:p>
            <a:pPr defTabSz="930716"/>
            <a:fld id="{1928D4C4-75A9-4A95-99BA-5388498C7042}" type="slidenum">
              <a:rPr lang="en-US" smtClean="0"/>
              <a:pPr defTabSz="930716"/>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r>
              <a:rPr lang="en-US" dirty="0" smtClean="0"/>
              <a:t>In this section, we are going to talk about how to recognize exposures you might have in a salon.  We want you to be able to recognize the products and processes where you can have exposures that result in health effects.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What do exposures look like?  The picture shows a stylist performing the flat ironing step of the keratin smoothing process.  The picture on the right shows a close up view of the client’s hair, which lets you see the steam coming off from the hair during this process.  That steam contains the chemicals that were applied to her hair, including formaldehyde.  That same steam containing chemicals is coming off of the hair and into the breathing zone of the stylist who is not using ventilation in the picture on the left, even though you can’t see it.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33</a:t>
            </a:fld>
            <a:endParaRPr lang="en-US"/>
          </a:p>
        </p:txBody>
      </p:sp>
    </p:spTree>
    <p:extLst>
      <p:ext uri="{BB962C8B-B14F-4D97-AF65-F5344CB8AC3E}">
        <p14:creationId xmlns:p14="http://schemas.microsoft.com/office/powerpoint/2010/main" val="2794907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pPr defTabSz="881312">
              <a:defRPr/>
            </a:pPr>
            <a:r>
              <a:rPr lang="en-US" dirty="0"/>
              <a:t>How do you know if what you’re working with is hazardous?  We are going to talk a lot about hazard communication.  This involves product labeling, and making sure that you only work with products that have the correct label.  You want to make sure that the MSDS or SDS for everything that you work with is readily available, and that you know how to read it.  Hazard communication also involves getting information from industry professionals, who should be experts on the product.  In this presentation, we’re going to keep using the symbols that we told you about before, listed again on the right.  It’s really important that you look at product labels before you start your work to identify hazards and determine appropriate precautions.  </a:t>
            </a:r>
          </a:p>
          <a:p>
            <a:pPr defTabSz="881312"/>
            <a:endParaRPr lang="en-US" dirty="0" smtClean="0"/>
          </a:p>
        </p:txBody>
      </p:sp>
      <p:sp>
        <p:nvSpPr>
          <p:cNvPr id="88067" name="Slide Number Placeholder 3"/>
          <p:cNvSpPr>
            <a:spLocks noGrp="1"/>
          </p:cNvSpPr>
          <p:nvPr>
            <p:ph type="sldNum" sz="quarter" idx="5"/>
          </p:nvPr>
        </p:nvSpPr>
        <p:spPr>
          <a:noFill/>
        </p:spPr>
        <p:txBody>
          <a:bodyPr/>
          <a:lstStyle/>
          <a:p>
            <a:pPr defTabSz="930716"/>
            <a:fld id="{2D997BC7-E8FB-4C60-A7AD-DC1BB6FA82FC}" type="slidenum">
              <a:rPr lang="en-US" smtClean="0"/>
              <a:pPr defTabSz="930716"/>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OSHA has a standard on hazard communication.  It requires the employer to identify and communicate all chemical hazards in the workplace.  Each hazard should be labeled using the Globally Harmonized System (GHS) to communicate hazards.  You should have the corresponding Safety Data Sheet (SDS), which need to be updated when new ones are available.  All workers should be trained on the hazard labeling system—the labels won’t do you any good if you don’t know what they mean.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35</a:t>
            </a:fld>
            <a:endParaRPr lang="en-US"/>
          </a:p>
        </p:txBody>
      </p:sp>
    </p:spTree>
    <p:extLst>
      <p:ext uri="{BB962C8B-B14F-4D97-AF65-F5344CB8AC3E}">
        <p14:creationId xmlns:p14="http://schemas.microsoft.com/office/powerpoint/2010/main" val="819289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Now, we are going to talk about the different chemical exposures that are possible when you are working in salons.  You are going to see a lot of chemical names.  This is not meant to overwhelm you, but we do want you to be aware of all of the different types of products that can contain chemicals that can cause health effects.  When you are working with artificial nails, neurologic symptoms can be caused by some of the chemicals in nail polish remover and nail hardeners.  Formaldehyde in nail hardeners can cause both irritation and cancer.  We think mostly about formaldehyde in keratin smoothing for hair, but small amounts can be found in some nail products as well.  Any time you see methacrylate, you should think about allergy.  </a:t>
            </a:r>
            <a:r>
              <a:rPr lang="en-US" dirty="0" err="1"/>
              <a:t>Methacrylates</a:t>
            </a:r>
            <a:r>
              <a:rPr lang="en-US" dirty="0"/>
              <a:t> are found in acrylic and gel nails.  Methyl methacrylate or MMA is very potent, and products aren’t allowed to be made of 100% </a:t>
            </a:r>
            <a:r>
              <a:rPr lang="en-US" dirty="0" err="1"/>
              <a:t>methylmethacrylate</a:t>
            </a:r>
            <a:r>
              <a:rPr lang="en-US" dirty="0"/>
              <a:t> any more because of allergy.  Irritation can also be caused by other chemicals in nail primers and in nail glues.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36</a:t>
            </a:fld>
            <a:endParaRPr lang="en-US"/>
          </a:p>
        </p:txBody>
      </p:sp>
    </p:spTree>
    <p:extLst>
      <p:ext uri="{BB962C8B-B14F-4D97-AF65-F5344CB8AC3E}">
        <p14:creationId xmlns:p14="http://schemas.microsoft.com/office/powerpoint/2010/main" val="2918315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A lot of exposures are possible when you give perms.  We know they’re not as popular as they were when this photo was taken, but you should be aware that </a:t>
            </a:r>
            <a:r>
              <a:rPr lang="en-US" dirty="0" err="1"/>
              <a:t>thioglycolates</a:t>
            </a:r>
            <a:r>
              <a:rPr lang="en-US" dirty="0"/>
              <a:t> in perms can cause allergy, and there are a lot of chemicals in perms can cause irritation.  You can see that this list includes ammonia and hydrogen peroxide, which are both very basic meaning they have a high pH like we talked about before.  That means they can cause a lot of irritation and eye injury.</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37</a:t>
            </a:fld>
            <a:endParaRPr lang="en-US"/>
          </a:p>
        </p:txBody>
      </p:sp>
    </p:spTree>
    <p:extLst>
      <p:ext uri="{BB962C8B-B14F-4D97-AF65-F5344CB8AC3E}">
        <p14:creationId xmlns:p14="http://schemas.microsoft.com/office/powerpoint/2010/main" val="3208129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pPr defTabSz="917966">
              <a:defRPr/>
            </a:pPr>
            <a:r>
              <a:rPr lang="en-US" dirty="0"/>
              <a:t>Some exposures are also possible when you’re working with hair dyes.  There’s a lot of chemicals that can cause irritation, and you can see that this list also includes ammonia and peroxide.  Some dyes also include chemicals that can cause allergy.  Dyes are less hazardous than some of the other chemicals we’ve been talking about, but because we are worried about irritation and allergy, it’s a good idea to wear gloves when you’re working with them.</a:t>
            </a:r>
          </a:p>
          <a:p>
            <a:endParaRPr lang="en-US" dirty="0" smtClean="0"/>
          </a:p>
        </p:txBody>
      </p:sp>
      <p:sp>
        <p:nvSpPr>
          <p:cNvPr id="93187" name="Slide Number Placeholder 3"/>
          <p:cNvSpPr>
            <a:spLocks noGrp="1"/>
          </p:cNvSpPr>
          <p:nvPr>
            <p:ph type="sldNum" sz="quarter" idx="5"/>
          </p:nvPr>
        </p:nvSpPr>
        <p:spPr>
          <a:noFill/>
        </p:spPr>
        <p:txBody>
          <a:bodyPr/>
          <a:lstStyle/>
          <a:p>
            <a:pPr defTabSz="930716"/>
            <a:fld id="{66E53481-C5BB-404B-B467-4240A57FEB2D}" type="slidenum">
              <a:rPr lang="en-US" smtClean="0"/>
              <a:pPr defTabSz="930716"/>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Some of the chemicals in hairspray can cause allergies, including Gum Arabic and vegetable gum that make hairspray sticky.  Hairspray also includes chemicals that can lead to neurologic symptoms, including denatured alcohols.  Remember, feeling drunk at work means that you have too much chemical in the area for your ventilation system.  There are also chemicals in hairspray that can cause irritation, including propylene glycol, hydroxides, and alcohols.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39</a:t>
            </a:fld>
            <a:endParaRPr lang="en-US"/>
          </a:p>
        </p:txBody>
      </p:sp>
    </p:spTree>
    <p:extLst>
      <p:ext uri="{BB962C8B-B14F-4D97-AF65-F5344CB8AC3E}">
        <p14:creationId xmlns:p14="http://schemas.microsoft.com/office/powerpoint/2010/main" val="142705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You may wonder why OSHA is so concerned about salon exposures.  The main reason is exposure to formaldehyde, which is primarily used in hair straightening processes, specifically keratin smoothing processes.   OSHA is also concerned about exposure to other chemicals that can cause health problems, including skin problems, allergies, breathing problems, problems with pregnancy and fertility, and even cancer.</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a:t>
            </a:fld>
            <a:endParaRPr lang="en-US"/>
          </a:p>
        </p:txBody>
      </p:sp>
    </p:spTree>
    <p:extLst>
      <p:ext uri="{BB962C8B-B14F-4D97-AF65-F5344CB8AC3E}">
        <p14:creationId xmlns:p14="http://schemas.microsoft.com/office/powerpoint/2010/main" val="2128837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You use a lot of disinfectants to keep your salon safe and clean, but it’s important to know that some of the disinfectants can have their own health effects.  We recommend disinfectants that are called quaternary ammonia compounds, or “</a:t>
            </a:r>
            <a:r>
              <a:rPr lang="en-US" dirty="0" err="1"/>
              <a:t>quats</a:t>
            </a:r>
            <a:r>
              <a:rPr lang="en-US" dirty="0"/>
              <a:t>”, such as </a:t>
            </a:r>
            <a:r>
              <a:rPr lang="en-US" dirty="0" err="1"/>
              <a:t>benzalkonium</a:t>
            </a:r>
            <a:r>
              <a:rPr lang="en-US" dirty="0"/>
              <a:t> chloride.  </a:t>
            </a:r>
            <a:r>
              <a:rPr lang="en-US" dirty="0" err="1"/>
              <a:t>Quats</a:t>
            </a:r>
            <a:r>
              <a:rPr lang="en-US" dirty="0"/>
              <a:t> are excellent disinfectants, but they can cause irritation and allergies.  Other cleaners, like phenols and bleach, can also cause irritation.  Some disinfectants are made of alcohols, which can cause neurologic symptoms.  Remember, cleaning bleach isn’t the same thing as hair bleach to make platinum blonde hair.  We recommend that you never use cleaning bleach in a salon, because you use a lot of products that contain ammonia, and ammonia and bleach have a very dangerous chemical reaction.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40</a:t>
            </a:fld>
            <a:endParaRPr lang="en-US"/>
          </a:p>
        </p:txBody>
      </p:sp>
    </p:spTree>
    <p:extLst>
      <p:ext uri="{BB962C8B-B14F-4D97-AF65-F5344CB8AC3E}">
        <p14:creationId xmlns:p14="http://schemas.microsoft.com/office/powerpoint/2010/main" val="325892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Latex can cause allergy.  Both latex and the chemicals added to the gloves can cause a rash.  The powder in latex gloves also contains latex, which can get into the air when latex gloves are put on and taken off.  If a latex allergic worker or client breaths in the latex powder, this can cause an anaphylactic reaction.  Even though nitrile gloves can contain additives that can cause rash, the risk is much less than with latex gloves.  Nitrile gloves do an excellent job of protecting your hands, and additive free gloves are available, although they can be difficult to find.</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41</a:t>
            </a:fld>
            <a:endParaRPr lang="en-US"/>
          </a:p>
        </p:txBody>
      </p:sp>
    </p:spTree>
    <p:extLst>
      <p:ext uri="{BB962C8B-B14F-4D97-AF65-F5344CB8AC3E}">
        <p14:creationId xmlns:p14="http://schemas.microsoft.com/office/powerpoint/2010/main" val="2939028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work with skin and do chemical peels, you can be exposed to other chemicals.  Salicylic acid in </a:t>
            </a:r>
            <a:r>
              <a:rPr lang="en-US" dirty="0" err="1"/>
              <a:t>Jessner’s</a:t>
            </a:r>
            <a:r>
              <a:rPr lang="en-US" dirty="0"/>
              <a:t> peel can cause allergy, irritation, and sun sensitivity.  It may be a risk to people with an allergy to aspirin, and the risk from exposure during pregnancy is not known.  You can also get irritation and sun sensitivity from chemical peels that contain “fruit acids” like citric acid, and beta hydroxyl acids, like salicylic acids.  Health effects can result from the amount of exposure and how often you are exposed– your exposure from giving treatments every day would be higher than your clients’ exposures from getting treatments much less frequently.  If you work with these products, it is important to wear gloves when handling facial peel products. </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42</a:t>
            </a:fld>
            <a:endParaRPr lang="en-US"/>
          </a:p>
        </p:txBody>
      </p:sp>
    </p:spTree>
    <p:extLst>
      <p:ext uri="{BB962C8B-B14F-4D97-AF65-F5344CB8AC3E}">
        <p14:creationId xmlns:p14="http://schemas.microsoft.com/office/powerpoint/2010/main" val="1417300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Traditional hair straighteners have a high pH and are very basic, meaning they are very irritating chemicals.  Be sure to protect your skin and your eyes any time you see “hydroxide.”  Chemicals used for the “Japanese method” of straightening can cause both irritation and allergy.</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43</a:t>
            </a:fld>
            <a:endParaRPr lang="en-US"/>
          </a:p>
        </p:txBody>
      </p:sp>
    </p:spTree>
    <p:extLst>
      <p:ext uri="{BB962C8B-B14F-4D97-AF65-F5344CB8AC3E}">
        <p14:creationId xmlns:p14="http://schemas.microsoft.com/office/powerpoint/2010/main" val="2983728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Keratin smoothing products, like Brazilian blowout, is one of the most hazardous exposures in a salon, and it is a large part of the reason for this training.  These products can contain formaldehyde and/or release formaldehyde during the heating process.  These products can also contain other aldehydes that can cause irritation, even when the product label says it’s formaldehyde-free.  Because formaldehyde is such a bad actor, it’s very important to increase ventilation whenever you use keratin smoothing products.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44</a:t>
            </a:fld>
            <a:endParaRPr lang="en-US"/>
          </a:p>
        </p:txBody>
      </p:sp>
    </p:spTree>
    <p:extLst>
      <p:ext uri="{BB962C8B-B14F-4D97-AF65-F5344CB8AC3E}">
        <p14:creationId xmlns:p14="http://schemas.microsoft.com/office/powerpoint/2010/main" val="4202351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We’ve talked a lot about the various chemicals that you could be exposed to in a salon.  You can use the product label and the safety data sheet to get more information about the chemicals and any product that you’re using.  </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45</a:t>
            </a:fld>
            <a:endParaRPr lang="en-US"/>
          </a:p>
        </p:txBody>
      </p:sp>
    </p:spTree>
    <p:extLst>
      <p:ext uri="{BB962C8B-B14F-4D97-AF65-F5344CB8AC3E}">
        <p14:creationId xmlns:p14="http://schemas.microsoft.com/office/powerpoint/2010/main" val="1523522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Take a look at this label for a hair dye.  Do you see any chemicals that you should be concerned about?</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46</a:t>
            </a:fld>
            <a:endParaRPr lang="en-US"/>
          </a:p>
        </p:txBody>
      </p:sp>
    </p:spTree>
    <p:extLst>
      <p:ext uri="{BB962C8B-B14F-4D97-AF65-F5344CB8AC3E}">
        <p14:creationId xmlns:p14="http://schemas.microsoft.com/office/powerpoint/2010/main" val="4219539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pPr defTabSz="917966">
              <a:defRPr/>
            </a:pPr>
            <a:r>
              <a:rPr lang="en-US" dirty="0"/>
              <a:t>If you take a closer look, you can see that it has a hydroxide, which causes irritation.  It also has some phenols, and we know that those cause irritation as well.  You can also see that it has p-</a:t>
            </a:r>
            <a:r>
              <a:rPr lang="en-US" dirty="0" err="1"/>
              <a:t>phenylediamine</a:t>
            </a:r>
            <a:r>
              <a:rPr lang="en-US" dirty="0"/>
              <a:t>, and we saw earlier that that can cause allergies.</a:t>
            </a:r>
          </a:p>
          <a:p>
            <a:endParaRPr lang="en-US" dirty="0" smtClean="0"/>
          </a:p>
        </p:txBody>
      </p:sp>
      <p:sp>
        <p:nvSpPr>
          <p:cNvPr id="97283" name="Slide Number Placeholder 3"/>
          <p:cNvSpPr>
            <a:spLocks noGrp="1"/>
          </p:cNvSpPr>
          <p:nvPr>
            <p:ph type="sldNum" sz="quarter" idx="5"/>
          </p:nvPr>
        </p:nvSpPr>
        <p:spPr>
          <a:noFill/>
        </p:spPr>
        <p:txBody>
          <a:bodyPr/>
          <a:lstStyle/>
          <a:p>
            <a:pPr defTabSz="930716"/>
            <a:fld id="{9CC28F12-F675-4F5C-970A-0DD037BF72C1}" type="slidenum">
              <a:rPr lang="en-US" smtClean="0"/>
              <a:pPr defTabSz="930716"/>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Next, let’s look at this label for a hairspray.</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48</a:t>
            </a:fld>
            <a:endParaRPr lang="en-US"/>
          </a:p>
        </p:txBody>
      </p:sp>
    </p:spTree>
    <p:extLst>
      <p:ext uri="{BB962C8B-B14F-4D97-AF65-F5344CB8AC3E}">
        <p14:creationId xmlns:p14="http://schemas.microsoft.com/office/powerpoint/2010/main" val="3070869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If you take a close look, you can see that this hairspray has alcohol, and other compounds that can cause neurologic symptoms, that “drunk at work” feeling we want you to avoid.  It also has a few chemicals that can cause irritation, like hydroxides.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49</a:t>
            </a:fld>
            <a:endParaRPr lang="en-US"/>
          </a:p>
        </p:txBody>
      </p:sp>
    </p:spTree>
    <p:extLst>
      <p:ext uri="{BB962C8B-B14F-4D97-AF65-F5344CB8AC3E}">
        <p14:creationId xmlns:p14="http://schemas.microsoft.com/office/powerpoint/2010/main" val="174009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dirty="0"/>
              <a:t>Here is an outline of what we are going to talk about today.  We will start with an introduction to OSHA.  Then, we will talk about health effects that can happen as a result of chemical exposures. We will give you an overview of exposures that can be present in salons.  We will spend a lot of time talking about formaldehyde, because that’s the chemical we’re most concerned about.  Then, we’ll talk about recognizing and controlling chemical exposures, so that if you are exposed to chemicals, you’ll know what to do about it.  We’ll talk about preventing infections in your workplace.  We will talk about some physical hazards, namely ergonomics and we’ll finish by talking about some safety hazards. </a:t>
            </a:r>
          </a:p>
          <a:p>
            <a:endParaRPr lang="en-US" dirty="0" smtClean="0"/>
          </a:p>
        </p:txBody>
      </p:sp>
      <p:sp>
        <p:nvSpPr>
          <p:cNvPr id="32771" name="Slide Number Placeholder 3"/>
          <p:cNvSpPr>
            <a:spLocks noGrp="1"/>
          </p:cNvSpPr>
          <p:nvPr>
            <p:ph type="sldNum" sz="quarter" idx="5"/>
          </p:nvPr>
        </p:nvSpPr>
        <p:spPr>
          <a:noFill/>
        </p:spPr>
        <p:txBody>
          <a:bodyPr/>
          <a:lstStyle/>
          <a:p>
            <a:pPr defTabSz="930716"/>
            <a:fld id="{344B2114-8532-4099-9300-CF98E2EC582F}" type="slidenum">
              <a:rPr lang="en-US" smtClean="0"/>
              <a:pPr defTabSz="930716"/>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We’re going to talk a lot about formaldehyde, because you need to take extra special precautions if you work with this chemical.</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50</a:t>
            </a:fld>
            <a:endParaRPr lang="en-US"/>
          </a:p>
        </p:txBody>
      </p:sp>
    </p:spTree>
    <p:extLst>
      <p:ext uri="{BB962C8B-B14F-4D97-AF65-F5344CB8AC3E}">
        <p14:creationId xmlns:p14="http://schemas.microsoft.com/office/powerpoint/2010/main" val="357739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health effects, OSHA has a formaldehyde standard.  The standard requires that you use controls to reduce exposure levels and keep them below permissible airborne exposure limits.  You can do that with ventilation or by changing your work practices.  The standard includes use of  personal protective equipment, or PPE, including gloves, aprons, and goggles.  The standard includes showers and eyewash stations must be available.  It requires the employer communicate hazards, both with labels and signs, as well as employee training, like this one.  It requires that medical testing should be available for certain workers exposed to formaldehyde.</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51</a:t>
            </a:fld>
            <a:endParaRPr lang="en-US"/>
          </a:p>
        </p:txBody>
      </p:sp>
    </p:spTree>
    <p:extLst>
      <p:ext uri="{BB962C8B-B14F-4D97-AF65-F5344CB8AC3E}">
        <p14:creationId xmlns:p14="http://schemas.microsoft.com/office/powerpoint/2010/main" val="3372410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are placing a lot of emphasis on formaldehyde because it is very hazardous to your health!  This slide contains almost all of our health effect symbols.  It is very irritating: it irritates the eyes and nose, can even cause nosebleeds, and can cause a cough or a wheeze.  Formaldehyde can cause allergic reactions, both asthma-like symptoms or a skin rash.  It is a reproductive hazard.  It is also a known carcinogen, which cause nose and throat cancer.  It also may cause leukemia and sinus cancer. </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52</a:t>
            </a:fld>
            <a:endParaRPr lang="en-US"/>
          </a:p>
        </p:txBody>
      </p:sp>
    </p:spTree>
    <p:extLst>
      <p:ext uri="{BB962C8B-B14F-4D97-AF65-F5344CB8AC3E}">
        <p14:creationId xmlns:p14="http://schemas.microsoft.com/office/powerpoint/2010/main" val="1017251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have focused so far on keratin smoothing products, but other products contain formaldehyde.  Nail hardeners, some nail polish products—even the ones that say they’re formaldehyde-free—and products containing DMDM-</a:t>
            </a:r>
            <a:r>
              <a:rPr lang="en-US" dirty="0" err="1"/>
              <a:t>Hydantoin</a:t>
            </a:r>
            <a:r>
              <a:rPr lang="en-US" dirty="0"/>
              <a:t>, Quaternarium-15, and </a:t>
            </a:r>
            <a:r>
              <a:rPr lang="en-US" dirty="0" err="1"/>
              <a:t>Germall</a:t>
            </a:r>
            <a:r>
              <a:rPr lang="en-US" dirty="0"/>
              <a:t> all contain small amounts of formaldehyde.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53</a:t>
            </a:fld>
            <a:endParaRPr lang="en-US"/>
          </a:p>
        </p:txBody>
      </p:sp>
    </p:spTree>
    <p:extLst>
      <p:ext uri="{BB962C8B-B14F-4D97-AF65-F5344CB8AC3E}">
        <p14:creationId xmlns:p14="http://schemas.microsoft.com/office/powerpoint/2010/main" val="2595744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Formaldehyde can be listed under different names.  These chemicals—methanol, methylene aldehyde, methylene glycol, formalin, </a:t>
            </a:r>
            <a:r>
              <a:rPr lang="en-US" dirty="0" err="1"/>
              <a:t>formol</a:t>
            </a:r>
            <a:r>
              <a:rPr lang="en-US" dirty="0"/>
              <a:t>,—are all formaldehyde.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54</a:t>
            </a:fld>
            <a:endParaRPr lang="en-US"/>
          </a:p>
        </p:txBody>
      </p:sp>
    </p:spTree>
    <p:extLst>
      <p:ext uri="{BB962C8B-B14F-4D97-AF65-F5344CB8AC3E}">
        <p14:creationId xmlns:p14="http://schemas.microsoft.com/office/powerpoint/2010/main" val="520892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r>
              <a:rPr lang="en-US" dirty="0"/>
              <a:t>If you work with formaldehyde, you want to know how high your exposure is.  When we measure exposures, we use personal air samples which estimate the amount of chemical that a worker is inhaling into their lungs as they work.  The worker wears a sampling pump and sample collector, and formaldehyde gets pulled into the collector.  The collector is usually worn on the collar so it can measure how much you actually breathed in during your shift, the so-called “breathing zone”.  At the end of the day, the collector can be sent to the lab to measure how much formaldehyde was collected.  There is a badge, which can tell you whether or not you were exposed to formaldehyde, but it does not measure the amount. There are different air sampling collectors for different chemicals.</a:t>
            </a:r>
          </a:p>
          <a:p>
            <a:pPr defTabSz="881312"/>
            <a:endParaRPr lang="en-US" dirty="0" smtClean="0"/>
          </a:p>
        </p:txBody>
      </p:sp>
      <p:sp>
        <p:nvSpPr>
          <p:cNvPr id="110595" name="Slide Number Placeholder 3"/>
          <p:cNvSpPr>
            <a:spLocks noGrp="1"/>
          </p:cNvSpPr>
          <p:nvPr>
            <p:ph type="sldNum" sz="quarter" idx="5"/>
          </p:nvPr>
        </p:nvSpPr>
        <p:spPr>
          <a:noFill/>
        </p:spPr>
        <p:txBody>
          <a:bodyPr/>
          <a:lstStyle/>
          <a:p>
            <a:pPr defTabSz="930716"/>
            <a:fld id="{A8BF4880-3553-4367-B4A2-8C2D06C22349}" type="slidenum">
              <a:rPr lang="en-US" smtClean="0"/>
              <a:pPr defTabSz="930716"/>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r>
              <a:rPr lang="en-US" dirty="0"/>
              <a:t>You are probably curious about what levels of formaldehyde have been measured in salons during keratin smoothing treatments.  OSHA has a short term exposure limit of two parts per million.  Remember one part per million is about one drop in a 13 gallon gas tank.  If you have levels over two parts per million, this exceeds OSHAs short term exposure limits.  Other groups have recommended limits that are even lower.  NIOSH recommends a level of 0.1 part per million, which would be one drop in a 130 gallon gas tank.  ACGIH, the American Council for Government Industrial Hygienists, publishes numbers that are considered best practice, and their guideline for formaldehyde is 0.3 part per million.</a:t>
            </a:r>
          </a:p>
          <a:p>
            <a:endParaRPr lang="en-US" dirty="0"/>
          </a:p>
          <a:p>
            <a:r>
              <a:rPr lang="en-US" dirty="0"/>
              <a:t>The table shows the levels of </a:t>
            </a:r>
            <a:r>
              <a:rPr lang="en-US" dirty="0" err="1"/>
              <a:t>formaldhyde</a:t>
            </a:r>
            <a:r>
              <a:rPr lang="en-US" dirty="0"/>
              <a:t> measured during the different steps in the keratin smoothing treatment process.  You can see that the level measured during product application was 1.3 parts per million.  Is that a concentration we should be concerned about?  It is below the enforceable limit set by OSHA, but it is higher the recommended limits of the other groups.  What about the measurements listed for blow drying in flat ironing? During blow drying, we can see that they measured levels up to 2.29 parts per million, which is above all of the recommendations and the OSHA standard.  During flat ironing, they measured levels up to 1.26 parts per million, which is below OSHA’s legally enforceable limit but above the recommended limits.  Exposures will also vary depending on the amount of formaldehyde in the product and the amount of heat used.  This clearly shows that the steps where the product is heated lead to much higher exposures.</a:t>
            </a:r>
          </a:p>
          <a:p>
            <a:endParaRPr lang="en-US" dirty="0" smtClean="0"/>
          </a:p>
        </p:txBody>
      </p:sp>
      <p:sp>
        <p:nvSpPr>
          <p:cNvPr id="112643" name="Slide Number Placeholder 3"/>
          <p:cNvSpPr>
            <a:spLocks noGrp="1"/>
          </p:cNvSpPr>
          <p:nvPr>
            <p:ph type="sldNum" sz="quarter" idx="5"/>
          </p:nvPr>
        </p:nvSpPr>
        <p:spPr>
          <a:noFill/>
        </p:spPr>
        <p:txBody>
          <a:bodyPr/>
          <a:lstStyle/>
          <a:p>
            <a:pPr defTabSz="930716"/>
            <a:fld id="{01B4771C-B724-44C3-88D2-CCBF2F31D2A8}" type="slidenum">
              <a:rPr lang="en-US" smtClean="0"/>
              <a:pPr defTabSz="930716"/>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 amount of formaldehyde in keratin smoothing products varies quite a bit.  The original Brazilian Blowout formula had 11.5% formaldehyde, and this product has been banned.  Newer products have a much lower levels of formaldehyde, sometimes under 1%.  It is important to remember that these products can release additional formaldehyde when they are heated during the blow drying and flat ironing processes.  We recommend you read the label and try to use the products with the lowest amount of formaldehyde.</a:t>
            </a:r>
          </a:p>
          <a:p>
            <a:pPr defTabSz="917966">
              <a:defRPr/>
            </a:pPr>
            <a:endParaRPr lang="en-US" dirty="0"/>
          </a:p>
          <a:p>
            <a:pPr defTabSz="917966">
              <a:defRPr/>
            </a:pPr>
            <a:r>
              <a:rPr lang="en-US" dirty="0"/>
              <a:t>[Go to Cosmetology Activities, slides 6-13]</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57</a:t>
            </a:fld>
            <a:endParaRPr lang="en-US"/>
          </a:p>
        </p:txBody>
      </p:sp>
    </p:spTree>
    <p:extLst>
      <p:ext uri="{BB962C8B-B14F-4D97-AF65-F5344CB8AC3E}">
        <p14:creationId xmlns:p14="http://schemas.microsoft.com/office/powerpoint/2010/main" val="2086764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ln/>
        </p:spPr>
      </p:sp>
      <p:sp>
        <p:nvSpPr>
          <p:cNvPr id="126978" name="Rectangle 3"/>
          <p:cNvSpPr>
            <a:spLocks noGrp="1" noChangeArrowheads="1"/>
          </p:cNvSpPr>
          <p:nvPr>
            <p:ph type="body" idx="1"/>
          </p:nvPr>
        </p:nvSpPr>
        <p:spPr>
          <a:noFill/>
          <a:ln/>
        </p:spPr>
        <p:txBody>
          <a:bodyPr/>
          <a:lstStyle/>
          <a:p>
            <a:r>
              <a:rPr lang="en-US" dirty="0"/>
              <a:t>We hope we didn’t scare you when we talked about health effects from chemical exposures, because there’s something you can do about it.  Next, we’ll talk about ways you can control exposures in your salon, and how you can protect yourself.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pPr defTabSz="917966">
              <a:defRPr/>
            </a:pPr>
            <a:r>
              <a:rPr lang="en-US" dirty="0"/>
              <a:t>Exposures are controlled with a “hierarchy of controls” that can bring exposures from a higher level down to an acceptable exposure.  The best approach is elimination and substitution, which means you don’t use the chemical or substitute a less hazardous chemical so you can avoid being exposed in the first place.  Next, we recommend engineering controls, which are changes that capture or enclose the exposure before it can get to your breathing zone.  After that, we recommend work practice controls, which are changes in how you do your work to reduce your exposure.  The last line of defense is personal protective equipment, or PPE, such as gloves or respirators.</a:t>
            </a:r>
          </a:p>
          <a:p>
            <a:endParaRPr lang="en-US" dirty="0" smtClean="0"/>
          </a:p>
        </p:txBody>
      </p:sp>
      <p:sp>
        <p:nvSpPr>
          <p:cNvPr id="129027" name="Slide Number Placeholder 3"/>
          <p:cNvSpPr>
            <a:spLocks noGrp="1"/>
          </p:cNvSpPr>
          <p:nvPr>
            <p:ph type="sldNum" sz="quarter" idx="5"/>
          </p:nvPr>
        </p:nvSpPr>
        <p:spPr>
          <a:noFill/>
        </p:spPr>
        <p:txBody>
          <a:bodyPr/>
          <a:lstStyle/>
          <a:p>
            <a:pPr defTabSz="930716"/>
            <a:fld id="{495D2AEC-17FF-4144-BF4E-141181410846}" type="slidenum">
              <a:rPr lang="en-US" smtClean="0"/>
              <a:pPr defTabSz="930716"/>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defTabSz="917966">
              <a:defRPr/>
            </a:pPr>
            <a:r>
              <a:rPr lang="en-US" dirty="0"/>
              <a:t>Here are some definitions of words we will be using in this presentation. When we say salon chemical, we’re talking about the chemicals in the products used in your salon—both the chemicals in hair and nail products as well as the chemicals you use to clean the salon.  When we say health effect, we’re talking about injury or illness that can happen as a result of an exposure to a chemical or physical hazard.  A chemical exposure is anytime you come into contact with a chemical, which can happen when you breathe one in or get it on your skin.  We’re going to talk a lot about a unit called a “part per million” or “ppm.”  This is a really tiny unit of concentration.  Picture one drop from an eyedropper in a 13 gallon gas tank; that’s how small a part per million really is.  For some of these chemicals, we are concerned about exposures that small.</a:t>
            </a:r>
          </a:p>
          <a:p>
            <a:endParaRPr lang="en-US" dirty="0" smtClean="0"/>
          </a:p>
        </p:txBody>
      </p:sp>
      <p:sp>
        <p:nvSpPr>
          <p:cNvPr id="34819" name="Slide Number Placeholder 3"/>
          <p:cNvSpPr>
            <a:spLocks noGrp="1"/>
          </p:cNvSpPr>
          <p:nvPr>
            <p:ph type="sldNum" sz="quarter" idx="5"/>
          </p:nvPr>
        </p:nvSpPr>
        <p:spPr>
          <a:noFill/>
        </p:spPr>
        <p:txBody>
          <a:bodyPr/>
          <a:lstStyle/>
          <a:p>
            <a:pPr defTabSz="930716"/>
            <a:fld id="{4E861D17-0589-4F0E-8A32-1457C0FAFE30}" type="slidenum">
              <a:rPr lang="en-US" smtClean="0"/>
              <a:pPr defTabSz="930716"/>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When we talk about elimination or substitution, that means using an alternative chemical when possible.  For example, you might want to use Brazilian blowout zero or another product that doesn’t have high levels of formaldehyde like the original Brazilian blowout product.  Or, if an alternative chemical just can’t be used, you might want to avoid performing processes that use those more dangerous chemicals.  It’s important to remember that sometimes, substitutions can have their own health effects, so if you substitute chemicals you want to look at the safety data sheet for the new chemical as well.</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60</a:t>
            </a:fld>
            <a:endParaRPr lang="en-US"/>
          </a:p>
        </p:txBody>
      </p:sp>
    </p:spTree>
    <p:extLst>
      <p:ext uri="{BB962C8B-B14F-4D97-AF65-F5344CB8AC3E}">
        <p14:creationId xmlns:p14="http://schemas.microsoft.com/office/powerpoint/2010/main" val="2756422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Sometimes, if your client wants a certain look, you’re not going to be able to substitute or eliminate chemicals, and that is when we recommend engineering controls.  Remember, engineering controls are changes you can make that will reduce the exposure or just remove it from your work area.  Some options for engineering control include ventilation, fans, opening doors and windows, mixing stations, and ventilated nails stations: basically, we want to be able to move the air around so that the air you’re breathing where you work doesn’t have dangerous concentrations of chemicals.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61</a:t>
            </a:fld>
            <a:endParaRPr lang="en-US"/>
          </a:p>
        </p:txBody>
      </p:sp>
    </p:spTree>
    <p:extLst>
      <p:ext uri="{BB962C8B-B14F-4D97-AF65-F5344CB8AC3E}">
        <p14:creationId xmlns:p14="http://schemas.microsoft.com/office/powerpoint/2010/main" val="3363278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p:spPr>
        <p:txBody>
          <a:bodyPr/>
          <a:lstStyle/>
          <a:p>
            <a:r>
              <a:rPr lang="en-US" dirty="0"/>
              <a:t>There are few types of ventilation that you might use in a salon.  The one we most recommend is called local exhaust ventilation or source capture system, but other options might include air purifiers, special filtration systems, and natural ventilation.</a:t>
            </a:r>
          </a:p>
        </p:txBody>
      </p:sp>
      <p:sp>
        <p:nvSpPr>
          <p:cNvPr id="134147" name="Slide Number Placeholder 3"/>
          <p:cNvSpPr>
            <a:spLocks noGrp="1"/>
          </p:cNvSpPr>
          <p:nvPr>
            <p:ph type="sldNum" sz="quarter" idx="5"/>
          </p:nvPr>
        </p:nvSpPr>
        <p:spPr>
          <a:noFill/>
        </p:spPr>
        <p:txBody>
          <a:bodyPr/>
          <a:lstStyle/>
          <a:p>
            <a:pPr defTabSz="930716"/>
            <a:fld id="{D5AF75EC-A883-4F40-8637-FE16957E9C08}" type="slidenum">
              <a:rPr lang="en-US" smtClean="0"/>
              <a:pPr defTabSz="930716"/>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136194" name="Notes Placeholder 2"/>
          <p:cNvSpPr>
            <a:spLocks noGrp="1"/>
          </p:cNvSpPr>
          <p:nvPr>
            <p:ph type="body" idx="1"/>
          </p:nvPr>
        </p:nvSpPr>
        <p:spPr>
          <a:noFill/>
          <a:ln/>
        </p:spPr>
        <p:txBody>
          <a:bodyPr/>
          <a:lstStyle/>
          <a:p>
            <a:r>
              <a:rPr lang="en-US" dirty="0"/>
              <a:t>Local exhaust ventilation is action to remove chemicals from the air prior to worker exposure.  Local exhaust ventilation is really the best option in terms of engineering controls, but it only effective if it’s properly designed and used.  The system has to be close enough to the chemical in your breathing zone in order to remove it properly.  If you look at the picture, you can see that the ventilation for this system is right about the client’s head.  If the system was across the room from where she’s working, it probably wouldn’t do any good because it wouldn’t be removing the chemicals that she’s breathing.  The systems require worker training, can require special activated charcoal for filtration, and also require a change out schedule for activated charcoal.  If you have one of these systems, it’s important that you follow all of the instructions so that you know it’s working.  That said, this can be the most important control to reduce salon workers’ exposures to chemicals!</a:t>
            </a:r>
          </a:p>
          <a:p>
            <a:endParaRPr lang="en-US" dirty="0" smtClean="0"/>
          </a:p>
        </p:txBody>
      </p:sp>
      <p:sp>
        <p:nvSpPr>
          <p:cNvPr id="136195" name="Slide Number Placeholder 3"/>
          <p:cNvSpPr>
            <a:spLocks noGrp="1"/>
          </p:cNvSpPr>
          <p:nvPr>
            <p:ph type="sldNum" sz="quarter" idx="5"/>
          </p:nvPr>
        </p:nvSpPr>
        <p:spPr>
          <a:noFill/>
        </p:spPr>
        <p:txBody>
          <a:bodyPr/>
          <a:lstStyle/>
          <a:p>
            <a:pPr defTabSz="930716"/>
            <a:fld id="{F0D44919-2A0F-4B06-8F8C-438427CD0941}" type="slidenum">
              <a:rPr lang="en-US" smtClean="0"/>
              <a:pPr defTabSz="930716"/>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are also local exhaust systems specifically for people who work with nails.  They have a downdraft table, which uses a vacuum system that pulls the chemicals away from your clients’ hands, and vent them to the outside.  These tables can be effective at removing solids, like dust and debris, as well as chemical vapors and odors.  Another option is source capture hoods; you’ll see that the picture on the bottom looks a lot like the ventilation system on the previous slide.  These systems can remove dust and debris as well as chemical vapors and odors.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64</a:t>
            </a:fld>
            <a:endParaRPr lang="en-US"/>
          </a:p>
        </p:txBody>
      </p:sp>
    </p:spTree>
    <p:extLst>
      <p:ext uri="{BB962C8B-B14F-4D97-AF65-F5344CB8AC3E}">
        <p14:creationId xmlns:p14="http://schemas.microsoft.com/office/powerpoint/2010/main" val="2633288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get asked a lot if an air purifier will help.  There are salon specific air purifiers that can filter dust and debris as well as remove vapors and odors.  These air purifiers can be really helpful for improving the air in your salon in general, but they really don’t do anything for your personal exposure.  If I put an air purifier across the room from where I am now, it makes sense that it wouldn’t do anything for the chemicals in my breathing zone.  Because of that, these aren’t acceptable for keratin smoothing products alone-you have to use local exhaust ventilation as well.  Air purifiers also contain activated charcoal, so having a change out schedule is important.  You also want to make sure that you aren’t using ionic cleaners-the ozone from these cleaners can actually change the chemicals they are working with to other chemicals, and then you won’t know what you’re being exposed to.  Overall, you can use these for reducing odors and ambient formaldehyde, but you shouldn’t use them as your only line of defense when you’re being exposed to hazardous chemicals.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65</a:t>
            </a:fld>
            <a:endParaRPr lang="en-US"/>
          </a:p>
        </p:txBody>
      </p:sp>
    </p:spTree>
    <p:extLst>
      <p:ext uri="{BB962C8B-B14F-4D97-AF65-F5344CB8AC3E}">
        <p14:creationId xmlns:p14="http://schemas.microsoft.com/office/powerpoint/2010/main" val="25402432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also get asked if special furnace filters can help.  These are the furnace filters that you could buy at any hardware store.  Again, these filters are helpful for removing vapors and dust, and they may improve the smell around your salon, but they won’t do anything to reduce your personal exposure.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66</a:t>
            </a:fld>
            <a:endParaRPr lang="en-US"/>
          </a:p>
        </p:txBody>
      </p:sp>
    </p:spTree>
    <p:extLst>
      <p:ext uri="{BB962C8B-B14F-4D97-AF65-F5344CB8AC3E}">
        <p14:creationId xmlns:p14="http://schemas.microsoft.com/office/powerpoint/2010/main" val="2921516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other things you can do to increase ventilation.  It’s good to open windows and doors as much as possible, because that lets fresh air into your work area.  You also can use fans to blow air away from your breathing zone, but you want to be careful that you aren’t just blowing it into your coworkers’ breathing zones.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67</a:t>
            </a:fld>
            <a:endParaRPr lang="en-US"/>
          </a:p>
        </p:txBody>
      </p:sp>
    </p:spTree>
    <p:extLst>
      <p:ext uri="{BB962C8B-B14F-4D97-AF65-F5344CB8AC3E}">
        <p14:creationId xmlns:p14="http://schemas.microsoft.com/office/powerpoint/2010/main" val="7412924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r>
              <a:rPr lang="en-US" dirty="0"/>
              <a:t>There are some other things you can do to reduce your exposure.  It’s a good idea to use mixing stations away from your normal work area to prepare products.  You should replace the lids immediately after using a chemical, so that the vapors are released into your breathing zone.  You want to use the smallest amount of chemical that you can.  You want to make sure the other workers in your area know if you’re working with formaldehydes or keratin smoothing products-that way, they can avoid exposure if they want to you, and you can make sure that you don’t schedule two appointments with formaldehyde at the same time and overload your ventilation system.  You should try to open doors and windows if you’re doing work that produces fumes or vapors.  When you throw away chemicals, you should use a lidded trash can and empty it frequently so that you’re not breathing chemicals released from the trash.  And most importantly, if you have engineering controls, you want to use them properly, all the time.</a:t>
            </a:r>
          </a:p>
          <a:p>
            <a:pPr defTabSz="881312"/>
            <a:endParaRPr lang="en-US" dirty="0" smtClean="0"/>
          </a:p>
        </p:txBody>
      </p:sp>
      <p:sp>
        <p:nvSpPr>
          <p:cNvPr id="146435" name="Slide Number Placeholder 3"/>
          <p:cNvSpPr>
            <a:spLocks noGrp="1"/>
          </p:cNvSpPr>
          <p:nvPr>
            <p:ph type="sldNum" sz="quarter" idx="5"/>
          </p:nvPr>
        </p:nvSpPr>
        <p:spPr>
          <a:noFill/>
        </p:spPr>
        <p:txBody>
          <a:bodyPr/>
          <a:lstStyle/>
          <a:p>
            <a:pPr defTabSz="930716"/>
            <a:fld id="{4386276C-D55A-4811-9725-FA340F5B147C}" type="slidenum">
              <a:rPr lang="en-US" smtClean="0"/>
              <a:pPr defTabSz="930716"/>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are controls that you can use to help you prevent eye injuries when you’re working with irritating chemicals.  We recommend that you use goggles if there’s a chance you could be splashed while mixing chemicals.  The goggles, which cover your eyes from the sides as well as the front, are more protective than glasses. If you are splashed in the eye with a very irritating chemical, you should wash your eyes immediately for a minimum of 15 minutes.  If  you still have any pain, burning, or blurred vision after that, we recommend that you go to the emergency department as soon as possible.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69</a:t>
            </a:fld>
            <a:endParaRPr lang="en-US"/>
          </a:p>
        </p:txBody>
      </p:sp>
    </p:spTree>
    <p:extLst>
      <p:ext uri="{BB962C8B-B14F-4D97-AF65-F5344CB8AC3E}">
        <p14:creationId xmlns:p14="http://schemas.microsoft.com/office/powerpoint/2010/main" val="92409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defTabSz="917966">
              <a:defRPr/>
            </a:pPr>
            <a:r>
              <a:rPr lang="en-US" dirty="0"/>
              <a:t>We will start with an introduction to OSHA.  The goals of this section are:  to understand the role of OSHA in occupational safety and health, to describe employer responsibilities and employee rights under OSHA, and review some OSHA standards that apply to salons.</a:t>
            </a:r>
          </a:p>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p:spPr>
        <p:txBody>
          <a:bodyPr/>
          <a:lstStyle/>
          <a:p>
            <a:pPr defTabSz="917966">
              <a:defRPr/>
            </a:pPr>
            <a:r>
              <a:rPr lang="en-US" dirty="0"/>
              <a:t>“Hand hygiene” is important to prevent skin problems.  Taking good care of your hands reduces the irritation.  It may be a good idea to use gloves when washing, even washing hair.  You should moisturize after washing, because having your hands wet so much of the time can dry out the skin.  It is a good idea to use gloves whenever you are handling chemicals, especially irritating chemical.  You should make sure that your hands are completely dry before you put on gloves.  Barrier creams can help.  You should also avoid rubbing hair in that webbed space between your fingers, because the skin in that area is more delicate than other parts of your hand.</a:t>
            </a:r>
          </a:p>
          <a:p>
            <a:endParaRPr lang="en-US" dirty="0" smtClean="0"/>
          </a:p>
        </p:txBody>
      </p:sp>
      <p:sp>
        <p:nvSpPr>
          <p:cNvPr id="143363" name="Slide Number Placeholder 3"/>
          <p:cNvSpPr>
            <a:spLocks noGrp="1"/>
          </p:cNvSpPr>
          <p:nvPr>
            <p:ph type="sldNum" sz="quarter" idx="5"/>
          </p:nvPr>
        </p:nvSpPr>
        <p:spPr>
          <a:noFill/>
        </p:spPr>
        <p:txBody>
          <a:bodyPr/>
          <a:lstStyle/>
          <a:p>
            <a:pPr defTabSz="930716"/>
            <a:fld id="{60660EAF-069C-4A98-8A5C-FA6273BCAD2B}" type="slidenum">
              <a:rPr lang="en-US" smtClean="0"/>
              <a:pPr defTabSz="930716"/>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is respiratory protection available for the chemicals that are released into the air.  You may have seen people working with surgical masks.  This is pictured at the top. These will only protect your client from catching your cold—surgical masks do not protect you at all from breathing in dust or chemicals.  An N95 mask is a respirator that can protect you from dust exposures, which is helpful when you are doing nails.  N95 masks are shown in the middle pictures.  You need to make sure you are using a mask that fits you properly and says “NIOSH” approved.  Unfortunately, N95 masks do not protect you from chemical fumes or vapors.  For protection from chemicals, you have to use an air purifying respirator, which is shown in the bottom picture.  Air purifying respirators work against chemicals like formaldehyde.  These masks need the right cartridge for the exposure.  It is unlikely that you would want to wear one of these respirators while working with clients in your salon, which is why we talked so much about other ways to reduce your exposure, namely elimination, substitution, engineering controls, and work practice controls, so you don’t have to use PPE to keep yourself safe.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71</a:t>
            </a:fld>
            <a:endParaRPr lang="en-US"/>
          </a:p>
        </p:txBody>
      </p:sp>
    </p:spTree>
    <p:extLst>
      <p:ext uri="{BB962C8B-B14F-4D97-AF65-F5344CB8AC3E}">
        <p14:creationId xmlns:p14="http://schemas.microsoft.com/office/powerpoint/2010/main" val="27135131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We recommend you wear gloves when you’re working with chemicals.  The best kind of glove is nitrile, because nitrile will protect you from most chemicals.   Vinyl gloves are not as good because they have tiny holes that can let chemicals through.  Because of the allergy problems with latex gloves, the best practice is to use nitrile.  For eye protection, it’s a good idea to use safety glasses, or even better, goggles when you’re mixing chemicals to prevent splashes into the eye.</a:t>
            </a:r>
          </a:p>
          <a:p>
            <a:endParaRPr lang="en-US" dirty="0" smtClean="0"/>
          </a:p>
          <a:p>
            <a:r>
              <a:rPr lang="en-US" dirty="0" smtClean="0"/>
              <a:t>[Go to </a:t>
            </a:r>
            <a:r>
              <a:rPr lang="en-US" dirty="0" err="1" smtClean="0"/>
              <a:t>CosmetologyActivities</a:t>
            </a:r>
            <a:r>
              <a:rPr lang="en-US" dirty="0" smtClean="0"/>
              <a:t>, slides</a:t>
            </a:r>
            <a:r>
              <a:rPr lang="en-US" baseline="0" dirty="0" smtClean="0"/>
              <a:t> 14-17]</a:t>
            </a:r>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72</a:t>
            </a:fld>
            <a:endParaRPr lang="en-US"/>
          </a:p>
        </p:txBody>
      </p:sp>
    </p:spTree>
    <p:extLst>
      <p:ext uri="{BB962C8B-B14F-4D97-AF65-F5344CB8AC3E}">
        <p14:creationId xmlns:p14="http://schemas.microsoft.com/office/powerpoint/2010/main" val="872608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txBox="1">
            <a:spLocks noGrp="1" noChangeArrowheads="1"/>
          </p:cNvSpPr>
          <p:nvPr/>
        </p:nvSpPr>
        <p:spPr bwMode="auto">
          <a:xfrm>
            <a:off x="3977630" y="8841099"/>
            <a:ext cx="3043876" cy="466411"/>
          </a:xfrm>
          <a:prstGeom prst="rect">
            <a:avLst/>
          </a:prstGeom>
          <a:noFill/>
          <a:ln w="9525">
            <a:noFill/>
            <a:miter lim="800000"/>
            <a:headEnd/>
            <a:tailEnd/>
          </a:ln>
        </p:spPr>
        <p:txBody>
          <a:bodyPr lIns="93308" tIns="46654" rIns="93308" bIns="46654" anchor="b"/>
          <a:lstStyle/>
          <a:p>
            <a:pPr algn="r" defTabSz="930716"/>
            <a:fld id="{831755BF-4583-4920-814E-ACF6A8B24590}" type="slidenum">
              <a:rPr lang="en-US" sz="1200">
                <a:latin typeface="Arial" charset="0"/>
              </a:rPr>
              <a:pPr algn="r" defTabSz="930716"/>
              <a:t>73</a:t>
            </a:fld>
            <a:endParaRPr lang="en-US" sz="1200">
              <a:latin typeface="Arial" charset="0"/>
            </a:endParaRPr>
          </a:p>
        </p:txBody>
      </p:sp>
      <p:sp>
        <p:nvSpPr>
          <p:cNvPr id="181250" name="Rectangle 7"/>
          <p:cNvSpPr txBox="1">
            <a:spLocks noGrp="1" noChangeArrowheads="1"/>
          </p:cNvSpPr>
          <p:nvPr/>
        </p:nvSpPr>
        <p:spPr bwMode="auto">
          <a:xfrm>
            <a:off x="3979226" y="8844283"/>
            <a:ext cx="3043875" cy="464817"/>
          </a:xfrm>
          <a:prstGeom prst="rect">
            <a:avLst/>
          </a:prstGeom>
          <a:noFill/>
          <a:ln w="9525">
            <a:noFill/>
            <a:miter lim="800000"/>
            <a:headEnd/>
            <a:tailEnd/>
          </a:ln>
        </p:spPr>
        <p:txBody>
          <a:bodyPr lIns="93309" tIns="46655" rIns="93309" bIns="46655" anchor="b"/>
          <a:lstStyle/>
          <a:p>
            <a:pPr algn="r" eaLnBrk="0" hangingPunct="0"/>
            <a:fld id="{03D81DE2-912F-4413-BB37-D5653DDCA255}" type="slidenum">
              <a:rPr lang="en-US" sz="1200">
                <a:latin typeface="Arial" charset="0"/>
                <a:ea typeface="ＭＳ Ｐゴシック"/>
                <a:cs typeface="ＭＳ Ｐゴシック"/>
              </a:rPr>
              <a:pPr algn="r" eaLnBrk="0" hangingPunct="0"/>
              <a:t>73</a:t>
            </a:fld>
            <a:endParaRPr lang="en-US" sz="1200">
              <a:latin typeface="Arial" charset="0"/>
              <a:ea typeface="ＭＳ Ｐゴシック"/>
              <a:cs typeface="ＭＳ Ｐゴシック"/>
            </a:endParaRPr>
          </a:p>
        </p:txBody>
      </p:sp>
      <p:sp>
        <p:nvSpPr>
          <p:cNvPr id="181251" name="Rectangle 2"/>
          <p:cNvSpPr>
            <a:spLocks noGrp="1" noRot="1" noChangeAspect="1" noChangeArrowheads="1" noTextEdit="1"/>
          </p:cNvSpPr>
          <p:nvPr>
            <p:ph type="sldImg"/>
          </p:nvPr>
        </p:nvSpPr>
        <p:spPr>
          <a:xfrm>
            <a:off x="1185863" y="698500"/>
            <a:ext cx="4654550" cy="3490913"/>
          </a:xfrm>
          <a:ln/>
        </p:spPr>
      </p:sp>
      <p:sp>
        <p:nvSpPr>
          <p:cNvPr id="181252" name="Rectangle 3"/>
          <p:cNvSpPr>
            <a:spLocks noGrp="1" noChangeArrowheads="1"/>
          </p:cNvSpPr>
          <p:nvPr>
            <p:ph type="body" idx="1"/>
          </p:nvPr>
        </p:nvSpPr>
        <p:spPr>
          <a:xfrm>
            <a:off x="936948" y="4422142"/>
            <a:ext cx="5149209" cy="4188141"/>
          </a:xfrm>
          <a:noFill/>
          <a:ln/>
        </p:spPr>
        <p:txBody>
          <a:bodyPr lIns="93309" tIns="46655" rIns="93309" bIns="46655"/>
          <a:lstStyle/>
          <a:p>
            <a:r>
              <a:rPr lang="en-US" dirty="0"/>
              <a:t>Now we are going to talk about ergonomics.  We will define ergonomics, describe the health effects that can be caused by ergonomic problems, and learn ways to reduce those problems through work practices, using the right tools, and adjusting your body mechanics.</a:t>
            </a:r>
          </a:p>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p:spPr>
        <p:txBody>
          <a:bodyPr/>
          <a:lstStyle/>
          <a:p>
            <a:r>
              <a:rPr lang="en-US" dirty="0"/>
              <a:t>OSHA defined ergonomics as the science of fitting that job to the worker, meaning to make the job fit you.  Everyone has their own set of capabilities and limitations.  The goal is ergonomics is to enhance each workers capabilities while minimizing their limitations by using the right tools, proper job assignment and training, and proper workplace environment.</a:t>
            </a:r>
          </a:p>
        </p:txBody>
      </p:sp>
      <p:sp>
        <p:nvSpPr>
          <p:cNvPr id="183299" name="Slide Number Placeholder 3"/>
          <p:cNvSpPr>
            <a:spLocks noGrp="1"/>
          </p:cNvSpPr>
          <p:nvPr>
            <p:ph type="sldNum" sz="quarter" idx="5"/>
          </p:nvPr>
        </p:nvSpPr>
        <p:spPr>
          <a:noFill/>
        </p:spPr>
        <p:txBody>
          <a:bodyPr/>
          <a:lstStyle/>
          <a:p>
            <a:pPr defTabSz="930716"/>
            <a:fld id="{FD0C50CB-F491-4F1C-BC86-A24269BD9123}" type="slidenum">
              <a:rPr lang="en-US" smtClean="0"/>
              <a:pPr defTabSz="930716"/>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Ergonomics problems can lead to musculoskeletal disorders, or MSDs.  Most of us have soreness and stiffness– it’s pretty common.  It gets better with rest and stretching.  If it doesn’t get better with rest and stretching, it may be a sign of a more serious problem, called a musculoskeletal disorder.  MDSs are  “injuries” that happen over time, and can affect your tendons, joints, or nerves.  MSDs are usually easy to treat if you find them early: you may need to take a break from the activity that caused the problem, and have treatment such as physical therapy.  However, these disorders can be very difficult to treat later, and sometimes can cause you to need to leave your work.  Because of this, it is very important to seek medical attention early if you think you may have an MSD.</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75</a:t>
            </a:fld>
            <a:endParaRPr lang="en-US"/>
          </a:p>
        </p:txBody>
      </p:sp>
    </p:spTree>
    <p:extLst>
      <p:ext uri="{BB962C8B-B14F-4D97-AF65-F5344CB8AC3E}">
        <p14:creationId xmlns:p14="http://schemas.microsoft.com/office/powerpoint/2010/main" val="4833813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 risk factors for musculoskeletal disorders are force, posture, and repetition.  Force is what it sounds like: how much effort does it take to do the work?  For posture, we want you to be in a “neutral” posture that doesn’t take much effort to maintain—we will talk more about neutral posture in a few minutes.  For repetition, it not just how many times you have to do a certain motion but also how long you have to hold the same position.  </a:t>
            </a:r>
          </a:p>
          <a:p>
            <a:pPr defTabSz="917966">
              <a:defRPr/>
            </a:pPr>
            <a:endParaRPr lang="en-US" dirty="0"/>
          </a:p>
          <a:p>
            <a:pPr defTabSz="917966">
              <a:defRPr/>
            </a:pPr>
            <a:r>
              <a:rPr lang="en-US" dirty="0"/>
              <a:t>Which of the listed risk factors do you think is the single most important?</a:t>
            </a:r>
          </a:p>
          <a:p>
            <a:endParaRPr lang="en-US" dirty="0" smtClean="0"/>
          </a:p>
          <a:p>
            <a:r>
              <a:rPr lang="en-US" dirty="0" smtClean="0"/>
              <a:t>[Go to </a:t>
            </a:r>
            <a:r>
              <a:rPr lang="en-US" dirty="0" err="1" smtClean="0"/>
              <a:t>CosmetologyActivities</a:t>
            </a:r>
            <a:r>
              <a:rPr lang="en-US" dirty="0" smtClean="0"/>
              <a:t>,</a:t>
            </a:r>
            <a:r>
              <a:rPr lang="en-US" baseline="0" dirty="0" smtClean="0"/>
              <a:t> slide 18]</a:t>
            </a:r>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76</a:t>
            </a:fld>
            <a:endParaRPr lang="en-US"/>
          </a:p>
        </p:txBody>
      </p:sp>
    </p:spTree>
    <p:extLst>
      <p:ext uri="{BB962C8B-B14F-4D97-AF65-F5344CB8AC3E}">
        <p14:creationId xmlns:p14="http://schemas.microsoft.com/office/powerpoint/2010/main" val="38239946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are ways to reduce your risk factors for musculoskeletal disorders.  You can reduce the required force by using the right tools and techniques and using only as much force as needed to do your job.  You should optimize your body mechanics, and change position frequently.  Avoid unnecessary repetitive work.  It’s also helpful to get rest during your time away from work, to give your body a break.  That is why working overtime may not be the best idea.  Overall, reducing fours and improving posture helps reduce your risk from repetitive work.</a:t>
            </a:r>
          </a:p>
          <a:p>
            <a:pPr defTabSz="917966">
              <a:defRPr/>
            </a:pPr>
            <a:endParaRPr lang="en-US" dirty="0"/>
          </a:p>
          <a:p>
            <a:pPr defTabSz="917966">
              <a:defRPr/>
            </a:pPr>
            <a:r>
              <a:rPr lang="en-US" dirty="0"/>
              <a:t>[Go to </a:t>
            </a:r>
            <a:r>
              <a:rPr lang="en-US" dirty="0" err="1"/>
              <a:t>CosmetologyActivities</a:t>
            </a:r>
            <a:r>
              <a:rPr lang="en-US" dirty="0"/>
              <a:t>, slides 19-23]</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77</a:t>
            </a:fld>
            <a:endParaRPr lang="en-US"/>
          </a:p>
        </p:txBody>
      </p:sp>
    </p:spTree>
    <p:extLst>
      <p:ext uri="{BB962C8B-B14F-4D97-AF65-F5344CB8AC3E}">
        <p14:creationId xmlns:p14="http://schemas.microsoft.com/office/powerpoint/2010/main" val="14904966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a:ln/>
        </p:spPr>
      </p:sp>
      <p:sp>
        <p:nvSpPr>
          <p:cNvPr id="194562" name="Notes Placeholder 2"/>
          <p:cNvSpPr>
            <a:spLocks noGrp="1"/>
          </p:cNvSpPr>
          <p:nvPr>
            <p:ph type="body" idx="1"/>
          </p:nvPr>
        </p:nvSpPr>
        <p:spPr>
          <a:noFill/>
          <a:ln/>
        </p:spPr>
        <p:txBody>
          <a:bodyPr/>
          <a:lstStyle/>
          <a:p>
            <a:r>
              <a:rPr lang="en-US" dirty="0"/>
              <a:t>Proper technique can help you keep your wrist straight and reduce the required force.  Look at the picture on the left: what do you see wrong with this picture?</a:t>
            </a:r>
          </a:p>
          <a:p>
            <a:endParaRPr lang="en-US" dirty="0"/>
          </a:p>
          <a:p>
            <a:r>
              <a:rPr lang="en-US" dirty="0"/>
              <a:t>You can see that both of her wrists are bent, and that position just doesn’t look comfortable.</a:t>
            </a:r>
          </a:p>
          <a:p>
            <a:endParaRPr lang="en-US" dirty="0"/>
          </a:p>
          <a:p>
            <a:r>
              <a:rPr lang="en-US" dirty="0"/>
              <a:t>What about the picture on the right?  Her wrist is straight, so she can use less force to use her tool properly.  That puts less strain in her hand.  You can tell by just looking that the position on the right is a lot more comfortable.</a:t>
            </a:r>
          </a:p>
          <a:p>
            <a:endParaRPr lang="en-US" dirty="0" smtClean="0"/>
          </a:p>
        </p:txBody>
      </p:sp>
      <p:sp>
        <p:nvSpPr>
          <p:cNvPr id="194563" name="Slide Number Placeholder 3"/>
          <p:cNvSpPr>
            <a:spLocks noGrp="1"/>
          </p:cNvSpPr>
          <p:nvPr>
            <p:ph type="sldNum" sz="quarter" idx="5"/>
          </p:nvPr>
        </p:nvSpPr>
        <p:spPr>
          <a:noFill/>
        </p:spPr>
        <p:txBody>
          <a:bodyPr/>
          <a:lstStyle/>
          <a:p>
            <a:pPr defTabSz="930716"/>
            <a:fld id="{7B89976E-A5B0-4DCC-9CB9-1A64AA73A31C}" type="slidenum">
              <a:rPr lang="en-US" smtClean="0"/>
              <a:pPr defTabSz="930716"/>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tools can make a difference.  They can help you keep your restraint introduced the amount of force you have to use.  Do any of you use economic scissors and shears?</a:t>
            </a:r>
          </a:p>
          <a:p>
            <a:endParaRPr lang="en-US" dirty="0"/>
          </a:p>
          <a:p>
            <a:r>
              <a:rPr lang="en-US" dirty="0"/>
              <a:t>Tools with offset blade handles, curved blades, and curved blade handles can all be really helpful.  If you want to select a school that has the proper size and weight for you.  It also is a good idea to keep your tools sharpened, because sharper scissors will allow you to make them fewer cuts.  You can tell a tool is the right one for you when it feels comfortable and easy to use.</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79</a:t>
            </a:fld>
            <a:endParaRPr lang="en-US"/>
          </a:p>
        </p:txBody>
      </p:sp>
    </p:spTree>
    <p:extLst>
      <p:ext uri="{BB962C8B-B14F-4D97-AF65-F5344CB8AC3E}">
        <p14:creationId xmlns:p14="http://schemas.microsoft.com/office/powerpoint/2010/main" val="142607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defTabSz="881312">
              <a:defRPr/>
            </a:pPr>
            <a:r>
              <a:rPr lang="en-US" dirty="0" smtClean="0"/>
              <a:t>I’m sure most of you have already heard of OSHA.</a:t>
            </a:r>
            <a:r>
              <a:rPr lang="en-US" baseline="0" dirty="0" smtClean="0"/>
              <a:t> </a:t>
            </a:r>
            <a:r>
              <a:rPr lang="en-US" dirty="0"/>
              <a:t>OSHA is the Occupational Safety and Health Administration. It’s a government agency within the U.S. Department of Labor. OSHA is responsible for worker safety and health protection.  It was created in 1970 by the Occupational Safety and Health Act or OSH Act. The OSHA Act allows states to take responsibility for implementing the OSH Act, provided their regulations are at least as stringent as federal OSHA.</a:t>
            </a:r>
          </a:p>
          <a:p>
            <a:pPr defTabSz="881312"/>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0"/>
              </a:spcBef>
              <a:spcAft>
                <a:spcPts val="1004"/>
              </a:spcAft>
            </a:pPr>
            <a:r>
              <a:rPr lang="en-US" dirty="0">
                <a:latin typeface="Calibri"/>
                <a:ea typeface="Calibri"/>
                <a:cs typeface="Times New Roman"/>
              </a:rPr>
              <a:t>Let’s look at the picture on the left.  What is going on in this picture?</a:t>
            </a:r>
          </a:p>
          <a:p>
            <a:pPr>
              <a:lnSpc>
                <a:spcPct val="115000"/>
              </a:lnSpc>
              <a:spcBef>
                <a:spcPts val="0"/>
              </a:spcBef>
              <a:spcAft>
                <a:spcPts val="1004"/>
              </a:spcAft>
            </a:pPr>
            <a:endParaRPr lang="en-US" dirty="0">
              <a:latin typeface="Calibri"/>
              <a:ea typeface="Calibri"/>
              <a:cs typeface="Times New Roman"/>
            </a:endParaRPr>
          </a:p>
          <a:p>
            <a:pPr>
              <a:lnSpc>
                <a:spcPct val="115000"/>
              </a:lnSpc>
              <a:spcBef>
                <a:spcPts val="0"/>
              </a:spcBef>
              <a:spcAft>
                <a:spcPts val="1004"/>
              </a:spcAft>
            </a:pPr>
            <a:r>
              <a:rPr lang="en-US" dirty="0">
                <a:latin typeface="Calibri"/>
                <a:ea typeface="Calibri"/>
                <a:cs typeface="Times New Roman"/>
              </a:rPr>
              <a:t>The clippers are too big for her hand to hold comfortably and she has to put her hand at an awkward angle to work.</a:t>
            </a:r>
          </a:p>
          <a:p>
            <a:pPr>
              <a:lnSpc>
                <a:spcPct val="115000"/>
              </a:lnSpc>
              <a:spcBef>
                <a:spcPts val="0"/>
              </a:spcBef>
              <a:spcAft>
                <a:spcPts val="1004"/>
              </a:spcAft>
            </a:pPr>
            <a:endParaRPr lang="en-US" dirty="0">
              <a:latin typeface="Calibri"/>
              <a:ea typeface="Calibri"/>
              <a:cs typeface="Times New Roman"/>
            </a:endParaRPr>
          </a:p>
          <a:p>
            <a:pPr>
              <a:lnSpc>
                <a:spcPct val="115000"/>
              </a:lnSpc>
              <a:spcBef>
                <a:spcPts val="0"/>
              </a:spcBef>
              <a:spcAft>
                <a:spcPts val="1004"/>
              </a:spcAft>
            </a:pPr>
            <a:r>
              <a:rPr lang="en-US" dirty="0">
                <a:latin typeface="Calibri"/>
                <a:ea typeface="Calibri"/>
                <a:cs typeface="Times New Roman"/>
              </a:rPr>
              <a:t>The picture on the right shows smaller clippers that fits her smaller hands.  It lets her keep her wrist straight, and again, just looks more comfortable.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80</a:t>
            </a:fld>
            <a:endParaRPr lang="en-US"/>
          </a:p>
        </p:txBody>
      </p:sp>
    </p:spTree>
    <p:extLst>
      <p:ext uri="{BB962C8B-B14F-4D97-AF65-F5344CB8AC3E}">
        <p14:creationId xmlns:p14="http://schemas.microsoft.com/office/powerpoint/2010/main" val="3730693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There are special tools that can reduce the need for repetitive hand movements.  If you are doing a lot of nail work, there are nail buffing machines that can reduce the amount of filing and buffing you have to do.  There are also texturizing and thinning scissors that can reduce razor cutting.  Have you ever used tools like these in your salon?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81</a:t>
            </a:fld>
            <a:endParaRPr lang="en-US"/>
          </a:p>
        </p:txBody>
      </p:sp>
    </p:spTree>
    <p:extLst>
      <p:ext uri="{BB962C8B-B14F-4D97-AF65-F5344CB8AC3E}">
        <p14:creationId xmlns:p14="http://schemas.microsoft.com/office/powerpoint/2010/main" val="26972131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Next, we’re going to talk about neutral posture.  There are some common principles in both sitting and standing.  Your feet should be flat on the floor.  You want your back and neck to be straight, and avoid bending forward or twisting.  You want your shoulders to be square and relaxed.  You want to avoid holding your arms away from your body for extended periods, and keep your elbows below your shoulders.  Keep your hands by your sides with wrists straight in so-called handshake position.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82</a:t>
            </a:fld>
            <a:endParaRPr lang="en-US"/>
          </a:p>
        </p:txBody>
      </p:sp>
    </p:spTree>
    <p:extLst>
      <p:ext uri="{BB962C8B-B14F-4D97-AF65-F5344CB8AC3E}">
        <p14:creationId xmlns:p14="http://schemas.microsoft.com/office/powerpoint/2010/main" val="35690171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What is wrong in the picture on the left?  </a:t>
            </a:r>
          </a:p>
          <a:p>
            <a:pPr defTabSz="917966">
              <a:defRPr/>
            </a:pPr>
            <a:endParaRPr lang="en-US" dirty="0"/>
          </a:p>
          <a:p>
            <a:pPr defTabSz="917966">
              <a:defRPr/>
            </a:pPr>
            <a:r>
              <a:rPr lang="en-US" dirty="0"/>
              <a:t>There are a lot of things wrong with this picture: she is leaning to the right, her back is twisted, her shoulder is up in an awkward elevated position, and her feet are probably not flat on the floor.  </a:t>
            </a:r>
          </a:p>
          <a:p>
            <a:pPr defTabSz="917966">
              <a:defRPr/>
            </a:pPr>
            <a:endParaRPr lang="en-US" dirty="0"/>
          </a:p>
          <a:p>
            <a:pPr defTabSz="917966">
              <a:defRPr/>
            </a:pPr>
            <a:r>
              <a:rPr lang="en-US" dirty="0"/>
              <a:t>In the picture on the right, her body posture is much better.  While her right arm is out away from her body, she will keep her arm out only as long as needed.</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83</a:t>
            </a:fld>
            <a:endParaRPr lang="en-US"/>
          </a:p>
        </p:txBody>
      </p:sp>
    </p:spTree>
    <p:extLst>
      <p:ext uri="{BB962C8B-B14F-4D97-AF65-F5344CB8AC3E}">
        <p14:creationId xmlns:p14="http://schemas.microsoft.com/office/powerpoint/2010/main" val="84900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in the picture on the left-- focus on the stylist rather than the client?  </a:t>
            </a:r>
          </a:p>
          <a:p>
            <a:endParaRPr lang="en-US" dirty="0"/>
          </a:p>
          <a:p>
            <a:r>
              <a:rPr lang="en-US" dirty="0"/>
              <a:t>Her back and neck are bent and twisted and her right shoulder is raised.  </a:t>
            </a:r>
          </a:p>
          <a:p>
            <a:endParaRPr lang="en-US" dirty="0"/>
          </a:p>
          <a:p>
            <a:r>
              <a:rPr lang="en-US" dirty="0"/>
              <a:t>In the picture on the right, she has shifted her position, which allows her to work with her neck, back and shoulders in a more neutral position. </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84</a:t>
            </a:fld>
            <a:endParaRPr lang="en-US"/>
          </a:p>
        </p:txBody>
      </p:sp>
    </p:spTree>
    <p:extLst>
      <p:ext uri="{BB962C8B-B14F-4D97-AF65-F5344CB8AC3E}">
        <p14:creationId xmlns:p14="http://schemas.microsoft.com/office/powerpoint/2010/main" val="39704255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You also want to stay in neutral position when doing facials.  What do you think about the picture on the left?  </a:t>
            </a:r>
          </a:p>
          <a:p>
            <a:pPr defTabSz="917966">
              <a:defRPr/>
            </a:pPr>
            <a:endParaRPr lang="en-US" dirty="0"/>
          </a:p>
          <a:p>
            <a:pPr defTabSz="917966">
              <a:defRPr/>
            </a:pPr>
            <a:r>
              <a:rPr lang="en-US" dirty="0"/>
              <a:t>Her back is curved forward, she’s sitting on the edge of her seat, and her neck is bent forward as well. </a:t>
            </a:r>
          </a:p>
          <a:p>
            <a:pPr defTabSz="917966">
              <a:defRPr/>
            </a:pPr>
            <a:endParaRPr lang="en-US" dirty="0"/>
          </a:p>
          <a:p>
            <a:pPr defTabSz="917966">
              <a:defRPr/>
            </a:pPr>
            <a:r>
              <a:rPr lang="en-US" dirty="0"/>
              <a:t>The picture on the right looks much better: her back is straight, her shoulders are squared and even, and her neck is much straighter as well.</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85</a:t>
            </a:fld>
            <a:endParaRPr lang="en-US"/>
          </a:p>
        </p:txBody>
      </p:sp>
    </p:spTree>
    <p:extLst>
      <p:ext uri="{BB962C8B-B14F-4D97-AF65-F5344CB8AC3E}">
        <p14:creationId xmlns:p14="http://schemas.microsoft.com/office/powerpoint/2010/main" val="5632035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Standing on your feet all day is hard work!  Heels may be more stylish, but since you’re on your feet all day, flat shoes are a better idea since they keep your feet flat on the floor.  It’s a good idea to wear shoes that have support and cushion.  Anti-fatigue mats can help as well.  Whenever you can, walk around a little bit to avoid standing still.  If you need to stand in one place for a period of time, it is helpful to elevate 1 foot on a 2 to 4 inch block to help keep the curve in the small of your back.  It is easier on your muscles if you’re able to move around and be not stuck in one position.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86</a:t>
            </a:fld>
            <a:endParaRPr lang="en-US"/>
          </a:p>
        </p:txBody>
      </p:sp>
    </p:spTree>
    <p:extLst>
      <p:ext uri="{BB962C8B-B14F-4D97-AF65-F5344CB8AC3E}">
        <p14:creationId xmlns:p14="http://schemas.microsoft.com/office/powerpoint/2010/main" val="38156984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txBox="1">
            <a:spLocks noGrp="1" noChangeArrowheads="1"/>
          </p:cNvSpPr>
          <p:nvPr/>
        </p:nvSpPr>
        <p:spPr bwMode="auto">
          <a:xfrm>
            <a:off x="3977630" y="8841099"/>
            <a:ext cx="3043876" cy="466411"/>
          </a:xfrm>
          <a:prstGeom prst="rect">
            <a:avLst/>
          </a:prstGeom>
          <a:noFill/>
          <a:ln w="9525">
            <a:noFill/>
            <a:miter lim="800000"/>
            <a:headEnd/>
            <a:tailEnd/>
          </a:ln>
        </p:spPr>
        <p:txBody>
          <a:bodyPr lIns="93308" tIns="46654" rIns="93308" bIns="46654" anchor="b"/>
          <a:lstStyle/>
          <a:p>
            <a:pPr algn="r" defTabSz="930716"/>
            <a:fld id="{10C4635B-52B8-4C32-90AF-12E6F40C9B2B}" type="slidenum">
              <a:rPr lang="en-US" sz="1200">
                <a:latin typeface="Arial" charset="0"/>
              </a:rPr>
              <a:pPr algn="r" defTabSz="930716"/>
              <a:t>87</a:t>
            </a:fld>
            <a:endParaRPr lang="en-US" sz="1200">
              <a:latin typeface="Arial" charset="0"/>
            </a:endParaRPr>
          </a:p>
        </p:txBody>
      </p:sp>
      <p:sp>
        <p:nvSpPr>
          <p:cNvPr id="153602" name="Rectangle 7"/>
          <p:cNvSpPr txBox="1">
            <a:spLocks noGrp="1" noChangeArrowheads="1"/>
          </p:cNvSpPr>
          <p:nvPr/>
        </p:nvSpPr>
        <p:spPr bwMode="auto">
          <a:xfrm>
            <a:off x="3979226" y="8844283"/>
            <a:ext cx="3043875" cy="464817"/>
          </a:xfrm>
          <a:prstGeom prst="rect">
            <a:avLst/>
          </a:prstGeom>
          <a:noFill/>
          <a:ln w="9525">
            <a:noFill/>
            <a:miter lim="800000"/>
            <a:headEnd/>
            <a:tailEnd/>
          </a:ln>
        </p:spPr>
        <p:txBody>
          <a:bodyPr lIns="93309" tIns="46655" rIns="93309" bIns="46655" anchor="b"/>
          <a:lstStyle/>
          <a:p>
            <a:pPr algn="r" eaLnBrk="0" hangingPunct="0"/>
            <a:fld id="{F5D94862-072A-4917-B6A6-99257D1642F8}" type="slidenum">
              <a:rPr lang="en-US" sz="1200">
                <a:latin typeface="Arial" charset="0"/>
                <a:ea typeface="ＭＳ Ｐゴシック"/>
                <a:cs typeface="ＭＳ Ｐゴシック"/>
              </a:rPr>
              <a:pPr algn="r" eaLnBrk="0" hangingPunct="0"/>
              <a:t>87</a:t>
            </a:fld>
            <a:endParaRPr lang="en-US" sz="1200">
              <a:latin typeface="Arial" charset="0"/>
              <a:ea typeface="ＭＳ Ｐゴシック"/>
              <a:cs typeface="ＭＳ Ｐゴシック"/>
            </a:endParaRPr>
          </a:p>
        </p:txBody>
      </p:sp>
      <p:sp>
        <p:nvSpPr>
          <p:cNvPr id="153603" name="Rectangle 2"/>
          <p:cNvSpPr>
            <a:spLocks noGrp="1" noRot="1" noChangeAspect="1" noChangeArrowheads="1" noTextEdit="1"/>
          </p:cNvSpPr>
          <p:nvPr>
            <p:ph type="sldImg"/>
          </p:nvPr>
        </p:nvSpPr>
        <p:spPr>
          <a:xfrm>
            <a:off x="1185863" y="698500"/>
            <a:ext cx="4654550" cy="3490913"/>
          </a:xfrm>
          <a:ln/>
        </p:spPr>
      </p:sp>
      <p:sp>
        <p:nvSpPr>
          <p:cNvPr id="153604" name="Rectangle 3"/>
          <p:cNvSpPr>
            <a:spLocks noGrp="1" noChangeArrowheads="1"/>
          </p:cNvSpPr>
          <p:nvPr>
            <p:ph type="body" idx="1"/>
          </p:nvPr>
        </p:nvSpPr>
        <p:spPr>
          <a:xfrm>
            <a:off x="936948" y="4422142"/>
            <a:ext cx="5149209" cy="4188141"/>
          </a:xfrm>
          <a:noFill/>
          <a:ln/>
        </p:spPr>
        <p:txBody>
          <a:bodyPr lIns="93309" tIns="46655" rIns="93309" bIns="46655"/>
          <a:lstStyle/>
          <a:p>
            <a:pPr eaLnBrk="1" hangingPunct="1"/>
            <a:r>
              <a:rPr lang="en-US" dirty="0"/>
              <a:t>Now we will talk about infections.  The objectives are to define the types of infection that can be spread in the salon industry, describe the health effect of those infections, understand how infections can be spread in salons, and learn ways to prevent spread of infections</a:t>
            </a:r>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Infections can be spread while working with clients in a number of different ways, including breathing in cold or flu virus, or touching your eyes and nose and mouth before washing your hands, through contact with infected skin, or direct contact with infected blood.  Infections in the blood are not spread through casual contact like touching.   Intact skin is a good barrier.</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88</a:t>
            </a:fld>
            <a:endParaRPr lang="en-US"/>
          </a:p>
        </p:txBody>
      </p:sp>
    </p:spTree>
    <p:extLst>
      <p:ext uri="{BB962C8B-B14F-4D97-AF65-F5344CB8AC3E}">
        <p14:creationId xmlns:p14="http://schemas.microsoft.com/office/powerpoint/2010/main" val="517983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Cold and flu are spread from person to person.  They are spread by infected droplets that come out when you cough, sneeze, or blow your nose, as shown in the top picture.  These droplets can remain in the air for some time.  Infection is spread by breathing in air that contains the infected droplets.  If, the person has coughed or sneezed and then touched an object like a doorknob, infection can be spread by touching your eyes, nose or mouth when you have infected droplets on your hand.</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89</a:t>
            </a:fld>
            <a:endParaRPr lang="en-US"/>
          </a:p>
        </p:txBody>
      </p:sp>
    </p:spTree>
    <p:extLst>
      <p:ext uri="{BB962C8B-B14F-4D97-AF65-F5344CB8AC3E}">
        <p14:creationId xmlns:p14="http://schemas.microsoft.com/office/powerpoint/2010/main" val="83733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US" dirty="0"/>
              <a:t>What does OSHA do? OSHA requires employers to implement programs to reduce workplace safety and health hazards.  They investigate workplace fatalities or catastrophic accidents. OSHA enforces safety and health standards through workplace inspections by compliance officers, and they monitor job-related injuries and illnesses through required record-keeping. OSHA may have a reputation of being “the bad guy” who comes in and enforces rules, but they also provide assistance, training and other support programs to help employers and workers, like this training program that we’re providing you today.</a:t>
            </a:r>
          </a:p>
          <a:p>
            <a:pPr defTabSz="881312"/>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One of the best ways to stop to stop spread of infection is to wash your hands.  Wash your hands with soap and water for at least 20 seconds, which is about the same amount of time as it takes to sing “happy birthday”.  Hand sanitizers can help prevent spread of infection, but they don’t work when hands are visibly dirty, and they do not remove chemicals.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90</a:t>
            </a:fld>
            <a:endParaRPr lang="en-US"/>
          </a:p>
        </p:txBody>
      </p:sp>
    </p:spTree>
    <p:extLst>
      <p:ext uri="{BB962C8B-B14F-4D97-AF65-F5344CB8AC3E}">
        <p14:creationId xmlns:p14="http://schemas.microsoft.com/office/powerpoint/2010/main" val="40158167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work with clients of all ages, it is important that you practice cold and flu protection.  To protect yourself, wash your hands before you touch your eyes, nose and mouth.  If you have a client who is coughing, it is smart to ask them to put on a mask.  While surgical masks don’t do anything for protection against dust and chemicals, they are very good at stopping the spread of germs from someone who is coughing.  We also recommend getting the flu vaccine, but you should talk to your doctor to be sure the flu vaccine is right for you.  Getting the flu vaccine helps to protect others as well, because the elderly, young children, and pregnant women, are at increased risk from the flu.  If you have a cold, try to practice the “Dracula sneeze” or safe sneeze, where you sneeze into your elbow instead of into your hand.  </a:t>
            </a:r>
            <a:r>
              <a:rPr lang="en-US"/>
              <a:t>This helps stop the spread of germs.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91</a:t>
            </a:fld>
            <a:endParaRPr lang="en-US"/>
          </a:p>
        </p:txBody>
      </p:sp>
    </p:spTree>
    <p:extLst>
      <p:ext uri="{BB962C8B-B14F-4D97-AF65-F5344CB8AC3E}">
        <p14:creationId xmlns:p14="http://schemas.microsoft.com/office/powerpoint/2010/main" val="25030747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infection spread very easily, and can be spread in salons.  Bacteria can infect skin, and we are especially worried about MRSA, which stands for methicillin-resistant Staph </a:t>
            </a:r>
            <a:r>
              <a:rPr lang="en-US" dirty="0" err="1"/>
              <a:t>aureus</a:t>
            </a:r>
            <a:r>
              <a:rPr lang="en-US" dirty="0"/>
              <a:t> .  MRSA is caused by bacteria that is resistant to many antibiotics and is very, very difficult to treat.  To prevent the spread of skin infections, all open wounds should be covered, including your own.  If you have a client whose wound can’t be covered, don’t perform the service!  Another option is be to wear nitrile gloves.  You should wash all re-usable tools after each client, and dispose of anything designed to be single-use.  You also want to wash your hands after each client.</a:t>
            </a:r>
          </a:p>
          <a:p>
            <a:r>
              <a:rPr lang="en-US" dirty="0"/>
              <a:t> </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92</a:t>
            </a:fld>
            <a:endParaRPr lang="en-US"/>
          </a:p>
        </p:txBody>
      </p:sp>
    </p:spTree>
    <p:extLst>
      <p:ext uri="{BB962C8B-B14F-4D97-AF65-F5344CB8AC3E}">
        <p14:creationId xmlns:p14="http://schemas.microsoft.com/office/powerpoint/2010/main" val="641376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Footbaths can spread skin infection as well.  Some of these infections are caused by a germ called mycobacteria, which are not very common but can cause very severe infections.  These infections start as a skin boil, but can grow very large and fill with pus.  They can be treated, but they often leave scars.  To prevent the spread of skin infections in foot baths, do not perform pedicures on clients with broken skin.  Follow the regulations for cleaning your foot bath every day.  We’ll talk more about cleaning and disinfecting in a bit.  It may be hard to enforce, but we recommend that you tell your clients not to shave their legs within 24 hours of getting a pedicure, because shaving can cause tiny cuts and abrasions that put them at higher risk for infection.</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93</a:t>
            </a:fld>
            <a:endParaRPr lang="en-US"/>
          </a:p>
        </p:txBody>
      </p:sp>
    </p:spTree>
    <p:extLst>
      <p:ext uri="{BB962C8B-B14F-4D97-AF65-F5344CB8AC3E}">
        <p14:creationId xmlns:p14="http://schemas.microsoft.com/office/powerpoint/2010/main" val="411810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p:spPr>
        <p:txBody>
          <a:bodyPr/>
          <a:lstStyle/>
          <a:p>
            <a:pPr defTabSz="917966">
              <a:defRPr/>
            </a:pPr>
            <a:r>
              <a:rPr lang="en-US" dirty="0"/>
              <a:t>Infections can be spread by contact with infected blood.  These are called </a:t>
            </a:r>
            <a:r>
              <a:rPr lang="en-US" dirty="0" err="1"/>
              <a:t>bloodborne</a:t>
            </a:r>
            <a:r>
              <a:rPr lang="en-US" dirty="0"/>
              <a:t> pathogens, and include Hepatitis B, Hepatitis C, and HIV.  These </a:t>
            </a:r>
            <a:r>
              <a:rPr lang="en-US" dirty="0" err="1"/>
              <a:t>bloodborne</a:t>
            </a:r>
            <a:r>
              <a:rPr lang="en-US" dirty="0"/>
              <a:t> pathogens can be spread by infected blood on objects that cut into the skin, like scissors, splashes to the eyes, nose, or mouth, or splashes to broken skin.  Intact skin is a good barrier against </a:t>
            </a:r>
            <a:r>
              <a:rPr lang="en-US" dirty="0" err="1"/>
              <a:t>bloodborne</a:t>
            </a:r>
            <a:r>
              <a:rPr lang="en-US" dirty="0"/>
              <a:t> pathogens, but skin with cuts, scrapes or rashes can allow viruses to pass through.</a:t>
            </a:r>
          </a:p>
          <a:p>
            <a:endParaRPr lang="en-US" dirty="0" smtClean="0"/>
          </a:p>
          <a:p>
            <a:r>
              <a:rPr lang="en-US" dirty="0" smtClean="0"/>
              <a:t>[Go to </a:t>
            </a:r>
            <a:r>
              <a:rPr lang="en-US" dirty="0" err="1" smtClean="0"/>
              <a:t>CosmetologyActivities</a:t>
            </a:r>
            <a:r>
              <a:rPr lang="en-US" dirty="0" smtClean="0"/>
              <a:t>, slides</a:t>
            </a:r>
            <a:r>
              <a:rPr lang="en-US" baseline="0" dirty="0" smtClean="0"/>
              <a:t> 24-25]</a:t>
            </a:r>
            <a:endParaRPr lang="en-US" dirty="0" smtClean="0"/>
          </a:p>
        </p:txBody>
      </p:sp>
      <p:sp>
        <p:nvSpPr>
          <p:cNvPr id="162819" name="Slide Number Placeholder 3"/>
          <p:cNvSpPr>
            <a:spLocks noGrp="1"/>
          </p:cNvSpPr>
          <p:nvPr>
            <p:ph type="sldNum" sz="quarter" idx="5"/>
          </p:nvPr>
        </p:nvSpPr>
        <p:spPr>
          <a:noFill/>
        </p:spPr>
        <p:txBody>
          <a:bodyPr/>
          <a:lstStyle/>
          <a:p>
            <a:pPr defTabSz="930716"/>
            <a:fld id="{72F3E225-267B-471C-BCE8-D04EC07BDB05}" type="slidenum">
              <a:rPr lang="en-US" smtClean="0"/>
              <a:pPr defTabSz="930716"/>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B and hepatitis C cause infection and inflammation in the liver.  Hepatitis B usually starts with mild symptoms like stomach flu.  There is no treatment for hepatitis B, but Hepatitis gets better.  There is a good vaccine for hepatitis B.  Hepatitis C, on the other hand, usually has no symptoms, but it does not get better.  Chronic infection can affect liver function.  There are medications to treat Hepatitis C, but the drugs that are currently available have many side effects, although better medications may be available soon.  There is no vaccine for hepatitis C.  We recommend that you talk to your doctor about hepatitis B vaccination because in your work with sharp objects, you are at risk for exposure to infected blood.</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95</a:t>
            </a:fld>
            <a:endParaRPr lang="en-US"/>
          </a:p>
        </p:txBody>
      </p:sp>
    </p:spTree>
    <p:extLst>
      <p:ext uri="{BB962C8B-B14F-4D97-AF65-F5344CB8AC3E}">
        <p14:creationId xmlns:p14="http://schemas.microsoft.com/office/powerpoint/2010/main" val="32852420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HIV affects the immune cells in the blood.  There are two types of cells in the blood, the red blood cells that carry oxygen and white blood cells, or immune cells, that protect the body from infection.  HIV slowly destroys these immune cells.  There are usually no symptoms with HIV, but the virus is slowly destroying the immune cells.  When enough blood cells have been destroyed, it causes AIDS, when there are not enough immune cells to fight off infections.  There are good medications now to treat HIV to help prevent AIDS.</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96</a:t>
            </a:fld>
            <a:endParaRPr lang="en-US"/>
          </a:p>
        </p:txBody>
      </p:sp>
    </p:spTree>
    <p:extLst>
      <p:ext uri="{BB962C8B-B14F-4D97-AF65-F5344CB8AC3E}">
        <p14:creationId xmlns:p14="http://schemas.microsoft.com/office/powerpoint/2010/main" val="4632936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a:t>Because we are so worried about these </a:t>
            </a:r>
            <a:r>
              <a:rPr lang="en-US" dirty="0" err="1"/>
              <a:t>bloodborne</a:t>
            </a:r>
            <a:r>
              <a:rPr lang="en-US" dirty="0"/>
              <a:t> pathogens, we recommend that you treat all blood and body fluids as if they are infected.  This is called “universal precautions.” This applies to any fluid that comes out of the body because it could contain blood.  If you or your client is exposed in a way that might spread infection, you should see your doctor as soon as possible.</a:t>
            </a:r>
          </a:p>
          <a:p>
            <a:endParaRPr lang="en-US" dirty="0"/>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97</a:t>
            </a:fld>
            <a:endParaRPr lang="en-US"/>
          </a:p>
        </p:txBody>
      </p:sp>
    </p:spTree>
    <p:extLst>
      <p:ext uri="{BB962C8B-B14F-4D97-AF65-F5344CB8AC3E}">
        <p14:creationId xmlns:p14="http://schemas.microsoft.com/office/powerpoint/2010/main" val="22074725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p:spPr>
        <p:txBody>
          <a:bodyPr/>
          <a:lstStyle/>
          <a:p>
            <a:pPr defTabSz="917966">
              <a:defRPr/>
            </a:pPr>
            <a:r>
              <a:rPr lang="en-US" dirty="0"/>
              <a:t>If an injury causes bleeding, the first step is to cover the wound.  If your client is the one who is bleeding, try to have them cover their own wound, or if needed, put nitrile gloves on before you cover it for them.  Make sure that the bleeding stops.  Wear gloves to wipe up any spilled blood, and decontaminate anything it touched with a hospital-grade disinfectant.  You want to double bag and label contaminated waste so that nobody else is exposed—you could also use a biohazard bag.</a:t>
            </a:r>
          </a:p>
          <a:p>
            <a:endParaRPr lang="en-US" dirty="0" smtClean="0"/>
          </a:p>
        </p:txBody>
      </p:sp>
      <p:sp>
        <p:nvSpPr>
          <p:cNvPr id="169987" name="Slide Number Placeholder 3"/>
          <p:cNvSpPr>
            <a:spLocks noGrp="1"/>
          </p:cNvSpPr>
          <p:nvPr>
            <p:ph type="sldNum" sz="quarter" idx="5"/>
          </p:nvPr>
        </p:nvSpPr>
        <p:spPr>
          <a:noFill/>
        </p:spPr>
        <p:txBody>
          <a:bodyPr/>
          <a:lstStyle/>
          <a:p>
            <a:pPr defTabSz="930716"/>
            <a:fld id="{2573A4FF-2628-4C0B-9B7D-AF0E13EB03C8}" type="slidenum">
              <a:rPr lang="en-US" smtClean="0"/>
              <a:pPr defTabSz="930716"/>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has a </a:t>
            </a:r>
            <a:r>
              <a:rPr lang="en-US" dirty="0" err="1"/>
              <a:t>bloodborne</a:t>
            </a:r>
            <a:r>
              <a:rPr lang="en-US" dirty="0"/>
              <a:t> pathogens standard.  It was mainly designed for hospitals, but it does have elements that apply to work in a salon.  The standard says you should use universal precautions for all blood and body fluids.  Control measures should be available, such as </a:t>
            </a:r>
            <a:r>
              <a:rPr lang="en-US" dirty="0" err="1"/>
              <a:t>band-aids</a:t>
            </a:r>
            <a:r>
              <a:rPr lang="en-US" dirty="0"/>
              <a:t>, </a:t>
            </a:r>
            <a:r>
              <a:rPr lang="en-US" dirty="0" err="1"/>
              <a:t>quats</a:t>
            </a:r>
            <a:r>
              <a:rPr lang="en-US" dirty="0"/>
              <a:t> for disinfection, and a sharps container for getting rid of sharp objects such as lancets.  PPE should be available, which in this case means nitrile gloves.  Medical care should be available if there’s any question about exposure to blood or body fluids.  It is important to communicate the hazard, both by labeling contaminated waste and providing worker training so you can keep yourself safe in these situations.  Hepatitis B vaccination should also be offered to employees who work with sharp objects on clients.</a:t>
            </a:r>
          </a:p>
        </p:txBody>
      </p:sp>
      <p:sp>
        <p:nvSpPr>
          <p:cNvPr id="4" name="Slide Number Placeholder 3"/>
          <p:cNvSpPr>
            <a:spLocks noGrp="1"/>
          </p:cNvSpPr>
          <p:nvPr>
            <p:ph type="sldNum" sz="quarter" idx="10"/>
          </p:nvPr>
        </p:nvSpPr>
        <p:spPr/>
        <p:txBody>
          <a:bodyPr/>
          <a:lstStyle/>
          <a:p>
            <a:pPr>
              <a:defRPr/>
            </a:pPr>
            <a:fld id="{36D02FFD-8B99-41E4-BA02-35654EDBD331}" type="slidenum">
              <a:rPr lang="en-US" smtClean="0"/>
              <a:pPr>
                <a:defRPr/>
              </a:pPr>
              <a:t>99</a:t>
            </a:fld>
            <a:endParaRPr lang="en-US"/>
          </a:p>
        </p:txBody>
      </p:sp>
    </p:spTree>
    <p:extLst>
      <p:ext uri="{BB962C8B-B14F-4D97-AF65-F5344CB8AC3E}">
        <p14:creationId xmlns:p14="http://schemas.microsoft.com/office/powerpoint/2010/main" val="181406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358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34200" y="6553200"/>
            <a:ext cx="2133600" cy="304800"/>
          </a:xfrm>
        </p:spPr>
        <p:txBody>
          <a:bodyPr/>
          <a:lstStyle>
            <a:lvl1pPr>
              <a:defRPr>
                <a:latin typeface="Tahoma" pitchFamily="34" charset="0"/>
                <a:ea typeface="Tahoma" pitchFamily="34" charset="0"/>
                <a:cs typeface="Tahoma" pitchFamily="34" charset="0"/>
              </a:defRPr>
            </a:lvl1pPr>
          </a:lstStyle>
          <a:p>
            <a:pPr>
              <a:defRPr/>
            </a:pPr>
            <a:fld id="{4014907E-9A3C-4E30-9228-C22F6162733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8619B-5057-4B5F-A36B-E699DEE589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1907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4198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77C54-3AE4-481B-A95B-D4DCA25B5F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question"/>
          <p:cNvSpPr>
            <a:spLocks noGrp="1"/>
          </p:cNvSpPr>
          <p:nvPr>
            <p:ph type="body" idx="13"/>
          </p:nvPr>
        </p:nvSpPr>
        <p:spPr>
          <a:xfrm>
            <a:off x="381000" y="1295400"/>
            <a:ext cx="8382000" cy="685800"/>
          </a:xfrm>
        </p:spPr>
        <p:txBody>
          <a:bodyPr/>
          <a:lstStyle>
            <a:lvl1pPr marL="0" indent="0" algn="l" rtl="0" eaLnBrk="0" fontAlgn="base" hangingPunct="0">
              <a:spcBef>
                <a:spcPct val="20000"/>
              </a:spcBef>
              <a:spcAft>
                <a:spcPct val="0"/>
              </a:spcAft>
              <a:buNone/>
              <a:defRPr/>
            </a:lvl1pPr>
            <a:lvl2pPr algn="l" rtl="0" eaLnBrk="0" fontAlgn="base" hangingPunct="0">
              <a:spcBef>
                <a:spcPct val="20000"/>
              </a:spcBef>
              <a:spcAft>
                <a:spcPct val="0"/>
              </a:spcAft>
              <a:buNone/>
              <a:defRPr/>
            </a:lvl2pPr>
            <a:lvl3pPr algn="l" rtl="0" eaLnBrk="0" fontAlgn="base" hangingPunct="0">
              <a:spcBef>
                <a:spcPct val="20000"/>
              </a:spcBef>
              <a:spcAft>
                <a:spcPct val="0"/>
              </a:spcAft>
              <a:buNone/>
              <a:defRPr/>
            </a:lvl3pPr>
            <a:lvl4pPr algn="l" rtl="0" eaLnBrk="0" fontAlgn="base" hangingPunct="0">
              <a:spcBef>
                <a:spcPct val="20000"/>
              </a:spcBef>
              <a:spcAft>
                <a:spcPct val="0"/>
              </a:spcAft>
              <a:buNone/>
              <a:defRPr/>
            </a:lvl4pPr>
            <a:lvl5pPr algn="l" rtl="0" eaLnBrk="0" fontAlgn="base" hangingPunct="0">
              <a:spcBef>
                <a:spcPct val="20000"/>
              </a:spcBef>
              <a:spcAft>
                <a:spcPct val="0"/>
              </a:spcAft>
              <a:buNone/>
              <a:defRPr/>
            </a:lvl5pPr>
          </a:lstStyle>
          <a:p>
            <a:pPr lvl="0"/>
            <a:r>
              <a:rPr lang="en-US" smtClean="0"/>
              <a:t>Click to edit Master text styles</a:t>
            </a:r>
          </a:p>
        </p:txBody>
      </p:sp>
      <p:sp>
        <p:nvSpPr>
          <p:cNvPr id="7" name="choices"/>
          <p:cNvSpPr>
            <a:spLocks noGrp="1"/>
          </p:cNvSpPr>
          <p:nvPr>
            <p:ph type="body" sz="quarter" idx="14"/>
          </p:nvPr>
        </p:nvSpPr>
        <p:spPr>
          <a:xfrm>
            <a:off x="381000" y="2133600"/>
            <a:ext cx="4095750" cy="3810000"/>
          </a:xfrm>
          <a:prstGeom prst="rect">
            <a:avLst/>
          </a:prstGeom>
        </p:spPr>
        <p:txBody>
          <a:bodyPr>
            <a:normAutofit/>
          </a:bodyPr>
          <a:lstStyle>
            <a:lvl1pPr marL="514350" indent="-514350" algn="l" rtl="0" eaLnBrk="0" fontAlgn="base" hangingPunct="0">
              <a:spcBef>
                <a:spcPct val="20000"/>
              </a:spcBef>
              <a:spcAft>
                <a:spcPct val="0"/>
              </a:spcAft>
              <a:buAutoNum type="arabicPeriod"/>
              <a:defRPr/>
            </a:lvl1pPr>
            <a:lvl2pPr marL="971550" indent="-514350" algn="l" rtl="0" eaLnBrk="0" fontAlgn="base" hangingPunct="0">
              <a:spcBef>
                <a:spcPct val="20000"/>
              </a:spcBef>
              <a:spcAft>
                <a:spcPct val="0"/>
              </a:spcAft>
              <a:buAutoNum type="arabicPeriod"/>
              <a:defRPr/>
            </a:lvl2pPr>
            <a:lvl3pPr marL="1371600" indent="-457200" algn="l" rtl="0" eaLnBrk="0" fontAlgn="base" hangingPunct="0">
              <a:spcBef>
                <a:spcPct val="20000"/>
              </a:spcBef>
              <a:spcAft>
                <a:spcPct val="0"/>
              </a:spcAft>
              <a:buAutoNum type="arabicPeriod"/>
              <a:defRPr/>
            </a:lvl3pPr>
            <a:lvl4pPr marL="1828800" indent="-457200" algn="l" rtl="0" eaLnBrk="0" fontAlgn="base" hangingPunct="0">
              <a:spcBef>
                <a:spcPct val="20000"/>
              </a:spcBef>
              <a:spcAft>
                <a:spcPct val="0"/>
              </a:spcAft>
              <a:buAutoNum type="arabicPeriod"/>
              <a:defRPr/>
            </a:lvl4pPr>
            <a:lvl5pPr marL="2286000" indent="-457200" algn="l" rtl="0" eaLnBrk="0" fontAlgn="base" hangingPunct="0">
              <a:spcBef>
                <a:spcPct val="20000"/>
              </a:spcBef>
              <a:spcAft>
                <a:spcPct val="0"/>
              </a:spcAft>
              <a:buAutoNum type="arabicPeriod"/>
              <a:defRPr/>
            </a:lvl5pPr>
          </a:lstStyle>
          <a:p>
            <a:pPr lvl="0"/>
            <a:r>
              <a:rPr lang="en-US" smtClean="0"/>
              <a:t>Click to edit Master text styles</a:t>
            </a:r>
          </a:p>
        </p:txBody>
      </p:sp>
      <p:sp>
        <p:nvSpPr>
          <p:cNvPr id="8" name="chartPosition"/>
          <p:cNvSpPr>
            <a:spLocks noGrp="1"/>
          </p:cNvSpPr>
          <p:nvPr>
            <p:ph type="chart" sz="quarter" idx="15"/>
          </p:nvPr>
        </p:nvSpPr>
        <p:spPr>
          <a:xfrm>
            <a:off x="4667250" y="2133600"/>
            <a:ext cx="4095750" cy="3810000"/>
          </a:xfrm>
          <a:prstGeom prst="rect">
            <a:avLst/>
          </a:prstGeom>
        </p:spPr>
        <p:txBody>
          <a:bodyPr/>
          <a:lstStyle/>
          <a:p>
            <a:pPr lvl="0"/>
            <a:endParaRPr lang="en-US" noProof="0"/>
          </a:p>
        </p:txBody>
      </p:sp>
      <p:sp>
        <p:nvSpPr>
          <p:cNvPr id="9" name="Rectangle 4"/>
          <p:cNvSpPr>
            <a:spLocks noGrp="1" noChangeArrowheads="1"/>
          </p:cNvSpPr>
          <p:nvPr>
            <p:ph type="dt" sz="half" idx="16"/>
          </p:nvPr>
        </p:nvSpPr>
        <p:spPr>
          <a:ln/>
        </p:spPr>
        <p:txBody>
          <a:bodyPr/>
          <a:lstStyle>
            <a:lvl1pPr>
              <a:defRPr/>
            </a:lvl1pPr>
          </a:lstStyle>
          <a:p>
            <a:pPr>
              <a:defRPr/>
            </a:pPr>
            <a:endParaRPr lang="en-US"/>
          </a:p>
        </p:txBody>
      </p:sp>
      <p:sp>
        <p:nvSpPr>
          <p:cNvPr id="10" name="Rectangle 5"/>
          <p:cNvSpPr>
            <a:spLocks noGrp="1" noChangeArrowheads="1"/>
          </p:cNvSpPr>
          <p:nvPr>
            <p:ph type="ftr" sz="quarter" idx="17"/>
          </p:nvPr>
        </p:nvSpPr>
        <p:spPr>
          <a:ln/>
        </p:spPr>
        <p:txBody>
          <a:bodyPr/>
          <a:lstStyle>
            <a:lvl1pPr>
              <a:defRPr/>
            </a:lvl1pPr>
          </a:lstStyle>
          <a:p>
            <a:pPr>
              <a:defRPr/>
            </a:pPr>
            <a:endParaRPr lang="en-US"/>
          </a:p>
        </p:txBody>
      </p:sp>
      <p:sp>
        <p:nvSpPr>
          <p:cNvPr id="11" name="Rectangle 6"/>
          <p:cNvSpPr>
            <a:spLocks noGrp="1" noChangeArrowheads="1"/>
          </p:cNvSpPr>
          <p:nvPr>
            <p:ph type="sldNum" sz="quarter" idx="18"/>
          </p:nvPr>
        </p:nvSpPr>
        <p:spPr>
          <a:ln/>
        </p:spPr>
        <p:txBody>
          <a:bodyPr/>
          <a:lstStyle>
            <a:lvl1pPr>
              <a:defRPr/>
            </a:lvl1pPr>
          </a:lstStyle>
          <a:p>
            <a:pPr>
              <a:defRPr/>
            </a:pPr>
            <a:fld id="{BF39D203-4E77-43FD-AEF2-404885080F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3"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t>10</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D71AD94-578A-408A-9D1B-BAEA72579C68}"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162800" y="6477000"/>
            <a:ext cx="1905000" cy="344488"/>
          </a:xfrm>
        </p:spPr>
        <p:txBody>
          <a:bodyPr/>
          <a:lstStyle>
            <a:lvl1pPr>
              <a:defRPr>
                <a:latin typeface="Tahoma" pitchFamily="34" charset="0"/>
                <a:ea typeface="Tahoma" pitchFamily="34" charset="0"/>
                <a:cs typeface="Tahoma" pitchFamily="34" charset="0"/>
              </a:defRPr>
            </a:lvl1pPr>
          </a:lstStyle>
          <a:p>
            <a:pPr>
              <a:defRPr/>
            </a:pPr>
            <a:fld id="{BA755582-5130-461F-908E-70A501538F6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r>
              <a:rPr lang="en-US"/>
              <a:t>Respirator Fitting</a:t>
            </a:r>
          </a:p>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B17BBDF6-C152-4DC2-9F89-6892E316BEB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08838" y="6477000"/>
            <a:ext cx="1905000" cy="381000"/>
          </a:xfrm>
        </p:spPr>
        <p:txBody>
          <a:bodyPr/>
          <a:lstStyle>
            <a:lvl1pPr>
              <a:defRPr>
                <a:latin typeface="Tahoma" pitchFamily="34" charset="0"/>
                <a:ea typeface="Tahoma" pitchFamily="34" charset="0"/>
                <a:cs typeface="Tahoma" pitchFamily="34" charset="0"/>
              </a:defRPr>
            </a:lvl1pPr>
          </a:lstStyle>
          <a:p>
            <a:pPr>
              <a:defRPr/>
            </a:pPr>
            <a:fld id="{D175C19C-3F0B-4FB8-AAA6-770957BE765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82BB1-7C8B-4FC8-80B8-DB9F292170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162800" y="6477000"/>
            <a:ext cx="1905000" cy="377825"/>
          </a:xfrm>
        </p:spPr>
        <p:txBody>
          <a:bodyPr/>
          <a:lstStyle>
            <a:lvl1pPr>
              <a:defRPr>
                <a:latin typeface="Tahoma" pitchFamily="34" charset="0"/>
                <a:ea typeface="Tahoma" pitchFamily="34" charset="0"/>
                <a:cs typeface="Tahoma" pitchFamily="34" charset="0"/>
              </a:defRPr>
            </a:lvl1pPr>
          </a:lstStyle>
          <a:p>
            <a:pPr>
              <a:defRPr/>
            </a:pPr>
            <a:fld id="{44963A27-A1FE-4DDB-ACA9-CE347C3F795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208838" y="6553200"/>
            <a:ext cx="1905000" cy="287338"/>
          </a:xfrm>
        </p:spPr>
        <p:txBody>
          <a:bodyPr/>
          <a:lstStyle>
            <a:lvl1pPr>
              <a:defRPr>
                <a:latin typeface="Tahoma" pitchFamily="34" charset="0"/>
                <a:ea typeface="Tahoma" pitchFamily="34" charset="0"/>
                <a:cs typeface="Tahoma" pitchFamily="34" charset="0"/>
              </a:defRPr>
            </a:lvl1pPr>
          </a:lstStyle>
          <a:p>
            <a:pPr>
              <a:defRPr/>
            </a:pPr>
            <a:fld id="{90EA8459-F38E-497A-AFF2-EBA5E458D0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861561-4E83-4872-9596-F6964A67E0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2AB586-012E-414D-915C-CE2FD4B52F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B36512-19DF-457F-B26C-79048C3325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A133D-0C07-4FCD-905F-AC6DF0FE21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a:latin typeface="Times New Roman" pitchFamily="18" charset="0"/>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latin typeface="Times New Roman" pitchFamily="18" charset="0"/>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latin typeface="Times New Roman" pitchFamily="18" charset="0"/>
              </a:defRPr>
            </a:lvl1pPr>
          </a:lstStyle>
          <a:p>
            <a:pPr>
              <a:defRPr/>
            </a:pPr>
            <a:fld id="{D84735B9-7A5E-4BA4-93EF-D30963775610}" type="slidenum">
              <a:rPr lang="en-US"/>
              <a:pPr>
                <a:defRPr/>
              </a:pPr>
              <a:t>‹#›</a:t>
            </a:fld>
            <a:endParaRPr lang="en-US"/>
          </a:p>
        </p:txBody>
      </p:sp>
      <p:sp>
        <p:nvSpPr>
          <p:cNvPr id="34823" name="Rectangle 7"/>
          <p:cNvSpPr>
            <a:spLocks noChangeArrowheads="1"/>
          </p:cNvSpPr>
          <p:nvPr/>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67" r:id="rId4"/>
    <p:sldLayoutId id="2147483668" r:id="rId5"/>
    <p:sldLayoutId id="2147483663" r:id="rId6"/>
    <p:sldLayoutId id="2147483662" r:id="rId7"/>
    <p:sldLayoutId id="2147483661" r:id="rId8"/>
    <p:sldLayoutId id="2147483660" r:id="rId9"/>
    <p:sldLayoutId id="2147483659" r:id="rId10"/>
    <p:sldLayoutId id="2147483658" r:id="rId11"/>
    <p:sldLayoutId id="2147483657" r:id="rId12"/>
    <p:sldLayoutId id="2147483669" r:id="rId13"/>
    <p:sldLayoutId id="2147483670" r:id="rId14"/>
    <p:sldLayoutId id="2147483671" r:id="rId15"/>
  </p:sldLayoutIdLst>
  <p:hf hdr="0" ftr="0" dt="0"/>
  <p:txStyles>
    <p:titleStyle>
      <a:lvl1pPr algn="ctr" rtl="0" eaLnBrk="0" fontAlgn="base" hangingPunct="0">
        <a:spcBef>
          <a:spcPct val="0"/>
        </a:spcBef>
        <a:spcAft>
          <a:spcPct val="0"/>
        </a:spcAft>
        <a:defRPr sz="4400">
          <a:solidFill>
            <a:srgbClr val="00539B"/>
          </a:solidFill>
          <a:latin typeface="+mj-lt"/>
          <a:ea typeface="+mj-ea"/>
          <a:cs typeface="+mj-cs"/>
        </a:defRPr>
      </a:lvl1pPr>
      <a:lvl2pPr algn="ctr" rtl="0" eaLnBrk="0" fontAlgn="base" hangingPunct="0">
        <a:spcBef>
          <a:spcPct val="0"/>
        </a:spcBef>
        <a:spcAft>
          <a:spcPct val="0"/>
        </a:spcAft>
        <a:defRPr sz="4400">
          <a:solidFill>
            <a:srgbClr val="00539B"/>
          </a:solidFill>
          <a:latin typeface="Tahoma" pitchFamily="34" charset="0"/>
        </a:defRPr>
      </a:lvl2pPr>
      <a:lvl3pPr algn="ctr" rtl="0" eaLnBrk="0" fontAlgn="base" hangingPunct="0">
        <a:spcBef>
          <a:spcPct val="0"/>
        </a:spcBef>
        <a:spcAft>
          <a:spcPct val="0"/>
        </a:spcAft>
        <a:defRPr sz="4400">
          <a:solidFill>
            <a:srgbClr val="00539B"/>
          </a:solidFill>
          <a:latin typeface="Tahoma" pitchFamily="34" charset="0"/>
        </a:defRPr>
      </a:lvl3pPr>
      <a:lvl4pPr algn="ctr" rtl="0" eaLnBrk="0" fontAlgn="base" hangingPunct="0">
        <a:spcBef>
          <a:spcPct val="0"/>
        </a:spcBef>
        <a:spcAft>
          <a:spcPct val="0"/>
        </a:spcAft>
        <a:defRPr sz="4400">
          <a:solidFill>
            <a:srgbClr val="00539B"/>
          </a:solidFill>
          <a:latin typeface="Tahoma" pitchFamily="34" charset="0"/>
        </a:defRPr>
      </a:lvl4pPr>
      <a:lvl5pPr algn="ctr" rtl="0" eaLnBrk="0" fontAlgn="base" hangingPunct="0">
        <a:spcBef>
          <a:spcPct val="0"/>
        </a:spcBef>
        <a:spcAft>
          <a:spcPct val="0"/>
        </a:spcAft>
        <a:defRPr sz="4400">
          <a:solidFill>
            <a:srgbClr val="00539B"/>
          </a:solidFill>
          <a:latin typeface="Tahoma" pitchFamily="34" charset="0"/>
        </a:defRPr>
      </a:lvl5pPr>
      <a:lvl6pPr marL="457200" algn="ctr" rtl="0" fontAlgn="base">
        <a:spcBef>
          <a:spcPct val="0"/>
        </a:spcBef>
        <a:spcAft>
          <a:spcPct val="0"/>
        </a:spcAft>
        <a:defRPr sz="4400">
          <a:solidFill>
            <a:srgbClr val="00539B"/>
          </a:solidFill>
          <a:latin typeface="Tahoma" pitchFamily="34" charset="0"/>
        </a:defRPr>
      </a:lvl6pPr>
      <a:lvl7pPr marL="914400" algn="ctr" rtl="0" fontAlgn="base">
        <a:spcBef>
          <a:spcPct val="0"/>
        </a:spcBef>
        <a:spcAft>
          <a:spcPct val="0"/>
        </a:spcAft>
        <a:defRPr sz="4400">
          <a:solidFill>
            <a:srgbClr val="00539B"/>
          </a:solidFill>
          <a:latin typeface="Tahoma" pitchFamily="34" charset="0"/>
        </a:defRPr>
      </a:lvl7pPr>
      <a:lvl8pPr marL="1371600" algn="ctr" rtl="0" fontAlgn="base">
        <a:spcBef>
          <a:spcPct val="0"/>
        </a:spcBef>
        <a:spcAft>
          <a:spcPct val="0"/>
        </a:spcAft>
        <a:defRPr sz="4400">
          <a:solidFill>
            <a:srgbClr val="00539B"/>
          </a:solidFill>
          <a:latin typeface="Tahoma" pitchFamily="34" charset="0"/>
        </a:defRPr>
      </a:lvl8pPr>
      <a:lvl9pPr marL="1828800" algn="ctr" rtl="0" fontAlgn="base">
        <a:spcBef>
          <a:spcPct val="0"/>
        </a:spcBef>
        <a:spcAft>
          <a:spcPct val="0"/>
        </a:spcAft>
        <a:defRPr sz="4400">
          <a:solidFill>
            <a:srgbClr val="00539B"/>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commons.wikimedia.org/wiki/File:USMC-090723-M-8355A-001.jpg" TargetMode="External"/><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hyperlink" Target="http://commons.wikimedia.org/wiki/File:SALON_JAFFA_2.jpg" TargetMode="External"/><Relationship Id="rId2" Type="http://schemas.openxmlformats.org/officeDocument/2006/relationships/slideLayout" Target="../slideLayouts/slideLayout2.xml"/><Relationship Id="rId1" Type="http://schemas.openxmlformats.org/officeDocument/2006/relationships/tags" Target="../tags/tag102.xml"/><Relationship Id="rId6" Type="http://schemas.openxmlformats.org/officeDocument/2006/relationships/image" Target="../media/image125.jpeg"/><Relationship Id="rId5" Type="http://schemas.openxmlformats.org/officeDocument/2006/relationships/hyperlink" Target="http://commons.wikimedia.org/wiki/File:Barbicide.JPG" TargetMode="External"/><Relationship Id="rId4" Type="http://schemas.openxmlformats.org/officeDocument/2006/relationships/image" Target="../media/image124.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6.xml"/><Relationship Id="rId5" Type="http://schemas.openxmlformats.org/officeDocument/2006/relationships/hyperlink" Target="http://www.workplacelearningcentre.co.uk/product/The_Simpsons_Safety_Poster" TargetMode="External"/><Relationship Id="rId4" Type="http://schemas.openxmlformats.org/officeDocument/2006/relationships/image" Target="../media/image12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127.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128.jpeg"/></Relationships>
</file>

<file path=ppt/slides/_rels/slide10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110.xml"/><Relationship Id="rId4" Type="http://schemas.openxmlformats.org/officeDocument/2006/relationships/image" Target="../media/image12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8.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hyperlink" Target="file:///\\creativecommons.org\licenses\by-sa\3.0\deed.en" TargetMode="External"/><Relationship Id="rId5" Type="http://schemas.openxmlformats.org/officeDocument/2006/relationships/hyperlink" Target="file:///\\en.wikipedia.org\wiki\en:Creative_Commons"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8.xml"/><Relationship Id="rId7" Type="http://schemas.openxmlformats.org/officeDocument/2006/relationships/image" Target="../media/image36.jpeg"/><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hyperlink" Target="http://www.osha.gov/SLTC/hairsalons/protecting_worker_health.html"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42.pn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4.jpeg"/><Relationship Id="rId5" Type="http://schemas.openxmlformats.org/officeDocument/2006/relationships/hyperlink" Target="http://commons.wikimedia.org/wiki/File:USMC-090723-M-8355A-001.jpg" TargetMode="Externa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4.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hyperlink" Target="http://commons.wikimedia.org/wiki/File:GHS-pictogram-silhouete.svg" TargetMode="Externa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6.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53.png"/><Relationship Id="rId5" Type="http://schemas.openxmlformats.org/officeDocument/2006/relationships/hyperlink" Target="http://commons.wikimedia.org/wiki/File:Frenchmanicurewiki.jpg" TargetMode="External"/><Relationship Id="rId4" Type="http://schemas.openxmlformats.org/officeDocument/2006/relationships/image" Target="../media/image52.jpe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45.png"/><Relationship Id="rId5" Type="http://schemas.openxmlformats.org/officeDocument/2006/relationships/hyperlink" Target="http://commons.wikimedia.org/wiki/File:Icall_Machine_1920.jpg" TargetMode="Externa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55.jpeg"/><Relationship Id="rId5" Type="http://schemas.openxmlformats.org/officeDocument/2006/relationships/image" Target="../media/image45.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9.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53.png"/><Relationship Id="rId5" Type="http://schemas.openxmlformats.org/officeDocument/2006/relationships/hyperlink" Target="http://commons.wikimedia.org/wiki/File:Hairspray.JPG" TargetMode="Externa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hyperlink" Target="http://commons.wikimedia.org/wiki/File:USMC-090723-M-8355A-001.jpg"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4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3.xml"/><Relationship Id="rId6" Type="http://schemas.openxmlformats.org/officeDocument/2006/relationships/hyperlink" Target="http://commons.wikimedia.org/wiki/File:Latex_gloves-pair.jpg" TargetMode="External"/><Relationship Id="rId5" Type="http://schemas.openxmlformats.org/officeDocument/2006/relationships/image" Target="../media/image58.jpe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4.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46.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0.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9.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commons.wikimedia.org/wiki/File:Hairspray.JPG" TargetMode="External"/><Relationship Id="rId5" Type="http://schemas.openxmlformats.org/officeDocument/2006/relationships/image" Target="../media/image57.jpe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tags" Target="../tags/tag5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hyperlink" Target="http://commons.wikimedia.org/wiki/File:Formaldehyde-2D.svg" TargetMode="Externa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75.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79.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81.jpeg"/><Relationship Id="rId5" Type="http://schemas.openxmlformats.org/officeDocument/2006/relationships/hyperlink" Target="http://www.cdc.gov/niosh/docs/99-112/" TargetMode="External"/><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8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83.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85.jpeg"/><Relationship Id="rId5" Type="http://schemas.openxmlformats.org/officeDocument/2006/relationships/hyperlink" Target="http://commons.wikimedia.org/wiki/File:Kawasaki-Electric_Fan.jpg" TargetMode="External"/><Relationship Id="rId4" Type="http://schemas.openxmlformats.org/officeDocument/2006/relationships/image" Target="../media/image84.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86.jpeg"/><Relationship Id="rId4" Type="http://schemas.openxmlformats.org/officeDocument/2006/relationships/hyperlink" Target="http://commons.wikimedia.org/wiki/File:John_Mullan_-_session_stylist,_founder_of_stone_hair.jpg"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5.xml"/><Relationship Id="rId1" Type="http://schemas.openxmlformats.org/officeDocument/2006/relationships/tags" Target="../tags/tag72.xml"/><Relationship Id="rId4" Type="http://schemas.openxmlformats.org/officeDocument/2006/relationships/image" Target="../media/image88.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92.jpeg"/><Relationship Id="rId2" Type="http://schemas.openxmlformats.org/officeDocument/2006/relationships/slideLayout" Target="../slideLayouts/slideLayout4.xml"/><Relationship Id="rId1" Type="http://schemas.openxmlformats.org/officeDocument/2006/relationships/tags" Target="../tags/tag73.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74.xml"/><Relationship Id="rId6" Type="http://schemas.openxmlformats.org/officeDocument/2006/relationships/hyperlink" Target="http://commons.wikimedia.org/wiki/File:Laboratory_protection_goggles-blue.jpg" TargetMode="External"/><Relationship Id="rId5" Type="http://schemas.openxmlformats.org/officeDocument/2006/relationships/image" Target="../media/image94.jpeg"/><Relationship Id="rId4" Type="http://schemas.openxmlformats.org/officeDocument/2006/relationships/image" Target="../media/image93.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95.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4.xml"/><Relationship Id="rId1" Type="http://schemas.openxmlformats.org/officeDocument/2006/relationships/tags" Target="../tags/tag80.xml"/><Relationship Id="rId5" Type="http://schemas.openxmlformats.org/officeDocument/2006/relationships/image" Target="../media/image97.jpeg"/><Relationship Id="rId4" Type="http://schemas.openxmlformats.org/officeDocument/2006/relationships/image" Target="../media/image96.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81.xml"/><Relationship Id="rId4" Type="http://schemas.openxmlformats.org/officeDocument/2006/relationships/image" Target="../media/image9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82.xml"/><Relationship Id="rId5" Type="http://schemas.openxmlformats.org/officeDocument/2006/relationships/image" Target="../media/image100.jpeg"/><Relationship Id="rId4" Type="http://schemas.openxmlformats.org/officeDocument/2006/relationships/image" Target="../media/image99.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4.xml"/><Relationship Id="rId1" Type="http://schemas.openxmlformats.org/officeDocument/2006/relationships/tags" Target="../tags/tag83.xml"/><Relationship Id="rId5" Type="http://schemas.openxmlformats.org/officeDocument/2006/relationships/image" Target="../media/image102.jpeg"/><Relationship Id="rId4" Type="http://schemas.openxmlformats.org/officeDocument/2006/relationships/image" Target="../media/image101.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03.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5.xml"/><Relationship Id="rId1" Type="http://schemas.openxmlformats.org/officeDocument/2006/relationships/tags" Target="../tags/tag85.xml"/><Relationship Id="rId5" Type="http://schemas.openxmlformats.org/officeDocument/2006/relationships/image" Target="../media/image105.jpeg"/><Relationship Id="rId4" Type="http://schemas.openxmlformats.org/officeDocument/2006/relationships/image" Target="../media/image104.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5.xml"/><Relationship Id="rId1" Type="http://schemas.openxmlformats.org/officeDocument/2006/relationships/tags" Target="../tags/tag86.xml"/><Relationship Id="rId5" Type="http://schemas.openxmlformats.org/officeDocument/2006/relationships/image" Target="../media/image107.jpeg"/><Relationship Id="rId4" Type="http://schemas.openxmlformats.org/officeDocument/2006/relationships/image" Target="../media/image106.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tags" Target="../tags/tag87.xml"/><Relationship Id="rId5" Type="http://schemas.openxmlformats.org/officeDocument/2006/relationships/image" Target="../media/image109.jpeg"/><Relationship Id="rId4" Type="http://schemas.openxmlformats.org/officeDocument/2006/relationships/image" Target="../media/image108.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image" Target="../media/image110.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xml"/><Relationship Id="rId1" Type="http://schemas.openxmlformats.org/officeDocument/2006/relationships/tags" Target="../tags/tag89.xml"/><Relationship Id="rId4" Type="http://schemas.openxmlformats.org/officeDocument/2006/relationships/image" Target="../media/image111.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5.xml"/><Relationship Id="rId1" Type="http://schemas.openxmlformats.org/officeDocument/2006/relationships/tags" Target="../tags/tag91.xml"/><Relationship Id="rId5" Type="http://schemas.openxmlformats.org/officeDocument/2006/relationships/image" Target="../media/image113.jpeg"/><Relationship Id="rId4" Type="http://schemas.openxmlformats.org/officeDocument/2006/relationships/image" Target="../media/image1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5.xml"/><Relationship Id="rId1" Type="http://schemas.openxmlformats.org/officeDocument/2006/relationships/tags" Target="../tags/tag92.xml"/><Relationship Id="rId5" Type="http://schemas.openxmlformats.org/officeDocument/2006/relationships/image" Target="../media/image115.jpeg"/><Relationship Id="rId4" Type="http://schemas.openxmlformats.org/officeDocument/2006/relationships/image" Target="../media/image114.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5.xml"/><Relationship Id="rId1" Type="http://schemas.openxmlformats.org/officeDocument/2006/relationships/tags" Target="../tags/tag93.xml"/><Relationship Id="rId4" Type="http://schemas.openxmlformats.org/officeDocument/2006/relationships/image" Target="../media/image116.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xml"/><Relationship Id="rId1" Type="http://schemas.openxmlformats.org/officeDocument/2006/relationships/tags" Target="../tags/tag94.xml"/><Relationship Id="rId4" Type="http://schemas.openxmlformats.org/officeDocument/2006/relationships/image" Target="../media/image117.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4.xml"/><Relationship Id="rId1" Type="http://schemas.openxmlformats.org/officeDocument/2006/relationships/tags" Target="../tags/tag95.xml"/><Relationship Id="rId4" Type="http://schemas.openxmlformats.org/officeDocument/2006/relationships/image" Target="../media/image118.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5.xml"/><Relationship Id="rId1" Type="http://schemas.openxmlformats.org/officeDocument/2006/relationships/tags" Target="../tags/tag96.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5.xml"/><Relationship Id="rId1" Type="http://schemas.openxmlformats.org/officeDocument/2006/relationships/tags" Target="../tags/tag9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5.xml"/><Relationship Id="rId1" Type="http://schemas.openxmlformats.org/officeDocument/2006/relationships/tags" Target="../tags/tag98.xml"/><Relationship Id="rId6" Type="http://schemas.openxmlformats.org/officeDocument/2006/relationships/image" Target="../media/image122.png"/><Relationship Id="rId5" Type="http://schemas.openxmlformats.org/officeDocument/2006/relationships/hyperlink" Target="file:///\\en.wikipedia.org\wiki\Copyright_status_of_work_by_the_U.S._government" TargetMode="External"/><Relationship Id="rId4" Type="http://schemas.openxmlformats.org/officeDocument/2006/relationships/hyperlink" Target="file:///\\en.wikipedia.org\wiki\Public_domain"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5.xml"/><Relationship Id="rId1" Type="http://schemas.openxmlformats.org/officeDocument/2006/relationships/tags" Target="../tags/tag9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123.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267200" y="1262063"/>
            <a:ext cx="4684713" cy="2362200"/>
          </a:xfrm>
        </p:spPr>
        <p:txBody>
          <a:bodyPr/>
          <a:lstStyle/>
          <a:p>
            <a:pPr eaLnBrk="1" hangingPunct="1"/>
            <a:r>
              <a:rPr lang="en-US" sz="3600" b="1" smtClean="0">
                <a:solidFill>
                  <a:schemeClr val="tx1"/>
                </a:solidFill>
                <a:effectLst>
                  <a:outerShdw blurRad="38100" dist="38100" dir="2700000" algn="tl">
                    <a:srgbClr val="C0C0C0"/>
                  </a:outerShdw>
                </a:effectLst>
              </a:rPr>
              <a:t>Hazard Awareness, Identification, Recognition, and Control for Beauty and Grooming Professionals</a:t>
            </a:r>
          </a:p>
        </p:txBody>
      </p:sp>
      <p:sp>
        <p:nvSpPr>
          <p:cNvPr id="20482" name="Text Box 3"/>
          <p:cNvSpPr txBox="1">
            <a:spLocks noChangeArrowheads="1"/>
          </p:cNvSpPr>
          <p:nvPr/>
        </p:nvSpPr>
        <p:spPr bwMode="auto">
          <a:xfrm>
            <a:off x="4913313" y="4572000"/>
            <a:ext cx="3544887" cy="307975"/>
          </a:xfrm>
          <a:prstGeom prst="rect">
            <a:avLst/>
          </a:prstGeom>
          <a:noFill/>
          <a:ln w="9525">
            <a:noFill/>
            <a:miter lim="800000"/>
            <a:headEnd/>
            <a:tailEnd/>
          </a:ln>
        </p:spPr>
        <p:txBody>
          <a:bodyPr>
            <a:spAutoFit/>
          </a:bodyPr>
          <a:lstStyle/>
          <a:p>
            <a:pPr algn="ctr"/>
            <a:r>
              <a:rPr lang="en-US" sz="1400"/>
              <a:t>Training Developed by:</a:t>
            </a:r>
          </a:p>
        </p:txBody>
      </p:sp>
      <p:sp>
        <p:nvSpPr>
          <p:cNvPr id="20483" name="Rectangle 4"/>
          <p:cNvSpPr>
            <a:spLocks noChangeArrowheads="1"/>
          </p:cNvSpPr>
          <p:nvPr/>
        </p:nvSpPr>
        <p:spPr bwMode="auto">
          <a:xfrm>
            <a:off x="0" y="2747963"/>
            <a:ext cx="9144000" cy="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0484" name="Picture 8" descr="NJH_PH_Tag_3C_PM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6788" y="4879975"/>
            <a:ext cx="3681412" cy="1357313"/>
          </a:xfrm>
          <a:prstGeom prst="rect">
            <a:avLst/>
          </a:prstGeom>
          <a:noFill/>
          <a:ln w="9525">
            <a:noFill/>
            <a:miter lim="800000"/>
            <a:headEnd/>
            <a:tailEnd/>
          </a:ln>
        </p:spPr>
      </p:pic>
      <p:pic>
        <p:nvPicPr>
          <p:cNvPr id="20485" name="Picture 2" descr="File:USMC-090723-M-8355A-001.jpg"/>
          <p:cNvPicPr>
            <a:picLocks noChangeAspect="1" noChangeArrowheads="1"/>
          </p:cNvPicPr>
          <p:nvPr/>
        </p:nvPicPr>
        <p:blipFill>
          <a:blip r:embed="rId5" cstate="email">
            <a:lum bright="10000"/>
            <a:extLst>
              <a:ext uri="{28A0092B-C50C-407E-A947-70E740481C1C}">
                <a14:useLocalDpi xmlns:a14="http://schemas.microsoft.com/office/drawing/2010/main"/>
              </a:ext>
            </a:extLst>
          </a:blip>
          <a:srcRect/>
          <a:stretch>
            <a:fillRect/>
          </a:stretch>
        </p:blipFill>
        <p:spPr bwMode="auto">
          <a:xfrm>
            <a:off x="422275" y="1004888"/>
            <a:ext cx="3481388" cy="4198937"/>
          </a:xfrm>
          <a:prstGeom prst="rect">
            <a:avLst/>
          </a:prstGeom>
          <a:noFill/>
          <a:ln w="9525">
            <a:noFill/>
            <a:miter lim="800000"/>
            <a:headEnd/>
            <a:tailEnd/>
          </a:ln>
        </p:spPr>
      </p:pic>
      <p:sp>
        <p:nvSpPr>
          <p:cNvPr id="9" name="Text Box 8"/>
          <p:cNvSpPr txBox="1">
            <a:spLocks noChangeArrowheads="1"/>
          </p:cNvSpPr>
          <p:nvPr/>
        </p:nvSpPr>
        <p:spPr bwMode="auto">
          <a:xfrm>
            <a:off x="449263" y="5243513"/>
            <a:ext cx="3425825" cy="4476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800" dirty="0">
                <a:latin typeface="+mn-lt"/>
              </a:rPr>
              <a:t>Photo </a:t>
            </a:r>
            <a:r>
              <a:rPr lang="en-US" sz="800" dirty="0" smtClean="0">
                <a:latin typeface="+mn-lt"/>
              </a:rPr>
              <a:t>available </a:t>
            </a:r>
            <a:r>
              <a:rPr lang="en-US" sz="800" dirty="0">
                <a:latin typeface="+mn-lt"/>
              </a:rPr>
              <a:t>under public domain from </a:t>
            </a:r>
            <a:r>
              <a:rPr lang="en-US" sz="800" dirty="0">
                <a:solidFill>
                  <a:schemeClr val="tx2"/>
                </a:solidFill>
                <a:latin typeface="+mn-lt"/>
                <a:hlinkClick r:id="rId6"/>
              </a:rPr>
              <a:t>Wikimedia Commons</a:t>
            </a:r>
            <a:endParaRPr lang="en-US" sz="800" dirty="0">
              <a:solidFill>
                <a:schemeClr val="tx2"/>
              </a:solidFill>
              <a:latin typeface="+mn-lt"/>
            </a:endParaRPr>
          </a:p>
          <a:p>
            <a:pPr eaLnBrk="1" hangingPunct="1">
              <a:spcBef>
                <a:spcPct val="50000"/>
              </a:spcBef>
              <a:defRPr/>
            </a:pPr>
            <a:endParaRPr lang="en-US" sz="1000" dirty="0">
              <a:latin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81000" y="228600"/>
            <a:ext cx="8763000" cy="1143000"/>
          </a:xfrm>
        </p:spPr>
        <p:txBody>
          <a:bodyPr/>
          <a:lstStyle/>
          <a:p>
            <a:pPr eaLnBrk="1" hangingPunct="1"/>
            <a:r>
              <a:rPr lang="en-US" sz="4000" smtClean="0"/>
              <a:t>What are employers’ responsibilities under OSHA?</a:t>
            </a:r>
          </a:p>
        </p:txBody>
      </p:sp>
      <p:sp>
        <p:nvSpPr>
          <p:cNvPr id="41986" name="Rectangle 3"/>
          <p:cNvSpPr>
            <a:spLocks noGrp="1" noChangeArrowheads="1"/>
          </p:cNvSpPr>
          <p:nvPr>
            <p:ph type="body" idx="1"/>
          </p:nvPr>
        </p:nvSpPr>
        <p:spPr>
          <a:xfrm>
            <a:off x="541338" y="1981200"/>
            <a:ext cx="8310562" cy="4114800"/>
          </a:xfrm>
        </p:spPr>
        <p:txBody>
          <a:bodyPr/>
          <a:lstStyle/>
          <a:p>
            <a:pPr marL="0" indent="0" eaLnBrk="1" hangingPunct="1">
              <a:buFontTx/>
              <a:buNone/>
            </a:pPr>
            <a:r>
              <a:rPr lang="en-US" smtClean="0"/>
              <a:t>Provide employment and a workplace that is:</a:t>
            </a:r>
          </a:p>
          <a:p>
            <a:pPr marL="990600" lvl="1" indent="-533400" eaLnBrk="1" hangingPunct="1">
              <a:buFontTx/>
              <a:buAutoNum type="arabicPeriod"/>
            </a:pPr>
            <a:r>
              <a:rPr lang="en-US" smtClean="0"/>
              <a:t>In compliance with established OSHA standards.</a:t>
            </a:r>
          </a:p>
          <a:p>
            <a:pPr marL="990600" lvl="1" indent="-533400" eaLnBrk="1" hangingPunct="1">
              <a:buFontTx/>
              <a:buAutoNum type="arabicPeriod"/>
            </a:pPr>
            <a:r>
              <a:rPr lang="en-US" smtClean="0"/>
              <a:t>Free from recognized hazards that are causing or are likely to cause death or serious physical harm to employees.</a:t>
            </a:r>
          </a:p>
          <a:p>
            <a:pPr marL="990600" lvl="1" indent="-533400" eaLnBrk="1" hangingPunct="1">
              <a:buFontTx/>
              <a:buAutoNum type="arabicPeriod"/>
            </a:pPr>
            <a:endParaRPr lang="en-US" smtClean="0"/>
          </a:p>
          <a:p>
            <a:pPr marL="990600" lvl="1" indent="-533400" eaLnBrk="1" hangingPunct="1">
              <a:buFontTx/>
              <a:buAutoNum type="arabicPeriod"/>
            </a:pPr>
            <a:endParaRPr lang="en-US" smtClean="0"/>
          </a:p>
          <a:p>
            <a:pPr marL="990600" lvl="1" indent="-533400" eaLnBrk="1" hangingPunct="1">
              <a:buFontTx/>
              <a:buNone/>
            </a:pPr>
            <a:endParaRPr lang="en-US" smtClean="0"/>
          </a:p>
          <a:p>
            <a:pPr marL="990600" lvl="1" indent="-533400" eaLnBrk="1" hangingPunct="1"/>
            <a:endParaRPr lang="en-US" smtClean="0"/>
          </a:p>
        </p:txBody>
      </p:sp>
      <p:sp>
        <p:nvSpPr>
          <p:cNvPr id="41987" name="Slide Number Placeholder 3"/>
          <p:cNvSpPr>
            <a:spLocks noGrp="1"/>
          </p:cNvSpPr>
          <p:nvPr>
            <p:ph type="sldNum" sz="quarter" idx="12"/>
          </p:nvPr>
        </p:nvSpPr>
        <p:spPr>
          <a:noFill/>
        </p:spPr>
        <p:txBody>
          <a:bodyPr/>
          <a:lstStyle/>
          <a:p>
            <a:fld id="{796D47A5-A39C-47C4-B18A-A661C5F419AA}" type="slidenum">
              <a:rPr lang="en-US" smtClean="0"/>
              <a:pPr/>
              <a:t>10</a:t>
            </a:fld>
            <a:endParaRPr lang="en-US" smtClean="0"/>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206375" y="0"/>
            <a:ext cx="8763000" cy="855663"/>
          </a:xfrm>
        </p:spPr>
        <p:txBody>
          <a:bodyPr/>
          <a:lstStyle/>
          <a:p>
            <a:r>
              <a:rPr lang="en-US" sz="4000" smtClean="0"/>
              <a:t>What do I need to disinfect?</a:t>
            </a:r>
          </a:p>
        </p:txBody>
      </p:sp>
      <p:sp>
        <p:nvSpPr>
          <p:cNvPr id="171010" name="Content Placeholder 2"/>
          <p:cNvSpPr>
            <a:spLocks noGrp="1"/>
          </p:cNvSpPr>
          <p:nvPr>
            <p:ph idx="1"/>
          </p:nvPr>
        </p:nvSpPr>
        <p:spPr>
          <a:xfrm>
            <a:off x="685800" y="1196975"/>
            <a:ext cx="7772400" cy="4114800"/>
          </a:xfrm>
        </p:spPr>
        <p:txBody>
          <a:bodyPr/>
          <a:lstStyle/>
          <a:p>
            <a:r>
              <a:rPr lang="en-US" smtClean="0"/>
              <a:t>Work area</a:t>
            </a:r>
          </a:p>
          <a:p>
            <a:r>
              <a:rPr lang="en-US" smtClean="0"/>
              <a:t>Non-disposable nail equipment</a:t>
            </a:r>
          </a:p>
          <a:p>
            <a:r>
              <a:rPr lang="en-US" smtClean="0"/>
              <a:t>Shears/clippers</a:t>
            </a:r>
          </a:p>
          <a:p>
            <a:r>
              <a:rPr lang="en-US" smtClean="0"/>
              <a:t>Metal tools</a:t>
            </a:r>
          </a:p>
          <a:p>
            <a:r>
              <a:rPr lang="en-US" smtClean="0"/>
              <a:t>Non-porous tools</a:t>
            </a:r>
          </a:p>
          <a:p>
            <a:r>
              <a:rPr lang="en-US" smtClean="0"/>
              <a:t>Capes/towels</a:t>
            </a:r>
          </a:p>
          <a:p>
            <a:r>
              <a:rPr lang="en-US" smtClean="0"/>
              <a:t>Pedicure Spas</a:t>
            </a:r>
          </a:p>
        </p:txBody>
      </p:sp>
      <p:sp>
        <p:nvSpPr>
          <p:cNvPr id="171011" name="Slide Number Placeholder 3"/>
          <p:cNvSpPr>
            <a:spLocks noGrp="1"/>
          </p:cNvSpPr>
          <p:nvPr>
            <p:ph type="sldNum" sz="quarter" idx="12"/>
          </p:nvPr>
        </p:nvSpPr>
        <p:spPr>
          <a:noFill/>
        </p:spPr>
        <p:txBody>
          <a:bodyPr/>
          <a:lstStyle/>
          <a:p>
            <a:fld id="{CBF45B4E-B893-4EAE-ADEB-CF94F4FC6940}" type="slidenum">
              <a:rPr lang="en-US" smtClean="0"/>
              <a:pPr/>
              <a:t>100</a:t>
            </a:fld>
            <a:endParaRPr lang="en-US" smtClean="0"/>
          </a:p>
        </p:txBody>
      </p:sp>
      <p:pic>
        <p:nvPicPr>
          <p:cNvPr id="171012" name="Picture 4" descr="Barbicid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2925" y="1001713"/>
            <a:ext cx="919163" cy="2692400"/>
          </a:xfrm>
          <a:prstGeom prst="rect">
            <a:avLst/>
          </a:prstGeom>
          <a:noFill/>
          <a:ln w="9525">
            <a:noFill/>
            <a:miter lim="800000"/>
            <a:headEnd/>
            <a:tailEnd/>
          </a:ln>
        </p:spPr>
      </p:pic>
      <p:sp>
        <p:nvSpPr>
          <p:cNvPr id="6" name="Rectangle 6"/>
          <p:cNvSpPr>
            <a:spLocks noChangeArrowheads="1"/>
          </p:cNvSpPr>
          <p:nvPr/>
        </p:nvSpPr>
        <p:spPr bwMode="auto">
          <a:xfrm>
            <a:off x="6605588" y="3702050"/>
            <a:ext cx="1798637" cy="461963"/>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Piercetheorganist</a:t>
            </a:r>
            <a:r>
              <a:rPr lang="en-US" sz="800" dirty="0">
                <a:latin typeface="+mj-lt"/>
              </a:rPr>
              <a:t>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pic>
        <p:nvPicPr>
          <p:cNvPr id="171014" name="Picture 6" descr="Pedicure Spa Tub.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6631" y="4259646"/>
            <a:ext cx="2571750" cy="2212975"/>
          </a:xfrm>
          <a:prstGeom prst="rect">
            <a:avLst/>
          </a:prstGeom>
          <a:noFill/>
          <a:ln w="9525">
            <a:noFill/>
            <a:miter lim="800000"/>
            <a:headEnd/>
            <a:tailEnd/>
          </a:ln>
        </p:spPr>
      </p:pic>
      <p:sp>
        <p:nvSpPr>
          <p:cNvPr id="8" name="Rectangle 6"/>
          <p:cNvSpPr>
            <a:spLocks noChangeArrowheads="1"/>
          </p:cNvSpPr>
          <p:nvPr/>
        </p:nvSpPr>
        <p:spPr bwMode="auto">
          <a:xfrm>
            <a:off x="5938043" y="6501197"/>
            <a:ext cx="3194050" cy="338137"/>
          </a:xfrm>
          <a:prstGeom prst="rect">
            <a:avLst/>
          </a:prstGeom>
          <a:noFill/>
          <a:ln w="9525">
            <a:noFill/>
            <a:miter lim="800000"/>
            <a:headEnd/>
            <a:tailEnd/>
          </a:ln>
        </p:spPr>
        <p:txBody>
          <a:bodyPr>
            <a:spAutoFit/>
          </a:bodyPr>
          <a:lstStyle/>
          <a:p>
            <a:pPr>
              <a:defRPr/>
            </a:pPr>
            <a:r>
              <a:rPr lang="en-US" sz="800" dirty="0">
                <a:latin typeface="+mj-lt"/>
              </a:rPr>
              <a:t>Picture by Salon Jaffa available under public domain from </a:t>
            </a:r>
            <a:r>
              <a:rPr lang="en-US" sz="800" dirty="0">
                <a:solidFill>
                  <a:schemeClr val="tx2"/>
                </a:solidFill>
                <a:latin typeface="+mj-lt"/>
                <a:hlinkClick r:id="rId7"/>
              </a:rPr>
              <a:t>Wikimedia Commons</a:t>
            </a:r>
            <a:endParaRPr lang="en-US" sz="800" dirty="0">
              <a:solidFill>
                <a:schemeClr val="tx2"/>
              </a:solidFill>
              <a:latin typeface="+mj-lt"/>
            </a:endParaRPr>
          </a:p>
        </p:txBody>
      </p:sp>
      <p:sp>
        <p:nvSpPr>
          <p:cNvPr id="9" name="Rounded Rectangle 8"/>
          <p:cNvSpPr/>
          <p:nvPr/>
        </p:nvSpPr>
        <p:spPr>
          <a:xfrm>
            <a:off x="278366" y="5503465"/>
            <a:ext cx="5254625" cy="11398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5"/>
          <p:cNvSpPr txBox="1">
            <a:spLocks noChangeArrowheads="1"/>
          </p:cNvSpPr>
          <p:nvPr/>
        </p:nvSpPr>
        <p:spPr bwMode="auto">
          <a:xfrm>
            <a:off x="266944" y="5474890"/>
            <a:ext cx="5254625" cy="1231106"/>
          </a:xfrm>
          <a:prstGeom prst="rect">
            <a:avLst/>
          </a:prstGeom>
          <a:noFill/>
          <a:ln w="9525">
            <a:noFill/>
            <a:miter lim="800000"/>
            <a:headEnd/>
            <a:tailEnd/>
          </a:ln>
        </p:spPr>
        <p:txBody>
          <a:bodyPr wrap="square">
            <a:spAutoFit/>
          </a:bodyPr>
          <a:lstStyle/>
          <a:p>
            <a:pPr algn="ctr">
              <a:defRPr/>
            </a:pPr>
            <a:r>
              <a:rPr lang="en-US" dirty="0">
                <a:latin typeface="+mn-lt"/>
              </a:rPr>
              <a:t>Important:</a:t>
            </a:r>
          </a:p>
          <a:p>
            <a:pPr algn="ctr">
              <a:defRPr/>
            </a:pPr>
            <a:r>
              <a:rPr lang="en-US" dirty="0">
                <a:latin typeface="+mn-lt"/>
              </a:rPr>
              <a:t>Anything that touches someone </a:t>
            </a:r>
            <a:endParaRPr lang="en-US" dirty="0" smtClean="0">
              <a:latin typeface="+mn-lt"/>
            </a:endParaRPr>
          </a:p>
          <a:p>
            <a:pPr algn="ctr">
              <a:defRPr/>
            </a:pPr>
            <a:r>
              <a:rPr lang="en-US" dirty="0" smtClean="0">
                <a:latin typeface="+mn-lt"/>
              </a:rPr>
              <a:t>– </a:t>
            </a:r>
            <a:r>
              <a:rPr lang="en-US" dirty="0">
                <a:latin typeface="+mn-lt"/>
              </a:rPr>
              <a:t>hands, salon tools, implements, or applicators – </a:t>
            </a:r>
            <a:endParaRPr lang="en-US" dirty="0" smtClean="0">
              <a:latin typeface="+mn-lt"/>
            </a:endParaRPr>
          </a:p>
          <a:p>
            <a:pPr algn="ctr">
              <a:defRPr/>
            </a:pPr>
            <a:r>
              <a:rPr lang="en-US" dirty="0" smtClean="0">
                <a:latin typeface="+mn-lt"/>
              </a:rPr>
              <a:t>must </a:t>
            </a:r>
            <a:r>
              <a:rPr lang="en-US" dirty="0">
                <a:latin typeface="+mn-lt"/>
              </a:rPr>
              <a:t>be thrown away, cleaned or disinfected!</a:t>
            </a:r>
            <a:endParaRPr lang="en-US" sz="2000"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338138" y="-28575"/>
            <a:ext cx="8763000" cy="1143000"/>
          </a:xfrm>
        </p:spPr>
        <p:txBody>
          <a:bodyPr/>
          <a:lstStyle/>
          <a:p>
            <a:r>
              <a:rPr lang="en-US" smtClean="0"/>
              <a:t>Disinfection Guidelines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6120756"/>
              </p:ext>
            </p:extLst>
          </p:nvPr>
        </p:nvGraphicFramePr>
        <p:xfrm>
          <a:off x="392113" y="1357313"/>
          <a:ext cx="8491537" cy="4318001"/>
        </p:xfrm>
        <a:graphic>
          <a:graphicData uri="http://schemas.openxmlformats.org/drawingml/2006/table">
            <a:tbl>
              <a:tblPr/>
              <a:tblGrid>
                <a:gridCol w="1927225"/>
                <a:gridCol w="2317750"/>
                <a:gridCol w="2122487"/>
                <a:gridCol w="2124075"/>
              </a:tblGrid>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ahoma" pitchFamily="34" charset="0"/>
                        </a:rPr>
                        <a:t>Item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Level of Infection Control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Procedure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Examples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61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Tools/implements that </a:t>
                      </a:r>
                      <a:r>
                        <a:rPr kumimoji="0" lang="en-US" sz="1600" b="1" i="0" u="none" strike="noStrike" cap="none" normalizeH="0" baseline="0" smtClean="0">
                          <a:ln>
                            <a:noFill/>
                          </a:ln>
                          <a:solidFill>
                            <a:srgbClr val="000000"/>
                          </a:solidFill>
                          <a:effectLst/>
                          <a:latin typeface="Tahoma" pitchFamily="34" charset="0"/>
                        </a:rPr>
                        <a:t>have</a:t>
                      </a:r>
                      <a:r>
                        <a:rPr kumimoji="0" lang="en-US" sz="1600" b="0" i="0" u="none" strike="noStrike" cap="none" normalizeH="0" baseline="0" smtClean="0">
                          <a:ln>
                            <a:noFill/>
                          </a:ln>
                          <a:solidFill>
                            <a:srgbClr val="000000"/>
                          </a:solidFill>
                          <a:effectLst/>
                          <a:latin typeface="Tahoma" pitchFamily="34" charset="0"/>
                        </a:rPr>
                        <a:t> contacted blood or body fluids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Disinfection – Kills certain bacteria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Use antibacterial, EPA-registered disinfectant effective against HIV and Hepatitis B.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Barbicide II</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Envirocide® Hospital Disinfectant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Shockwave RTU</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191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Tools/implements that </a:t>
                      </a:r>
                      <a:r>
                        <a:rPr kumimoji="0" lang="en-US" sz="1600" b="1" i="0" u="none" strike="noStrike" cap="none" normalizeH="0" baseline="0" smtClean="0">
                          <a:ln>
                            <a:noFill/>
                          </a:ln>
                          <a:solidFill>
                            <a:srgbClr val="000000"/>
                          </a:solidFill>
                          <a:effectLst/>
                          <a:latin typeface="Tahoma" pitchFamily="34" charset="0"/>
                        </a:rPr>
                        <a:t>have not </a:t>
                      </a:r>
                      <a:r>
                        <a:rPr kumimoji="0" lang="en-US" sz="1600" b="0" i="0" u="none" strike="noStrike" cap="none" normalizeH="0" baseline="0" smtClean="0">
                          <a:ln>
                            <a:noFill/>
                          </a:ln>
                          <a:solidFill>
                            <a:srgbClr val="000000"/>
                          </a:solidFill>
                          <a:effectLst/>
                          <a:latin typeface="Tahoma" pitchFamily="34" charset="0"/>
                        </a:rPr>
                        <a:t>contacted blood or body fluids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Disinfection – Kills certain bacteria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ahoma" pitchFamily="34" charset="0"/>
                        </a:rPr>
                        <a:t>Use broad-spectrum, EPA-registered bactericidal, </a:t>
                      </a:r>
                      <a:r>
                        <a:rPr kumimoji="0" lang="en-US" sz="1600" b="0" i="0" u="none" strike="noStrike" cap="none" normalizeH="0" baseline="0" dirty="0" err="1" smtClean="0">
                          <a:ln>
                            <a:noFill/>
                          </a:ln>
                          <a:solidFill>
                            <a:srgbClr val="000000"/>
                          </a:solidFill>
                          <a:effectLst/>
                          <a:latin typeface="Tahoma" pitchFamily="34" charset="0"/>
                        </a:rPr>
                        <a:t>virucidal</a:t>
                      </a:r>
                      <a:r>
                        <a:rPr kumimoji="0" lang="en-US" sz="1600" b="0" i="0" u="none" strike="noStrike" cap="none" normalizeH="0" baseline="0" dirty="0" smtClean="0">
                          <a:ln>
                            <a:noFill/>
                          </a:ln>
                          <a:solidFill>
                            <a:srgbClr val="000000"/>
                          </a:solidFill>
                          <a:effectLst/>
                          <a:latin typeface="Tahoma" pitchFamily="34" charset="0"/>
                        </a:rPr>
                        <a:t>, fungicidal, </a:t>
                      </a:r>
                      <a:r>
                        <a:rPr kumimoji="0" lang="en-US" sz="1600" b="0" i="0" u="none" strike="noStrike" cap="none" normalizeH="0" baseline="0" dirty="0" err="1" smtClean="0">
                          <a:ln>
                            <a:noFill/>
                          </a:ln>
                          <a:solidFill>
                            <a:srgbClr val="000000"/>
                          </a:solidFill>
                          <a:effectLst/>
                          <a:latin typeface="Tahoma" pitchFamily="34" charset="0"/>
                        </a:rPr>
                        <a:t>pseudomonacidal</a:t>
                      </a:r>
                      <a:r>
                        <a:rPr kumimoji="0" lang="en-US" sz="1600" b="0" i="0" u="none" strike="noStrike" cap="none" normalizeH="0" baseline="0" dirty="0" smtClean="0">
                          <a:ln>
                            <a:noFill/>
                          </a:ln>
                          <a:solidFill>
                            <a:srgbClr val="000000"/>
                          </a:solidFill>
                          <a:effectLst/>
                          <a:latin typeface="Tahoma" pitchFamily="34" charset="0"/>
                        </a:rPr>
                        <a:t> disinfectant.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ahoma" pitchFamily="34" charset="0"/>
                        </a:rPr>
                        <a:t>Barbicide</a:t>
                      </a:r>
                      <a:endParaRPr kumimoji="0" lang="en-US" sz="1600" b="0" i="0" u="none" strike="noStrike" cap="none" normalizeH="0" baseline="0" dirty="0" smtClean="0">
                        <a:ln>
                          <a:noFill/>
                        </a:ln>
                        <a:solidFill>
                          <a:srgbClr val="00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ahoma" pitchFamily="34" charset="0"/>
                        </a:rPr>
                        <a:t>Clippercide</a:t>
                      </a:r>
                      <a:endParaRPr kumimoji="0" lang="en-US" sz="1600" b="0" i="0" u="none" strike="noStrike" cap="none" normalizeH="0" baseline="0" dirty="0" smtClean="0">
                        <a:ln>
                          <a:noFill/>
                        </a:ln>
                        <a:solidFill>
                          <a:srgbClr val="000000"/>
                        </a:solidFill>
                        <a:effectLst/>
                        <a:latin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Tahoma" pitchFamily="34" charset="0"/>
                        </a:rPr>
                        <a:t>Lysol IC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6" name="Up Arrow 5"/>
          <p:cNvSpPr/>
          <p:nvPr/>
        </p:nvSpPr>
        <p:spPr>
          <a:xfrm>
            <a:off x="3990975" y="2003425"/>
            <a:ext cx="696913" cy="3686175"/>
          </a:xfrm>
          <a:prstGeom prst="up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057" name="TextBox 6"/>
          <p:cNvSpPr txBox="1">
            <a:spLocks noChangeArrowheads="1"/>
          </p:cNvSpPr>
          <p:nvPr/>
        </p:nvSpPr>
        <p:spPr bwMode="auto">
          <a:xfrm rot="-5400000">
            <a:off x="2808288" y="3711575"/>
            <a:ext cx="3092450" cy="400050"/>
          </a:xfrm>
          <a:prstGeom prst="rect">
            <a:avLst/>
          </a:prstGeom>
          <a:noFill/>
          <a:ln w="9525">
            <a:noFill/>
            <a:miter lim="800000"/>
            <a:headEnd/>
            <a:tailEnd/>
          </a:ln>
        </p:spPr>
        <p:txBody>
          <a:bodyPr>
            <a:spAutoFit/>
          </a:bodyPr>
          <a:lstStyle/>
          <a:p>
            <a:r>
              <a:rPr lang="en-US" sz="2000" b="1">
                <a:latin typeface="Arial" charset="0"/>
              </a:rPr>
              <a:t>KILLING  	POWER</a:t>
            </a:r>
          </a:p>
        </p:txBody>
      </p:sp>
      <p:sp>
        <p:nvSpPr>
          <p:cNvPr id="172058" name="Slide Number Placeholder 3"/>
          <p:cNvSpPr>
            <a:spLocks noGrp="1"/>
          </p:cNvSpPr>
          <p:nvPr>
            <p:ph type="sldNum" sz="quarter" idx="12"/>
          </p:nvPr>
        </p:nvSpPr>
        <p:spPr>
          <a:noFill/>
        </p:spPr>
        <p:txBody>
          <a:bodyPr/>
          <a:lstStyle/>
          <a:p>
            <a:fld id="{07992ED7-3A46-4FB9-9425-A76AE2CB4D93}" type="slidenum">
              <a:rPr lang="en-US" smtClean="0"/>
              <a:pPr/>
              <a:t>101</a:t>
            </a:fld>
            <a:endParaRPr lang="en-US" smtClean="0"/>
          </a:p>
        </p:txBody>
      </p:sp>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338138" y="-28575"/>
            <a:ext cx="8763000" cy="1143000"/>
          </a:xfrm>
        </p:spPr>
        <p:txBody>
          <a:bodyPr/>
          <a:lstStyle/>
          <a:p>
            <a:r>
              <a:rPr lang="en-US" smtClean="0"/>
              <a:t>Disinfection Guidelines Continued</a:t>
            </a:r>
          </a:p>
        </p:txBody>
      </p:sp>
      <p:graphicFrame>
        <p:nvGraphicFramePr>
          <p:cNvPr id="5" name="Content Placeholder 4"/>
          <p:cNvGraphicFramePr>
            <a:graphicFrameLocks noGrp="1"/>
          </p:cNvGraphicFramePr>
          <p:nvPr>
            <p:ph idx="1"/>
          </p:nvPr>
        </p:nvGraphicFramePr>
        <p:xfrm>
          <a:off x="246063" y="1095375"/>
          <a:ext cx="8723312" cy="5334000"/>
        </p:xfrm>
        <a:graphic>
          <a:graphicData uri="http://schemas.openxmlformats.org/drawingml/2006/table">
            <a:tbl>
              <a:tblPr/>
              <a:tblGrid>
                <a:gridCol w="2181225"/>
                <a:gridCol w="1830387"/>
                <a:gridCol w="2101850"/>
                <a:gridCol w="26098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Item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Level of Infection Control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Procedure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ahoma" pitchFamily="34" charset="0"/>
                        </a:rPr>
                        <a:t>Examples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Countertops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Sinks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Floors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Toilets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Towels/Linens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Sanitation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Use EPA-registered cleaning product. Efficacy label will state, “appropriate for floors, countertops, sinks, toilets, towels and/or linens.”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rgbClr val="000000"/>
                          </a:solidFill>
                          <a:effectLst/>
                          <a:latin typeface="Tahoma" pitchFamily="34" charset="0"/>
                        </a:rPr>
                        <a:t>Hard Surfaces &amp; Linens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Shockwave RTU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smtClean="0">
                          <a:ln>
                            <a:noFill/>
                          </a:ln>
                          <a:solidFill>
                            <a:srgbClr val="000000"/>
                          </a:solidFill>
                          <a:effectLst/>
                          <a:latin typeface="Tahoma" pitchFamily="34" charset="0"/>
                        </a:rPr>
                        <a:t>Hard Surfaces Only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RMC Non Acid Cleaner Disinfectant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Lysol IC – Quaternary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409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Your hands before each client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Sanitation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Use liquid soap.  Avoid bar soaps. Antimicrobial (antibacterial) is recommended.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Dial® Antimicrobial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Ecolab Bacti-Foam®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Liquid Dial® Sensitive Skin Antimicrobial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Your hands &amp; client’s hands and/or feet prior to manicure or pedicure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Sanitation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ahoma" pitchFamily="34" charset="0"/>
                        </a:rPr>
                        <a:t>Use antiseptic designed for hands and/or feet.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Safetec Hand Sanitizer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rgbClr val="000000"/>
                          </a:solidFill>
                          <a:effectLst/>
                          <a:latin typeface="Tahoma" pitchFamily="34" charset="0"/>
                        </a:rPr>
                        <a:t>SaniHands ALC Wipes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sp>
        <p:nvSpPr>
          <p:cNvPr id="173085" name="Slide Number Placeholder 3"/>
          <p:cNvSpPr>
            <a:spLocks noGrp="1"/>
          </p:cNvSpPr>
          <p:nvPr>
            <p:ph type="sldNum" sz="quarter" idx="12"/>
          </p:nvPr>
        </p:nvSpPr>
        <p:spPr>
          <a:noFill/>
        </p:spPr>
        <p:txBody>
          <a:bodyPr/>
          <a:lstStyle/>
          <a:p>
            <a:fld id="{41C89C76-AEF9-43F1-A59D-830420AE63C0}" type="slidenum">
              <a:rPr lang="en-US" smtClean="0"/>
              <a:pPr/>
              <a:t>102</a:t>
            </a:fld>
            <a:endParaRPr lang="en-US" smtClean="0"/>
          </a:p>
        </p:txBody>
      </p:sp>
      <p:sp>
        <p:nvSpPr>
          <p:cNvPr id="8" name="Up Arrow 7"/>
          <p:cNvSpPr/>
          <p:nvPr/>
        </p:nvSpPr>
        <p:spPr>
          <a:xfrm>
            <a:off x="3541713" y="2162175"/>
            <a:ext cx="696912" cy="4106863"/>
          </a:xfrm>
          <a:prstGeom prst="up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087" name="TextBox 8"/>
          <p:cNvSpPr txBox="1">
            <a:spLocks noChangeArrowheads="1"/>
          </p:cNvSpPr>
          <p:nvPr/>
        </p:nvSpPr>
        <p:spPr bwMode="auto">
          <a:xfrm rot="-5400000">
            <a:off x="2241550" y="3987801"/>
            <a:ext cx="3324225" cy="400050"/>
          </a:xfrm>
          <a:prstGeom prst="rect">
            <a:avLst/>
          </a:prstGeom>
          <a:noFill/>
          <a:ln w="9525">
            <a:noFill/>
            <a:miter lim="800000"/>
            <a:headEnd/>
            <a:tailEnd/>
          </a:ln>
        </p:spPr>
        <p:txBody>
          <a:bodyPr>
            <a:spAutoFit/>
          </a:bodyPr>
          <a:lstStyle/>
          <a:p>
            <a:r>
              <a:rPr lang="en-US" sz="2000" b="1">
                <a:latin typeface="Arial" charset="0"/>
              </a:rPr>
              <a:t>KILLING  	POWER</a:t>
            </a:r>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smtClean="0"/>
              <a:t>Disinfection details matter!</a:t>
            </a:r>
          </a:p>
        </p:txBody>
      </p:sp>
      <p:sp>
        <p:nvSpPr>
          <p:cNvPr id="174082" name="Content Placeholder 2"/>
          <p:cNvSpPr>
            <a:spLocks noGrp="1"/>
          </p:cNvSpPr>
          <p:nvPr>
            <p:ph idx="1"/>
          </p:nvPr>
        </p:nvSpPr>
        <p:spPr>
          <a:xfrm>
            <a:off x="787400" y="1408113"/>
            <a:ext cx="7354888" cy="4600575"/>
          </a:xfrm>
        </p:spPr>
        <p:txBody>
          <a:bodyPr/>
          <a:lstStyle/>
          <a:p>
            <a:r>
              <a:rPr lang="en-US" sz="2400" dirty="0" smtClean="0"/>
              <a:t>It is important to follow the manufacturer’s guidelines for disinfection guidelines</a:t>
            </a:r>
          </a:p>
          <a:p>
            <a:pPr lvl="1"/>
            <a:r>
              <a:rPr lang="en-US" sz="2000" dirty="0" smtClean="0"/>
              <a:t>Pre-clean any tools, or area before using disinfectants to reduce the amount of disinfectant necessary</a:t>
            </a:r>
          </a:p>
          <a:p>
            <a:pPr lvl="1"/>
            <a:r>
              <a:rPr lang="en-US" sz="2000" dirty="0" smtClean="0"/>
              <a:t>Contact time is critical for effective disinfection</a:t>
            </a:r>
          </a:p>
          <a:p>
            <a:pPr lvl="1"/>
            <a:r>
              <a:rPr lang="en-US" sz="2000" dirty="0" smtClean="0"/>
              <a:t>Regularly change disinfectant solution</a:t>
            </a:r>
          </a:p>
          <a:p>
            <a:pPr lvl="1"/>
            <a:r>
              <a:rPr lang="en-US" sz="2000" dirty="0" smtClean="0"/>
              <a:t>Store disinfected tools in an airtight container</a:t>
            </a:r>
          </a:p>
          <a:p>
            <a:r>
              <a:rPr lang="en-US" sz="2400" dirty="0" smtClean="0"/>
              <a:t>It is important to use proper personal protective equipment based on the disinfectant you are using</a:t>
            </a:r>
          </a:p>
          <a:p>
            <a:pPr lvl="1"/>
            <a:r>
              <a:rPr lang="en-US" sz="2000" dirty="0" smtClean="0"/>
              <a:t>Always wear gloves &amp; safety glasses when mixing disinfectants</a:t>
            </a:r>
          </a:p>
          <a:p>
            <a:pPr lvl="1"/>
            <a:endParaRPr lang="en-US" sz="2400" dirty="0" smtClean="0"/>
          </a:p>
          <a:p>
            <a:pPr lvl="1">
              <a:buFontTx/>
              <a:buNone/>
            </a:pPr>
            <a:endParaRPr lang="en-US" sz="2400" dirty="0" smtClean="0"/>
          </a:p>
        </p:txBody>
      </p:sp>
      <p:sp>
        <p:nvSpPr>
          <p:cNvPr id="174083" name="Slide Number Placeholder 3"/>
          <p:cNvSpPr>
            <a:spLocks noGrp="1"/>
          </p:cNvSpPr>
          <p:nvPr>
            <p:ph type="sldNum" sz="quarter" idx="12"/>
          </p:nvPr>
        </p:nvSpPr>
        <p:spPr>
          <a:noFill/>
        </p:spPr>
        <p:txBody>
          <a:bodyPr/>
          <a:lstStyle/>
          <a:p>
            <a:fld id="{2777F800-9160-4DAC-B5E9-2B96AB41BED0}" type="slidenum">
              <a:rPr lang="en-US" smtClean="0"/>
              <a:pPr/>
              <a:t>103</a:t>
            </a:fld>
            <a:endParaRPr lang="en-US" smtClean="0"/>
          </a:p>
        </p:txBody>
      </p:sp>
      <p:sp>
        <p:nvSpPr>
          <p:cNvPr id="5" name="Rounded Rectangle 4"/>
          <p:cNvSpPr/>
          <p:nvPr/>
        </p:nvSpPr>
        <p:spPr>
          <a:xfrm>
            <a:off x="711200" y="5864225"/>
            <a:ext cx="7823200" cy="8191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p:nvSpPr>
        <p:spPr bwMode="auto">
          <a:xfrm>
            <a:off x="493713" y="5864225"/>
            <a:ext cx="8243887" cy="830263"/>
          </a:xfrm>
          <a:prstGeom prst="rect">
            <a:avLst/>
          </a:prstGeom>
          <a:noFill/>
          <a:ln w="9525">
            <a:noFill/>
            <a:miter lim="800000"/>
            <a:headEnd/>
            <a:tailEnd/>
          </a:ln>
        </p:spPr>
        <p:txBody>
          <a:bodyPr>
            <a:spAutoFit/>
          </a:bodyPr>
          <a:lstStyle/>
          <a:p>
            <a:pPr algn="ctr">
              <a:defRPr/>
            </a:pPr>
            <a:r>
              <a:rPr lang="en-US" sz="2400" dirty="0">
                <a:latin typeface="+mn-lt"/>
              </a:rPr>
              <a:t>Proper disinfection requires careful attention to required contact times to kill the virus/bacteria!</a:t>
            </a:r>
            <a:endParaRPr lang="en-US" sz="2800"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smtClean="0"/>
              <a:t>Salon Safety Hazards</a:t>
            </a:r>
          </a:p>
        </p:txBody>
      </p:sp>
      <p:sp>
        <p:nvSpPr>
          <p:cNvPr id="204802" name="Content Placeholder 2"/>
          <p:cNvSpPr>
            <a:spLocks noGrp="1"/>
          </p:cNvSpPr>
          <p:nvPr>
            <p:ph idx="1"/>
          </p:nvPr>
        </p:nvSpPr>
        <p:spPr>
          <a:xfrm>
            <a:off x="685800" y="1981200"/>
            <a:ext cx="3886200" cy="4114800"/>
          </a:xfrm>
        </p:spPr>
        <p:txBody>
          <a:bodyPr/>
          <a:lstStyle/>
          <a:p>
            <a:r>
              <a:rPr lang="en-US" smtClean="0"/>
              <a:t>Electrical</a:t>
            </a:r>
          </a:p>
          <a:p>
            <a:r>
              <a:rPr lang="en-US" smtClean="0"/>
              <a:t>Slips, trips, falls</a:t>
            </a:r>
          </a:p>
        </p:txBody>
      </p:sp>
      <p:sp>
        <p:nvSpPr>
          <p:cNvPr id="204803" name="Slide Number Placeholder 3"/>
          <p:cNvSpPr>
            <a:spLocks noGrp="1"/>
          </p:cNvSpPr>
          <p:nvPr>
            <p:ph type="sldNum" sz="quarter" idx="12"/>
          </p:nvPr>
        </p:nvSpPr>
        <p:spPr>
          <a:noFill/>
        </p:spPr>
        <p:txBody>
          <a:bodyPr/>
          <a:lstStyle/>
          <a:p>
            <a:fld id="{00CEAC46-AF09-483E-BB5E-592636E2CFE1}" type="slidenum">
              <a:rPr lang="en-US" smtClean="0"/>
              <a:pPr/>
              <a:t>104</a:t>
            </a:fld>
            <a:endParaRPr lang="en-US" smtClean="0"/>
          </a:p>
        </p:txBody>
      </p:sp>
      <p:pic>
        <p:nvPicPr>
          <p:cNvPr id="204804" name="Picture 6" descr="Simpson_Slips_Trips_and_Falls.gif"/>
          <p:cNvPicPr>
            <a:picLocks noChangeAspect="1"/>
          </p:cNvPicPr>
          <p:nvPr/>
        </p:nvPicPr>
        <p:blipFill>
          <a:blip r:embed="rId4" cstate="print"/>
          <a:srcRect/>
          <a:stretch>
            <a:fillRect/>
          </a:stretch>
        </p:blipFill>
        <p:spPr bwMode="auto">
          <a:xfrm>
            <a:off x="4902200" y="1084263"/>
            <a:ext cx="3810000" cy="5076825"/>
          </a:xfrm>
          <a:prstGeom prst="rect">
            <a:avLst/>
          </a:prstGeom>
          <a:noFill/>
          <a:ln w="9525">
            <a:noFill/>
            <a:miter lim="800000"/>
            <a:headEnd/>
            <a:tailEnd/>
          </a:ln>
        </p:spPr>
      </p:pic>
      <p:sp>
        <p:nvSpPr>
          <p:cNvPr id="8" name="TextBox 7"/>
          <p:cNvSpPr txBox="1">
            <a:spLocks noChangeArrowheads="1"/>
          </p:cNvSpPr>
          <p:nvPr/>
        </p:nvSpPr>
        <p:spPr bwMode="auto">
          <a:xfrm>
            <a:off x="4967288" y="6154738"/>
            <a:ext cx="3727450" cy="338137"/>
          </a:xfrm>
          <a:prstGeom prst="rect">
            <a:avLst/>
          </a:prstGeom>
          <a:noFill/>
          <a:ln w="9525">
            <a:noFill/>
            <a:miter lim="800000"/>
            <a:headEnd/>
            <a:tailEnd/>
          </a:ln>
        </p:spPr>
        <p:txBody>
          <a:bodyPr>
            <a:spAutoFit/>
          </a:bodyPr>
          <a:lstStyle/>
          <a:p>
            <a:pPr>
              <a:defRPr/>
            </a:pPr>
            <a:r>
              <a:rPr lang="en-US" sz="800" dirty="0">
                <a:latin typeface="+mn-lt"/>
              </a:rPr>
              <a:t>Contains public sector information published by the Work Place Learning Centre available on </a:t>
            </a:r>
            <a:r>
              <a:rPr lang="en-US" sz="800" dirty="0">
                <a:latin typeface="+mn-lt"/>
                <a:hlinkClick r:id="rId5"/>
              </a:rPr>
              <a:t>workplacelearningcentre.co.uk</a:t>
            </a:r>
            <a:endParaRPr lang="en-US" sz="800" dirty="0">
              <a:latin typeface="+mn-lt"/>
            </a:endParaRPr>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a:xfrm>
            <a:off x="236538" y="87313"/>
            <a:ext cx="8763000" cy="1143000"/>
          </a:xfrm>
        </p:spPr>
        <p:txBody>
          <a:bodyPr/>
          <a:lstStyle/>
          <a:p>
            <a:r>
              <a:rPr lang="en-US" sz="4000" smtClean="0"/>
              <a:t>What should I do to protect myself from electrical hazards?</a:t>
            </a:r>
          </a:p>
        </p:txBody>
      </p:sp>
      <p:sp>
        <p:nvSpPr>
          <p:cNvPr id="205826" name="Content Placeholder 2"/>
          <p:cNvSpPr>
            <a:spLocks noGrp="1"/>
          </p:cNvSpPr>
          <p:nvPr>
            <p:ph idx="1"/>
          </p:nvPr>
        </p:nvSpPr>
        <p:spPr>
          <a:xfrm>
            <a:off x="671513" y="1400175"/>
            <a:ext cx="7772400" cy="4114800"/>
          </a:xfrm>
        </p:spPr>
        <p:txBody>
          <a:bodyPr/>
          <a:lstStyle/>
          <a:p>
            <a:r>
              <a:rPr lang="en-US" sz="2400" dirty="0" smtClean="0"/>
              <a:t>Ensure adequate electrical outlets at each workstation</a:t>
            </a:r>
          </a:p>
          <a:p>
            <a:r>
              <a:rPr lang="en-US" sz="2400" dirty="0" smtClean="0"/>
              <a:t>Do not overload outlets</a:t>
            </a:r>
          </a:p>
          <a:p>
            <a:r>
              <a:rPr lang="en-US" sz="2400" dirty="0" smtClean="0"/>
              <a:t>Do not use multiple power strips</a:t>
            </a:r>
          </a:p>
          <a:p>
            <a:pPr lvl="1"/>
            <a:r>
              <a:rPr lang="en-US" sz="2200" dirty="0" smtClean="0"/>
              <a:t>Use one appliance at a time</a:t>
            </a:r>
          </a:p>
          <a:p>
            <a:r>
              <a:rPr lang="en-US" sz="2400" dirty="0" smtClean="0"/>
              <a:t>Do not use equipment that has a damaged cord</a:t>
            </a:r>
          </a:p>
          <a:p>
            <a:r>
              <a:rPr lang="en-US" sz="2400" dirty="0" smtClean="0"/>
              <a:t>Do not use electrical appliances in areas where you come into contact with liquids</a:t>
            </a:r>
          </a:p>
        </p:txBody>
      </p:sp>
      <p:sp>
        <p:nvSpPr>
          <p:cNvPr id="205827" name="Slide Number Placeholder 3"/>
          <p:cNvSpPr>
            <a:spLocks noGrp="1"/>
          </p:cNvSpPr>
          <p:nvPr>
            <p:ph type="sldNum" sz="quarter" idx="12"/>
          </p:nvPr>
        </p:nvSpPr>
        <p:spPr>
          <a:noFill/>
        </p:spPr>
        <p:txBody>
          <a:bodyPr/>
          <a:lstStyle/>
          <a:p>
            <a:fld id="{25E51BE9-E9D6-4C3A-9D43-7164051757E7}" type="slidenum">
              <a:rPr lang="en-US" smtClean="0"/>
              <a:pPr/>
              <a:t>105</a:t>
            </a:fld>
            <a:endParaRPr lang="en-US" smtClean="0"/>
          </a:p>
        </p:txBody>
      </p:sp>
      <p:pic>
        <p:nvPicPr>
          <p:cNvPr id="205828" name="Picture 2" descr="Z:\My Documents\My Pictures\OSHA Salon\Power_stri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2900" y="4735513"/>
            <a:ext cx="3465513" cy="1846262"/>
          </a:xfrm>
          <a:prstGeom prst="rect">
            <a:avLst/>
          </a:prstGeom>
          <a:noFill/>
          <a:ln w="9525">
            <a:noFill/>
            <a:miter lim="800000"/>
            <a:headEnd/>
            <a:tailEnd/>
          </a:ln>
        </p:spPr>
      </p:pic>
      <p:sp>
        <p:nvSpPr>
          <p:cNvPr id="6" name="Rectangle 6"/>
          <p:cNvSpPr>
            <a:spLocks noChangeArrowheads="1"/>
          </p:cNvSpPr>
          <p:nvPr/>
        </p:nvSpPr>
        <p:spPr bwMode="auto">
          <a:xfrm>
            <a:off x="2752725" y="6570663"/>
            <a:ext cx="3638550" cy="214312"/>
          </a:xfrm>
          <a:prstGeom prst="rect">
            <a:avLst/>
          </a:prstGeom>
          <a:noFill/>
          <a:ln w="9525">
            <a:noFill/>
            <a:miter lim="800000"/>
            <a:headEnd/>
            <a:tailEnd/>
          </a:ln>
        </p:spPr>
        <p:txBody>
          <a:bodyPr wrap="none">
            <a:spAutoFit/>
          </a:bodyPr>
          <a:lstStyle/>
          <a:p>
            <a:pPr>
              <a:defRPr/>
            </a:pPr>
            <a:r>
              <a:rPr lang="en-US" sz="800" dirty="0">
                <a:latin typeface="+mj-lt"/>
              </a:rPr>
              <a:t>Picture by Ivy Main available under public domain from </a:t>
            </a:r>
            <a:r>
              <a:rPr lang="en-US" sz="800" dirty="0">
                <a:solidFill>
                  <a:schemeClr val="tx2"/>
                </a:solidFill>
                <a:latin typeface="+mj-lt"/>
              </a:rPr>
              <a:t>Wikimedia Commons</a:t>
            </a:r>
          </a:p>
        </p:txBody>
      </p:sp>
    </p:spTree>
    <p:custDataLst>
      <p:tags r:id="rId1"/>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206375" y="-42863"/>
            <a:ext cx="8763000" cy="1143001"/>
          </a:xfrm>
        </p:spPr>
        <p:txBody>
          <a:bodyPr/>
          <a:lstStyle/>
          <a:p>
            <a:r>
              <a:rPr lang="en-US" sz="4000" smtClean="0"/>
              <a:t>How do you avoid slips, trips &amp; falls?</a:t>
            </a:r>
          </a:p>
        </p:txBody>
      </p:sp>
      <p:sp>
        <p:nvSpPr>
          <p:cNvPr id="206850" name="Content Placeholder 2"/>
          <p:cNvSpPr>
            <a:spLocks noGrp="1"/>
          </p:cNvSpPr>
          <p:nvPr>
            <p:ph idx="1"/>
          </p:nvPr>
        </p:nvSpPr>
        <p:spPr>
          <a:xfrm>
            <a:off x="4572000" y="1165225"/>
            <a:ext cx="3886200" cy="4114800"/>
          </a:xfrm>
        </p:spPr>
        <p:txBody>
          <a:bodyPr/>
          <a:lstStyle/>
          <a:p>
            <a:r>
              <a:rPr lang="en-US" sz="2400" smtClean="0"/>
              <a:t>Re-route cables overhead if possible</a:t>
            </a:r>
          </a:p>
          <a:p>
            <a:r>
              <a:rPr lang="en-US" sz="2400" smtClean="0"/>
              <a:t>Unplug equipment when not in use</a:t>
            </a:r>
          </a:p>
          <a:p>
            <a:r>
              <a:rPr lang="en-US" sz="2400" smtClean="0"/>
              <a:t>Keep area around workstation clear</a:t>
            </a:r>
          </a:p>
          <a:p>
            <a:pPr lvl="1"/>
            <a:r>
              <a:rPr lang="en-US" sz="2000" smtClean="0"/>
              <a:t>Sweep up hair after each client</a:t>
            </a:r>
          </a:p>
          <a:p>
            <a:pPr lvl="1"/>
            <a:r>
              <a:rPr lang="en-US" sz="2000" smtClean="0"/>
              <a:t>Clean up after using glossers or shine sprays</a:t>
            </a:r>
          </a:p>
          <a:p>
            <a:r>
              <a:rPr lang="en-US" sz="2400" smtClean="0"/>
              <a:t>Mop up any wet areas immediately to prevent falls</a:t>
            </a:r>
            <a:endParaRPr lang="en-US" sz="2800" smtClean="0"/>
          </a:p>
          <a:p>
            <a:endParaRPr lang="en-US" sz="2800" smtClean="0"/>
          </a:p>
        </p:txBody>
      </p:sp>
      <p:sp>
        <p:nvSpPr>
          <p:cNvPr id="206851" name="Slide Number Placeholder 3"/>
          <p:cNvSpPr>
            <a:spLocks noGrp="1"/>
          </p:cNvSpPr>
          <p:nvPr>
            <p:ph type="sldNum" sz="quarter" idx="12"/>
          </p:nvPr>
        </p:nvSpPr>
        <p:spPr>
          <a:noFill/>
        </p:spPr>
        <p:txBody>
          <a:bodyPr/>
          <a:lstStyle/>
          <a:p>
            <a:fld id="{93F16CD3-777E-4BEB-B437-37B7527C66C0}" type="slidenum">
              <a:rPr lang="en-US" smtClean="0"/>
              <a:pPr/>
              <a:t>106</a:t>
            </a:fld>
            <a:endParaRPr lang="en-US" smtClean="0"/>
          </a:p>
        </p:txBody>
      </p:sp>
      <p:pic>
        <p:nvPicPr>
          <p:cNvPr id="206852" name="Picture 4" descr="SlipFallHazardSign.JPG"/>
          <p:cNvPicPr>
            <a:picLocks noChangeAspect="1"/>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787400" y="2351088"/>
            <a:ext cx="3336925" cy="2714625"/>
          </a:xfrm>
          <a:prstGeom prst="rect">
            <a:avLst/>
          </a:prstGeom>
          <a:noFill/>
          <a:ln w="9525">
            <a:noFill/>
            <a:miter lim="800000"/>
            <a:headEnd/>
            <a:tailEnd/>
          </a:ln>
        </p:spPr>
      </p:pic>
      <p:sp>
        <p:nvSpPr>
          <p:cNvPr id="6" name="Rectangle 6"/>
          <p:cNvSpPr>
            <a:spLocks noChangeArrowheads="1"/>
          </p:cNvSpPr>
          <p:nvPr/>
        </p:nvSpPr>
        <p:spPr bwMode="auto">
          <a:xfrm>
            <a:off x="787400" y="5089525"/>
            <a:ext cx="2887663" cy="338138"/>
          </a:xfrm>
          <a:prstGeom prst="rect">
            <a:avLst/>
          </a:prstGeom>
          <a:noFill/>
          <a:ln w="9525">
            <a:noFill/>
            <a:miter lim="800000"/>
            <a:headEnd/>
            <a:tailEnd/>
          </a:ln>
        </p:spPr>
        <p:txBody>
          <a:bodyPr wrap="none">
            <a:spAutoFit/>
          </a:bodyPr>
          <a:lstStyle/>
          <a:p>
            <a:pPr>
              <a:defRPr/>
            </a:pPr>
            <a:r>
              <a:rPr lang="en-US" sz="800" dirty="0">
                <a:latin typeface="+mj-lt"/>
              </a:rPr>
              <a:t>Picture by Gunnar </a:t>
            </a:r>
            <a:r>
              <a:rPr lang="en-US" sz="800" dirty="0" err="1">
                <a:latin typeface="+mj-lt"/>
              </a:rPr>
              <a:t>Ries</a:t>
            </a:r>
            <a:r>
              <a:rPr lang="en-US" sz="800" dirty="0">
                <a:latin typeface="+mj-lt"/>
              </a:rPr>
              <a:t> available under public domain from </a:t>
            </a:r>
          </a:p>
          <a:p>
            <a:pPr>
              <a:defRPr/>
            </a:pPr>
            <a:r>
              <a:rPr lang="en-US" sz="800" dirty="0">
                <a:solidFill>
                  <a:schemeClr val="tx2"/>
                </a:solidFill>
                <a:latin typeface="+mj-lt"/>
              </a:rPr>
              <a:t>Wikimedia Commons</a:t>
            </a:r>
          </a:p>
        </p:txBody>
      </p:sp>
    </p:spTree>
    <p:custDataLst>
      <p:tags r:id="rId1"/>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r>
              <a:rPr lang="en-US" smtClean="0"/>
              <a:t>How does it all fit together?</a:t>
            </a:r>
          </a:p>
        </p:txBody>
      </p:sp>
      <p:graphicFrame>
        <p:nvGraphicFramePr>
          <p:cNvPr id="2" name="Diagram 1"/>
          <p:cNvGraphicFramePr/>
          <p:nvPr/>
        </p:nvGraphicFramePr>
        <p:xfrm>
          <a:off x="348343" y="1132113"/>
          <a:ext cx="8694057" cy="5413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9923" name="Slide Number Placeholder 2"/>
          <p:cNvSpPr txBox="1">
            <a:spLocks noGrp="1"/>
          </p:cNvSpPr>
          <p:nvPr/>
        </p:nvSpPr>
        <p:spPr bwMode="auto">
          <a:xfrm>
            <a:off x="8610600" y="6629400"/>
            <a:ext cx="457200" cy="228600"/>
          </a:xfrm>
          <a:prstGeom prst="rect">
            <a:avLst/>
          </a:prstGeom>
          <a:noFill/>
          <a:ln w="9525">
            <a:noFill/>
            <a:miter lim="800000"/>
            <a:headEnd/>
            <a:tailEnd/>
          </a:ln>
        </p:spPr>
        <p:txBody>
          <a:bodyPr/>
          <a:lstStyle/>
          <a:p>
            <a:pPr algn="r"/>
            <a:fld id="{8983E586-6A6F-4317-BCEB-E760884858C3}" type="slidenum">
              <a:rPr lang="en-US" sz="1200"/>
              <a:pPr algn="r"/>
              <a:t>107</a:t>
            </a:fld>
            <a:endParaRPr lang="en-US" sz="1200"/>
          </a:p>
        </p:txBody>
      </p:sp>
    </p:spTree>
    <p:custDataLst>
      <p:tags r:id="rId1"/>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DOWNTOWNmounta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676400"/>
            <a:ext cx="8366125" cy="2320925"/>
          </a:xfrm>
          <a:prstGeom prst="rect">
            <a:avLst/>
          </a:prstGeom>
          <a:noFill/>
          <a:ln w="9525">
            <a:noFill/>
            <a:miter lim="800000"/>
            <a:headEnd/>
            <a:tailEnd/>
          </a:ln>
        </p:spPr>
      </p:pic>
      <p:sp>
        <p:nvSpPr>
          <p:cNvPr id="214018" name="Rectangle 3"/>
          <p:cNvSpPr>
            <a:spLocks noChangeArrowheads="1"/>
          </p:cNvSpPr>
          <p:nvPr/>
        </p:nvSpPr>
        <p:spPr bwMode="auto">
          <a:xfrm>
            <a:off x="381000" y="0"/>
            <a:ext cx="8366125" cy="1143000"/>
          </a:xfrm>
          <a:prstGeom prst="rect">
            <a:avLst/>
          </a:prstGeom>
          <a:noFill/>
          <a:ln w="9525">
            <a:noFill/>
            <a:miter lim="800000"/>
            <a:headEnd/>
            <a:tailEnd/>
          </a:ln>
        </p:spPr>
        <p:txBody>
          <a:bodyPr anchor="ctr"/>
          <a:lstStyle/>
          <a:p>
            <a:pPr algn="ctr"/>
            <a:r>
              <a:rPr lang="en-US" sz="4400">
                <a:solidFill>
                  <a:srgbClr val="003399"/>
                </a:solidFill>
              </a:rPr>
              <a:t>Questions?</a:t>
            </a:r>
          </a:p>
        </p:txBody>
      </p:sp>
      <p:sp>
        <p:nvSpPr>
          <p:cNvPr id="214019" name="Text Box 8"/>
          <p:cNvSpPr txBox="1">
            <a:spLocks noChangeArrowheads="1"/>
          </p:cNvSpPr>
          <p:nvPr/>
        </p:nvSpPr>
        <p:spPr bwMode="auto">
          <a:xfrm>
            <a:off x="381000" y="4038600"/>
            <a:ext cx="3505200" cy="215444"/>
          </a:xfrm>
          <a:prstGeom prst="rect">
            <a:avLst/>
          </a:prstGeom>
          <a:noFill/>
          <a:ln w="9525">
            <a:noFill/>
            <a:miter lim="800000"/>
            <a:headEnd/>
            <a:tailEnd/>
          </a:ln>
        </p:spPr>
        <p:txBody>
          <a:bodyPr>
            <a:spAutoFit/>
          </a:bodyPr>
          <a:lstStyle/>
          <a:p>
            <a:pPr>
              <a:spcBef>
                <a:spcPct val="50000"/>
              </a:spcBef>
            </a:pPr>
            <a:r>
              <a:rPr lang="en-US" sz="800" dirty="0"/>
              <a:t>Photo by National Jewish Health</a:t>
            </a:r>
          </a:p>
        </p:txBody>
      </p:sp>
      <p:sp>
        <p:nvSpPr>
          <p:cNvPr id="153604" name="Rectangle 6"/>
          <p:cNvSpPr>
            <a:spLocks noChangeArrowheads="1"/>
          </p:cNvSpPr>
          <p:nvPr/>
        </p:nvSpPr>
        <p:spPr bwMode="auto">
          <a:xfrm>
            <a:off x="228600" y="4940300"/>
            <a:ext cx="8686800" cy="1200150"/>
          </a:xfrm>
          <a:prstGeom prst="rect">
            <a:avLst/>
          </a:prstGeom>
          <a:noFill/>
          <a:ln w="9525">
            <a:noFill/>
            <a:miter lim="800000"/>
            <a:headEnd/>
            <a:tailEnd/>
          </a:ln>
        </p:spPr>
        <p:txBody>
          <a:bodyPr>
            <a:spAutoFit/>
          </a:bodyPr>
          <a:lstStyle/>
          <a:p>
            <a:pPr>
              <a:lnSpc>
                <a:spcPct val="80000"/>
              </a:lnSpc>
              <a:spcBef>
                <a:spcPct val="20000"/>
              </a:spcBef>
              <a:defRPr/>
            </a:pPr>
            <a:r>
              <a:rPr lang="en-US" dirty="0">
                <a:latin typeface="+mn-lt"/>
              </a:rPr>
              <a:t>This material was produced under grant number </a:t>
            </a:r>
            <a:r>
              <a:rPr lang="en-US" dirty="0" smtClean="0"/>
              <a:t>SH-23540-SH2</a:t>
            </a:r>
            <a:r>
              <a:rPr lang="en-US" dirty="0" smtClean="0">
                <a:latin typeface="+mn-lt"/>
              </a:rPr>
              <a:t> </a:t>
            </a:r>
            <a:r>
              <a:rPr lang="en-US" dirty="0">
                <a:latin typeface="+mn-lt"/>
              </a:rPr>
              <a:t>from the Occupational Safety and Health Administration, U.S. Department of Labor. It does not necessarily reflect the views or policies of the U.S. Department of Labor, nor does mention of trade names, commercial products, or organizations imply endorsement by the U. S. Government.</a:t>
            </a:r>
          </a:p>
        </p:txBody>
      </p:sp>
      <p:sp>
        <p:nvSpPr>
          <p:cNvPr id="214021" name="Slide Number Placeholder 3"/>
          <p:cNvSpPr>
            <a:spLocks noGrp="1"/>
          </p:cNvSpPr>
          <p:nvPr>
            <p:ph type="sldNum" sz="quarter" idx="12"/>
          </p:nvPr>
        </p:nvSpPr>
        <p:spPr>
          <a:xfrm>
            <a:off x="7162800" y="6477000"/>
            <a:ext cx="1905000" cy="381000"/>
          </a:xfrm>
          <a:noFill/>
        </p:spPr>
        <p:txBody>
          <a:bodyPr/>
          <a:lstStyle/>
          <a:p>
            <a:fld id="{440331BB-F3AF-4007-B165-C0B936EAA20C}" type="slidenum">
              <a:rPr lang="en-US" smtClean="0">
                <a:latin typeface="Tahoma" pitchFamily="34" charset="0"/>
                <a:cs typeface="Tahoma" pitchFamily="34" charset="0"/>
              </a:rPr>
              <a:pPr/>
              <a:t>108</a:t>
            </a:fld>
            <a:endParaRPr lang="en-US" smtClean="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90500" y="152400"/>
            <a:ext cx="8763000" cy="1143000"/>
          </a:xfrm>
        </p:spPr>
        <p:txBody>
          <a:bodyPr/>
          <a:lstStyle/>
          <a:p>
            <a:pPr eaLnBrk="1" hangingPunct="1"/>
            <a:r>
              <a:rPr lang="en-US" sz="3600" smtClean="0"/>
              <a:t>What are employees’ rights under OSHA?</a:t>
            </a:r>
          </a:p>
        </p:txBody>
      </p:sp>
      <p:sp>
        <p:nvSpPr>
          <p:cNvPr id="44034" name="Rectangle 3"/>
          <p:cNvSpPr>
            <a:spLocks noGrp="1" noChangeArrowheads="1"/>
          </p:cNvSpPr>
          <p:nvPr>
            <p:ph type="body" idx="1"/>
          </p:nvPr>
        </p:nvSpPr>
        <p:spPr>
          <a:xfrm>
            <a:off x="685800" y="1601788"/>
            <a:ext cx="7772400" cy="4114800"/>
          </a:xfrm>
        </p:spPr>
        <p:txBody>
          <a:bodyPr/>
          <a:lstStyle/>
          <a:p>
            <a:pPr marL="609600" indent="-609600" eaLnBrk="1" hangingPunct="1">
              <a:lnSpc>
                <a:spcPct val="80000"/>
              </a:lnSpc>
              <a:buFontTx/>
              <a:buAutoNum type="arabicPeriod"/>
            </a:pPr>
            <a:r>
              <a:rPr lang="en-US" sz="2400" smtClean="0"/>
              <a:t>Get training from your employer as required by OSHA standards</a:t>
            </a:r>
          </a:p>
          <a:p>
            <a:pPr marL="609600" indent="-609600" eaLnBrk="1" hangingPunct="1">
              <a:lnSpc>
                <a:spcPct val="80000"/>
              </a:lnSpc>
              <a:buFontTx/>
              <a:buAutoNum type="arabicPeriod"/>
            </a:pPr>
            <a:r>
              <a:rPr lang="en-US" sz="2400" smtClean="0"/>
              <a:t>Request information from your employer about OSHA standards, worker injuries/illnesses, and job hazards</a:t>
            </a:r>
          </a:p>
          <a:p>
            <a:pPr marL="609600" indent="-609600" eaLnBrk="1" hangingPunct="1">
              <a:lnSpc>
                <a:spcPct val="80000"/>
              </a:lnSpc>
              <a:buFontTx/>
              <a:buAutoNum type="arabicPeriod"/>
            </a:pPr>
            <a:r>
              <a:rPr lang="en-US" sz="2400" smtClean="0"/>
              <a:t>Request action from your employer to correct hazards or violations of OSHA standards</a:t>
            </a:r>
          </a:p>
          <a:p>
            <a:pPr marL="609600" indent="-609600" eaLnBrk="1" hangingPunct="1">
              <a:lnSpc>
                <a:spcPct val="80000"/>
              </a:lnSpc>
              <a:buFontTx/>
              <a:buAutoNum type="arabicPeriod"/>
            </a:pPr>
            <a:r>
              <a:rPr lang="en-US" sz="2400" smtClean="0"/>
              <a:t>File a complaint with OSHA if you believe there are violations of OSHA standards or serious hazards</a:t>
            </a:r>
          </a:p>
          <a:p>
            <a:pPr lvl="1" eaLnBrk="1" hangingPunct="1">
              <a:lnSpc>
                <a:spcPct val="80000"/>
              </a:lnSpc>
              <a:buFontTx/>
              <a:buChar char="•"/>
            </a:pPr>
            <a:r>
              <a:rPr lang="en-US" sz="2000" smtClean="0"/>
              <a:t>Must be submitted in writing, signed by a current employee or employee representative, and state the reason for the inspection request</a:t>
            </a:r>
          </a:p>
          <a:p>
            <a:pPr lvl="1" eaLnBrk="1" hangingPunct="1">
              <a:lnSpc>
                <a:spcPct val="80000"/>
              </a:lnSpc>
              <a:buFontTx/>
              <a:buChar char="•"/>
            </a:pPr>
            <a:r>
              <a:rPr lang="en-US" sz="2000" smtClean="0"/>
              <a:t>Complaints won’t initially result in an inspection if it is verbal and/or you are not a current employee.</a:t>
            </a:r>
          </a:p>
          <a:p>
            <a:pPr lvl="1" eaLnBrk="1" hangingPunct="1">
              <a:lnSpc>
                <a:spcPct val="80000"/>
              </a:lnSpc>
              <a:buFontTx/>
              <a:buChar char="•"/>
            </a:pPr>
            <a:r>
              <a:rPr lang="en-US" sz="2000" smtClean="0"/>
              <a:t>Forms and more information available at www.osha.gov</a:t>
            </a:r>
          </a:p>
        </p:txBody>
      </p:sp>
      <p:sp>
        <p:nvSpPr>
          <p:cNvPr id="44035" name="Slide Number Placeholder 3"/>
          <p:cNvSpPr>
            <a:spLocks noGrp="1"/>
          </p:cNvSpPr>
          <p:nvPr>
            <p:ph type="sldNum" sz="quarter" idx="12"/>
          </p:nvPr>
        </p:nvSpPr>
        <p:spPr>
          <a:noFill/>
        </p:spPr>
        <p:txBody>
          <a:bodyPr/>
          <a:lstStyle/>
          <a:p>
            <a:fld id="{516E5DC3-A8A1-48EB-8AB2-7AAF73110CEE}" type="slidenum">
              <a:rPr lang="en-US" smtClean="0"/>
              <a:pPr/>
              <a:t>11</a:t>
            </a:fld>
            <a:endParaRPr lang="en-US" smtClean="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90500" y="304800"/>
            <a:ext cx="8763000" cy="838200"/>
          </a:xfrm>
        </p:spPr>
        <p:txBody>
          <a:bodyPr/>
          <a:lstStyle/>
          <a:p>
            <a:pPr eaLnBrk="1" hangingPunct="1"/>
            <a:r>
              <a:rPr lang="en-US" sz="3600" smtClean="0"/>
              <a:t>What are employees’ rights under OSHA?</a:t>
            </a:r>
          </a:p>
        </p:txBody>
      </p:sp>
      <p:sp>
        <p:nvSpPr>
          <p:cNvPr id="46082" name="Rectangle 3"/>
          <p:cNvSpPr>
            <a:spLocks noGrp="1" noChangeArrowheads="1"/>
          </p:cNvSpPr>
          <p:nvPr>
            <p:ph type="body" idx="1"/>
          </p:nvPr>
        </p:nvSpPr>
        <p:spPr>
          <a:xfrm>
            <a:off x="685800" y="1512888"/>
            <a:ext cx="7772400" cy="4800600"/>
          </a:xfrm>
        </p:spPr>
        <p:txBody>
          <a:bodyPr/>
          <a:lstStyle/>
          <a:p>
            <a:pPr marL="609600" indent="-609600" eaLnBrk="1" hangingPunct="1">
              <a:lnSpc>
                <a:spcPct val="80000"/>
              </a:lnSpc>
              <a:buFontTx/>
              <a:buAutoNum type="arabicPeriod" startAt="5"/>
            </a:pPr>
            <a:r>
              <a:rPr lang="en-US" sz="2800" smtClean="0"/>
              <a:t>Be involved in OSHA’s inspection of your workplace</a:t>
            </a:r>
          </a:p>
          <a:p>
            <a:pPr marL="609600" indent="-609600" eaLnBrk="1" hangingPunct="1">
              <a:lnSpc>
                <a:spcPct val="80000"/>
              </a:lnSpc>
              <a:buFontTx/>
              <a:buAutoNum type="arabicPeriod" startAt="5"/>
            </a:pPr>
            <a:r>
              <a:rPr lang="en-US" sz="2800" smtClean="0"/>
              <a:t>Find out results of an OSHA inspection</a:t>
            </a:r>
          </a:p>
          <a:p>
            <a:pPr marL="609600" indent="-609600" eaLnBrk="1" hangingPunct="1">
              <a:lnSpc>
                <a:spcPct val="80000"/>
              </a:lnSpc>
              <a:buFontTx/>
              <a:buAutoNum type="arabicPeriod" startAt="5"/>
            </a:pPr>
            <a:r>
              <a:rPr lang="en-US" sz="2800" smtClean="0"/>
              <a:t>Get involved in meetings or file a formal appeal concerning your employer’s timely abatement of OSHA citations</a:t>
            </a:r>
          </a:p>
          <a:p>
            <a:pPr marL="609600" indent="-609600" eaLnBrk="1" hangingPunct="1">
              <a:lnSpc>
                <a:spcPct val="80000"/>
              </a:lnSpc>
              <a:buFontTx/>
              <a:buAutoNum type="arabicPeriod" startAt="5"/>
            </a:pPr>
            <a:r>
              <a:rPr lang="en-US" sz="2800" smtClean="0"/>
              <a:t>File a discrimination complaint</a:t>
            </a:r>
          </a:p>
          <a:p>
            <a:pPr marL="609600" indent="-609600" eaLnBrk="1" hangingPunct="1">
              <a:lnSpc>
                <a:spcPct val="80000"/>
              </a:lnSpc>
              <a:buFontTx/>
              <a:buAutoNum type="arabicPeriod" startAt="5"/>
            </a:pPr>
            <a:r>
              <a:rPr lang="en-US" sz="2800" smtClean="0"/>
              <a:t>Request a research investigation by the National Institute for Occupational Safety and Health (NIOSH)</a:t>
            </a:r>
          </a:p>
          <a:p>
            <a:pPr marL="609600" indent="-609600" eaLnBrk="1" hangingPunct="1">
              <a:lnSpc>
                <a:spcPct val="80000"/>
              </a:lnSpc>
              <a:buFontTx/>
              <a:buAutoNum type="arabicPeriod" startAt="5"/>
            </a:pPr>
            <a:r>
              <a:rPr lang="en-US" sz="2800" smtClean="0"/>
              <a:t>Provide comments and testimony to OSHA during rulemaking on new standards</a:t>
            </a:r>
          </a:p>
        </p:txBody>
      </p:sp>
      <p:sp>
        <p:nvSpPr>
          <p:cNvPr id="46083" name="Slide Number Placeholder 3"/>
          <p:cNvSpPr>
            <a:spLocks noGrp="1"/>
          </p:cNvSpPr>
          <p:nvPr>
            <p:ph type="sldNum" sz="quarter" idx="12"/>
          </p:nvPr>
        </p:nvSpPr>
        <p:spPr>
          <a:noFill/>
        </p:spPr>
        <p:txBody>
          <a:bodyPr/>
          <a:lstStyle/>
          <a:p>
            <a:fld id="{CB74F76C-88A1-4469-BC9C-7954AE2160EF}" type="slidenum">
              <a:rPr lang="en-US" smtClean="0"/>
              <a:pPr/>
              <a:t>12</a:t>
            </a:fld>
            <a:endParaRPr lang="en-US"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224"/>
            <a:ext cx="8763000" cy="1143000"/>
          </a:xfrm>
        </p:spPr>
        <p:txBody>
          <a:bodyPr/>
          <a:lstStyle/>
          <a:p>
            <a:r>
              <a:rPr lang="en-US" dirty="0" smtClean="0"/>
              <a:t>What about whistleblower protection?</a:t>
            </a:r>
            <a:endParaRPr lang="en-US" dirty="0"/>
          </a:p>
        </p:txBody>
      </p:sp>
      <p:sp>
        <p:nvSpPr>
          <p:cNvPr id="3" name="Content Placeholder 2"/>
          <p:cNvSpPr>
            <a:spLocks noGrp="1"/>
          </p:cNvSpPr>
          <p:nvPr>
            <p:ph idx="1"/>
          </p:nvPr>
        </p:nvSpPr>
        <p:spPr>
          <a:xfrm>
            <a:off x="664535" y="3264195"/>
            <a:ext cx="7772400" cy="2970028"/>
          </a:xfrm>
        </p:spPr>
        <p:txBody>
          <a:bodyPr/>
          <a:lstStyle/>
          <a:p>
            <a:r>
              <a:rPr lang="en-US" sz="2400" dirty="0" smtClean="0"/>
              <a:t>Section 11(c) of the OSH Act and more than </a:t>
            </a:r>
            <a:r>
              <a:rPr lang="en-US" sz="2400" dirty="0"/>
              <a:t>twenty </a:t>
            </a:r>
            <a:r>
              <a:rPr lang="en-US" sz="2400" dirty="0" smtClean="0"/>
              <a:t>statutes </a:t>
            </a:r>
            <a:r>
              <a:rPr lang="en-US" sz="2400" dirty="0"/>
              <a:t>protect employees who report violations</a:t>
            </a:r>
          </a:p>
          <a:p>
            <a:r>
              <a:rPr lang="en-US" sz="2400" dirty="0" smtClean="0"/>
              <a:t>Employees must be allowed to exercise </a:t>
            </a:r>
            <a:r>
              <a:rPr lang="en-US" sz="2400" dirty="0"/>
              <a:t>rights including reporting injuries, reporting violations, and participating in health and safety activities</a:t>
            </a:r>
          </a:p>
          <a:p>
            <a:r>
              <a:rPr lang="en-US" sz="2400" dirty="0" smtClean="0"/>
              <a:t>Employers are prevented from discriminating against employees for exercising their rights under OSHA</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D175C19C-3F0B-4FB8-AAA6-770957BE765F}" type="slidenum">
              <a:rPr lang="en-US" smtClean="0"/>
              <a:pPr>
                <a:defRPr/>
              </a:pPr>
              <a:t>13</a:t>
            </a:fld>
            <a:endParaRPr lang="en-US" dirty="0"/>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8779" y="1526227"/>
            <a:ext cx="8243389" cy="136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5043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79400" y="-28575"/>
            <a:ext cx="8763000" cy="1143000"/>
          </a:xfrm>
        </p:spPr>
        <p:txBody>
          <a:bodyPr/>
          <a:lstStyle/>
          <a:p>
            <a:r>
              <a:rPr lang="en-US" sz="4000" smtClean="0"/>
              <a:t>Are booth renters covered by OSHA?</a:t>
            </a:r>
          </a:p>
        </p:txBody>
      </p:sp>
      <p:sp>
        <p:nvSpPr>
          <p:cNvPr id="48130" name="Content Placeholder 2"/>
          <p:cNvSpPr>
            <a:spLocks noGrp="1"/>
          </p:cNvSpPr>
          <p:nvPr>
            <p:ph idx="1"/>
          </p:nvPr>
        </p:nvSpPr>
        <p:spPr>
          <a:xfrm>
            <a:off x="685800" y="1735138"/>
            <a:ext cx="7772400" cy="4114800"/>
          </a:xfrm>
        </p:spPr>
        <p:txBody>
          <a:bodyPr/>
          <a:lstStyle/>
          <a:p>
            <a:r>
              <a:rPr lang="en-US" sz="2400" smtClean="0"/>
              <a:t>No set definition of employee versus independent contractor (booth renter)</a:t>
            </a:r>
          </a:p>
          <a:p>
            <a:pPr lvl="1"/>
            <a:r>
              <a:rPr lang="en-US" sz="2000" smtClean="0"/>
              <a:t>Courts and state agencies will look at a long list of factors to determine whether you are an employee or independent contractor</a:t>
            </a:r>
          </a:p>
          <a:p>
            <a:r>
              <a:rPr lang="en-US" sz="2400" smtClean="0"/>
              <a:t>Owner give you an IRS form 1099 instead of W-2</a:t>
            </a:r>
          </a:p>
          <a:p>
            <a:pPr lvl="1"/>
            <a:r>
              <a:rPr lang="en-US" sz="2000" smtClean="0"/>
              <a:t>Does not mean that you are an independent contractor</a:t>
            </a:r>
          </a:p>
          <a:p>
            <a:r>
              <a:rPr lang="en-US" sz="2400" smtClean="0"/>
              <a:t>Employees have the right to workplace health &amp; safety, minimum wage, workers’ compensation, and other benefits</a:t>
            </a:r>
          </a:p>
          <a:p>
            <a:pPr lvl="1"/>
            <a:r>
              <a:rPr lang="en-US" sz="2000" smtClean="0"/>
              <a:t>Independent contractors do not</a:t>
            </a:r>
          </a:p>
          <a:p>
            <a:r>
              <a:rPr lang="en-US" sz="2400" smtClean="0"/>
              <a:t>No clear-cut answer</a:t>
            </a:r>
          </a:p>
        </p:txBody>
      </p:sp>
      <p:sp>
        <p:nvSpPr>
          <p:cNvPr id="48131" name="Slide Number Placeholder 3"/>
          <p:cNvSpPr>
            <a:spLocks noGrp="1"/>
          </p:cNvSpPr>
          <p:nvPr>
            <p:ph type="sldNum" sz="quarter" idx="12"/>
          </p:nvPr>
        </p:nvSpPr>
        <p:spPr>
          <a:noFill/>
        </p:spPr>
        <p:txBody>
          <a:bodyPr/>
          <a:lstStyle/>
          <a:p>
            <a:fld id="{A20527ED-247F-4668-8D44-0F8A6DE57F9C}" type="slidenum">
              <a:rPr lang="en-US" smtClean="0"/>
              <a:pPr/>
              <a:t>14</a:t>
            </a:fld>
            <a:endParaRPr lang="en-US"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5300" y="6019800"/>
            <a:ext cx="8153400" cy="4572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154" name="Rectangle 2"/>
          <p:cNvSpPr>
            <a:spLocks noGrp="1" noChangeArrowheads="1"/>
          </p:cNvSpPr>
          <p:nvPr>
            <p:ph type="title"/>
          </p:nvPr>
        </p:nvSpPr>
        <p:spPr>
          <a:xfrm>
            <a:off x="206375" y="152400"/>
            <a:ext cx="8763000" cy="1143000"/>
          </a:xfrm>
        </p:spPr>
        <p:txBody>
          <a:bodyPr/>
          <a:lstStyle/>
          <a:p>
            <a:pPr eaLnBrk="1" hangingPunct="1"/>
            <a:r>
              <a:rPr lang="en-US" sz="4000" smtClean="0"/>
              <a:t>Are there specific OSHA standards that apply to my workplace?</a:t>
            </a:r>
          </a:p>
        </p:txBody>
      </p:sp>
      <p:sp>
        <p:nvSpPr>
          <p:cNvPr id="49155" name="Rectangle 3"/>
          <p:cNvSpPr>
            <a:spLocks noGrp="1" noChangeArrowheads="1"/>
          </p:cNvSpPr>
          <p:nvPr>
            <p:ph type="body" idx="1"/>
          </p:nvPr>
        </p:nvSpPr>
        <p:spPr>
          <a:xfrm>
            <a:off x="609600" y="1524000"/>
            <a:ext cx="3810000" cy="4114800"/>
          </a:xfrm>
        </p:spPr>
        <p:txBody>
          <a:bodyPr/>
          <a:lstStyle/>
          <a:p>
            <a:pPr eaLnBrk="1" hangingPunct="1">
              <a:lnSpc>
                <a:spcPct val="80000"/>
              </a:lnSpc>
            </a:pPr>
            <a:r>
              <a:rPr lang="en-US" sz="2800" smtClean="0"/>
              <a:t>Recordkeeping</a:t>
            </a:r>
          </a:p>
          <a:p>
            <a:pPr eaLnBrk="1" hangingPunct="1">
              <a:lnSpc>
                <a:spcPct val="80000"/>
              </a:lnSpc>
            </a:pPr>
            <a:r>
              <a:rPr lang="en-US" sz="2800" smtClean="0"/>
              <a:t>Housekeeping</a:t>
            </a:r>
          </a:p>
          <a:p>
            <a:pPr eaLnBrk="1" hangingPunct="1">
              <a:lnSpc>
                <a:spcPct val="80000"/>
              </a:lnSpc>
            </a:pPr>
            <a:r>
              <a:rPr lang="en-US" sz="2800" smtClean="0"/>
              <a:t>Medical &amp; First Aid</a:t>
            </a:r>
          </a:p>
          <a:p>
            <a:pPr eaLnBrk="1" hangingPunct="1">
              <a:lnSpc>
                <a:spcPct val="80000"/>
              </a:lnSpc>
            </a:pPr>
            <a:r>
              <a:rPr lang="en-US" sz="2800" smtClean="0"/>
              <a:t>Walking/Work Surfaces</a:t>
            </a:r>
          </a:p>
          <a:p>
            <a:pPr eaLnBrk="1" hangingPunct="1">
              <a:lnSpc>
                <a:spcPct val="80000"/>
              </a:lnSpc>
            </a:pPr>
            <a:r>
              <a:rPr lang="en-US" sz="2800" smtClean="0"/>
              <a:t>Emergency Action</a:t>
            </a:r>
          </a:p>
          <a:p>
            <a:pPr eaLnBrk="1" hangingPunct="1">
              <a:lnSpc>
                <a:spcPct val="80000"/>
              </a:lnSpc>
            </a:pPr>
            <a:r>
              <a:rPr lang="en-US" sz="2800" smtClean="0"/>
              <a:t>Personal protective equipment</a:t>
            </a:r>
          </a:p>
        </p:txBody>
      </p:sp>
      <p:sp>
        <p:nvSpPr>
          <p:cNvPr id="48132" name="Rectangle 4"/>
          <p:cNvSpPr>
            <a:spLocks noChangeArrowheads="1"/>
          </p:cNvSpPr>
          <p:nvPr/>
        </p:nvSpPr>
        <p:spPr bwMode="auto">
          <a:xfrm>
            <a:off x="4953000" y="1524000"/>
            <a:ext cx="3810000" cy="4122738"/>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800" dirty="0"/>
              <a:t>Fire protection</a:t>
            </a:r>
          </a:p>
          <a:p>
            <a:pPr marL="342900" indent="-342900">
              <a:lnSpc>
                <a:spcPct val="80000"/>
              </a:lnSpc>
              <a:spcBef>
                <a:spcPct val="20000"/>
              </a:spcBef>
              <a:buFontTx/>
              <a:buChar char="•"/>
              <a:defRPr/>
            </a:pPr>
            <a:r>
              <a:rPr lang="en-US" sz="2800" dirty="0"/>
              <a:t>Electrical</a:t>
            </a:r>
          </a:p>
          <a:p>
            <a:pPr marL="342900" indent="-342900">
              <a:lnSpc>
                <a:spcPct val="80000"/>
              </a:lnSpc>
              <a:spcBef>
                <a:spcPct val="20000"/>
              </a:spcBef>
              <a:buFontTx/>
              <a:buChar char="•"/>
              <a:defRPr/>
            </a:pPr>
            <a:r>
              <a:rPr lang="en-US" sz="2800" dirty="0"/>
              <a:t>Respiratory protection</a:t>
            </a:r>
          </a:p>
          <a:p>
            <a:pPr marL="342900" indent="-342900">
              <a:lnSpc>
                <a:spcPct val="80000"/>
              </a:lnSpc>
              <a:spcBef>
                <a:spcPct val="20000"/>
              </a:spcBef>
              <a:buFontTx/>
              <a:buChar char="•"/>
              <a:defRPr/>
            </a:pPr>
            <a:r>
              <a:rPr lang="en-US" sz="2800" dirty="0" err="1">
                <a:latin typeface="+mj-lt"/>
              </a:rPr>
              <a:t>Bloodborne</a:t>
            </a:r>
            <a:r>
              <a:rPr lang="en-US" sz="2800" dirty="0">
                <a:latin typeface="+mj-lt"/>
              </a:rPr>
              <a:t> Pathogens</a:t>
            </a:r>
          </a:p>
          <a:p>
            <a:pPr marL="342900" indent="-342900">
              <a:lnSpc>
                <a:spcPct val="80000"/>
              </a:lnSpc>
              <a:spcBef>
                <a:spcPct val="20000"/>
              </a:spcBef>
              <a:buFontTx/>
              <a:buChar char="•"/>
              <a:defRPr/>
            </a:pPr>
            <a:r>
              <a:rPr lang="en-US" sz="2800" dirty="0"/>
              <a:t>Hazard communication</a:t>
            </a:r>
          </a:p>
          <a:p>
            <a:pPr marL="342900" indent="-342900">
              <a:lnSpc>
                <a:spcPct val="80000"/>
              </a:lnSpc>
              <a:spcBef>
                <a:spcPct val="20000"/>
              </a:spcBef>
              <a:buFontTx/>
              <a:buChar char="•"/>
              <a:defRPr/>
            </a:pPr>
            <a:r>
              <a:rPr lang="en-US" sz="2800" dirty="0"/>
              <a:t>Formaldehyde</a:t>
            </a:r>
          </a:p>
        </p:txBody>
      </p:sp>
      <p:sp>
        <p:nvSpPr>
          <p:cNvPr id="49157" name="Text Box 5"/>
          <p:cNvSpPr txBox="1">
            <a:spLocks noChangeArrowheads="1"/>
          </p:cNvSpPr>
          <p:nvPr/>
        </p:nvSpPr>
        <p:spPr bwMode="auto">
          <a:xfrm>
            <a:off x="381000" y="6019800"/>
            <a:ext cx="8382000" cy="457200"/>
          </a:xfrm>
          <a:prstGeom prst="rect">
            <a:avLst/>
          </a:prstGeom>
          <a:noFill/>
          <a:ln w="9525">
            <a:noFill/>
            <a:miter lim="800000"/>
            <a:headEnd/>
            <a:tailEnd/>
          </a:ln>
        </p:spPr>
        <p:txBody>
          <a:bodyPr>
            <a:spAutoFit/>
          </a:bodyPr>
          <a:lstStyle/>
          <a:p>
            <a:pPr algn="ctr">
              <a:spcBef>
                <a:spcPct val="50000"/>
              </a:spcBef>
            </a:pPr>
            <a:r>
              <a:rPr lang="en-US" sz="2400"/>
              <a:t>There may also be others that apply to your workplace!</a:t>
            </a:r>
          </a:p>
        </p:txBody>
      </p:sp>
      <p:sp>
        <p:nvSpPr>
          <p:cNvPr id="49158" name="Slide Number Placeholder 3"/>
          <p:cNvSpPr>
            <a:spLocks noGrp="1"/>
          </p:cNvSpPr>
          <p:nvPr>
            <p:ph type="sldNum" sz="quarter" idx="12"/>
          </p:nvPr>
        </p:nvSpPr>
        <p:spPr>
          <a:noFill/>
        </p:spPr>
        <p:txBody>
          <a:bodyPr/>
          <a:lstStyle/>
          <a:p>
            <a:fld id="{C6369A26-8C5B-4C3E-89CC-BBD338C37DE9}" type="slidenum">
              <a:rPr lang="en-US" smtClean="0"/>
              <a:pPr/>
              <a:t>15</a:t>
            </a:fld>
            <a:endParaRPr lang="en-US"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1000" y="188913"/>
            <a:ext cx="8763000" cy="1143000"/>
          </a:xfrm>
        </p:spPr>
        <p:txBody>
          <a:bodyPr/>
          <a:lstStyle/>
          <a:p>
            <a:r>
              <a:rPr lang="en-US" smtClean="0"/>
              <a:t>Health Effects of </a:t>
            </a:r>
            <a:br>
              <a:rPr lang="en-US" smtClean="0"/>
            </a:br>
            <a:r>
              <a:rPr lang="en-US" smtClean="0"/>
              <a:t>Hair and Nail Salon Work</a:t>
            </a:r>
          </a:p>
        </p:txBody>
      </p:sp>
      <p:sp>
        <p:nvSpPr>
          <p:cNvPr id="52226" name="Content Placeholder 4"/>
          <p:cNvSpPr>
            <a:spLocks noGrp="1"/>
          </p:cNvSpPr>
          <p:nvPr>
            <p:ph sz="half" idx="1"/>
          </p:nvPr>
        </p:nvSpPr>
        <p:spPr>
          <a:xfrm>
            <a:off x="685800" y="1414463"/>
            <a:ext cx="4094163" cy="4114800"/>
          </a:xfrm>
        </p:spPr>
        <p:txBody>
          <a:bodyPr/>
          <a:lstStyle/>
          <a:p>
            <a:r>
              <a:rPr lang="en-US" smtClean="0"/>
              <a:t>Chemicals</a:t>
            </a:r>
          </a:p>
          <a:p>
            <a:pPr lvl="1"/>
            <a:r>
              <a:rPr lang="en-US" smtClean="0"/>
              <a:t>Skin rash</a:t>
            </a:r>
          </a:p>
          <a:p>
            <a:pPr lvl="1"/>
            <a:r>
              <a:rPr lang="en-US" smtClean="0"/>
              <a:t>Chemical eye burns</a:t>
            </a:r>
          </a:p>
          <a:p>
            <a:pPr lvl="1"/>
            <a:r>
              <a:rPr lang="en-US" smtClean="0"/>
              <a:t>Breathing symptoms</a:t>
            </a:r>
          </a:p>
          <a:p>
            <a:pPr lvl="1"/>
            <a:r>
              <a:rPr lang="en-US" smtClean="0"/>
              <a:t>Asthma</a:t>
            </a:r>
          </a:p>
          <a:p>
            <a:pPr lvl="1"/>
            <a:r>
              <a:rPr lang="en-US" smtClean="0"/>
              <a:t>Allergies</a:t>
            </a:r>
          </a:p>
          <a:p>
            <a:pPr lvl="1"/>
            <a:r>
              <a:rPr lang="en-US" smtClean="0"/>
              <a:t>Cancer</a:t>
            </a:r>
          </a:p>
          <a:p>
            <a:pPr lvl="1"/>
            <a:r>
              <a:rPr lang="en-US" smtClean="0"/>
              <a:t>Reproductive problems</a:t>
            </a:r>
          </a:p>
          <a:p>
            <a:pPr lvl="1"/>
            <a:r>
              <a:rPr lang="en-US" smtClean="0"/>
              <a:t>Neurologic problems</a:t>
            </a:r>
          </a:p>
          <a:p>
            <a:r>
              <a:rPr lang="en-US" smtClean="0"/>
              <a:t>Ergonomic problems</a:t>
            </a:r>
          </a:p>
          <a:p>
            <a:pPr lvl="1"/>
            <a:r>
              <a:rPr lang="en-US" smtClean="0"/>
              <a:t>Musculoskeletal disorders</a:t>
            </a:r>
          </a:p>
          <a:p>
            <a:pPr lvl="1"/>
            <a:endParaRPr lang="en-US" smtClean="0"/>
          </a:p>
        </p:txBody>
      </p:sp>
      <p:sp>
        <p:nvSpPr>
          <p:cNvPr id="6" name="Content Placeholder 5"/>
          <p:cNvSpPr>
            <a:spLocks noGrp="1"/>
          </p:cNvSpPr>
          <p:nvPr>
            <p:ph sz="half" idx="2"/>
          </p:nvPr>
        </p:nvSpPr>
        <p:spPr>
          <a:xfrm>
            <a:off x="4879975" y="1425575"/>
            <a:ext cx="3986213" cy="4114800"/>
          </a:xfrm>
        </p:spPr>
        <p:txBody>
          <a:bodyPr/>
          <a:lstStyle/>
          <a:p>
            <a:pPr>
              <a:defRPr/>
            </a:pPr>
            <a:r>
              <a:rPr lang="en-US" dirty="0" smtClean="0"/>
              <a:t>Infections</a:t>
            </a:r>
          </a:p>
          <a:p>
            <a:pPr lvl="1">
              <a:defRPr/>
            </a:pPr>
            <a:r>
              <a:rPr lang="en-US" dirty="0" smtClean="0"/>
              <a:t>Colds and flu</a:t>
            </a:r>
          </a:p>
          <a:p>
            <a:pPr lvl="1">
              <a:defRPr/>
            </a:pPr>
            <a:r>
              <a:rPr lang="en-US" dirty="0" smtClean="0"/>
              <a:t>Skin infections</a:t>
            </a:r>
          </a:p>
          <a:p>
            <a:pPr lvl="1">
              <a:defRPr/>
            </a:pPr>
            <a:r>
              <a:rPr lang="en-US" dirty="0" err="1" smtClean="0"/>
              <a:t>Bloodborne</a:t>
            </a:r>
            <a:r>
              <a:rPr lang="en-US" dirty="0" smtClean="0"/>
              <a:t> pathogens</a:t>
            </a:r>
          </a:p>
          <a:p>
            <a:pPr>
              <a:defRPr/>
            </a:pPr>
            <a:r>
              <a:rPr lang="en-US" dirty="0" smtClean="0"/>
              <a:t>Injuries</a:t>
            </a:r>
            <a:endParaRPr lang="en-US" dirty="0"/>
          </a:p>
          <a:p>
            <a:pPr lvl="1">
              <a:defRPr/>
            </a:pPr>
            <a:r>
              <a:rPr lang="en-US" dirty="0"/>
              <a:t>Slips, trips, falls</a:t>
            </a:r>
          </a:p>
          <a:p>
            <a:pPr lvl="1">
              <a:defRPr/>
            </a:pPr>
            <a:r>
              <a:rPr lang="en-US" dirty="0"/>
              <a:t>Electrical injuries</a:t>
            </a:r>
          </a:p>
          <a:p>
            <a:pPr lvl="1">
              <a:defRPr/>
            </a:pPr>
            <a:r>
              <a:rPr lang="en-US" dirty="0">
                <a:solidFill>
                  <a:srgbClr val="FF0000"/>
                </a:solidFill>
              </a:rPr>
              <a:t>Burns</a:t>
            </a:r>
          </a:p>
          <a:p>
            <a:pPr lvl="1">
              <a:defRPr/>
            </a:pPr>
            <a:r>
              <a:rPr lang="en-US" dirty="0">
                <a:solidFill>
                  <a:srgbClr val="FF0000"/>
                </a:solidFill>
              </a:rPr>
              <a:t>Cuts</a:t>
            </a:r>
          </a:p>
          <a:p>
            <a:pPr>
              <a:defRPr/>
            </a:pPr>
            <a:r>
              <a:rPr lang="en-US" dirty="0">
                <a:solidFill>
                  <a:srgbClr val="FF0000"/>
                </a:solidFill>
              </a:rPr>
              <a:t>Workplace violence</a:t>
            </a:r>
          </a:p>
          <a:p>
            <a:pPr marL="0" indent="0">
              <a:buFontTx/>
              <a:buNone/>
              <a:defRPr/>
            </a:pPr>
            <a:r>
              <a:rPr lang="en-US" sz="2000" dirty="0" smtClean="0">
                <a:solidFill>
                  <a:srgbClr val="FF0000"/>
                </a:solidFill>
              </a:rPr>
              <a:t>(Not covered in this training)</a:t>
            </a:r>
          </a:p>
        </p:txBody>
      </p:sp>
      <p:sp>
        <p:nvSpPr>
          <p:cNvPr id="52228" name="Slide Number Placeholder 3"/>
          <p:cNvSpPr>
            <a:spLocks noGrp="1"/>
          </p:cNvSpPr>
          <p:nvPr>
            <p:ph type="sldNum" sz="quarter" idx="12"/>
          </p:nvPr>
        </p:nvSpPr>
        <p:spPr>
          <a:noFill/>
        </p:spPr>
        <p:txBody>
          <a:bodyPr/>
          <a:lstStyle/>
          <a:p>
            <a:fld id="{B2455075-4D94-4C44-900A-CC4CA6DBECCD}" type="slidenum">
              <a:rPr lang="en-US" smtClean="0"/>
              <a:pPr/>
              <a:t>16</a:t>
            </a:fld>
            <a:endParaRPr lang="en-US"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a:spLocks noGrp="1" noChangeArrowheads="1"/>
          </p:cNvSpPr>
          <p:nvPr>
            <p:ph type="title" idx="4294967295"/>
          </p:nvPr>
        </p:nvSpPr>
        <p:spPr>
          <a:xfrm>
            <a:off x="192088" y="160338"/>
            <a:ext cx="8763000" cy="1676400"/>
          </a:xfrm>
        </p:spPr>
        <p:txBody>
          <a:bodyPr/>
          <a:lstStyle/>
          <a:p>
            <a:pPr eaLnBrk="1" hangingPunct="1"/>
            <a:r>
              <a:rPr lang="en-US" sz="4000" smtClean="0"/>
              <a:t>Chemical Health Effects</a:t>
            </a:r>
            <a:br>
              <a:rPr lang="en-US" sz="4000" smtClean="0"/>
            </a:br>
            <a:r>
              <a:rPr lang="en-US" sz="4000" smtClean="0"/>
              <a:t/>
            </a:r>
            <a:br>
              <a:rPr lang="en-US" sz="4000" smtClean="0"/>
            </a:br>
            <a:r>
              <a:rPr lang="en-US" sz="4000" smtClean="0"/>
              <a:t>Training Objectives</a:t>
            </a:r>
          </a:p>
        </p:txBody>
      </p:sp>
      <p:sp>
        <p:nvSpPr>
          <p:cNvPr id="53250" name="Content Placeholder 1"/>
          <p:cNvSpPr>
            <a:spLocks noGrp="1"/>
          </p:cNvSpPr>
          <p:nvPr>
            <p:ph idx="4294967295"/>
          </p:nvPr>
        </p:nvSpPr>
        <p:spPr>
          <a:xfrm>
            <a:off x="685800" y="2057400"/>
            <a:ext cx="7772400" cy="4572000"/>
          </a:xfrm>
        </p:spPr>
        <p:txBody>
          <a:bodyPr/>
          <a:lstStyle/>
          <a:p>
            <a:r>
              <a:rPr lang="en-US" sz="2800" smtClean="0"/>
              <a:t>Learn how chemicals in hair and nail products can cause health effects </a:t>
            </a:r>
          </a:p>
          <a:p>
            <a:pPr lvl="1"/>
            <a:r>
              <a:rPr lang="en-US" sz="2400" smtClean="0"/>
              <a:t>By </a:t>
            </a:r>
            <a:r>
              <a:rPr lang="en-US" sz="2400" u="sng" smtClean="0"/>
              <a:t>contact</a:t>
            </a:r>
            <a:r>
              <a:rPr lang="en-US" sz="2400" smtClean="0"/>
              <a:t> with your skin and eyes </a:t>
            </a:r>
          </a:p>
          <a:p>
            <a:pPr lvl="1"/>
            <a:r>
              <a:rPr lang="en-US" sz="2400" smtClean="0"/>
              <a:t>By </a:t>
            </a:r>
            <a:r>
              <a:rPr lang="en-US" sz="2400" u="sng" smtClean="0"/>
              <a:t>entering</a:t>
            </a:r>
            <a:r>
              <a:rPr lang="en-US" sz="2400" smtClean="0"/>
              <a:t> the body</a:t>
            </a:r>
          </a:p>
          <a:p>
            <a:r>
              <a:rPr lang="en-US" sz="2800" smtClean="0"/>
              <a:t>Describe health effects that can be caused by salon chemicals</a:t>
            </a:r>
          </a:p>
          <a:p>
            <a:r>
              <a:rPr lang="en-US" sz="2800" smtClean="0"/>
              <a:t>Understand the hazards of formaldehyde and special precautions that are needed when working with it.</a:t>
            </a:r>
          </a:p>
          <a:p>
            <a:endParaRPr lang="en-US" sz="2800" smtClean="0"/>
          </a:p>
          <a:p>
            <a:endParaRPr lang="en-US" smtClean="0"/>
          </a:p>
        </p:txBody>
      </p:sp>
      <p:sp>
        <p:nvSpPr>
          <p:cNvPr id="53251"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lstStyle/>
          <a:p>
            <a:pPr algn="r"/>
            <a:fld id="{5EB6F63B-4275-4C04-B809-8EF301EF3084}" type="slidenum">
              <a:rPr lang="en-US" sz="1400">
                <a:cs typeface="Tahoma" pitchFamily="34" charset="0"/>
              </a:rPr>
              <a:pPr algn="r"/>
              <a:t>17</a:t>
            </a:fld>
            <a:endParaRPr lang="en-US" sz="1400">
              <a:cs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600" smtClean="0"/>
              <a:t>Chemical Symbol Definitions for Each Type of Health Effect</a:t>
            </a:r>
          </a:p>
        </p:txBody>
      </p:sp>
      <p:sp>
        <p:nvSpPr>
          <p:cNvPr id="55298" name="Slide Number Placeholder 4"/>
          <p:cNvSpPr>
            <a:spLocks noGrp="1"/>
          </p:cNvSpPr>
          <p:nvPr>
            <p:ph type="sldNum" sz="quarter" idx="12"/>
          </p:nvPr>
        </p:nvSpPr>
        <p:spPr>
          <a:noFill/>
        </p:spPr>
        <p:txBody>
          <a:bodyPr/>
          <a:lstStyle/>
          <a:p>
            <a:fld id="{91C5E3DF-CE0C-464C-B485-CC0FB13DF5AC}" type="slidenum">
              <a:rPr lang="en-US" smtClean="0"/>
              <a:pPr/>
              <a:t>18</a:t>
            </a:fld>
            <a:endParaRPr lang="en-US" smtClean="0"/>
          </a:p>
        </p:txBody>
      </p:sp>
      <p:grpSp>
        <p:nvGrpSpPr>
          <p:cNvPr id="55299" name="Group 4"/>
          <p:cNvGrpSpPr>
            <a:grpSpLocks/>
          </p:cNvGrpSpPr>
          <p:nvPr/>
        </p:nvGrpSpPr>
        <p:grpSpPr bwMode="auto">
          <a:xfrm>
            <a:off x="1389063" y="1179513"/>
            <a:ext cx="6645275" cy="5430837"/>
            <a:chOff x="5453856" y="924718"/>
            <a:chExt cx="5541510" cy="5430157"/>
          </a:xfrm>
        </p:grpSpPr>
        <p:pic>
          <p:nvPicPr>
            <p:cNvPr id="55300" name="Picture 15"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924718"/>
              <a:ext cx="973138" cy="969963"/>
            </a:xfrm>
            <a:prstGeom prst="rect">
              <a:avLst/>
            </a:prstGeom>
            <a:noFill/>
            <a:ln w="9525">
              <a:noFill/>
              <a:miter lim="800000"/>
              <a:headEnd/>
              <a:tailEnd/>
            </a:ln>
          </p:spPr>
        </p:pic>
        <p:pic>
          <p:nvPicPr>
            <p:cNvPr id="55301" name="Picture 18"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5288" y="3057639"/>
              <a:ext cx="958850" cy="955675"/>
            </a:xfrm>
            <a:prstGeom prst="rect">
              <a:avLst/>
            </a:prstGeom>
            <a:noFill/>
            <a:ln w="9525">
              <a:noFill/>
              <a:miter lim="800000"/>
              <a:headEnd/>
              <a:tailEnd/>
            </a:ln>
          </p:spPr>
        </p:pic>
        <p:pic>
          <p:nvPicPr>
            <p:cNvPr id="55302" name="Picture 19" descr="Nervous System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3856" y="4227740"/>
              <a:ext cx="1001713" cy="1011237"/>
            </a:xfrm>
            <a:prstGeom prst="rect">
              <a:avLst/>
            </a:prstGeom>
            <a:noFill/>
            <a:ln w="9525">
              <a:noFill/>
              <a:miter lim="800000"/>
              <a:headEnd/>
              <a:tailEnd/>
            </a:ln>
          </p:spPr>
        </p:pic>
        <p:pic>
          <p:nvPicPr>
            <p:cNvPr id="55303" name="Picture 20" descr="OSHA Cancer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86400" y="2012157"/>
              <a:ext cx="947738" cy="947737"/>
            </a:xfrm>
            <a:prstGeom prst="rect">
              <a:avLst/>
            </a:prstGeom>
            <a:noFill/>
            <a:ln w="9525">
              <a:noFill/>
              <a:miter lim="800000"/>
              <a:headEnd/>
              <a:tailEnd/>
            </a:ln>
          </p:spPr>
        </p:pic>
        <p:pic>
          <p:nvPicPr>
            <p:cNvPr id="55304" name="Picture 21" descr="Reproductive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1601" y="5399200"/>
              <a:ext cx="973138" cy="955675"/>
            </a:xfrm>
            <a:prstGeom prst="rect">
              <a:avLst/>
            </a:prstGeom>
            <a:noFill/>
            <a:ln w="9525">
              <a:noFill/>
              <a:miter lim="800000"/>
              <a:headEnd/>
              <a:tailEnd/>
            </a:ln>
          </p:spPr>
        </p:pic>
        <p:sp>
          <p:nvSpPr>
            <p:cNvPr id="11" name="TextBox 22"/>
            <p:cNvSpPr txBox="1">
              <a:spLocks noChangeArrowheads="1"/>
            </p:cNvSpPr>
            <p:nvPr/>
          </p:nvSpPr>
          <p:spPr bwMode="auto">
            <a:xfrm>
              <a:off x="6641322" y="1242178"/>
              <a:ext cx="4354044" cy="460317"/>
            </a:xfrm>
            <a:prstGeom prst="rect">
              <a:avLst/>
            </a:prstGeom>
            <a:noFill/>
            <a:ln w="9525">
              <a:noFill/>
              <a:miter lim="800000"/>
              <a:headEnd/>
              <a:tailEnd/>
            </a:ln>
          </p:spPr>
          <p:txBody>
            <a:bodyPr>
              <a:spAutoFit/>
            </a:bodyPr>
            <a:lstStyle/>
            <a:p>
              <a:pPr>
                <a:defRPr/>
              </a:pPr>
              <a:r>
                <a:rPr lang="en-US" sz="2400" dirty="0">
                  <a:latin typeface="+mn-lt"/>
                </a:rPr>
                <a:t>Allergies</a:t>
              </a:r>
            </a:p>
          </p:txBody>
        </p:sp>
        <p:sp>
          <p:nvSpPr>
            <p:cNvPr id="12" name="TextBox 22"/>
            <p:cNvSpPr txBox="1">
              <a:spLocks noChangeArrowheads="1"/>
            </p:cNvSpPr>
            <p:nvPr/>
          </p:nvSpPr>
          <p:spPr bwMode="auto">
            <a:xfrm>
              <a:off x="6641322" y="2224717"/>
              <a:ext cx="4354044" cy="461905"/>
            </a:xfrm>
            <a:prstGeom prst="rect">
              <a:avLst/>
            </a:prstGeom>
            <a:noFill/>
            <a:ln w="9525">
              <a:noFill/>
              <a:miter lim="800000"/>
              <a:headEnd/>
              <a:tailEnd/>
            </a:ln>
          </p:spPr>
          <p:txBody>
            <a:bodyPr>
              <a:spAutoFit/>
            </a:bodyPr>
            <a:lstStyle/>
            <a:p>
              <a:pPr>
                <a:defRPr/>
              </a:pPr>
              <a:r>
                <a:rPr lang="en-US" sz="2400" dirty="0">
                  <a:latin typeface="+mn-lt"/>
                </a:rPr>
                <a:t>Cancer</a:t>
              </a:r>
            </a:p>
          </p:txBody>
        </p:sp>
        <p:sp>
          <p:nvSpPr>
            <p:cNvPr id="13" name="TextBox 22"/>
            <p:cNvSpPr txBox="1">
              <a:spLocks noChangeArrowheads="1"/>
            </p:cNvSpPr>
            <p:nvPr/>
          </p:nvSpPr>
          <p:spPr bwMode="auto">
            <a:xfrm>
              <a:off x="6641322" y="3273924"/>
              <a:ext cx="4354044" cy="461904"/>
            </a:xfrm>
            <a:prstGeom prst="rect">
              <a:avLst/>
            </a:prstGeom>
            <a:noFill/>
            <a:ln w="9525">
              <a:noFill/>
              <a:miter lim="800000"/>
              <a:headEnd/>
              <a:tailEnd/>
            </a:ln>
          </p:spPr>
          <p:txBody>
            <a:bodyPr>
              <a:spAutoFit/>
            </a:bodyPr>
            <a:lstStyle/>
            <a:p>
              <a:pPr>
                <a:defRPr/>
              </a:pPr>
              <a:r>
                <a:rPr lang="en-US" sz="2400" dirty="0">
                  <a:latin typeface="+mn-lt"/>
                </a:rPr>
                <a:t>Irritation</a:t>
              </a:r>
            </a:p>
          </p:txBody>
        </p:sp>
        <p:sp>
          <p:nvSpPr>
            <p:cNvPr id="14" name="TextBox 22"/>
            <p:cNvSpPr txBox="1">
              <a:spLocks noChangeArrowheads="1"/>
            </p:cNvSpPr>
            <p:nvPr/>
          </p:nvSpPr>
          <p:spPr bwMode="auto">
            <a:xfrm>
              <a:off x="6641322" y="4472336"/>
              <a:ext cx="3435313" cy="460317"/>
            </a:xfrm>
            <a:prstGeom prst="rect">
              <a:avLst/>
            </a:prstGeom>
            <a:noFill/>
            <a:ln w="9525">
              <a:noFill/>
              <a:miter lim="800000"/>
              <a:headEnd/>
              <a:tailEnd/>
            </a:ln>
          </p:spPr>
          <p:txBody>
            <a:bodyPr>
              <a:spAutoFit/>
            </a:bodyPr>
            <a:lstStyle/>
            <a:p>
              <a:pPr>
                <a:defRPr/>
              </a:pPr>
              <a:r>
                <a:rPr lang="en-US" sz="2400" dirty="0">
                  <a:latin typeface="+mn-lt"/>
                </a:rPr>
                <a:t>Neurologic  </a:t>
              </a:r>
            </a:p>
          </p:txBody>
        </p:sp>
        <p:sp>
          <p:nvSpPr>
            <p:cNvPr id="15" name="TextBox 22"/>
            <p:cNvSpPr txBox="1">
              <a:spLocks noChangeArrowheads="1"/>
            </p:cNvSpPr>
            <p:nvPr/>
          </p:nvSpPr>
          <p:spPr bwMode="auto">
            <a:xfrm>
              <a:off x="6643970" y="5473923"/>
              <a:ext cx="3652419" cy="461904"/>
            </a:xfrm>
            <a:prstGeom prst="rect">
              <a:avLst/>
            </a:prstGeom>
            <a:noFill/>
            <a:ln w="9525">
              <a:noFill/>
              <a:miter lim="800000"/>
              <a:headEnd/>
              <a:tailEnd/>
            </a:ln>
          </p:spPr>
          <p:txBody>
            <a:bodyPr>
              <a:spAutoFit/>
            </a:bodyPr>
            <a:lstStyle/>
            <a:p>
              <a:pPr>
                <a:defRPr/>
              </a:pPr>
              <a:r>
                <a:rPr lang="en-US" sz="2400" dirty="0">
                  <a:latin typeface="+mn-lt"/>
                </a:rPr>
                <a:t>Reproductive Problems</a:t>
              </a:r>
            </a:p>
          </p:txBody>
        </p:sp>
      </p:gr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94455" y="6162426"/>
            <a:ext cx="4833183" cy="39145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345" name="Title 5"/>
          <p:cNvSpPr>
            <a:spLocks noGrp="1"/>
          </p:cNvSpPr>
          <p:nvPr>
            <p:ph type="title"/>
          </p:nvPr>
        </p:nvSpPr>
        <p:spPr>
          <a:xfrm>
            <a:off x="498475" y="169863"/>
            <a:ext cx="7481888" cy="1143000"/>
          </a:xfrm>
        </p:spPr>
        <p:txBody>
          <a:bodyPr/>
          <a:lstStyle/>
          <a:p>
            <a:r>
              <a:rPr lang="en-US" smtClean="0"/>
              <a:t/>
            </a:r>
            <a:br>
              <a:rPr lang="en-US" smtClean="0"/>
            </a:br>
            <a:r>
              <a:rPr lang="en-US" sz="4000" smtClean="0"/>
              <a:t>Hand Rash is the Most Common Health Effect in Salon Workers</a:t>
            </a:r>
          </a:p>
        </p:txBody>
      </p:sp>
      <p:sp>
        <p:nvSpPr>
          <p:cNvPr id="57346" name="Slide Number Placeholder 4"/>
          <p:cNvSpPr>
            <a:spLocks noGrp="1"/>
          </p:cNvSpPr>
          <p:nvPr>
            <p:ph type="sldNum" sz="quarter" idx="12"/>
          </p:nvPr>
        </p:nvSpPr>
        <p:spPr>
          <a:noFill/>
        </p:spPr>
        <p:txBody>
          <a:bodyPr/>
          <a:lstStyle/>
          <a:p>
            <a:fld id="{F87367EA-6DBC-43D8-BB02-61740B9DCD40}" type="slidenum">
              <a:rPr lang="en-US" smtClean="0"/>
              <a:pPr/>
              <a:t>19</a:t>
            </a:fld>
            <a:endParaRPr lang="en-US" smtClean="0"/>
          </a:p>
        </p:txBody>
      </p:sp>
      <p:sp>
        <p:nvSpPr>
          <p:cNvPr id="4" name="TextBox 3"/>
          <p:cNvSpPr txBox="1"/>
          <p:nvPr/>
        </p:nvSpPr>
        <p:spPr>
          <a:xfrm>
            <a:off x="498475" y="2302599"/>
            <a:ext cx="5349875" cy="3108543"/>
          </a:xfrm>
          <a:prstGeom prst="rect">
            <a:avLst/>
          </a:prstGeom>
          <a:noFill/>
        </p:spPr>
        <p:txBody>
          <a:bodyPr wrap="square">
            <a:spAutoFit/>
          </a:bodyPr>
          <a:lstStyle/>
          <a:p>
            <a:pPr marL="285750" indent="-285750">
              <a:buFont typeface="Arial" pitchFamily="34" charset="0"/>
              <a:buChar char="•"/>
              <a:defRPr/>
            </a:pPr>
            <a:r>
              <a:rPr lang="en-US" sz="2800" dirty="0" smtClean="0">
                <a:latin typeface="+mn-lt"/>
              </a:rPr>
              <a:t>Hand </a:t>
            </a:r>
            <a:r>
              <a:rPr lang="en-US" sz="2800" dirty="0">
                <a:latin typeface="+mn-lt"/>
              </a:rPr>
              <a:t>rash can be due to:</a:t>
            </a:r>
          </a:p>
          <a:p>
            <a:pPr marL="742950" lvl="1" indent="-285750">
              <a:buFont typeface="Arial" pitchFamily="34" charset="0"/>
              <a:buChar char="•"/>
              <a:defRPr/>
            </a:pPr>
            <a:r>
              <a:rPr lang="en-US" sz="2800" dirty="0">
                <a:latin typeface="+mn-lt"/>
              </a:rPr>
              <a:t>Irritation</a:t>
            </a:r>
          </a:p>
          <a:p>
            <a:pPr marL="742950" lvl="1" indent="-285750">
              <a:buFont typeface="Arial" pitchFamily="34" charset="0"/>
              <a:buChar char="•"/>
              <a:defRPr/>
            </a:pPr>
            <a:r>
              <a:rPr lang="en-US" sz="2800" dirty="0">
                <a:latin typeface="+mn-lt"/>
              </a:rPr>
              <a:t>Allergy</a:t>
            </a:r>
          </a:p>
          <a:p>
            <a:pPr marL="457200" indent="-457200">
              <a:buFont typeface="Arial" pitchFamily="34" charset="0"/>
              <a:buChar char="•"/>
              <a:defRPr/>
            </a:pPr>
            <a:r>
              <a:rPr lang="en-US" sz="2800" dirty="0" smtClean="0">
                <a:latin typeface="+mn-lt"/>
              </a:rPr>
              <a:t>Higher risk in people with other skin problems</a:t>
            </a:r>
          </a:p>
          <a:p>
            <a:pPr marL="914400" lvl="1" indent="-457200">
              <a:buFont typeface="Arial" pitchFamily="34" charset="0"/>
              <a:buChar char="•"/>
              <a:defRPr/>
            </a:pPr>
            <a:r>
              <a:rPr lang="en-US" sz="2800" dirty="0" smtClean="0">
                <a:latin typeface="+mn-lt"/>
              </a:rPr>
              <a:t>“Sensitive skin” </a:t>
            </a:r>
          </a:p>
          <a:p>
            <a:pPr>
              <a:defRPr/>
            </a:pPr>
            <a:endParaRPr lang="en-US" sz="2800" dirty="0">
              <a:latin typeface="Arial" charset="0"/>
            </a:endParaRPr>
          </a:p>
        </p:txBody>
      </p:sp>
      <p:grpSp>
        <p:nvGrpSpPr>
          <p:cNvPr id="57348" name="Group 13"/>
          <p:cNvGrpSpPr>
            <a:grpSpLocks/>
          </p:cNvGrpSpPr>
          <p:nvPr/>
        </p:nvGrpSpPr>
        <p:grpSpPr bwMode="auto">
          <a:xfrm>
            <a:off x="5926138" y="2552701"/>
            <a:ext cx="2830512" cy="2495550"/>
            <a:chOff x="4615542" y="1979259"/>
            <a:chExt cx="2644736" cy="2297343"/>
          </a:xfrm>
        </p:grpSpPr>
        <p:pic>
          <p:nvPicPr>
            <p:cNvPr id="5735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5542" y="1979259"/>
              <a:ext cx="2644736" cy="1983552"/>
            </a:xfrm>
            <a:prstGeom prst="rect">
              <a:avLst/>
            </a:prstGeom>
            <a:noFill/>
            <a:ln w="9525">
              <a:noFill/>
              <a:miter lim="800000"/>
              <a:headEnd/>
              <a:tailEnd/>
            </a:ln>
          </p:spPr>
        </p:pic>
        <p:sp>
          <p:nvSpPr>
            <p:cNvPr id="9" name="TextBox 8"/>
            <p:cNvSpPr txBox="1"/>
            <p:nvPr/>
          </p:nvSpPr>
          <p:spPr>
            <a:xfrm>
              <a:off x="4615542" y="3963528"/>
              <a:ext cx="2644736" cy="313074"/>
            </a:xfrm>
            <a:prstGeom prst="rect">
              <a:avLst/>
            </a:prstGeom>
            <a:noFill/>
          </p:spPr>
          <p:txBody>
            <a:bodyPr>
              <a:spAutoFit/>
            </a:bodyPr>
            <a:lstStyle/>
            <a:p>
              <a:pPr>
                <a:defRPr/>
              </a:pPr>
              <a:r>
                <a:rPr lang="en-US" sz="800" dirty="0">
                  <a:latin typeface="+mn-lt"/>
                </a:rPr>
                <a:t>Photo by </a:t>
              </a:r>
              <a:r>
                <a:rPr lang="en-US" sz="800" dirty="0" err="1">
                  <a:latin typeface="+mn-lt"/>
                </a:rPr>
                <a:t>RainbowKatie</a:t>
              </a:r>
              <a:r>
                <a:rPr lang="en-US" sz="800" dirty="0">
                  <a:latin typeface="+mn-lt"/>
                </a:rPr>
                <a:t> available under public domain from Wikimedia Commons</a:t>
              </a:r>
            </a:p>
          </p:txBody>
        </p:sp>
      </p:grpSp>
      <p:pic>
        <p:nvPicPr>
          <p:cNvPr id="57349" name="Picture 12"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2125" y="228600"/>
            <a:ext cx="782638" cy="777875"/>
          </a:xfrm>
          <a:prstGeom prst="rect">
            <a:avLst/>
          </a:prstGeom>
          <a:noFill/>
          <a:ln w="9525">
            <a:noFill/>
            <a:miter lim="800000"/>
            <a:headEnd/>
            <a:tailEnd/>
          </a:ln>
        </p:spPr>
      </p:pic>
      <p:pic>
        <p:nvPicPr>
          <p:cNvPr id="573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47038" y="1111250"/>
            <a:ext cx="828675" cy="890588"/>
          </a:xfrm>
          <a:prstGeom prst="rect">
            <a:avLst/>
          </a:prstGeom>
          <a:noFill/>
          <a:ln w="9525">
            <a:noFill/>
            <a:miter lim="800000"/>
            <a:headEnd/>
            <a:tailEnd/>
          </a:ln>
        </p:spPr>
      </p:pic>
      <p:sp>
        <p:nvSpPr>
          <p:cNvPr id="2" name="TextBox 1"/>
          <p:cNvSpPr txBox="1"/>
          <p:nvPr/>
        </p:nvSpPr>
        <p:spPr>
          <a:xfrm>
            <a:off x="2294456" y="6162426"/>
            <a:ext cx="4833183" cy="646331"/>
          </a:xfrm>
          <a:prstGeom prst="rect">
            <a:avLst/>
          </a:prstGeom>
          <a:noFill/>
        </p:spPr>
        <p:txBody>
          <a:bodyPr wrap="none" rtlCol="0">
            <a:spAutoFit/>
          </a:bodyPr>
          <a:lstStyle/>
          <a:p>
            <a:r>
              <a:rPr lang="en-US" dirty="0" smtClean="0"/>
              <a:t>It is important to take good care of your skin.</a:t>
            </a:r>
          </a:p>
          <a:p>
            <a:endParaRPr lang="en-US" dirty="0"/>
          </a:p>
        </p:txBody>
      </p:sp>
    </p:spTree>
    <p:custDataLst>
      <p:tags r:id="rId1"/>
    </p:custDataLst>
    <p:extLst>
      <p:ext uri="{BB962C8B-B14F-4D97-AF65-F5344CB8AC3E}">
        <p14:creationId xmlns:p14="http://schemas.microsoft.com/office/powerpoint/2010/main" val="379226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Disclaimers</a:t>
            </a:r>
          </a:p>
        </p:txBody>
      </p:sp>
      <p:sp>
        <p:nvSpPr>
          <p:cNvPr id="3" name="Content Placeholder 2"/>
          <p:cNvSpPr>
            <a:spLocks noGrp="1"/>
          </p:cNvSpPr>
          <p:nvPr>
            <p:ph idx="1"/>
          </p:nvPr>
        </p:nvSpPr>
        <p:spPr>
          <a:xfrm>
            <a:off x="838200" y="1676400"/>
            <a:ext cx="7391400" cy="4114800"/>
          </a:xfrm>
        </p:spPr>
        <p:txBody>
          <a:bodyPr>
            <a:normAutofit fontScale="92500" lnSpcReduction="20000"/>
          </a:bodyPr>
          <a:lstStyle/>
          <a:p>
            <a:pPr indent="0">
              <a:buFontTx/>
              <a:buNone/>
              <a:defRPr/>
            </a:pPr>
            <a:r>
              <a:rPr lang="en-US" dirty="0" smtClean="0"/>
              <a:t>This presentation was produced under grant number </a:t>
            </a:r>
            <a:r>
              <a:rPr lang="en-US" dirty="0" smtClean="0"/>
              <a:t>SH-23540-SH2 </a:t>
            </a:r>
            <a:r>
              <a:rPr lang="en-US"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25603" name="Slide Number Placeholder 4"/>
          <p:cNvSpPr>
            <a:spLocks noGrp="1"/>
          </p:cNvSpPr>
          <p:nvPr>
            <p:ph type="sldNum" sz="quarter" idx="12"/>
          </p:nvPr>
        </p:nvSpPr>
        <p:spPr>
          <a:noFill/>
        </p:spPr>
        <p:txBody>
          <a:bodyPr/>
          <a:lstStyle/>
          <a:p>
            <a:fld id="{C3D620E0-A887-46B1-AF65-11D0B4E70BA8}" type="slidenum">
              <a:rPr lang="en-US" smtClean="0"/>
              <a:pPr/>
              <a:t>2</a:t>
            </a:fld>
            <a:endParaRPr lang="en-US" smtClean="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54000" y="212725"/>
            <a:ext cx="8229600" cy="1143000"/>
          </a:xfrm>
        </p:spPr>
        <p:txBody>
          <a:bodyPr/>
          <a:lstStyle/>
          <a:p>
            <a:r>
              <a:rPr lang="en-US" smtClean="0"/>
              <a:t>There are many causes of </a:t>
            </a:r>
            <a:br>
              <a:rPr lang="en-US" smtClean="0"/>
            </a:br>
            <a:r>
              <a:rPr lang="en-US" smtClean="0"/>
              <a:t>skin irritation in a salon </a:t>
            </a:r>
          </a:p>
        </p:txBody>
      </p:sp>
      <p:sp>
        <p:nvSpPr>
          <p:cNvPr id="59394" name="Content Placeholder 3"/>
          <p:cNvSpPr>
            <a:spLocks noGrp="1"/>
          </p:cNvSpPr>
          <p:nvPr>
            <p:ph sz="half" idx="2"/>
          </p:nvPr>
        </p:nvSpPr>
        <p:spPr>
          <a:xfrm>
            <a:off x="457200" y="1792288"/>
            <a:ext cx="5816600" cy="4168775"/>
          </a:xfrm>
        </p:spPr>
        <p:txBody>
          <a:bodyPr/>
          <a:lstStyle/>
          <a:p>
            <a:r>
              <a:rPr lang="en-US" smtClean="0"/>
              <a:t>Too much washing</a:t>
            </a:r>
          </a:p>
          <a:p>
            <a:pPr lvl="1"/>
            <a:r>
              <a:rPr lang="en-US" smtClean="0"/>
              <a:t>Hair</a:t>
            </a:r>
          </a:p>
          <a:p>
            <a:pPr lvl="1"/>
            <a:r>
              <a:rPr lang="en-US" smtClean="0"/>
              <a:t>Hands</a:t>
            </a:r>
          </a:p>
          <a:p>
            <a:r>
              <a:rPr lang="en-US" smtClean="0"/>
              <a:t>Friction from hair</a:t>
            </a:r>
          </a:p>
          <a:p>
            <a:r>
              <a:rPr lang="en-US" smtClean="0"/>
              <a:t>Heat from dryers</a:t>
            </a:r>
          </a:p>
          <a:p>
            <a:r>
              <a:rPr lang="en-US" smtClean="0"/>
              <a:t>Irritation from gloves</a:t>
            </a:r>
          </a:p>
          <a:p>
            <a:r>
              <a:rPr lang="en-US" smtClean="0"/>
              <a:t>Putting on gloves while hands are still wet</a:t>
            </a:r>
          </a:p>
          <a:p>
            <a:r>
              <a:rPr lang="en-US" smtClean="0"/>
              <a:t>Chemicals in hair and nail products</a:t>
            </a:r>
          </a:p>
          <a:p>
            <a:endParaRPr lang="en-US" smtClean="0"/>
          </a:p>
        </p:txBody>
      </p:sp>
      <p:sp>
        <p:nvSpPr>
          <p:cNvPr id="59395" name="Slide Number Placeholder 6"/>
          <p:cNvSpPr>
            <a:spLocks noGrp="1"/>
          </p:cNvSpPr>
          <p:nvPr>
            <p:ph type="sldNum" sz="quarter" idx="12"/>
          </p:nvPr>
        </p:nvSpPr>
        <p:spPr>
          <a:noFill/>
        </p:spPr>
        <p:txBody>
          <a:bodyPr/>
          <a:lstStyle/>
          <a:p>
            <a:fld id="{8365AA3A-4953-4397-8957-E5CC64283719}" type="slidenum">
              <a:rPr lang="en-US" smtClean="0"/>
              <a:pPr/>
              <a:t>20</a:t>
            </a:fld>
            <a:endParaRPr lang="en-US" smtClean="0"/>
          </a:p>
        </p:txBody>
      </p:sp>
      <p:pic>
        <p:nvPicPr>
          <p:cNvPr id="5939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9200" y="2006600"/>
            <a:ext cx="2433638" cy="2398713"/>
          </a:xfrm>
          <a:prstGeom prst="rect">
            <a:avLst/>
          </a:prstGeom>
          <a:noFill/>
          <a:ln w="9525">
            <a:noFill/>
            <a:miter lim="800000"/>
            <a:headEnd/>
            <a:tailEnd/>
          </a:ln>
        </p:spPr>
      </p:pic>
      <p:sp>
        <p:nvSpPr>
          <p:cNvPr id="8" name="TextBox 7"/>
          <p:cNvSpPr txBox="1"/>
          <p:nvPr/>
        </p:nvSpPr>
        <p:spPr>
          <a:xfrm>
            <a:off x="6299200" y="4405313"/>
            <a:ext cx="2644775" cy="338137"/>
          </a:xfrm>
          <a:prstGeom prst="rect">
            <a:avLst/>
          </a:prstGeom>
          <a:noFill/>
        </p:spPr>
        <p:txBody>
          <a:bodyPr>
            <a:spAutoFit/>
          </a:bodyPr>
          <a:lstStyle/>
          <a:p>
            <a:pPr>
              <a:defRPr/>
            </a:pPr>
            <a:r>
              <a:rPr lang="en-US" sz="800" dirty="0">
                <a:latin typeface="+mn-lt"/>
              </a:rPr>
              <a:t>Photo available under public domain from Wikimedia Commons</a:t>
            </a:r>
          </a:p>
        </p:txBody>
      </p:sp>
      <p:pic>
        <p:nvPicPr>
          <p:cNvPr id="593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6400" y="212725"/>
            <a:ext cx="914400" cy="9048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77800" y="93663"/>
            <a:ext cx="8283575" cy="1143000"/>
          </a:xfrm>
        </p:spPr>
        <p:txBody>
          <a:bodyPr/>
          <a:lstStyle/>
          <a:p>
            <a:r>
              <a:rPr lang="en-US" sz="3600" dirty="0" smtClean="0"/>
              <a:t>Some hand rashes are due to allergy</a:t>
            </a:r>
          </a:p>
        </p:txBody>
      </p:sp>
      <p:sp>
        <p:nvSpPr>
          <p:cNvPr id="61442" name="Content Placeholder 3"/>
          <p:cNvSpPr>
            <a:spLocks noGrp="1"/>
          </p:cNvSpPr>
          <p:nvPr>
            <p:ph sz="half" idx="1"/>
          </p:nvPr>
        </p:nvSpPr>
        <p:spPr>
          <a:xfrm>
            <a:off x="685799" y="1376650"/>
            <a:ext cx="5216237" cy="4114800"/>
          </a:xfrm>
        </p:spPr>
        <p:txBody>
          <a:bodyPr/>
          <a:lstStyle/>
          <a:p>
            <a:r>
              <a:rPr lang="en-US" dirty="0" smtClean="0"/>
              <a:t>Much less common</a:t>
            </a:r>
          </a:p>
          <a:p>
            <a:r>
              <a:rPr lang="en-US" dirty="0" smtClean="0"/>
              <a:t>Severe and hard to treat</a:t>
            </a:r>
          </a:p>
          <a:p>
            <a:pPr marL="285750">
              <a:buFont typeface="Arial" charset="0"/>
              <a:buChar char="•"/>
            </a:pPr>
            <a:r>
              <a:rPr lang="en-US" dirty="0" smtClean="0"/>
              <a:t>You may need to stop working with the chemical.</a:t>
            </a:r>
          </a:p>
          <a:p>
            <a:r>
              <a:rPr lang="en-US" dirty="0"/>
              <a:t>Risk of allergic rash is increased by</a:t>
            </a:r>
          </a:p>
          <a:p>
            <a:pPr lvl="1"/>
            <a:r>
              <a:rPr lang="en-US" dirty="0"/>
              <a:t>Eczema</a:t>
            </a:r>
          </a:p>
          <a:p>
            <a:pPr lvl="1"/>
            <a:r>
              <a:rPr lang="en-US" dirty="0"/>
              <a:t>Rash due to irritation</a:t>
            </a:r>
          </a:p>
          <a:p>
            <a:endParaRPr lang="en-US" dirty="0" smtClean="0"/>
          </a:p>
        </p:txBody>
      </p:sp>
      <p:sp>
        <p:nvSpPr>
          <p:cNvPr id="61443" name="Text Placeholder 2"/>
          <p:cNvSpPr>
            <a:spLocks noGrp="1"/>
          </p:cNvSpPr>
          <p:nvPr>
            <p:ph sz="half" idx="2"/>
          </p:nvPr>
        </p:nvSpPr>
        <p:spPr>
          <a:xfrm>
            <a:off x="4659313" y="3810000"/>
            <a:ext cx="3810000" cy="4114800"/>
          </a:xfrm>
        </p:spPr>
        <p:txBody>
          <a:bodyPr/>
          <a:lstStyle/>
          <a:p>
            <a:pPr marL="0" indent="0">
              <a:buFontTx/>
              <a:buNone/>
            </a:pPr>
            <a:endParaRPr lang="en-US" dirty="0" smtClean="0"/>
          </a:p>
          <a:p>
            <a:pPr marL="0" indent="0">
              <a:buFontTx/>
              <a:buNone/>
            </a:pPr>
            <a:endParaRPr lang="en-US" dirty="0" smtClean="0"/>
          </a:p>
        </p:txBody>
      </p:sp>
      <p:sp>
        <p:nvSpPr>
          <p:cNvPr id="61444" name="Slide Number Placeholder 6"/>
          <p:cNvSpPr>
            <a:spLocks noGrp="1"/>
          </p:cNvSpPr>
          <p:nvPr>
            <p:ph type="sldNum" sz="quarter" idx="12"/>
          </p:nvPr>
        </p:nvSpPr>
        <p:spPr>
          <a:noFill/>
        </p:spPr>
        <p:txBody>
          <a:bodyPr/>
          <a:lstStyle/>
          <a:p>
            <a:fld id="{08F44176-AFAA-452B-A505-E2DAD8F8916E}" type="slidenum">
              <a:rPr lang="en-US" smtClean="0"/>
              <a:pPr/>
              <a:t>21</a:t>
            </a:fld>
            <a:endParaRPr lang="en-US" smtClean="0"/>
          </a:p>
        </p:txBody>
      </p:sp>
      <p:pic>
        <p:nvPicPr>
          <p:cNvPr id="6144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1714" y="1611313"/>
            <a:ext cx="2921000" cy="2763837"/>
          </a:xfrm>
          <a:prstGeom prst="rect">
            <a:avLst/>
          </a:prstGeom>
          <a:noFill/>
          <a:ln w="9525">
            <a:noFill/>
            <a:miter lim="800000"/>
            <a:headEnd/>
            <a:tailEnd/>
          </a:ln>
        </p:spPr>
      </p:pic>
      <p:sp>
        <p:nvSpPr>
          <p:cNvPr id="60422" name="Rectangle 5"/>
          <p:cNvSpPr>
            <a:spLocks noChangeArrowheads="1"/>
          </p:cNvSpPr>
          <p:nvPr/>
        </p:nvSpPr>
        <p:spPr bwMode="auto">
          <a:xfrm>
            <a:off x="5584540" y="4391025"/>
            <a:ext cx="3060700" cy="338138"/>
          </a:xfrm>
          <a:prstGeom prst="rect">
            <a:avLst/>
          </a:prstGeom>
          <a:noFill/>
          <a:ln w="9525">
            <a:noFill/>
            <a:miter lim="800000"/>
            <a:headEnd/>
            <a:tailEnd/>
          </a:ln>
        </p:spPr>
        <p:txBody>
          <a:bodyPr>
            <a:spAutoFit/>
          </a:bodyPr>
          <a:lstStyle/>
          <a:p>
            <a:pPr>
              <a:defRPr/>
            </a:pPr>
            <a:r>
              <a:rPr lang="en-US" sz="800" dirty="0">
                <a:latin typeface="+mn-lt"/>
              </a:rPr>
              <a:t>Klaus D. Peter, </a:t>
            </a:r>
            <a:r>
              <a:rPr lang="en-US" sz="800" dirty="0" err="1">
                <a:latin typeface="+mn-lt"/>
              </a:rPr>
              <a:t>Gummersbach</a:t>
            </a:r>
            <a:r>
              <a:rPr lang="en-US" sz="800" dirty="0">
                <a:latin typeface="+mn-lt"/>
              </a:rPr>
              <a:t>, Germany; Creative Commons Attribution 3.0 </a:t>
            </a:r>
          </a:p>
        </p:txBody>
      </p:sp>
      <p:sp>
        <p:nvSpPr>
          <p:cNvPr id="11" name="Rounded Rectangle 10"/>
          <p:cNvSpPr/>
          <p:nvPr/>
        </p:nvSpPr>
        <p:spPr>
          <a:xfrm>
            <a:off x="990600" y="5792788"/>
            <a:ext cx="7088188" cy="6699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9"/>
          <p:cNvSpPr txBox="1">
            <a:spLocks noChangeArrowheads="1"/>
          </p:cNvSpPr>
          <p:nvPr/>
        </p:nvSpPr>
        <p:spPr bwMode="auto">
          <a:xfrm>
            <a:off x="831273" y="5754688"/>
            <a:ext cx="7745990" cy="708025"/>
          </a:xfrm>
          <a:prstGeom prst="rect">
            <a:avLst/>
          </a:prstGeom>
          <a:noFill/>
          <a:ln w="9525">
            <a:noFill/>
            <a:miter lim="800000"/>
            <a:headEnd/>
            <a:tailEnd/>
          </a:ln>
        </p:spPr>
        <p:txBody>
          <a:bodyPr wrap="square">
            <a:spAutoFit/>
          </a:bodyPr>
          <a:lstStyle/>
          <a:p>
            <a:pPr algn="ctr">
              <a:defRPr/>
            </a:pPr>
            <a:r>
              <a:rPr lang="en-US" sz="2000" dirty="0">
                <a:latin typeface="+mn-lt"/>
              </a:rPr>
              <a:t>It is important to find </a:t>
            </a:r>
            <a:r>
              <a:rPr lang="en-US" sz="2000" dirty="0" smtClean="0">
                <a:latin typeface="+mn-lt"/>
              </a:rPr>
              <a:t>rashes </a:t>
            </a:r>
            <a:r>
              <a:rPr lang="en-US" sz="2000" dirty="0">
                <a:latin typeface="+mn-lt"/>
              </a:rPr>
              <a:t>early, get proper </a:t>
            </a:r>
            <a:endParaRPr lang="en-US" sz="2000" dirty="0" smtClean="0">
              <a:latin typeface="+mn-lt"/>
            </a:endParaRPr>
          </a:p>
          <a:p>
            <a:pPr algn="ctr">
              <a:defRPr/>
            </a:pPr>
            <a:r>
              <a:rPr lang="en-US" sz="2000" dirty="0" smtClean="0">
                <a:latin typeface="+mn-lt"/>
              </a:rPr>
              <a:t>medical </a:t>
            </a:r>
            <a:r>
              <a:rPr lang="en-US" sz="2000" dirty="0">
                <a:latin typeface="+mn-lt"/>
              </a:rPr>
              <a:t>treatment, and </a:t>
            </a:r>
            <a:r>
              <a:rPr lang="en-US" sz="2000" dirty="0" smtClean="0">
                <a:latin typeface="+mn-lt"/>
              </a:rPr>
              <a:t>reduce exposures.</a:t>
            </a:r>
            <a:endParaRPr lang="en-US" sz="2000" dirty="0">
              <a:latin typeface="+mn-lt"/>
            </a:endParaRPr>
          </a:p>
        </p:txBody>
      </p:sp>
      <p:pic>
        <p:nvPicPr>
          <p:cNvPr id="6144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8788" y="450850"/>
            <a:ext cx="833437" cy="8921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42546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5"/>
          <p:cNvSpPr>
            <a:spLocks noGrp="1"/>
          </p:cNvSpPr>
          <p:nvPr>
            <p:ph type="title"/>
          </p:nvPr>
        </p:nvSpPr>
        <p:spPr>
          <a:xfrm>
            <a:off x="252413" y="153988"/>
            <a:ext cx="8540750" cy="1143000"/>
          </a:xfrm>
        </p:spPr>
        <p:txBody>
          <a:bodyPr/>
          <a:lstStyle/>
          <a:p>
            <a:r>
              <a:rPr lang="en-US" sz="4000" dirty="0" smtClean="0"/>
              <a:t>Both irritation and allergy </a:t>
            </a:r>
            <a:br>
              <a:rPr lang="en-US" sz="4000" dirty="0" smtClean="0"/>
            </a:br>
            <a:r>
              <a:rPr lang="en-US" sz="4000" dirty="0" smtClean="0"/>
              <a:t>can cause severe hand rash</a:t>
            </a:r>
          </a:p>
        </p:txBody>
      </p:sp>
      <p:sp>
        <p:nvSpPr>
          <p:cNvPr id="62466" name="Slide Number Placeholder 4"/>
          <p:cNvSpPr>
            <a:spLocks noGrp="1"/>
          </p:cNvSpPr>
          <p:nvPr>
            <p:ph type="sldNum" sz="quarter" idx="12"/>
          </p:nvPr>
        </p:nvSpPr>
        <p:spPr>
          <a:noFill/>
        </p:spPr>
        <p:txBody>
          <a:bodyPr/>
          <a:lstStyle/>
          <a:p>
            <a:fld id="{1068D390-76B8-4DC9-88F5-E6A663804000}" type="slidenum">
              <a:rPr lang="en-US" smtClean="0"/>
              <a:pPr/>
              <a:t>22</a:t>
            </a:fld>
            <a:endParaRPr lang="en-US" smtClean="0"/>
          </a:p>
        </p:txBody>
      </p:sp>
      <p:sp>
        <p:nvSpPr>
          <p:cNvPr id="8" name="TextBox 7"/>
          <p:cNvSpPr txBox="1"/>
          <p:nvPr/>
        </p:nvSpPr>
        <p:spPr>
          <a:xfrm>
            <a:off x="682625" y="1909763"/>
            <a:ext cx="3970338" cy="4678362"/>
          </a:xfrm>
          <a:prstGeom prst="rect">
            <a:avLst/>
          </a:prstGeom>
          <a:noFill/>
        </p:spPr>
        <p:txBody>
          <a:bodyPr>
            <a:spAutoFit/>
          </a:bodyPr>
          <a:lstStyle/>
          <a:p>
            <a:pPr marL="285750" indent="-285750">
              <a:buFont typeface="Arial" pitchFamily="34" charset="0"/>
              <a:buChar char="•"/>
              <a:defRPr/>
            </a:pPr>
            <a:r>
              <a:rPr lang="en-US" sz="2800" dirty="0">
                <a:latin typeface="+mn-lt"/>
              </a:rPr>
              <a:t>You often can’t tell if a rash is due to allergy or irritation by looking at </a:t>
            </a:r>
            <a:r>
              <a:rPr lang="en-US" sz="2800" dirty="0" smtClean="0">
                <a:latin typeface="+mn-lt"/>
              </a:rPr>
              <a:t>it</a:t>
            </a:r>
            <a:endParaRPr lang="en-US" sz="2800" dirty="0">
              <a:latin typeface="+mn-lt"/>
            </a:endParaRPr>
          </a:p>
          <a:p>
            <a:pPr marL="742950" lvl="1" indent="-285750">
              <a:buFont typeface="Arial" pitchFamily="34" charset="0"/>
              <a:buChar char="•"/>
              <a:defRPr/>
            </a:pPr>
            <a:r>
              <a:rPr lang="en-US" sz="2800" dirty="0">
                <a:latin typeface="+mn-lt"/>
              </a:rPr>
              <a:t>A doctor often can’t </a:t>
            </a:r>
            <a:r>
              <a:rPr lang="en-US" sz="2800" dirty="0" smtClean="0">
                <a:latin typeface="+mn-lt"/>
              </a:rPr>
              <a:t>tell</a:t>
            </a:r>
            <a:endParaRPr lang="en-US" sz="2800" dirty="0">
              <a:latin typeface="+mn-lt"/>
            </a:endParaRPr>
          </a:p>
          <a:p>
            <a:pPr marL="285750" indent="-285750">
              <a:buFont typeface="Arial" pitchFamily="34" charset="0"/>
              <a:buChar char="•"/>
              <a:defRPr/>
            </a:pPr>
            <a:r>
              <a:rPr lang="en-US" sz="2800" dirty="0">
                <a:latin typeface="+mn-lt"/>
              </a:rPr>
              <a:t>Special allergy testing is often needed to know the cause of a </a:t>
            </a:r>
            <a:r>
              <a:rPr lang="en-US" sz="2800" dirty="0" smtClean="0">
                <a:latin typeface="+mn-lt"/>
              </a:rPr>
              <a:t>rash</a:t>
            </a:r>
            <a:endParaRPr lang="en-US" sz="2800" dirty="0">
              <a:latin typeface="+mn-lt"/>
            </a:endParaRPr>
          </a:p>
          <a:p>
            <a:pPr>
              <a:defRPr/>
            </a:pPr>
            <a:endParaRPr lang="en-US" dirty="0">
              <a:latin typeface="Arial" charset="0"/>
            </a:endParaRPr>
          </a:p>
        </p:txBody>
      </p:sp>
      <p:grpSp>
        <p:nvGrpSpPr>
          <p:cNvPr id="62468" name="Group 12"/>
          <p:cNvGrpSpPr>
            <a:grpSpLocks/>
          </p:cNvGrpSpPr>
          <p:nvPr/>
        </p:nvGrpSpPr>
        <p:grpSpPr bwMode="auto">
          <a:xfrm>
            <a:off x="5108575" y="1704975"/>
            <a:ext cx="2644775" cy="2322513"/>
            <a:chOff x="4615542" y="1979259"/>
            <a:chExt cx="2644736" cy="2322186"/>
          </a:xfrm>
        </p:grpSpPr>
        <p:pic>
          <p:nvPicPr>
            <p:cNvPr id="62475"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5542" y="1979259"/>
              <a:ext cx="2644736" cy="1983552"/>
            </a:xfrm>
            <a:prstGeom prst="rect">
              <a:avLst/>
            </a:prstGeom>
            <a:noFill/>
            <a:ln w="9525">
              <a:noFill/>
              <a:miter lim="800000"/>
              <a:headEnd/>
              <a:tailEnd/>
            </a:ln>
          </p:spPr>
        </p:pic>
        <p:sp>
          <p:nvSpPr>
            <p:cNvPr id="15" name="TextBox 14"/>
            <p:cNvSpPr txBox="1"/>
            <p:nvPr/>
          </p:nvSpPr>
          <p:spPr>
            <a:xfrm>
              <a:off x="4615542" y="3963355"/>
              <a:ext cx="2644736" cy="338090"/>
            </a:xfrm>
            <a:prstGeom prst="rect">
              <a:avLst/>
            </a:prstGeom>
            <a:noFill/>
          </p:spPr>
          <p:txBody>
            <a:bodyPr>
              <a:spAutoFit/>
            </a:bodyPr>
            <a:lstStyle/>
            <a:p>
              <a:pPr>
                <a:defRPr/>
              </a:pPr>
              <a:r>
                <a:rPr lang="en-US" sz="800" dirty="0">
                  <a:latin typeface="+mn-lt"/>
                </a:rPr>
                <a:t>Photo by </a:t>
              </a:r>
              <a:r>
                <a:rPr lang="en-US" sz="800" dirty="0" err="1">
                  <a:latin typeface="+mn-lt"/>
                </a:rPr>
                <a:t>RainbowKatie</a:t>
              </a:r>
              <a:r>
                <a:rPr lang="en-US" sz="800" dirty="0">
                  <a:latin typeface="+mn-lt"/>
                </a:rPr>
                <a:t> available under public domain from Wikimedia Commons</a:t>
              </a:r>
            </a:p>
          </p:txBody>
        </p:sp>
      </p:grpSp>
      <p:grpSp>
        <p:nvGrpSpPr>
          <p:cNvPr id="62469" name="Group 1"/>
          <p:cNvGrpSpPr>
            <a:grpSpLocks/>
          </p:cNvGrpSpPr>
          <p:nvPr/>
        </p:nvGrpSpPr>
        <p:grpSpPr bwMode="auto">
          <a:xfrm>
            <a:off x="5105400" y="4089400"/>
            <a:ext cx="3124200" cy="2559050"/>
            <a:chOff x="5830888" y="3905250"/>
            <a:chExt cx="3124425" cy="2558594"/>
          </a:xfrm>
        </p:grpSpPr>
        <p:sp>
          <p:nvSpPr>
            <p:cNvPr id="61443" name="TextBox 1"/>
            <p:cNvSpPr txBox="1">
              <a:spLocks noChangeArrowheads="1"/>
            </p:cNvSpPr>
            <p:nvPr/>
          </p:nvSpPr>
          <p:spPr bwMode="auto">
            <a:xfrm>
              <a:off x="5834063" y="3905250"/>
              <a:ext cx="3121250" cy="369822"/>
            </a:xfrm>
            <a:prstGeom prst="rect">
              <a:avLst/>
            </a:prstGeom>
            <a:noFill/>
            <a:ln w="9525">
              <a:noFill/>
              <a:miter lim="800000"/>
              <a:headEnd/>
              <a:tailEnd/>
            </a:ln>
          </p:spPr>
          <p:txBody>
            <a:bodyPr>
              <a:spAutoFit/>
            </a:bodyPr>
            <a:lstStyle/>
            <a:p>
              <a:pPr>
                <a:defRPr/>
              </a:pPr>
              <a:r>
                <a:rPr lang="en-US" b="1" dirty="0">
                  <a:latin typeface="+mn-lt"/>
                </a:rPr>
                <a:t>Patch Testing For Allergy </a:t>
              </a:r>
            </a:p>
          </p:txBody>
        </p:sp>
        <p:pic>
          <p:nvPicPr>
            <p:cNvPr id="62473"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4063" y="4273550"/>
              <a:ext cx="2641600" cy="1974850"/>
            </a:xfrm>
            <a:prstGeom prst="rect">
              <a:avLst/>
            </a:prstGeom>
            <a:noFill/>
            <a:ln w="9525">
              <a:noFill/>
              <a:miter lim="800000"/>
              <a:headEnd/>
              <a:tailEnd/>
            </a:ln>
          </p:spPr>
        </p:pic>
        <p:sp>
          <p:nvSpPr>
            <p:cNvPr id="16" name="TextBox 15"/>
            <p:cNvSpPr txBox="1"/>
            <p:nvPr/>
          </p:nvSpPr>
          <p:spPr>
            <a:xfrm>
              <a:off x="5830888" y="6247982"/>
              <a:ext cx="2644965" cy="215862"/>
            </a:xfrm>
            <a:prstGeom prst="rect">
              <a:avLst/>
            </a:prstGeom>
            <a:noFill/>
          </p:spPr>
          <p:txBody>
            <a:bodyPr>
              <a:spAutoFit/>
            </a:bodyPr>
            <a:lstStyle/>
            <a:p>
              <a:pPr>
                <a:defRPr/>
              </a:pPr>
              <a:r>
                <a:rPr lang="en-US" sz="800" dirty="0">
                  <a:latin typeface="+mn-lt"/>
                </a:rPr>
                <a:t>Photo by National Jewish Health</a:t>
              </a:r>
            </a:p>
          </p:txBody>
        </p:sp>
      </p:grpSp>
      <p:pic>
        <p:nvPicPr>
          <p:cNvPr id="62470" name="Picture 8" descr="Allergy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32738" y="1249363"/>
            <a:ext cx="919162" cy="912812"/>
          </a:xfrm>
          <a:prstGeom prst="rect">
            <a:avLst/>
          </a:prstGeom>
          <a:noFill/>
          <a:ln w="9525">
            <a:noFill/>
            <a:miter lim="800000"/>
            <a:headEnd/>
            <a:tailEnd/>
          </a:ln>
        </p:spPr>
      </p:pic>
      <p:pic>
        <p:nvPicPr>
          <p:cNvPr id="62471" name="Picture 34"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40675" y="217488"/>
            <a:ext cx="911225" cy="9064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52413" y="247650"/>
            <a:ext cx="7613650" cy="1143000"/>
          </a:xfrm>
        </p:spPr>
        <p:txBody>
          <a:bodyPr/>
          <a:lstStyle/>
          <a:p>
            <a:r>
              <a:rPr lang="en-US" dirty="0" smtClean="0"/>
              <a:t>Very irritating chemicals can cause serious eye injury!</a:t>
            </a:r>
          </a:p>
        </p:txBody>
      </p:sp>
      <p:pic>
        <p:nvPicPr>
          <p:cNvPr id="64514" name="Content Placeholder 2"/>
          <p:cNvPicPr>
            <a:picLocks noGrp="1" noChangeAspect="1"/>
          </p:cNvPicPr>
          <p:nvPr>
            <p:ph sz="half" idx="1"/>
          </p:nvPr>
        </p:nvPicPr>
        <p:blipFill>
          <a:blip r:embed="rId4" cstate="print"/>
          <a:srcRect/>
          <a:stretch>
            <a:fillRect/>
          </a:stretch>
        </p:blipFill>
        <p:spPr>
          <a:xfrm>
            <a:off x="1074738" y="2001838"/>
            <a:ext cx="2779712" cy="2205037"/>
          </a:xfrm>
        </p:spPr>
      </p:pic>
      <p:sp>
        <p:nvSpPr>
          <p:cNvPr id="64515" name="Content Placeholder 5"/>
          <p:cNvSpPr>
            <a:spLocks noGrp="1"/>
          </p:cNvSpPr>
          <p:nvPr>
            <p:ph sz="half" idx="2"/>
          </p:nvPr>
        </p:nvSpPr>
        <p:spPr>
          <a:xfrm>
            <a:off x="4479925" y="2312988"/>
            <a:ext cx="4046538" cy="1108075"/>
          </a:xfrm>
        </p:spPr>
        <p:txBody>
          <a:bodyPr/>
          <a:lstStyle/>
          <a:p>
            <a:r>
              <a:rPr lang="en-US" dirty="0" smtClean="0"/>
              <a:t>Chemical burns</a:t>
            </a:r>
          </a:p>
          <a:p>
            <a:pPr lvl="1"/>
            <a:r>
              <a:rPr lang="en-US" dirty="0"/>
              <a:t>H</a:t>
            </a:r>
            <a:r>
              <a:rPr lang="en-US" dirty="0" smtClean="0"/>
              <a:t>igh pH</a:t>
            </a:r>
          </a:p>
          <a:p>
            <a:pPr lvl="2"/>
            <a:r>
              <a:rPr lang="en-US" dirty="0" smtClean="0"/>
              <a:t>Ammonia</a:t>
            </a:r>
          </a:p>
          <a:p>
            <a:pPr lvl="2"/>
            <a:r>
              <a:rPr lang="en-US" dirty="0" smtClean="0"/>
              <a:t>Hydroxides</a:t>
            </a:r>
          </a:p>
          <a:p>
            <a:r>
              <a:rPr lang="en-US" dirty="0" smtClean="0"/>
              <a:t>Can result in permanent injury and loss of vision</a:t>
            </a:r>
          </a:p>
        </p:txBody>
      </p:sp>
      <p:sp>
        <p:nvSpPr>
          <p:cNvPr id="64516" name="Slide Number Placeholder 3"/>
          <p:cNvSpPr>
            <a:spLocks noGrp="1"/>
          </p:cNvSpPr>
          <p:nvPr>
            <p:ph type="sldNum" sz="quarter" idx="12"/>
          </p:nvPr>
        </p:nvSpPr>
        <p:spPr>
          <a:noFill/>
        </p:spPr>
        <p:txBody>
          <a:bodyPr/>
          <a:lstStyle/>
          <a:p>
            <a:fld id="{608C9233-1A43-4187-B0EA-8DB3605EC60C}" type="slidenum">
              <a:rPr lang="en-US" smtClean="0"/>
              <a:pPr/>
              <a:t>23</a:t>
            </a:fld>
            <a:endParaRPr lang="en-US" smtClean="0"/>
          </a:p>
        </p:txBody>
      </p:sp>
      <p:sp>
        <p:nvSpPr>
          <p:cNvPr id="64517" name="TextBox 6"/>
          <p:cNvSpPr txBox="1">
            <a:spLocks noChangeArrowheads="1"/>
          </p:cNvSpPr>
          <p:nvPr/>
        </p:nvSpPr>
        <p:spPr bwMode="auto">
          <a:xfrm>
            <a:off x="1041400" y="4433888"/>
            <a:ext cx="3171825" cy="338137"/>
          </a:xfrm>
          <a:prstGeom prst="rect">
            <a:avLst/>
          </a:prstGeom>
          <a:noFill/>
          <a:ln w="9525">
            <a:noFill/>
            <a:miter lim="800000"/>
            <a:headEnd/>
            <a:tailEnd/>
          </a:ln>
        </p:spPr>
        <p:txBody>
          <a:bodyPr>
            <a:spAutoFit/>
          </a:bodyPr>
          <a:lstStyle/>
          <a:p>
            <a:r>
              <a:rPr lang="en-US" sz="800">
                <a:latin typeface="Arial" charset="0"/>
              </a:rPr>
              <a:t>GNU Free Documentation license licensed under the </a:t>
            </a:r>
            <a:r>
              <a:rPr lang="en-US" sz="800">
                <a:latin typeface="Arial" charset="0"/>
                <a:hlinkClick r:id="rId5" action="ppaction://hlinkfile" tooltip="w:en:Creative Commons"/>
              </a:rPr>
              <a:t>Creative Commons</a:t>
            </a:r>
            <a:r>
              <a:rPr lang="en-US" sz="800">
                <a:latin typeface="Arial" charset="0"/>
              </a:rPr>
              <a:t> </a:t>
            </a:r>
            <a:r>
              <a:rPr lang="en-US" sz="800">
                <a:latin typeface="Arial" charset="0"/>
                <a:hlinkClick r:id="rId6" action="ppaction://hlinkfile"/>
              </a:rPr>
              <a:t>Attribution-Share Alike 3.0 Unported</a:t>
            </a:r>
            <a:endParaRPr lang="en-US" sz="800">
              <a:latin typeface="Arial" charset="0"/>
            </a:endParaRPr>
          </a:p>
        </p:txBody>
      </p:sp>
      <p:grpSp>
        <p:nvGrpSpPr>
          <p:cNvPr id="64518" name="Group 9"/>
          <p:cNvGrpSpPr>
            <a:grpSpLocks/>
          </p:cNvGrpSpPr>
          <p:nvPr/>
        </p:nvGrpSpPr>
        <p:grpSpPr bwMode="auto">
          <a:xfrm>
            <a:off x="7761288" y="168275"/>
            <a:ext cx="1431925" cy="1108075"/>
            <a:chOff x="7361117" y="4332737"/>
            <a:chExt cx="1432335" cy="1107996"/>
          </a:xfrm>
        </p:grpSpPr>
        <p:pic>
          <p:nvPicPr>
            <p:cNvPr id="64519" name="Picture 8"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61117" y="4433101"/>
              <a:ext cx="911291" cy="907268"/>
            </a:xfrm>
            <a:prstGeom prst="rect">
              <a:avLst/>
            </a:prstGeom>
            <a:noFill/>
            <a:ln w="9525">
              <a:noFill/>
              <a:miter lim="800000"/>
              <a:headEnd/>
              <a:tailEnd/>
            </a:ln>
          </p:spPr>
        </p:pic>
        <p:sp>
          <p:nvSpPr>
            <p:cNvPr id="5" name="Rectangle 4"/>
            <p:cNvSpPr/>
            <p:nvPr/>
          </p:nvSpPr>
          <p:spPr>
            <a:xfrm>
              <a:off x="8127265" y="4332737"/>
              <a:ext cx="666187" cy="110799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6600" b="1" dirty="0">
                  <a:ln w="11430">
                    <a:solidFill>
                      <a:srgbClr val="FF9900"/>
                    </a:solidFill>
                  </a:ln>
                  <a:solidFill>
                    <a:srgbClr val="FF9900"/>
                  </a:solidFill>
                  <a:effectLst>
                    <a:outerShdw blurRad="50800" dist="38100" dir="2700000" algn="tl" rotWithShape="0">
                      <a:prstClr val="black">
                        <a:alpha val="40000"/>
                      </a:prstClr>
                    </a:outerShdw>
                  </a:effectLst>
                  <a:latin typeface="Arial" charset="0"/>
                </a:rPr>
                <a:t>!</a:t>
              </a:r>
            </a:p>
          </p:txBody>
        </p:sp>
      </p:grpSp>
    </p:spTree>
    <p:custDataLst>
      <p:tags r:id="rId1"/>
    </p:custDataLst>
    <p:extLst>
      <p:ext uri="{BB962C8B-B14F-4D97-AF65-F5344CB8AC3E}">
        <p14:creationId xmlns:p14="http://schemas.microsoft.com/office/powerpoint/2010/main" val="2889388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81000" y="23813"/>
            <a:ext cx="8763000" cy="1143000"/>
          </a:xfrm>
        </p:spPr>
        <p:txBody>
          <a:bodyPr/>
          <a:lstStyle/>
          <a:p>
            <a:r>
              <a:rPr lang="en-US" sz="3200" smtClean="0"/>
              <a:t>Chemicals can also cause health effects </a:t>
            </a:r>
            <a:br>
              <a:rPr lang="en-US" sz="3200" smtClean="0"/>
            </a:br>
            <a:r>
              <a:rPr lang="en-US" sz="3200" smtClean="0"/>
              <a:t>by entering the body</a:t>
            </a:r>
          </a:p>
        </p:txBody>
      </p:sp>
      <p:sp>
        <p:nvSpPr>
          <p:cNvPr id="54274" name="Content Placeholder 2"/>
          <p:cNvSpPr>
            <a:spLocks noGrp="1"/>
          </p:cNvSpPr>
          <p:nvPr>
            <p:ph sz="half" idx="1"/>
          </p:nvPr>
        </p:nvSpPr>
        <p:spPr>
          <a:xfrm>
            <a:off x="626424" y="1700340"/>
            <a:ext cx="3932238" cy="4114800"/>
          </a:xfrm>
        </p:spPr>
        <p:txBody>
          <a:bodyPr/>
          <a:lstStyle/>
          <a:p>
            <a:pPr>
              <a:defRPr/>
            </a:pPr>
            <a:r>
              <a:rPr lang="en-US" dirty="0" smtClean="0"/>
              <a:t>Chemicals can enter the body through:</a:t>
            </a:r>
          </a:p>
          <a:p>
            <a:pPr lvl="1">
              <a:defRPr/>
            </a:pPr>
            <a:r>
              <a:rPr lang="en-US" dirty="0"/>
              <a:t>Breathing </a:t>
            </a:r>
            <a:r>
              <a:rPr lang="en-US" dirty="0" smtClean="0"/>
              <a:t>them in</a:t>
            </a:r>
            <a:endParaRPr lang="en-US" dirty="0"/>
          </a:p>
          <a:p>
            <a:pPr lvl="1">
              <a:defRPr/>
            </a:pPr>
            <a:r>
              <a:rPr lang="en-US" dirty="0" smtClean="0"/>
              <a:t>Swallowing them</a:t>
            </a:r>
            <a:endParaRPr lang="en-US" dirty="0"/>
          </a:p>
          <a:p>
            <a:pPr lvl="1">
              <a:defRPr/>
            </a:pPr>
            <a:r>
              <a:rPr lang="en-US" dirty="0" smtClean="0"/>
              <a:t>Contact with the</a:t>
            </a:r>
          </a:p>
          <a:p>
            <a:pPr lvl="2">
              <a:defRPr/>
            </a:pPr>
            <a:r>
              <a:rPr lang="en-US" dirty="0" smtClean="0"/>
              <a:t>Eyes</a:t>
            </a:r>
          </a:p>
          <a:p>
            <a:pPr lvl="2">
              <a:defRPr/>
            </a:pPr>
            <a:r>
              <a:rPr lang="en-US" dirty="0" smtClean="0"/>
              <a:t>Nose and mouth</a:t>
            </a:r>
          </a:p>
          <a:p>
            <a:pPr lvl="1">
              <a:defRPr/>
            </a:pPr>
            <a:r>
              <a:rPr lang="en-US" dirty="0" smtClean="0"/>
              <a:t>Breaks in the skin</a:t>
            </a:r>
          </a:p>
          <a:p>
            <a:pPr marL="457200" lvl="1" indent="0">
              <a:buFontTx/>
              <a:buNone/>
              <a:defRPr/>
            </a:pPr>
            <a:endParaRPr lang="en-US" dirty="0" smtClean="0"/>
          </a:p>
        </p:txBody>
      </p:sp>
      <p:sp>
        <p:nvSpPr>
          <p:cNvPr id="65539" name="Slide Number Placeholder 4"/>
          <p:cNvSpPr>
            <a:spLocks noGrp="1"/>
          </p:cNvSpPr>
          <p:nvPr>
            <p:ph type="sldNum" sz="quarter" idx="12"/>
          </p:nvPr>
        </p:nvSpPr>
        <p:spPr>
          <a:noFill/>
        </p:spPr>
        <p:txBody>
          <a:bodyPr/>
          <a:lstStyle/>
          <a:p>
            <a:fld id="{25AC64E6-90BA-4848-A13E-D542C245D417}" type="slidenum">
              <a:rPr lang="en-US" smtClean="0"/>
              <a:pPr/>
              <a:t>24</a:t>
            </a:fld>
            <a:endParaRPr lang="en-US" smtClean="0"/>
          </a:p>
        </p:txBody>
      </p:sp>
      <p:sp>
        <p:nvSpPr>
          <p:cNvPr id="7" name="Rounded Rectangle 6"/>
          <p:cNvSpPr/>
          <p:nvPr/>
        </p:nvSpPr>
        <p:spPr>
          <a:xfrm>
            <a:off x="1516063" y="5819775"/>
            <a:ext cx="6624637" cy="9334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277" name="TextBox 5"/>
          <p:cNvSpPr txBox="1">
            <a:spLocks noChangeArrowheads="1"/>
          </p:cNvSpPr>
          <p:nvPr/>
        </p:nvSpPr>
        <p:spPr bwMode="auto">
          <a:xfrm>
            <a:off x="1712913" y="6109857"/>
            <a:ext cx="6427787" cy="369332"/>
          </a:xfrm>
          <a:prstGeom prst="rect">
            <a:avLst/>
          </a:prstGeom>
          <a:noFill/>
          <a:ln w="9525">
            <a:noFill/>
            <a:miter lim="800000"/>
            <a:headEnd/>
            <a:tailEnd/>
          </a:ln>
        </p:spPr>
        <p:txBody>
          <a:bodyPr>
            <a:spAutoFit/>
          </a:bodyPr>
          <a:lstStyle/>
          <a:p>
            <a:pPr algn="ctr">
              <a:defRPr/>
            </a:pPr>
            <a:r>
              <a:rPr lang="en-US" dirty="0">
                <a:latin typeface="+mn-lt"/>
              </a:rPr>
              <a:t>Even intact skin is not good protection from all chemicals.  </a:t>
            </a:r>
          </a:p>
        </p:txBody>
      </p:sp>
      <p:sp>
        <p:nvSpPr>
          <p:cNvPr id="65543" name="Rectangle 3"/>
          <p:cNvSpPr>
            <a:spLocks noChangeArrowheads="1"/>
          </p:cNvSpPr>
          <p:nvPr/>
        </p:nvSpPr>
        <p:spPr bwMode="auto">
          <a:xfrm>
            <a:off x="4963773" y="5466556"/>
            <a:ext cx="4572000" cy="215444"/>
          </a:xfrm>
          <a:prstGeom prst="rect">
            <a:avLst/>
          </a:prstGeom>
          <a:noFill/>
          <a:ln w="9525">
            <a:noFill/>
            <a:miter lim="800000"/>
            <a:headEnd/>
            <a:tailEnd/>
          </a:ln>
        </p:spPr>
        <p:txBody>
          <a:bodyPr>
            <a:spAutoFit/>
          </a:bodyPr>
          <a:lstStyle/>
          <a:p>
            <a:r>
              <a:rPr lang="en-US" sz="800" dirty="0" smtClean="0"/>
              <a:t>Photo by National Jewish Health</a:t>
            </a:r>
            <a:endParaRPr lang="en-US" sz="800" dirty="0"/>
          </a:p>
        </p:txBody>
      </p:sp>
      <p:pic>
        <p:nvPicPr>
          <p:cNvPr id="3" name="Content Placeholder 2"/>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054600" y="1351756"/>
            <a:ext cx="3086100" cy="4114800"/>
          </a:xfrm>
        </p:spPr>
      </p:pic>
      <p:sp>
        <p:nvSpPr>
          <p:cNvPr id="16" name="TextBox 15"/>
          <p:cNvSpPr txBox="1"/>
          <p:nvPr/>
        </p:nvSpPr>
        <p:spPr>
          <a:xfrm>
            <a:off x="7951788" y="2195866"/>
            <a:ext cx="1202870" cy="1138773"/>
          </a:xfrm>
          <a:prstGeom prst="rect">
            <a:avLst/>
          </a:prstGeom>
          <a:noFill/>
        </p:spPr>
        <p:txBody>
          <a:bodyPr wrap="square" rtlCol="0">
            <a:spAutoFit/>
          </a:bodyPr>
          <a:lstStyle/>
          <a:p>
            <a:r>
              <a:rPr lang="en-US" sz="1700" dirty="0" smtClean="0"/>
              <a:t>Contact</a:t>
            </a:r>
          </a:p>
          <a:p>
            <a:r>
              <a:rPr lang="en-US" sz="1700" dirty="0" smtClean="0"/>
              <a:t>with eyes, nose and mouth</a:t>
            </a:r>
            <a:endParaRPr lang="en-US" sz="1700" dirty="0"/>
          </a:p>
        </p:txBody>
      </p:sp>
      <p:cxnSp>
        <p:nvCxnSpPr>
          <p:cNvPr id="17" name="Straight Arrow Connector 16"/>
          <p:cNvCxnSpPr/>
          <p:nvPr/>
        </p:nvCxnSpPr>
        <p:spPr>
          <a:xfrm flipH="1">
            <a:off x="6819673" y="2519032"/>
            <a:ext cx="113211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37853" y="4245648"/>
            <a:ext cx="1202870" cy="646331"/>
          </a:xfrm>
          <a:prstGeom prst="rect">
            <a:avLst/>
          </a:prstGeom>
          <a:noFill/>
        </p:spPr>
        <p:txBody>
          <a:bodyPr wrap="square" rtlCol="0">
            <a:spAutoFit/>
          </a:bodyPr>
          <a:lstStyle/>
          <a:p>
            <a:r>
              <a:rPr lang="en-US" dirty="0" smtClean="0"/>
              <a:t>Breaks in the skin</a:t>
            </a:r>
            <a:endParaRPr lang="en-US" dirty="0"/>
          </a:p>
        </p:txBody>
      </p:sp>
      <p:cxnSp>
        <p:nvCxnSpPr>
          <p:cNvPr id="19" name="Straight Arrow Connector 18"/>
          <p:cNvCxnSpPr/>
          <p:nvPr/>
        </p:nvCxnSpPr>
        <p:spPr>
          <a:xfrm flipH="1" flipV="1">
            <a:off x="6253616" y="4430314"/>
            <a:ext cx="1698172" cy="788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533073" y="2501059"/>
            <a:ext cx="1504780" cy="528385"/>
            <a:chOff x="6447008" y="2519032"/>
            <a:chExt cx="1504780" cy="528385"/>
          </a:xfrm>
        </p:grpSpPr>
        <p:cxnSp>
          <p:nvCxnSpPr>
            <p:cNvPr id="6" name="Straight Arrow Connector 5"/>
            <p:cNvCxnSpPr/>
            <p:nvPr/>
          </p:nvCxnSpPr>
          <p:spPr>
            <a:xfrm flipH="1">
              <a:off x="6447008" y="2519032"/>
              <a:ext cx="1504780" cy="247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594078" y="2519032"/>
              <a:ext cx="1357710" cy="5283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287101" y="3090377"/>
            <a:ext cx="1353343" cy="353943"/>
          </a:xfrm>
          <a:prstGeom prst="rect">
            <a:avLst/>
          </a:prstGeom>
          <a:noFill/>
        </p:spPr>
        <p:txBody>
          <a:bodyPr wrap="square" rtlCol="0">
            <a:spAutoFit/>
          </a:bodyPr>
          <a:lstStyle/>
          <a:p>
            <a:r>
              <a:rPr lang="en-US" sz="1700" dirty="0" smtClean="0"/>
              <a:t>Swallowing</a:t>
            </a:r>
            <a:endParaRPr lang="en-US" sz="1700" dirty="0"/>
          </a:p>
        </p:txBody>
      </p:sp>
      <p:cxnSp>
        <p:nvCxnSpPr>
          <p:cNvPr id="26" name="Straight Arrow Connector 25"/>
          <p:cNvCxnSpPr/>
          <p:nvPr/>
        </p:nvCxnSpPr>
        <p:spPr>
          <a:xfrm flipV="1">
            <a:off x="5552798" y="3043019"/>
            <a:ext cx="613172" cy="1949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67948" y="2734489"/>
            <a:ext cx="792758" cy="142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287101" y="2543926"/>
            <a:ext cx="2026005" cy="615553"/>
            <a:chOff x="4380011" y="2550906"/>
            <a:chExt cx="2026005" cy="615553"/>
          </a:xfrm>
        </p:grpSpPr>
        <p:sp>
          <p:nvSpPr>
            <p:cNvPr id="25" name="TextBox 24"/>
            <p:cNvSpPr txBox="1"/>
            <p:nvPr/>
          </p:nvSpPr>
          <p:spPr>
            <a:xfrm>
              <a:off x="4380011" y="2550906"/>
              <a:ext cx="1353343" cy="615553"/>
            </a:xfrm>
            <a:prstGeom prst="rect">
              <a:avLst/>
            </a:prstGeom>
            <a:noFill/>
          </p:spPr>
          <p:txBody>
            <a:bodyPr wrap="square" rtlCol="0">
              <a:spAutoFit/>
            </a:bodyPr>
            <a:lstStyle/>
            <a:p>
              <a:r>
                <a:rPr lang="en-US" sz="1700" dirty="0" smtClean="0"/>
                <a:t>Breathing</a:t>
              </a:r>
            </a:p>
            <a:p>
              <a:endParaRPr lang="en-US" sz="1700" dirty="0"/>
            </a:p>
          </p:txBody>
        </p:sp>
        <p:cxnSp>
          <p:nvCxnSpPr>
            <p:cNvPr id="28" name="Straight Arrow Connector 27"/>
            <p:cNvCxnSpPr/>
            <p:nvPr/>
          </p:nvCxnSpPr>
          <p:spPr>
            <a:xfrm>
              <a:off x="5460858" y="2765252"/>
              <a:ext cx="945158" cy="1358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31125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5"/>
          <p:cNvSpPr>
            <a:spLocks noGrp="1"/>
          </p:cNvSpPr>
          <p:nvPr>
            <p:ph type="title"/>
          </p:nvPr>
        </p:nvSpPr>
        <p:spPr>
          <a:xfrm>
            <a:off x="334963" y="274638"/>
            <a:ext cx="8520112" cy="1143000"/>
          </a:xfrm>
        </p:spPr>
        <p:txBody>
          <a:bodyPr/>
          <a:lstStyle/>
          <a:p>
            <a:r>
              <a:rPr lang="en-US" sz="4000" dirty="0" smtClean="0"/>
              <a:t>Irritants and allergy can </a:t>
            </a:r>
            <a:br>
              <a:rPr lang="en-US" sz="4000" dirty="0" smtClean="0"/>
            </a:br>
            <a:r>
              <a:rPr lang="en-US" sz="4000" dirty="0" smtClean="0"/>
              <a:t>cause breathing symptoms</a:t>
            </a:r>
          </a:p>
        </p:txBody>
      </p:sp>
      <p:sp>
        <p:nvSpPr>
          <p:cNvPr id="66562" name="Slide Number Placeholder 4"/>
          <p:cNvSpPr>
            <a:spLocks noGrp="1"/>
          </p:cNvSpPr>
          <p:nvPr>
            <p:ph type="sldNum" sz="quarter" idx="12"/>
          </p:nvPr>
        </p:nvSpPr>
        <p:spPr>
          <a:noFill/>
        </p:spPr>
        <p:txBody>
          <a:bodyPr/>
          <a:lstStyle/>
          <a:p>
            <a:fld id="{DB554D0E-505F-4C1A-B6EB-67A40172FDB0}" type="slidenum">
              <a:rPr lang="en-US" smtClean="0"/>
              <a:pPr/>
              <a:t>25</a:t>
            </a:fld>
            <a:endParaRPr lang="en-US" smtClean="0"/>
          </a:p>
        </p:txBody>
      </p:sp>
      <p:sp>
        <p:nvSpPr>
          <p:cNvPr id="66563" name="TextBox 10"/>
          <p:cNvSpPr txBox="1">
            <a:spLocks noChangeArrowheads="1"/>
          </p:cNvSpPr>
          <p:nvPr/>
        </p:nvSpPr>
        <p:spPr bwMode="auto">
          <a:xfrm>
            <a:off x="3963194" y="3657600"/>
            <a:ext cx="5538787" cy="215444"/>
          </a:xfrm>
          <a:prstGeom prst="rect">
            <a:avLst/>
          </a:prstGeom>
          <a:noFill/>
          <a:ln w="9525">
            <a:noFill/>
            <a:miter lim="800000"/>
            <a:headEnd/>
            <a:tailEnd/>
          </a:ln>
        </p:spPr>
        <p:txBody>
          <a:bodyPr>
            <a:spAutoFit/>
          </a:bodyPr>
          <a:lstStyle/>
          <a:p>
            <a:pPr>
              <a:spcBef>
                <a:spcPct val="50000"/>
              </a:spcBef>
            </a:pPr>
            <a:r>
              <a:rPr lang="en-US" sz="800" dirty="0"/>
              <a:t>Photo by National Jewish Health</a:t>
            </a:r>
          </a:p>
        </p:txBody>
      </p:sp>
      <p:sp>
        <p:nvSpPr>
          <p:cNvPr id="4" name="TextBox 3"/>
          <p:cNvSpPr txBox="1"/>
          <p:nvPr/>
        </p:nvSpPr>
        <p:spPr>
          <a:xfrm>
            <a:off x="373063" y="2152650"/>
            <a:ext cx="5068887" cy="2832100"/>
          </a:xfrm>
          <a:prstGeom prst="rect">
            <a:avLst/>
          </a:prstGeom>
          <a:noFill/>
        </p:spPr>
        <p:txBody>
          <a:bodyPr>
            <a:spAutoFit/>
          </a:bodyPr>
          <a:lstStyle/>
          <a:p>
            <a:pPr marL="457200" indent="-457200">
              <a:buFont typeface="Arial" pitchFamily="34" charset="0"/>
              <a:buChar char="•"/>
              <a:defRPr/>
            </a:pPr>
            <a:r>
              <a:rPr lang="en-US" sz="2800" dirty="0">
                <a:latin typeface="+mn-lt"/>
              </a:rPr>
              <a:t>Cough</a:t>
            </a:r>
          </a:p>
          <a:p>
            <a:pPr marL="800100" lvl="1" indent="-342900">
              <a:buFont typeface="Arial" pitchFamily="34" charset="0"/>
              <a:buChar char="•"/>
              <a:defRPr/>
            </a:pPr>
            <a:r>
              <a:rPr lang="en-US" sz="2400" dirty="0">
                <a:latin typeface="+mn-lt"/>
              </a:rPr>
              <a:t>Dry cough</a:t>
            </a:r>
          </a:p>
          <a:p>
            <a:pPr marL="800100" lvl="1" indent="-342900">
              <a:buFont typeface="Arial" pitchFamily="34" charset="0"/>
              <a:buChar char="•"/>
              <a:defRPr/>
            </a:pPr>
            <a:r>
              <a:rPr lang="en-US" sz="2400" dirty="0">
                <a:latin typeface="+mn-lt"/>
              </a:rPr>
              <a:t>Cough with phlegm</a:t>
            </a:r>
          </a:p>
          <a:p>
            <a:pPr marL="457200" indent="-457200">
              <a:buFont typeface="Arial" pitchFamily="34" charset="0"/>
              <a:buChar char="•"/>
              <a:defRPr/>
            </a:pPr>
            <a:r>
              <a:rPr lang="en-US" sz="2800" dirty="0">
                <a:latin typeface="+mn-lt"/>
              </a:rPr>
              <a:t>Wheeze</a:t>
            </a:r>
          </a:p>
          <a:p>
            <a:pPr marL="457200" indent="-457200">
              <a:buFont typeface="Arial" pitchFamily="34" charset="0"/>
              <a:buChar char="•"/>
              <a:defRPr/>
            </a:pPr>
            <a:r>
              <a:rPr lang="en-US" sz="2800" dirty="0">
                <a:latin typeface="+mn-lt"/>
              </a:rPr>
              <a:t>Chest tightness</a:t>
            </a:r>
          </a:p>
          <a:p>
            <a:pPr marL="457200" indent="-457200">
              <a:buFont typeface="Arial" pitchFamily="34" charset="0"/>
              <a:buChar char="•"/>
              <a:defRPr/>
            </a:pPr>
            <a:r>
              <a:rPr lang="en-US" sz="2800" dirty="0">
                <a:latin typeface="+mn-lt"/>
              </a:rPr>
              <a:t>Shortness of breath</a:t>
            </a:r>
          </a:p>
          <a:p>
            <a:pPr>
              <a:defRPr/>
            </a:pPr>
            <a:endParaRPr lang="en-US" dirty="0">
              <a:latin typeface="Arial" charset="0"/>
            </a:endParaRPr>
          </a:p>
        </p:txBody>
      </p:sp>
      <p:pic>
        <p:nvPicPr>
          <p:cNvPr id="6656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000" y="1666875"/>
            <a:ext cx="2517775" cy="1990725"/>
          </a:xfrm>
          <a:prstGeom prst="rect">
            <a:avLst/>
          </a:prstGeom>
          <a:noFill/>
          <a:ln w="9525">
            <a:noFill/>
            <a:miter lim="800000"/>
            <a:headEnd/>
            <a:tailEnd/>
          </a:ln>
        </p:spPr>
      </p:pic>
      <p:pic>
        <p:nvPicPr>
          <p:cNvPr id="6656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588" y="2220913"/>
            <a:ext cx="2090737" cy="4041775"/>
          </a:xfrm>
          <a:prstGeom prst="rect">
            <a:avLst/>
          </a:prstGeom>
          <a:noFill/>
          <a:ln w="9525">
            <a:noFill/>
            <a:miter lim="800000"/>
            <a:headEnd/>
            <a:tailEnd/>
          </a:ln>
        </p:spPr>
      </p:pic>
      <p:sp>
        <p:nvSpPr>
          <p:cNvPr id="66567" name="Rectangle 7"/>
          <p:cNvSpPr>
            <a:spLocks noChangeArrowheads="1"/>
          </p:cNvSpPr>
          <p:nvPr/>
        </p:nvSpPr>
        <p:spPr bwMode="auto">
          <a:xfrm>
            <a:off x="6754813" y="6265863"/>
            <a:ext cx="1670650" cy="215444"/>
          </a:xfrm>
          <a:prstGeom prst="rect">
            <a:avLst/>
          </a:prstGeom>
          <a:noFill/>
          <a:ln w="9525">
            <a:noFill/>
            <a:miter lim="800000"/>
            <a:headEnd/>
            <a:tailEnd/>
          </a:ln>
        </p:spPr>
        <p:txBody>
          <a:bodyPr wrap="none">
            <a:spAutoFit/>
          </a:bodyPr>
          <a:lstStyle/>
          <a:p>
            <a:r>
              <a:rPr lang="en-US" sz="800">
                <a:latin typeface="+mj-lt"/>
              </a:rPr>
              <a:t>Photo by National Jewish Health</a:t>
            </a:r>
          </a:p>
        </p:txBody>
      </p:sp>
      <p:sp>
        <p:nvSpPr>
          <p:cNvPr id="10" name="Rounded Rectangle 9"/>
          <p:cNvSpPr/>
          <p:nvPr/>
        </p:nvSpPr>
        <p:spPr>
          <a:xfrm>
            <a:off x="565150" y="5407025"/>
            <a:ext cx="5861050" cy="96678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568" name="TextBox 1"/>
          <p:cNvSpPr txBox="1">
            <a:spLocks noChangeArrowheads="1"/>
          </p:cNvSpPr>
          <p:nvPr/>
        </p:nvSpPr>
        <p:spPr bwMode="auto">
          <a:xfrm>
            <a:off x="565150" y="5408613"/>
            <a:ext cx="5673725" cy="984885"/>
          </a:xfrm>
          <a:prstGeom prst="rect">
            <a:avLst/>
          </a:prstGeom>
          <a:noFill/>
          <a:ln w="9525">
            <a:noFill/>
            <a:miter lim="800000"/>
            <a:headEnd/>
            <a:tailEnd/>
          </a:ln>
        </p:spPr>
        <p:txBody>
          <a:bodyPr wrap="square">
            <a:spAutoFit/>
          </a:bodyPr>
          <a:lstStyle/>
          <a:p>
            <a:pPr algn="ctr">
              <a:defRPr/>
            </a:pPr>
            <a:r>
              <a:rPr lang="en-US" sz="2000" dirty="0">
                <a:latin typeface="+mn-lt"/>
              </a:rPr>
              <a:t>Breathing symptoms due to irritants are usually mild and get better when you leave exposure.</a:t>
            </a:r>
          </a:p>
          <a:p>
            <a:pPr>
              <a:defRPr/>
            </a:pPr>
            <a:endParaRPr lang="en-US" dirty="0">
              <a:latin typeface="Arial" charset="0"/>
            </a:endParaRPr>
          </a:p>
        </p:txBody>
      </p:sp>
      <p:pic>
        <p:nvPicPr>
          <p:cNvPr id="66570" name="Picture 35" descr="Allergy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12125" y="169863"/>
            <a:ext cx="917575" cy="912812"/>
          </a:xfrm>
          <a:prstGeom prst="rect">
            <a:avLst/>
          </a:prstGeom>
          <a:noFill/>
          <a:ln w="9525">
            <a:noFill/>
            <a:miter lim="800000"/>
            <a:headEnd/>
            <a:tailEnd/>
          </a:ln>
        </p:spPr>
      </p:pic>
      <p:pic>
        <p:nvPicPr>
          <p:cNvPr id="6657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5463" y="1152525"/>
            <a:ext cx="908050" cy="901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35795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5"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53388" y="127000"/>
            <a:ext cx="917575" cy="912813"/>
          </a:xfrm>
          <a:prstGeom prst="rect">
            <a:avLst/>
          </a:prstGeom>
          <a:noFill/>
          <a:ln w="9525">
            <a:noFill/>
            <a:miter lim="800000"/>
            <a:headEnd/>
            <a:tailEnd/>
          </a:ln>
        </p:spPr>
      </p:pic>
      <p:sp>
        <p:nvSpPr>
          <p:cNvPr id="67586" name="Rectangle 2"/>
          <p:cNvSpPr>
            <a:spLocks noGrp="1" noChangeArrowheads="1"/>
          </p:cNvSpPr>
          <p:nvPr>
            <p:ph type="title" idx="4294967295"/>
          </p:nvPr>
        </p:nvSpPr>
        <p:spPr>
          <a:xfrm>
            <a:off x="-698500" y="141288"/>
            <a:ext cx="9717088" cy="1143000"/>
          </a:xfrm>
        </p:spPr>
        <p:txBody>
          <a:bodyPr/>
          <a:lstStyle/>
          <a:p>
            <a:pPr eaLnBrk="1" hangingPunct="1"/>
            <a:r>
              <a:rPr lang="en-US" sz="3600" smtClean="0"/>
              <a:t>Asthma can be triggered by</a:t>
            </a:r>
            <a:br>
              <a:rPr lang="en-US" sz="3600" smtClean="0"/>
            </a:br>
            <a:r>
              <a:rPr lang="en-US" sz="3600" smtClean="0"/>
              <a:t>irritation and allergies</a:t>
            </a:r>
          </a:p>
        </p:txBody>
      </p:sp>
      <p:sp>
        <p:nvSpPr>
          <p:cNvPr id="67587" name="Rectangle 16"/>
          <p:cNvSpPr>
            <a:spLocks noGrp="1" noChangeArrowheads="1"/>
          </p:cNvSpPr>
          <p:nvPr>
            <p:ph type="body" sz="half" idx="4294967295"/>
          </p:nvPr>
        </p:nvSpPr>
        <p:spPr>
          <a:xfrm>
            <a:off x="1160463" y="4278313"/>
            <a:ext cx="8804275" cy="2786062"/>
          </a:xfrm>
        </p:spPr>
        <p:txBody>
          <a:bodyPr/>
          <a:lstStyle/>
          <a:p>
            <a:pPr eaLnBrk="1" hangingPunct="1">
              <a:defRPr/>
            </a:pPr>
            <a:r>
              <a:rPr lang="en-US" sz="2400" dirty="0" smtClean="0"/>
              <a:t>Airways become inflamed and narrowed</a:t>
            </a:r>
          </a:p>
          <a:p>
            <a:pPr eaLnBrk="1" hangingPunct="1">
              <a:defRPr/>
            </a:pPr>
            <a:r>
              <a:rPr lang="en-US" sz="2400" dirty="0" smtClean="0"/>
              <a:t>Breathing symptoms: mild or severe</a:t>
            </a:r>
          </a:p>
          <a:p>
            <a:pPr eaLnBrk="1" hangingPunct="1">
              <a:defRPr/>
            </a:pPr>
            <a:r>
              <a:rPr lang="en-US" sz="2400" dirty="0" smtClean="0"/>
              <a:t>Treatment with medications is often needed</a:t>
            </a:r>
          </a:p>
          <a:p>
            <a:pPr marL="0" indent="0" eaLnBrk="1" hangingPunct="1">
              <a:buFontTx/>
              <a:buNone/>
              <a:defRPr/>
            </a:pPr>
            <a:endParaRPr lang="en-US" sz="2800" dirty="0" smtClean="0"/>
          </a:p>
        </p:txBody>
      </p:sp>
      <p:sp>
        <p:nvSpPr>
          <p:cNvPr id="67588" name="Slide Number Placeholder 5"/>
          <p:cNvSpPr txBox="1">
            <a:spLocks noGrp="1"/>
          </p:cNvSpPr>
          <p:nvPr/>
        </p:nvSpPr>
        <p:spPr bwMode="auto">
          <a:xfrm>
            <a:off x="7113588" y="6400800"/>
            <a:ext cx="1905000" cy="457200"/>
          </a:xfrm>
          <a:prstGeom prst="rect">
            <a:avLst/>
          </a:prstGeom>
          <a:noFill/>
          <a:ln w="9525">
            <a:noFill/>
            <a:miter lim="800000"/>
            <a:headEnd/>
            <a:tailEnd/>
          </a:ln>
        </p:spPr>
        <p:txBody>
          <a:bodyPr/>
          <a:lstStyle/>
          <a:p>
            <a:pPr algn="r"/>
            <a:fld id="{8661A2CE-C312-4DA9-B5DB-0BB4BABE3905}" type="slidenum">
              <a:rPr lang="en-US" sz="1400">
                <a:solidFill>
                  <a:srgbClr val="000000"/>
                </a:solidFill>
                <a:latin typeface="Arial" charset="0"/>
                <a:cs typeface="Tahoma" pitchFamily="34" charset="0"/>
              </a:rPr>
              <a:pPr algn="r"/>
              <a:t>26</a:t>
            </a:fld>
            <a:endParaRPr lang="en-US" sz="1400">
              <a:solidFill>
                <a:srgbClr val="000000"/>
              </a:solidFill>
              <a:latin typeface="Arial" charset="0"/>
              <a:cs typeface="Tahoma" pitchFamily="34" charset="0"/>
            </a:endParaRPr>
          </a:p>
        </p:txBody>
      </p:sp>
      <p:grpSp>
        <p:nvGrpSpPr>
          <p:cNvPr id="67589" name="Group 1"/>
          <p:cNvGrpSpPr>
            <a:grpSpLocks/>
          </p:cNvGrpSpPr>
          <p:nvPr/>
        </p:nvGrpSpPr>
        <p:grpSpPr bwMode="auto">
          <a:xfrm>
            <a:off x="796925" y="1851025"/>
            <a:ext cx="7715250" cy="2344517"/>
            <a:chOff x="796925" y="1023938"/>
            <a:chExt cx="7715250" cy="2615220"/>
          </a:xfrm>
        </p:grpSpPr>
        <p:sp>
          <p:nvSpPr>
            <p:cNvPr id="67592" name="TextBox 6"/>
            <p:cNvSpPr txBox="1">
              <a:spLocks noChangeArrowheads="1"/>
            </p:cNvSpPr>
            <p:nvPr/>
          </p:nvSpPr>
          <p:spPr bwMode="auto">
            <a:xfrm>
              <a:off x="811213" y="3398838"/>
              <a:ext cx="1718740" cy="240320"/>
            </a:xfrm>
            <a:prstGeom prst="rect">
              <a:avLst/>
            </a:prstGeom>
            <a:noFill/>
            <a:ln w="9525">
              <a:noFill/>
              <a:miter lim="800000"/>
              <a:headEnd/>
              <a:tailEnd/>
            </a:ln>
          </p:spPr>
          <p:txBody>
            <a:bodyPr wrap="none">
              <a:spAutoFit/>
            </a:bodyPr>
            <a:lstStyle/>
            <a:p>
              <a:r>
                <a:rPr lang="en-US" sz="800" dirty="0">
                  <a:solidFill>
                    <a:srgbClr val="000000"/>
                  </a:solidFill>
                  <a:latin typeface="+mj-lt"/>
                </a:rPr>
                <a:t>Figures by National Jewish Health</a:t>
              </a:r>
            </a:p>
          </p:txBody>
        </p:sp>
        <p:sp>
          <p:nvSpPr>
            <p:cNvPr id="67593" name="Right Arrow 1"/>
            <p:cNvSpPr>
              <a:spLocks noChangeArrowheads="1"/>
            </p:cNvSpPr>
            <p:nvPr/>
          </p:nvSpPr>
          <p:spPr bwMode="auto">
            <a:xfrm>
              <a:off x="3429000" y="1295400"/>
              <a:ext cx="1828800" cy="838200"/>
            </a:xfrm>
            <a:prstGeom prst="rightArrow">
              <a:avLst>
                <a:gd name="adj1" fmla="val 61111"/>
                <a:gd name="adj2" fmla="val 46030"/>
              </a:avLst>
            </a:prstGeom>
            <a:solidFill>
              <a:srgbClr val="FF0000"/>
            </a:solidFill>
            <a:ln w="9525">
              <a:noFill/>
              <a:miter lim="800000"/>
              <a:headEnd/>
              <a:tailEnd/>
            </a:ln>
          </p:spPr>
          <p:txBody>
            <a:bodyPr vert="eaVert" anchor="ctr"/>
            <a:lstStyle/>
            <a:p>
              <a:pPr algn="ctr"/>
              <a:endParaRPr lang="en-US">
                <a:solidFill>
                  <a:srgbClr val="FFFFFF"/>
                </a:solidFill>
                <a:latin typeface="Arial" charset="0"/>
              </a:endParaRPr>
            </a:p>
          </p:txBody>
        </p:sp>
        <p:sp>
          <p:nvSpPr>
            <p:cNvPr id="67594" name="TextBox 2"/>
            <p:cNvSpPr txBox="1">
              <a:spLocks noChangeArrowheads="1"/>
            </p:cNvSpPr>
            <p:nvPr/>
          </p:nvSpPr>
          <p:spPr bwMode="auto">
            <a:xfrm>
              <a:off x="3581400" y="1524000"/>
              <a:ext cx="2057400" cy="396875"/>
            </a:xfrm>
            <a:prstGeom prst="rect">
              <a:avLst/>
            </a:prstGeom>
            <a:noFill/>
            <a:ln w="9525">
              <a:noFill/>
              <a:miter lim="800000"/>
              <a:headEnd/>
              <a:tailEnd/>
            </a:ln>
          </p:spPr>
          <p:txBody>
            <a:bodyPr>
              <a:spAutoFit/>
            </a:bodyPr>
            <a:lstStyle/>
            <a:p>
              <a:r>
                <a:rPr lang="en-US" sz="2000" b="1">
                  <a:solidFill>
                    <a:srgbClr val="FFFFFF"/>
                  </a:solidFill>
                  <a:latin typeface="Arial" charset="0"/>
                </a:rPr>
                <a:t>Asthma</a:t>
              </a:r>
            </a:p>
          </p:txBody>
        </p:sp>
        <p:sp>
          <p:nvSpPr>
            <p:cNvPr id="67595" name="Rectangle 21"/>
            <p:cNvSpPr>
              <a:spLocks noChangeArrowheads="1"/>
            </p:cNvSpPr>
            <p:nvPr/>
          </p:nvSpPr>
          <p:spPr bwMode="auto">
            <a:xfrm>
              <a:off x="5783263" y="1023938"/>
              <a:ext cx="2728912" cy="400050"/>
            </a:xfrm>
            <a:prstGeom prst="rect">
              <a:avLst/>
            </a:prstGeom>
            <a:noFill/>
            <a:ln w="9525">
              <a:noFill/>
              <a:miter lim="800000"/>
              <a:headEnd/>
              <a:tailEnd/>
            </a:ln>
          </p:spPr>
          <p:txBody>
            <a:bodyPr>
              <a:spAutoFit/>
            </a:bodyPr>
            <a:lstStyle/>
            <a:p>
              <a:pPr algn="ctr"/>
              <a:r>
                <a:rPr lang="en-US" sz="2000" b="1">
                  <a:solidFill>
                    <a:srgbClr val="000000"/>
                  </a:solidFill>
                  <a:latin typeface="Arial" charset="0"/>
                </a:rPr>
                <a:t>Airway in asthma</a:t>
              </a:r>
            </a:p>
          </p:txBody>
        </p:sp>
        <p:sp>
          <p:nvSpPr>
            <p:cNvPr id="67596" name="Right Arrow 1"/>
            <p:cNvSpPr>
              <a:spLocks noChangeArrowheads="1"/>
            </p:cNvSpPr>
            <p:nvPr/>
          </p:nvSpPr>
          <p:spPr bwMode="auto">
            <a:xfrm rot="10800000">
              <a:off x="3276600" y="2057400"/>
              <a:ext cx="1905000" cy="1066800"/>
            </a:xfrm>
            <a:prstGeom prst="rightArrow">
              <a:avLst>
                <a:gd name="adj1" fmla="val 50481"/>
                <a:gd name="adj2" fmla="val 47131"/>
              </a:avLst>
            </a:prstGeom>
            <a:solidFill>
              <a:srgbClr val="339966"/>
            </a:solidFill>
            <a:ln w="9525">
              <a:noFill/>
              <a:miter lim="800000"/>
              <a:headEnd/>
              <a:tailEnd/>
            </a:ln>
          </p:spPr>
          <p:txBody>
            <a:bodyPr rot="10800000" vert="eaVert" anchor="ctr"/>
            <a:lstStyle/>
            <a:p>
              <a:pPr algn="ctr"/>
              <a:endParaRPr lang="en-US">
                <a:solidFill>
                  <a:srgbClr val="FFFFFF"/>
                </a:solidFill>
                <a:latin typeface="Arial" charset="0"/>
              </a:endParaRPr>
            </a:p>
          </p:txBody>
        </p:sp>
        <p:sp>
          <p:nvSpPr>
            <p:cNvPr id="67597" name="TextBox 4"/>
            <p:cNvSpPr txBox="1">
              <a:spLocks noChangeArrowheads="1"/>
            </p:cNvSpPr>
            <p:nvPr/>
          </p:nvSpPr>
          <p:spPr bwMode="auto">
            <a:xfrm>
              <a:off x="3505200" y="2379663"/>
              <a:ext cx="2057400" cy="396875"/>
            </a:xfrm>
            <a:prstGeom prst="rect">
              <a:avLst/>
            </a:prstGeom>
            <a:noFill/>
            <a:ln w="9525">
              <a:noFill/>
              <a:miter lim="800000"/>
              <a:headEnd/>
              <a:tailEnd/>
            </a:ln>
          </p:spPr>
          <p:txBody>
            <a:bodyPr>
              <a:spAutoFit/>
            </a:bodyPr>
            <a:lstStyle/>
            <a:p>
              <a:r>
                <a:rPr lang="en-US" sz="2000" b="1">
                  <a:solidFill>
                    <a:srgbClr val="FFFFFF"/>
                  </a:solidFill>
                  <a:latin typeface="Arial" charset="0"/>
                </a:rPr>
                <a:t>Medications</a:t>
              </a:r>
            </a:p>
          </p:txBody>
        </p:sp>
        <p:sp>
          <p:nvSpPr>
            <p:cNvPr id="67598" name="Text Box 7"/>
            <p:cNvSpPr txBox="1">
              <a:spLocks noChangeArrowheads="1"/>
            </p:cNvSpPr>
            <p:nvPr/>
          </p:nvSpPr>
          <p:spPr bwMode="auto">
            <a:xfrm>
              <a:off x="796925" y="1060450"/>
              <a:ext cx="2133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00"/>
                  </a:solidFill>
                  <a:latin typeface="Arial" charset="0"/>
                  <a:ea typeface="ＭＳ Ｐゴシック"/>
                  <a:cs typeface="ＭＳ Ｐゴシック"/>
                </a:rPr>
                <a:t>Normal airway</a:t>
              </a:r>
            </a:p>
          </p:txBody>
        </p:sp>
        <p:pic>
          <p:nvPicPr>
            <p:cNvPr id="14" name="Picture 13" descr="Normal.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025" y="1464867"/>
              <a:ext cx="1789113" cy="1779650"/>
            </a:xfrm>
            <a:prstGeom prst="rect">
              <a:avLst/>
            </a:prstGeom>
            <a:effectLst>
              <a:outerShdw blurRad="50800" dist="38100" dir="2700000" algn="tl" rotWithShape="0">
                <a:prstClr val="black">
                  <a:alpha val="40000"/>
                </a:prstClr>
              </a:outerShdw>
            </a:effectLst>
          </p:spPr>
        </p:pic>
        <p:grpSp>
          <p:nvGrpSpPr>
            <p:cNvPr id="67600" name="Group 19"/>
            <p:cNvGrpSpPr>
              <a:grpSpLocks/>
            </p:cNvGrpSpPr>
            <p:nvPr/>
          </p:nvGrpSpPr>
          <p:grpSpPr bwMode="auto">
            <a:xfrm>
              <a:off x="5829300" y="1463675"/>
              <a:ext cx="2547938" cy="1968500"/>
              <a:chOff x="5829524" y="1463112"/>
              <a:chExt cx="2547515" cy="1969286"/>
            </a:xfrm>
          </p:grpSpPr>
          <p:pic>
            <p:nvPicPr>
              <p:cNvPr id="67601" name="Picture 3" descr="Asthm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53238" y="1463112"/>
                <a:ext cx="1786630" cy="1776954"/>
              </a:xfrm>
              <a:prstGeom prst="rect">
                <a:avLst/>
              </a:prstGeom>
              <a:noFill/>
              <a:ln w="9525">
                <a:noFill/>
                <a:miter lim="800000"/>
                <a:headEnd/>
                <a:tailEnd/>
              </a:ln>
            </p:spPr>
          </p:pic>
          <p:sp>
            <p:nvSpPr>
              <p:cNvPr id="67602" name="TextBox 6"/>
              <p:cNvSpPr txBox="1">
                <a:spLocks noChangeArrowheads="1"/>
              </p:cNvSpPr>
              <p:nvPr/>
            </p:nvSpPr>
            <p:spPr bwMode="auto">
              <a:xfrm>
                <a:off x="5829524" y="2724861"/>
                <a:ext cx="752855" cy="400110"/>
              </a:xfrm>
              <a:prstGeom prst="rect">
                <a:avLst/>
              </a:prstGeom>
              <a:noFill/>
              <a:ln w="9525">
                <a:noFill/>
                <a:miter lim="800000"/>
                <a:headEnd/>
                <a:tailEnd/>
              </a:ln>
            </p:spPr>
            <p:txBody>
              <a:bodyPr wrap="none">
                <a:spAutoFit/>
              </a:bodyPr>
              <a:lstStyle/>
              <a:p>
                <a:pPr algn="ctr"/>
                <a:r>
                  <a:rPr lang="en-US" sz="1000">
                    <a:solidFill>
                      <a:srgbClr val="000000"/>
                    </a:solidFill>
                    <a:latin typeface="Arial" charset="0"/>
                  </a:rPr>
                  <a:t>Muscle</a:t>
                </a:r>
              </a:p>
              <a:p>
                <a:pPr algn="ctr"/>
                <a:r>
                  <a:rPr lang="en-US" sz="1000">
                    <a:solidFill>
                      <a:srgbClr val="000000"/>
                    </a:solidFill>
                    <a:latin typeface="Arial" charset="0"/>
                  </a:rPr>
                  <a:t>tightening</a:t>
                </a:r>
              </a:p>
            </p:txBody>
          </p:sp>
          <p:sp>
            <p:nvSpPr>
              <p:cNvPr id="67603" name="TextBox 6"/>
              <p:cNvSpPr txBox="1">
                <a:spLocks noChangeArrowheads="1"/>
              </p:cNvSpPr>
              <p:nvPr/>
            </p:nvSpPr>
            <p:spPr bwMode="auto">
              <a:xfrm>
                <a:off x="6809824" y="3186177"/>
                <a:ext cx="648472" cy="246221"/>
              </a:xfrm>
              <a:prstGeom prst="rect">
                <a:avLst/>
              </a:prstGeom>
              <a:noFill/>
              <a:ln w="9525">
                <a:noFill/>
                <a:miter lim="800000"/>
                <a:headEnd/>
                <a:tailEnd/>
              </a:ln>
            </p:spPr>
            <p:txBody>
              <a:bodyPr wrap="none">
                <a:spAutoFit/>
              </a:bodyPr>
              <a:lstStyle/>
              <a:p>
                <a:pPr algn="ctr"/>
                <a:r>
                  <a:rPr lang="en-US" sz="1000">
                    <a:solidFill>
                      <a:srgbClr val="000000"/>
                    </a:solidFill>
                    <a:latin typeface="Arial" charset="0"/>
                  </a:rPr>
                  <a:t>Swelling</a:t>
                </a:r>
              </a:p>
            </p:txBody>
          </p:sp>
          <p:sp>
            <p:nvSpPr>
              <p:cNvPr id="67604" name="TextBox 6"/>
              <p:cNvSpPr txBox="1">
                <a:spLocks noChangeArrowheads="1"/>
              </p:cNvSpPr>
              <p:nvPr/>
            </p:nvSpPr>
            <p:spPr bwMode="auto">
              <a:xfrm>
                <a:off x="7834139" y="2827979"/>
                <a:ext cx="542900" cy="246221"/>
              </a:xfrm>
              <a:prstGeom prst="rect">
                <a:avLst/>
              </a:prstGeom>
              <a:noFill/>
              <a:ln w="9525">
                <a:noFill/>
                <a:miter lim="800000"/>
                <a:headEnd/>
                <a:tailEnd/>
              </a:ln>
            </p:spPr>
            <p:txBody>
              <a:bodyPr wrap="none">
                <a:spAutoFit/>
              </a:bodyPr>
              <a:lstStyle/>
              <a:p>
                <a:pPr algn="ctr"/>
                <a:r>
                  <a:rPr lang="en-US" sz="1000">
                    <a:solidFill>
                      <a:srgbClr val="000000"/>
                    </a:solidFill>
                    <a:latin typeface="Arial" charset="0"/>
                  </a:rPr>
                  <a:t>Mucus</a:t>
                </a:r>
              </a:p>
            </p:txBody>
          </p:sp>
          <p:grpSp>
            <p:nvGrpSpPr>
              <p:cNvPr id="67605" name="Group 11"/>
              <p:cNvGrpSpPr>
                <a:grpSpLocks/>
              </p:cNvGrpSpPr>
              <p:nvPr/>
            </p:nvGrpSpPr>
            <p:grpSpPr bwMode="auto">
              <a:xfrm>
                <a:off x="6205952" y="1997226"/>
                <a:ext cx="504751" cy="727635"/>
                <a:chOff x="6205952" y="1997226"/>
                <a:chExt cx="504751" cy="727635"/>
              </a:xfrm>
            </p:grpSpPr>
            <p:cxnSp>
              <p:nvCxnSpPr>
                <p:cNvPr id="6" name="Straight Connector 5"/>
                <p:cNvCxnSpPr>
                  <a:stCxn id="67602" idx="0"/>
                </p:cNvCxnSpPr>
                <p:nvPr/>
              </p:nvCxnSpPr>
              <p:spPr>
                <a:xfrm flipV="1">
                  <a:off x="6205699" y="2018784"/>
                  <a:ext cx="480932" cy="703287"/>
                </a:xfrm>
                <a:prstGeom prst="line">
                  <a:avLst/>
                </a:prstGeom>
                <a:effectLst/>
              </p:spPr>
              <p:style>
                <a:lnRef idx="2">
                  <a:schemeClr val="dk1"/>
                </a:lnRef>
                <a:fillRef idx="0">
                  <a:schemeClr val="dk1"/>
                </a:fillRef>
                <a:effectRef idx="1">
                  <a:schemeClr val="dk1"/>
                </a:effectRef>
                <a:fontRef idx="minor">
                  <a:schemeClr val="tx1"/>
                </a:fontRef>
              </p:style>
            </p:cxnSp>
            <p:sp>
              <p:nvSpPr>
                <p:cNvPr id="11" name="Oval 10"/>
                <p:cNvSpPr/>
                <p:nvPr/>
              </p:nvSpPr>
              <p:spPr>
                <a:xfrm>
                  <a:off x="6664410" y="1997526"/>
                  <a:ext cx="46030" cy="4605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grpSp>
            <p:nvGrpSpPr>
              <p:cNvPr id="67606" name="Group 26"/>
              <p:cNvGrpSpPr>
                <a:grpSpLocks/>
              </p:cNvGrpSpPr>
              <p:nvPr/>
            </p:nvGrpSpPr>
            <p:grpSpPr bwMode="auto">
              <a:xfrm>
                <a:off x="6860374" y="2637640"/>
                <a:ext cx="173681" cy="629560"/>
                <a:chOff x="6664984" y="1997226"/>
                <a:chExt cx="173681" cy="629560"/>
              </a:xfrm>
            </p:grpSpPr>
            <p:cxnSp>
              <p:nvCxnSpPr>
                <p:cNvPr id="28" name="Straight Connector 27"/>
                <p:cNvCxnSpPr/>
                <p:nvPr/>
              </p:nvCxnSpPr>
              <p:spPr>
                <a:xfrm flipH="1" flipV="1">
                  <a:off x="6686472" y="2019655"/>
                  <a:ext cx="152375" cy="607627"/>
                </a:xfrm>
                <a:prstGeom prst="line">
                  <a:avLst/>
                </a:prstGeom>
                <a:effectLst/>
              </p:spPr>
              <p:style>
                <a:lnRef idx="2">
                  <a:schemeClr val="dk1"/>
                </a:lnRef>
                <a:fillRef idx="0">
                  <a:schemeClr val="dk1"/>
                </a:fillRef>
                <a:effectRef idx="1">
                  <a:schemeClr val="dk1"/>
                </a:effectRef>
                <a:fontRef idx="minor">
                  <a:schemeClr val="tx1"/>
                </a:fontRef>
              </p:style>
            </p:cxnSp>
            <p:sp>
              <p:nvSpPr>
                <p:cNvPr id="29" name="Oval 28"/>
                <p:cNvSpPr/>
                <p:nvPr/>
              </p:nvSpPr>
              <p:spPr>
                <a:xfrm>
                  <a:off x="6664251" y="1996626"/>
                  <a:ext cx="46029" cy="4605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grpSp>
            <p:nvGrpSpPr>
              <p:cNvPr id="67607" name="Group 30"/>
              <p:cNvGrpSpPr>
                <a:grpSpLocks/>
              </p:cNvGrpSpPr>
              <p:nvPr/>
            </p:nvGrpSpPr>
            <p:grpSpPr bwMode="auto">
              <a:xfrm>
                <a:off x="7310858" y="2729904"/>
                <a:ext cx="597026" cy="217089"/>
                <a:chOff x="6664984" y="1997226"/>
                <a:chExt cx="597026" cy="217089"/>
              </a:xfrm>
            </p:grpSpPr>
            <p:cxnSp>
              <p:nvCxnSpPr>
                <p:cNvPr id="32" name="Straight Connector 31"/>
                <p:cNvCxnSpPr/>
                <p:nvPr/>
              </p:nvCxnSpPr>
              <p:spPr>
                <a:xfrm flipH="1" flipV="1">
                  <a:off x="6686763" y="2019508"/>
                  <a:ext cx="574580" cy="194866"/>
                </a:xfrm>
                <a:prstGeom prst="line">
                  <a:avLst/>
                </a:prstGeom>
                <a:effectLst/>
              </p:spPr>
              <p:style>
                <a:lnRef idx="2">
                  <a:schemeClr val="dk1"/>
                </a:lnRef>
                <a:fillRef idx="0">
                  <a:schemeClr val="dk1"/>
                </a:fillRef>
                <a:effectRef idx="1">
                  <a:schemeClr val="dk1"/>
                </a:effectRef>
                <a:fontRef idx="minor">
                  <a:schemeClr val="tx1"/>
                </a:fontRef>
              </p:style>
            </p:cxnSp>
            <p:sp>
              <p:nvSpPr>
                <p:cNvPr id="33" name="Oval 32"/>
                <p:cNvSpPr/>
                <p:nvPr/>
              </p:nvSpPr>
              <p:spPr>
                <a:xfrm>
                  <a:off x="6664542" y="1996479"/>
                  <a:ext cx="46029" cy="46059"/>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grpSp>
        </p:grpSp>
      </p:grpSp>
      <p:sp>
        <p:nvSpPr>
          <p:cNvPr id="30" name="Rounded Rectangle 29"/>
          <p:cNvSpPr/>
          <p:nvPr/>
        </p:nvSpPr>
        <p:spPr>
          <a:xfrm>
            <a:off x="957263" y="5829300"/>
            <a:ext cx="7481887" cy="84613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Workers with asthma should be </a:t>
            </a:r>
            <a:r>
              <a:rPr lang="en-US" sz="2000" dirty="0" smtClean="0">
                <a:solidFill>
                  <a:schemeClr val="tx1"/>
                </a:solidFill>
              </a:rPr>
              <a:t>extra careful </a:t>
            </a:r>
            <a:r>
              <a:rPr lang="en-US" sz="2000" dirty="0">
                <a:solidFill>
                  <a:schemeClr val="tx1"/>
                </a:solidFill>
              </a:rPr>
              <a:t>to </a:t>
            </a:r>
            <a:endParaRPr lang="en-US" sz="2000" dirty="0" smtClean="0">
              <a:solidFill>
                <a:schemeClr val="tx1"/>
              </a:solidFill>
            </a:endParaRPr>
          </a:p>
          <a:p>
            <a:pPr algn="ctr">
              <a:defRPr/>
            </a:pPr>
            <a:r>
              <a:rPr lang="en-US" sz="2000" dirty="0" smtClean="0">
                <a:solidFill>
                  <a:schemeClr val="tx1"/>
                </a:solidFill>
              </a:rPr>
              <a:t>avoid </a:t>
            </a:r>
            <a:r>
              <a:rPr lang="en-US" sz="2000" dirty="0">
                <a:solidFill>
                  <a:schemeClr val="tx1"/>
                </a:solidFill>
              </a:rPr>
              <a:t>breathing in irritating chemicals.</a:t>
            </a:r>
          </a:p>
        </p:txBody>
      </p:sp>
      <p:pic>
        <p:nvPicPr>
          <p:cNvPr id="6759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53388" y="1071563"/>
            <a:ext cx="908050" cy="901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3169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8"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7038" y="1176338"/>
            <a:ext cx="806450" cy="801687"/>
          </a:xfrm>
          <a:prstGeom prst="rect">
            <a:avLst/>
          </a:prstGeom>
          <a:noFill/>
          <a:ln w="9525">
            <a:noFill/>
            <a:miter lim="800000"/>
            <a:headEnd/>
            <a:tailEnd/>
          </a:ln>
        </p:spPr>
      </p:pic>
      <p:sp>
        <p:nvSpPr>
          <p:cNvPr id="69634" name="Title 1"/>
          <p:cNvSpPr>
            <a:spLocks noGrp="1"/>
          </p:cNvSpPr>
          <p:nvPr>
            <p:ph type="title"/>
          </p:nvPr>
        </p:nvSpPr>
        <p:spPr>
          <a:xfrm>
            <a:off x="358775" y="311150"/>
            <a:ext cx="7737475" cy="1143000"/>
          </a:xfrm>
        </p:spPr>
        <p:txBody>
          <a:bodyPr/>
          <a:lstStyle/>
          <a:p>
            <a:pPr algn="l"/>
            <a:r>
              <a:rPr lang="en-US" sz="3600" dirty="0" smtClean="0"/>
              <a:t>Breathing in chemicals that cause </a:t>
            </a:r>
            <a:br>
              <a:rPr lang="en-US" sz="3600" dirty="0" smtClean="0"/>
            </a:br>
            <a:r>
              <a:rPr lang="en-US" sz="3600" dirty="0" smtClean="0"/>
              <a:t>allergic rash can also cause asthma </a:t>
            </a:r>
            <a:br>
              <a:rPr lang="en-US" sz="3600" dirty="0" smtClean="0"/>
            </a:br>
            <a:r>
              <a:rPr lang="en-US" sz="3600" dirty="0" smtClean="0"/>
              <a:t>and “hayfever” (allergic rhinitis)</a:t>
            </a:r>
          </a:p>
        </p:txBody>
      </p:sp>
      <p:sp>
        <p:nvSpPr>
          <p:cNvPr id="64514" name="Content Placeholder 2"/>
          <p:cNvSpPr>
            <a:spLocks noGrp="1"/>
          </p:cNvSpPr>
          <p:nvPr>
            <p:ph idx="1"/>
          </p:nvPr>
        </p:nvSpPr>
        <p:spPr>
          <a:xfrm>
            <a:off x="346075" y="1939925"/>
            <a:ext cx="5059363" cy="4533900"/>
          </a:xfrm>
        </p:spPr>
        <p:txBody>
          <a:bodyPr/>
          <a:lstStyle/>
          <a:p>
            <a:pPr>
              <a:defRPr/>
            </a:pPr>
            <a:r>
              <a:rPr lang="en-US" dirty="0" smtClean="0"/>
              <a:t>Special medical testing is needed to diagnose: </a:t>
            </a:r>
          </a:p>
          <a:p>
            <a:pPr lvl="1">
              <a:defRPr/>
            </a:pPr>
            <a:r>
              <a:rPr lang="en-US" dirty="0" smtClean="0"/>
              <a:t>asthma</a:t>
            </a:r>
          </a:p>
          <a:p>
            <a:pPr lvl="1">
              <a:defRPr/>
            </a:pPr>
            <a:r>
              <a:rPr lang="en-US" dirty="0" smtClean="0"/>
              <a:t>“hayfever” </a:t>
            </a:r>
          </a:p>
          <a:p>
            <a:pPr marL="457200" lvl="1" indent="0">
              <a:buFontTx/>
              <a:buNone/>
              <a:defRPr/>
            </a:pPr>
            <a:r>
              <a:rPr lang="en-US" u="sng" dirty="0" smtClean="0"/>
              <a:t>and</a:t>
            </a:r>
          </a:p>
          <a:p>
            <a:pPr lvl="1">
              <a:defRPr/>
            </a:pPr>
            <a:r>
              <a:rPr lang="en-US" dirty="0" smtClean="0"/>
              <a:t>if the asthma or “hayfever” is due to an allergy to a chemical at work</a:t>
            </a:r>
          </a:p>
        </p:txBody>
      </p:sp>
      <p:sp>
        <p:nvSpPr>
          <p:cNvPr id="69636" name="Slide Number Placeholder 3"/>
          <p:cNvSpPr>
            <a:spLocks noGrp="1"/>
          </p:cNvSpPr>
          <p:nvPr>
            <p:ph type="sldNum" sz="quarter" idx="12"/>
          </p:nvPr>
        </p:nvSpPr>
        <p:spPr>
          <a:noFill/>
        </p:spPr>
        <p:txBody>
          <a:bodyPr/>
          <a:lstStyle/>
          <a:p>
            <a:fld id="{19BA6662-E7C5-43C1-8EAC-04BB74F19791}" type="slidenum">
              <a:rPr lang="en-US" smtClean="0"/>
              <a:pPr/>
              <a:t>27</a:t>
            </a:fld>
            <a:endParaRPr lang="en-US" smtClean="0"/>
          </a:p>
        </p:txBody>
      </p:sp>
      <p:grpSp>
        <p:nvGrpSpPr>
          <p:cNvPr id="69637" name="Group 2"/>
          <p:cNvGrpSpPr>
            <a:grpSpLocks/>
          </p:cNvGrpSpPr>
          <p:nvPr/>
        </p:nvGrpSpPr>
        <p:grpSpPr bwMode="auto">
          <a:xfrm>
            <a:off x="6084888" y="4502150"/>
            <a:ext cx="2746375" cy="2179638"/>
            <a:chOff x="5453063" y="3856038"/>
            <a:chExt cx="3168650" cy="2492375"/>
          </a:xfrm>
        </p:grpSpPr>
        <p:pic>
          <p:nvPicPr>
            <p:cNvPr id="69642"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3063" y="3856038"/>
              <a:ext cx="1684337" cy="2246312"/>
            </a:xfrm>
            <a:prstGeom prst="rect">
              <a:avLst/>
            </a:prstGeom>
            <a:noFill/>
            <a:ln w="9525">
              <a:noFill/>
              <a:miter lim="800000"/>
              <a:headEnd/>
              <a:tailEnd/>
            </a:ln>
          </p:spPr>
        </p:pic>
        <p:sp>
          <p:nvSpPr>
            <p:cNvPr id="13" name="TextBox 12"/>
            <p:cNvSpPr txBox="1"/>
            <p:nvPr/>
          </p:nvSpPr>
          <p:spPr>
            <a:xfrm>
              <a:off x="5453063" y="6101535"/>
              <a:ext cx="3168650" cy="246878"/>
            </a:xfrm>
            <a:prstGeom prst="rect">
              <a:avLst/>
            </a:prstGeom>
            <a:noFill/>
          </p:spPr>
          <p:txBody>
            <a:bodyPr>
              <a:spAutoFit/>
            </a:bodyPr>
            <a:lstStyle/>
            <a:p>
              <a:pPr>
                <a:defRPr/>
              </a:pPr>
              <a:r>
                <a:rPr lang="en-US" sz="800" dirty="0">
                  <a:latin typeface="+mn-lt"/>
                </a:rPr>
                <a:t>Photo by National Jewish Health</a:t>
              </a:r>
            </a:p>
          </p:txBody>
        </p:sp>
      </p:grpSp>
      <p:grpSp>
        <p:nvGrpSpPr>
          <p:cNvPr id="69638" name="Group 3"/>
          <p:cNvGrpSpPr>
            <a:grpSpLocks/>
          </p:cNvGrpSpPr>
          <p:nvPr/>
        </p:nvGrpSpPr>
        <p:grpSpPr bwMode="auto">
          <a:xfrm>
            <a:off x="5497513" y="2095500"/>
            <a:ext cx="3451225" cy="2282369"/>
            <a:chOff x="5453063" y="1496996"/>
            <a:chExt cx="3168650" cy="2332617"/>
          </a:xfrm>
        </p:grpSpPr>
        <p:sp>
          <p:nvSpPr>
            <p:cNvPr id="6" name="TextBox 5"/>
            <p:cNvSpPr txBox="1"/>
            <p:nvPr/>
          </p:nvSpPr>
          <p:spPr>
            <a:xfrm>
              <a:off x="5453063" y="3609426"/>
              <a:ext cx="3168650" cy="220187"/>
            </a:xfrm>
            <a:prstGeom prst="rect">
              <a:avLst/>
            </a:prstGeom>
            <a:noFill/>
          </p:spPr>
          <p:txBody>
            <a:bodyPr>
              <a:spAutoFit/>
            </a:bodyPr>
            <a:lstStyle/>
            <a:p>
              <a:pPr>
                <a:defRPr/>
              </a:pPr>
              <a:r>
                <a:rPr lang="en-US" sz="800" dirty="0">
                  <a:latin typeface="+mn-lt"/>
                </a:rPr>
                <a:t>Photo by National Jewish Health</a:t>
              </a:r>
            </a:p>
          </p:txBody>
        </p:sp>
        <p:pic>
          <p:nvPicPr>
            <p:cNvPr id="69641"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3063" y="1496996"/>
              <a:ext cx="2840398" cy="2112979"/>
            </a:xfrm>
            <a:prstGeom prst="rect">
              <a:avLst/>
            </a:prstGeom>
            <a:noFill/>
            <a:ln w="9525">
              <a:noFill/>
              <a:miter lim="800000"/>
              <a:headEnd/>
              <a:tailEnd/>
            </a:ln>
          </p:spPr>
        </p:pic>
      </p:grpSp>
      <p:pic>
        <p:nvPicPr>
          <p:cNvPr id="69639" name="Picture 34"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47038" y="217488"/>
            <a:ext cx="804862" cy="80168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34120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07963" y="274638"/>
            <a:ext cx="8704262" cy="1143000"/>
          </a:xfrm>
        </p:spPr>
        <p:txBody>
          <a:bodyPr/>
          <a:lstStyle/>
          <a:p>
            <a:r>
              <a:rPr lang="en-US" sz="4000" dirty="0" smtClean="0"/>
              <a:t>Certain chemicals can trigger </a:t>
            </a:r>
            <a:br>
              <a:rPr lang="en-US" sz="4000" dirty="0" smtClean="0"/>
            </a:br>
            <a:r>
              <a:rPr lang="en-US" sz="4000" dirty="0" smtClean="0"/>
              <a:t>other allergic reactions</a:t>
            </a:r>
          </a:p>
        </p:txBody>
      </p:sp>
      <p:sp>
        <p:nvSpPr>
          <p:cNvPr id="71682" name="Content Placeholder 5"/>
          <p:cNvSpPr>
            <a:spLocks noGrp="1"/>
          </p:cNvSpPr>
          <p:nvPr>
            <p:ph sz="half" idx="2"/>
          </p:nvPr>
        </p:nvSpPr>
        <p:spPr>
          <a:xfrm>
            <a:off x="457200" y="2174875"/>
            <a:ext cx="4040188" cy="1309688"/>
          </a:xfrm>
        </p:spPr>
        <p:txBody>
          <a:bodyPr/>
          <a:lstStyle/>
          <a:p>
            <a:pPr lvl="1"/>
            <a:endParaRPr lang="en-US" smtClean="0"/>
          </a:p>
          <a:p>
            <a:endParaRPr lang="en-US" smtClean="0"/>
          </a:p>
          <a:p>
            <a:endParaRPr lang="en-US" smtClean="0"/>
          </a:p>
          <a:p>
            <a:endParaRPr lang="en-US" smtClean="0"/>
          </a:p>
        </p:txBody>
      </p:sp>
      <p:sp>
        <p:nvSpPr>
          <p:cNvPr id="71683" name="Text Placeholder 6"/>
          <p:cNvSpPr>
            <a:spLocks noGrp="1"/>
          </p:cNvSpPr>
          <p:nvPr>
            <p:ph type="body" sz="quarter" idx="3"/>
          </p:nvPr>
        </p:nvSpPr>
        <p:spPr>
          <a:xfrm>
            <a:off x="531813" y="1535113"/>
            <a:ext cx="1366837" cy="639762"/>
          </a:xfrm>
        </p:spPr>
        <p:txBody>
          <a:bodyPr/>
          <a:lstStyle/>
          <a:p>
            <a:r>
              <a:rPr lang="en-US" smtClean="0"/>
              <a:t>Hives</a:t>
            </a:r>
          </a:p>
        </p:txBody>
      </p:sp>
      <p:sp>
        <p:nvSpPr>
          <p:cNvPr id="8" name="Content Placeholder 7"/>
          <p:cNvSpPr>
            <a:spLocks noGrp="1"/>
          </p:cNvSpPr>
          <p:nvPr>
            <p:ph sz="quarter" idx="4"/>
          </p:nvPr>
        </p:nvSpPr>
        <p:spPr>
          <a:xfrm>
            <a:off x="579438" y="2174875"/>
            <a:ext cx="3865562" cy="522288"/>
          </a:xfrm>
        </p:spPr>
        <p:txBody>
          <a:bodyPr/>
          <a:lstStyle/>
          <a:p>
            <a:pPr>
              <a:defRPr/>
            </a:pPr>
            <a:r>
              <a:rPr lang="en-US" dirty="0" smtClean="0"/>
              <a:t>Itchy red bumps on the skin</a:t>
            </a:r>
          </a:p>
          <a:p>
            <a:pPr>
              <a:defRPr/>
            </a:pPr>
            <a:endParaRPr lang="en-US" dirty="0" smtClean="0"/>
          </a:p>
          <a:p>
            <a:pPr>
              <a:defRPr/>
            </a:pPr>
            <a:r>
              <a:rPr lang="en-US" dirty="0" smtClean="0"/>
              <a:t>Sudden, severe allergic reaction</a:t>
            </a:r>
          </a:p>
          <a:p>
            <a:pPr lvl="1">
              <a:defRPr/>
            </a:pPr>
            <a:r>
              <a:rPr lang="en-US" dirty="0" smtClean="0"/>
              <a:t>Hives</a:t>
            </a:r>
          </a:p>
          <a:p>
            <a:pPr lvl="1">
              <a:defRPr/>
            </a:pPr>
            <a:r>
              <a:rPr lang="en-US" dirty="0" smtClean="0"/>
              <a:t>Swelling of the tongue and throat</a:t>
            </a:r>
          </a:p>
          <a:p>
            <a:pPr lvl="1">
              <a:defRPr/>
            </a:pPr>
            <a:r>
              <a:rPr lang="en-US" dirty="0" smtClean="0"/>
              <a:t>Breathing difficulty</a:t>
            </a:r>
          </a:p>
          <a:p>
            <a:pPr lvl="1">
              <a:defRPr/>
            </a:pPr>
            <a:r>
              <a:rPr lang="en-US" dirty="0" smtClean="0"/>
              <a:t>Dizziness</a:t>
            </a:r>
          </a:p>
          <a:p>
            <a:pPr lvl="1">
              <a:defRPr/>
            </a:pPr>
            <a:r>
              <a:rPr lang="en-US" dirty="0" smtClean="0"/>
              <a:t>Loss of consciousness</a:t>
            </a:r>
          </a:p>
          <a:p>
            <a:pPr lvl="1">
              <a:defRPr/>
            </a:pPr>
            <a:endParaRPr lang="en-US" dirty="0" smtClean="0"/>
          </a:p>
          <a:p>
            <a:pPr lvl="1">
              <a:defRPr/>
            </a:pPr>
            <a:endParaRPr lang="en-US" dirty="0"/>
          </a:p>
        </p:txBody>
      </p:sp>
      <p:sp>
        <p:nvSpPr>
          <p:cNvPr id="71685" name="Slide Number Placeholder 3"/>
          <p:cNvSpPr>
            <a:spLocks noGrp="1"/>
          </p:cNvSpPr>
          <p:nvPr>
            <p:ph type="sldNum" sz="quarter" idx="12"/>
          </p:nvPr>
        </p:nvSpPr>
        <p:spPr>
          <a:noFill/>
        </p:spPr>
        <p:txBody>
          <a:bodyPr/>
          <a:lstStyle/>
          <a:p>
            <a:fld id="{9E4C3FB9-0286-4CD5-9CB3-89F0A44F9328}" type="slidenum">
              <a:rPr lang="en-US" smtClean="0"/>
              <a:pPr/>
              <a:t>28</a:t>
            </a:fld>
            <a:endParaRPr lang="en-US" smtClean="0"/>
          </a:p>
        </p:txBody>
      </p:sp>
      <p:sp>
        <p:nvSpPr>
          <p:cNvPr id="10" name="TextBox 9"/>
          <p:cNvSpPr txBox="1"/>
          <p:nvPr/>
        </p:nvSpPr>
        <p:spPr>
          <a:xfrm>
            <a:off x="509588" y="3009900"/>
            <a:ext cx="3611562" cy="461963"/>
          </a:xfrm>
          <a:prstGeom prst="rect">
            <a:avLst/>
          </a:prstGeom>
          <a:noFill/>
        </p:spPr>
        <p:txBody>
          <a:bodyPr>
            <a:spAutoFit/>
          </a:bodyPr>
          <a:lstStyle/>
          <a:p>
            <a:pPr>
              <a:defRPr/>
            </a:pPr>
            <a:r>
              <a:rPr lang="en-US" sz="2400" b="1" dirty="0">
                <a:latin typeface="+mn-lt"/>
              </a:rPr>
              <a:t>Anaphylaxis</a:t>
            </a:r>
          </a:p>
        </p:txBody>
      </p:sp>
      <p:grpSp>
        <p:nvGrpSpPr>
          <p:cNvPr id="71687" name="Group 13"/>
          <p:cNvGrpSpPr>
            <a:grpSpLocks/>
          </p:cNvGrpSpPr>
          <p:nvPr/>
        </p:nvGrpSpPr>
        <p:grpSpPr bwMode="auto">
          <a:xfrm>
            <a:off x="4354513" y="4003675"/>
            <a:ext cx="1481137" cy="2572325"/>
            <a:chOff x="4804229" y="4000291"/>
            <a:chExt cx="1481290" cy="2572408"/>
          </a:xfrm>
        </p:grpSpPr>
        <p:pic>
          <p:nvPicPr>
            <p:cNvPr id="71699"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4229" y="4000291"/>
              <a:ext cx="1481290" cy="1987776"/>
            </a:xfrm>
            <a:prstGeom prst="rect">
              <a:avLst/>
            </a:prstGeom>
            <a:noFill/>
            <a:ln w="9525">
              <a:noFill/>
              <a:miter lim="800000"/>
              <a:headEnd/>
              <a:tailEnd/>
            </a:ln>
          </p:spPr>
        </p:pic>
        <p:sp>
          <p:nvSpPr>
            <p:cNvPr id="9" name="TextBox 8"/>
            <p:cNvSpPr txBox="1"/>
            <p:nvPr/>
          </p:nvSpPr>
          <p:spPr>
            <a:xfrm>
              <a:off x="4804229" y="5987905"/>
              <a:ext cx="1481290" cy="584794"/>
            </a:xfrm>
            <a:prstGeom prst="rect">
              <a:avLst/>
            </a:prstGeom>
            <a:noFill/>
          </p:spPr>
          <p:txBody>
            <a:bodyPr>
              <a:spAutoFit/>
            </a:bodyPr>
            <a:lstStyle/>
            <a:p>
              <a:pPr>
                <a:defRPr/>
              </a:pPr>
              <a:r>
                <a:rPr lang="en-US" sz="800" dirty="0">
                  <a:latin typeface="+mn-lt"/>
                </a:rPr>
                <a:t>Photo by </a:t>
              </a:r>
              <a:r>
                <a:rPr lang="en-US" sz="800" dirty="0" err="1">
                  <a:latin typeface="+mn-lt"/>
                </a:rPr>
                <a:t>Werneuchen</a:t>
              </a:r>
              <a:r>
                <a:rPr lang="en-US" sz="800" dirty="0">
                  <a:latin typeface="+mn-lt"/>
                </a:rPr>
                <a:t> available under public domain from Wikimedia Commons</a:t>
              </a:r>
            </a:p>
          </p:txBody>
        </p:sp>
      </p:grpSp>
      <p:grpSp>
        <p:nvGrpSpPr>
          <p:cNvPr id="71688" name="Group 14"/>
          <p:cNvGrpSpPr>
            <a:grpSpLocks/>
          </p:cNvGrpSpPr>
          <p:nvPr/>
        </p:nvGrpSpPr>
        <p:grpSpPr bwMode="auto">
          <a:xfrm>
            <a:off x="5927725" y="4003676"/>
            <a:ext cx="1487488" cy="2446040"/>
            <a:chOff x="6398079" y="4003819"/>
            <a:chExt cx="1488186" cy="2445798"/>
          </a:xfrm>
        </p:grpSpPr>
        <p:pic>
          <p:nvPicPr>
            <p:cNvPr id="7169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8079" y="4003819"/>
              <a:ext cx="1488186" cy="1984248"/>
            </a:xfrm>
            <a:prstGeom prst="rect">
              <a:avLst/>
            </a:prstGeom>
            <a:noFill/>
            <a:ln w="9525">
              <a:noFill/>
              <a:miter lim="800000"/>
              <a:headEnd/>
              <a:tailEnd/>
            </a:ln>
          </p:spPr>
        </p:pic>
        <p:sp>
          <p:nvSpPr>
            <p:cNvPr id="13" name="TextBox 12"/>
            <p:cNvSpPr txBox="1"/>
            <p:nvPr/>
          </p:nvSpPr>
          <p:spPr>
            <a:xfrm>
              <a:off x="6404432" y="5987998"/>
              <a:ext cx="1481833" cy="461619"/>
            </a:xfrm>
            <a:prstGeom prst="rect">
              <a:avLst/>
            </a:prstGeom>
            <a:noFill/>
          </p:spPr>
          <p:txBody>
            <a:bodyPr>
              <a:spAutoFit/>
            </a:bodyPr>
            <a:lstStyle/>
            <a:p>
              <a:pPr>
                <a:defRPr/>
              </a:pPr>
              <a:r>
                <a:rPr lang="en-US" sz="800" dirty="0">
                  <a:latin typeface="+mn-lt"/>
                </a:rPr>
                <a:t>Photo by W. </a:t>
              </a:r>
              <a:r>
                <a:rPr lang="en-US" sz="800" dirty="0" err="1">
                  <a:latin typeface="+mn-lt"/>
                </a:rPr>
                <a:t>Oelen</a:t>
              </a:r>
              <a:r>
                <a:rPr lang="en-US" sz="800" dirty="0">
                  <a:latin typeface="+mn-lt"/>
                </a:rPr>
                <a:t> available under public domain from Wikimedia Commons</a:t>
              </a:r>
            </a:p>
          </p:txBody>
        </p:sp>
      </p:grpSp>
      <p:pic>
        <p:nvPicPr>
          <p:cNvPr id="71689" name="Picture 1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2213" y="3981450"/>
            <a:ext cx="1490662" cy="2006600"/>
          </a:xfrm>
          <a:prstGeom prst="rect">
            <a:avLst/>
          </a:prstGeom>
          <a:noFill/>
          <a:ln w="9525">
            <a:noFill/>
            <a:miter lim="800000"/>
            <a:headEnd/>
            <a:tailEnd/>
          </a:ln>
        </p:spPr>
      </p:pic>
      <p:sp>
        <p:nvSpPr>
          <p:cNvPr id="17" name="TextBox 16"/>
          <p:cNvSpPr txBox="1"/>
          <p:nvPr/>
        </p:nvSpPr>
        <p:spPr>
          <a:xfrm>
            <a:off x="7542213" y="6013450"/>
            <a:ext cx="1481137" cy="584775"/>
          </a:xfrm>
          <a:prstGeom prst="rect">
            <a:avLst/>
          </a:prstGeom>
          <a:noFill/>
        </p:spPr>
        <p:txBody>
          <a:bodyPr>
            <a:spAutoFit/>
          </a:bodyPr>
          <a:lstStyle/>
          <a:p>
            <a:pPr>
              <a:defRPr/>
            </a:pPr>
            <a:r>
              <a:rPr lang="en-US" sz="800" dirty="0">
                <a:latin typeface="+mn-lt"/>
              </a:rPr>
              <a:t>Photo by </a:t>
            </a:r>
            <a:r>
              <a:rPr lang="en-US" sz="800" dirty="0" err="1">
                <a:latin typeface="+mn-lt"/>
              </a:rPr>
              <a:t>Andrey</a:t>
            </a:r>
            <a:r>
              <a:rPr lang="en-US" sz="800" dirty="0">
                <a:latin typeface="+mn-lt"/>
              </a:rPr>
              <a:t> </a:t>
            </a:r>
            <a:r>
              <a:rPr lang="en-US" sz="800" dirty="0" err="1">
                <a:latin typeface="+mn-lt"/>
              </a:rPr>
              <a:t>Sitnik</a:t>
            </a:r>
            <a:r>
              <a:rPr lang="en-US" sz="800" dirty="0">
                <a:latin typeface="+mn-lt"/>
              </a:rPr>
              <a:t> available under public domain from Wikimedia Commons</a:t>
            </a:r>
          </a:p>
        </p:txBody>
      </p:sp>
      <p:pic>
        <p:nvPicPr>
          <p:cNvPr id="71691"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18075" y="1811338"/>
            <a:ext cx="3209925" cy="1476375"/>
          </a:xfrm>
          <a:prstGeom prst="rect">
            <a:avLst/>
          </a:prstGeom>
          <a:noFill/>
          <a:ln w="9525">
            <a:noFill/>
            <a:miter lim="800000"/>
            <a:headEnd/>
            <a:tailEnd/>
          </a:ln>
        </p:spPr>
      </p:pic>
      <p:sp>
        <p:nvSpPr>
          <p:cNvPr id="18" name="TextBox 17"/>
          <p:cNvSpPr txBox="1"/>
          <p:nvPr/>
        </p:nvSpPr>
        <p:spPr>
          <a:xfrm>
            <a:off x="4897438" y="3287713"/>
            <a:ext cx="3230562" cy="215444"/>
          </a:xfrm>
          <a:prstGeom prst="rect">
            <a:avLst/>
          </a:prstGeom>
          <a:noFill/>
        </p:spPr>
        <p:txBody>
          <a:bodyPr>
            <a:spAutoFit/>
          </a:bodyPr>
          <a:lstStyle/>
          <a:p>
            <a:pPr>
              <a:defRPr/>
            </a:pPr>
            <a:r>
              <a:rPr lang="en-US" sz="800" dirty="0">
                <a:latin typeface="+mn-lt"/>
              </a:rPr>
              <a:t>Photo by National Jewish Health</a:t>
            </a:r>
          </a:p>
        </p:txBody>
      </p:sp>
      <p:sp>
        <p:nvSpPr>
          <p:cNvPr id="19" name="TextBox 18"/>
          <p:cNvSpPr txBox="1"/>
          <p:nvPr/>
        </p:nvSpPr>
        <p:spPr bwMode="auto">
          <a:xfrm>
            <a:off x="4378325" y="3643313"/>
            <a:ext cx="1606550" cy="338137"/>
          </a:xfrm>
          <a:prstGeom prst="rect">
            <a:avLst/>
          </a:prstGeom>
          <a:noFill/>
        </p:spPr>
        <p:txBody>
          <a:bodyPr>
            <a:spAutoFit/>
          </a:bodyPr>
          <a:lstStyle/>
          <a:p>
            <a:pPr>
              <a:defRPr/>
            </a:pPr>
            <a:r>
              <a:rPr lang="en-US" sz="1600" dirty="0">
                <a:latin typeface="+mn-lt"/>
              </a:rPr>
              <a:t>Latex powder</a:t>
            </a:r>
            <a:endParaRPr lang="en-US" sz="1000" dirty="0">
              <a:latin typeface="+mn-lt"/>
            </a:endParaRPr>
          </a:p>
        </p:txBody>
      </p:sp>
      <p:sp>
        <p:nvSpPr>
          <p:cNvPr id="20" name="TextBox 19"/>
          <p:cNvSpPr txBox="1"/>
          <p:nvPr/>
        </p:nvSpPr>
        <p:spPr bwMode="auto">
          <a:xfrm>
            <a:off x="5927725" y="3643313"/>
            <a:ext cx="1481138" cy="338137"/>
          </a:xfrm>
          <a:prstGeom prst="rect">
            <a:avLst/>
          </a:prstGeom>
          <a:noFill/>
        </p:spPr>
        <p:txBody>
          <a:bodyPr>
            <a:spAutoFit/>
          </a:bodyPr>
          <a:lstStyle/>
          <a:p>
            <a:pPr>
              <a:defRPr/>
            </a:pPr>
            <a:r>
              <a:rPr lang="en-US" sz="1600" dirty="0" err="1">
                <a:latin typeface="+mn-lt"/>
              </a:rPr>
              <a:t>Persulfates</a:t>
            </a:r>
            <a:endParaRPr lang="en-US" sz="1000" dirty="0">
              <a:latin typeface="+mn-lt"/>
            </a:endParaRPr>
          </a:p>
        </p:txBody>
      </p:sp>
      <p:sp>
        <p:nvSpPr>
          <p:cNvPr id="21" name="TextBox 20"/>
          <p:cNvSpPr txBox="1"/>
          <p:nvPr/>
        </p:nvSpPr>
        <p:spPr bwMode="auto">
          <a:xfrm>
            <a:off x="7758113" y="3643313"/>
            <a:ext cx="1481137" cy="338137"/>
          </a:xfrm>
          <a:prstGeom prst="rect">
            <a:avLst/>
          </a:prstGeom>
          <a:noFill/>
        </p:spPr>
        <p:txBody>
          <a:bodyPr>
            <a:spAutoFit/>
          </a:bodyPr>
          <a:lstStyle/>
          <a:p>
            <a:pPr>
              <a:defRPr/>
            </a:pPr>
            <a:r>
              <a:rPr lang="en-US" sz="1600" dirty="0">
                <a:latin typeface="+mn-lt"/>
              </a:rPr>
              <a:t>Henna</a:t>
            </a:r>
            <a:endParaRPr lang="en-US" sz="1000" dirty="0">
              <a:latin typeface="+mn-lt"/>
            </a:endParaRPr>
          </a:p>
        </p:txBody>
      </p:sp>
      <p:pic>
        <p:nvPicPr>
          <p:cNvPr id="71696" name="Picture 35" descr="Allergy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39100" y="169863"/>
            <a:ext cx="917575" cy="9128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23694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6038" y="123825"/>
            <a:ext cx="8763000" cy="1143000"/>
          </a:xfrm>
        </p:spPr>
        <p:txBody>
          <a:bodyPr/>
          <a:lstStyle/>
          <a:p>
            <a:r>
              <a:rPr lang="en-US" sz="4000" dirty="0" smtClean="0"/>
              <a:t>Work as a hairdresser or barber probably increases risk of cancer</a:t>
            </a:r>
          </a:p>
        </p:txBody>
      </p:sp>
      <p:sp>
        <p:nvSpPr>
          <p:cNvPr id="72706" name="Content Placeholder 4"/>
          <p:cNvSpPr>
            <a:spLocks noGrp="1"/>
          </p:cNvSpPr>
          <p:nvPr>
            <p:ph sz="half" idx="1"/>
          </p:nvPr>
        </p:nvSpPr>
        <p:spPr>
          <a:xfrm>
            <a:off x="509588" y="1749425"/>
            <a:ext cx="5022850" cy="4114800"/>
          </a:xfrm>
        </p:spPr>
        <p:txBody>
          <a:bodyPr/>
          <a:lstStyle/>
          <a:p>
            <a:pPr>
              <a:defRPr/>
            </a:pPr>
            <a:r>
              <a:rPr lang="en-US" dirty="0" smtClean="0"/>
              <a:t>Few specific chemicals have been identified</a:t>
            </a:r>
          </a:p>
          <a:p>
            <a:pPr lvl="1">
              <a:defRPr/>
            </a:pPr>
            <a:r>
              <a:rPr lang="en-US" dirty="0" err="1" smtClean="0"/>
              <a:t>Brilliante</a:t>
            </a:r>
            <a:endParaRPr lang="en-US" dirty="0" smtClean="0"/>
          </a:p>
          <a:p>
            <a:pPr lvl="1">
              <a:defRPr/>
            </a:pPr>
            <a:r>
              <a:rPr lang="en-US" dirty="0" smtClean="0"/>
              <a:t>Formaldehyde</a:t>
            </a:r>
          </a:p>
          <a:p>
            <a:pPr>
              <a:defRPr/>
            </a:pPr>
            <a:r>
              <a:rPr lang="en-US" dirty="0" smtClean="0"/>
              <a:t>Probable human carcinogen</a:t>
            </a:r>
          </a:p>
          <a:p>
            <a:pPr lvl="1">
              <a:defRPr/>
            </a:pPr>
            <a:r>
              <a:rPr lang="en-US" dirty="0" smtClean="0"/>
              <a:t>“Hairdresser </a:t>
            </a:r>
            <a:r>
              <a:rPr lang="en-US" dirty="0"/>
              <a:t>or barber (occupational exposure as</a:t>
            </a:r>
            <a:r>
              <a:rPr lang="en-US" dirty="0" smtClean="0"/>
              <a:t>)”</a:t>
            </a:r>
          </a:p>
          <a:p>
            <a:pPr lvl="1">
              <a:defRPr/>
            </a:pPr>
            <a:r>
              <a:rPr lang="en-US" dirty="0" smtClean="0"/>
              <a:t>Different types of cancer</a:t>
            </a:r>
          </a:p>
          <a:p>
            <a:pPr lvl="1">
              <a:defRPr/>
            </a:pPr>
            <a:r>
              <a:rPr lang="en-US" dirty="0" smtClean="0"/>
              <a:t>Many possible chemicals</a:t>
            </a:r>
          </a:p>
          <a:p>
            <a:pPr marL="0" indent="0">
              <a:buFontTx/>
              <a:buNone/>
              <a:defRPr/>
            </a:pPr>
            <a:endParaRPr lang="en-US" dirty="0" smtClean="0"/>
          </a:p>
        </p:txBody>
      </p:sp>
      <p:sp>
        <p:nvSpPr>
          <p:cNvPr id="73731" name="Slide Number Placeholder 3"/>
          <p:cNvSpPr>
            <a:spLocks noGrp="1"/>
          </p:cNvSpPr>
          <p:nvPr>
            <p:ph type="sldNum" sz="quarter" idx="12"/>
          </p:nvPr>
        </p:nvSpPr>
        <p:spPr>
          <a:noFill/>
        </p:spPr>
        <p:txBody>
          <a:bodyPr/>
          <a:lstStyle/>
          <a:p>
            <a:fld id="{7AEE9123-8B24-45E5-8FA1-C78540C5E392}" type="slidenum">
              <a:rPr lang="en-US" smtClean="0"/>
              <a:pPr/>
              <a:t>29</a:t>
            </a:fld>
            <a:endParaRPr lang="en-US" smtClean="0"/>
          </a:p>
        </p:txBody>
      </p:sp>
      <p:sp>
        <p:nvSpPr>
          <p:cNvPr id="3" name="TextBox 2"/>
          <p:cNvSpPr txBox="1"/>
          <p:nvPr/>
        </p:nvSpPr>
        <p:spPr>
          <a:xfrm>
            <a:off x="6113463" y="5334146"/>
            <a:ext cx="1781175" cy="215444"/>
          </a:xfrm>
          <a:prstGeom prst="rect">
            <a:avLst/>
          </a:prstGeom>
          <a:noFill/>
        </p:spPr>
        <p:txBody>
          <a:bodyPr>
            <a:spAutoFit/>
          </a:bodyPr>
          <a:lstStyle/>
          <a:p>
            <a:pPr>
              <a:defRPr/>
            </a:pPr>
            <a:r>
              <a:rPr lang="en-US" sz="800" dirty="0">
                <a:latin typeface="+mn-lt"/>
              </a:rPr>
              <a:t>Photo by IARC</a:t>
            </a:r>
          </a:p>
        </p:txBody>
      </p:sp>
      <p:pic>
        <p:nvPicPr>
          <p:cNvPr id="7373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3463" y="1935453"/>
            <a:ext cx="2382837" cy="3395662"/>
          </a:xfrm>
          <a:prstGeom prst="rect">
            <a:avLst/>
          </a:prstGeom>
          <a:noFill/>
          <a:ln w="9525">
            <a:noFill/>
            <a:miter lim="800000"/>
            <a:headEnd/>
            <a:tailEnd/>
          </a:ln>
        </p:spPr>
      </p:pic>
      <p:pic>
        <p:nvPicPr>
          <p:cNvPr id="73734" name="Picture 9" descr="OSHA Cancer Symbol.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39100" y="238125"/>
            <a:ext cx="914400" cy="914400"/>
          </a:xfrm>
          <a:prstGeom prst="rect">
            <a:avLst/>
          </a:prstGeom>
          <a:noFill/>
          <a:ln w="9525">
            <a:noFill/>
            <a:miter lim="800000"/>
            <a:headEnd/>
            <a:tailEnd/>
          </a:ln>
        </p:spPr>
      </p:pic>
      <p:sp>
        <p:nvSpPr>
          <p:cNvPr id="9" name="Rounded Rectangle 8"/>
          <p:cNvSpPr/>
          <p:nvPr/>
        </p:nvSpPr>
        <p:spPr>
          <a:xfrm>
            <a:off x="495300" y="6076950"/>
            <a:ext cx="8153400" cy="4000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654050" y="6076950"/>
            <a:ext cx="7835900" cy="400050"/>
          </a:xfrm>
          <a:prstGeom prst="rect">
            <a:avLst/>
          </a:prstGeom>
          <a:noFill/>
        </p:spPr>
        <p:txBody>
          <a:bodyPr>
            <a:spAutoFit/>
          </a:bodyPr>
          <a:lstStyle/>
          <a:p>
            <a:pPr>
              <a:defRPr/>
            </a:pPr>
            <a:r>
              <a:rPr lang="en-US" sz="2000" dirty="0">
                <a:latin typeface="Arial" charset="0"/>
              </a:rPr>
              <a:t>Minimize exposure to salon chemicals to decrease risk of cancer</a:t>
            </a:r>
            <a:r>
              <a:rPr lang="en-US" sz="2000" dirty="0">
                <a:latin typeface="+mn-lt"/>
              </a:rPr>
              <a:t>.</a:t>
            </a:r>
          </a:p>
        </p:txBody>
      </p:sp>
    </p:spTree>
    <p:custDataLst>
      <p:tags r:id="rId1"/>
    </p:custDataLst>
    <p:extLst>
      <p:ext uri="{BB962C8B-B14F-4D97-AF65-F5344CB8AC3E}">
        <p14:creationId xmlns:p14="http://schemas.microsoft.com/office/powerpoint/2010/main" val="293870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Why are we here?</a:t>
            </a:r>
          </a:p>
        </p:txBody>
      </p:sp>
      <p:sp>
        <p:nvSpPr>
          <p:cNvPr id="6" name="Rounded Rectangle 5"/>
          <p:cNvSpPr/>
          <p:nvPr/>
        </p:nvSpPr>
        <p:spPr>
          <a:xfrm>
            <a:off x="457200" y="5153025"/>
            <a:ext cx="8323263" cy="13049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75" name="Content Placeholder 4"/>
          <p:cNvSpPr>
            <a:spLocks noGrp="1"/>
          </p:cNvSpPr>
          <p:nvPr>
            <p:ph sz="half" idx="2"/>
          </p:nvPr>
        </p:nvSpPr>
        <p:spPr>
          <a:xfrm>
            <a:off x="42863" y="4660900"/>
            <a:ext cx="8839200" cy="2182813"/>
          </a:xfrm>
        </p:spPr>
        <p:txBody>
          <a:bodyPr/>
          <a:lstStyle/>
          <a:p>
            <a:pPr>
              <a:buFontTx/>
              <a:buNone/>
            </a:pPr>
            <a:r>
              <a:rPr lang="en-US" sz="2400" smtClean="0"/>
              <a:t>	Provide information to workers:</a:t>
            </a:r>
          </a:p>
          <a:p>
            <a:pPr>
              <a:buFontTx/>
              <a:buNone/>
            </a:pPr>
            <a:endParaRPr lang="en-US" sz="1000" smtClean="0"/>
          </a:p>
          <a:p>
            <a:pPr marL="914400" lvl="1" indent="-514350">
              <a:buFont typeface="Tahoma" pitchFamily="34" charset="0"/>
              <a:buAutoNum type="arabicPeriod"/>
            </a:pPr>
            <a:r>
              <a:rPr lang="en-US" sz="2000" smtClean="0"/>
              <a:t>Possible health effects from exposures to chemicals in salons.</a:t>
            </a:r>
          </a:p>
          <a:p>
            <a:pPr marL="914400" lvl="1" indent="-514350">
              <a:buFont typeface="Tahoma" pitchFamily="34" charset="0"/>
              <a:buAutoNum type="arabicPeriod"/>
            </a:pPr>
            <a:r>
              <a:rPr lang="en-US" sz="2000" smtClean="0"/>
              <a:t>Ways to identify chemical exposures that may be hazardous.</a:t>
            </a:r>
          </a:p>
          <a:p>
            <a:pPr marL="914400" lvl="1" indent="-514350">
              <a:buFont typeface="Tahoma" pitchFamily="34" charset="0"/>
              <a:buAutoNum type="arabicPeriod"/>
            </a:pPr>
            <a:r>
              <a:rPr lang="en-US" sz="2000" smtClean="0"/>
              <a:t>Methods to reduce exposures to chemicals in salons.</a:t>
            </a:r>
          </a:p>
        </p:txBody>
      </p:sp>
      <p:sp>
        <p:nvSpPr>
          <p:cNvPr id="23557" name="Rectangle 6"/>
          <p:cNvSpPr>
            <a:spLocks noChangeArrowheads="1"/>
          </p:cNvSpPr>
          <p:nvPr/>
        </p:nvSpPr>
        <p:spPr bwMode="auto">
          <a:xfrm>
            <a:off x="1393825" y="4411663"/>
            <a:ext cx="6754813" cy="215900"/>
          </a:xfrm>
          <a:prstGeom prst="rect">
            <a:avLst/>
          </a:prstGeom>
          <a:noFill/>
          <a:ln w="9525">
            <a:noFill/>
            <a:miter lim="800000"/>
            <a:headEnd/>
            <a:tailEnd/>
          </a:ln>
        </p:spPr>
        <p:txBody>
          <a:bodyPr>
            <a:spAutoFit/>
          </a:bodyPr>
          <a:lstStyle/>
          <a:p>
            <a:pPr>
              <a:defRPr/>
            </a:pPr>
            <a:r>
              <a:rPr lang="en-US" sz="800" dirty="0">
                <a:latin typeface="+mj-lt"/>
                <a:hlinkClick r:id="rId4"/>
              </a:rPr>
              <a:t>http://www.osha.gov/SLTC/hairsalons/protecting_worker_health.html</a:t>
            </a:r>
            <a:r>
              <a:rPr lang="en-US" sz="800" dirty="0">
                <a:latin typeface="+mj-lt"/>
              </a:rPr>
              <a:t> accessed 1/11/2013</a:t>
            </a:r>
            <a:endParaRPr lang="en-US" sz="800" dirty="0">
              <a:solidFill>
                <a:srgbClr val="000000"/>
              </a:solidFill>
              <a:latin typeface="+mj-lt"/>
            </a:endParaRPr>
          </a:p>
        </p:txBody>
      </p:sp>
      <p:sp>
        <p:nvSpPr>
          <p:cNvPr id="28677" name="Slide Number Placeholder 8"/>
          <p:cNvSpPr>
            <a:spLocks noGrp="1"/>
          </p:cNvSpPr>
          <p:nvPr>
            <p:ph type="sldNum" sz="quarter" idx="12"/>
          </p:nvPr>
        </p:nvSpPr>
        <p:spPr>
          <a:noFill/>
        </p:spPr>
        <p:txBody>
          <a:bodyPr/>
          <a:lstStyle/>
          <a:p>
            <a:fld id="{C5FDDD67-8AD7-4A99-B854-4086AE8D0A86}" type="slidenum">
              <a:rPr lang="en-US" smtClean="0"/>
              <a:pPr/>
              <a:t>3</a:t>
            </a:fld>
            <a:endParaRPr lang="en-US" smtClean="0"/>
          </a:p>
        </p:txBody>
      </p:sp>
      <p:pic>
        <p:nvPicPr>
          <p:cNvPr id="2867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9375" y="1089025"/>
            <a:ext cx="6459538" cy="3308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41450" y="5773738"/>
            <a:ext cx="6878638" cy="6508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778" name="Title 1"/>
          <p:cNvSpPr>
            <a:spLocks noGrp="1"/>
          </p:cNvSpPr>
          <p:nvPr>
            <p:ph type="title"/>
          </p:nvPr>
        </p:nvSpPr>
        <p:spPr>
          <a:xfrm>
            <a:off x="-149225" y="133350"/>
            <a:ext cx="8763000" cy="1143000"/>
          </a:xfrm>
        </p:spPr>
        <p:txBody>
          <a:bodyPr/>
          <a:lstStyle/>
          <a:p>
            <a:r>
              <a:rPr lang="en-US" sz="3600" dirty="0" smtClean="0"/>
              <a:t>Work as a hairdresser may increase </a:t>
            </a:r>
            <a:br>
              <a:rPr lang="en-US" sz="3600" dirty="0" smtClean="0"/>
            </a:br>
            <a:r>
              <a:rPr lang="en-US" sz="3600" dirty="0" smtClean="0"/>
              <a:t>risk of reproductive problems</a:t>
            </a:r>
          </a:p>
        </p:txBody>
      </p:sp>
      <p:sp>
        <p:nvSpPr>
          <p:cNvPr id="75779" name="Content Placeholder 4"/>
          <p:cNvSpPr>
            <a:spLocks noGrp="1"/>
          </p:cNvSpPr>
          <p:nvPr>
            <p:ph sz="half" idx="1"/>
          </p:nvPr>
        </p:nvSpPr>
        <p:spPr>
          <a:xfrm>
            <a:off x="685800" y="1692275"/>
            <a:ext cx="4973638" cy="3979863"/>
          </a:xfrm>
        </p:spPr>
        <p:txBody>
          <a:bodyPr/>
          <a:lstStyle/>
          <a:p>
            <a:r>
              <a:rPr lang="en-US" smtClean="0"/>
              <a:t>Lower fertility</a:t>
            </a:r>
          </a:p>
          <a:p>
            <a:pPr lvl="1"/>
            <a:r>
              <a:rPr lang="en-US" smtClean="0"/>
              <a:t>Females</a:t>
            </a:r>
          </a:p>
          <a:p>
            <a:pPr lvl="1"/>
            <a:r>
              <a:rPr lang="en-US" smtClean="0"/>
              <a:t>Males</a:t>
            </a:r>
          </a:p>
          <a:p>
            <a:r>
              <a:rPr lang="en-US" smtClean="0"/>
              <a:t>Miscarriages</a:t>
            </a:r>
          </a:p>
          <a:p>
            <a:r>
              <a:rPr lang="en-US" smtClean="0"/>
              <a:t>Smaller babies</a:t>
            </a:r>
          </a:p>
          <a:p>
            <a:r>
              <a:rPr lang="en-US" smtClean="0"/>
              <a:t>Problems during pregnancy</a:t>
            </a:r>
          </a:p>
          <a:p>
            <a:pPr lvl="1"/>
            <a:r>
              <a:rPr lang="en-US" smtClean="0"/>
              <a:t>Chemicals</a:t>
            </a:r>
          </a:p>
          <a:p>
            <a:pPr lvl="1"/>
            <a:r>
              <a:rPr lang="en-US" smtClean="0"/>
              <a:t>Long work hours on your feet</a:t>
            </a:r>
          </a:p>
          <a:p>
            <a:pPr lvl="1"/>
            <a:endParaRPr lang="en-US" smtClean="0"/>
          </a:p>
          <a:p>
            <a:pPr lvl="1"/>
            <a:endParaRPr lang="en-US" smtClean="0"/>
          </a:p>
          <a:p>
            <a:pPr lvl="1"/>
            <a:endParaRPr lang="en-US" smtClean="0"/>
          </a:p>
        </p:txBody>
      </p:sp>
      <p:sp>
        <p:nvSpPr>
          <p:cNvPr id="75780" name="Slide Number Placeholder 3"/>
          <p:cNvSpPr>
            <a:spLocks noGrp="1"/>
          </p:cNvSpPr>
          <p:nvPr>
            <p:ph type="sldNum" sz="quarter" idx="12"/>
          </p:nvPr>
        </p:nvSpPr>
        <p:spPr>
          <a:noFill/>
        </p:spPr>
        <p:txBody>
          <a:bodyPr/>
          <a:lstStyle/>
          <a:p>
            <a:fld id="{DEEA8A2E-10F7-462C-8FE7-8AE11BED4CFF}" type="slidenum">
              <a:rPr lang="en-US" smtClean="0"/>
              <a:pPr/>
              <a:t>30</a:t>
            </a:fld>
            <a:endParaRPr lang="en-US" smtClean="0"/>
          </a:p>
        </p:txBody>
      </p:sp>
      <p:sp>
        <p:nvSpPr>
          <p:cNvPr id="75781" name="TextBox 2"/>
          <p:cNvSpPr txBox="1">
            <a:spLocks noChangeArrowheads="1"/>
          </p:cNvSpPr>
          <p:nvPr/>
        </p:nvSpPr>
        <p:spPr bwMode="auto">
          <a:xfrm>
            <a:off x="1504950" y="5773738"/>
            <a:ext cx="6751638" cy="708025"/>
          </a:xfrm>
          <a:prstGeom prst="rect">
            <a:avLst/>
          </a:prstGeom>
          <a:noFill/>
          <a:ln w="9525">
            <a:noFill/>
            <a:miter lim="800000"/>
            <a:headEnd/>
            <a:tailEnd/>
          </a:ln>
        </p:spPr>
        <p:txBody>
          <a:bodyPr>
            <a:spAutoFit/>
          </a:bodyPr>
          <a:lstStyle/>
          <a:p>
            <a:r>
              <a:rPr lang="en-US" sz="2000">
                <a:latin typeface="Arial" charset="0"/>
              </a:rPr>
              <a:t>Minimize exposure to salon chemicals to decrease the risk of reproductive problems, especially during pregnancy.</a:t>
            </a:r>
          </a:p>
        </p:txBody>
      </p:sp>
      <p:pic>
        <p:nvPicPr>
          <p:cNvPr id="75782" name="Content Placeholder 8"/>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824538" y="1603375"/>
            <a:ext cx="2478087" cy="3022600"/>
          </a:xfrm>
        </p:spPr>
      </p:pic>
      <p:sp>
        <p:nvSpPr>
          <p:cNvPr id="10" name="Rectangle 9"/>
          <p:cNvSpPr/>
          <p:nvPr/>
        </p:nvSpPr>
        <p:spPr>
          <a:xfrm>
            <a:off x="5697538" y="4702175"/>
            <a:ext cx="2749550" cy="338554"/>
          </a:xfrm>
          <a:prstGeom prst="rect">
            <a:avLst/>
          </a:prstGeom>
        </p:spPr>
        <p:txBody>
          <a:bodyPr>
            <a:spAutoFit/>
          </a:bodyPr>
          <a:lstStyle/>
          <a:p>
            <a:pPr>
              <a:defRPr/>
            </a:pPr>
            <a:r>
              <a:rPr lang="en-US" sz="800" dirty="0">
                <a:latin typeface="+mn-lt"/>
              </a:rPr>
              <a:t>Photo by Nina Matthews available under public domain from Wikimedia Commons</a:t>
            </a:r>
          </a:p>
        </p:txBody>
      </p:sp>
      <p:pic>
        <p:nvPicPr>
          <p:cNvPr id="75784" name="Picture 10" descr="Reproductive Symbol.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6575" y="133350"/>
            <a:ext cx="914400" cy="914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05283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16025" y="5302250"/>
            <a:ext cx="6735763" cy="9683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826" name="Title 1"/>
          <p:cNvSpPr>
            <a:spLocks noGrp="1"/>
          </p:cNvSpPr>
          <p:nvPr>
            <p:ph type="title"/>
          </p:nvPr>
        </p:nvSpPr>
        <p:spPr/>
        <p:txBody>
          <a:bodyPr/>
          <a:lstStyle/>
          <a:p>
            <a:r>
              <a:rPr lang="en-US" smtClean="0"/>
              <a:t>Neurologic Effects</a:t>
            </a:r>
          </a:p>
        </p:txBody>
      </p:sp>
      <p:sp>
        <p:nvSpPr>
          <p:cNvPr id="77827" name="Content Placeholder 2"/>
          <p:cNvSpPr>
            <a:spLocks noGrp="1"/>
          </p:cNvSpPr>
          <p:nvPr>
            <p:ph sz="half" idx="1"/>
          </p:nvPr>
        </p:nvSpPr>
        <p:spPr>
          <a:xfrm>
            <a:off x="4613275" y="1502229"/>
            <a:ext cx="3810000" cy="4114800"/>
          </a:xfrm>
        </p:spPr>
        <p:txBody>
          <a:bodyPr/>
          <a:lstStyle/>
          <a:p>
            <a:r>
              <a:rPr lang="en-US" dirty="0" smtClean="0"/>
              <a:t>Feeling “drunk” or lightheaded</a:t>
            </a:r>
            <a:endParaRPr lang="en-US" dirty="0"/>
          </a:p>
          <a:p>
            <a:r>
              <a:rPr lang="en-US" dirty="0" smtClean="0"/>
              <a:t>There is too much chemical in the area for the ventilation system.</a:t>
            </a:r>
          </a:p>
          <a:p>
            <a:endParaRPr lang="en-US" dirty="0" smtClean="0"/>
          </a:p>
        </p:txBody>
      </p:sp>
      <p:pic>
        <p:nvPicPr>
          <p:cNvPr id="4" name="Content Placeholder 3"/>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377042" y="1364340"/>
            <a:ext cx="2669722" cy="3559629"/>
          </a:xfrm>
        </p:spPr>
      </p:pic>
      <p:sp>
        <p:nvSpPr>
          <p:cNvPr id="77829" name="Slide Number Placeholder 4"/>
          <p:cNvSpPr>
            <a:spLocks noGrp="1"/>
          </p:cNvSpPr>
          <p:nvPr>
            <p:ph type="sldNum" sz="quarter" idx="12"/>
          </p:nvPr>
        </p:nvSpPr>
        <p:spPr>
          <a:noFill/>
        </p:spPr>
        <p:txBody>
          <a:bodyPr/>
          <a:lstStyle/>
          <a:p>
            <a:fld id="{E279159C-620C-410F-B89A-B8EDD4211EBA}" type="slidenum">
              <a:rPr lang="en-US" smtClean="0"/>
              <a:pPr/>
              <a:t>31</a:t>
            </a:fld>
            <a:endParaRPr lang="en-US" smtClean="0"/>
          </a:p>
        </p:txBody>
      </p:sp>
      <p:pic>
        <p:nvPicPr>
          <p:cNvPr id="77830" name="Picture 19" descr="Nervous System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74000" y="131763"/>
            <a:ext cx="1001713" cy="1011237"/>
          </a:xfrm>
          <a:prstGeom prst="rect">
            <a:avLst/>
          </a:prstGeom>
          <a:noFill/>
          <a:ln w="9525">
            <a:noFill/>
            <a:miter lim="800000"/>
            <a:headEnd/>
            <a:tailEnd/>
          </a:ln>
        </p:spPr>
      </p:pic>
      <p:sp>
        <p:nvSpPr>
          <p:cNvPr id="2" name="TextBox 1"/>
          <p:cNvSpPr txBox="1"/>
          <p:nvPr/>
        </p:nvSpPr>
        <p:spPr>
          <a:xfrm>
            <a:off x="1493838" y="5254625"/>
            <a:ext cx="6238875" cy="1015663"/>
          </a:xfrm>
          <a:prstGeom prst="rect">
            <a:avLst/>
          </a:prstGeom>
          <a:noFill/>
        </p:spPr>
        <p:txBody>
          <a:bodyPr>
            <a:spAutoFit/>
          </a:bodyPr>
          <a:lstStyle/>
          <a:p>
            <a:pPr algn="ctr">
              <a:defRPr/>
            </a:pPr>
            <a:r>
              <a:rPr lang="en-US" sz="2000" dirty="0">
                <a:latin typeface="+mn-lt"/>
              </a:rPr>
              <a:t>If you start to feel “drunk” while working indoors:</a:t>
            </a:r>
          </a:p>
          <a:p>
            <a:pPr marL="800100" lvl="1" indent="-342900">
              <a:buFontTx/>
              <a:buChar char="•"/>
              <a:defRPr/>
            </a:pPr>
            <a:r>
              <a:rPr lang="en-US" sz="2000" dirty="0" smtClean="0">
                <a:latin typeface="+mn-lt"/>
              </a:rPr>
              <a:t>First, go </a:t>
            </a:r>
            <a:r>
              <a:rPr lang="en-US" sz="2000" dirty="0">
                <a:latin typeface="+mn-lt"/>
              </a:rPr>
              <a:t>outside to get fresh air</a:t>
            </a:r>
          </a:p>
          <a:p>
            <a:pPr marL="800100" lvl="1" indent="-342900">
              <a:buFontTx/>
              <a:buChar char="•"/>
              <a:defRPr/>
            </a:pPr>
            <a:r>
              <a:rPr lang="en-US" sz="2000" dirty="0" smtClean="0">
                <a:latin typeface="+mn-lt"/>
              </a:rPr>
              <a:t>then take steps to improve ventilation </a:t>
            </a:r>
            <a:r>
              <a:rPr lang="en-US" sz="2000" dirty="0">
                <a:latin typeface="+mn-lt"/>
              </a:rPr>
              <a:t>inside</a:t>
            </a:r>
          </a:p>
        </p:txBody>
      </p:sp>
      <p:sp>
        <p:nvSpPr>
          <p:cNvPr id="9" name="TextBox 8"/>
          <p:cNvSpPr txBox="1"/>
          <p:nvPr/>
        </p:nvSpPr>
        <p:spPr bwMode="auto">
          <a:xfrm>
            <a:off x="1370384" y="4898345"/>
            <a:ext cx="2746375" cy="215900"/>
          </a:xfrm>
          <a:prstGeom prst="rect">
            <a:avLst/>
          </a:prstGeom>
          <a:noFill/>
        </p:spPr>
        <p:txBody>
          <a:bodyPr>
            <a:spAutoFit/>
          </a:bodyPr>
          <a:lstStyle/>
          <a:p>
            <a:pPr>
              <a:defRPr/>
            </a:pPr>
            <a:r>
              <a:rPr lang="en-US" sz="800" dirty="0">
                <a:latin typeface="+mn-lt"/>
              </a:rPr>
              <a:t>Photo by National Jewish Health</a:t>
            </a:r>
          </a:p>
        </p:txBody>
      </p:sp>
    </p:spTree>
    <p:custDataLst>
      <p:tags r:id="rId1"/>
    </p:custDataLst>
    <p:extLst>
      <p:ext uri="{BB962C8B-B14F-4D97-AF65-F5344CB8AC3E}">
        <p14:creationId xmlns:p14="http://schemas.microsoft.com/office/powerpoint/2010/main" val="2176803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115888" y="109538"/>
            <a:ext cx="8926512" cy="2481262"/>
          </a:xfrm>
        </p:spPr>
        <p:txBody>
          <a:bodyPr/>
          <a:lstStyle/>
          <a:p>
            <a:r>
              <a:rPr lang="en-US" sz="4000" dirty="0" smtClean="0"/>
              <a:t>Salon Exposure Recognition </a:t>
            </a:r>
            <a:br>
              <a:rPr lang="en-US" sz="4000" dirty="0" smtClean="0"/>
            </a:br>
            <a:r>
              <a:rPr lang="en-US" sz="3600" dirty="0" smtClean="0"/>
              <a:t/>
            </a:r>
            <a:br>
              <a:rPr lang="en-US" sz="3600" dirty="0" smtClean="0"/>
            </a:br>
            <a:r>
              <a:rPr lang="en-US" dirty="0" smtClean="0"/>
              <a:t/>
            </a:r>
            <a:br>
              <a:rPr lang="en-US" dirty="0" smtClean="0"/>
            </a:br>
            <a:r>
              <a:rPr lang="en-US" sz="4000" dirty="0" smtClean="0"/>
              <a:t>Training Goals</a:t>
            </a:r>
          </a:p>
        </p:txBody>
      </p:sp>
      <p:sp>
        <p:nvSpPr>
          <p:cNvPr id="83970" name="Content Placeholder 1"/>
          <p:cNvSpPr>
            <a:spLocks noGrp="1"/>
          </p:cNvSpPr>
          <p:nvPr>
            <p:ph idx="1"/>
          </p:nvPr>
        </p:nvSpPr>
        <p:spPr>
          <a:xfrm>
            <a:off x="685800" y="2635250"/>
            <a:ext cx="7945438" cy="3505200"/>
          </a:xfrm>
        </p:spPr>
        <p:txBody>
          <a:bodyPr/>
          <a:lstStyle/>
          <a:p>
            <a:r>
              <a:rPr lang="en-US" dirty="0" smtClean="0"/>
              <a:t>Recognize products and work processes that may cause exposures that result in health effects</a:t>
            </a:r>
          </a:p>
        </p:txBody>
      </p:sp>
      <p:sp>
        <p:nvSpPr>
          <p:cNvPr id="83971" name="Slide Number Placeholder 4"/>
          <p:cNvSpPr>
            <a:spLocks noGrp="1"/>
          </p:cNvSpPr>
          <p:nvPr>
            <p:ph type="sldNum" sz="quarter" idx="12"/>
          </p:nvPr>
        </p:nvSpPr>
        <p:spPr>
          <a:noFill/>
        </p:spPr>
        <p:txBody>
          <a:bodyPr/>
          <a:lstStyle/>
          <a:p>
            <a:fld id="{CB811C77-9E80-47FC-9382-D7E57B55B1C2}" type="slidenum">
              <a:rPr lang="en-US" smtClean="0"/>
              <a:pPr/>
              <a:t>32</a:t>
            </a:fld>
            <a:endParaRPr lang="en-US" smtClean="0"/>
          </a:p>
        </p:txBody>
      </p:sp>
      <p:pic>
        <p:nvPicPr>
          <p:cNvPr id="6" name="Picture 15"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8716" y="4684471"/>
            <a:ext cx="1166969" cy="970084"/>
          </a:xfrm>
          <a:prstGeom prst="rect">
            <a:avLst/>
          </a:prstGeom>
          <a:noFill/>
          <a:ln w="9525">
            <a:noFill/>
            <a:miter lim="800000"/>
            <a:headEnd/>
            <a:tailEnd/>
          </a:ln>
        </p:spPr>
      </p:pic>
      <p:pic>
        <p:nvPicPr>
          <p:cNvPr id="7" name="Picture 18"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0472" y="4698760"/>
            <a:ext cx="1149835" cy="955795"/>
          </a:xfrm>
          <a:prstGeom prst="rect">
            <a:avLst/>
          </a:prstGeom>
          <a:noFill/>
          <a:ln w="9525">
            <a:noFill/>
            <a:miter lim="800000"/>
            <a:headEnd/>
            <a:tailEnd/>
          </a:ln>
        </p:spPr>
      </p:pic>
      <p:pic>
        <p:nvPicPr>
          <p:cNvPr id="8" name="Picture 19" descr="Nervous System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57312" y="4643191"/>
            <a:ext cx="1201235" cy="1011364"/>
          </a:xfrm>
          <a:prstGeom prst="rect">
            <a:avLst/>
          </a:prstGeom>
          <a:noFill/>
          <a:ln w="9525">
            <a:noFill/>
            <a:miter lim="800000"/>
            <a:headEnd/>
            <a:tailEnd/>
          </a:ln>
        </p:spPr>
      </p:pic>
      <p:pic>
        <p:nvPicPr>
          <p:cNvPr id="9" name="Picture 20" descr="OSHA Cancer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15631" y="4706699"/>
            <a:ext cx="1136510" cy="947856"/>
          </a:xfrm>
          <a:prstGeom prst="rect">
            <a:avLst/>
          </a:prstGeom>
          <a:noFill/>
          <a:ln w="9525">
            <a:noFill/>
            <a:miter lim="800000"/>
            <a:headEnd/>
            <a:tailEnd/>
          </a:ln>
        </p:spPr>
      </p:pic>
      <p:pic>
        <p:nvPicPr>
          <p:cNvPr id="10" name="Picture 21" descr="Reproductive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75813" y="4698760"/>
            <a:ext cx="1166969" cy="95579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t>What do exposures look like?</a:t>
            </a:r>
          </a:p>
        </p:txBody>
      </p:sp>
      <p:sp>
        <p:nvSpPr>
          <p:cNvPr id="86018" name="Content Placeholder 2"/>
          <p:cNvSpPr>
            <a:spLocks noGrp="1"/>
          </p:cNvSpPr>
          <p:nvPr>
            <p:ph idx="1"/>
          </p:nvPr>
        </p:nvSpPr>
        <p:spPr/>
        <p:txBody>
          <a:bodyPr/>
          <a:lstStyle/>
          <a:p>
            <a:pPr marL="0" indent="0">
              <a:buNone/>
            </a:pPr>
            <a:endParaRPr lang="en-US" dirty="0" smtClean="0"/>
          </a:p>
        </p:txBody>
      </p:sp>
      <p:sp>
        <p:nvSpPr>
          <p:cNvPr id="86019" name="Slide Number Placeholder 3"/>
          <p:cNvSpPr>
            <a:spLocks noGrp="1"/>
          </p:cNvSpPr>
          <p:nvPr>
            <p:ph type="sldNum" sz="quarter" idx="12"/>
          </p:nvPr>
        </p:nvSpPr>
        <p:spPr>
          <a:noFill/>
        </p:spPr>
        <p:txBody>
          <a:bodyPr/>
          <a:lstStyle/>
          <a:p>
            <a:fld id="{AF95C27C-7E5F-4860-84D6-953C9CC22A28}" type="slidenum">
              <a:rPr lang="en-US" smtClean="0"/>
              <a:pPr/>
              <a:t>33</a:t>
            </a:fld>
            <a:endParaRPr lang="en-US" smtClean="0"/>
          </a:p>
        </p:txBody>
      </p:sp>
      <p:pic>
        <p:nvPicPr>
          <p:cNvPr id="5" name="Picture 2" descr="File:USMC-090723-M-8355A-001.jpg"/>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605641" y="1295399"/>
            <a:ext cx="3963040" cy="4779862"/>
          </a:xfrm>
          <a:prstGeom prst="rect">
            <a:avLst/>
          </a:prstGeom>
          <a:noFill/>
          <a:ln w="9525">
            <a:noFill/>
            <a:miter lim="800000"/>
            <a:headEnd/>
            <a:tailEnd/>
          </a:ln>
        </p:spPr>
      </p:pic>
      <p:sp>
        <p:nvSpPr>
          <p:cNvPr id="6" name="Text Box 8"/>
          <p:cNvSpPr txBox="1">
            <a:spLocks noChangeArrowheads="1"/>
          </p:cNvSpPr>
          <p:nvPr/>
        </p:nvSpPr>
        <p:spPr bwMode="auto">
          <a:xfrm>
            <a:off x="640317" y="6087092"/>
            <a:ext cx="3899790" cy="446276"/>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800" dirty="0">
                <a:latin typeface="+mn-lt"/>
              </a:rPr>
              <a:t>Photo </a:t>
            </a:r>
            <a:r>
              <a:rPr lang="en-US" sz="800" dirty="0" smtClean="0">
                <a:latin typeface="+mn-lt"/>
              </a:rPr>
              <a:t>available </a:t>
            </a:r>
            <a:r>
              <a:rPr lang="en-US" sz="800" dirty="0">
                <a:latin typeface="+mn-lt"/>
              </a:rPr>
              <a:t>under public domain from </a:t>
            </a:r>
            <a:r>
              <a:rPr lang="en-US" sz="800" dirty="0">
                <a:solidFill>
                  <a:schemeClr val="tx2"/>
                </a:solidFill>
                <a:latin typeface="+mn-lt"/>
                <a:hlinkClick r:id="rId5"/>
              </a:rPr>
              <a:t>Wikimedia Commons</a:t>
            </a:r>
            <a:endParaRPr lang="en-US" sz="800" dirty="0">
              <a:solidFill>
                <a:schemeClr val="tx2"/>
              </a:solidFill>
              <a:latin typeface="+mn-lt"/>
            </a:endParaRPr>
          </a:p>
          <a:p>
            <a:pPr eaLnBrk="1" hangingPunct="1">
              <a:spcBef>
                <a:spcPct val="50000"/>
              </a:spcBef>
              <a:defRPr/>
            </a:pPr>
            <a:endParaRPr lang="en-US" sz="1000" dirty="0">
              <a:latin typeface="Tahoma" pitchFamily="34" charset="0"/>
            </a:endParaRPr>
          </a:p>
        </p:txBody>
      </p:sp>
      <p:pic>
        <p:nvPicPr>
          <p:cNvPr id="7" name="Picture 4" descr="salon-air-purifier.jpg"/>
          <p:cNvPicPr>
            <a:picLocks noChangeAspect="1"/>
          </p:cNvPicPr>
          <p:nvPr/>
        </p:nvPicPr>
        <p:blipFill>
          <a:blip r:embed="rId6" cstate="print"/>
          <a:srcRect/>
          <a:stretch>
            <a:fillRect/>
          </a:stretch>
        </p:blipFill>
        <p:spPr bwMode="auto">
          <a:xfrm>
            <a:off x="4837715" y="1900052"/>
            <a:ext cx="4011271" cy="3362985"/>
          </a:xfrm>
          <a:prstGeom prst="rect">
            <a:avLst/>
          </a:prstGeom>
          <a:noFill/>
          <a:ln w="9525">
            <a:noFill/>
            <a:miter lim="800000"/>
            <a:headEnd/>
            <a:tailEnd/>
          </a:ln>
        </p:spPr>
      </p:pic>
      <p:sp>
        <p:nvSpPr>
          <p:cNvPr id="8" name="Rectangle 7"/>
          <p:cNvSpPr>
            <a:spLocks noChangeArrowheads="1"/>
          </p:cNvSpPr>
          <p:nvPr/>
        </p:nvSpPr>
        <p:spPr bwMode="auto">
          <a:xfrm>
            <a:off x="5180616" y="5254099"/>
            <a:ext cx="3189163" cy="215444"/>
          </a:xfrm>
          <a:prstGeom prst="rect">
            <a:avLst/>
          </a:prstGeom>
          <a:noFill/>
          <a:ln w="9525">
            <a:noFill/>
            <a:miter lim="800000"/>
            <a:headEnd/>
            <a:tailEnd/>
          </a:ln>
        </p:spPr>
        <p:txBody>
          <a:bodyPr wrap="squar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90500" y="152400"/>
            <a:ext cx="8763000" cy="769938"/>
          </a:xfrm>
        </p:spPr>
        <p:txBody>
          <a:bodyPr/>
          <a:lstStyle/>
          <a:p>
            <a:r>
              <a:rPr lang="en-US" sz="4000" smtClean="0"/>
              <a:t>How do I know if it is hazardous?</a:t>
            </a:r>
          </a:p>
        </p:txBody>
      </p:sp>
      <p:sp>
        <p:nvSpPr>
          <p:cNvPr id="87042" name="Content Placeholder 4"/>
          <p:cNvSpPr>
            <a:spLocks noGrp="1"/>
          </p:cNvSpPr>
          <p:nvPr>
            <p:ph idx="1"/>
          </p:nvPr>
        </p:nvSpPr>
        <p:spPr>
          <a:xfrm>
            <a:off x="674688" y="2047875"/>
            <a:ext cx="4114800" cy="2349500"/>
          </a:xfrm>
        </p:spPr>
        <p:txBody>
          <a:bodyPr/>
          <a:lstStyle/>
          <a:p>
            <a:pPr eaLnBrk="1" hangingPunct="1">
              <a:lnSpc>
                <a:spcPct val="90000"/>
              </a:lnSpc>
            </a:pPr>
            <a:r>
              <a:rPr lang="en-US" sz="2800" smtClean="0"/>
              <a:t>Product labeling</a:t>
            </a:r>
          </a:p>
          <a:p>
            <a:pPr eaLnBrk="1" hangingPunct="1">
              <a:lnSpc>
                <a:spcPct val="90000"/>
              </a:lnSpc>
            </a:pPr>
            <a:r>
              <a:rPr lang="en-US" sz="2800" smtClean="0"/>
              <a:t>MSDS or SDS readily available</a:t>
            </a:r>
          </a:p>
          <a:p>
            <a:pPr eaLnBrk="1" hangingPunct="1">
              <a:lnSpc>
                <a:spcPct val="90000"/>
              </a:lnSpc>
            </a:pPr>
            <a:r>
              <a:rPr lang="en-US" sz="2800" smtClean="0"/>
              <a:t>Information from industry professionals</a:t>
            </a:r>
          </a:p>
        </p:txBody>
      </p:sp>
      <p:sp>
        <p:nvSpPr>
          <p:cNvPr id="87043" name="Slide Number Placeholder 6"/>
          <p:cNvSpPr>
            <a:spLocks noGrp="1"/>
          </p:cNvSpPr>
          <p:nvPr>
            <p:ph type="sldNum" sz="quarter" idx="12"/>
          </p:nvPr>
        </p:nvSpPr>
        <p:spPr>
          <a:noFill/>
        </p:spPr>
        <p:txBody>
          <a:bodyPr/>
          <a:lstStyle/>
          <a:p>
            <a:fld id="{6146583F-6BBF-4523-84CE-D60546CC4147}" type="slidenum">
              <a:rPr lang="en-US" smtClean="0"/>
              <a:pPr/>
              <a:t>34</a:t>
            </a:fld>
            <a:endParaRPr lang="en-US" smtClean="0"/>
          </a:p>
        </p:txBody>
      </p:sp>
      <p:sp>
        <p:nvSpPr>
          <p:cNvPr id="14" name="Rounded Rectangle 13"/>
          <p:cNvSpPr/>
          <p:nvPr/>
        </p:nvSpPr>
        <p:spPr>
          <a:xfrm>
            <a:off x="412750" y="4832350"/>
            <a:ext cx="4333875" cy="15652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 Box 5"/>
          <p:cNvSpPr txBox="1">
            <a:spLocks noChangeArrowheads="1"/>
          </p:cNvSpPr>
          <p:nvPr/>
        </p:nvSpPr>
        <p:spPr bwMode="auto">
          <a:xfrm>
            <a:off x="465138" y="4832350"/>
            <a:ext cx="4333875" cy="1570038"/>
          </a:xfrm>
          <a:prstGeom prst="rect">
            <a:avLst/>
          </a:prstGeom>
          <a:noFill/>
          <a:ln w="9525">
            <a:noFill/>
            <a:miter lim="800000"/>
            <a:headEnd/>
            <a:tailEnd/>
          </a:ln>
        </p:spPr>
        <p:txBody>
          <a:bodyPr>
            <a:spAutoFit/>
          </a:bodyPr>
          <a:lstStyle/>
          <a:p>
            <a:pPr algn="ctr">
              <a:defRPr/>
            </a:pPr>
            <a:r>
              <a:rPr lang="en-US" sz="2400" dirty="0">
                <a:latin typeface="+mn-lt"/>
              </a:rPr>
              <a:t>Look at product labels prior to use to identify hazards and determine appropriate precautions.</a:t>
            </a:r>
            <a:endParaRPr lang="en-US" sz="2800" dirty="0">
              <a:latin typeface="Arial" charset="0"/>
            </a:endParaRPr>
          </a:p>
        </p:txBody>
      </p:sp>
      <p:sp>
        <p:nvSpPr>
          <p:cNvPr id="17" name="Rounded Rectangle 16"/>
          <p:cNvSpPr/>
          <p:nvPr/>
        </p:nvSpPr>
        <p:spPr>
          <a:xfrm>
            <a:off x="465138" y="1473200"/>
            <a:ext cx="4154487" cy="54768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Text Box 5"/>
          <p:cNvSpPr txBox="1">
            <a:spLocks noChangeArrowheads="1"/>
          </p:cNvSpPr>
          <p:nvPr/>
        </p:nvSpPr>
        <p:spPr bwMode="auto">
          <a:xfrm>
            <a:off x="538163" y="1511300"/>
            <a:ext cx="4016375" cy="523875"/>
          </a:xfrm>
          <a:prstGeom prst="rect">
            <a:avLst/>
          </a:prstGeom>
          <a:noFill/>
          <a:ln w="9525">
            <a:noFill/>
            <a:miter lim="800000"/>
            <a:headEnd/>
            <a:tailEnd/>
          </a:ln>
        </p:spPr>
        <p:txBody>
          <a:bodyPr>
            <a:spAutoFit/>
          </a:bodyPr>
          <a:lstStyle/>
          <a:p>
            <a:pPr algn="ctr">
              <a:defRPr/>
            </a:pPr>
            <a:r>
              <a:rPr lang="en-US" sz="2800" dirty="0">
                <a:latin typeface="+mn-lt"/>
              </a:rPr>
              <a:t>Hazard Communication</a:t>
            </a:r>
            <a:endParaRPr lang="en-US" sz="3200" dirty="0">
              <a:latin typeface="Arial" charset="0"/>
            </a:endParaRPr>
          </a:p>
        </p:txBody>
      </p:sp>
      <p:grpSp>
        <p:nvGrpSpPr>
          <p:cNvPr id="87048" name="Group 1"/>
          <p:cNvGrpSpPr>
            <a:grpSpLocks/>
          </p:cNvGrpSpPr>
          <p:nvPr/>
        </p:nvGrpSpPr>
        <p:grpSpPr bwMode="auto">
          <a:xfrm>
            <a:off x="5453063" y="923925"/>
            <a:ext cx="5541962" cy="5430838"/>
            <a:chOff x="5453856" y="924718"/>
            <a:chExt cx="5541510" cy="5430157"/>
          </a:xfrm>
        </p:grpSpPr>
        <p:pic>
          <p:nvPicPr>
            <p:cNvPr id="87049" name="Picture 15"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924718"/>
              <a:ext cx="973138" cy="969963"/>
            </a:xfrm>
            <a:prstGeom prst="rect">
              <a:avLst/>
            </a:prstGeom>
            <a:noFill/>
            <a:ln w="9525">
              <a:noFill/>
              <a:miter lim="800000"/>
              <a:headEnd/>
              <a:tailEnd/>
            </a:ln>
          </p:spPr>
        </p:pic>
        <p:pic>
          <p:nvPicPr>
            <p:cNvPr id="87050" name="Picture 18"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5288" y="3057639"/>
              <a:ext cx="958850" cy="955675"/>
            </a:xfrm>
            <a:prstGeom prst="rect">
              <a:avLst/>
            </a:prstGeom>
            <a:noFill/>
            <a:ln w="9525">
              <a:noFill/>
              <a:miter lim="800000"/>
              <a:headEnd/>
              <a:tailEnd/>
            </a:ln>
          </p:spPr>
        </p:pic>
        <p:pic>
          <p:nvPicPr>
            <p:cNvPr id="87051" name="Picture 19" descr="Nervous System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3856" y="4227740"/>
              <a:ext cx="1001713" cy="1011237"/>
            </a:xfrm>
            <a:prstGeom prst="rect">
              <a:avLst/>
            </a:prstGeom>
            <a:noFill/>
            <a:ln w="9525">
              <a:noFill/>
              <a:miter lim="800000"/>
              <a:headEnd/>
              <a:tailEnd/>
            </a:ln>
          </p:spPr>
        </p:pic>
        <p:pic>
          <p:nvPicPr>
            <p:cNvPr id="87052" name="Picture 20" descr="OSHA Cancer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86400" y="2012157"/>
              <a:ext cx="947738" cy="947737"/>
            </a:xfrm>
            <a:prstGeom prst="rect">
              <a:avLst/>
            </a:prstGeom>
            <a:noFill/>
            <a:ln w="9525">
              <a:noFill/>
              <a:miter lim="800000"/>
              <a:headEnd/>
              <a:tailEnd/>
            </a:ln>
          </p:spPr>
        </p:pic>
        <p:pic>
          <p:nvPicPr>
            <p:cNvPr id="87053" name="Picture 21" descr="Reproductive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1601" y="5399200"/>
              <a:ext cx="973138" cy="955675"/>
            </a:xfrm>
            <a:prstGeom prst="rect">
              <a:avLst/>
            </a:prstGeom>
            <a:noFill/>
            <a:ln w="9525">
              <a:noFill/>
              <a:miter lim="800000"/>
              <a:headEnd/>
              <a:tailEnd/>
            </a:ln>
          </p:spPr>
        </p:pic>
        <p:sp>
          <p:nvSpPr>
            <p:cNvPr id="81934" name="TextBox 22"/>
            <p:cNvSpPr txBox="1">
              <a:spLocks noChangeArrowheads="1"/>
            </p:cNvSpPr>
            <p:nvPr/>
          </p:nvSpPr>
          <p:spPr bwMode="auto">
            <a:xfrm>
              <a:off x="6641209" y="1242178"/>
              <a:ext cx="4354157" cy="460317"/>
            </a:xfrm>
            <a:prstGeom prst="rect">
              <a:avLst/>
            </a:prstGeom>
            <a:noFill/>
            <a:ln w="9525">
              <a:noFill/>
              <a:miter lim="800000"/>
              <a:headEnd/>
              <a:tailEnd/>
            </a:ln>
          </p:spPr>
          <p:txBody>
            <a:bodyPr>
              <a:spAutoFit/>
            </a:bodyPr>
            <a:lstStyle/>
            <a:p>
              <a:pPr>
                <a:defRPr/>
              </a:pPr>
              <a:r>
                <a:rPr lang="en-US" sz="2400" dirty="0">
                  <a:latin typeface="+mn-lt"/>
                </a:rPr>
                <a:t>Allergies</a:t>
              </a:r>
            </a:p>
          </p:txBody>
        </p:sp>
        <p:sp>
          <p:nvSpPr>
            <p:cNvPr id="16" name="TextBox 22"/>
            <p:cNvSpPr txBox="1">
              <a:spLocks noChangeArrowheads="1"/>
            </p:cNvSpPr>
            <p:nvPr/>
          </p:nvSpPr>
          <p:spPr bwMode="auto">
            <a:xfrm>
              <a:off x="6641209" y="2224718"/>
              <a:ext cx="4354157" cy="461904"/>
            </a:xfrm>
            <a:prstGeom prst="rect">
              <a:avLst/>
            </a:prstGeom>
            <a:noFill/>
            <a:ln w="9525">
              <a:noFill/>
              <a:miter lim="800000"/>
              <a:headEnd/>
              <a:tailEnd/>
            </a:ln>
          </p:spPr>
          <p:txBody>
            <a:bodyPr>
              <a:spAutoFit/>
            </a:bodyPr>
            <a:lstStyle/>
            <a:p>
              <a:pPr>
                <a:defRPr/>
              </a:pPr>
              <a:r>
                <a:rPr lang="en-US" sz="2400" dirty="0">
                  <a:latin typeface="+mn-lt"/>
                </a:rPr>
                <a:t>Cancer</a:t>
              </a:r>
            </a:p>
          </p:txBody>
        </p:sp>
        <p:sp>
          <p:nvSpPr>
            <p:cNvPr id="19" name="TextBox 22"/>
            <p:cNvSpPr txBox="1">
              <a:spLocks noChangeArrowheads="1"/>
            </p:cNvSpPr>
            <p:nvPr/>
          </p:nvSpPr>
          <p:spPr bwMode="auto">
            <a:xfrm>
              <a:off x="6641209" y="3273923"/>
              <a:ext cx="4354157" cy="461905"/>
            </a:xfrm>
            <a:prstGeom prst="rect">
              <a:avLst/>
            </a:prstGeom>
            <a:noFill/>
            <a:ln w="9525">
              <a:noFill/>
              <a:miter lim="800000"/>
              <a:headEnd/>
              <a:tailEnd/>
            </a:ln>
          </p:spPr>
          <p:txBody>
            <a:bodyPr>
              <a:spAutoFit/>
            </a:bodyPr>
            <a:lstStyle/>
            <a:p>
              <a:pPr>
                <a:defRPr/>
              </a:pPr>
              <a:r>
                <a:rPr lang="en-US" sz="2400" dirty="0">
                  <a:latin typeface="+mn-lt"/>
                </a:rPr>
                <a:t>Irritation</a:t>
              </a:r>
            </a:p>
          </p:txBody>
        </p:sp>
        <p:sp>
          <p:nvSpPr>
            <p:cNvPr id="20" name="TextBox 22"/>
            <p:cNvSpPr txBox="1">
              <a:spLocks noChangeArrowheads="1"/>
            </p:cNvSpPr>
            <p:nvPr/>
          </p:nvSpPr>
          <p:spPr bwMode="auto">
            <a:xfrm>
              <a:off x="6641209" y="4553288"/>
              <a:ext cx="2357245" cy="461905"/>
            </a:xfrm>
            <a:prstGeom prst="rect">
              <a:avLst/>
            </a:prstGeom>
            <a:noFill/>
            <a:ln w="9525">
              <a:noFill/>
              <a:miter lim="800000"/>
              <a:headEnd/>
              <a:tailEnd/>
            </a:ln>
          </p:spPr>
          <p:txBody>
            <a:bodyPr>
              <a:spAutoFit/>
            </a:bodyPr>
            <a:lstStyle/>
            <a:p>
              <a:pPr>
                <a:defRPr/>
              </a:pPr>
              <a:r>
                <a:rPr lang="en-US" sz="2400" dirty="0">
                  <a:latin typeface="+mn-lt"/>
                </a:rPr>
                <a:t>Neurologic</a:t>
              </a:r>
            </a:p>
          </p:txBody>
        </p:sp>
        <p:sp>
          <p:nvSpPr>
            <p:cNvPr id="21" name="TextBox 22"/>
            <p:cNvSpPr txBox="1">
              <a:spLocks noChangeArrowheads="1"/>
            </p:cNvSpPr>
            <p:nvPr/>
          </p:nvSpPr>
          <p:spPr bwMode="auto">
            <a:xfrm>
              <a:off x="6641209" y="5461224"/>
              <a:ext cx="2060407" cy="831746"/>
            </a:xfrm>
            <a:prstGeom prst="rect">
              <a:avLst/>
            </a:prstGeom>
            <a:noFill/>
            <a:ln w="9525">
              <a:noFill/>
              <a:miter lim="800000"/>
              <a:headEnd/>
              <a:tailEnd/>
            </a:ln>
          </p:spPr>
          <p:txBody>
            <a:bodyPr>
              <a:spAutoFit/>
            </a:bodyPr>
            <a:lstStyle/>
            <a:p>
              <a:pPr>
                <a:defRPr/>
              </a:pPr>
              <a:r>
                <a:rPr lang="en-US" sz="2400" dirty="0">
                  <a:latin typeface="+mn-lt"/>
                </a:rPr>
                <a:t>Reproductive Effects</a:t>
              </a:r>
            </a:p>
          </p:txBody>
        </p:sp>
      </p:gr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220663" y="58738"/>
            <a:ext cx="8763000" cy="1143000"/>
          </a:xfrm>
        </p:spPr>
        <p:txBody>
          <a:bodyPr/>
          <a:lstStyle/>
          <a:p>
            <a:r>
              <a:rPr lang="en-US" sz="4000" dirty="0" smtClean="0"/>
              <a:t>Key elements of OSHA’s hazardous communication standard</a:t>
            </a:r>
          </a:p>
        </p:txBody>
      </p:sp>
      <p:sp>
        <p:nvSpPr>
          <p:cNvPr id="89090" name="Content Placeholder 2"/>
          <p:cNvSpPr>
            <a:spLocks noGrp="1"/>
          </p:cNvSpPr>
          <p:nvPr>
            <p:ph sz="half" idx="1"/>
          </p:nvPr>
        </p:nvSpPr>
        <p:spPr>
          <a:xfrm>
            <a:off x="598488" y="1865313"/>
            <a:ext cx="5018087" cy="4114800"/>
          </a:xfrm>
        </p:spPr>
        <p:txBody>
          <a:bodyPr/>
          <a:lstStyle/>
          <a:p>
            <a:r>
              <a:rPr lang="en-US" smtClean="0"/>
              <a:t>Identify &amp; communicate hazards in the workplace</a:t>
            </a:r>
          </a:p>
          <a:p>
            <a:pPr lvl="1"/>
            <a:r>
              <a:rPr lang="en-US" smtClean="0"/>
              <a:t>Label each hazard</a:t>
            </a:r>
          </a:p>
          <a:p>
            <a:pPr lvl="2"/>
            <a:r>
              <a:rPr lang="en-US" smtClean="0"/>
              <a:t>Use Globally Harmonized System (GHS) to communicate hazards</a:t>
            </a:r>
          </a:p>
          <a:p>
            <a:pPr lvl="1"/>
            <a:r>
              <a:rPr lang="en-US" smtClean="0"/>
              <a:t>Have corresponding Safety Data Sheet (SDS)</a:t>
            </a:r>
          </a:p>
          <a:p>
            <a:pPr lvl="2"/>
            <a:r>
              <a:rPr lang="en-US" smtClean="0"/>
              <a:t>Update when new sheets are available</a:t>
            </a:r>
          </a:p>
          <a:p>
            <a:pPr lvl="1"/>
            <a:r>
              <a:rPr lang="en-US" smtClean="0"/>
              <a:t>Train workers on the hazard labeling system</a:t>
            </a:r>
          </a:p>
        </p:txBody>
      </p:sp>
      <p:sp>
        <p:nvSpPr>
          <p:cNvPr id="89091" name="Slide Number Placeholder 4"/>
          <p:cNvSpPr>
            <a:spLocks noGrp="1"/>
          </p:cNvSpPr>
          <p:nvPr>
            <p:ph type="sldNum" sz="quarter" idx="12"/>
          </p:nvPr>
        </p:nvSpPr>
        <p:spPr>
          <a:noFill/>
        </p:spPr>
        <p:txBody>
          <a:bodyPr/>
          <a:lstStyle/>
          <a:p>
            <a:fld id="{8F5756AF-6785-4E2E-B4D7-6A3B0F83B957}" type="slidenum">
              <a:rPr lang="en-US" smtClean="0"/>
              <a:pPr/>
              <a:t>35</a:t>
            </a:fld>
            <a:endParaRPr lang="en-US" smtClean="0"/>
          </a:p>
        </p:txBody>
      </p:sp>
      <p:grpSp>
        <p:nvGrpSpPr>
          <p:cNvPr id="89092" name="Group 10"/>
          <p:cNvGrpSpPr>
            <a:grpSpLocks/>
          </p:cNvGrpSpPr>
          <p:nvPr/>
        </p:nvGrpSpPr>
        <p:grpSpPr bwMode="auto">
          <a:xfrm>
            <a:off x="5354638" y="1887538"/>
            <a:ext cx="3687762" cy="2770187"/>
            <a:chOff x="4495800" y="855909"/>
            <a:chExt cx="4533900" cy="3482975"/>
          </a:xfrm>
        </p:grpSpPr>
        <p:pic>
          <p:nvPicPr>
            <p:cNvPr id="8909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855909"/>
              <a:ext cx="2266950" cy="2266950"/>
            </a:xfrm>
            <a:prstGeom prst="rect">
              <a:avLst/>
            </a:prstGeom>
            <a:noFill/>
            <a:ln w="9525">
              <a:noFill/>
              <a:miter lim="800000"/>
              <a:headEnd/>
              <a:tailEnd/>
            </a:ln>
          </p:spPr>
        </p:pic>
        <p:pic>
          <p:nvPicPr>
            <p:cNvPr id="89095"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2750" y="855909"/>
              <a:ext cx="2266950" cy="2268538"/>
            </a:xfrm>
            <a:prstGeom prst="rect">
              <a:avLst/>
            </a:prstGeom>
            <a:noFill/>
            <a:ln w="9525">
              <a:noFill/>
              <a:miter lim="800000"/>
              <a:headEnd/>
              <a:tailEnd/>
            </a:ln>
          </p:spPr>
        </p:pic>
        <p:pic>
          <p:nvPicPr>
            <p:cNvPr id="89096"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275" y="2071934"/>
              <a:ext cx="2266950" cy="2266950"/>
            </a:xfrm>
            <a:prstGeom prst="rect">
              <a:avLst/>
            </a:prstGeom>
            <a:noFill/>
            <a:ln w="9525">
              <a:noFill/>
              <a:miter lim="800000"/>
              <a:headEnd/>
              <a:tailEnd/>
            </a:ln>
          </p:spPr>
        </p:pic>
      </p:grpSp>
      <p:sp>
        <p:nvSpPr>
          <p:cNvPr id="9" name="Rectangle 6"/>
          <p:cNvSpPr>
            <a:spLocks noChangeArrowheads="1"/>
          </p:cNvSpPr>
          <p:nvPr/>
        </p:nvSpPr>
        <p:spPr bwMode="auto">
          <a:xfrm>
            <a:off x="5548313" y="4730750"/>
            <a:ext cx="3276600" cy="338138"/>
          </a:xfrm>
          <a:prstGeom prst="rect">
            <a:avLst/>
          </a:prstGeom>
          <a:noFill/>
          <a:ln w="9525">
            <a:noFill/>
            <a:miter lim="800000"/>
            <a:headEnd/>
            <a:tailEnd/>
          </a:ln>
        </p:spPr>
        <p:txBody>
          <a:bodyPr>
            <a:spAutoFit/>
          </a:bodyPr>
          <a:lstStyle/>
          <a:p>
            <a:pPr eaLnBrk="0" hangingPunct="0">
              <a:spcBef>
                <a:spcPct val="20000"/>
              </a:spcBef>
              <a:defRPr/>
            </a:pPr>
            <a:r>
              <a:rPr lang="en-US" sz="800" dirty="0">
                <a:latin typeface="+mj-lt"/>
              </a:rPr>
              <a:t>Figures by </a:t>
            </a:r>
            <a:r>
              <a:rPr lang="en-US" sz="800" dirty="0" err="1">
                <a:latin typeface="+mj-lt"/>
              </a:rPr>
              <a:t>Torsten</a:t>
            </a:r>
            <a:r>
              <a:rPr lang="en-US" sz="800" dirty="0">
                <a:latin typeface="+mj-lt"/>
              </a:rPr>
              <a:t> Henning available under public domain from </a:t>
            </a:r>
            <a:r>
              <a:rPr lang="en-US" sz="800" dirty="0">
                <a:solidFill>
                  <a:schemeClr val="tx2"/>
                </a:solidFill>
                <a:latin typeface="+mj-lt"/>
                <a:hlinkClick r:id="rId7"/>
              </a:rPr>
              <a:t>Wikimedia Commons</a:t>
            </a:r>
            <a:endParaRPr lang="en-US" sz="800" dirty="0">
              <a:solidFill>
                <a:schemeClr val="tx2"/>
              </a:solidFill>
              <a:latin typeface="+mj-lt"/>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06375" y="73025"/>
            <a:ext cx="8763000" cy="1143000"/>
          </a:xfrm>
        </p:spPr>
        <p:txBody>
          <a:bodyPr/>
          <a:lstStyle/>
          <a:p>
            <a:r>
              <a:rPr lang="en-US" smtClean="0"/>
              <a:t>What exposures are possible in artificial nail work?</a:t>
            </a:r>
          </a:p>
        </p:txBody>
      </p:sp>
      <p:sp>
        <p:nvSpPr>
          <p:cNvPr id="90114" name="Content Placeholder 2"/>
          <p:cNvSpPr>
            <a:spLocks noGrp="1"/>
          </p:cNvSpPr>
          <p:nvPr>
            <p:ph idx="1"/>
          </p:nvPr>
        </p:nvSpPr>
        <p:spPr>
          <a:xfrm>
            <a:off x="987425" y="1263650"/>
            <a:ext cx="7329488" cy="5238750"/>
          </a:xfrm>
        </p:spPr>
        <p:txBody>
          <a:bodyPr/>
          <a:lstStyle/>
          <a:p>
            <a:r>
              <a:rPr lang="en-US" sz="2400" smtClean="0"/>
              <a:t>Neurologic</a:t>
            </a:r>
          </a:p>
          <a:p>
            <a:pPr lvl="1"/>
            <a:r>
              <a:rPr lang="en-US" sz="2000" smtClean="0"/>
              <a:t>Acetone – Polish remover</a:t>
            </a:r>
          </a:p>
          <a:p>
            <a:pPr lvl="1"/>
            <a:r>
              <a:rPr lang="en-US" sz="2000" smtClean="0"/>
              <a:t>Toluene – Nail polish, hardeners, polish removers</a:t>
            </a:r>
          </a:p>
          <a:p>
            <a:pPr lvl="1"/>
            <a:r>
              <a:rPr lang="en-US" sz="2000" smtClean="0"/>
              <a:t>Acetonitrile – Artificial nail removers</a:t>
            </a:r>
          </a:p>
          <a:p>
            <a:r>
              <a:rPr lang="en-US" sz="2400" smtClean="0"/>
              <a:t>Cancer, Irritation</a:t>
            </a:r>
          </a:p>
          <a:p>
            <a:pPr lvl="1"/>
            <a:r>
              <a:rPr lang="en-US" sz="2000" smtClean="0"/>
              <a:t>Formaldehyde – Nail hardeners</a:t>
            </a:r>
          </a:p>
          <a:p>
            <a:r>
              <a:rPr lang="en-US" sz="2400" smtClean="0"/>
              <a:t>Allergies</a:t>
            </a:r>
          </a:p>
          <a:p>
            <a:pPr lvl="1"/>
            <a:r>
              <a:rPr lang="en-US" sz="2000" smtClean="0"/>
              <a:t>Methacrylate – Monomers in acrylics &amp; gels</a:t>
            </a:r>
          </a:p>
          <a:p>
            <a:pPr lvl="2"/>
            <a:r>
              <a:rPr lang="en-US" sz="1800" smtClean="0"/>
              <a:t>MMA, (methyl methacrylate) Can’t be 100% </a:t>
            </a:r>
          </a:p>
          <a:p>
            <a:pPr lvl="2"/>
            <a:r>
              <a:rPr lang="en-US" sz="1800" smtClean="0"/>
              <a:t>EMA (ethyl methacrylate) </a:t>
            </a:r>
          </a:p>
          <a:p>
            <a:pPr lvl="2"/>
            <a:r>
              <a:rPr lang="en-US" sz="1800" smtClean="0"/>
              <a:t>HEMA (hydroxyethyl methacrylate)</a:t>
            </a:r>
          </a:p>
          <a:p>
            <a:r>
              <a:rPr lang="en-US" sz="2400" smtClean="0"/>
              <a:t>Irritation</a:t>
            </a:r>
          </a:p>
          <a:p>
            <a:pPr lvl="1"/>
            <a:r>
              <a:rPr lang="en-US" sz="2000" smtClean="0"/>
              <a:t>Methacrylic Acid (MAA) – Nail primers</a:t>
            </a:r>
          </a:p>
          <a:p>
            <a:pPr lvl="1"/>
            <a:r>
              <a:rPr lang="en-US" sz="2000" smtClean="0"/>
              <a:t>Ethyl cyanoacrylate – (&gt; 90%) in nail glue</a:t>
            </a:r>
          </a:p>
          <a:p>
            <a:pPr lvl="2"/>
            <a:endParaRPr lang="en-US" sz="1400" smtClean="0"/>
          </a:p>
          <a:p>
            <a:pPr lvl="2">
              <a:buFontTx/>
              <a:buNone/>
            </a:pPr>
            <a:endParaRPr lang="en-US" sz="1800" smtClean="0"/>
          </a:p>
          <a:p>
            <a:endParaRPr lang="en-US" sz="2400" smtClean="0"/>
          </a:p>
        </p:txBody>
      </p:sp>
      <p:sp>
        <p:nvSpPr>
          <p:cNvPr id="90115" name="Slide Number Placeholder 3"/>
          <p:cNvSpPr>
            <a:spLocks noGrp="1"/>
          </p:cNvSpPr>
          <p:nvPr>
            <p:ph type="sldNum" sz="quarter" idx="12"/>
          </p:nvPr>
        </p:nvSpPr>
        <p:spPr>
          <a:noFill/>
        </p:spPr>
        <p:txBody>
          <a:bodyPr/>
          <a:lstStyle/>
          <a:p>
            <a:fld id="{E38DA2A7-9523-431A-8C0D-E492150B7221}" type="slidenum">
              <a:rPr lang="en-US" smtClean="0"/>
              <a:pPr/>
              <a:t>36</a:t>
            </a:fld>
            <a:endParaRPr lang="en-US" smtClean="0"/>
          </a:p>
        </p:txBody>
      </p:sp>
      <p:pic>
        <p:nvPicPr>
          <p:cNvPr id="90116" name="Picture 4" descr="Frenchmanicurewiki.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73888" y="2714625"/>
            <a:ext cx="1589087" cy="1662113"/>
          </a:xfrm>
          <a:prstGeom prst="rect">
            <a:avLst/>
          </a:prstGeom>
          <a:noFill/>
          <a:ln w="9525">
            <a:noFill/>
            <a:miter lim="800000"/>
            <a:headEnd/>
            <a:tailEnd/>
          </a:ln>
        </p:spPr>
      </p:pic>
      <p:sp>
        <p:nvSpPr>
          <p:cNvPr id="6" name="Rectangle 5"/>
          <p:cNvSpPr>
            <a:spLocks noChangeArrowheads="1"/>
          </p:cNvSpPr>
          <p:nvPr/>
        </p:nvSpPr>
        <p:spPr bwMode="auto">
          <a:xfrm>
            <a:off x="6821488" y="4367213"/>
            <a:ext cx="2046287" cy="339725"/>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ImGz</a:t>
            </a:r>
            <a:r>
              <a:rPr lang="en-US" sz="800" dirty="0">
                <a:latin typeface="+mj-lt"/>
              </a:rPr>
              <a:t>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pic>
        <p:nvPicPr>
          <p:cNvPr id="90118" name="Picture 15" descr="Allergy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775" y="3746500"/>
            <a:ext cx="973138" cy="971550"/>
          </a:xfrm>
          <a:prstGeom prst="rect">
            <a:avLst/>
          </a:prstGeom>
          <a:noFill/>
          <a:ln w="9525">
            <a:noFill/>
            <a:miter lim="800000"/>
            <a:headEnd/>
            <a:tailEnd/>
          </a:ln>
        </p:spPr>
      </p:pic>
      <p:pic>
        <p:nvPicPr>
          <p:cNvPr id="90119" name="Picture 16"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1775" y="5459413"/>
            <a:ext cx="960438" cy="955675"/>
          </a:xfrm>
          <a:prstGeom prst="rect">
            <a:avLst/>
          </a:prstGeom>
          <a:noFill/>
          <a:ln w="9525">
            <a:noFill/>
            <a:miter lim="800000"/>
            <a:headEnd/>
            <a:tailEnd/>
          </a:ln>
        </p:spPr>
      </p:pic>
      <p:pic>
        <p:nvPicPr>
          <p:cNvPr id="90120" name="Picture 17" descr="Nervous System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3200" y="1263650"/>
            <a:ext cx="1001713" cy="1011238"/>
          </a:xfrm>
          <a:prstGeom prst="rect">
            <a:avLst/>
          </a:prstGeom>
          <a:noFill/>
          <a:ln w="9525">
            <a:noFill/>
            <a:miter lim="800000"/>
            <a:headEnd/>
            <a:tailEnd/>
          </a:ln>
        </p:spPr>
      </p:pic>
      <p:pic>
        <p:nvPicPr>
          <p:cNvPr id="90121" name="Picture 18" descr="OSHA Cancer Symbol.ti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1775" y="2686050"/>
            <a:ext cx="947738" cy="946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220663" y="73025"/>
            <a:ext cx="8763000" cy="1143000"/>
          </a:xfrm>
        </p:spPr>
        <p:txBody>
          <a:bodyPr/>
          <a:lstStyle/>
          <a:p>
            <a:r>
              <a:rPr lang="en-US" smtClean="0"/>
              <a:t>What exposures are possible from giving permanents?</a:t>
            </a:r>
          </a:p>
        </p:txBody>
      </p:sp>
      <p:sp>
        <p:nvSpPr>
          <p:cNvPr id="91138" name="Content Placeholder 2"/>
          <p:cNvSpPr>
            <a:spLocks noGrp="1"/>
          </p:cNvSpPr>
          <p:nvPr>
            <p:ph idx="1"/>
          </p:nvPr>
        </p:nvSpPr>
        <p:spPr>
          <a:xfrm>
            <a:off x="957263" y="1647825"/>
            <a:ext cx="4673600" cy="4202113"/>
          </a:xfrm>
        </p:spPr>
        <p:txBody>
          <a:bodyPr/>
          <a:lstStyle/>
          <a:p>
            <a:r>
              <a:rPr lang="en-US" sz="2800" smtClean="0"/>
              <a:t>Allergies </a:t>
            </a:r>
          </a:p>
          <a:p>
            <a:pPr lvl="1"/>
            <a:r>
              <a:rPr lang="en-US" sz="2400" smtClean="0"/>
              <a:t>Ammonium thioglycolate</a:t>
            </a:r>
          </a:p>
          <a:p>
            <a:pPr lvl="1"/>
            <a:r>
              <a:rPr lang="en-US" sz="2400" smtClean="0"/>
              <a:t>Glyceryl monothioglycolate</a:t>
            </a:r>
          </a:p>
          <a:p>
            <a:r>
              <a:rPr lang="en-US" sz="2800" smtClean="0"/>
              <a:t>Irritation </a:t>
            </a:r>
          </a:p>
          <a:p>
            <a:pPr lvl="1"/>
            <a:r>
              <a:rPr lang="en-US" sz="2400" smtClean="0"/>
              <a:t>Sodium or potassium bromate</a:t>
            </a:r>
          </a:p>
          <a:p>
            <a:pPr lvl="1"/>
            <a:r>
              <a:rPr lang="en-US" sz="2400" smtClean="0"/>
              <a:t>Sodium or potassium perborate</a:t>
            </a:r>
          </a:p>
          <a:p>
            <a:pPr lvl="1"/>
            <a:r>
              <a:rPr lang="en-US" sz="2400" smtClean="0"/>
              <a:t>Hydrogen peroxide</a:t>
            </a:r>
          </a:p>
          <a:p>
            <a:pPr lvl="1"/>
            <a:r>
              <a:rPr lang="en-US" sz="2400" smtClean="0"/>
              <a:t>Ammonia substitutes</a:t>
            </a:r>
          </a:p>
          <a:p>
            <a:pPr lvl="2"/>
            <a:r>
              <a:rPr lang="en-US" sz="2000" smtClean="0"/>
              <a:t>Monoethylamine (MEA)</a:t>
            </a:r>
          </a:p>
          <a:p>
            <a:pPr lvl="2"/>
            <a:r>
              <a:rPr lang="en-US" sz="2000" smtClean="0"/>
              <a:t>Aminomethyl propanol (AMP)</a:t>
            </a:r>
          </a:p>
          <a:p>
            <a:endParaRPr lang="en-US" smtClean="0"/>
          </a:p>
        </p:txBody>
      </p:sp>
      <p:sp>
        <p:nvSpPr>
          <p:cNvPr id="91139" name="Slide Number Placeholder 3"/>
          <p:cNvSpPr>
            <a:spLocks noGrp="1"/>
          </p:cNvSpPr>
          <p:nvPr>
            <p:ph type="sldNum" sz="quarter" idx="12"/>
          </p:nvPr>
        </p:nvSpPr>
        <p:spPr>
          <a:noFill/>
        </p:spPr>
        <p:txBody>
          <a:bodyPr/>
          <a:lstStyle/>
          <a:p>
            <a:fld id="{F50C77EE-B1AE-4E3E-B9B6-E195AE0B640A}" type="slidenum">
              <a:rPr lang="en-US" smtClean="0"/>
              <a:pPr/>
              <a:t>37</a:t>
            </a:fld>
            <a:endParaRPr lang="en-US" smtClean="0"/>
          </a:p>
        </p:txBody>
      </p:sp>
      <p:pic>
        <p:nvPicPr>
          <p:cNvPr id="91140" name="Picture 5" descr="415px-Icall_Machine_192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4850" y="1698625"/>
            <a:ext cx="2755900" cy="3983038"/>
          </a:xfrm>
          <a:prstGeom prst="rect">
            <a:avLst/>
          </a:prstGeom>
          <a:noFill/>
          <a:ln w="9525">
            <a:noFill/>
            <a:miter lim="800000"/>
            <a:headEnd/>
            <a:tailEnd/>
          </a:ln>
        </p:spPr>
      </p:pic>
      <p:sp>
        <p:nvSpPr>
          <p:cNvPr id="7" name="Rectangle 6"/>
          <p:cNvSpPr>
            <a:spLocks noChangeArrowheads="1"/>
          </p:cNvSpPr>
          <p:nvPr/>
        </p:nvSpPr>
        <p:spPr bwMode="auto">
          <a:xfrm>
            <a:off x="5718175" y="5659438"/>
            <a:ext cx="3005138" cy="338137"/>
          </a:xfrm>
          <a:prstGeom prst="rect">
            <a:avLst/>
          </a:prstGeom>
          <a:noFill/>
          <a:ln w="9525">
            <a:noFill/>
            <a:miter lim="800000"/>
            <a:headEnd/>
            <a:tailEnd/>
          </a:ln>
        </p:spPr>
        <p:txBody>
          <a:bodyPr>
            <a:spAutoFit/>
          </a:bodyPr>
          <a:lstStyle/>
          <a:p>
            <a:pPr>
              <a:defRPr/>
            </a:pPr>
            <a:r>
              <a:rPr lang="en-US" sz="800" dirty="0">
                <a:latin typeface="+mj-lt"/>
              </a:rPr>
              <a:t>Picture by Louis </a:t>
            </a:r>
            <a:r>
              <a:rPr lang="en-US" sz="800" dirty="0" err="1">
                <a:latin typeface="+mj-lt"/>
              </a:rPr>
              <a:t>Calvete</a:t>
            </a:r>
            <a:r>
              <a:rPr lang="en-US" sz="800" dirty="0">
                <a:latin typeface="+mj-lt"/>
              </a:rPr>
              <a:t>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pic>
        <p:nvPicPr>
          <p:cNvPr id="91142" name="Picture 14" descr="Allergy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775" y="1716088"/>
            <a:ext cx="973138" cy="969962"/>
          </a:xfrm>
          <a:prstGeom prst="rect">
            <a:avLst/>
          </a:prstGeom>
          <a:noFill/>
          <a:ln w="9525">
            <a:noFill/>
            <a:miter lim="800000"/>
            <a:headEnd/>
            <a:tailEnd/>
          </a:ln>
        </p:spPr>
      </p:pic>
      <p:pic>
        <p:nvPicPr>
          <p:cNvPr id="91143" name="Picture 15"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1775" y="3209925"/>
            <a:ext cx="960438" cy="9556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236538" y="42863"/>
            <a:ext cx="8763000" cy="1143000"/>
          </a:xfrm>
        </p:spPr>
        <p:txBody>
          <a:bodyPr/>
          <a:lstStyle/>
          <a:p>
            <a:r>
              <a:rPr lang="en-US" smtClean="0"/>
              <a:t>What exposures are possible from using hair dyes?</a:t>
            </a:r>
          </a:p>
        </p:txBody>
      </p:sp>
      <p:sp>
        <p:nvSpPr>
          <p:cNvPr id="92162" name="Content Placeholder 2"/>
          <p:cNvSpPr>
            <a:spLocks noGrp="1"/>
          </p:cNvSpPr>
          <p:nvPr>
            <p:ph idx="1"/>
          </p:nvPr>
        </p:nvSpPr>
        <p:spPr>
          <a:xfrm>
            <a:off x="1044575" y="1335088"/>
            <a:ext cx="4833938" cy="3700462"/>
          </a:xfrm>
        </p:spPr>
        <p:txBody>
          <a:bodyPr/>
          <a:lstStyle/>
          <a:p>
            <a:r>
              <a:rPr lang="en-US" sz="2800" smtClean="0"/>
              <a:t>Irritation</a:t>
            </a:r>
          </a:p>
          <a:p>
            <a:pPr lvl="1"/>
            <a:r>
              <a:rPr lang="en-US" sz="2400" smtClean="0"/>
              <a:t>Aniline derivatives</a:t>
            </a:r>
          </a:p>
          <a:p>
            <a:pPr lvl="1"/>
            <a:r>
              <a:rPr lang="en-US" sz="2400" smtClean="0"/>
              <a:t>2,5-diaminotoluene</a:t>
            </a:r>
          </a:p>
          <a:p>
            <a:pPr lvl="1"/>
            <a:r>
              <a:rPr lang="en-US" sz="2400" smtClean="0"/>
              <a:t>Ammonia and substitutes (AMP,MEA)</a:t>
            </a:r>
          </a:p>
          <a:p>
            <a:pPr lvl="1"/>
            <a:r>
              <a:rPr lang="en-US" sz="2400" smtClean="0"/>
              <a:t>Peroxide</a:t>
            </a:r>
          </a:p>
          <a:p>
            <a:r>
              <a:rPr lang="en-US" sz="2800" smtClean="0"/>
              <a:t>Allergies</a:t>
            </a:r>
          </a:p>
          <a:p>
            <a:pPr lvl="1"/>
            <a:r>
              <a:rPr lang="en-US" sz="2400" smtClean="0"/>
              <a:t>p-phenylenediamine dyes</a:t>
            </a:r>
          </a:p>
          <a:p>
            <a:pPr lvl="1"/>
            <a:r>
              <a:rPr lang="en-US" sz="2400" smtClean="0"/>
              <a:t>Para dyes (p- or 4-amino)</a:t>
            </a:r>
          </a:p>
        </p:txBody>
      </p:sp>
      <p:sp>
        <p:nvSpPr>
          <p:cNvPr id="92163" name="Slide Number Placeholder 3"/>
          <p:cNvSpPr>
            <a:spLocks noGrp="1"/>
          </p:cNvSpPr>
          <p:nvPr>
            <p:ph type="sldNum" sz="quarter" idx="12"/>
          </p:nvPr>
        </p:nvSpPr>
        <p:spPr>
          <a:noFill/>
        </p:spPr>
        <p:txBody>
          <a:bodyPr/>
          <a:lstStyle/>
          <a:p>
            <a:fld id="{A8E47437-BCA9-41BE-9915-EF9699DC0EA0}" type="slidenum">
              <a:rPr lang="en-US" smtClean="0"/>
              <a:pPr/>
              <a:t>38</a:t>
            </a:fld>
            <a:endParaRPr lang="en-US" smtClean="0"/>
          </a:p>
        </p:txBody>
      </p:sp>
      <p:sp>
        <p:nvSpPr>
          <p:cNvPr id="7" name="Rounded Rectangle 6"/>
          <p:cNvSpPr/>
          <p:nvPr/>
        </p:nvSpPr>
        <p:spPr>
          <a:xfrm>
            <a:off x="595313" y="5457825"/>
            <a:ext cx="8097837" cy="100171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725488" y="5399088"/>
            <a:ext cx="7967662" cy="1108075"/>
          </a:xfrm>
          <a:prstGeom prst="rect">
            <a:avLst/>
          </a:prstGeom>
          <a:noFill/>
          <a:ln w="9525">
            <a:noFill/>
            <a:miter lim="800000"/>
            <a:headEnd/>
            <a:tailEnd/>
          </a:ln>
        </p:spPr>
        <p:txBody>
          <a:bodyPr>
            <a:spAutoFit/>
          </a:bodyPr>
          <a:lstStyle/>
          <a:p>
            <a:pPr algn="ctr">
              <a:defRPr/>
            </a:pPr>
            <a:r>
              <a:rPr lang="en-US" sz="2200" dirty="0">
                <a:latin typeface="+mn-lt"/>
              </a:rPr>
              <a:t>Lead acetate is an active ingredient in products like Grecian formula which is a probable carcinogen and may be a reproductive hazard in humans.</a:t>
            </a:r>
            <a:endParaRPr lang="en-US" sz="2200" dirty="0">
              <a:latin typeface="Arial" charset="0"/>
            </a:endParaRPr>
          </a:p>
        </p:txBody>
      </p:sp>
      <p:pic>
        <p:nvPicPr>
          <p:cNvPr id="92166" name="Picture 10" descr="Irritant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9088" y="1481138"/>
            <a:ext cx="960437" cy="955675"/>
          </a:xfrm>
          <a:prstGeom prst="rect">
            <a:avLst/>
          </a:prstGeom>
          <a:noFill/>
          <a:ln w="9525">
            <a:noFill/>
            <a:miter lim="800000"/>
            <a:headEnd/>
            <a:tailEnd/>
          </a:ln>
        </p:spPr>
      </p:pic>
      <p:pic>
        <p:nvPicPr>
          <p:cNvPr id="92167" name="Picture 11" descr="Allergy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989388"/>
            <a:ext cx="973138" cy="969962"/>
          </a:xfrm>
          <a:prstGeom prst="rect">
            <a:avLst/>
          </a:prstGeom>
          <a:noFill/>
          <a:ln w="9525">
            <a:noFill/>
            <a:miter lim="800000"/>
            <a:headEnd/>
            <a:tailEnd/>
          </a:ln>
        </p:spPr>
      </p:pic>
      <p:grpSp>
        <p:nvGrpSpPr>
          <p:cNvPr id="92169" name="Group 3"/>
          <p:cNvGrpSpPr>
            <a:grpSpLocks/>
          </p:cNvGrpSpPr>
          <p:nvPr/>
        </p:nvGrpSpPr>
        <p:grpSpPr bwMode="auto">
          <a:xfrm>
            <a:off x="7065963" y="700258"/>
            <a:ext cx="2078037" cy="2122488"/>
            <a:chOff x="6566183" y="3247572"/>
            <a:chExt cx="2078037" cy="2122257"/>
          </a:xfrm>
        </p:grpSpPr>
        <p:pic>
          <p:nvPicPr>
            <p:cNvPr id="92170"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66183" y="3247572"/>
              <a:ext cx="1443604" cy="1924805"/>
            </a:xfrm>
            <a:prstGeom prst="rect">
              <a:avLst/>
            </a:prstGeom>
            <a:noFill/>
            <a:ln w="9525">
              <a:noFill/>
              <a:miter lim="800000"/>
              <a:headEnd/>
              <a:tailEnd/>
            </a:ln>
          </p:spPr>
        </p:pic>
        <p:sp>
          <p:nvSpPr>
            <p:cNvPr id="14" name="Rectangle 13"/>
            <p:cNvSpPr>
              <a:spLocks noChangeArrowheads="1"/>
            </p:cNvSpPr>
            <p:nvPr/>
          </p:nvSpPr>
          <p:spPr bwMode="auto">
            <a:xfrm>
              <a:off x="6566183" y="5153952"/>
              <a:ext cx="2078037" cy="215877"/>
            </a:xfrm>
            <a:prstGeom prst="rect">
              <a:avLst/>
            </a:prstGeom>
            <a:noFill/>
            <a:ln w="9525">
              <a:noFill/>
              <a:miter lim="800000"/>
              <a:headEnd/>
              <a:tailEnd/>
            </a:ln>
          </p:spPr>
          <p:txBody>
            <a:bodyPr>
              <a:spAutoFit/>
            </a:bodyPr>
            <a:lstStyle/>
            <a:p>
              <a:pPr>
                <a:defRPr/>
              </a:pPr>
              <a:r>
                <a:rPr lang="en-US" sz="800" dirty="0">
                  <a:latin typeface="+mj-lt"/>
                </a:rPr>
                <a:t>Photo by National Jewish Health</a:t>
              </a:r>
              <a:endParaRPr lang="en-US" sz="800" dirty="0">
                <a:solidFill>
                  <a:schemeClr val="tx2"/>
                </a:solidFill>
                <a:latin typeface="+mj-lt"/>
              </a:endParaRPr>
            </a:p>
          </p:txBody>
        </p:sp>
      </p:gr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5963" y="2822746"/>
            <a:ext cx="1444752" cy="2162904"/>
          </a:xfrm>
          <a:prstGeom prst="rect">
            <a:avLst/>
          </a:prstGeom>
        </p:spPr>
      </p:pic>
      <p:sp>
        <p:nvSpPr>
          <p:cNvPr id="16" name="Rectangle 15"/>
          <p:cNvSpPr>
            <a:spLocks noChangeArrowheads="1"/>
          </p:cNvSpPr>
          <p:nvPr/>
        </p:nvSpPr>
        <p:spPr bwMode="auto">
          <a:xfrm>
            <a:off x="7065962" y="4985650"/>
            <a:ext cx="1444753" cy="461665"/>
          </a:xfrm>
          <a:prstGeom prst="rect">
            <a:avLst/>
          </a:prstGeom>
          <a:noFill/>
          <a:ln w="9525">
            <a:noFill/>
            <a:miter lim="800000"/>
            <a:headEnd/>
            <a:tailEnd/>
          </a:ln>
        </p:spPr>
        <p:txBody>
          <a:bodyPr wrap="square">
            <a:spAutoFit/>
          </a:bodyPr>
          <a:lstStyle/>
          <a:p>
            <a:pPr>
              <a:defRPr/>
            </a:pPr>
            <a:r>
              <a:rPr lang="en-US" sz="800" dirty="0" smtClean="0">
                <a:latin typeface="+mn-lt"/>
              </a:rPr>
              <a:t>Photo by </a:t>
            </a:r>
            <a:r>
              <a:rPr lang="en-US" sz="800" dirty="0" err="1" smtClean="0">
                <a:latin typeface="+mn-lt"/>
              </a:rPr>
              <a:t>Avi</a:t>
            </a:r>
            <a:r>
              <a:rPr lang="en-US" sz="800" dirty="0" smtClean="0">
                <a:latin typeface="+mn-lt"/>
              </a:rPr>
              <a:t> Loud available under public domain from Flickr Creative Commons</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220663" y="87313"/>
            <a:ext cx="8763000" cy="1143000"/>
          </a:xfrm>
        </p:spPr>
        <p:txBody>
          <a:bodyPr/>
          <a:lstStyle/>
          <a:p>
            <a:r>
              <a:rPr lang="en-US" smtClean="0"/>
              <a:t>What are possible exposures from hairsprays?</a:t>
            </a:r>
          </a:p>
        </p:txBody>
      </p:sp>
      <p:sp>
        <p:nvSpPr>
          <p:cNvPr id="94210" name="Content Placeholder 2"/>
          <p:cNvSpPr>
            <a:spLocks noGrp="1"/>
          </p:cNvSpPr>
          <p:nvPr>
            <p:ph idx="1"/>
          </p:nvPr>
        </p:nvSpPr>
        <p:spPr>
          <a:xfrm>
            <a:off x="1408113" y="1117600"/>
            <a:ext cx="5399087" cy="4614863"/>
          </a:xfrm>
        </p:spPr>
        <p:txBody>
          <a:bodyPr/>
          <a:lstStyle/>
          <a:p>
            <a:r>
              <a:rPr lang="en-US" sz="2000" smtClean="0"/>
              <a:t>Allergies</a:t>
            </a:r>
          </a:p>
          <a:p>
            <a:pPr lvl="1"/>
            <a:r>
              <a:rPr lang="en-US" sz="1800" smtClean="0"/>
              <a:t>Gum Arabic</a:t>
            </a:r>
          </a:p>
          <a:p>
            <a:pPr lvl="1"/>
            <a:r>
              <a:rPr lang="en-US" sz="1800" smtClean="0"/>
              <a:t>Vegetable gum</a:t>
            </a:r>
          </a:p>
          <a:p>
            <a:pPr lvl="1"/>
            <a:r>
              <a:rPr lang="en-US" sz="1800" smtClean="0"/>
              <a:t>Benzophenone-4</a:t>
            </a:r>
          </a:p>
          <a:p>
            <a:pPr lvl="1"/>
            <a:r>
              <a:rPr lang="en-US" sz="1800" smtClean="0"/>
              <a:t>Lauryl dimethyl benzyl ammonium chloride</a:t>
            </a:r>
          </a:p>
          <a:p>
            <a:r>
              <a:rPr lang="en-US" sz="2000" smtClean="0"/>
              <a:t>Neurologic</a:t>
            </a:r>
          </a:p>
          <a:p>
            <a:pPr lvl="1"/>
            <a:r>
              <a:rPr lang="en-US" sz="1800" smtClean="0"/>
              <a:t>Denatured alcohols</a:t>
            </a:r>
          </a:p>
          <a:p>
            <a:pPr lvl="1"/>
            <a:r>
              <a:rPr lang="en-US" sz="1800" smtClean="0"/>
              <a:t>Methoxyethene</a:t>
            </a:r>
          </a:p>
          <a:p>
            <a:pPr lvl="1"/>
            <a:r>
              <a:rPr lang="en-US" sz="1800" smtClean="0"/>
              <a:t>Isobutane</a:t>
            </a:r>
          </a:p>
          <a:p>
            <a:r>
              <a:rPr lang="en-US" sz="2000" smtClean="0"/>
              <a:t>Irritation </a:t>
            </a:r>
          </a:p>
          <a:p>
            <a:pPr lvl="1"/>
            <a:r>
              <a:rPr lang="en-US" sz="1800" smtClean="0"/>
              <a:t>Propylene glycol</a:t>
            </a:r>
          </a:p>
          <a:p>
            <a:pPr lvl="1"/>
            <a:r>
              <a:rPr lang="en-US" sz="1800" smtClean="0"/>
              <a:t>Potassium hydroxide (KOH)</a:t>
            </a:r>
          </a:p>
          <a:p>
            <a:pPr lvl="1"/>
            <a:r>
              <a:rPr lang="en-US" sz="1800" smtClean="0"/>
              <a:t>Ammonium benzoate</a:t>
            </a:r>
          </a:p>
          <a:p>
            <a:pPr lvl="1"/>
            <a:r>
              <a:rPr lang="en-US" sz="1800" smtClean="0"/>
              <a:t>Amino methyl propanol</a:t>
            </a:r>
          </a:p>
          <a:p>
            <a:pPr lvl="1"/>
            <a:r>
              <a:rPr lang="en-US" sz="1800" smtClean="0"/>
              <a:t>Tert-butyl alcohol</a:t>
            </a:r>
          </a:p>
          <a:p>
            <a:pPr lvl="1"/>
            <a:endParaRPr lang="en-US" sz="1800" smtClean="0"/>
          </a:p>
          <a:p>
            <a:pPr lvl="1"/>
            <a:endParaRPr lang="en-US" sz="2400" smtClean="0"/>
          </a:p>
        </p:txBody>
      </p:sp>
      <p:sp>
        <p:nvSpPr>
          <p:cNvPr id="94211" name="Slide Number Placeholder 3"/>
          <p:cNvSpPr>
            <a:spLocks noGrp="1"/>
          </p:cNvSpPr>
          <p:nvPr>
            <p:ph type="sldNum" sz="quarter" idx="12"/>
          </p:nvPr>
        </p:nvSpPr>
        <p:spPr>
          <a:noFill/>
        </p:spPr>
        <p:txBody>
          <a:bodyPr/>
          <a:lstStyle/>
          <a:p>
            <a:fld id="{99929902-0ED4-4E05-AA40-478D11008F27}" type="slidenum">
              <a:rPr lang="en-US" smtClean="0"/>
              <a:pPr/>
              <a:t>39</a:t>
            </a:fld>
            <a:endParaRPr lang="en-US" smtClean="0"/>
          </a:p>
        </p:txBody>
      </p:sp>
      <p:pic>
        <p:nvPicPr>
          <p:cNvPr id="94212" name="Picture 4" descr="337px-Hairspray.JPG"/>
          <p:cNvPicPr>
            <a:picLocks noChangeAspect="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6778625" y="1628775"/>
            <a:ext cx="1625600" cy="3146425"/>
          </a:xfrm>
          <a:prstGeom prst="rect">
            <a:avLst/>
          </a:prstGeom>
          <a:noFill/>
          <a:ln w="9525">
            <a:noFill/>
            <a:miter lim="800000"/>
            <a:headEnd/>
            <a:tailEnd/>
          </a:ln>
        </p:spPr>
      </p:pic>
      <p:sp>
        <p:nvSpPr>
          <p:cNvPr id="6" name="Rectangle 5"/>
          <p:cNvSpPr>
            <a:spLocks noChangeArrowheads="1"/>
          </p:cNvSpPr>
          <p:nvPr/>
        </p:nvSpPr>
        <p:spPr bwMode="auto">
          <a:xfrm>
            <a:off x="6604000" y="4759325"/>
            <a:ext cx="2032000" cy="339725"/>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Trekphiler</a:t>
            </a:r>
            <a:r>
              <a:rPr lang="en-US" sz="800" dirty="0">
                <a:latin typeface="+mj-lt"/>
              </a:rPr>
              <a:t>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pic>
        <p:nvPicPr>
          <p:cNvPr id="94214" name="Picture 13" descr="Allergy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1938" y="1293813"/>
            <a:ext cx="971550" cy="971550"/>
          </a:xfrm>
          <a:prstGeom prst="rect">
            <a:avLst/>
          </a:prstGeom>
          <a:noFill/>
          <a:ln w="9525">
            <a:noFill/>
            <a:miter lim="800000"/>
            <a:headEnd/>
            <a:tailEnd/>
          </a:ln>
        </p:spPr>
      </p:pic>
      <p:pic>
        <p:nvPicPr>
          <p:cNvPr id="94215" name="Picture 14" descr="Irritant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6225" y="4051300"/>
            <a:ext cx="958850" cy="954088"/>
          </a:xfrm>
          <a:prstGeom prst="rect">
            <a:avLst/>
          </a:prstGeom>
          <a:noFill/>
          <a:ln w="9525">
            <a:noFill/>
            <a:miter lim="800000"/>
            <a:headEnd/>
            <a:tailEnd/>
          </a:ln>
        </p:spPr>
      </p:pic>
      <p:pic>
        <p:nvPicPr>
          <p:cNvPr id="94216" name="Picture 15" descr="Nervous System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1775" y="2787650"/>
            <a:ext cx="1001713" cy="10112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Why are we concerned?</a:t>
            </a:r>
          </a:p>
        </p:txBody>
      </p:sp>
      <p:sp>
        <p:nvSpPr>
          <p:cNvPr id="30722" name="Content Placeholder 2"/>
          <p:cNvSpPr>
            <a:spLocks noGrp="1"/>
          </p:cNvSpPr>
          <p:nvPr>
            <p:ph sz="half" idx="1"/>
          </p:nvPr>
        </p:nvSpPr>
        <p:spPr>
          <a:xfrm>
            <a:off x="3962400" y="1335088"/>
            <a:ext cx="4803775" cy="5153025"/>
          </a:xfrm>
        </p:spPr>
        <p:txBody>
          <a:bodyPr/>
          <a:lstStyle/>
          <a:p>
            <a:r>
              <a:rPr lang="en-US" smtClean="0"/>
              <a:t>Exposures from formaldehyde in hair smoothing process</a:t>
            </a:r>
          </a:p>
          <a:p>
            <a:r>
              <a:rPr lang="en-US" smtClean="0"/>
              <a:t>Exposures to other chemicals that may cause:</a:t>
            </a:r>
          </a:p>
          <a:p>
            <a:pPr lvl="1"/>
            <a:r>
              <a:rPr lang="en-US" smtClean="0"/>
              <a:t>Skin problems</a:t>
            </a:r>
          </a:p>
          <a:p>
            <a:pPr lvl="1"/>
            <a:r>
              <a:rPr lang="en-US" smtClean="0"/>
              <a:t>Allergies</a:t>
            </a:r>
          </a:p>
          <a:p>
            <a:pPr lvl="1"/>
            <a:r>
              <a:rPr lang="en-US" smtClean="0"/>
              <a:t>Cancer</a:t>
            </a:r>
          </a:p>
          <a:p>
            <a:pPr lvl="1"/>
            <a:r>
              <a:rPr lang="en-US" smtClean="0"/>
              <a:t>Breathing problems</a:t>
            </a:r>
          </a:p>
          <a:p>
            <a:pPr lvl="1"/>
            <a:r>
              <a:rPr lang="en-US" smtClean="0"/>
              <a:t>Problems with fertility and pregnancy</a:t>
            </a:r>
          </a:p>
          <a:p>
            <a:endParaRPr lang="en-US" smtClean="0"/>
          </a:p>
          <a:p>
            <a:endParaRPr lang="en-US" smtClean="0"/>
          </a:p>
        </p:txBody>
      </p:sp>
      <p:sp>
        <p:nvSpPr>
          <p:cNvPr id="30723" name="Slide Number Placeholder 4"/>
          <p:cNvSpPr>
            <a:spLocks noGrp="1"/>
          </p:cNvSpPr>
          <p:nvPr>
            <p:ph type="sldNum" sz="quarter" idx="12"/>
          </p:nvPr>
        </p:nvSpPr>
        <p:spPr>
          <a:noFill/>
        </p:spPr>
        <p:txBody>
          <a:bodyPr/>
          <a:lstStyle/>
          <a:p>
            <a:fld id="{22C61248-32C1-4CBA-91AE-8FE766429F69}" type="slidenum">
              <a:rPr lang="en-US" smtClean="0"/>
              <a:pPr/>
              <a:t>4</a:t>
            </a:fld>
            <a:endParaRPr lang="en-US" smtClean="0"/>
          </a:p>
        </p:txBody>
      </p:sp>
      <p:pic>
        <p:nvPicPr>
          <p:cNvPr id="3072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025" y="2090738"/>
            <a:ext cx="3455988" cy="2728912"/>
          </a:xfrm>
          <a:prstGeom prst="rect">
            <a:avLst/>
          </a:prstGeom>
          <a:noFill/>
          <a:ln w="9525">
            <a:noFill/>
            <a:miter lim="800000"/>
            <a:headEnd/>
            <a:tailEnd/>
          </a:ln>
        </p:spPr>
      </p:pic>
      <p:sp>
        <p:nvSpPr>
          <p:cNvPr id="7" name="Text Box 8"/>
          <p:cNvSpPr txBox="1">
            <a:spLocks noChangeArrowheads="1"/>
          </p:cNvSpPr>
          <p:nvPr/>
        </p:nvSpPr>
        <p:spPr bwMode="auto">
          <a:xfrm>
            <a:off x="327025" y="4819650"/>
            <a:ext cx="3425825" cy="5699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800" dirty="0" smtClean="0">
                <a:latin typeface="+mn-lt"/>
              </a:rPr>
              <a:t>Photo by Dean </a:t>
            </a:r>
            <a:r>
              <a:rPr lang="en-US" sz="800" dirty="0" err="1" smtClean="0">
                <a:latin typeface="+mn-lt"/>
              </a:rPr>
              <a:t>Wissing</a:t>
            </a:r>
            <a:r>
              <a:rPr lang="en-US" sz="800" dirty="0" smtClean="0">
                <a:latin typeface="+mn-lt"/>
              </a:rPr>
              <a:t> available </a:t>
            </a:r>
            <a:r>
              <a:rPr lang="en-US" sz="800" dirty="0">
                <a:latin typeface="+mn-lt"/>
              </a:rPr>
              <a:t>under public domain from </a:t>
            </a:r>
            <a:r>
              <a:rPr lang="en-US" sz="800" dirty="0">
                <a:solidFill>
                  <a:schemeClr val="tx2"/>
                </a:solidFill>
                <a:latin typeface="+mn-lt"/>
                <a:hlinkClick r:id="rId5"/>
              </a:rPr>
              <a:t>Wikimedia Commons</a:t>
            </a:r>
            <a:endParaRPr lang="en-US" sz="800" dirty="0">
              <a:solidFill>
                <a:schemeClr val="tx2"/>
              </a:solidFill>
              <a:latin typeface="+mn-lt"/>
            </a:endParaRPr>
          </a:p>
          <a:p>
            <a:pPr eaLnBrk="1" hangingPunct="1">
              <a:spcBef>
                <a:spcPct val="50000"/>
              </a:spcBef>
              <a:defRPr/>
            </a:pPr>
            <a:endParaRPr lang="en-US" sz="1000" dirty="0">
              <a:latin typeface="Tahoma" pitchFamily="34"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20663" y="107950"/>
            <a:ext cx="8763000" cy="1143000"/>
          </a:xfrm>
        </p:spPr>
        <p:txBody>
          <a:bodyPr/>
          <a:lstStyle/>
          <a:p>
            <a:r>
              <a:rPr lang="en-US" sz="4800" smtClean="0"/>
              <a:t> </a:t>
            </a:r>
            <a:r>
              <a:rPr lang="en-US" sz="4000" smtClean="0"/>
              <a:t>What are possible exposures from using disinfectants?</a:t>
            </a:r>
            <a:endParaRPr lang="en-US" sz="4800" smtClean="0"/>
          </a:p>
        </p:txBody>
      </p:sp>
      <p:sp>
        <p:nvSpPr>
          <p:cNvPr id="100354" name="Text Placeholder 2"/>
          <p:cNvSpPr>
            <a:spLocks noGrp="1"/>
          </p:cNvSpPr>
          <p:nvPr>
            <p:ph type="body" sz="half" idx="1"/>
          </p:nvPr>
        </p:nvSpPr>
        <p:spPr>
          <a:xfrm>
            <a:off x="1176338" y="1501775"/>
            <a:ext cx="7670779" cy="4114800"/>
          </a:xfrm>
        </p:spPr>
        <p:txBody>
          <a:bodyPr/>
          <a:lstStyle/>
          <a:p>
            <a:r>
              <a:rPr lang="en-US" sz="2800" dirty="0" smtClean="0"/>
              <a:t>Allergy &amp; Irritation</a:t>
            </a:r>
          </a:p>
          <a:p>
            <a:pPr lvl="1"/>
            <a:r>
              <a:rPr lang="en-US" sz="2400" dirty="0" smtClean="0"/>
              <a:t>Quaternary ammonia compounds (“</a:t>
            </a:r>
            <a:r>
              <a:rPr lang="en-US" sz="2400" dirty="0" err="1" smtClean="0"/>
              <a:t>Quats</a:t>
            </a:r>
            <a:r>
              <a:rPr lang="en-US" sz="2400" dirty="0" smtClean="0"/>
              <a:t>”)</a:t>
            </a:r>
          </a:p>
          <a:p>
            <a:pPr lvl="2"/>
            <a:r>
              <a:rPr lang="en-US" sz="2000" dirty="0" smtClean="0"/>
              <a:t>Ex: </a:t>
            </a:r>
            <a:r>
              <a:rPr lang="en-US" sz="2000" dirty="0" err="1" smtClean="0"/>
              <a:t>benzalkonium</a:t>
            </a:r>
            <a:r>
              <a:rPr lang="en-US" sz="2000" dirty="0" smtClean="0"/>
              <a:t> chloride</a:t>
            </a:r>
          </a:p>
          <a:p>
            <a:r>
              <a:rPr lang="en-US" sz="2800" dirty="0" smtClean="0"/>
              <a:t>Irritation</a:t>
            </a:r>
          </a:p>
          <a:p>
            <a:pPr lvl="1"/>
            <a:r>
              <a:rPr lang="en-US" sz="2400" dirty="0" smtClean="0"/>
              <a:t>Phenols</a:t>
            </a:r>
          </a:p>
          <a:p>
            <a:pPr lvl="2"/>
            <a:r>
              <a:rPr lang="en-US" sz="2000" dirty="0" smtClean="0"/>
              <a:t>Phenol or o-</a:t>
            </a:r>
            <a:r>
              <a:rPr lang="en-US" sz="2000" dirty="0" err="1" smtClean="0"/>
              <a:t>Phenylphenol</a:t>
            </a:r>
            <a:endParaRPr lang="en-US" sz="2000" dirty="0" smtClean="0"/>
          </a:p>
          <a:p>
            <a:pPr lvl="1"/>
            <a:r>
              <a:rPr lang="en-US" sz="2400" dirty="0" smtClean="0"/>
              <a:t>Bleach</a:t>
            </a:r>
          </a:p>
          <a:p>
            <a:pPr lvl="2"/>
            <a:r>
              <a:rPr lang="en-US" sz="2000" dirty="0" smtClean="0"/>
              <a:t>Sodium </a:t>
            </a:r>
            <a:r>
              <a:rPr lang="en-US" sz="2000" dirty="0" err="1" smtClean="0"/>
              <a:t>hypocholorite</a:t>
            </a:r>
            <a:endParaRPr lang="en-US" sz="2000" dirty="0" smtClean="0"/>
          </a:p>
          <a:p>
            <a:r>
              <a:rPr lang="en-US" sz="2800" dirty="0" smtClean="0"/>
              <a:t>Neurologic</a:t>
            </a:r>
          </a:p>
          <a:p>
            <a:pPr lvl="1"/>
            <a:r>
              <a:rPr lang="en-US" sz="2400" dirty="0" smtClean="0"/>
              <a:t>Alcohols</a:t>
            </a:r>
          </a:p>
          <a:p>
            <a:pPr lvl="2"/>
            <a:r>
              <a:rPr lang="en-US" sz="2000" dirty="0" smtClean="0"/>
              <a:t>Ethanol</a:t>
            </a:r>
          </a:p>
          <a:p>
            <a:pPr lvl="2"/>
            <a:r>
              <a:rPr lang="en-US" sz="2000" dirty="0" smtClean="0"/>
              <a:t>Isopropanol</a:t>
            </a:r>
          </a:p>
          <a:p>
            <a:endParaRPr lang="en-US" dirty="0" smtClean="0"/>
          </a:p>
          <a:p>
            <a:pPr lvl="1"/>
            <a:endParaRPr lang="en-US" dirty="0" smtClean="0"/>
          </a:p>
        </p:txBody>
      </p:sp>
      <p:sp>
        <p:nvSpPr>
          <p:cNvPr id="100355" name="Slide Number Placeholder 4"/>
          <p:cNvSpPr>
            <a:spLocks noGrp="1"/>
          </p:cNvSpPr>
          <p:nvPr>
            <p:ph type="sldNum" sz="quarter" idx="12"/>
          </p:nvPr>
        </p:nvSpPr>
        <p:spPr>
          <a:noFill/>
        </p:spPr>
        <p:txBody>
          <a:bodyPr/>
          <a:lstStyle/>
          <a:p>
            <a:fld id="{66E1E585-96C6-4917-8B39-C3A976612932}" type="slidenum">
              <a:rPr lang="en-US" smtClean="0"/>
              <a:pPr/>
              <a:t>40</a:t>
            </a:fld>
            <a:endParaRPr lang="en-US" smtClean="0"/>
          </a:p>
        </p:txBody>
      </p:sp>
      <p:sp>
        <p:nvSpPr>
          <p:cNvPr id="10" name="Rounded Rectangle 9"/>
          <p:cNvSpPr/>
          <p:nvPr/>
        </p:nvSpPr>
        <p:spPr bwMode="auto">
          <a:xfrm>
            <a:off x="4911601" y="4938900"/>
            <a:ext cx="3460503" cy="175164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18" name="TextBox 3"/>
          <p:cNvSpPr txBox="1">
            <a:spLocks noChangeArrowheads="1"/>
          </p:cNvSpPr>
          <p:nvPr/>
        </p:nvSpPr>
        <p:spPr bwMode="auto">
          <a:xfrm>
            <a:off x="5054476" y="5059324"/>
            <a:ext cx="3222625" cy="1631216"/>
          </a:xfrm>
          <a:prstGeom prst="rect">
            <a:avLst/>
          </a:prstGeom>
          <a:noFill/>
          <a:ln w="9525">
            <a:noFill/>
            <a:miter lim="800000"/>
            <a:headEnd/>
            <a:tailEnd/>
          </a:ln>
        </p:spPr>
        <p:txBody>
          <a:bodyPr wrap="square">
            <a:spAutoFit/>
          </a:bodyPr>
          <a:lstStyle/>
          <a:p>
            <a:pPr>
              <a:buFontTx/>
              <a:buChar char="•"/>
              <a:defRPr/>
            </a:pPr>
            <a:r>
              <a:rPr lang="en-US" sz="2000" dirty="0">
                <a:latin typeface="+mn-lt"/>
              </a:rPr>
              <a:t>Bleach is </a:t>
            </a:r>
            <a:r>
              <a:rPr lang="en-US" sz="2000" u="sng" dirty="0">
                <a:latin typeface="+mn-lt"/>
              </a:rPr>
              <a:t>not</a:t>
            </a:r>
            <a:r>
              <a:rPr lang="en-US" sz="2000" dirty="0">
                <a:latin typeface="+mn-lt"/>
              </a:rPr>
              <a:t> advised for use in salons due to ammonia in hair products</a:t>
            </a:r>
            <a:r>
              <a:rPr lang="en-US" sz="2000" dirty="0" smtClean="0">
                <a:latin typeface="+mn-lt"/>
              </a:rPr>
              <a:t>!</a:t>
            </a:r>
          </a:p>
          <a:p>
            <a:pPr>
              <a:defRPr/>
            </a:pPr>
            <a:endParaRPr lang="en-US" sz="2000" dirty="0">
              <a:latin typeface="+mn-lt"/>
            </a:endParaRPr>
          </a:p>
          <a:p>
            <a:pPr>
              <a:buFontTx/>
              <a:buChar char="•"/>
              <a:defRPr/>
            </a:pPr>
            <a:r>
              <a:rPr lang="en-US" sz="2000" dirty="0" smtClean="0">
                <a:latin typeface="+mn-lt"/>
              </a:rPr>
              <a:t>Use “</a:t>
            </a:r>
            <a:r>
              <a:rPr lang="en-US" sz="2000" dirty="0" err="1" smtClean="0">
                <a:latin typeface="+mn-lt"/>
              </a:rPr>
              <a:t>Quats</a:t>
            </a:r>
            <a:r>
              <a:rPr lang="en-US" sz="2000" dirty="0" smtClean="0">
                <a:latin typeface="+mn-lt"/>
              </a:rPr>
              <a:t>” Carefully</a:t>
            </a:r>
            <a:r>
              <a:rPr lang="en-US" sz="2000" dirty="0">
                <a:latin typeface="+mn-lt"/>
              </a:rPr>
              <a:t>!</a:t>
            </a:r>
          </a:p>
        </p:txBody>
      </p:sp>
      <p:pic>
        <p:nvPicPr>
          <p:cNvPr id="100357" name="Picture 7"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400" y="1528563"/>
            <a:ext cx="917575" cy="912812"/>
          </a:xfrm>
          <a:prstGeom prst="rect">
            <a:avLst/>
          </a:prstGeom>
          <a:noFill/>
          <a:ln w="9525">
            <a:noFill/>
            <a:miter lim="800000"/>
            <a:headEnd/>
            <a:tailEnd/>
          </a:ln>
        </p:spPr>
      </p:pic>
      <p:pic>
        <p:nvPicPr>
          <p:cNvPr id="100358" name="Picture 8"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163" y="2887838"/>
            <a:ext cx="911225" cy="906462"/>
          </a:xfrm>
          <a:prstGeom prst="rect">
            <a:avLst/>
          </a:prstGeom>
          <a:noFill/>
          <a:ln w="9525">
            <a:noFill/>
            <a:miter lim="800000"/>
            <a:headEnd/>
            <a:tailEnd/>
          </a:ln>
        </p:spPr>
      </p:pic>
      <p:pic>
        <p:nvPicPr>
          <p:cNvPr id="100359" name="Picture 15" descr="Nervous System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775" y="4897950"/>
            <a:ext cx="1001713" cy="10112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z="4000" smtClean="0"/>
              <a:t>What are possible exposures from using latex gloves?</a:t>
            </a:r>
          </a:p>
        </p:txBody>
      </p:sp>
      <p:sp>
        <p:nvSpPr>
          <p:cNvPr id="101378" name="Content Placeholder 3"/>
          <p:cNvSpPr>
            <a:spLocks noGrp="1"/>
          </p:cNvSpPr>
          <p:nvPr>
            <p:ph sz="half" idx="2"/>
          </p:nvPr>
        </p:nvSpPr>
        <p:spPr>
          <a:xfrm>
            <a:off x="1285874" y="1831972"/>
            <a:ext cx="4418734" cy="3951288"/>
          </a:xfrm>
        </p:spPr>
        <p:txBody>
          <a:bodyPr/>
          <a:lstStyle/>
          <a:p>
            <a:r>
              <a:rPr lang="en-US" sz="2800" dirty="0" smtClean="0"/>
              <a:t>Allergy</a:t>
            </a:r>
          </a:p>
          <a:p>
            <a:pPr lvl="1"/>
            <a:r>
              <a:rPr lang="en-US" sz="2400" dirty="0" smtClean="0"/>
              <a:t>Latex</a:t>
            </a:r>
          </a:p>
          <a:p>
            <a:pPr lvl="2"/>
            <a:r>
              <a:rPr lang="en-US" sz="2200" dirty="0" smtClean="0"/>
              <a:t>Rash  </a:t>
            </a:r>
          </a:p>
          <a:p>
            <a:pPr lvl="2"/>
            <a:r>
              <a:rPr lang="en-US" sz="2200" dirty="0" smtClean="0"/>
              <a:t>Powder can cause anaphylaxis</a:t>
            </a:r>
          </a:p>
          <a:p>
            <a:pPr lvl="1"/>
            <a:r>
              <a:rPr lang="en-US" sz="2400" dirty="0" smtClean="0"/>
              <a:t>Additives</a:t>
            </a:r>
          </a:p>
          <a:p>
            <a:pPr lvl="2"/>
            <a:r>
              <a:rPr lang="en-US" sz="2200" dirty="0" smtClean="0"/>
              <a:t>Rash </a:t>
            </a:r>
          </a:p>
        </p:txBody>
      </p:sp>
      <p:sp>
        <p:nvSpPr>
          <p:cNvPr id="101379" name="Slide Number Placeholder 6"/>
          <p:cNvSpPr>
            <a:spLocks noGrp="1"/>
          </p:cNvSpPr>
          <p:nvPr>
            <p:ph type="sldNum" sz="quarter" idx="12"/>
          </p:nvPr>
        </p:nvSpPr>
        <p:spPr>
          <a:noFill/>
        </p:spPr>
        <p:txBody>
          <a:bodyPr/>
          <a:lstStyle/>
          <a:p>
            <a:fld id="{CD76842D-E5FA-43BC-BA21-EED41B096AC4}" type="slidenum">
              <a:rPr lang="en-US" smtClean="0"/>
              <a:pPr/>
              <a:t>41</a:t>
            </a:fld>
            <a:endParaRPr lang="en-US" smtClean="0"/>
          </a:p>
        </p:txBody>
      </p:sp>
      <p:pic>
        <p:nvPicPr>
          <p:cNvPr id="101380" name="Picture 12"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138" y="2013380"/>
            <a:ext cx="917575" cy="912812"/>
          </a:xfrm>
          <a:prstGeom prst="rect">
            <a:avLst/>
          </a:prstGeom>
          <a:noFill/>
          <a:ln w="9525">
            <a:noFill/>
            <a:miter lim="800000"/>
            <a:headEnd/>
            <a:tailEnd/>
          </a:ln>
        </p:spPr>
      </p:pic>
      <p:pic>
        <p:nvPicPr>
          <p:cNvPr id="101381" name="Picture 8" descr="Latex_gloves.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2463" y="2254250"/>
            <a:ext cx="2438400" cy="1739900"/>
          </a:xfrm>
          <a:prstGeom prst="rect">
            <a:avLst/>
          </a:prstGeom>
          <a:noFill/>
          <a:ln w="9525">
            <a:noFill/>
            <a:miter lim="800000"/>
            <a:headEnd/>
            <a:tailEnd/>
          </a:ln>
        </p:spPr>
      </p:pic>
      <p:sp>
        <p:nvSpPr>
          <p:cNvPr id="10" name="Rectangle 9"/>
          <p:cNvSpPr>
            <a:spLocks noChangeArrowheads="1"/>
          </p:cNvSpPr>
          <p:nvPr/>
        </p:nvSpPr>
        <p:spPr bwMode="auto">
          <a:xfrm>
            <a:off x="5732463" y="3976688"/>
            <a:ext cx="2771775" cy="461962"/>
          </a:xfrm>
          <a:prstGeom prst="rect">
            <a:avLst/>
          </a:prstGeom>
          <a:noFill/>
          <a:ln w="9525">
            <a:noFill/>
            <a:miter lim="800000"/>
            <a:headEnd/>
            <a:tailEnd/>
          </a:ln>
        </p:spPr>
        <p:txBody>
          <a:bodyPr>
            <a:spAutoFit/>
          </a:bodyPr>
          <a:lstStyle/>
          <a:p>
            <a:pPr>
              <a:defRPr/>
            </a:pPr>
            <a:r>
              <a:rPr lang="en-US" sz="800" dirty="0">
                <a:latin typeface="+mj-lt"/>
              </a:rPr>
              <a:t>Picture available under public domain from CC Attribution-Share Alike 3.0 </a:t>
            </a:r>
            <a:r>
              <a:rPr lang="en-US" sz="800" dirty="0" err="1">
                <a:latin typeface="+mj-lt"/>
              </a:rPr>
              <a:t>Unported</a:t>
            </a:r>
            <a:r>
              <a:rPr lang="en-US" sz="800" dirty="0">
                <a:latin typeface="+mj-lt"/>
              </a:rPr>
              <a:t> </a:t>
            </a:r>
            <a:r>
              <a:rPr lang="en-US" sz="800" dirty="0">
                <a:solidFill>
                  <a:schemeClr val="tx2"/>
                </a:solidFill>
                <a:latin typeface="+mj-lt"/>
                <a:hlinkClick r:id="rId6"/>
              </a:rPr>
              <a:t>Wikimedia Commons</a:t>
            </a:r>
            <a:endParaRPr lang="en-US" sz="800" dirty="0">
              <a:solidFill>
                <a:schemeClr val="tx2"/>
              </a:solidFill>
              <a:latin typeface="+mj-lt"/>
            </a:endParaRPr>
          </a:p>
        </p:txBody>
      </p:sp>
      <p:sp>
        <p:nvSpPr>
          <p:cNvPr id="12" name="Rounded Rectangle 11"/>
          <p:cNvSpPr/>
          <p:nvPr/>
        </p:nvSpPr>
        <p:spPr bwMode="auto">
          <a:xfrm>
            <a:off x="465138" y="5264890"/>
            <a:ext cx="8062912" cy="123239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3"/>
          <p:cNvSpPr txBox="1">
            <a:spLocks noChangeArrowheads="1"/>
          </p:cNvSpPr>
          <p:nvPr/>
        </p:nvSpPr>
        <p:spPr bwMode="auto">
          <a:xfrm>
            <a:off x="581024" y="5451062"/>
            <a:ext cx="7880349" cy="707886"/>
          </a:xfrm>
          <a:prstGeom prst="rect">
            <a:avLst/>
          </a:prstGeom>
          <a:noFill/>
          <a:ln w="9525">
            <a:noFill/>
            <a:miter lim="800000"/>
            <a:headEnd/>
            <a:tailEnd/>
          </a:ln>
        </p:spPr>
        <p:txBody>
          <a:bodyPr>
            <a:spAutoFit/>
          </a:bodyPr>
          <a:lstStyle/>
          <a:p>
            <a:pPr algn="ctr">
              <a:defRPr/>
            </a:pPr>
            <a:r>
              <a:rPr lang="en-US" sz="2000" dirty="0" smtClean="0">
                <a:latin typeface="+mn-lt"/>
              </a:rPr>
              <a:t>Nitrile gloves may also have the additives that can cause rash. Additive free gloves are available, but are difficult to find</a:t>
            </a:r>
            <a:r>
              <a:rPr lang="en-US" sz="2000" dirty="0">
                <a:latin typeface="+mn-lt"/>
              </a:rPr>
              <a:t>.</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265" y="1590037"/>
            <a:ext cx="749402" cy="74940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are possible exposures from chemical peels?</a:t>
            </a:r>
            <a:endParaRPr lang="en-US" dirty="0"/>
          </a:p>
        </p:txBody>
      </p:sp>
      <p:sp>
        <p:nvSpPr>
          <p:cNvPr id="4" name="Content Placeholder 3"/>
          <p:cNvSpPr>
            <a:spLocks noGrp="1"/>
          </p:cNvSpPr>
          <p:nvPr>
            <p:ph sz="half" idx="2"/>
          </p:nvPr>
        </p:nvSpPr>
        <p:spPr>
          <a:xfrm>
            <a:off x="908450" y="1595820"/>
            <a:ext cx="4934198" cy="4356740"/>
          </a:xfrm>
        </p:spPr>
        <p:txBody>
          <a:bodyPr/>
          <a:lstStyle/>
          <a:p>
            <a:r>
              <a:rPr lang="en-US" sz="2000" dirty="0" smtClean="0"/>
              <a:t>Allergy, irritation </a:t>
            </a:r>
            <a:r>
              <a:rPr lang="en-US" sz="2000" dirty="0"/>
              <a:t>and sun sensitivity</a:t>
            </a:r>
          </a:p>
          <a:p>
            <a:pPr lvl="1"/>
            <a:r>
              <a:rPr lang="en-US" sz="1800" dirty="0" smtClean="0"/>
              <a:t>Salicylic </a:t>
            </a:r>
            <a:r>
              <a:rPr lang="en-US" sz="1800" dirty="0"/>
              <a:t>acid </a:t>
            </a:r>
            <a:r>
              <a:rPr lang="en-US" sz="1800" dirty="0" smtClean="0"/>
              <a:t>(</a:t>
            </a:r>
            <a:r>
              <a:rPr lang="en-US" sz="1800" dirty="0" err="1" smtClean="0"/>
              <a:t>Jessner’s</a:t>
            </a:r>
            <a:r>
              <a:rPr lang="en-US" sz="1800" dirty="0" smtClean="0"/>
              <a:t> peel)</a:t>
            </a:r>
          </a:p>
          <a:p>
            <a:pPr lvl="2"/>
            <a:r>
              <a:rPr lang="en-US" sz="1600" dirty="0" smtClean="0"/>
              <a:t>Aspirin allergy</a:t>
            </a:r>
          </a:p>
          <a:p>
            <a:pPr lvl="2"/>
            <a:r>
              <a:rPr lang="en-US" sz="1600" dirty="0" smtClean="0"/>
              <a:t>The risk in pregnancy is not known</a:t>
            </a:r>
          </a:p>
          <a:p>
            <a:pPr marL="914400" lvl="2" indent="0">
              <a:buNone/>
            </a:pPr>
            <a:endParaRPr lang="en-US" sz="1400" dirty="0" smtClean="0"/>
          </a:p>
          <a:p>
            <a:r>
              <a:rPr lang="en-US" sz="2000" dirty="0" smtClean="0"/>
              <a:t>Irritation </a:t>
            </a:r>
            <a:r>
              <a:rPr lang="en-US" sz="2000" dirty="0"/>
              <a:t>and sun sensitivity</a:t>
            </a:r>
          </a:p>
          <a:p>
            <a:pPr lvl="1"/>
            <a:r>
              <a:rPr lang="en-US" sz="1800" dirty="0" smtClean="0"/>
              <a:t>Alpha </a:t>
            </a:r>
            <a:r>
              <a:rPr lang="en-US" sz="1800" dirty="0" err="1" smtClean="0"/>
              <a:t>hydroxy</a:t>
            </a:r>
            <a:r>
              <a:rPr lang="en-US" sz="1800" dirty="0" smtClean="0"/>
              <a:t> acids</a:t>
            </a:r>
          </a:p>
          <a:p>
            <a:pPr lvl="2"/>
            <a:r>
              <a:rPr lang="en-US" sz="1600" dirty="0" smtClean="0"/>
              <a:t>“Fruit” acids” </a:t>
            </a:r>
          </a:p>
          <a:p>
            <a:pPr lvl="2"/>
            <a:r>
              <a:rPr lang="en-US" sz="1600" dirty="0"/>
              <a:t>C</a:t>
            </a:r>
            <a:r>
              <a:rPr lang="en-US" sz="1600" dirty="0" smtClean="0"/>
              <a:t>itric, glycolic malic, lactic </a:t>
            </a:r>
          </a:p>
          <a:p>
            <a:pPr lvl="1"/>
            <a:r>
              <a:rPr lang="en-US" sz="1800" dirty="0" smtClean="0"/>
              <a:t>Beta </a:t>
            </a:r>
            <a:r>
              <a:rPr lang="en-US" sz="1800" dirty="0" err="1" smtClean="0"/>
              <a:t>hydroxy</a:t>
            </a:r>
            <a:r>
              <a:rPr lang="en-US" sz="1800" dirty="0" smtClean="0"/>
              <a:t> acid </a:t>
            </a:r>
          </a:p>
          <a:p>
            <a:pPr lvl="2"/>
            <a:r>
              <a:rPr lang="en-US" sz="1600" dirty="0" err="1"/>
              <a:t>S</a:t>
            </a:r>
            <a:r>
              <a:rPr lang="en-US" sz="1600" dirty="0" err="1" smtClean="0"/>
              <a:t>alicyclic</a:t>
            </a:r>
            <a:r>
              <a:rPr lang="en-US" sz="1600" dirty="0" smtClean="0"/>
              <a:t> acid</a:t>
            </a:r>
          </a:p>
          <a:p>
            <a:pPr lvl="1"/>
            <a:r>
              <a:rPr lang="en-US" sz="1800" dirty="0" err="1" smtClean="0"/>
              <a:t>Jessner’s</a:t>
            </a:r>
            <a:r>
              <a:rPr lang="en-US" sz="1800" dirty="0" smtClean="0"/>
              <a:t> peel </a:t>
            </a:r>
          </a:p>
          <a:p>
            <a:pPr lvl="2"/>
            <a:r>
              <a:rPr lang="en-US" sz="1600" dirty="0"/>
              <a:t>S</a:t>
            </a:r>
            <a:r>
              <a:rPr lang="en-US" sz="1600" dirty="0" smtClean="0"/>
              <a:t>alicylic &amp; lactic acid, resorcinol</a:t>
            </a:r>
          </a:p>
          <a:p>
            <a:pPr lvl="1"/>
            <a:endParaRPr lang="en-US" sz="1800" dirty="0"/>
          </a:p>
          <a:p>
            <a:pPr lvl="1"/>
            <a:endParaRPr lang="en-US" dirty="0" smtClean="0"/>
          </a:p>
          <a:p>
            <a:endParaRPr lang="en-US" dirty="0"/>
          </a:p>
        </p:txBody>
      </p:sp>
      <p:pic>
        <p:nvPicPr>
          <p:cNvPr id="8" name="Content Placeholder 7"/>
          <p:cNvPicPr>
            <a:picLocks noGrp="1" noChangeAspect="1"/>
          </p:cNvPicPr>
          <p:nvPr>
            <p:ph sz="quarter" idx="4"/>
          </p:nvPr>
        </p:nvPicPr>
        <p:blipFill>
          <a:blip r:embed="rId5" cstate="email">
            <a:extLst>
              <a:ext uri="{28A0092B-C50C-407E-A947-70E740481C1C}">
                <a14:useLocalDpi xmlns:a14="http://schemas.microsoft.com/office/drawing/2010/main"/>
              </a:ext>
            </a:extLst>
          </a:blip>
          <a:stretch>
            <a:fillRect/>
          </a:stretch>
        </p:blipFill>
        <p:spPr>
          <a:xfrm>
            <a:off x="5674740" y="1782990"/>
            <a:ext cx="2647362" cy="3312885"/>
          </a:xfrm>
        </p:spPr>
      </p:pic>
      <p:sp>
        <p:nvSpPr>
          <p:cNvPr id="7" name="Slide Number Placeholder 6"/>
          <p:cNvSpPr>
            <a:spLocks noGrp="1"/>
          </p:cNvSpPr>
          <p:nvPr>
            <p:ph type="sldNum" sz="quarter" idx="12"/>
          </p:nvPr>
        </p:nvSpPr>
        <p:spPr/>
        <p:txBody>
          <a:bodyPr/>
          <a:lstStyle/>
          <a:p>
            <a:pPr>
              <a:defRPr/>
            </a:pPr>
            <a:fld id="{90EA8459-F38E-497A-AFF2-EBA5E458D066}" type="slidenum">
              <a:rPr lang="en-US" smtClean="0"/>
              <a:pPr>
                <a:defRPr/>
              </a:pPr>
              <a:t>42</a:t>
            </a:fld>
            <a:endParaRPr lang="en-US" dirty="0"/>
          </a:p>
        </p:txBody>
      </p:sp>
      <p:sp>
        <p:nvSpPr>
          <p:cNvPr id="9" name="TextBox 8"/>
          <p:cNvSpPr txBox="1"/>
          <p:nvPr/>
        </p:nvSpPr>
        <p:spPr>
          <a:xfrm>
            <a:off x="5688281" y="5116533"/>
            <a:ext cx="2600696" cy="338554"/>
          </a:xfrm>
          <a:prstGeom prst="rect">
            <a:avLst/>
          </a:prstGeom>
          <a:noFill/>
        </p:spPr>
        <p:txBody>
          <a:bodyPr wrap="square" rtlCol="0">
            <a:spAutoFit/>
          </a:bodyPr>
          <a:lstStyle/>
          <a:p>
            <a:r>
              <a:rPr lang="en-US" sz="800" dirty="0" smtClean="0"/>
              <a:t>Photo by </a:t>
            </a:r>
            <a:r>
              <a:rPr lang="en-US" sz="800" dirty="0" err="1" smtClean="0"/>
              <a:t>estelabelleza</a:t>
            </a:r>
            <a:r>
              <a:rPr lang="en-US" sz="800" dirty="0" smtClean="0"/>
              <a:t> available under public domain from Flickr Creative Commons</a:t>
            </a:r>
            <a:endParaRPr lang="en-US" sz="800" dirty="0"/>
          </a:p>
        </p:txBody>
      </p:sp>
      <p:pic>
        <p:nvPicPr>
          <p:cNvPr id="11" name="Picture 9" descr="Irritant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9627" y="3017051"/>
            <a:ext cx="636650" cy="633493"/>
          </a:xfrm>
          <a:prstGeom prst="rect">
            <a:avLst/>
          </a:prstGeom>
          <a:noFill/>
          <a:ln w="9525">
            <a:noFill/>
            <a:miter lim="800000"/>
            <a:headEnd/>
            <a:tailEnd/>
          </a:ln>
        </p:spPr>
      </p:pic>
      <p:sp>
        <p:nvSpPr>
          <p:cNvPr id="13" name="Rounded Rectangle 12"/>
          <p:cNvSpPr/>
          <p:nvPr/>
        </p:nvSpPr>
        <p:spPr>
          <a:xfrm>
            <a:off x="436562" y="5896834"/>
            <a:ext cx="8101795" cy="83099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5"/>
          <p:cNvSpPr txBox="1">
            <a:spLocks noChangeArrowheads="1"/>
          </p:cNvSpPr>
          <p:nvPr/>
        </p:nvSpPr>
        <p:spPr bwMode="auto">
          <a:xfrm>
            <a:off x="289627" y="5896835"/>
            <a:ext cx="8097977" cy="830997"/>
          </a:xfrm>
          <a:prstGeom prst="rect">
            <a:avLst/>
          </a:prstGeom>
          <a:noFill/>
          <a:ln w="9525">
            <a:noFill/>
            <a:miter lim="800000"/>
            <a:headEnd/>
            <a:tailEnd/>
          </a:ln>
        </p:spPr>
        <p:txBody>
          <a:bodyPr wrap="square">
            <a:spAutoFit/>
          </a:bodyPr>
          <a:lstStyle/>
          <a:p>
            <a:pPr algn="ctr">
              <a:defRPr/>
            </a:pPr>
            <a:r>
              <a:rPr lang="en-US" sz="2400" dirty="0" smtClean="0">
                <a:latin typeface="+mn-lt"/>
              </a:rPr>
              <a:t>It </a:t>
            </a:r>
            <a:r>
              <a:rPr lang="en-US" sz="2400" dirty="0">
                <a:latin typeface="+mn-lt"/>
              </a:rPr>
              <a:t>is important to </a:t>
            </a:r>
            <a:r>
              <a:rPr lang="en-US" sz="2400" dirty="0" smtClean="0">
                <a:latin typeface="+mn-lt"/>
              </a:rPr>
              <a:t>wear gloves when handling facial peel products.</a:t>
            </a:r>
            <a:endParaRPr lang="en-US" sz="2800" dirty="0">
              <a:latin typeface="Arial" charset="0"/>
            </a:endParaRPr>
          </a:p>
        </p:txBody>
      </p:sp>
    </p:spTree>
    <p:custDataLst>
      <p:tags r:id="rId1"/>
    </p:custDataLst>
    <p:extLst>
      <p:ext uri="{BB962C8B-B14F-4D97-AF65-F5344CB8AC3E}">
        <p14:creationId xmlns:p14="http://schemas.microsoft.com/office/powerpoint/2010/main" val="805490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06375" y="73025"/>
            <a:ext cx="8763000" cy="1143000"/>
          </a:xfrm>
        </p:spPr>
        <p:txBody>
          <a:bodyPr/>
          <a:lstStyle/>
          <a:p>
            <a:r>
              <a:rPr lang="en-US" sz="4000" smtClean="0"/>
              <a:t>What are possible exposures from traditional hair straighteners? </a:t>
            </a:r>
          </a:p>
        </p:txBody>
      </p:sp>
      <p:sp>
        <p:nvSpPr>
          <p:cNvPr id="102402" name="Content Placeholder 2"/>
          <p:cNvSpPr>
            <a:spLocks noGrp="1"/>
          </p:cNvSpPr>
          <p:nvPr>
            <p:ph idx="1"/>
          </p:nvPr>
        </p:nvSpPr>
        <p:spPr>
          <a:xfrm>
            <a:off x="947738" y="1458913"/>
            <a:ext cx="7772400" cy="4114800"/>
          </a:xfrm>
        </p:spPr>
        <p:txBody>
          <a:bodyPr/>
          <a:lstStyle/>
          <a:p>
            <a:r>
              <a:rPr lang="en-US" sz="2800" dirty="0" smtClean="0"/>
              <a:t>Relaxers</a:t>
            </a:r>
          </a:p>
          <a:p>
            <a:pPr lvl="1"/>
            <a:r>
              <a:rPr lang="en-US" sz="2400" dirty="0" smtClean="0"/>
              <a:t>High pH (11.5-13.5) Irritants</a:t>
            </a:r>
          </a:p>
          <a:p>
            <a:pPr lvl="2"/>
            <a:r>
              <a:rPr lang="en-US" sz="2000" dirty="0" smtClean="0"/>
              <a:t>Sodium hydroxide (</a:t>
            </a:r>
            <a:r>
              <a:rPr lang="en-US" sz="2000" dirty="0" err="1" smtClean="0"/>
              <a:t>NaOH</a:t>
            </a:r>
            <a:r>
              <a:rPr lang="en-US" sz="2000" dirty="0" smtClean="0"/>
              <a:t>)</a:t>
            </a:r>
          </a:p>
          <a:p>
            <a:pPr lvl="2"/>
            <a:r>
              <a:rPr lang="en-US" sz="2000" dirty="0" smtClean="0"/>
              <a:t>Calcium hydroxide (</a:t>
            </a:r>
            <a:r>
              <a:rPr lang="en-US" sz="2000" dirty="0" err="1" smtClean="0"/>
              <a:t>CaOH</a:t>
            </a:r>
            <a:r>
              <a:rPr lang="en-US" sz="2000" dirty="0" smtClean="0"/>
              <a:t>)</a:t>
            </a:r>
          </a:p>
          <a:p>
            <a:pPr lvl="2"/>
            <a:r>
              <a:rPr lang="en-US" sz="2000" dirty="0" smtClean="0"/>
              <a:t>Potassium hydroxide (KOH)</a:t>
            </a:r>
          </a:p>
          <a:p>
            <a:r>
              <a:rPr lang="en-US" sz="2800" dirty="0" smtClean="0"/>
              <a:t>Permanent Relaxers “Japanese Method”</a:t>
            </a:r>
          </a:p>
          <a:p>
            <a:pPr lvl="1"/>
            <a:r>
              <a:rPr lang="en-US" sz="2400" dirty="0" smtClean="0"/>
              <a:t>Allergies</a:t>
            </a:r>
          </a:p>
          <a:p>
            <a:pPr lvl="2"/>
            <a:r>
              <a:rPr lang="en-US" sz="2000" dirty="0" smtClean="0"/>
              <a:t>Ammonium </a:t>
            </a:r>
            <a:r>
              <a:rPr lang="en-US" sz="2000" dirty="0" err="1" smtClean="0"/>
              <a:t>thioglycolate</a:t>
            </a:r>
            <a:endParaRPr lang="en-US" sz="2000" dirty="0" smtClean="0"/>
          </a:p>
          <a:p>
            <a:pPr lvl="1"/>
            <a:r>
              <a:rPr lang="en-US" sz="2400" dirty="0" smtClean="0"/>
              <a:t>Irritation</a:t>
            </a:r>
          </a:p>
          <a:p>
            <a:pPr lvl="2"/>
            <a:r>
              <a:rPr lang="en-US" sz="2000" dirty="0" smtClean="0"/>
              <a:t>Hydrogen peroxide</a:t>
            </a:r>
          </a:p>
          <a:p>
            <a:pPr lvl="2"/>
            <a:r>
              <a:rPr lang="en-US" sz="2000" dirty="0" smtClean="0"/>
              <a:t>Sodium bromate</a:t>
            </a:r>
          </a:p>
        </p:txBody>
      </p:sp>
      <p:sp>
        <p:nvSpPr>
          <p:cNvPr id="102403" name="Slide Number Placeholder 3"/>
          <p:cNvSpPr>
            <a:spLocks noGrp="1"/>
          </p:cNvSpPr>
          <p:nvPr>
            <p:ph type="sldNum" sz="quarter" idx="12"/>
          </p:nvPr>
        </p:nvSpPr>
        <p:spPr>
          <a:noFill/>
        </p:spPr>
        <p:txBody>
          <a:bodyPr/>
          <a:lstStyle/>
          <a:p>
            <a:fld id="{9D9C45A2-FB8A-4222-9D0F-6BD991A395FF}" type="slidenum">
              <a:rPr lang="en-US" smtClean="0"/>
              <a:pPr/>
              <a:t>43</a:t>
            </a:fld>
            <a:endParaRPr lang="en-US" smtClean="0"/>
          </a:p>
        </p:txBody>
      </p:sp>
      <p:pic>
        <p:nvPicPr>
          <p:cNvPr id="102404" name="Picture 4" descr="Allergy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938" y="3963988"/>
            <a:ext cx="971550" cy="971550"/>
          </a:xfrm>
          <a:prstGeom prst="rect">
            <a:avLst/>
          </a:prstGeom>
          <a:noFill/>
          <a:ln w="9525">
            <a:noFill/>
            <a:miter lim="800000"/>
            <a:headEnd/>
            <a:tailEnd/>
          </a:ln>
        </p:spPr>
      </p:pic>
      <p:pic>
        <p:nvPicPr>
          <p:cNvPr id="102405" name="Picture 5"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5067300"/>
            <a:ext cx="958850" cy="955675"/>
          </a:xfrm>
          <a:prstGeom prst="rect">
            <a:avLst/>
          </a:prstGeom>
          <a:noFill/>
          <a:ln w="9525">
            <a:noFill/>
            <a:miter lim="800000"/>
            <a:headEnd/>
            <a:tailEnd/>
          </a:ln>
        </p:spPr>
      </p:pic>
      <p:pic>
        <p:nvPicPr>
          <p:cNvPr id="102406" name="Picture 9"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000" y="2112963"/>
            <a:ext cx="960438" cy="955675"/>
          </a:xfrm>
          <a:prstGeom prst="rect">
            <a:avLst/>
          </a:prstGeom>
          <a:noFill/>
          <a:ln w="9525">
            <a:noFill/>
            <a:miter lim="800000"/>
            <a:headEnd/>
            <a:tailEnd/>
          </a:ln>
        </p:spPr>
      </p:pic>
      <p:sp>
        <p:nvSpPr>
          <p:cNvPr id="9" name="Rounded Rectangle 8"/>
          <p:cNvSpPr/>
          <p:nvPr/>
        </p:nvSpPr>
        <p:spPr>
          <a:xfrm>
            <a:off x="254000" y="6198919"/>
            <a:ext cx="8518525" cy="467014"/>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High pH relaxers can cause severe eye and skin irritation.</a:t>
            </a:r>
            <a:endParaRPr lang="en-US" sz="2800" dirty="0">
              <a:solidFill>
                <a:schemeClr val="tx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206375" y="160338"/>
            <a:ext cx="8763000" cy="1143000"/>
          </a:xfrm>
        </p:spPr>
        <p:txBody>
          <a:bodyPr/>
          <a:lstStyle/>
          <a:p>
            <a:r>
              <a:rPr lang="en-US" sz="4000" smtClean="0"/>
              <a:t>What are possible exposures from keratin smoothing products?</a:t>
            </a:r>
            <a:r>
              <a:rPr lang="en-US" sz="3200" smtClean="0"/>
              <a:t/>
            </a:r>
            <a:br>
              <a:rPr lang="en-US" sz="3200" smtClean="0"/>
            </a:br>
            <a:r>
              <a:rPr lang="en-US" sz="2000" smtClean="0"/>
              <a:t>(aka Brazilian Blowout, Global Keratin, &amp; Others)</a:t>
            </a:r>
          </a:p>
        </p:txBody>
      </p:sp>
      <p:sp>
        <p:nvSpPr>
          <p:cNvPr id="103426" name="Slide Number Placeholder 3"/>
          <p:cNvSpPr>
            <a:spLocks noGrp="1"/>
          </p:cNvSpPr>
          <p:nvPr>
            <p:ph type="sldNum" sz="quarter" idx="12"/>
          </p:nvPr>
        </p:nvSpPr>
        <p:spPr>
          <a:noFill/>
        </p:spPr>
        <p:txBody>
          <a:bodyPr/>
          <a:lstStyle/>
          <a:p>
            <a:fld id="{E8D49266-E96C-49B7-8936-6F9F4FA47318}" type="slidenum">
              <a:rPr lang="en-US" smtClean="0"/>
              <a:pPr/>
              <a:t>44</a:t>
            </a:fld>
            <a:endParaRPr lang="en-US" smtClean="0"/>
          </a:p>
        </p:txBody>
      </p:sp>
      <p:pic>
        <p:nvPicPr>
          <p:cNvPr id="103427" name="Picture 4" descr="salon-air-purifier.jpg"/>
          <p:cNvPicPr>
            <a:picLocks noChangeAspect="1"/>
          </p:cNvPicPr>
          <p:nvPr/>
        </p:nvPicPr>
        <p:blipFill>
          <a:blip r:embed="rId4" cstate="print"/>
          <a:srcRect/>
          <a:stretch>
            <a:fillRect/>
          </a:stretch>
        </p:blipFill>
        <p:spPr bwMode="auto">
          <a:xfrm>
            <a:off x="5095875" y="1673225"/>
            <a:ext cx="3771900" cy="3162300"/>
          </a:xfrm>
          <a:prstGeom prst="rect">
            <a:avLst/>
          </a:prstGeom>
          <a:noFill/>
          <a:ln w="9525">
            <a:noFill/>
            <a:miter lim="800000"/>
            <a:headEnd/>
            <a:tailEnd/>
          </a:ln>
        </p:spPr>
      </p:pic>
      <p:cxnSp>
        <p:nvCxnSpPr>
          <p:cNvPr id="8" name="Straight Arrow Connector 7"/>
          <p:cNvCxnSpPr/>
          <p:nvPr/>
        </p:nvCxnSpPr>
        <p:spPr>
          <a:xfrm>
            <a:off x="3759200" y="2667000"/>
            <a:ext cx="2511425" cy="6429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5438775" y="4840288"/>
            <a:ext cx="3108325" cy="215900"/>
          </a:xfrm>
          <a:prstGeom prst="rect">
            <a:avLst/>
          </a:prstGeom>
          <a:noFill/>
          <a:ln w="9525">
            <a:noFill/>
            <a:miter lim="800000"/>
            <a:headEnd/>
            <a:tailEnd/>
          </a:ln>
        </p:spPr>
        <p:txBody>
          <a:bodyPr wrap="non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sp>
        <p:nvSpPr>
          <p:cNvPr id="9" name="Rounded Rectangle 8"/>
          <p:cNvSpPr/>
          <p:nvPr/>
        </p:nvSpPr>
        <p:spPr>
          <a:xfrm>
            <a:off x="436563" y="5667375"/>
            <a:ext cx="8242300" cy="73501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5"/>
          <p:cNvSpPr txBox="1">
            <a:spLocks noChangeArrowheads="1"/>
          </p:cNvSpPr>
          <p:nvPr/>
        </p:nvSpPr>
        <p:spPr bwMode="auto">
          <a:xfrm>
            <a:off x="436563" y="5621338"/>
            <a:ext cx="8242300" cy="830262"/>
          </a:xfrm>
          <a:prstGeom prst="rect">
            <a:avLst/>
          </a:prstGeom>
          <a:noFill/>
          <a:ln w="9525">
            <a:noFill/>
            <a:miter lim="800000"/>
            <a:headEnd/>
            <a:tailEnd/>
          </a:ln>
        </p:spPr>
        <p:txBody>
          <a:bodyPr>
            <a:spAutoFit/>
          </a:bodyPr>
          <a:lstStyle/>
          <a:p>
            <a:pPr algn="ctr">
              <a:defRPr/>
            </a:pPr>
            <a:r>
              <a:rPr lang="en-US" sz="2400" dirty="0">
                <a:latin typeface="+mn-lt"/>
              </a:rPr>
              <a:t>It is important to increase ventilation when using keratin smoothing products.</a:t>
            </a:r>
            <a:endParaRPr lang="en-US" sz="2800" dirty="0">
              <a:latin typeface="Arial" charset="0"/>
            </a:endParaRPr>
          </a:p>
        </p:txBody>
      </p:sp>
      <p:pic>
        <p:nvPicPr>
          <p:cNvPr id="103432" name="Picture 12" descr="Irritant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775" y="3195638"/>
            <a:ext cx="960438" cy="955675"/>
          </a:xfrm>
          <a:prstGeom prst="rect">
            <a:avLst/>
          </a:prstGeom>
          <a:noFill/>
          <a:ln w="9525">
            <a:noFill/>
            <a:miter lim="800000"/>
            <a:headEnd/>
            <a:tailEnd/>
          </a:ln>
        </p:spPr>
      </p:pic>
      <p:pic>
        <p:nvPicPr>
          <p:cNvPr id="103433" name="Picture 14" descr="OSHA Cancer Symbol.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775" y="1654175"/>
            <a:ext cx="947738" cy="947738"/>
          </a:xfrm>
          <a:prstGeom prst="rect">
            <a:avLst/>
          </a:prstGeom>
          <a:noFill/>
          <a:ln w="9525">
            <a:noFill/>
            <a:miter lim="800000"/>
            <a:headEnd/>
            <a:tailEnd/>
          </a:ln>
        </p:spPr>
      </p:pic>
      <p:sp>
        <p:nvSpPr>
          <p:cNvPr id="103434" name="Content Placeholder 2"/>
          <p:cNvSpPr>
            <a:spLocks noGrp="1"/>
          </p:cNvSpPr>
          <p:nvPr>
            <p:ph idx="1"/>
          </p:nvPr>
        </p:nvSpPr>
        <p:spPr>
          <a:xfrm>
            <a:off x="841375" y="1016000"/>
            <a:ext cx="3832225" cy="3817938"/>
          </a:xfrm>
        </p:spPr>
        <p:txBody>
          <a:bodyPr/>
          <a:lstStyle/>
          <a:p>
            <a:pPr>
              <a:buFontTx/>
              <a:buNone/>
            </a:pPr>
            <a:endParaRPr lang="en-US" sz="2800" smtClean="0"/>
          </a:p>
          <a:p>
            <a:pPr lvl="1"/>
            <a:r>
              <a:rPr lang="en-US" sz="2400" smtClean="0"/>
              <a:t>Cancer</a:t>
            </a:r>
          </a:p>
          <a:p>
            <a:pPr lvl="2"/>
            <a:r>
              <a:rPr lang="en-US" smtClean="0"/>
              <a:t>Most release </a:t>
            </a:r>
            <a:r>
              <a:rPr lang="en-US" u="sng" smtClean="0"/>
              <a:t>formaldehyde</a:t>
            </a:r>
            <a:r>
              <a:rPr lang="en-US" smtClean="0"/>
              <a:t> as intermediate</a:t>
            </a:r>
          </a:p>
          <a:p>
            <a:pPr lvl="1"/>
            <a:r>
              <a:rPr lang="en-US" smtClean="0"/>
              <a:t>Irritation</a:t>
            </a:r>
          </a:p>
          <a:p>
            <a:pPr lvl="2"/>
            <a:r>
              <a:rPr lang="en-US" smtClean="0"/>
              <a:t>Aldehydes – released as intermediates from Zero+</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what I am being exposed to when I use a product?</a:t>
            </a:r>
            <a:endParaRPr lang="en-US" dirty="0"/>
          </a:p>
        </p:txBody>
      </p:sp>
      <p:sp>
        <p:nvSpPr>
          <p:cNvPr id="3" name="Content Placeholder 2"/>
          <p:cNvSpPr>
            <a:spLocks noGrp="1"/>
          </p:cNvSpPr>
          <p:nvPr>
            <p:ph idx="1"/>
          </p:nvPr>
        </p:nvSpPr>
        <p:spPr/>
        <p:txBody>
          <a:bodyPr/>
          <a:lstStyle/>
          <a:p>
            <a:r>
              <a:rPr lang="en-US" dirty="0" smtClean="0"/>
              <a:t>We have described the </a:t>
            </a:r>
            <a:r>
              <a:rPr lang="en-US" u="sng" dirty="0" smtClean="0"/>
              <a:t>possible</a:t>
            </a:r>
            <a:r>
              <a:rPr lang="en-US" dirty="0" smtClean="0"/>
              <a:t> exposures in different product types that can cause health effects.  </a:t>
            </a:r>
          </a:p>
          <a:p>
            <a:r>
              <a:rPr lang="en-US" dirty="0" smtClean="0"/>
              <a:t>The </a:t>
            </a:r>
            <a:r>
              <a:rPr lang="en-US" u="sng" dirty="0" smtClean="0"/>
              <a:t>SDS</a:t>
            </a:r>
            <a:r>
              <a:rPr lang="en-US" dirty="0" smtClean="0"/>
              <a:t> and the </a:t>
            </a:r>
            <a:r>
              <a:rPr lang="en-US" u="sng" dirty="0" smtClean="0"/>
              <a:t>product label </a:t>
            </a:r>
            <a:r>
              <a:rPr lang="en-US" dirty="0" smtClean="0"/>
              <a:t>will give you information about the chemicals in the product you are using.</a:t>
            </a:r>
            <a:endParaRPr lang="en-US" dirty="0"/>
          </a:p>
        </p:txBody>
      </p:sp>
      <p:sp>
        <p:nvSpPr>
          <p:cNvPr id="4" name="Slide Number Placeholder 3"/>
          <p:cNvSpPr>
            <a:spLocks noGrp="1"/>
          </p:cNvSpPr>
          <p:nvPr>
            <p:ph type="sldNum" sz="quarter" idx="12"/>
          </p:nvPr>
        </p:nvSpPr>
        <p:spPr/>
        <p:txBody>
          <a:bodyPr/>
          <a:lstStyle/>
          <a:p>
            <a:pPr>
              <a:defRPr/>
            </a:pPr>
            <a:fld id="{D175C19C-3F0B-4FB8-AAA6-770957BE765F}"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141843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220663" y="144463"/>
            <a:ext cx="8763000" cy="1143000"/>
          </a:xfrm>
        </p:spPr>
        <p:txBody>
          <a:bodyPr/>
          <a:lstStyle/>
          <a:p>
            <a:r>
              <a:rPr lang="en-US" smtClean="0"/>
              <a:t>What should you be concerned about in this hair dye?</a:t>
            </a:r>
          </a:p>
        </p:txBody>
      </p:sp>
      <p:pic>
        <p:nvPicPr>
          <p:cNvPr id="95234" name="Content Placeholder 4" descr="Hair Dye"/>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70038" y="1704975"/>
            <a:ext cx="6342062" cy="4875213"/>
          </a:xfrm>
        </p:spPr>
      </p:pic>
      <p:sp>
        <p:nvSpPr>
          <p:cNvPr id="95235" name="Slide Number Placeholder 3"/>
          <p:cNvSpPr>
            <a:spLocks noGrp="1"/>
          </p:cNvSpPr>
          <p:nvPr>
            <p:ph type="sldNum" sz="quarter" idx="12"/>
          </p:nvPr>
        </p:nvSpPr>
        <p:spPr>
          <a:noFill/>
        </p:spPr>
        <p:txBody>
          <a:bodyPr/>
          <a:lstStyle/>
          <a:p>
            <a:fld id="{78C7FEB4-ABE3-430E-B2CA-C2A4C9B01AA0}" type="slidenum">
              <a:rPr lang="en-US" smtClean="0"/>
              <a:pPr/>
              <a:t>46</a:t>
            </a:fld>
            <a:endParaRPr lang="en-US" smtClean="0"/>
          </a:p>
        </p:txBody>
      </p:sp>
      <p:sp>
        <p:nvSpPr>
          <p:cNvPr id="5" name="Rectangle 4"/>
          <p:cNvSpPr>
            <a:spLocks noChangeArrowheads="1"/>
          </p:cNvSpPr>
          <p:nvPr/>
        </p:nvSpPr>
        <p:spPr bwMode="auto">
          <a:xfrm>
            <a:off x="1616364" y="6580415"/>
            <a:ext cx="2032000" cy="215444"/>
          </a:xfrm>
          <a:prstGeom prst="rect">
            <a:avLst/>
          </a:prstGeom>
          <a:noFill/>
          <a:ln w="9525">
            <a:noFill/>
            <a:miter lim="800000"/>
            <a:headEnd/>
            <a:tailEnd/>
          </a:ln>
        </p:spPr>
        <p:txBody>
          <a:bodyPr>
            <a:spAutoFit/>
          </a:bodyPr>
          <a:lstStyle/>
          <a:p>
            <a:pPr>
              <a:defRPr/>
            </a:pPr>
            <a:r>
              <a:rPr lang="en-US" sz="800" dirty="0" smtClean="0">
                <a:latin typeface="+mj-lt"/>
              </a:rPr>
              <a:t>Photo by National Jewish Health</a:t>
            </a:r>
            <a:endParaRPr lang="en-US" sz="800" dirty="0">
              <a:solidFill>
                <a:schemeClr val="tx2"/>
              </a:solidFill>
              <a:latin typeface="+mj-lt"/>
            </a:endParaRPr>
          </a:p>
        </p:txBody>
      </p:sp>
    </p:spTree>
    <p:custDataLst>
      <p:tags r:id="rId1"/>
    </p:custDataLst>
    <p:extLst>
      <p:ext uri="{BB962C8B-B14F-4D97-AF65-F5344CB8AC3E}">
        <p14:creationId xmlns:p14="http://schemas.microsoft.com/office/powerpoint/2010/main" val="964500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13"/>
          <p:cNvSpPr txBox="1">
            <a:spLocks noChangeArrowheads="1"/>
          </p:cNvSpPr>
          <p:nvPr/>
        </p:nvSpPr>
        <p:spPr bwMode="auto">
          <a:xfrm>
            <a:off x="893763" y="2056606"/>
            <a:ext cx="7807325" cy="3970338"/>
          </a:xfrm>
          <a:prstGeom prst="rect">
            <a:avLst/>
          </a:prstGeom>
          <a:noFill/>
          <a:ln w="9525">
            <a:noFill/>
            <a:miter lim="800000"/>
            <a:headEnd/>
            <a:tailEnd/>
          </a:ln>
        </p:spPr>
        <p:txBody>
          <a:bodyPr>
            <a:spAutoFit/>
          </a:bodyPr>
          <a:lstStyle/>
          <a:p>
            <a:pPr eaLnBrk="0" hangingPunct="0">
              <a:spcBef>
                <a:spcPct val="20000"/>
              </a:spcBef>
            </a:pPr>
            <a:r>
              <a:rPr lang="en-US" sz="2400" dirty="0"/>
              <a:t>Ingredients:</a:t>
            </a:r>
          </a:p>
          <a:p>
            <a:pPr eaLnBrk="0" hangingPunct="0">
              <a:spcBef>
                <a:spcPct val="20000"/>
              </a:spcBef>
            </a:pPr>
            <a:r>
              <a:rPr lang="en-US" sz="2400" dirty="0"/>
              <a:t>Aqua/Water/EAU, </a:t>
            </a:r>
            <a:r>
              <a:rPr lang="en-US" sz="2400" dirty="0" err="1"/>
              <a:t>Cetearyl</a:t>
            </a:r>
            <a:r>
              <a:rPr lang="en-US" sz="2400" dirty="0"/>
              <a:t> Alcohol, Ammonium Hydroxide, Oleth-30, </a:t>
            </a:r>
            <a:r>
              <a:rPr lang="en-US" sz="2400" dirty="0" err="1"/>
              <a:t>Hexamidethrine</a:t>
            </a:r>
            <a:r>
              <a:rPr lang="en-US" sz="2400" dirty="0"/>
              <a:t> Chloride, Oleic Acid, </a:t>
            </a:r>
            <a:r>
              <a:rPr lang="en-US" sz="2400" dirty="0" err="1"/>
              <a:t>Oleyl</a:t>
            </a:r>
            <a:r>
              <a:rPr lang="en-US" sz="2400" dirty="0"/>
              <a:t> Alcohol, </a:t>
            </a:r>
            <a:r>
              <a:rPr lang="en-US" sz="2400" dirty="0" err="1"/>
              <a:t>Pentasodium</a:t>
            </a:r>
            <a:r>
              <a:rPr lang="en-US" sz="2400" dirty="0"/>
              <a:t> </a:t>
            </a:r>
            <a:r>
              <a:rPr lang="en-US" sz="2400" dirty="0" err="1"/>
              <a:t>Pentetate</a:t>
            </a:r>
            <a:r>
              <a:rPr lang="en-US" sz="2400" dirty="0"/>
              <a:t>, Ethanolamine, </a:t>
            </a:r>
            <a:r>
              <a:rPr lang="en-US" sz="2400" dirty="0" err="1"/>
              <a:t>Parfum</a:t>
            </a:r>
            <a:r>
              <a:rPr lang="en-US" sz="2400" dirty="0"/>
              <a:t>/Fragrance, Ammonium </a:t>
            </a:r>
            <a:r>
              <a:rPr lang="en-US" sz="2400" dirty="0" err="1"/>
              <a:t>Thiolactate</a:t>
            </a:r>
            <a:r>
              <a:rPr lang="en-US" sz="2400" dirty="0"/>
              <a:t>, p-</a:t>
            </a:r>
            <a:r>
              <a:rPr lang="en-US" sz="2400" dirty="0" err="1"/>
              <a:t>Phenylediamine</a:t>
            </a:r>
            <a:r>
              <a:rPr lang="en-US" sz="2400" dirty="0"/>
              <a:t>, p-aminophenol, Resorcinol, 2-Methyl-5-hydroxyethylaminophenol, </a:t>
            </a:r>
          </a:p>
          <a:p>
            <a:pPr eaLnBrk="0" hangingPunct="0">
              <a:spcBef>
                <a:spcPct val="20000"/>
              </a:spcBef>
            </a:pPr>
            <a:r>
              <a:rPr lang="en-US" sz="2400" dirty="0"/>
              <a:t>2-Oleamido-1,3-octadecanediol, </a:t>
            </a:r>
          </a:p>
          <a:p>
            <a:pPr eaLnBrk="0" hangingPunct="0">
              <a:spcBef>
                <a:spcPct val="20000"/>
              </a:spcBef>
            </a:pPr>
            <a:r>
              <a:rPr lang="en-US" sz="2400" dirty="0"/>
              <a:t>2,4-Diaminophenoxyethanol </a:t>
            </a:r>
            <a:r>
              <a:rPr lang="en-US" sz="2400" dirty="0" err="1"/>
              <a:t>HCl</a:t>
            </a:r>
            <a:r>
              <a:rPr lang="en-US" sz="2400" dirty="0"/>
              <a:t>.</a:t>
            </a:r>
          </a:p>
          <a:p>
            <a:pPr eaLnBrk="0" hangingPunct="0">
              <a:spcBef>
                <a:spcPct val="20000"/>
              </a:spcBef>
            </a:pPr>
            <a:endParaRPr lang="en-US" dirty="0"/>
          </a:p>
        </p:txBody>
      </p:sp>
      <p:sp>
        <p:nvSpPr>
          <p:cNvPr id="17" name="Oval 16"/>
          <p:cNvSpPr/>
          <p:nvPr/>
        </p:nvSpPr>
        <p:spPr>
          <a:xfrm>
            <a:off x="5043488" y="4029869"/>
            <a:ext cx="2336800"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5" name="Oval 14"/>
          <p:cNvSpPr/>
          <p:nvPr/>
        </p:nvSpPr>
        <p:spPr>
          <a:xfrm>
            <a:off x="879476" y="2877343"/>
            <a:ext cx="1662112" cy="376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6" name="Oval 15"/>
          <p:cNvSpPr/>
          <p:nvPr/>
        </p:nvSpPr>
        <p:spPr>
          <a:xfrm>
            <a:off x="2468563" y="4037806"/>
            <a:ext cx="2633662"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8" name="Oval 17"/>
          <p:cNvSpPr/>
          <p:nvPr/>
        </p:nvSpPr>
        <p:spPr>
          <a:xfrm>
            <a:off x="2446338" y="4393406"/>
            <a:ext cx="5181600"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20" name="Oval 19"/>
          <p:cNvSpPr/>
          <p:nvPr/>
        </p:nvSpPr>
        <p:spPr>
          <a:xfrm>
            <a:off x="668338" y="4356894"/>
            <a:ext cx="1857375" cy="377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0" name="Oval 9"/>
          <p:cNvSpPr/>
          <p:nvPr/>
        </p:nvSpPr>
        <p:spPr>
          <a:xfrm>
            <a:off x="5610225" y="2536031"/>
            <a:ext cx="1857375" cy="376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96258" name="Title 1"/>
          <p:cNvSpPr>
            <a:spLocks noGrp="1"/>
          </p:cNvSpPr>
          <p:nvPr>
            <p:ph type="title"/>
          </p:nvPr>
        </p:nvSpPr>
        <p:spPr>
          <a:xfrm>
            <a:off x="220663" y="144463"/>
            <a:ext cx="8763000" cy="1143000"/>
          </a:xfrm>
        </p:spPr>
        <p:txBody>
          <a:bodyPr/>
          <a:lstStyle/>
          <a:p>
            <a:r>
              <a:rPr lang="en-US" dirty="0" smtClean="0"/>
              <a:t>Let’s take a closer look at the hair dye label.</a:t>
            </a:r>
          </a:p>
        </p:txBody>
      </p:sp>
      <p:sp>
        <p:nvSpPr>
          <p:cNvPr id="96260" name="Slide Number Placeholder 3"/>
          <p:cNvSpPr>
            <a:spLocks noGrp="1"/>
          </p:cNvSpPr>
          <p:nvPr>
            <p:ph type="sldNum" sz="quarter" idx="12"/>
          </p:nvPr>
        </p:nvSpPr>
        <p:spPr>
          <a:noFill/>
        </p:spPr>
        <p:txBody>
          <a:bodyPr/>
          <a:lstStyle/>
          <a:p>
            <a:fld id="{CF337077-6E4A-4C76-BFE5-FA3380A4C1F1}" type="slidenum">
              <a:rPr lang="en-US" smtClean="0"/>
              <a:pPr/>
              <a:t>47</a:t>
            </a:fld>
            <a:endParaRPr lang="en-US" smtClean="0"/>
          </a:p>
        </p:txBody>
      </p:sp>
      <p:pic>
        <p:nvPicPr>
          <p:cNvPr id="12" name="Picture 14" descr="Irritant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8566" y="1224973"/>
            <a:ext cx="958850" cy="954088"/>
          </a:xfrm>
          <a:prstGeom prst="rect">
            <a:avLst/>
          </a:prstGeom>
          <a:noFill/>
          <a:ln w="9525">
            <a:noFill/>
            <a:miter lim="800000"/>
            <a:headEnd/>
            <a:tailEnd/>
          </a:ln>
        </p:spPr>
      </p:pic>
      <p:cxnSp>
        <p:nvCxnSpPr>
          <p:cNvPr id="4" name="Straight Arrow Connector 3"/>
          <p:cNvCxnSpPr>
            <a:endCxn id="10" idx="7"/>
          </p:cNvCxnSpPr>
          <p:nvPr/>
        </p:nvCxnSpPr>
        <p:spPr>
          <a:xfrm flipH="1">
            <a:off x="7195594" y="2179061"/>
            <a:ext cx="582972" cy="4120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4" descr="Irritant Symbol.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7080" y="5438734"/>
            <a:ext cx="958850" cy="954088"/>
          </a:xfrm>
          <a:prstGeom prst="rect">
            <a:avLst/>
          </a:prstGeom>
          <a:noFill/>
          <a:ln w="9525">
            <a:noFill/>
            <a:miter lim="800000"/>
            <a:headEnd/>
            <a:tailEnd/>
          </a:ln>
        </p:spPr>
      </p:pic>
      <p:cxnSp>
        <p:nvCxnSpPr>
          <p:cNvPr id="21" name="Straight Arrow Connector 20"/>
          <p:cNvCxnSpPr/>
          <p:nvPr/>
        </p:nvCxnSpPr>
        <p:spPr>
          <a:xfrm flipH="1" flipV="1">
            <a:off x="6904108" y="4771231"/>
            <a:ext cx="563492" cy="6675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05071" y="4709562"/>
            <a:ext cx="5582009" cy="7291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016092" y="4259513"/>
            <a:ext cx="451508" cy="11792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7" descr="Allergy Symbol.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71" y="5768048"/>
            <a:ext cx="917575" cy="912812"/>
          </a:xfrm>
          <a:prstGeom prst="rect">
            <a:avLst/>
          </a:prstGeom>
          <a:noFill/>
          <a:ln w="9525">
            <a:noFill/>
            <a:miter lim="800000"/>
            <a:headEnd/>
            <a:tailEnd/>
          </a:ln>
        </p:spPr>
      </p:pic>
      <p:cxnSp>
        <p:nvCxnSpPr>
          <p:cNvPr id="25" name="Straight Arrow Connector 24"/>
          <p:cNvCxnSpPr/>
          <p:nvPr/>
        </p:nvCxnSpPr>
        <p:spPr>
          <a:xfrm flipV="1">
            <a:off x="2363858" y="4259513"/>
            <a:ext cx="901856" cy="1508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665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6" grpId="0" animBg="1"/>
      <p:bldP spid="18" grpId="0" animBg="1"/>
      <p:bldP spid="20"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206375" y="58738"/>
            <a:ext cx="8763000" cy="1143000"/>
          </a:xfrm>
        </p:spPr>
        <p:txBody>
          <a:bodyPr/>
          <a:lstStyle/>
          <a:p>
            <a:r>
              <a:rPr lang="en-US" smtClean="0"/>
              <a:t>What should you watch out for in this hairspray product?</a:t>
            </a:r>
          </a:p>
        </p:txBody>
      </p:sp>
      <p:sp>
        <p:nvSpPr>
          <p:cNvPr id="98306" name="Slide Number Placeholder 3"/>
          <p:cNvSpPr>
            <a:spLocks noGrp="1"/>
          </p:cNvSpPr>
          <p:nvPr>
            <p:ph type="sldNum" sz="quarter" idx="12"/>
          </p:nvPr>
        </p:nvSpPr>
        <p:spPr>
          <a:noFill/>
        </p:spPr>
        <p:txBody>
          <a:bodyPr/>
          <a:lstStyle/>
          <a:p>
            <a:fld id="{0472D7E4-C9B3-48B0-BFCB-3A57BE54904A}" type="slidenum">
              <a:rPr lang="en-US" smtClean="0"/>
              <a:pPr/>
              <a:t>48</a:t>
            </a:fld>
            <a:endParaRPr lang="en-US" smtClean="0"/>
          </a:p>
        </p:txBody>
      </p:sp>
      <p:pic>
        <p:nvPicPr>
          <p:cNvPr id="9830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0" y="1885950"/>
            <a:ext cx="3722688" cy="4710113"/>
          </a:xfrm>
          <a:prstGeom prst="rect">
            <a:avLst/>
          </a:prstGeom>
          <a:noFill/>
          <a:ln w="9525">
            <a:noFill/>
            <a:miter lim="800000"/>
            <a:headEnd/>
            <a:tailEnd/>
          </a:ln>
        </p:spPr>
      </p:pic>
      <p:pic>
        <p:nvPicPr>
          <p:cNvPr id="9830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262063"/>
            <a:ext cx="3729038" cy="5378450"/>
          </a:xfrm>
          <a:prstGeom prst="rect">
            <a:avLst/>
          </a:prstGeom>
          <a:noFill/>
          <a:ln w="9525">
            <a:noFill/>
            <a:miter lim="800000"/>
            <a:headEnd/>
            <a:tailEnd/>
          </a:ln>
        </p:spPr>
      </p:pic>
      <p:sp>
        <p:nvSpPr>
          <p:cNvPr id="8" name="Rectangle 7"/>
          <p:cNvSpPr/>
          <p:nvPr/>
        </p:nvSpPr>
        <p:spPr>
          <a:xfrm>
            <a:off x="4572000" y="1247775"/>
            <a:ext cx="3716338" cy="1611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Tree>
    <p:custDataLst>
      <p:tags r:id="rId1"/>
    </p:custDataLst>
    <p:extLst>
      <p:ext uri="{BB962C8B-B14F-4D97-AF65-F5344CB8AC3E}">
        <p14:creationId xmlns:p14="http://schemas.microsoft.com/office/powerpoint/2010/main" val="356077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206375" y="58738"/>
            <a:ext cx="8763000" cy="1143000"/>
          </a:xfrm>
        </p:spPr>
        <p:txBody>
          <a:bodyPr/>
          <a:lstStyle/>
          <a:p>
            <a:r>
              <a:rPr lang="en-US" smtClean="0"/>
              <a:t>Let’s take a look at the MSDS for the hairspray.</a:t>
            </a:r>
          </a:p>
        </p:txBody>
      </p:sp>
      <p:sp>
        <p:nvSpPr>
          <p:cNvPr id="99330" name="Slide Number Placeholder 3"/>
          <p:cNvSpPr>
            <a:spLocks noGrp="1"/>
          </p:cNvSpPr>
          <p:nvPr>
            <p:ph type="sldNum" sz="quarter" idx="12"/>
          </p:nvPr>
        </p:nvSpPr>
        <p:spPr>
          <a:noFill/>
        </p:spPr>
        <p:txBody>
          <a:bodyPr/>
          <a:lstStyle/>
          <a:p>
            <a:fld id="{A0D2B79C-5BDB-4E21-A9D4-54C6289D4857}" type="slidenum">
              <a:rPr lang="en-US" smtClean="0"/>
              <a:pPr/>
              <a:t>49</a:t>
            </a:fld>
            <a:endParaRPr lang="en-US" smtClean="0"/>
          </a:p>
        </p:txBody>
      </p:sp>
      <p:pic>
        <p:nvPicPr>
          <p:cNvPr id="9933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3463" y="1755775"/>
            <a:ext cx="6840537" cy="2859088"/>
          </a:xfrm>
          <a:prstGeom prst="rect">
            <a:avLst/>
          </a:prstGeom>
          <a:noFill/>
          <a:ln w="9525">
            <a:noFill/>
            <a:miter lim="800000"/>
            <a:headEnd/>
            <a:tailEnd/>
          </a:ln>
        </p:spPr>
      </p:pic>
      <p:sp>
        <p:nvSpPr>
          <p:cNvPr id="8" name="Rectangle 7"/>
          <p:cNvSpPr/>
          <p:nvPr/>
        </p:nvSpPr>
        <p:spPr>
          <a:xfrm>
            <a:off x="2466975" y="1828800"/>
            <a:ext cx="6473825" cy="2700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7" name="Oval 6"/>
          <p:cNvSpPr/>
          <p:nvPr/>
        </p:nvSpPr>
        <p:spPr>
          <a:xfrm>
            <a:off x="2582863" y="2438400"/>
            <a:ext cx="139382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9" name="Oval 8"/>
          <p:cNvSpPr/>
          <p:nvPr/>
        </p:nvSpPr>
        <p:spPr>
          <a:xfrm>
            <a:off x="4035425" y="2263775"/>
            <a:ext cx="1036638" cy="18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0" name="Oval 9"/>
          <p:cNvSpPr/>
          <p:nvPr/>
        </p:nvSpPr>
        <p:spPr>
          <a:xfrm>
            <a:off x="7148513" y="2217738"/>
            <a:ext cx="139382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1" name="Oval 10"/>
          <p:cNvSpPr/>
          <p:nvPr/>
        </p:nvSpPr>
        <p:spPr>
          <a:xfrm>
            <a:off x="2532063" y="3417888"/>
            <a:ext cx="139382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sp>
        <p:nvSpPr>
          <p:cNvPr id="12" name="Oval 11"/>
          <p:cNvSpPr/>
          <p:nvPr/>
        </p:nvSpPr>
        <p:spPr>
          <a:xfrm>
            <a:off x="2532063" y="3959225"/>
            <a:ext cx="849312" cy="20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Tx/>
              <a:buChar char="•"/>
              <a:defRPr/>
            </a:pPr>
            <a:endParaRPr lang="en-US"/>
          </a:p>
        </p:txBody>
      </p:sp>
      <p:pic>
        <p:nvPicPr>
          <p:cNvPr id="99338" name="Picture 4" descr="337px-Hairspray.JPG"/>
          <p:cNvPicPr>
            <a:picLocks noChangeAspect="1"/>
          </p:cNvPicPr>
          <p:nvPr/>
        </p:nvPicPr>
        <p:blipFill>
          <a:blip r:embed="rId5" cstate="email">
            <a:lum bright="10000"/>
            <a:extLst>
              <a:ext uri="{28A0092B-C50C-407E-A947-70E740481C1C}">
                <a14:useLocalDpi xmlns:a14="http://schemas.microsoft.com/office/drawing/2010/main"/>
              </a:ext>
            </a:extLst>
          </a:blip>
          <a:srcRect/>
          <a:stretch>
            <a:fillRect/>
          </a:stretch>
        </p:blipFill>
        <p:spPr bwMode="auto">
          <a:xfrm>
            <a:off x="581025" y="1628775"/>
            <a:ext cx="1625600" cy="3146425"/>
          </a:xfrm>
          <a:prstGeom prst="rect">
            <a:avLst/>
          </a:prstGeom>
          <a:noFill/>
          <a:ln w="9525">
            <a:noFill/>
            <a:miter lim="800000"/>
            <a:headEnd/>
            <a:tailEnd/>
          </a:ln>
        </p:spPr>
      </p:pic>
      <p:sp>
        <p:nvSpPr>
          <p:cNvPr id="14" name="Rectangle 13"/>
          <p:cNvSpPr>
            <a:spLocks noChangeArrowheads="1"/>
          </p:cNvSpPr>
          <p:nvPr/>
        </p:nvSpPr>
        <p:spPr bwMode="auto">
          <a:xfrm>
            <a:off x="406400" y="4759325"/>
            <a:ext cx="2032000" cy="339725"/>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Trekphiler</a:t>
            </a:r>
            <a:r>
              <a:rPr lang="en-US" sz="800" dirty="0">
                <a:latin typeface="+mj-lt"/>
              </a:rPr>
              <a:t> available under public domain from </a:t>
            </a:r>
            <a:r>
              <a:rPr lang="en-US" sz="800" dirty="0">
                <a:solidFill>
                  <a:schemeClr val="tx2"/>
                </a:solidFill>
                <a:latin typeface="+mj-lt"/>
                <a:hlinkClick r:id="rId6"/>
              </a:rPr>
              <a:t>Wikimedia Commons</a:t>
            </a:r>
            <a:endParaRPr lang="en-US" sz="800" dirty="0">
              <a:solidFill>
                <a:schemeClr val="tx2"/>
              </a:solidFill>
              <a:latin typeface="+mj-lt"/>
            </a:endParaRPr>
          </a:p>
        </p:txBody>
      </p:sp>
      <p:pic>
        <p:nvPicPr>
          <p:cNvPr id="13" name="Picture 15" descr="Nervous System Symbol.t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11890" y="4759325"/>
            <a:ext cx="1001713" cy="1011238"/>
          </a:xfrm>
          <a:prstGeom prst="rect">
            <a:avLst/>
          </a:prstGeom>
          <a:noFill/>
          <a:ln w="9525">
            <a:noFill/>
            <a:miter lim="800000"/>
            <a:headEnd/>
            <a:tailEnd/>
          </a:ln>
        </p:spPr>
      </p:pic>
      <p:cxnSp>
        <p:nvCxnSpPr>
          <p:cNvPr id="15" name="Straight Arrow Connector 14"/>
          <p:cNvCxnSpPr>
            <a:stCxn id="13" idx="0"/>
          </p:cNvCxnSpPr>
          <p:nvPr/>
        </p:nvCxnSpPr>
        <p:spPr>
          <a:xfrm flipH="1" flipV="1">
            <a:off x="4551642" y="2382798"/>
            <a:ext cx="361105" cy="23765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0"/>
          </p:cNvCxnSpPr>
          <p:nvPr/>
        </p:nvCxnSpPr>
        <p:spPr>
          <a:xfrm flipH="1" flipV="1">
            <a:off x="3700134" y="3595980"/>
            <a:ext cx="1212613" cy="11633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p:cNvCxnSpPr>
          <p:nvPr/>
        </p:nvCxnSpPr>
        <p:spPr>
          <a:xfrm flipH="1" flipV="1">
            <a:off x="3379273" y="4028107"/>
            <a:ext cx="1533474" cy="7312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8" descr="Irritant Symbol.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89812" y="5031891"/>
            <a:ext cx="911225" cy="906462"/>
          </a:xfrm>
          <a:prstGeom prst="rect">
            <a:avLst/>
          </a:prstGeom>
          <a:noFill/>
          <a:ln w="9525">
            <a:noFill/>
            <a:miter lim="800000"/>
            <a:headEnd/>
            <a:tailEnd/>
          </a:ln>
        </p:spPr>
      </p:pic>
      <p:cxnSp>
        <p:nvCxnSpPr>
          <p:cNvPr id="21" name="Straight Arrow Connector 20"/>
          <p:cNvCxnSpPr>
            <a:stCxn id="20" idx="0"/>
          </p:cNvCxnSpPr>
          <p:nvPr/>
        </p:nvCxnSpPr>
        <p:spPr>
          <a:xfrm flipH="1" flipV="1">
            <a:off x="7756002" y="2398674"/>
            <a:ext cx="89423" cy="26332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0"/>
            <a:endCxn id="7" idx="5"/>
          </p:cNvCxnSpPr>
          <p:nvPr/>
        </p:nvCxnSpPr>
        <p:spPr>
          <a:xfrm flipH="1" flipV="1">
            <a:off x="3772567" y="2633522"/>
            <a:ext cx="4072858" cy="23983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69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Outline</a:t>
            </a:r>
          </a:p>
        </p:txBody>
      </p:sp>
      <p:sp>
        <p:nvSpPr>
          <p:cNvPr id="31746" name="Content Placeholder 2"/>
          <p:cNvSpPr>
            <a:spLocks noGrp="1"/>
          </p:cNvSpPr>
          <p:nvPr>
            <p:ph idx="1"/>
          </p:nvPr>
        </p:nvSpPr>
        <p:spPr>
          <a:xfrm>
            <a:off x="685800" y="1673225"/>
            <a:ext cx="7772400" cy="4419600"/>
          </a:xfrm>
        </p:spPr>
        <p:txBody>
          <a:bodyPr/>
          <a:lstStyle/>
          <a:p>
            <a:r>
              <a:rPr lang="en-US" sz="2800" dirty="0" smtClean="0"/>
              <a:t>Introduction to OSHA</a:t>
            </a:r>
          </a:p>
          <a:p>
            <a:r>
              <a:rPr lang="en-US" sz="2800" dirty="0" smtClean="0"/>
              <a:t>Health effects from chemical exposures</a:t>
            </a:r>
          </a:p>
          <a:p>
            <a:r>
              <a:rPr lang="en-US" sz="2800" dirty="0" smtClean="0"/>
              <a:t>Overview of cosmetology exposures</a:t>
            </a:r>
          </a:p>
          <a:p>
            <a:r>
              <a:rPr lang="en-US" sz="2800" dirty="0" smtClean="0"/>
              <a:t>Exposures to formaldehyde</a:t>
            </a:r>
          </a:p>
          <a:p>
            <a:r>
              <a:rPr lang="en-US" sz="2800" dirty="0" smtClean="0"/>
              <a:t>Recognizing and controlling chemical exposures</a:t>
            </a:r>
          </a:p>
          <a:p>
            <a:r>
              <a:rPr lang="en-US" sz="2800" dirty="0" smtClean="0"/>
              <a:t>Infection control</a:t>
            </a:r>
          </a:p>
          <a:p>
            <a:r>
              <a:rPr lang="en-US" sz="2800" dirty="0" smtClean="0"/>
              <a:t>Ergonomics</a:t>
            </a:r>
          </a:p>
          <a:p>
            <a:r>
              <a:rPr lang="en-US" sz="2800" dirty="0" smtClean="0"/>
              <a:t>Safety hazards</a:t>
            </a:r>
          </a:p>
        </p:txBody>
      </p:sp>
      <p:sp>
        <p:nvSpPr>
          <p:cNvPr id="31747" name="Slide Number Placeholder 5"/>
          <p:cNvSpPr>
            <a:spLocks noGrp="1"/>
          </p:cNvSpPr>
          <p:nvPr>
            <p:ph type="sldNum" sz="quarter" idx="12"/>
          </p:nvPr>
        </p:nvSpPr>
        <p:spPr>
          <a:noFill/>
        </p:spPr>
        <p:txBody>
          <a:bodyPr/>
          <a:lstStyle/>
          <a:p>
            <a:fld id="{C5D0992D-9EDB-411F-B7F9-3800AAAD7B42}" type="slidenum">
              <a:rPr lang="en-US" smtClean="0"/>
              <a:pPr/>
              <a:t>5</a:t>
            </a:fld>
            <a:endParaRPr lang="en-US" smtClean="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1700" y="3862326"/>
            <a:ext cx="7126019" cy="112531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49" name="Title 4"/>
          <p:cNvSpPr>
            <a:spLocks noGrp="1"/>
          </p:cNvSpPr>
          <p:nvPr>
            <p:ph type="ctrTitle"/>
          </p:nvPr>
        </p:nvSpPr>
        <p:spPr/>
        <p:txBody>
          <a:bodyPr/>
          <a:lstStyle/>
          <a:p>
            <a:r>
              <a:rPr lang="en-US" smtClean="0"/>
              <a:t>Formaldehyde</a:t>
            </a:r>
          </a:p>
        </p:txBody>
      </p:sp>
      <p:sp>
        <p:nvSpPr>
          <p:cNvPr id="104450" name="Subtitle 5"/>
          <p:cNvSpPr>
            <a:spLocks noGrp="1"/>
          </p:cNvSpPr>
          <p:nvPr>
            <p:ph type="subTitle" idx="1"/>
          </p:nvPr>
        </p:nvSpPr>
        <p:spPr/>
        <p:txBody>
          <a:bodyPr/>
          <a:lstStyle/>
          <a:p>
            <a:pPr algn="l"/>
            <a:r>
              <a:rPr lang="en-US" smtClean="0"/>
              <a:t>Special precautions are needed when working with formaldehyde</a:t>
            </a:r>
          </a:p>
        </p:txBody>
      </p:sp>
      <p:sp>
        <p:nvSpPr>
          <p:cNvPr id="104451" name="Slide Number Placeholder 3"/>
          <p:cNvSpPr>
            <a:spLocks noGrp="1"/>
          </p:cNvSpPr>
          <p:nvPr>
            <p:ph type="sldNum" sz="quarter" idx="12"/>
          </p:nvPr>
        </p:nvSpPr>
        <p:spPr>
          <a:noFill/>
        </p:spPr>
        <p:txBody>
          <a:bodyPr/>
          <a:lstStyle/>
          <a:p>
            <a:fld id="{9543E23C-FF9B-44F6-BE54-8B95B2BA7DE6}" type="slidenum">
              <a:rPr lang="en-US" smtClean="0"/>
              <a:pPr/>
              <a:t>50</a:t>
            </a:fld>
            <a:endParaRPr lang="en-US" smtClean="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236538" y="101600"/>
            <a:ext cx="8763000" cy="1143000"/>
          </a:xfrm>
        </p:spPr>
        <p:txBody>
          <a:bodyPr/>
          <a:lstStyle/>
          <a:p>
            <a:r>
              <a:rPr lang="en-US" sz="4000" dirty="0" smtClean="0"/>
              <a:t>Key elements of OSHA’s formaldehyde standard</a:t>
            </a:r>
          </a:p>
        </p:txBody>
      </p:sp>
      <p:sp>
        <p:nvSpPr>
          <p:cNvPr id="105474" name="Content Placeholder 2"/>
          <p:cNvSpPr>
            <a:spLocks noGrp="1"/>
          </p:cNvSpPr>
          <p:nvPr>
            <p:ph idx="1"/>
          </p:nvPr>
        </p:nvSpPr>
        <p:spPr>
          <a:xfrm>
            <a:off x="685800" y="1408113"/>
            <a:ext cx="7772400" cy="4687887"/>
          </a:xfrm>
        </p:spPr>
        <p:txBody>
          <a:bodyPr/>
          <a:lstStyle/>
          <a:p>
            <a:r>
              <a:rPr lang="en-US" sz="2400" dirty="0" smtClean="0"/>
              <a:t>Use controls to reduce and maintain exposure below the permissible airborne exposure limits</a:t>
            </a:r>
          </a:p>
          <a:p>
            <a:pPr lvl="1"/>
            <a:r>
              <a:rPr lang="en-US" sz="2000" dirty="0" smtClean="0"/>
              <a:t>Ventilation</a:t>
            </a:r>
          </a:p>
          <a:p>
            <a:pPr lvl="1"/>
            <a:r>
              <a:rPr lang="en-US" sz="2000" dirty="0" smtClean="0"/>
              <a:t>Work practice</a:t>
            </a:r>
          </a:p>
          <a:p>
            <a:r>
              <a:rPr lang="en-US" sz="2400" dirty="0" smtClean="0"/>
              <a:t>Personal Protective Equipment (PPE)</a:t>
            </a:r>
          </a:p>
          <a:p>
            <a:pPr lvl="1"/>
            <a:r>
              <a:rPr lang="en-US" sz="2000" dirty="0" smtClean="0"/>
              <a:t>Gloves</a:t>
            </a:r>
          </a:p>
          <a:p>
            <a:pPr lvl="1"/>
            <a:r>
              <a:rPr lang="en-US" sz="2000" dirty="0" smtClean="0"/>
              <a:t>Aprons</a:t>
            </a:r>
          </a:p>
          <a:p>
            <a:pPr lvl="1"/>
            <a:r>
              <a:rPr lang="en-US" sz="2000" dirty="0" smtClean="0"/>
              <a:t>Goggles</a:t>
            </a:r>
          </a:p>
          <a:p>
            <a:r>
              <a:rPr lang="en-US" sz="2400" dirty="0" smtClean="0"/>
              <a:t>Showers &amp; Eyewash stations</a:t>
            </a:r>
          </a:p>
          <a:p>
            <a:r>
              <a:rPr lang="en-US" sz="2400" dirty="0" smtClean="0"/>
              <a:t>Communicate the hazards</a:t>
            </a:r>
          </a:p>
          <a:p>
            <a:pPr lvl="1"/>
            <a:r>
              <a:rPr lang="en-US" sz="2000" dirty="0"/>
              <a:t>L</a:t>
            </a:r>
            <a:r>
              <a:rPr lang="en-US" sz="2000" dirty="0" smtClean="0"/>
              <a:t>abels and signs</a:t>
            </a:r>
          </a:p>
          <a:p>
            <a:pPr lvl="1"/>
            <a:r>
              <a:rPr lang="en-US" sz="2000" dirty="0" smtClean="0"/>
              <a:t>Employee training</a:t>
            </a:r>
          </a:p>
          <a:p>
            <a:r>
              <a:rPr lang="en-US" sz="2400" dirty="0" smtClean="0"/>
              <a:t>Medical testing for exposed workers</a:t>
            </a:r>
          </a:p>
          <a:p>
            <a:pPr lvl="1">
              <a:buFontTx/>
              <a:buNone/>
            </a:pPr>
            <a:endParaRPr lang="en-US" sz="2000" dirty="0" smtClean="0"/>
          </a:p>
        </p:txBody>
      </p:sp>
      <p:sp>
        <p:nvSpPr>
          <p:cNvPr id="105475" name="Slide Number Placeholder 3"/>
          <p:cNvSpPr>
            <a:spLocks noGrp="1"/>
          </p:cNvSpPr>
          <p:nvPr>
            <p:ph type="sldNum" sz="quarter" idx="12"/>
          </p:nvPr>
        </p:nvSpPr>
        <p:spPr>
          <a:noFill/>
        </p:spPr>
        <p:txBody>
          <a:bodyPr/>
          <a:lstStyle/>
          <a:p>
            <a:fld id="{057D41E5-5B9D-403D-A4BC-028A88ECE85B}" type="slidenum">
              <a:rPr lang="en-US" smtClean="0"/>
              <a:pPr/>
              <a:t>51</a:t>
            </a:fld>
            <a:endParaRPr lang="en-US" smtClean="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57150" y="0"/>
            <a:ext cx="9144000" cy="1143000"/>
          </a:xfrm>
        </p:spPr>
        <p:txBody>
          <a:bodyPr/>
          <a:lstStyle/>
          <a:p>
            <a:r>
              <a:rPr lang="en-US" sz="4000" smtClean="0"/>
              <a:t>Formaldehyde is hazardous </a:t>
            </a:r>
            <a:br>
              <a:rPr lang="en-US" sz="4000" smtClean="0"/>
            </a:br>
            <a:r>
              <a:rPr lang="en-US" sz="4000" smtClean="0"/>
              <a:t>to your health!</a:t>
            </a:r>
          </a:p>
        </p:txBody>
      </p:sp>
      <p:sp>
        <p:nvSpPr>
          <p:cNvPr id="106498" name="Content Placeholder 2"/>
          <p:cNvSpPr>
            <a:spLocks noGrp="1"/>
          </p:cNvSpPr>
          <p:nvPr>
            <p:ph sz="half" idx="1"/>
          </p:nvPr>
        </p:nvSpPr>
        <p:spPr>
          <a:xfrm>
            <a:off x="685800" y="2628900"/>
            <a:ext cx="4210050" cy="4114800"/>
          </a:xfrm>
        </p:spPr>
        <p:txBody>
          <a:bodyPr/>
          <a:lstStyle/>
          <a:p>
            <a:r>
              <a:rPr lang="en-US" smtClean="0"/>
              <a:t>Very irritating</a:t>
            </a:r>
          </a:p>
          <a:p>
            <a:pPr lvl="1"/>
            <a:r>
              <a:rPr lang="en-US" smtClean="0"/>
              <a:t>Eyes and nose</a:t>
            </a:r>
          </a:p>
          <a:p>
            <a:pPr lvl="1"/>
            <a:r>
              <a:rPr lang="en-US" smtClean="0"/>
              <a:t>Cough and wheeze</a:t>
            </a:r>
          </a:p>
          <a:p>
            <a:r>
              <a:rPr lang="en-US" smtClean="0"/>
              <a:t>Allergic reactions</a:t>
            </a:r>
          </a:p>
          <a:p>
            <a:pPr lvl="1"/>
            <a:r>
              <a:rPr lang="en-US" smtClean="0"/>
              <a:t>Asthma-like symptoms</a:t>
            </a:r>
          </a:p>
          <a:p>
            <a:pPr lvl="1"/>
            <a:r>
              <a:rPr lang="en-US" smtClean="0"/>
              <a:t>Skin rash</a:t>
            </a:r>
          </a:p>
          <a:p>
            <a:r>
              <a:rPr lang="en-US" smtClean="0"/>
              <a:t>Reproductive hazard		</a:t>
            </a:r>
          </a:p>
        </p:txBody>
      </p:sp>
      <p:sp>
        <p:nvSpPr>
          <p:cNvPr id="106499" name="Content Placeholder 3"/>
          <p:cNvSpPr>
            <a:spLocks noGrp="1"/>
          </p:cNvSpPr>
          <p:nvPr>
            <p:ph sz="half" idx="2"/>
          </p:nvPr>
        </p:nvSpPr>
        <p:spPr>
          <a:xfrm>
            <a:off x="4648200" y="2674938"/>
            <a:ext cx="3810000" cy="4114800"/>
          </a:xfrm>
        </p:spPr>
        <p:txBody>
          <a:bodyPr/>
          <a:lstStyle/>
          <a:p>
            <a:r>
              <a:rPr lang="en-US" smtClean="0"/>
              <a:t>Known carcinogen</a:t>
            </a:r>
          </a:p>
          <a:p>
            <a:pPr lvl="1"/>
            <a:r>
              <a:rPr lang="en-US" smtClean="0"/>
              <a:t>IARC Group 1</a:t>
            </a:r>
          </a:p>
          <a:p>
            <a:pPr lvl="2"/>
            <a:r>
              <a:rPr lang="en-US" smtClean="0"/>
              <a:t>Nose &amp; throat cancer</a:t>
            </a:r>
          </a:p>
          <a:p>
            <a:pPr lvl="1"/>
            <a:r>
              <a:rPr lang="en-US" smtClean="0"/>
              <a:t>May also cause</a:t>
            </a:r>
          </a:p>
          <a:p>
            <a:pPr lvl="2"/>
            <a:r>
              <a:rPr lang="en-US" smtClean="0"/>
              <a:t>Leukemia</a:t>
            </a:r>
          </a:p>
          <a:p>
            <a:pPr lvl="2"/>
            <a:r>
              <a:rPr lang="en-US" smtClean="0"/>
              <a:t>Sinus cancer</a:t>
            </a:r>
          </a:p>
        </p:txBody>
      </p:sp>
      <p:sp>
        <p:nvSpPr>
          <p:cNvPr id="106500" name="Slide Number Placeholder 4"/>
          <p:cNvSpPr>
            <a:spLocks noGrp="1"/>
          </p:cNvSpPr>
          <p:nvPr>
            <p:ph type="sldNum" sz="quarter" idx="12"/>
          </p:nvPr>
        </p:nvSpPr>
        <p:spPr>
          <a:noFill/>
        </p:spPr>
        <p:txBody>
          <a:bodyPr/>
          <a:lstStyle/>
          <a:p>
            <a:fld id="{990024AD-230F-4638-B907-9F6BEA401BFB}" type="slidenum">
              <a:rPr lang="en-US" smtClean="0"/>
              <a:pPr/>
              <a:t>52</a:t>
            </a:fld>
            <a:endParaRPr lang="en-US" smtClean="0"/>
          </a:p>
        </p:txBody>
      </p:sp>
      <p:pic>
        <p:nvPicPr>
          <p:cNvPr id="10650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6525" y="1312863"/>
            <a:ext cx="957263" cy="950912"/>
          </a:xfrm>
          <a:prstGeom prst="rect">
            <a:avLst/>
          </a:prstGeom>
          <a:noFill/>
          <a:ln w="9525">
            <a:noFill/>
            <a:miter lim="800000"/>
            <a:headEnd/>
            <a:tailEnd/>
          </a:ln>
        </p:spPr>
      </p:pic>
      <p:pic>
        <p:nvPicPr>
          <p:cNvPr id="10650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0863" y="1277938"/>
            <a:ext cx="969962" cy="974725"/>
          </a:xfrm>
          <a:prstGeom prst="rect">
            <a:avLst/>
          </a:prstGeom>
          <a:noFill/>
          <a:ln w="9525">
            <a:noFill/>
            <a:miter lim="800000"/>
            <a:headEnd/>
            <a:tailEnd/>
          </a:ln>
        </p:spPr>
      </p:pic>
      <p:pic>
        <p:nvPicPr>
          <p:cNvPr id="106503"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3088" y="1336675"/>
            <a:ext cx="944562" cy="950913"/>
          </a:xfrm>
          <a:prstGeom prst="rect">
            <a:avLst/>
          </a:prstGeom>
          <a:noFill/>
          <a:ln w="9525">
            <a:noFill/>
            <a:miter lim="800000"/>
            <a:headEnd/>
            <a:tailEnd/>
          </a:ln>
        </p:spPr>
      </p:pic>
      <p:pic>
        <p:nvPicPr>
          <p:cNvPr id="106504"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33963" y="1306513"/>
            <a:ext cx="974725" cy="9572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06400" y="58738"/>
            <a:ext cx="10029825" cy="1143000"/>
          </a:xfrm>
        </p:spPr>
        <p:txBody>
          <a:bodyPr/>
          <a:lstStyle/>
          <a:p>
            <a:r>
              <a:rPr lang="en-US" sz="3800" smtClean="0"/>
              <a:t>Do other products contain formaldehyde </a:t>
            </a:r>
            <a:br>
              <a:rPr lang="en-US" sz="3800" smtClean="0"/>
            </a:br>
            <a:r>
              <a:rPr lang="en-US" sz="3800" smtClean="0"/>
              <a:t>or produce formaldehyde?</a:t>
            </a:r>
          </a:p>
        </p:txBody>
      </p:sp>
      <p:sp>
        <p:nvSpPr>
          <p:cNvPr id="107522" name="Content Placeholder 2"/>
          <p:cNvSpPr>
            <a:spLocks noGrp="1"/>
          </p:cNvSpPr>
          <p:nvPr>
            <p:ph idx="1"/>
          </p:nvPr>
        </p:nvSpPr>
        <p:spPr>
          <a:xfrm>
            <a:off x="536575" y="1668463"/>
            <a:ext cx="8172450" cy="4470400"/>
          </a:xfrm>
        </p:spPr>
        <p:txBody>
          <a:bodyPr/>
          <a:lstStyle/>
          <a:p>
            <a:r>
              <a:rPr lang="en-US" smtClean="0"/>
              <a:t>Nail hardeners</a:t>
            </a:r>
          </a:p>
          <a:p>
            <a:r>
              <a:rPr lang="en-US" smtClean="0"/>
              <a:t>Some nail polish products (ones not labeled formaldehyde-free)</a:t>
            </a:r>
          </a:p>
          <a:p>
            <a:r>
              <a:rPr lang="en-US" smtClean="0"/>
              <a:t>Products containing </a:t>
            </a:r>
          </a:p>
          <a:p>
            <a:pPr lvl="1"/>
            <a:r>
              <a:rPr lang="en-US" sz="2600" smtClean="0"/>
              <a:t>DMDM-Hydantoin</a:t>
            </a:r>
          </a:p>
          <a:p>
            <a:pPr lvl="1"/>
            <a:r>
              <a:rPr lang="en-US" sz="2600" smtClean="0"/>
              <a:t>Quaternium-15</a:t>
            </a:r>
          </a:p>
          <a:p>
            <a:pPr lvl="1"/>
            <a:r>
              <a:rPr lang="en-US" sz="2600" smtClean="0"/>
              <a:t>Diazolidinyl urea (or Germall 115)</a:t>
            </a:r>
          </a:p>
          <a:p>
            <a:pPr lvl="1"/>
            <a:r>
              <a:rPr lang="en-US" sz="2600" smtClean="0"/>
              <a:t>Imidiazolidinyl urea (or Germall II)</a:t>
            </a:r>
          </a:p>
        </p:txBody>
      </p:sp>
      <p:sp>
        <p:nvSpPr>
          <p:cNvPr id="107523" name="Slide Number Placeholder 3"/>
          <p:cNvSpPr>
            <a:spLocks noGrp="1"/>
          </p:cNvSpPr>
          <p:nvPr>
            <p:ph type="sldNum" sz="quarter" idx="12"/>
          </p:nvPr>
        </p:nvSpPr>
        <p:spPr>
          <a:noFill/>
        </p:spPr>
        <p:txBody>
          <a:bodyPr/>
          <a:lstStyle/>
          <a:p>
            <a:fld id="{169C01AA-EF40-4F05-9519-BF12C594C82D}" type="slidenum">
              <a:rPr lang="en-US" smtClean="0"/>
              <a:pPr/>
              <a:t>53</a:t>
            </a:fld>
            <a:endParaRPr lang="en-US" smtClean="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279400" y="144463"/>
            <a:ext cx="8763000" cy="1143000"/>
          </a:xfrm>
        </p:spPr>
        <p:txBody>
          <a:bodyPr/>
          <a:lstStyle/>
          <a:p>
            <a:r>
              <a:rPr lang="en-US" sz="4000" smtClean="0"/>
              <a:t>What are other names for formaldehyde?</a:t>
            </a:r>
          </a:p>
        </p:txBody>
      </p:sp>
      <p:sp>
        <p:nvSpPr>
          <p:cNvPr id="108546" name="Content Placeholder 2"/>
          <p:cNvSpPr>
            <a:spLocks noGrp="1"/>
          </p:cNvSpPr>
          <p:nvPr>
            <p:ph idx="1"/>
          </p:nvPr>
        </p:nvSpPr>
        <p:spPr/>
        <p:txBody>
          <a:bodyPr/>
          <a:lstStyle/>
          <a:p>
            <a:r>
              <a:rPr lang="en-US" smtClean="0"/>
              <a:t>Methanal</a:t>
            </a:r>
          </a:p>
          <a:p>
            <a:r>
              <a:rPr lang="en-US" smtClean="0"/>
              <a:t>Methyl aldehyde</a:t>
            </a:r>
          </a:p>
          <a:p>
            <a:r>
              <a:rPr lang="en-US" smtClean="0"/>
              <a:t>Methylene glycol</a:t>
            </a:r>
          </a:p>
          <a:p>
            <a:r>
              <a:rPr lang="en-US" smtClean="0"/>
              <a:t>Methylene oxide</a:t>
            </a:r>
          </a:p>
          <a:p>
            <a:r>
              <a:rPr lang="en-US" smtClean="0"/>
              <a:t>Formalin</a:t>
            </a:r>
          </a:p>
          <a:p>
            <a:r>
              <a:rPr lang="en-US" smtClean="0"/>
              <a:t>Formol</a:t>
            </a:r>
          </a:p>
        </p:txBody>
      </p:sp>
      <p:sp>
        <p:nvSpPr>
          <p:cNvPr id="108547" name="Slide Number Placeholder 3"/>
          <p:cNvSpPr>
            <a:spLocks noGrp="1"/>
          </p:cNvSpPr>
          <p:nvPr>
            <p:ph type="sldNum" sz="quarter" idx="12"/>
          </p:nvPr>
        </p:nvSpPr>
        <p:spPr>
          <a:noFill/>
        </p:spPr>
        <p:txBody>
          <a:bodyPr/>
          <a:lstStyle/>
          <a:p>
            <a:fld id="{FD62FC0A-3930-48C7-94DC-05A826AE2116}" type="slidenum">
              <a:rPr lang="en-US" smtClean="0"/>
              <a:pPr/>
              <a:t>54</a:t>
            </a:fld>
            <a:endParaRPr lang="en-US" smtClean="0"/>
          </a:p>
        </p:txBody>
      </p:sp>
      <p:pic>
        <p:nvPicPr>
          <p:cNvPr id="108548" name="Picture 4" descr="634px-Formaldehyde-2D.sv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7313" y="2159000"/>
            <a:ext cx="3230562" cy="3052763"/>
          </a:xfrm>
          <a:prstGeom prst="rect">
            <a:avLst/>
          </a:prstGeom>
          <a:noFill/>
          <a:ln w="9525">
            <a:noFill/>
            <a:miter lim="800000"/>
            <a:headEnd/>
            <a:tailEnd/>
          </a:ln>
        </p:spPr>
      </p:pic>
      <p:sp>
        <p:nvSpPr>
          <p:cNvPr id="7" name="Rectangle 6"/>
          <p:cNvSpPr>
            <a:spLocks noChangeArrowheads="1"/>
          </p:cNvSpPr>
          <p:nvPr/>
        </p:nvSpPr>
        <p:spPr bwMode="auto">
          <a:xfrm>
            <a:off x="5399088" y="5122863"/>
            <a:ext cx="2771775" cy="338137"/>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Wereon</a:t>
            </a:r>
            <a:r>
              <a:rPr lang="en-US" sz="800" dirty="0">
                <a:latin typeface="+mj-lt"/>
              </a:rPr>
              <a:t>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z="4000" smtClean="0"/>
              <a:t>How do I know how high my formaldehyde exposure is?</a:t>
            </a:r>
          </a:p>
        </p:txBody>
      </p:sp>
      <p:sp>
        <p:nvSpPr>
          <p:cNvPr id="109570" name="Content Placeholder 2"/>
          <p:cNvSpPr>
            <a:spLocks noGrp="1"/>
          </p:cNvSpPr>
          <p:nvPr>
            <p:ph idx="1"/>
          </p:nvPr>
        </p:nvSpPr>
        <p:spPr>
          <a:xfrm>
            <a:off x="4251325" y="1233938"/>
            <a:ext cx="4800600" cy="4973637"/>
          </a:xfrm>
        </p:spPr>
        <p:txBody>
          <a:bodyPr/>
          <a:lstStyle/>
          <a:p>
            <a:r>
              <a:rPr lang="en-US" sz="2000" dirty="0" smtClean="0"/>
              <a:t>Personal air samples</a:t>
            </a:r>
          </a:p>
          <a:p>
            <a:pPr lvl="1"/>
            <a:r>
              <a:rPr lang="en-US" sz="1800" dirty="0" smtClean="0"/>
              <a:t>Estimate the amount of chemical a worker might inhale into their lungs</a:t>
            </a:r>
            <a:endParaRPr lang="en-US" sz="1800" u="sng" dirty="0" smtClean="0"/>
          </a:p>
          <a:p>
            <a:pPr eaLnBrk="1" hangingPunct="1"/>
            <a:r>
              <a:rPr lang="en-US" sz="2000" dirty="0" smtClean="0"/>
              <a:t>Badge samples: Passive sampler placed in breathing zone.</a:t>
            </a:r>
          </a:p>
          <a:p>
            <a:pPr eaLnBrk="1" hangingPunct="1"/>
            <a:r>
              <a:rPr lang="en-US" sz="2000" dirty="0" smtClean="0"/>
              <a:t>Different air sampling collectors for different chemicals</a:t>
            </a:r>
            <a:endParaRPr lang="en-US" sz="1800" dirty="0" smtClean="0">
              <a:solidFill>
                <a:srgbClr val="FF3300"/>
              </a:solidFill>
            </a:endParaRPr>
          </a:p>
          <a:p>
            <a:endParaRPr lang="en-US" sz="2800" dirty="0" smtClean="0"/>
          </a:p>
        </p:txBody>
      </p:sp>
      <p:pic>
        <p:nvPicPr>
          <p:cNvPr id="109571" name="Picture 9" descr="IMG_0529.jpg"/>
          <p:cNvPicPr>
            <a:picLocks noChangeAspect="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5365750" y="4141788"/>
            <a:ext cx="1844675" cy="1993900"/>
          </a:xfrm>
          <a:prstGeom prst="rect">
            <a:avLst/>
          </a:prstGeom>
          <a:noFill/>
          <a:ln w="9525">
            <a:noFill/>
            <a:miter lim="800000"/>
            <a:headEnd/>
            <a:tailEnd/>
          </a:ln>
        </p:spPr>
      </p:pic>
      <p:pic>
        <p:nvPicPr>
          <p:cNvPr id="109572" name="Picture 6" descr="IMG_00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1165225"/>
            <a:ext cx="1951038" cy="3178175"/>
          </a:xfrm>
          <a:prstGeom prst="rect">
            <a:avLst/>
          </a:prstGeom>
          <a:noFill/>
          <a:ln w="9525">
            <a:noFill/>
            <a:miter lim="800000"/>
            <a:headEnd/>
            <a:tailEnd/>
          </a:ln>
        </p:spPr>
      </p:pic>
      <p:pic>
        <p:nvPicPr>
          <p:cNvPr id="109573" name="Picture 8" descr="IMG_00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2338" y="4156075"/>
            <a:ext cx="1676400" cy="1993900"/>
          </a:xfrm>
          <a:prstGeom prst="rect">
            <a:avLst/>
          </a:prstGeom>
          <a:noFill/>
          <a:ln w="9525">
            <a:noFill/>
            <a:miter lim="800000"/>
            <a:headEnd/>
            <a:tailEnd/>
          </a:ln>
        </p:spPr>
      </p:pic>
      <p:grpSp>
        <p:nvGrpSpPr>
          <p:cNvPr id="109574" name="Group 8"/>
          <p:cNvGrpSpPr>
            <a:grpSpLocks/>
          </p:cNvGrpSpPr>
          <p:nvPr/>
        </p:nvGrpSpPr>
        <p:grpSpPr bwMode="auto">
          <a:xfrm>
            <a:off x="1752600" y="1168400"/>
            <a:ext cx="2498725" cy="660400"/>
            <a:chOff x="1752601" y="1167809"/>
            <a:chExt cx="2264567" cy="660549"/>
          </a:xfrm>
        </p:grpSpPr>
        <p:cxnSp>
          <p:nvCxnSpPr>
            <p:cNvPr id="14" name="Straight Arrow Connector 13"/>
            <p:cNvCxnSpPr/>
            <p:nvPr/>
          </p:nvCxnSpPr>
          <p:spPr>
            <a:xfrm flipH="1">
              <a:off x="1752601" y="1675924"/>
              <a:ext cx="621533" cy="152434"/>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2"/>
            <p:cNvSpPr txBox="1">
              <a:spLocks noChangeArrowheads="1"/>
            </p:cNvSpPr>
            <p:nvPr/>
          </p:nvSpPr>
          <p:spPr bwMode="auto">
            <a:xfrm>
              <a:off x="2286372" y="1167809"/>
              <a:ext cx="1730796" cy="584332"/>
            </a:xfrm>
            <a:prstGeom prst="rect">
              <a:avLst/>
            </a:prstGeom>
            <a:noFill/>
            <a:ln w="9525">
              <a:noFill/>
              <a:miter lim="800000"/>
              <a:headEnd/>
              <a:tailEnd/>
            </a:ln>
          </p:spPr>
          <p:txBody>
            <a:bodyPr>
              <a:spAutoFit/>
            </a:bodyPr>
            <a:lstStyle/>
            <a:p>
              <a:pPr>
                <a:defRPr/>
              </a:pPr>
              <a:r>
                <a:rPr lang="en-US" sz="1600" dirty="0">
                  <a:latin typeface="+mj-lt"/>
                </a:rPr>
                <a:t>Sample collector in “breathing zone”</a:t>
              </a:r>
            </a:p>
          </p:txBody>
        </p:sp>
      </p:grpSp>
      <p:grpSp>
        <p:nvGrpSpPr>
          <p:cNvPr id="109575" name="Group 15"/>
          <p:cNvGrpSpPr>
            <a:grpSpLocks/>
          </p:cNvGrpSpPr>
          <p:nvPr/>
        </p:nvGrpSpPr>
        <p:grpSpPr bwMode="auto">
          <a:xfrm>
            <a:off x="1828800" y="2906713"/>
            <a:ext cx="2473325" cy="609600"/>
            <a:chOff x="1828800" y="3124200"/>
            <a:chExt cx="2473209" cy="609691"/>
          </a:xfrm>
        </p:grpSpPr>
        <p:cxnSp>
          <p:nvCxnSpPr>
            <p:cNvPr id="17" name="Straight Arrow Connector 16"/>
            <p:cNvCxnSpPr/>
            <p:nvPr/>
          </p:nvCxnSpPr>
          <p:spPr>
            <a:xfrm rot="10800000" flipV="1">
              <a:off x="1828800" y="3581468"/>
              <a:ext cx="533375" cy="152423"/>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0"/>
            <p:cNvSpPr txBox="1">
              <a:spLocks noChangeArrowheads="1"/>
            </p:cNvSpPr>
            <p:nvPr/>
          </p:nvSpPr>
          <p:spPr bwMode="auto">
            <a:xfrm>
              <a:off x="2320902" y="3124200"/>
              <a:ext cx="1981107" cy="584287"/>
            </a:xfrm>
            <a:prstGeom prst="rect">
              <a:avLst/>
            </a:prstGeom>
            <a:noFill/>
            <a:ln w="9525">
              <a:noFill/>
              <a:miter lim="800000"/>
              <a:headEnd/>
              <a:tailEnd/>
            </a:ln>
          </p:spPr>
          <p:txBody>
            <a:bodyPr>
              <a:spAutoFit/>
            </a:bodyPr>
            <a:lstStyle/>
            <a:p>
              <a:pPr>
                <a:defRPr/>
              </a:pPr>
              <a:r>
                <a:rPr lang="en-US" sz="1600" dirty="0">
                  <a:latin typeface="+mj-lt"/>
                </a:rPr>
                <a:t>Worker “wears” sampling pump</a:t>
              </a:r>
            </a:p>
          </p:txBody>
        </p:sp>
      </p:grpSp>
      <p:sp>
        <p:nvSpPr>
          <p:cNvPr id="19" name="TextBox 10"/>
          <p:cNvSpPr txBox="1">
            <a:spLocks noChangeArrowheads="1"/>
          </p:cNvSpPr>
          <p:nvPr/>
        </p:nvSpPr>
        <p:spPr bwMode="auto">
          <a:xfrm>
            <a:off x="3402013" y="6111875"/>
            <a:ext cx="1836737" cy="276225"/>
          </a:xfrm>
          <a:prstGeom prst="rect">
            <a:avLst/>
          </a:prstGeom>
          <a:noFill/>
          <a:ln w="9525">
            <a:noFill/>
            <a:miter lim="800000"/>
            <a:headEnd/>
            <a:tailEnd/>
          </a:ln>
        </p:spPr>
        <p:txBody>
          <a:bodyPr>
            <a:spAutoFit/>
          </a:bodyPr>
          <a:lstStyle/>
          <a:p>
            <a:pPr>
              <a:defRPr/>
            </a:pPr>
            <a:r>
              <a:rPr lang="en-US" sz="1200" dirty="0">
                <a:latin typeface="+mj-lt"/>
              </a:rPr>
              <a:t>Particle/Dust Collectors</a:t>
            </a:r>
          </a:p>
        </p:txBody>
      </p:sp>
      <p:sp>
        <p:nvSpPr>
          <p:cNvPr id="20" name="TextBox 10"/>
          <p:cNvSpPr txBox="1">
            <a:spLocks noChangeArrowheads="1"/>
          </p:cNvSpPr>
          <p:nvPr/>
        </p:nvSpPr>
        <p:spPr bwMode="auto">
          <a:xfrm>
            <a:off x="5486400" y="6097588"/>
            <a:ext cx="1838325" cy="276225"/>
          </a:xfrm>
          <a:prstGeom prst="rect">
            <a:avLst/>
          </a:prstGeom>
          <a:noFill/>
          <a:ln w="9525">
            <a:noFill/>
            <a:miter lim="800000"/>
            <a:headEnd/>
            <a:tailEnd/>
          </a:ln>
        </p:spPr>
        <p:txBody>
          <a:bodyPr>
            <a:spAutoFit/>
          </a:bodyPr>
          <a:lstStyle/>
          <a:p>
            <a:pPr>
              <a:defRPr/>
            </a:pPr>
            <a:r>
              <a:rPr lang="en-US" sz="1200" dirty="0">
                <a:latin typeface="+mj-lt"/>
              </a:rPr>
              <a:t>Gas/Vapor Collectors</a:t>
            </a:r>
          </a:p>
        </p:txBody>
      </p:sp>
      <p:sp>
        <p:nvSpPr>
          <p:cNvPr id="23" name="TextBox 22"/>
          <p:cNvSpPr txBox="1"/>
          <p:nvPr/>
        </p:nvSpPr>
        <p:spPr>
          <a:xfrm>
            <a:off x="306388" y="4330700"/>
            <a:ext cx="2133600" cy="246063"/>
          </a:xfrm>
          <a:prstGeom prst="rect">
            <a:avLst/>
          </a:prstGeom>
          <a:noFill/>
        </p:spPr>
        <p:txBody>
          <a:bodyPr>
            <a:spAutoFit/>
          </a:bodyPr>
          <a:lstStyle/>
          <a:p>
            <a:pPr>
              <a:defRPr/>
            </a:pPr>
            <a:r>
              <a:rPr lang="en-US" sz="1000" dirty="0">
                <a:latin typeface="+mj-lt"/>
              </a:rPr>
              <a:t>Photos by National Jewish Health</a:t>
            </a:r>
          </a:p>
        </p:txBody>
      </p:sp>
      <p:sp>
        <p:nvSpPr>
          <p:cNvPr id="109579" name="Slide Number Placeholder 5"/>
          <p:cNvSpPr>
            <a:spLocks noGrp="1"/>
          </p:cNvSpPr>
          <p:nvPr>
            <p:ph type="sldNum" sz="quarter" idx="12"/>
          </p:nvPr>
        </p:nvSpPr>
        <p:spPr>
          <a:noFill/>
        </p:spPr>
        <p:txBody>
          <a:bodyPr/>
          <a:lstStyle/>
          <a:p>
            <a:fld id="{E49BA031-0304-4BFA-8773-EA97F77FD823}" type="slidenum">
              <a:rPr lang="en-US" smtClean="0"/>
              <a:pPr/>
              <a:t>55</a:t>
            </a:fld>
            <a:endParaRPr lang="en-US" smtClean="0"/>
          </a:p>
        </p:txBody>
      </p:sp>
      <p:sp>
        <p:nvSpPr>
          <p:cNvPr id="24" name="Rounded Rectangle 23"/>
          <p:cNvSpPr/>
          <p:nvPr/>
        </p:nvSpPr>
        <p:spPr>
          <a:xfrm>
            <a:off x="344488" y="4913313"/>
            <a:ext cx="2906712" cy="119856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 Box 5"/>
          <p:cNvSpPr txBox="1">
            <a:spLocks noChangeArrowheads="1"/>
          </p:cNvSpPr>
          <p:nvPr/>
        </p:nvSpPr>
        <p:spPr bwMode="auto">
          <a:xfrm>
            <a:off x="287338" y="4908550"/>
            <a:ext cx="2935287" cy="1230313"/>
          </a:xfrm>
          <a:prstGeom prst="rect">
            <a:avLst/>
          </a:prstGeom>
          <a:noFill/>
          <a:ln w="9525">
            <a:noFill/>
            <a:miter lim="800000"/>
            <a:headEnd/>
            <a:tailEnd/>
          </a:ln>
        </p:spPr>
        <p:txBody>
          <a:bodyPr>
            <a:spAutoFit/>
          </a:bodyPr>
          <a:lstStyle/>
          <a:p>
            <a:pPr algn="ctr">
              <a:defRPr/>
            </a:pPr>
            <a:r>
              <a:rPr lang="en-US" dirty="0">
                <a:latin typeface="+mn-lt"/>
              </a:rPr>
              <a:t>Exposures can change depending on the tasks performed, ventilation, and the products being used.</a:t>
            </a:r>
            <a:endParaRPr lang="en-US" sz="2000" dirty="0">
              <a:latin typeface="Arial" charset="0"/>
            </a:endParaRPr>
          </a:p>
        </p:txBody>
      </p:sp>
      <p:sp>
        <p:nvSpPr>
          <p:cNvPr id="26" name="TextBox 10"/>
          <p:cNvSpPr txBox="1">
            <a:spLocks noChangeArrowheads="1"/>
          </p:cNvSpPr>
          <p:nvPr/>
        </p:nvSpPr>
        <p:spPr bwMode="auto">
          <a:xfrm>
            <a:off x="7408863" y="6076950"/>
            <a:ext cx="1838325" cy="276225"/>
          </a:xfrm>
          <a:prstGeom prst="rect">
            <a:avLst/>
          </a:prstGeom>
          <a:noFill/>
          <a:ln w="9525">
            <a:noFill/>
            <a:miter lim="800000"/>
            <a:headEnd/>
            <a:tailEnd/>
          </a:ln>
        </p:spPr>
        <p:txBody>
          <a:bodyPr>
            <a:spAutoFit/>
          </a:bodyPr>
          <a:lstStyle/>
          <a:p>
            <a:pPr>
              <a:defRPr/>
            </a:pPr>
            <a:r>
              <a:rPr lang="en-US" sz="1200" dirty="0">
                <a:latin typeface="+mj-lt"/>
              </a:rPr>
              <a:t>Badge Sampler</a:t>
            </a:r>
          </a:p>
        </p:txBody>
      </p:sp>
      <p:pic>
        <p:nvPicPr>
          <p:cNvPr id="109583" name="Picture 20" descr="IMG_1340.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6800" y="4132263"/>
            <a:ext cx="1219200" cy="19923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2838203" y="1306513"/>
            <a:ext cx="3895105" cy="24915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1618" name="Group 48"/>
          <p:cNvGrpSpPr>
            <a:grpSpLocks/>
          </p:cNvGrpSpPr>
          <p:nvPr/>
        </p:nvGrpSpPr>
        <p:grpSpPr bwMode="auto">
          <a:xfrm>
            <a:off x="2597149" y="1233489"/>
            <a:ext cx="4349915" cy="1187450"/>
            <a:chOff x="5103397" y="5774142"/>
            <a:chExt cx="3559719" cy="880240"/>
          </a:xfrm>
        </p:grpSpPr>
        <p:sp>
          <p:nvSpPr>
            <p:cNvPr id="46" name="Rectangle 45"/>
            <p:cNvSpPr/>
            <p:nvPr/>
          </p:nvSpPr>
          <p:spPr>
            <a:xfrm>
              <a:off x="5205619" y="5817682"/>
              <a:ext cx="3410897" cy="798527"/>
            </a:xfrm>
            <a:prstGeom prst="rect">
              <a:avLst/>
            </a:prstGeom>
          </p:spPr>
          <p:txBody>
            <a:bodyPr>
              <a:spAutoFit/>
            </a:bodyPr>
            <a:lstStyle/>
            <a:p>
              <a:pPr algn="ctr">
                <a:lnSpc>
                  <a:spcPct val="80000"/>
                </a:lnSpc>
              </a:pPr>
              <a:r>
                <a:rPr lang="en-US" sz="1600" dirty="0">
                  <a:solidFill>
                    <a:srgbClr val="000000"/>
                  </a:solidFill>
                  <a:cs typeface="Tahoma" pitchFamily="34" charset="0"/>
                </a:rPr>
                <a:t>Short-Term Exposure Limits (15 minutes)</a:t>
              </a:r>
            </a:p>
            <a:p>
              <a:pPr algn="ctr">
                <a:lnSpc>
                  <a:spcPct val="80000"/>
                </a:lnSpc>
              </a:pPr>
              <a:endParaRPr lang="en-US" sz="1600" dirty="0">
                <a:solidFill>
                  <a:srgbClr val="000000"/>
                </a:solidFill>
                <a:cs typeface="Tahoma" pitchFamily="34" charset="0"/>
              </a:endParaRPr>
            </a:p>
            <a:p>
              <a:pPr>
                <a:lnSpc>
                  <a:spcPct val="80000"/>
                </a:lnSpc>
                <a:buFontTx/>
                <a:buChar char="•"/>
              </a:pPr>
              <a:r>
                <a:rPr lang="en-US" sz="1600" dirty="0">
                  <a:solidFill>
                    <a:srgbClr val="000000"/>
                  </a:solidFill>
                  <a:cs typeface="Tahoma" pitchFamily="34" charset="0"/>
                </a:rPr>
                <a:t>OSHA:  </a:t>
              </a:r>
              <a:r>
                <a:rPr lang="en-US" sz="1400" dirty="0">
                  <a:solidFill>
                    <a:srgbClr val="000000"/>
                  </a:solidFill>
                  <a:cs typeface="Tahoma" pitchFamily="34" charset="0"/>
                </a:rPr>
                <a:t>2 ppm  </a:t>
              </a:r>
              <a:r>
                <a:rPr lang="en-US" sz="1400" dirty="0" smtClean="0">
                  <a:solidFill>
                    <a:srgbClr val="000000"/>
                  </a:solidFill>
                  <a:cs typeface="Tahoma" pitchFamily="34" charset="0"/>
                </a:rPr>
                <a:t>(legally enforceable)</a:t>
              </a:r>
              <a:endParaRPr lang="en-US" sz="1400" dirty="0">
                <a:solidFill>
                  <a:srgbClr val="000000"/>
                </a:solidFill>
                <a:cs typeface="Tahoma" pitchFamily="34" charset="0"/>
              </a:endParaRPr>
            </a:p>
            <a:p>
              <a:pPr>
                <a:lnSpc>
                  <a:spcPct val="80000"/>
                </a:lnSpc>
                <a:buFontTx/>
                <a:buChar char="•"/>
              </a:pPr>
              <a:r>
                <a:rPr lang="en-US" sz="1600" dirty="0">
                  <a:solidFill>
                    <a:srgbClr val="000000"/>
                  </a:solidFill>
                  <a:cs typeface="Tahoma" pitchFamily="34" charset="0"/>
                </a:rPr>
                <a:t>NIOSH: </a:t>
              </a:r>
              <a:r>
                <a:rPr lang="en-US" sz="1400" dirty="0">
                  <a:solidFill>
                    <a:srgbClr val="000000"/>
                  </a:solidFill>
                  <a:cs typeface="Tahoma" pitchFamily="34" charset="0"/>
                </a:rPr>
                <a:t>0.1 </a:t>
              </a:r>
              <a:r>
                <a:rPr lang="en-US" sz="1400" dirty="0" smtClean="0">
                  <a:solidFill>
                    <a:srgbClr val="000000"/>
                  </a:solidFill>
                  <a:cs typeface="Tahoma" pitchFamily="34" charset="0"/>
                </a:rPr>
                <a:t>ppm (scientific recommendation)</a:t>
              </a:r>
              <a:endParaRPr lang="en-US" sz="1400" dirty="0">
                <a:solidFill>
                  <a:srgbClr val="000000"/>
                </a:solidFill>
                <a:cs typeface="Tahoma" pitchFamily="34" charset="0"/>
              </a:endParaRPr>
            </a:p>
            <a:p>
              <a:pPr>
                <a:lnSpc>
                  <a:spcPct val="80000"/>
                </a:lnSpc>
                <a:buFontTx/>
                <a:buChar char="•"/>
              </a:pPr>
              <a:r>
                <a:rPr lang="en-US" sz="1600" dirty="0">
                  <a:solidFill>
                    <a:srgbClr val="000000"/>
                  </a:solidFill>
                  <a:cs typeface="Tahoma" pitchFamily="34" charset="0"/>
                </a:rPr>
                <a:t>ACGIH:</a:t>
              </a:r>
              <a:r>
                <a:rPr lang="en-US" sz="1400" dirty="0">
                  <a:solidFill>
                    <a:srgbClr val="000000"/>
                  </a:solidFill>
                  <a:cs typeface="Tahoma" pitchFamily="34" charset="0"/>
                </a:rPr>
                <a:t> 0.3 ppm </a:t>
              </a:r>
              <a:r>
                <a:rPr lang="en-US" sz="1400" dirty="0" smtClean="0">
                  <a:solidFill>
                    <a:srgbClr val="000000"/>
                  </a:solidFill>
                  <a:cs typeface="Tahoma" pitchFamily="34" charset="0"/>
                </a:rPr>
                <a:t>(c) (best practice guideline)</a:t>
              </a:r>
              <a:endParaRPr lang="en-US" sz="1400" dirty="0">
                <a:solidFill>
                  <a:srgbClr val="000000"/>
                </a:solidFill>
                <a:cs typeface="Tahoma" pitchFamily="34" charset="0"/>
              </a:endParaRPr>
            </a:p>
          </p:txBody>
        </p:sp>
        <p:sp>
          <p:nvSpPr>
            <p:cNvPr id="45" name="Rounded Rectangle 44"/>
            <p:cNvSpPr/>
            <p:nvPr/>
          </p:nvSpPr>
          <p:spPr>
            <a:xfrm>
              <a:off x="5103397" y="5774142"/>
              <a:ext cx="3559719" cy="88024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1619" name="Title 1"/>
          <p:cNvSpPr>
            <a:spLocks noGrp="1"/>
          </p:cNvSpPr>
          <p:nvPr>
            <p:ph type="title"/>
          </p:nvPr>
        </p:nvSpPr>
        <p:spPr>
          <a:xfrm>
            <a:off x="233363" y="52388"/>
            <a:ext cx="8648700" cy="1143000"/>
          </a:xfrm>
        </p:spPr>
        <p:txBody>
          <a:bodyPr/>
          <a:lstStyle/>
          <a:p>
            <a:r>
              <a:rPr lang="en-US" sz="3200" smtClean="0"/>
              <a:t>What levels of formaldehyde have been measured in salons during keratin treatments?</a:t>
            </a:r>
          </a:p>
        </p:txBody>
      </p:sp>
      <p:sp>
        <p:nvSpPr>
          <p:cNvPr id="111620" name="Slide Number Placeholder 3"/>
          <p:cNvSpPr>
            <a:spLocks noGrp="1"/>
          </p:cNvSpPr>
          <p:nvPr>
            <p:ph type="sldNum" sz="quarter" idx="12"/>
          </p:nvPr>
        </p:nvSpPr>
        <p:spPr>
          <a:noFill/>
        </p:spPr>
        <p:txBody>
          <a:bodyPr/>
          <a:lstStyle/>
          <a:p>
            <a:fld id="{53846FB7-9024-4EB3-A5E0-0929648E3B51}" type="slidenum">
              <a:rPr lang="en-US" smtClean="0"/>
              <a:pPr/>
              <a:t>56</a:t>
            </a:fld>
            <a:endParaRPr lang="en-US" smtClean="0"/>
          </a:p>
        </p:txBody>
      </p:sp>
      <p:sp>
        <p:nvSpPr>
          <p:cNvPr id="47" name="Rounded Rectangle 46"/>
          <p:cNvSpPr/>
          <p:nvPr/>
        </p:nvSpPr>
        <p:spPr>
          <a:xfrm>
            <a:off x="644525" y="5641975"/>
            <a:ext cx="8047038" cy="10414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 Box 5"/>
          <p:cNvSpPr txBox="1">
            <a:spLocks noChangeArrowheads="1"/>
          </p:cNvSpPr>
          <p:nvPr/>
        </p:nvSpPr>
        <p:spPr bwMode="auto">
          <a:xfrm>
            <a:off x="768350" y="5688013"/>
            <a:ext cx="7754938" cy="954107"/>
          </a:xfrm>
          <a:prstGeom prst="rect">
            <a:avLst/>
          </a:prstGeom>
          <a:noFill/>
          <a:ln w="9525">
            <a:noFill/>
            <a:miter lim="800000"/>
            <a:headEnd/>
            <a:tailEnd/>
          </a:ln>
        </p:spPr>
        <p:txBody>
          <a:bodyPr>
            <a:spAutoFit/>
          </a:bodyPr>
          <a:lstStyle/>
          <a:p>
            <a:pPr algn="ctr"/>
            <a:r>
              <a:rPr lang="en-US" dirty="0">
                <a:latin typeface="+mn-lt"/>
              </a:rPr>
              <a:t>If multiple people are doing keratin smoothing treatments exposures are likely to exceed the short-term exposure limits as well as the 8-hour exposure limits especially if multiple treatments are done each day.</a:t>
            </a:r>
            <a:endParaRPr lang="en-US" sz="2000" dirty="0">
              <a:latin typeface="+mn-lt"/>
            </a:endParaRPr>
          </a:p>
        </p:txBody>
      </p:sp>
      <p:graphicFrame>
        <p:nvGraphicFramePr>
          <p:cNvPr id="66" name="Table 65"/>
          <p:cNvGraphicFramePr>
            <a:graphicFrameLocks noGrp="1"/>
          </p:cNvGraphicFramePr>
          <p:nvPr>
            <p:extLst>
              <p:ext uri="{D42A27DB-BD31-4B8C-83A1-F6EECF244321}">
                <p14:modId xmlns:p14="http://schemas.microsoft.com/office/powerpoint/2010/main" val="3035791171"/>
              </p:ext>
            </p:extLst>
          </p:nvPr>
        </p:nvGraphicFramePr>
        <p:xfrm>
          <a:off x="1937375" y="2608263"/>
          <a:ext cx="5201356" cy="1994955"/>
        </p:xfrm>
        <a:graphic>
          <a:graphicData uri="http://schemas.openxmlformats.org/drawingml/2006/table">
            <a:tbl>
              <a:tblPr firstRow="1" bandRow="1">
                <a:tableStyleId>{21E4AEA4-8DFA-4A89-87EB-49C32662AFE0}</a:tableStyleId>
              </a:tblPr>
              <a:tblGrid>
                <a:gridCol w="2419175"/>
                <a:gridCol w="2782181"/>
              </a:tblGrid>
              <a:tr h="425223">
                <a:tc>
                  <a:txBody>
                    <a:bodyPr/>
                    <a:lstStyle/>
                    <a:p>
                      <a:pPr algn="ctr"/>
                      <a:r>
                        <a:rPr lang="en-US" dirty="0" smtClean="0"/>
                        <a:t>Task</a:t>
                      </a:r>
                      <a:endParaRPr lang="en-US" dirty="0"/>
                    </a:p>
                  </a:txBody>
                  <a:tcPr anchor="b"/>
                </a:tc>
                <a:tc>
                  <a:txBody>
                    <a:bodyPr/>
                    <a:lstStyle/>
                    <a:p>
                      <a:pPr algn="ctr"/>
                      <a:r>
                        <a:rPr lang="en-US" dirty="0" smtClean="0"/>
                        <a:t>Concentration (</a:t>
                      </a:r>
                      <a:r>
                        <a:rPr lang="en-US" dirty="0" err="1" smtClean="0"/>
                        <a:t>ppm</a:t>
                      </a:r>
                      <a:r>
                        <a:rPr lang="en-US" dirty="0" smtClean="0"/>
                        <a:t>)</a:t>
                      </a:r>
                      <a:endParaRPr lang="en-US" dirty="0"/>
                    </a:p>
                  </a:txBody>
                  <a:tcPr anchor="b"/>
                </a:tc>
              </a:tr>
              <a:tr h="523244">
                <a:tc>
                  <a:txBody>
                    <a:bodyPr/>
                    <a:lstStyle/>
                    <a:p>
                      <a:r>
                        <a:rPr lang="en-US" dirty="0" smtClean="0"/>
                        <a:t>Product Application</a:t>
                      </a:r>
                      <a:endParaRPr lang="en-US" dirty="0"/>
                    </a:p>
                  </a:txBody>
                  <a:tcPr anchor="ctr"/>
                </a:tc>
                <a:tc>
                  <a:txBody>
                    <a:bodyPr/>
                    <a:lstStyle/>
                    <a:p>
                      <a:pPr algn="ctr"/>
                      <a:r>
                        <a:rPr lang="en-US" dirty="0" smtClean="0"/>
                        <a:t>1.3</a:t>
                      </a:r>
                      <a:endParaRPr lang="en-US" dirty="0"/>
                    </a:p>
                  </a:txBody>
                  <a:tcPr anchor="ctr"/>
                </a:tc>
              </a:tr>
              <a:tr h="523244">
                <a:tc>
                  <a:txBody>
                    <a:bodyPr/>
                    <a:lstStyle/>
                    <a:p>
                      <a:r>
                        <a:rPr lang="en-US" dirty="0" smtClean="0"/>
                        <a:t>Blow Drying</a:t>
                      </a:r>
                      <a:endParaRPr lang="en-US" dirty="0"/>
                    </a:p>
                  </a:txBody>
                  <a:tcPr anchor="ctr"/>
                </a:tc>
                <a:tc>
                  <a:txBody>
                    <a:bodyPr/>
                    <a:lstStyle/>
                    <a:p>
                      <a:pPr algn="ctr"/>
                      <a:r>
                        <a:rPr lang="en-US" dirty="0" smtClean="0"/>
                        <a:t>&lt;0.05-2.29</a:t>
                      </a:r>
                      <a:endParaRPr lang="en-US" dirty="0"/>
                    </a:p>
                  </a:txBody>
                  <a:tcPr anchor="ctr"/>
                </a:tc>
              </a:tr>
              <a:tr h="523244">
                <a:tc>
                  <a:txBody>
                    <a:bodyPr/>
                    <a:lstStyle/>
                    <a:p>
                      <a:r>
                        <a:rPr lang="en-US" dirty="0" smtClean="0"/>
                        <a:t>Flat Ironing</a:t>
                      </a:r>
                      <a:endParaRPr lang="en-US" dirty="0"/>
                    </a:p>
                  </a:txBody>
                  <a:tcPr anchor="ctr"/>
                </a:tc>
                <a:tc>
                  <a:txBody>
                    <a:bodyPr/>
                    <a:lstStyle/>
                    <a:p>
                      <a:pPr algn="ctr"/>
                      <a:r>
                        <a:rPr lang="en-US" dirty="0" smtClean="0"/>
                        <a:t>0.08-1.26</a:t>
                      </a:r>
                      <a:endParaRPr lang="en-US" dirty="0"/>
                    </a:p>
                  </a:txBody>
                  <a:tcPr anchor="ctr"/>
                </a:tc>
              </a:tr>
            </a:tbl>
          </a:graphicData>
        </a:graphic>
      </p:graphicFrame>
      <p:sp>
        <p:nvSpPr>
          <p:cNvPr id="68" name="Rounded Rectangle 67"/>
          <p:cNvSpPr/>
          <p:nvPr/>
        </p:nvSpPr>
        <p:spPr>
          <a:xfrm>
            <a:off x="612775" y="4810125"/>
            <a:ext cx="8047038" cy="6540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Text Box 5"/>
          <p:cNvSpPr txBox="1">
            <a:spLocks noChangeArrowheads="1"/>
          </p:cNvSpPr>
          <p:nvPr/>
        </p:nvSpPr>
        <p:spPr bwMode="auto">
          <a:xfrm>
            <a:off x="768350" y="4786313"/>
            <a:ext cx="7754938" cy="677862"/>
          </a:xfrm>
          <a:prstGeom prst="rect">
            <a:avLst/>
          </a:prstGeom>
          <a:noFill/>
          <a:ln w="9525">
            <a:noFill/>
            <a:miter lim="800000"/>
            <a:headEnd/>
            <a:tailEnd/>
          </a:ln>
        </p:spPr>
        <p:txBody>
          <a:bodyPr>
            <a:spAutoFit/>
          </a:bodyPr>
          <a:lstStyle/>
          <a:p>
            <a:pPr algn="ctr">
              <a:defRPr/>
            </a:pPr>
            <a:r>
              <a:rPr lang="en-US" dirty="0">
                <a:latin typeface="+mn-lt"/>
              </a:rPr>
              <a:t>Exposures depend upon the quantity of formaldehyde in the product, tasks performed, and amount of heat used.</a:t>
            </a:r>
            <a:endParaRPr lang="en-US" sz="20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68" grpId="0" animBg="1"/>
      <p:bldP spid="6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265113" y="87313"/>
            <a:ext cx="8763000" cy="1143000"/>
          </a:xfrm>
        </p:spPr>
        <p:txBody>
          <a:bodyPr/>
          <a:lstStyle/>
          <a:p>
            <a:r>
              <a:rPr lang="en-US" sz="4000" smtClean="0"/>
              <a:t>What is the amount of formaldehyde in these Keratin Smoothing Products?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1986027"/>
              </p:ext>
            </p:extLst>
          </p:nvPr>
        </p:nvGraphicFramePr>
        <p:xfrm>
          <a:off x="536575" y="1930400"/>
          <a:ext cx="8098972" cy="3193140"/>
        </p:xfrm>
        <a:graphic>
          <a:graphicData uri="http://schemas.openxmlformats.org/drawingml/2006/table">
            <a:tbl>
              <a:tblPr firstRow="1" bandRow="1">
                <a:tableStyleId>{21E4AEA4-8DFA-4A89-87EB-49C32662AFE0}</a:tableStyleId>
              </a:tblPr>
              <a:tblGrid>
                <a:gridCol w="4049486"/>
                <a:gridCol w="4049486"/>
              </a:tblGrid>
              <a:tr h="638628">
                <a:tc>
                  <a:txBody>
                    <a:bodyPr/>
                    <a:lstStyle/>
                    <a:p>
                      <a:pPr algn="ctr"/>
                      <a:r>
                        <a:rPr lang="en-US" dirty="0" smtClean="0"/>
                        <a:t>Product Name</a:t>
                      </a:r>
                      <a:endParaRPr lang="en-US" dirty="0"/>
                    </a:p>
                  </a:txBody>
                  <a:tcPr anchor="ctr"/>
                </a:tc>
                <a:tc>
                  <a:txBody>
                    <a:bodyPr/>
                    <a:lstStyle/>
                    <a:p>
                      <a:pPr algn="ctr"/>
                      <a:r>
                        <a:rPr lang="en-US" dirty="0" smtClean="0"/>
                        <a:t>Average % Concentration </a:t>
                      </a:r>
                      <a:endParaRPr lang="en-US" dirty="0"/>
                    </a:p>
                  </a:txBody>
                  <a:tcPr anchor="ctr"/>
                </a:tc>
              </a:tr>
              <a:tr h="638628">
                <a:tc>
                  <a:txBody>
                    <a:bodyPr/>
                    <a:lstStyle/>
                    <a:p>
                      <a:pPr algn="ctr"/>
                      <a:r>
                        <a:rPr lang="en-US" dirty="0" smtClean="0"/>
                        <a:t>Brazilian</a:t>
                      </a:r>
                      <a:r>
                        <a:rPr lang="en-US" baseline="0" dirty="0" smtClean="0"/>
                        <a:t> Blowout (Original Formula)</a:t>
                      </a:r>
                      <a:endParaRPr lang="en-US" dirty="0"/>
                    </a:p>
                  </a:txBody>
                  <a:tcPr anchor="ctr"/>
                </a:tc>
                <a:tc>
                  <a:txBody>
                    <a:bodyPr/>
                    <a:lstStyle/>
                    <a:p>
                      <a:pPr algn="ctr"/>
                      <a:r>
                        <a:rPr lang="en-US" dirty="0" smtClean="0"/>
                        <a:t>11.5</a:t>
                      </a:r>
                      <a:endParaRPr lang="en-US" dirty="0"/>
                    </a:p>
                  </a:txBody>
                  <a:tcPr anchor="ctr"/>
                </a:tc>
              </a:tr>
              <a:tr h="638628">
                <a:tc>
                  <a:txBody>
                    <a:bodyPr/>
                    <a:lstStyle/>
                    <a:p>
                      <a:pPr algn="ctr"/>
                      <a:r>
                        <a:rPr lang="en-US" dirty="0" smtClean="0"/>
                        <a:t>Global Keratin</a:t>
                      </a:r>
                      <a:endParaRPr lang="en-US" dirty="0"/>
                    </a:p>
                  </a:txBody>
                  <a:tcPr anchor="ctr"/>
                </a:tc>
                <a:tc>
                  <a:txBody>
                    <a:bodyPr/>
                    <a:lstStyle/>
                    <a:p>
                      <a:pPr algn="ctr"/>
                      <a:r>
                        <a:rPr lang="en-US" dirty="0" smtClean="0"/>
                        <a:t>8.3</a:t>
                      </a:r>
                      <a:endParaRPr lang="en-US" dirty="0"/>
                    </a:p>
                  </a:txBody>
                  <a:tcPr anchor="ctr"/>
                </a:tc>
              </a:tr>
              <a:tr h="638628">
                <a:tc>
                  <a:txBody>
                    <a:bodyPr/>
                    <a:lstStyle/>
                    <a:p>
                      <a:pPr algn="ctr"/>
                      <a:r>
                        <a:rPr lang="en-US" dirty="0" smtClean="0"/>
                        <a:t>Coppola</a:t>
                      </a:r>
                      <a:endParaRPr lang="en-US" dirty="0"/>
                    </a:p>
                  </a:txBody>
                  <a:tcPr anchor="ctr"/>
                </a:tc>
                <a:tc>
                  <a:txBody>
                    <a:bodyPr/>
                    <a:lstStyle/>
                    <a:p>
                      <a:pPr algn="ctr"/>
                      <a:r>
                        <a:rPr lang="en-US" dirty="0" smtClean="0"/>
                        <a:t>3</a:t>
                      </a:r>
                      <a:endParaRPr lang="en-US" dirty="0"/>
                    </a:p>
                  </a:txBody>
                  <a:tcPr anchor="ctr"/>
                </a:tc>
              </a:tr>
              <a:tr h="638628">
                <a:tc>
                  <a:txBody>
                    <a:bodyPr/>
                    <a:lstStyle/>
                    <a:p>
                      <a:pPr algn="ctr"/>
                      <a:r>
                        <a:rPr lang="en-US" dirty="0" smtClean="0"/>
                        <a:t>La </a:t>
                      </a:r>
                      <a:r>
                        <a:rPr lang="en-US" dirty="0" err="1" smtClean="0"/>
                        <a:t>Brasiliana</a:t>
                      </a:r>
                      <a:endParaRPr lang="en-US" dirty="0"/>
                    </a:p>
                  </a:txBody>
                  <a:tcPr anchor="ctr"/>
                </a:tc>
                <a:tc>
                  <a:txBody>
                    <a:bodyPr/>
                    <a:lstStyle/>
                    <a:p>
                      <a:pPr algn="ctr"/>
                      <a:r>
                        <a:rPr lang="en-US" dirty="0" smtClean="0"/>
                        <a:t>&lt; 1%</a:t>
                      </a:r>
                      <a:endParaRPr lang="en-US" dirty="0"/>
                    </a:p>
                  </a:txBody>
                  <a:tcPr anchor="ctr"/>
                </a:tc>
              </a:tr>
            </a:tbl>
          </a:graphicData>
        </a:graphic>
      </p:graphicFrame>
      <p:sp>
        <p:nvSpPr>
          <p:cNvPr id="113686" name="Slide Number Placeholder 3"/>
          <p:cNvSpPr>
            <a:spLocks noGrp="1"/>
          </p:cNvSpPr>
          <p:nvPr>
            <p:ph type="sldNum" sz="quarter" idx="12"/>
          </p:nvPr>
        </p:nvSpPr>
        <p:spPr>
          <a:noFill/>
        </p:spPr>
        <p:txBody>
          <a:bodyPr/>
          <a:lstStyle/>
          <a:p>
            <a:fld id="{83495988-9D96-4A0E-B6C0-AB43575DA268}" type="slidenum">
              <a:rPr lang="en-US" smtClean="0"/>
              <a:pPr/>
              <a:t>57</a:t>
            </a:fld>
            <a:endParaRPr lang="en-US" smtClean="0"/>
          </a:p>
        </p:txBody>
      </p:sp>
      <p:sp>
        <p:nvSpPr>
          <p:cNvPr id="8" name="Rounded Rectangle 7"/>
          <p:cNvSpPr/>
          <p:nvPr/>
        </p:nvSpPr>
        <p:spPr>
          <a:xfrm>
            <a:off x="557213" y="5353050"/>
            <a:ext cx="8047037" cy="6270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5"/>
          <p:cNvSpPr txBox="1">
            <a:spLocks noChangeArrowheads="1"/>
          </p:cNvSpPr>
          <p:nvPr/>
        </p:nvSpPr>
        <p:spPr bwMode="auto">
          <a:xfrm>
            <a:off x="681038" y="5326063"/>
            <a:ext cx="7754937" cy="701675"/>
          </a:xfrm>
          <a:prstGeom prst="rect">
            <a:avLst/>
          </a:prstGeom>
          <a:noFill/>
          <a:ln w="9525">
            <a:noFill/>
            <a:miter lim="800000"/>
            <a:headEnd/>
            <a:tailEnd/>
          </a:ln>
        </p:spPr>
        <p:txBody>
          <a:bodyPr>
            <a:spAutoFit/>
          </a:bodyPr>
          <a:lstStyle/>
          <a:p>
            <a:pPr algn="ctr"/>
            <a:r>
              <a:rPr lang="en-US" sz="2000"/>
              <a:t>These products release additional formaldehyde during the blow drying and flat ironing processes!</a:t>
            </a:r>
            <a:endParaRPr lang="en-US" sz="2400">
              <a:latin typeface="Arial" charset="0"/>
            </a:endParaRPr>
          </a:p>
        </p:txBody>
      </p:sp>
      <p:sp>
        <p:nvSpPr>
          <p:cNvPr id="10" name="Rounded Rectangle 9"/>
          <p:cNvSpPr/>
          <p:nvPr/>
        </p:nvSpPr>
        <p:spPr>
          <a:xfrm>
            <a:off x="563563" y="6115050"/>
            <a:ext cx="8047037" cy="6270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688975" y="6088063"/>
            <a:ext cx="7753350" cy="708025"/>
          </a:xfrm>
          <a:prstGeom prst="rect">
            <a:avLst/>
          </a:prstGeom>
          <a:noFill/>
          <a:ln w="9525">
            <a:noFill/>
            <a:miter lim="800000"/>
            <a:headEnd/>
            <a:tailEnd/>
          </a:ln>
        </p:spPr>
        <p:txBody>
          <a:bodyPr>
            <a:spAutoFit/>
          </a:bodyPr>
          <a:lstStyle/>
          <a:p>
            <a:pPr algn="ctr">
              <a:defRPr/>
            </a:pPr>
            <a:r>
              <a:rPr lang="en-US" sz="2000" dirty="0">
                <a:latin typeface="+mn-lt"/>
              </a:rPr>
              <a:t>Products with greater percentages of formaldehyde </a:t>
            </a:r>
          </a:p>
          <a:p>
            <a:pPr algn="ctr">
              <a:defRPr/>
            </a:pPr>
            <a:r>
              <a:rPr lang="en-US" sz="2000" dirty="0">
                <a:latin typeface="+mn-lt"/>
              </a:rPr>
              <a:t>will have higher exposures.</a:t>
            </a:r>
            <a:endParaRPr lang="en-US" sz="2400"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274122" y="546265"/>
            <a:ext cx="8763000" cy="1143000"/>
          </a:xfrm>
        </p:spPr>
        <p:txBody>
          <a:bodyPr/>
          <a:lstStyle/>
          <a:p>
            <a:r>
              <a:rPr lang="en-US" dirty="0" smtClean="0"/>
              <a:t>Controlling Chemical Exposures</a:t>
            </a:r>
            <a:br>
              <a:rPr lang="en-US" dirty="0" smtClean="0"/>
            </a:br>
            <a:r>
              <a:rPr lang="en-US" dirty="0"/>
              <a:t/>
            </a:r>
            <a:br>
              <a:rPr lang="en-US" dirty="0"/>
            </a:br>
            <a:r>
              <a:rPr lang="en-US" dirty="0"/>
              <a:t>Training Goals</a:t>
            </a:r>
            <a:endParaRPr lang="en-US" dirty="0" smtClean="0"/>
          </a:p>
        </p:txBody>
      </p:sp>
      <p:sp>
        <p:nvSpPr>
          <p:cNvPr id="125954" name="Content Placeholder 2"/>
          <p:cNvSpPr>
            <a:spLocks noGrp="1"/>
          </p:cNvSpPr>
          <p:nvPr>
            <p:ph idx="1"/>
          </p:nvPr>
        </p:nvSpPr>
        <p:spPr>
          <a:xfrm>
            <a:off x="685800" y="2125682"/>
            <a:ext cx="7772400" cy="3970317"/>
          </a:xfrm>
        </p:spPr>
        <p:txBody>
          <a:bodyPr/>
          <a:lstStyle/>
          <a:p>
            <a:r>
              <a:rPr lang="en-US" sz="2800" dirty="0" smtClean="0"/>
              <a:t>Understand the methods to control chemical exposures in salons</a:t>
            </a:r>
          </a:p>
          <a:p>
            <a:r>
              <a:rPr lang="en-US" sz="2800" dirty="0" smtClean="0"/>
              <a:t>Understand what PPE is, and when it should be used</a:t>
            </a:r>
          </a:p>
        </p:txBody>
      </p:sp>
      <p:sp>
        <p:nvSpPr>
          <p:cNvPr id="125955" name="Slide Number Placeholder 3"/>
          <p:cNvSpPr>
            <a:spLocks noGrp="1"/>
          </p:cNvSpPr>
          <p:nvPr>
            <p:ph type="sldNum" sz="quarter" idx="12"/>
          </p:nvPr>
        </p:nvSpPr>
        <p:spPr>
          <a:noFill/>
        </p:spPr>
        <p:txBody>
          <a:bodyPr/>
          <a:lstStyle/>
          <a:p>
            <a:fld id="{31393298-8479-499A-A7BF-752E643AD739}" type="slidenum">
              <a:rPr lang="en-US" smtClean="0"/>
              <a:pPr/>
              <a:t>58</a:t>
            </a:fld>
            <a:endParaRPr lang="en-US" smtClean="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381000" y="0"/>
            <a:ext cx="8763000" cy="804863"/>
          </a:xfrm>
        </p:spPr>
        <p:txBody>
          <a:bodyPr/>
          <a:lstStyle/>
          <a:p>
            <a:r>
              <a:rPr lang="en-US" sz="3600" smtClean="0"/>
              <a:t>How are chemical exposures controlled?</a:t>
            </a:r>
          </a:p>
        </p:txBody>
      </p:sp>
      <p:sp>
        <p:nvSpPr>
          <p:cNvPr id="128002" name="Slide Number Placeholder 3"/>
          <p:cNvSpPr>
            <a:spLocks noGrp="1"/>
          </p:cNvSpPr>
          <p:nvPr>
            <p:ph type="sldNum" sz="quarter" idx="12"/>
          </p:nvPr>
        </p:nvSpPr>
        <p:spPr>
          <a:noFill/>
        </p:spPr>
        <p:txBody>
          <a:bodyPr/>
          <a:lstStyle/>
          <a:p>
            <a:fld id="{596513EE-C6DF-4C3E-A4A6-AC8C595CD209}" type="slidenum">
              <a:rPr lang="en-US" smtClean="0"/>
              <a:pPr/>
              <a:t>59</a:t>
            </a:fld>
            <a:endParaRPr lang="en-US" smtClean="0"/>
          </a:p>
        </p:txBody>
      </p:sp>
      <p:graphicFrame>
        <p:nvGraphicFramePr>
          <p:cNvPr id="9" name="Diagram 8"/>
          <p:cNvGraphicFramePr/>
          <p:nvPr/>
        </p:nvGraphicFramePr>
        <p:xfrm>
          <a:off x="968560" y="1881088"/>
          <a:ext cx="5950423" cy="3753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886673" y="912099"/>
            <a:ext cx="608690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1023938" y="855663"/>
            <a:ext cx="5867400" cy="522287"/>
          </a:xfrm>
          <a:prstGeom prst="rect">
            <a:avLst/>
          </a:prstGeom>
          <a:noFill/>
        </p:spPr>
        <p:txBody>
          <a:bodyPr>
            <a:spAutoFit/>
          </a:bodyPr>
          <a:lstStyle/>
          <a:p>
            <a:pPr algn="ctr">
              <a:defRPr/>
            </a:pPr>
            <a:r>
              <a:rPr lang="en-US" sz="2800" dirty="0">
                <a:latin typeface="+mj-lt"/>
              </a:rPr>
              <a:t>High Exposure</a:t>
            </a:r>
          </a:p>
        </p:txBody>
      </p:sp>
      <p:sp>
        <p:nvSpPr>
          <p:cNvPr id="13" name="Down Arrow 12"/>
          <p:cNvSpPr/>
          <p:nvPr/>
        </p:nvSpPr>
        <p:spPr>
          <a:xfrm>
            <a:off x="3616225" y="1378425"/>
            <a:ext cx="545911" cy="475370"/>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6673" y="6180133"/>
            <a:ext cx="6086902" cy="466299"/>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973138" y="6122988"/>
            <a:ext cx="5918200" cy="523875"/>
          </a:xfrm>
          <a:prstGeom prst="rect">
            <a:avLst/>
          </a:prstGeom>
          <a:noFill/>
        </p:spPr>
        <p:txBody>
          <a:bodyPr>
            <a:spAutoFit/>
          </a:bodyPr>
          <a:lstStyle/>
          <a:p>
            <a:pPr algn="ctr">
              <a:defRPr/>
            </a:pPr>
            <a:r>
              <a:rPr lang="en-US" sz="2800" dirty="0">
                <a:latin typeface="+mj-lt"/>
              </a:rPr>
              <a:t>Acceptable Exposure</a:t>
            </a:r>
          </a:p>
        </p:txBody>
      </p:sp>
      <p:sp>
        <p:nvSpPr>
          <p:cNvPr id="16" name="Down Arrow 15"/>
          <p:cNvSpPr/>
          <p:nvPr/>
        </p:nvSpPr>
        <p:spPr>
          <a:xfrm>
            <a:off x="3670816" y="5661490"/>
            <a:ext cx="545911" cy="475370"/>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44"/>
          <p:cNvGrpSpPr>
            <a:grpSpLocks/>
          </p:cNvGrpSpPr>
          <p:nvPr/>
        </p:nvGrpSpPr>
        <p:grpSpPr bwMode="auto">
          <a:xfrm>
            <a:off x="4294188" y="4814888"/>
            <a:ext cx="4645025" cy="830262"/>
            <a:chOff x="4294022" y="4814107"/>
            <a:chExt cx="4645152" cy="830997"/>
          </a:xfrm>
        </p:grpSpPr>
        <p:sp>
          <p:nvSpPr>
            <p:cNvPr id="30" name="Rounded Rectangle 29"/>
            <p:cNvSpPr/>
            <p:nvPr/>
          </p:nvSpPr>
          <p:spPr>
            <a:xfrm>
              <a:off x="4772670" y="4875751"/>
              <a:ext cx="4166504" cy="769353"/>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4843312" y="4814107"/>
              <a:ext cx="4037122" cy="830997"/>
            </a:xfrm>
            <a:prstGeom prst="rect">
              <a:avLst/>
            </a:prstGeom>
            <a:noFill/>
          </p:spPr>
          <p:txBody>
            <a:bodyPr>
              <a:spAutoFit/>
            </a:bodyPr>
            <a:lstStyle/>
            <a:p>
              <a:pPr algn="ctr">
                <a:defRPr/>
              </a:pPr>
              <a:r>
                <a:rPr lang="en-US" sz="1600" dirty="0">
                  <a:latin typeface="+mj-lt"/>
                </a:rPr>
                <a:t>Personal protective equipment: respirators, gloves, goggles, and protective clothing</a:t>
              </a:r>
            </a:p>
          </p:txBody>
        </p:sp>
        <p:cxnSp>
          <p:nvCxnSpPr>
            <p:cNvPr id="32" name="Straight Arrow Connector 31"/>
            <p:cNvCxnSpPr/>
            <p:nvPr/>
          </p:nvCxnSpPr>
          <p:spPr>
            <a:xfrm flipH="1">
              <a:off x="4294022" y="5260589"/>
              <a:ext cx="479438"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a:grpSpLocks/>
          </p:cNvGrpSpPr>
          <p:nvPr/>
        </p:nvGrpSpPr>
        <p:grpSpPr bwMode="auto">
          <a:xfrm>
            <a:off x="5048250" y="3940175"/>
            <a:ext cx="3890963" cy="727075"/>
            <a:chOff x="5048706" y="3940624"/>
            <a:chExt cx="3890468" cy="726474"/>
          </a:xfrm>
        </p:grpSpPr>
        <p:sp>
          <p:nvSpPr>
            <p:cNvPr id="29" name="Rounded Rectangle 28"/>
            <p:cNvSpPr/>
            <p:nvPr/>
          </p:nvSpPr>
          <p:spPr>
            <a:xfrm>
              <a:off x="5527354" y="3940624"/>
              <a:ext cx="3411820" cy="726474"/>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5588387" y="4012003"/>
              <a:ext cx="3292056" cy="583717"/>
            </a:xfrm>
            <a:prstGeom prst="rect">
              <a:avLst/>
            </a:prstGeom>
            <a:noFill/>
          </p:spPr>
          <p:txBody>
            <a:bodyPr>
              <a:spAutoFit/>
            </a:bodyPr>
            <a:lstStyle/>
            <a:p>
              <a:pPr algn="ctr">
                <a:defRPr/>
              </a:pPr>
              <a:r>
                <a:rPr lang="en-US" sz="1600" dirty="0">
                  <a:latin typeface="+mj-lt"/>
                </a:rPr>
                <a:t>Changes in procedures or worker behavior to reduce exposure</a:t>
              </a:r>
            </a:p>
          </p:txBody>
        </p:sp>
        <p:cxnSp>
          <p:nvCxnSpPr>
            <p:cNvPr id="33" name="Straight Arrow Connector 32"/>
            <p:cNvCxnSpPr/>
            <p:nvPr/>
          </p:nvCxnSpPr>
          <p:spPr>
            <a:xfrm flipH="1">
              <a:off x="5048706" y="4303861"/>
              <a:ext cx="47936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a:grpSpLocks/>
          </p:cNvGrpSpPr>
          <p:nvPr/>
        </p:nvGrpSpPr>
        <p:grpSpPr bwMode="auto">
          <a:xfrm>
            <a:off x="5813425" y="2921000"/>
            <a:ext cx="3125788" cy="838200"/>
            <a:chOff x="5813392" y="2920358"/>
            <a:chExt cx="3125782" cy="839418"/>
          </a:xfrm>
        </p:grpSpPr>
        <p:sp>
          <p:nvSpPr>
            <p:cNvPr id="25" name="Rounded Rectangle 24"/>
            <p:cNvSpPr/>
            <p:nvPr/>
          </p:nvSpPr>
          <p:spPr>
            <a:xfrm>
              <a:off x="6292040" y="2920358"/>
              <a:ext cx="2647134"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6394416" y="2928308"/>
              <a:ext cx="2486020" cy="831468"/>
            </a:xfrm>
            <a:prstGeom prst="rect">
              <a:avLst/>
            </a:prstGeom>
            <a:noFill/>
          </p:spPr>
          <p:txBody>
            <a:bodyPr>
              <a:spAutoFit/>
            </a:bodyPr>
            <a:lstStyle/>
            <a:p>
              <a:pPr algn="ctr">
                <a:defRPr/>
              </a:pPr>
              <a:r>
                <a:rPr lang="en-US" sz="1600" dirty="0">
                  <a:latin typeface="+mj-lt"/>
                </a:rPr>
                <a:t>Changes that capture or enclose the source of exposure</a:t>
              </a:r>
            </a:p>
          </p:txBody>
        </p:sp>
        <p:cxnSp>
          <p:nvCxnSpPr>
            <p:cNvPr id="34" name="Straight Arrow Connector 33"/>
            <p:cNvCxnSpPr/>
            <p:nvPr/>
          </p:nvCxnSpPr>
          <p:spPr>
            <a:xfrm flipH="1">
              <a:off x="5813392" y="3344837"/>
              <a:ext cx="4794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a:grpSpLocks/>
          </p:cNvGrpSpPr>
          <p:nvPr/>
        </p:nvGrpSpPr>
        <p:grpSpPr bwMode="auto">
          <a:xfrm>
            <a:off x="6597650" y="1933575"/>
            <a:ext cx="2341563" cy="831850"/>
            <a:chOff x="6598310" y="1934264"/>
            <a:chExt cx="2340864" cy="830998"/>
          </a:xfrm>
        </p:grpSpPr>
        <p:sp>
          <p:nvSpPr>
            <p:cNvPr id="19" name="Rounded Rectangle 18"/>
            <p:cNvSpPr/>
            <p:nvPr/>
          </p:nvSpPr>
          <p:spPr>
            <a:xfrm>
              <a:off x="7021594" y="1934264"/>
              <a:ext cx="1917580"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p:nvPr/>
          </p:nvSpPr>
          <p:spPr>
            <a:xfrm>
              <a:off x="7082353" y="1934264"/>
              <a:ext cx="1798100" cy="830998"/>
            </a:xfrm>
            <a:prstGeom prst="rect">
              <a:avLst/>
            </a:prstGeom>
            <a:noFill/>
          </p:spPr>
          <p:txBody>
            <a:bodyPr>
              <a:spAutoFit/>
            </a:bodyPr>
            <a:lstStyle/>
            <a:p>
              <a:pPr algn="ctr">
                <a:defRPr/>
              </a:pPr>
              <a:r>
                <a:rPr lang="en-US" sz="1600" dirty="0">
                  <a:latin typeface="+mj-lt"/>
                </a:rPr>
                <a:t>Changes in raw materials or chemicals</a:t>
              </a:r>
            </a:p>
          </p:txBody>
        </p:sp>
        <p:cxnSp>
          <p:nvCxnSpPr>
            <p:cNvPr id="35" name="Straight Arrow Connector 34"/>
            <p:cNvCxnSpPr/>
            <p:nvPr/>
          </p:nvCxnSpPr>
          <p:spPr>
            <a:xfrm flipH="1">
              <a:off x="6598310" y="2349763"/>
              <a:ext cx="42373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a:grpSpLocks/>
          </p:cNvGrpSpPr>
          <p:nvPr/>
        </p:nvGrpSpPr>
        <p:grpSpPr bwMode="auto">
          <a:xfrm>
            <a:off x="165100" y="1816100"/>
            <a:ext cx="2659063" cy="4041775"/>
            <a:chOff x="163920" y="1816197"/>
            <a:chExt cx="2659735" cy="4042209"/>
          </a:xfrm>
        </p:grpSpPr>
        <p:sp>
          <p:nvSpPr>
            <p:cNvPr id="17" name="Down Arrow 16"/>
            <p:cNvSpPr/>
            <p:nvPr/>
          </p:nvSpPr>
          <p:spPr>
            <a:xfrm>
              <a:off x="224757" y="1853795"/>
              <a:ext cx="859809" cy="391690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rot="5400000">
              <a:off x="-1065654" y="3410983"/>
              <a:ext cx="3507164" cy="396975"/>
            </a:xfrm>
            <a:prstGeom prst="rect">
              <a:avLst/>
            </a:prstGeom>
            <a:noFill/>
          </p:spPr>
          <p:txBody>
            <a:bodyPr>
              <a:spAutoFit/>
            </a:bodyPr>
            <a:lstStyle/>
            <a:p>
              <a:pPr algn="ctr"/>
              <a:r>
                <a:rPr lang="en-US" sz="2000">
                  <a:solidFill>
                    <a:schemeClr val="bg1"/>
                  </a:solidFill>
                </a:rPr>
                <a:t>Decreasing Effectiveness</a:t>
              </a:r>
            </a:p>
          </p:txBody>
        </p:sp>
        <p:grpSp>
          <p:nvGrpSpPr>
            <p:cNvPr id="128027" name="Group 40"/>
            <p:cNvGrpSpPr>
              <a:grpSpLocks/>
            </p:cNvGrpSpPr>
            <p:nvPr/>
          </p:nvGrpSpPr>
          <p:grpSpPr bwMode="auto">
            <a:xfrm>
              <a:off x="886673" y="4276083"/>
              <a:ext cx="1936982" cy="830998"/>
              <a:chOff x="886673" y="4276083"/>
              <a:chExt cx="1936982" cy="830998"/>
            </a:xfrm>
          </p:grpSpPr>
          <p:sp>
            <p:nvSpPr>
              <p:cNvPr id="37" name="Rounded Rectangle 36"/>
              <p:cNvSpPr/>
              <p:nvPr/>
            </p:nvSpPr>
            <p:spPr>
              <a:xfrm>
                <a:off x="1344017" y="4276083"/>
                <a:ext cx="1479638"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Box 37"/>
              <p:cNvSpPr txBox="1"/>
              <p:nvPr/>
            </p:nvSpPr>
            <p:spPr>
              <a:xfrm>
                <a:off x="1367549" y="4304077"/>
                <a:ext cx="1456106" cy="739854"/>
              </a:xfrm>
              <a:prstGeom prst="rect">
                <a:avLst/>
              </a:prstGeom>
              <a:noFill/>
            </p:spPr>
            <p:txBody>
              <a:bodyPr>
                <a:spAutoFit/>
              </a:bodyPr>
              <a:lstStyle/>
              <a:p>
                <a:pPr algn="ctr">
                  <a:defRPr/>
                </a:pPr>
                <a:r>
                  <a:rPr lang="en-US" sz="1400" dirty="0">
                    <a:latin typeface="+mj-lt"/>
                  </a:rPr>
                  <a:t>Increasing dependence on worker behavior</a:t>
                </a:r>
              </a:p>
            </p:txBody>
          </p:sp>
          <p:cxnSp>
            <p:nvCxnSpPr>
              <p:cNvPr id="39" name="Straight Arrow Connector 38"/>
              <p:cNvCxnSpPr/>
              <p:nvPr/>
            </p:nvCxnSpPr>
            <p:spPr>
              <a:xfrm flipH="1">
                <a:off x="886416" y="4693056"/>
                <a:ext cx="45731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Definitions</a:t>
            </a:r>
          </a:p>
        </p:txBody>
      </p:sp>
      <p:sp>
        <p:nvSpPr>
          <p:cNvPr id="33794" name="Content Placeholder 2"/>
          <p:cNvSpPr>
            <a:spLocks noGrp="1"/>
          </p:cNvSpPr>
          <p:nvPr>
            <p:ph idx="1"/>
          </p:nvPr>
        </p:nvSpPr>
        <p:spPr>
          <a:xfrm>
            <a:off x="641350" y="1185863"/>
            <a:ext cx="7772400" cy="4343400"/>
          </a:xfrm>
        </p:spPr>
        <p:txBody>
          <a:bodyPr/>
          <a:lstStyle/>
          <a:p>
            <a:r>
              <a:rPr lang="en-US" sz="2800" smtClean="0"/>
              <a:t>Salon chemicals</a:t>
            </a:r>
          </a:p>
          <a:p>
            <a:pPr lvl="1"/>
            <a:r>
              <a:rPr lang="en-US" sz="2400" smtClean="0"/>
              <a:t>Chemicals in the products used in salons</a:t>
            </a:r>
          </a:p>
          <a:p>
            <a:pPr lvl="1"/>
            <a:r>
              <a:rPr lang="en-US" sz="2400" smtClean="0"/>
              <a:t>Hair and nail products, cleaners</a:t>
            </a:r>
          </a:p>
          <a:p>
            <a:r>
              <a:rPr lang="en-US" sz="2800" smtClean="0"/>
              <a:t>Health effects</a:t>
            </a:r>
          </a:p>
          <a:p>
            <a:pPr lvl="1"/>
            <a:r>
              <a:rPr lang="en-US" sz="2400" smtClean="0"/>
              <a:t>Injury or illness due to an exposure</a:t>
            </a:r>
          </a:p>
          <a:p>
            <a:r>
              <a:rPr lang="en-US" sz="2800" smtClean="0"/>
              <a:t>Chemical exposure</a:t>
            </a:r>
          </a:p>
          <a:p>
            <a:pPr lvl="1"/>
            <a:r>
              <a:rPr lang="en-US" sz="2400" smtClean="0"/>
              <a:t>Inhalation or skin contact with salon chemicals</a:t>
            </a:r>
          </a:p>
          <a:p>
            <a:r>
              <a:rPr lang="en-US" sz="2800" smtClean="0"/>
              <a:t>Part per million (ppm)</a:t>
            </a:r>
          </a:p>
          <a:p>
            <a:pPr lvl="1"/>
            <a:r>
              <a:rPr lang="en-US" sz="2400" smtClean="0"/>
              <a:t>Small unit of concentration</a:t>
            </a:r>
          </a:p>
          <a:p>
            <a:pPr lvl="1"/>
            <a:r>
              <a:rPr lang="en-US" sz="2400" smtClean="0"/>
              <a:t>1 ppm = 1 drop in 13 gallon gas tank</a:t>
            </a:r>
          </a:p>
          <a:p>
            <a:endParaRPr lang="en-US" sz="2800" smtClean="0"/>
          </a:p>
        </p:txBody>
      </p:sp>
      <p:sp>
        <p:nvSpPr>
          <p:cNvPr id="33795" name="Slide Number Placeholder 5"/>
          <p:cNvSpPr>
            <a:spLocks noGrp="1"/>
          </p:cNvSpPr>
          <p:nvPr>
            <p:ph type="sldNum" sz="quarter" idx="12"/>
          </p:nvPr>
        </p:nvSpPr>
        <p:spPr>
          <a:noFill/>
        </p:spPr>
        <p:txBody>
          <a:bodyPr/>
          <a:lstStyle/>
          <a:p>
            <a:fld id="{7764DA01-A860-4CA5-AA4B-BF3838C53DE4}" type="slidenum">
              <a:rPr lang="en-US" smtClean="0"/>
              <a:pPr/>
              <a:t>6</a:t>
            </a:fld>
            <a:endParaRPr lang="en-US" smtClean="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381000" y="254000"/>
            <a:ext cx="8763000" cy="1143000"/>
          </a:xfrm>
        </p:spPr>
        <p:txBody>
          <a:bodyPr/>
          <a:lstStyle/>
          <a:p>
            <a:r>
              <a:rPr lang="en-US" smtClean="0"/>
              <a:t>Elimination or Substitution</a:t>
            </a:r>
          </a:p>
        </p:txBody>
      </p:sp>
      <p:sp>
        <p:nvSpPr>
          <p:cNvPr id="130050" name="Content Placeholder 4"/>
          <p:cNvSpPr>
            <a:spLocks noGrp="1"/>
          </p:cNvSpPr>
          <p:nvPr>
            <p:ph idx="1"/>
          </p:nvPr>
        </p:nvSpPr>
        <p:spPr>
          <a:xfrm>
            <a:off x="685800" y="1981200"/>
            <a:ext cx="6826250" cy="2833688"/>
          </a:xfrm>
        </p:spPr>
        <p:txBody>
          <a:bodyPr/>
          <a:lstStyle/>
          <a:p>
            <a:r>
              <a:rPr lang="en-US" dirty="0" smtClean="0"/>
              <a:t>Use an alternative chemical if possible</a:t>
            </a:r>
          </a:p>
          <a:p>
            <a:pPr lvl="1"/>
            <a:r>
              <a:rPr lang="en-US" dirty="0" smtClean="0"/>
              <a:t>Example: Brazilian Blowout Zero+ instead of Original Brazilian Blowout</a:t>
            </a:r>
          </a:p>
          <a:p>
            <a:pPr lvl="1"/>
            <a:r>
              <a:rPr lang="en-US" dirty="0" smtClean="0"/>
              <a:t>If an alternative chemical can’t be used, avoid performing processes using those chemicals</a:t>
            </a:r>
          </a:p>
          <a:p>
            <a:endParaRPr lang="en-US" dirty="0" smtClean="0"/>
          </a:p>
          <a:p>
            <a:endParaRPr lang="en-US" dirty="0" smtClean="0"/>
          </a:p>
        </p:txBody>
      </p:sp>
      <p:sp>
        <p:nvSpPr>
          <p:cNvPr id="130051" name="Slide Number Placeholder 3"/>
          <p:cNvSpPr>
            <a:spLocks noGrp="1"/>
          </p:cNvSpPr>
          <p:nvPr>
            <p:ph type="sldNum" sz="quarter" idx="12"/>
          </p:nvPr>
        </p:nvSpPr>
        <p:spPr>
          <a:noFill/>
        </p:spPr>
        <p:txBody>
          <a:bodyPr/>
          <a:lstStyle/>
          <a:p>
            <a:fld id="{8C5D2305-A39D-4B39-B8BC-312B12408567}" type="slidenum">
              <a:rPr lang="en-US" smtClean="0"/>
              <a:pPr/>
              <a:t>60</a:t>
            </a:fld>
            <a:endParaRPr lang="en-US" smtClean="0"/>
          </a:p>
        </p:txBody>
      </p:sp>
      <p:sp>
        <p:nvSpPr>
          <p:cNvPr id="5" name="Rounded Rectangle 4"/>
          <p:cNvSpPr/>
          <p:nvPr/>
        </p:nvSpPr>
        <p:spPr>
          <a:xfrm>
            <a:off x="360878" y="5878285"/>
            <a:ext cx="8518525" cy="467014"/>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chemeClr val="tx1"/>
                </a:solidFill>
              </a:rPr>
              <a:t>Sometimes substitutions have their own health effects!</a:t>
            </a:r>
            <a:endParaRPr lang="en-US" sz="2800" dirty="0">
              <a:solidFill>
                <a:schemeClr val="tx1"/>
              </a:solidFill>
              <a:latin typeface="Arial" charset="0"/>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192088" y="58738"/>
            <a:ext cx="8763000" cy="1143000"/>
          </a:xfrm>
        </p:spPr>
        <p:txBody>
          <a:bodyPr/>
          <a:lstStyle/>
          <a:p>
            <a:r>
              <a:rPr lang="en-US" sz="4000" dirty="0" smtClean="0"/>
              <a:t>What types of engineering controls can be used?</a:t>
            </a:r>
          </a:p>
        </p:txBody>
      </p:sp>
      <p:sp>
        <p:nvSpPr>
          <p:cNvPr id="131074" name="Content Placeholder 2"/>
          <p:cNvSpPr>
            <a:spLocks noGrp="1"/>
          </p:cNvSpPr>
          <p:nvPr>
            <p:ph idx="1"/>
          </p:nvPr>
        </p:nvSpPr>
        <p:spPr>
          <a:xfrm>
            <a:off x="685800" y="1981200"/>
            <a:ext cx="4405313" cy="4114800"/>
          </a:xfrm>
        </p:spPr>
        <p:txBody>
          <a:bodyPr/>
          <a:lstStyle/>
          <a:p>
            <a:r>
              <a:rPr lang="en-US" smtClean="0"/>
              <a:t>Ventilation</a:t>
            </a:r>
          </a:p>
          <a:p>
            <a:r>
              <a:rPr lang="en-US" smtClean="0"/>
              <a:t>Fans</a:t>
            </a:r>
          </a:p>
          <a:p>
            <a:r>
              <a:rPr lang="en-US" smtClean="0"/>
              <a:t>Open doors/windows</a:t>
            </a:r>
          </a:p>
          <a:p>
            <a:r>
              <a:rPr lang="en-US" smtClean="0"/>
              <a:t>Mixing stations</a:t>
            </a:r>
          </a:p>
          <a:p>
            <a:r>
              <a:rPr lang="en-US" smtClean="0"/>
              <a:t>Ventilated nail stations</a:t>
            </a:r>
          </a:p>
        </p:txBody>
      </p:sp>
      <p:sp>
        <p:nvSpPr>
          <p:cNvPr id="131075" name="Slide Number Placeholder 3"/>
          <p:cNvSpPr>
            <a:spLocks noGrp="1"/>
          </p:cNvSpPr>
          <p:nvPr>
            <p:ph type="sldNum" sz="quarter" idx="12"/>
          </p:nvPr>
        </p:nvSpPr>
        <p:spPr>
          <a:noFill/>
        </p:spPr>
        <p:txBody>
          <a:bodyPr/>
          <a:lstStyle/>
          <a:p>
            <a:fld id="{9959627D-CED0-43A2-BC9F-5376AE85B65E}" type="slidenum">
              <a:rPr lang="en-US" smtClean="0"/>
              <a:pPr/>
              <a:t>61</a:t>
            </a:fld>
            <a:endParaRPr lang="en-US" smtClean="0"/>
          </a:p>
        </p:txBody>
      </p:sp>
      <p:pic>
        <p:nvPicPr>
          <p:cNvPr id="131076" name="Picture 4" descr="SAS VentilationKSP.jpg"/>
          <p:cNvPicPr>
            <a:picLocks noChangeAspect="1"/>
          </p:cNvPicPr>
          <p:nvPr/>
        </p:nvPicPr>
        <p:blipFill>
          <a:blip r:embed="rId4" cstate="print"/>
          <a:srcRect/>
          <a:stretch>
            <a:fillRect/>
          </a:stretch>
        </p:blipFill>
        <p:spPr bwMode="auto">
          <a:xfrm>
            <a:off x="5049838" y="1319213"/>
            <a:ext cx="3429000" cy="5118100"/>
          </a:xfrm>
          <a:prstGeom prst="rect">
            <a:avLst/>
          </a:prstGeom>
          <a:noFill/>
          <a:ln w="9525">
            <a:noFill/>
            <a:miter lim="800000"/>
            <a:headEnd/>
            <a:tailEnd/>
          </a:ln>
        </p:spPr>
      </p:pic>
      <p:sp>
        <p:nvSpPr>
          <p:cNvPr id="6" name="Rectangle 7"/>
          <p:cNvSpPr>
            <a:spLocks noChangeArrowheads="1"/>
          </p:cNvSpPr>
          <p:nvPr/>
        </p:nvSpPr>
        <p:spPr bwMode="auto">
          <a:xfrm>
            <a:off x="5192713" y="6465888"/>
            <a:ext cx="3108325" cy="215900"/>
          </a:xfrm>
          <a:prstGeom prst="rect">
            <a:avLst/>
          </a:prstGeom>
          <a:noFill/>
          <a:ln w="9525">
            <a:noFill/>
            <a:miter lim="800000"/>
            <a:headEnd/>
            <a:tailEnd/>
          </a:ln>
        </p:spPr>
        <p:txBody>
          <a:bodyPr wrap="non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220663" y="87313"/>
            <a:ext cx="8763000" cy="1143000"/>
          </a:xfrm>
        </p:spPr>
        <p:txBody>
          <a:bodyPr/>
          <a:lstStyle/>
          <a:p>
            <a:r>
              <a:rPr lang="en-US" smtClean="0"/>
              <a:t>What types of ventilation exist?</a:t>
            </a:r>
          </a:p>
        </p:txBody>
      </p:sp>
      <p:sp>
        <p:nvSpPr>
          <p:cNvPr id="133122" name="Content Placeholder 2"/>
          <p:cNvSpPr>
            <a:spLocks noGrp="1"/>
          </p:cNvSpPr>
          <p:nvPr>
            <p:ph idx="1"/>
          </p:nvPr>
        </p:nvSpPr>
        <p:spPr>
          <a:xfrm>
            <a:off x="3095625" y="2009775"/>
            <a:ext cx="5424488" cy="4114800"/>
          </a:xfrm>
        </p:spPr>
        <p:txBody>
          <a:bodyPr/>
          <a:lstStyle/>
          <a:p>
            <a:r>
              <a:rPr lang="en-US" smtClean="0"/>
              <a:t>Local Exhaust Ventilation or Source Capture System</a:t>
            </a:r>
          </a:p>
          <a:p>
            <a:r>
              <a:rPr lang="en-US" smtClean="0"/>
              <a:t>Air purifiers</a:t>
            </a:r>
          </a:p>
          <a:p>
            <a:r>
              <a:rPr lang="en-US" smtClean="0"/>
              <a:t>Special filtration systems</a:t>
            </a:r>
          </a:p>
          <a:p>
            <a:r>
              <a:rPr lang="en-US" smtClean="0"/>
              <a:t>Natural ventilation </a:t>
            </a:r>
          </a:p>
          <a:p>
            <a:endParaRPr lang="en-US" smtClean="0"/>
          </a:p>
        </p:txBody>
      </p:sp>
      <p:sp>
        <p:nvSpPr>
          <p:cNvPr id="133123" name="Slide Number Placeholder 3"/>
          <p:cNvSpPr>
            <a:spLocks noGrp="1"/>
          </p:cNvSpPr>
          <p:nvPr>
            <p:ph type="sldNum" sz="quarter" idx="12"/>
          </p:nvPr>
        </p:nvSpPr>
        <p:spPr>
          <a:noFill/>
        </p:spPr>
        <p:txBody>
          <a:bodyPr/>
          <a:lstStyle/>
          <a:p>
            <a:fld id="{0A3521A1-3F3F-44D5-9A07-8D7F4D995CC3}" type="slidenum">
              <a:rPr lang="en-US" smtClean="0"/>
              <a:pPr/>
              <a:t>62</a:t>
            </a:fld>
            <a:endParaRPr lang="en-US" smtClean="0"/>
          </a:p>
        </p:txBody>
      </p:sp>
      <p:pic>
        <p:nvPicPr>
          <p:cNvPr id="133124" name="Picture 4" descr="Aerovex_CSCFormaldehyd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550" y="1349375"/>
            <a:ext cx="1246188" cy="2635250"/>
          </a:xfrm>
          <a:prstGeom prst="rect">
            <a:avLst/>
          </a:prstGeom>
          <a:noFill/>
          <a:ln w="9525">
            <a:noFill/>
            <a:miter lim="800000"/>
            <a:headEnd/>
            <a:tailEnd/>
          </a:ln>
        </p:spPr>
      </p:pic>
      <p:sp>
        <p:nvSpPr>
          <p:cNvPr id="6" name="Rectangle 7"/>
          <p:cNvSpPr>
            <a:spLocks noChangeArrowheads="1"/>
          </p:cNvSpPr>
          <p:nvPr/>
        </p:nvSpPr>
        <p:spPr bwMode="auto">
          <a:xfrm>
            <a:off x="257175" y="6581775"/>
            <a:ext cx="3108325" cy="215900"/>
          </a:xfrm>
          <a:prstGeom prst="rect">
            <a:avLst/>
          </a:prstGeom>
          <a:noFill/>
          <a:ln w="9525">
            <a:noFill/>
            <a:miter lim="800000"/>
            <a:headEnd/>
            <a:tailEnd/>
          </a:ln>
        </p:spPr>
        <p:txBody>
          <a:bodyPr wrap="none">
            <a:spAutoFit/>
          </a:bodyPr>
          <a:lstStyle/>
          <a:p>
            <a:pPr>
              <a:defRPr/>
            </a:pPr>
            <a:r>
              <a:rPr lang="en-US" sz="800" dirty="0">
                <a:latin typeface="+mn-lt"/>
              </a:rPr>
              <a:t>Photos used by National Jewish Health with written permission.</a:t>
            </a:r>
            <a:endParaRPr lang="en-US" sz="800" dirty="0">
              <a:solidFill>
                <a:schemeClr val="tx2"/>
              </a:solidFill>
              <a:latin typeface="+mn-lt"/>
            </a:endParaRPr>
          </a:p>
        </p:txBody>
      </p:sp>
      <p:pic>
        <p:nvPicPr>
          <p:cNvPr id="133126" name="Picture 8" descr="Aerovex Salon Filt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663" y="5167313"/>
            <a:ext cx="2239962" cy="1306512"/>
          </a:xfrm>
          <a:prstGeom prst="rect">
            <a:avLst/>
          </a:prstGeom>
          <a:noFill/>
          <a:ln w="9525">
            <a:noFill/>
            <a:miter lim="800000"/>
            <a:headEnd/>
            <a:tailEnd/>
          </a:ln>
        </p:spPr>
      </p:pic>
      <p:pic>
        <p:nvPicPr>
          <p:cNvPr id="133127" name="Picture 6" descr="Air Purifier Aerovex.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3300" y="3948113"/>
            <a:ext cx="1173163" cy="13065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279400" y="87313"/>
            <a:ext cx="8763000" cy="1143000"/>
          </a:xfrm>
        </p:spPr>
        <p:txBody>
          <a:bodyPr/>
          <a:lstStyle/>
          <a:p>
            <a:r>
              <a:rPr lang="en-US" sz="4000" smtClean="0"/>
              <a:t>What is local exhaust ventilation or a source capture system?</a:t>
            </a:r>
          </a:p>
        </p:txBody>
      </p:sp>
      <p:sp>
        <p:nvSpPr>
          <p:cNvPr id="119810" name="Rectangle 3"/>
          <p:cNvSpPr txBox="1">
            <a:spLocks noChangeArrowheads="1"/>
          </p:cNvSpPr>
          <p:nvPr/>
        </p:nvSpPr>
        <p:spPr bwMode="auto">
          <a:xfrm>
            <a:off x="347663" y="1887538"/>
            <a:ext cx="4224337" cy="4208462"/>
          </a:xfrm>
          <a:prstGeom prst="rect">
            <a:avLst/>
          </a:prstGeom>
          <a:noFill/>
          <a:ln w="9525">
            <a:noFill/>
            <a:miter lim="800000"/>
            <a:headEnd/>
            <a:tailEnd/>
          </a:ln>
        </p:spPr>
        <p:txBody>
          <a:bodyPr/>
          <a:lstStyle/>
          <a:p>
            <a:pPr marL="342900" indent="-342900">
              <a:spcBef>
                <a:spcPct val="20000"/>
              </a:spcBef>
              <a:buFontTx/>
              <a:buChar char="•"/>
            </a:pPr>
            <a:r>
              <a:rPr lang="en-US" sz="2000"/>
              <a:t>Suction to remove chemical exposure prior to worker exposure</a:t>
            </a:r>
          </a:p>
          <a:p>
            <a:pPr marL="342900" indent="-342900">
              <a:spcBef>
                <a:spcPct val="20000"/>
              </a:spcBef>
              <a:buFontTx/>
              <a:buChar char="•"/>
            </a:pPr>
            <a:r>
              <a:rPr lang="en-US" sz="2000"/>
              <a:t>Effective if properly designed and used</a:t>
            </a:r>
          </a:p>
          <a:p>
            <a:pPr marL="342900" indent="-342900">
              <a:spcBef>
                <a:spcPct val="20000"/>
              </a:spcBef>
              <a:buFontTx/>
              <a:buChar char="•"/>
            </a:pPr>
            <a:r>
              <a:rPr lang="en-US" sz="2000"/>
              <a:t>Requires worker training</a:t>
            </a:r>
          </a:p>
          <a:p>
            <a:pPr marL="342900" indent="-342900">
              <a:spcBef>
                <a:spcPct val="20000"/>
              </a:spcBef>
              <a:buFontTx/>
              <a:buChar char="•"/>
            </a:pPr>
            <a:r>
              <a:rPr lang="en-US" sz="2000"/>
              <a:t>Requires special activated charcoal for filtration</a:t>
            </a:r>
          </a:p>
          <a:p>
            <a:pPr marL="342900" indent="-342900">
              <a:spcBef>
                <a:spcPct val="20000"/>
              </a:spcBef>
              <a:buFontTx/>
              <a:buChar char="•"/>
            </a:pPr>
            <a:r>
              <a:rPr lang="en-US" sz="2000"/>
              <a:t>Requires a change out schedule for activated charcoal</a:t>
            </a:r>
          </a:p>
          <a:p>
            <a:pPr marL="342900" indent="-342900">
              <a:spcBef>
                <a:spcPct val="20000"/>
              </a:spcBef>
            </a:pPr>
            <a:endParaRPr lang="en-US" sz="2400"/>
          </a:p>
        </p:txBody>
      </p:sp>
      <p:sp>
        <p:nvSpPr>
          <p:cNvPr id="135171" name="Slide Number Placeholder 4"/>
          <p:cNvSpPr>
            <a:spLocks noGrp="1"/>
          </p:cNvSpPr>
          <p:nvPr>
            <p:ph type="sldNum" sz="quarter" idx="12"/>
          </p:nvPr>
        </p:nvSpPr>
        <p:spPr>
          <a:noFill/>
        </p:spPr>
        <p:txBody>
          <a:bodyPr/>
          <a:lstStyle/>
          <a:p>
            <a:fld id="{29A81B0F-8888-46A5-8DD5-9BA3A0651A1A}" type="slidenum">
              <a:rPr lang="en-US" smtClean="0"/>
              <a:pPr/>
              <a:t>63</a:t>
            </a:fld>
            <a:endParaRPr lang="en-US" smtClean="0"/>
          </a:p>
        </p:txBody>
      </p:sp>
      <p:sp>
        <p:nvSpPr>
          <p:cNvPr id="7" name="Rounded Rectangle 6"/>
          <p:cNvSpPr/>
          <p:nvPr/>
        </p:nvSpPr>
        <p:spPr>
          <a:xfrm>
            <a:off x="450850" y="5976938"/>
            <a:ext cx="8242300" cy="736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450850" y="5930900"/>
            <a:ext cx="8242300" cy="830263"/>
          </a:xfrm>
          <a:prstGeom prst="rect">
            <a:avLst/>
          </a:prstGeom>
          <a:noFill/>
          <a:ln w="9525">
            <a:noFill/>
            <a:miter lim="800000"/>
            <a:headEnd/>
            <a:tailEnd/>
          </a:ln>
        </p:spPr>
        <p:txBody>
          <a:bodyPr>
            <a:spAutoFit/>
          </a:bodyPr>
          <a:lstStyle/>
          <a:p>
            <a:pPr algn="ctr">
              <a:defRPr/>
            </a:pPr>
            <a:r>
              <a:rPr lang="en-US" sz="2400" dirty="0">
                <a:latin typeface="+mn-lt"/>
              </a:rPr>
              <a:t>Most important control to reduce salon worker’s exposure </a:t>
            </a:r>
          </a:p>
          <a:p>
            <a:pPr algn="ctr">
              <a:defRPr/>
            </a:pPr>
            <a:r>
              <a:rPr lang="en-US" sz="2400" dirty="0">
                <a:latin typeface="+mn-lt"/>
              </a:rPr>
              <a:t>to chemicals!</a:t>
            </a:r>
            <a:endParaRPr lang="en-US" sz="2800" dirty="0">
              <a:latin typeface="Arial" charset="0"/>
            </a:endParaRPr>
          </a:p>
        </p:txBody>
      </p:sp>
      <p:sp>
        <p:nvSpPr>
          <p:cNvPr id="9" name="Rectangle 7"/>
          <p:cNvSpPr>
            <a:spLocks noChangeArrowheads="1"/>
          </p:cNvSpPr>
          <p:nvPr/>
        </p:nvSpPr>
        <p:spPr bwMode="auto">
          <a:xfrm>
            <a:off x="5280025" y="5086350"/>
            <a:ext cx="3108325" cy="215900"/>
          </a:xfrm>
          <a:prstGeom prst="rect">
            <a:avLst/>
          </a:prstGeom>
          <a:noFill/>
          <a:ln w="9525">
            <a:noFill/>
            <a:miter lim="800000"/>
            <a:headEnd/>
            <a:tailEnd/>
          </a:ln>
        </p:spPr>
        <p:txBody>
          <a:bodyPr wrap="non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pic>
        <p:nvPicPr>
          <p:cNvPr id="135175" name="Picture 10" descr="LEV_Aerovex_KS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05025"/>
            <a:ext cx="4360863" cy="29067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220663" y="101600"/>
            <a:ext cx="8763000" cy="1143000"/>
          </a:xfrm>
        </p:spPr>
        <p:txBody>
          <a:bodyPr/>
          <a:lstStyle/>
          <a:p>
            <a:r>
              <a:rPr lang="en-US" sz="4000" smtClean="0"/>
              <a:t>What are local exhaust/source capture systems for nails?</a:t>
            </a:r>
          </a:p>
        </p:txBody>
      </p:sp>
      <p:sp>
        <p:nvSpPr>
          <p:cNvPr id="137218" name="Content Placeholder 2"/>
          <p:cNvSpPr>
            <a:spLocks noGrp="1"/>
          </p:cNvSpPr>
          <p:nvPr>
            <p:ph idx="1"/>
          </p:nvPr>
        </p:nvSpPr>
        <p:spPr>
          <a:xfrm>
            <a:off x="449263" y="1698625"/>
            <a:ext cx="4108450" cy="4281488"/>
          </a:xfrm>
        </p:spPr>
        <p:txBody>
          <a:bodyPr/>
          <a:lstStyle/>
          <a:p>
            <a:r>
              <a:rPr lang="en-US" sz="2800" dirty="0" smtClean="0"/>
              <a:t>Downdraft tables</a:t>
            </a:r>
          </a:p>
          <a:p>
            <a:pPr lvl="1"/>
            <a:r>
              <a:rPr lang="en-US" sz="2400" dirty="0" smtClean="0">
                <a:solidFill>
                  <a:srgbClr val="FF0000"/>
                </a:solidFill>
              </a:rPr>
              <a:t>Should be vented outside</a:t>
            </a:r>
          </a:p>
          <a:p>
            <a:pPr lvl="1"/>
            <a:r>
              <a:rPr lang="en-US" sz="2400" dirty="0" smtClean="0"/>
              <a:t>Removes dust &amp; debris</a:t>
            </a:r>
          </a:p>
          <a:p>
            <a:pPr lvl="1"/>
            <a:r>
              <a:rPr lang="en-US" sz="2400" dirty="0" smtClean="0"/>
              <a:t>Removes chemical vapors/odors</a:t>
            </a:r>
          </a:p>
          <a:p>
            <a:r>
              <a:rPr lang="en-US" sz="2800" dirty="0" smtClean="0"/>
              <a:t>Source capture hoods</a:t>
            </a:r>
          </a:p>
          <a:p>
            <a:pPr lvl="1"/>
            <a:r>
              <a:rPr lang="en-US" sz="2400" dirty="0" smtClean="0"/>
              <a:t>Removes dust &amp; debris</a:t>
            </a:r>
          </a:p>
          <a:p>
            <a:pPr lvl="1"/>
            <a:r>
              <a:rPr lang="en-US" sz="2400" dirty="0" smtClean="0"/>
              <a:t>Removes chemical vapors/odors</a:t>
            </a:r>
          </a:p>
          <a:p>
            <a:pPr lvl="1"/>
            <a:endParaRPr lang="en-US" dirty="0" smtClean="0"/>
          </a:p>
        </p:txBody>
      </p:sp>
      <p:sp>
        <p:nvSpPr>
          <p:cNvPr id="137219" name="Slide Number Placeholder 3"/>
          <p:cNvSpPr>
            <a:spLocks noGrp="1"/>
          </p:cNvSpPr>
          <p:nvPr>
            <p:ph type="sldNum" sz="quarter" idx="12"/>
          </p:nvPr>
        </p:nvSpPr>
        <p:spPr>
          <a:noFill/>
        </p:spPr>
        <p:txBody>
          <a:bodyPr/>
          <a:lstStyle/>
          <a:p>
            <a:fld id="{CCC21612-22CB-4794-84B2-2EE325978A39}" type="slidenum">
              <a:rPr lang="en-US" smtClean="0"/>
              <a:pPr/>
              <a:t>64</a:t>
            </a:fld>
            <a:endParaRPr lang="en-US" smtClean="0"/>
          </a:p>
        </p:txBody>
      </p:sp>
      <p:pic>
        <p:nvPicPr>
          <p:cNvPr id="137220" name="Picture 5" descr="Nail Table.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7088" y="1524000"/>
            <a:ext cx="1874837" cy="2227263"/>
          </a:xfrm>
          <a:prstGeom prst="rect">
            <a:avLst/>
          </a:prstGeom>
          <a:noFill/>
          <a:ln w="9525">
            <a:noFill/>
            <a:miter lim="800000"/>
            <a:headEnd/>
            <a:tailEnd/>
          </a:ln>
        </p:spPr>
      </p:pic>
      <p:sp>
        <p:nvSpPr>
          <p:cNvPr id="137221" name="Rectangle 6"/>
          <p:cNvSpPr>
            <a:spLocks noChangeArrowheads="1"/>
          </p:cNvSpPr>
          <p:nvPr/>
        </p:nvSpPr>
        <p:spPr bwMode="auto">
          <a:xfrm>
            <a:off x="4848225" y="3867150"/>
            <a:ext cx="3917950" cy="215900"/>
          </a:xfrm>
          <a:prstGeom prst="rect">
            <a:avLst/>
          </a:prstGeom>
          <a:noFill/>
          <a:ln w="9525">
            <a:noFill/>
            <a:miter lim="800000"/>
            <a:headEnd/>
            <a:tailEnd/>
          </a:ln>
        </p:spPr>
        <p:txBody>
          <a:bodyPr>
            <a:spAutoFit/>
          </a:bodyPr>
          <a:lstStyle/>
          <a:p>
            <a:r>
              <a:rPr lang="en-US" sz="800" dirty="0">
                <a:latin typeface="+mn-lt"/>
              </a:rPr>
              <a:t>Contains public sector information published by the CDC available on </a:t>
            </a:r>
            <a:r>
              <a:rPr lang="en-US" sz="800" dirty="0">
                <a:latin typeface="+mn-lt"/>
                <a:hlinkClick r:id="rId5"/>
              </a:rPr>
              <a:t>CDC.gov</a:t>
            </a:r>
            <a:endParaRPr lang="en-US" sz="800" dirty="0">
              <a:latin typeface="+mn-lt"/>
            </a:endParaRPr>
          </a:p>
        </p:txBody>
      </p:sp>
      <p:pic>
        <p:nvPicPr>
          <p:cNvPr id="137222" name="Picture 7" descr="AerovexNailSourceCaptur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0175" y="4392613"/>
            <a:ext cx="2957513" cy="1971675"/>
          </a:xfrm>
          <a:prstGeom prst="rect">
            <a:avLst/>
          </a:prstGeom>
          <a:noFill/>
          <a:ln w="9525">
            <a:noFill/>
            <a:miter lim="800000"/>
            <a:headEnd/>
            <a:tailEnd/>
          </a:ln>
        </p:spPr>
      </p:pic>
      <p:sp>
        <p:nvSpPr>
          <p:cNvPr id="9" name="Rectangle 7"/>
          <p:cNvSpPr>
            <a:spLocks noChangeArrowheads="1"/>
          </p:cNvSpPr>
          <p:nvPr/>
        </p:nvSpPr>
        <p:spPr bwMode="auto">
          <a:xfrm>
            <a:off x="5164138" y="6378575"/>
            <a:ext cx="3108325" cy="215900"/>
          </a:xfrm>
          <a:prstGeom prst="rect">
            <a:avLst/>
          </a:prstGeom>
          <a:noFill/>
          <a:ln w="9525">
            <a:noFill/>
            <a:miter lim="800000"/>
            <a:headEnd/>
            <a:tailEnd/>
          </a:ln>
        </p:spPr>
        <p:txBody>
          <a:bodyPr wrap="none">
            <a:spAutoFit/>
          </a:bodyPr>
          <a:lstStyle/>
          <a:p>
            <a:pPr>
              <a:defRPr/>
            </a:pPr>
            <a:r>
              <a:rPr lang="en-US" sz="800" dirty="0">
                <a:latin typeface="+mn-lt"/>
              </a:rPr>
              <a:t>Photos used by National Jewish Health with written permission.</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sz="4000" dirty="0" smtClean="0"/>
              <a:t>Will an air purifier help?</a:t>
            </a:r>
          </a:p>
        </p:txBody>
      </p:sp>
      <p:sp>
        <p:nvSpPr>
          <p:cNvPr id="138242" name="Content Placeholder 2"/>
          <p:cNvSpPr>
            <a:spLocks noGrp="1"/>
          </p:cNvSpPr>
          <p:nvPr>
            <p:ph idx="1"/>
          </p:nvPr>
        </p:nvSpPr>
        <p:spPr>
          <a:xfrm>
            <a:off x="4238625" y="998538"/>
            <a:ext cx="4629150" cy="4340225"/>
          </a:xfrm>
        </p:spPr>
        <p:txBody>
          <a:bodyPr/>
          <a:lstStyle/>
          <a:p>
            <a:r>
              <a:rPr lang="en-US" sz="2800" dirty="0" smtClean="0"/>
              <a:t>Salon specific air purifier</a:t>
            </a:r>
          </a:p>
          <a:p>
            <a:pPr lvl="1"/>
            <a:r>
              <a:rPr lang="en-US" sz="2000" dirty="0" smtClean="0"/>
              <a:t>Filters dust and debris</a:t>
            </a:r>
          </a:p>
          <a:p>
            <a:pPr lvl="1"/>
            <a:r>
              <a:rPr lang="en-US" sz="2000" dirty="0" smtClean="0"/>
              <a:t>Removes chemical vapors and odors</a:t>
            </a:r>
          </a:p>
          <a:p>
            <a:pPr lvl="1"/>
            <a:r>
              <a:rPr lang="en-US" sz="2000" dirty="0" smtClean="0"/>
              <a:t>Has little effect on personal exposures</a:t>
            </a:r>
          </a:p>
          <a:p>
            <a:pPr lvl="1"/>
            <a:r>
              <a:rPr lang="en-US" sz="2000" dirty="0" smtClean="0"/>
              <a:t>Not acceptable for Keratin Smoothing Products alone</a:t>
            </a:r>
          </a:p>
          <a:p>
            <a:pPr lvl="1"/>
            <a:r>
              <a:rPr lang="en-US" sz="2000" dirty="0" smtClean="0"/>
              <a:t>Contains specialized activated charcoal</a:t>
            </a:r>
          </a:p>
          <a:p>
            <a:r>
              <a:rPr lang="en-US" sz="2800" b="1" u="sng" dirty="0" smtClean="0"/>
              <a:t>NOT</a:t>
            </a:r>
            <a:r>
              <a:rPr lang="en-US" sz="2800" dirty="0" smtClean="0"/>
              <a:t> ionic cleaners</a:t>
            </a:r>
          </a:p>
        </p:txBody>
      </p:sp>
      <p:sp>
        <p:nvSpPr>
          <p:cNvPr id="138243" name="Slide Number Placeholder 3"/>
          <p:cNvSpPr>
            <a:spLocks noGrp="1"/>
          </p:cNvSpPr>
          <p:nvPr>
            <p:ph type="sldNum" sz="quarter" idx="12"/>
          </p:nvPr>
        </p:nvSpPr>
        <p:spPr>
          <a:noFill/>
        </p:spPr>
        <p:txBody>
          <a:bodyPr/>
          <a:lstStyle/>
          <a:p>
            <a:fld id="{6DCB0944-4C45-4161-B86F-AE27E3E202B5}" type="slidenum">
              <a:rPr lang="en-US" smtClean="0"/>
              <a:pPr/>
              <a:t>65</a:t>
            </a:fld>
            <a:endParaRPr lang="en-US" smtClean="0"/>
          </a:p>
        </p:txBody>
      </p:sp>
      <p:pic>
        <p:nvPicPr>
          <p:cNvPr id="138244" name="Picture 4" descr="Air Purifier Aerove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7275" y="1930400"/>
            <a:ext cx="2557463" cy="2844800"/>
          </a:xfrm>
          <a:prstGeom prst="rect">
            <a:avLst/>
          </a:prstGeom>
          <a:noFill/>
          <a:ln w="9525">
            <a:noFill/>
            <a:miter lim="800000"/>
            <a:headEnd/>
            <a:tailEnd/>
          </a:ln>
        </p:spPr>
      </p:pic>
      <p:sp>
        <p:nvSpPr>
          <p:cNvPr id="6" name="Rectangle 7"/>
          <p:cNvSpPr>
            <a:spLocks noChangeArrowheads="1"/>
          </p:cNvSpPr>
          <p:nvPr/>
        </p:nvSpPr>
        <p:spPr bwMode="auto">
          <a:xfrm>
            <a:off x="722313" y="4738688"/>
            <a:ext cx="3108325" cy="215900"/>
          </a:xfrm>
          <a:prstGeom prst="rect">
            <a:avLst/>
          </a:prstGeom>
          <a:noFill/>
          <a:ln w="9525">
            <a:noFill/>
            <a:miter lim="800000"/>
            <a:headEnd/>
            <a:tailEnd/>
          </a:ln>
        </p:spPr>
        <p:txBody>
          <a:bodyPr wrap="non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sp>
        <p:nvSpPr>
          <p:cNvPr id="7" name="Rounded Rectangle 6"/>
          <p:cNvSpPr/>
          <p:nvPr/>
        </p:nvSpPr>
        <p:spPr>
          <a:xfrm>
            <a:off x="450850" y="5552519"/>
            <a:ext cx="8242300" cy="84369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5"/>
          <p:cNvSpPr txBox="1">
            <a:spLocks noChangeArrowheads="1"/>
          </p:cNvSpPr>
          <p:nvPr/>
        </p:nvSpPr>
        <p:spPr bwMode="auto">
          <a:xfrm>
            <a:off x="450850" y="5552519"/>
            <a:ext cx="8242300" cy="830997"/>
          </a:xfrm>
          <a:prstGeom prst="rect">
            <a:avLst/>
          </a:prstGeom>
          <a:noFill/>
          <a:ln w="9525">
            <a:noFill/>
            <a:miter lim="800000"/>
            <a:headEnd/>
            <a:tailEnd/>
          </a:ln>
        </p:spPr>
        <p:txBody>
          <a:bodyPr>
            <a:spAutoFit/>
          </a:bodyPr>
          <a:lstStyle/>
          <a:p>
            <a:pPr algn="ctr">
              <a:defRPr/>
            </a:pPr>
            <a:r>
              <a:rPr lang="en-US" sz="2400" dirty="0">
                <a:latin typeface="+mn-lt"/>
              </a:rPr>
              <a:t>Can be used </a:t>
            </a:r>
            <a:r>
              <a:rPr lang="en-US" sz="2400" dirty="0" smtClean="0">
                <a:latin typeface="+mn-lt"/>
              </a:rPr>
              <a:t>to reduce general odors and ambient formaldehyde, but will not provide protection for stylist. </a:t>
            </a:r>
            <a:endParaRPr lang="en-US" sz="2800"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250825" y="73025"/>
            <a:ext cx="8763000" cy="1143000"/>
          </a:xfrm>
        </p:spPr>
        <p:txBody>
          <a:bodyPr/>
          <a:lstStyle/>
          <a:p>
            <a:r>
              <a:rPr lang="en-US" sz="4000" dirty="0" smtClean="0"/>
              <a:t>Do special furnace filters help?</a:t>
            </a:r>
          </a:p>
        </p:txBody>
      </p:sp>
      <p:sp>
        <p:nvSpPr>
          <p:cNvPr id="139266" name="Content Placeholder 2"/>
          <p:cNvSpPr>
            <a:spLocks noGrp="1"/>
          </p:cNvSpPr>
          <p:nvPr>
            <p:ph idx="1"/>
          </p:nvPr>
        </p:nvSpPr>
        <p:spPr>
          <a:xfrm>
            <a:off x="700088" y="1401763"/>
            <a:ext cx="7442200" cy="1589087"/>
          </a:xfrm>
        </p:spPr>
        <p:txBody>
          <a:bodyPr/>
          <a:lstStyle/>
          <a:p>
            <a:r>
              <a:rPr lang="en-US" smtClean="0"/>
              <a:t>Help remove chemical vapors &amp; dust</a:t>
            </a:r>
          </a:p>
          <a:p>
            <a:pPr lvl="1"/>
            <a:r>
              <a:rPr lang="en-US" smtClean="0"/>
              <a:t>Contains special activated charcoal filter</a:t>
            </a:r>
          </a:p>
          <a:p>
            <a:r>
              <a:rPr lang="en-US" smtClean="0"/>
              <a:t>May improve general odors</a:t>
            </a:r>
          </a:p>
          <a:p>
            <a:r>
              <a:rPr lang="en-US" smtClean="0"/>
              <a:t>Will not likely reduce personal exposures</a:t>
            </a:r>
          </a:p>
          <a:p>
            <a:pPr>
              <a:buFontTx/>
              <a:buNone/>
            </a:pPr>
            <a:endParaRPr lang="en-US" smtClean="0"/>
          </a:p>
        </p:txBody>
      </p:sp>
      <p:sp>
        <p:nvSpPr>
          <p:cNvPr id="139267" name="Slide Number Placeholder 3"/>
          <p:cNvSpPr>
            <a:spLocks noGrp="1"/>
          </p:cNvSpPr>
          <p:nvPr>
            <p:ph type="sldNum" sz="quarter" idx="12"/>
          </p:nvPr>
        </p:nvSpPr>
        <p:spPr>
          <a:noFill/>
        </p:spPr>
        <p:txBody>
          <a:bodyPr/>
          <a:lstStyle/>
          <a:p>
            <a:fld id="{572E6334-18C1-4F56-9F5B-C6A304F663F5}" type="slidenum">
              <a:rPr lang="en-US" smtClean="0"/>
              <a:pPr/>
              <a:t>66</a:t>
            </a:fld>
            <a:endParaRPr lang="en-US" smtClean="0"/>
          </a:p>
        </p:txBody>
      </p:sp>
      <p:pic>
        <p:nvPicPr>
          <p:cNvPr id="139268" name="Picture 4" descr="Aerovex Salon Filt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3638" y="4181475"/>
            <a:ext cx="4159250" cy="2452688"/>
          </a:xfrm>
          <a:prstGeom prst="rect">
            <a:avLst/>
          </a:prstGeom>
          <a:noFill/>
          <a:ln w="9525">
            <a:noFill/>
            <a:miter lim="800000"/>
            <a:headEnd/>
            <a:tailEnd/>
          </a:ln>
        </p:spPr>
      </p:pic>
      <p:sp>
        <p:nvSpPr>
          <p:cNvPr id="6" name="Rectangle 7"/>
          <p:cNvSpPr>
            <a:spLocks noChangeArrowheads="1"/>
          </p:cNvSpPr>
          <p:nvPr/>
        </p:nvSpPr>
        <p:spPr bwMode="auto">
          <a:xfrm>
            <a:off x="2959100" y="6642100"/>
            <a:ext cx="2994025" cy="214313"/>
          </a:xfrm>
          <a:prstGeom prst="rect">
            <a:avLst/>
          </a:prstGeom>
          <a:noFill/>
          <a:ln w="9525">
            <a:noFill/>
            <a:miter lim="800000"/>
            <a:headEnd/>
            <a:tailEnd/>
          </a:ln>
        </p:spPr>
        <p:txBody>
          <a:bodyPr wrap="none">
            <a:spAutoFit/>
          </a:bodyPr>
          <a:lstStyle/>
          <a:p>
            <a:pPr>
              <a:defRPr/>
            </a:pPr>
            <a:r>
              <a:rPr lang="en-US" sz="800" dirty="0">
                <a:latin typeface="+mn-lt"/>
              </a:rPr>
              <a:t>Photo used by National Jewish Health with written permission.</a:t>
            </a:r>
            <a:endParaRPr lang="en-US" sz="800" dirty="0">
              <a:solidFill>
                <a:schemeClr val="tx2"/>
              </a:solidFill>
              <a:latin typeface="+mn-lt"/>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206375" y="73025"/>
            <a:ext cx="8763000" cy="1143000"/>
          </a:xfrm>
        </p:spPr>
        <p:txBody>
          <a:bodyPr/>
          <a:lstStyle/>
          <a:p>
            <a:r>
              <a:rPr lang="en-US" smtClean="0"/>
              <a:t>What other things can you do to increase ventilation?</a:t>
            </a:r>
          </a:p>
        </p:txBody>
      </p:sp>
      <p:sp>
        <p:nvSpPr>
          <p:cNvPr id="140290" name="Content Placeholder 2"/>
          <p:cNvSpPr>
            <a:spLocks noGrp="1"/>
          </p:cNvSpPr>
          <p:nvPr>
            <p:ph idx="1"/>
          </p:nvPr>
        </p:nvSpPr>
        <p:spPr>
          <a:xfrm>
            <a:off x="714375" y="1614488"/>
            <a:ext cx="3886200" cy="4114800"/>
          </a:xfrm>
        </p:spPr>
        <p:txBody>
          <a:bodyPr/>
          <a:lstStyle/>
          <a:p>
            <a:r>
              <a:rPr lang="en-US" sz="2800" dirty="0" smtClean="0"/>
              <a:t>Open windows and doors as much as possible</a:t>
            </a:r>
          </a:p>
          <a:p>
            <a:pPr lvl="1"/>
            <a:r>
              <a:rPr lang="en-US" sz="2400" dirty="0" smtClean="0"/>
              <a:t>This allows additional fresh air to enter the work area</a:t>
            </a:r>
          </a:p>
          <a:p>
            <a:r>
              <a:rPr lang="en-US" sz="2800" dirty="0" smtClean="0"/>
              <a:t>Use fans to blow air away from your breathing zone</a:t>
            </a:r>
          </a:p>
          <a:p>
            <a:pPr lvl="1"/>
            <a:r>
              <a:rPr lang="en-US" sz="2400" dirty="0" smtClean="0"/>
              <a:t>But not into your coworkers’ breathing zones</a:t>
            </a:r>
          </a:p>
        </p:txBody>
      </p:sp>
      <p:sp>
        <p:nvSpPr>
          <p:cNvPr id="140291" name="Slide Number Placeholder 3"/>
          <p:cNvSpPr>
            <a:spLocks noGrp="1"/>
          </p:cNvSpPr>
          <p:nvPr>
            <p:ph type="sldNum" sz="quarter" idx="12"/>
          </p:nvPr>
        </p:nvSpPr>
        <p:spPr>
          <a:xfrm>
            <a:off x="6967538" y="6230938"/>
            <a:ext cx="1905000" cy="381000"/>
          </a:xfrm>
          <a:noFill/>
        </p:spPr>
        <p:txBody>
          <a:bodyPr/>
          <a:lstStyle/>
          <a:p>
            <a:fld id="{6253935F-AA0E-4EC3-B746-B142AFF4C807}" type="slidenum">
              <a:rPr lang="en-US" smtClean="0"/>
              <a:pPr/>
              <a:t>67</a:t>
            </a:fld>
            <a:endParaRPr lang="en-US" smtClean="0"/>
          </a:p>
        </p:txBody>
      </p:sp>
      <p:pic>
        <p:nvPicPr>
          <p:cNvPr id="140293" name="Picture 6" descr="Fa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8075" y="4087393"/>
            <a:ext cx="1609725" cy="1962150"/>
          </a:xfrm>
          <a:prstGeom prst="rect">
            <a:avLst/>
          </a:prstGeom>
          <a:noFill/>
          <a:ln w="9525">
            <a:noFill/>
            <a:miter lim="800000"/>
            <a:headEnd/>
            <a:tailEnd/>
          </a:ln>
        </p:spPr>
      </p:pic>
      <p:sp>
        <p:nvSpPr>
          <p:cNvPr id="8" name="Rectangle 6"/>
          <p:cNvSpPr>
            <a:spLocks noChangeArrowheads="1"/>
          </p:cNvSpPr>
          <p:nvPr/>
        </p:nvSpPr>
        <p:spPr bwMode="auto">
          <a:xfrm>
            <a:off x="6308074" y="6049543"/>
            <a:ext cx="1609725" cy="461962"/>
          </a:xfrm>
          <a:prstGeom prst="rect">
            <a:avLst/>
          </a:prstGeom>
          <a:noFill/>
          <a:ln w="9525">
            <a:noFill/>
            <a:miter lim="800000"/>
            <a:headEnd/>
            <a:tailEnd/>
          </a:ln>
        </p:spPr>
        <p:txBody>
          <a:bodyPr>
            <a:spAutoFit/>
          </a:bodyPr>
          <a:lstStyle/>
          <a:p>
            <a:pPr>
              <a:defRPr/>
            </a:pPr>
            <a:r>
              <a:rPr lang="en-US" sz="800" dirty="0">
                <a:latin typeface="+mj-lt"/>
              </a:rPr>
              <a:t>Picture by MASA available under public domain from </a:t>
            </a:r>
            <a:r>
              <a:rPr lang="en-US" sz="800" dirty="0">
                <a:solidFill>
                  <a:schemeClr val="tx2"/>
                </a:solidFill>
                <a:latin typeface="+mj-lt"/>
                <a:hlinkClick r:id="rId5"/>
              </a:rPr>
              <a:t>Wikimedia Commons</a:t>
            </a:r>
            <a:endParaRPr lang="en-US" sz="800" dirty="0">
              <a:solidFill>
                <a:schemeClr val="tx2"/>
              </a:solidFill>
              <a:latin typeface="+mj-lt"/>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1908" y="1365662"/>
            <a:ext cx="1865909" cy="2487879"/>
          </a:xfrm>
          <a:prstGeom prst="rect">
            <a:avLst/>
          </a:prstGeom>
        </p:spPr>
      </p:pic>
      <p:sp>
        <p:nvSpPr>
          <p:cNvPr id="10" name="Rectangle 6"/>
          <p:cNvSpPr>
            <a:spLocks noChangeArrowheads="1"/>
          </p:cNvSpPr>
          <p:nvPr/>
        </p:nvSpPr>
        <p:spPr bwMode="auto">
          <a:xfrm>
            <a:off x="6221908" y="3831533"/>
            <a:ext cx="1782061" cy="215444"/>
          </a:xfrm>
          <a:prstGeom prst="rect">
            <a:avLst/>
          </a:prstGeom>
          <a:noFill/>
          <a:ln w="9525">
            <a:noFill/>
            <a:miter lim="800000"/>
            <a:headEnd/>
            <a:tailEnd/>
          </a:ln>
        </p:spPr>
        <p:txBody>
          <a:bodyPr wrap="square">
            <a:spAutoFit/>
          </a:bodyPr>
          <a:lstStyle/>
          <a:p>
            <a:pPr>
              <a:defRPr/>
            </a:pPr>
            <a:r>
              <a:rPr lang="en-US" sz="800" dirty="0">
                <a:latin typeface="+mj-lt"/>
              </a:rPr>
              <a:t>Picture by </a:t>
            </a:r>
            <a:r>
              <a:rPr lang="en-US" sz="800" dirty="0" smtClean="0">
                <a:latin typeface="+mj-lt"/>
              </a:rPr>
              <a:t>National Jewish Health</a:t>
            </a:r>
            <a:endParaRPr lang="en-US" sz="800" dirty="0">
              <a:solidFill>
                <a:schemeClr val="tx2"/>
              </a:solidFill>
              <a:latin typeface="+mj-lt"/>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sz="3600" smtClean="0"/>
              <a:t>What else can I do to reduce exposure?</a:t>
            </a:r>
          </a:p>
        </p:txBody>
      </p:sp>
      <p:sp>
        <p:nvSpPr>
          <p:cNvPr id="145410" name="Content Placeholder 2"/>
          <p:cNvSpPr>
            <a:spLocks noGrp="1"/>
          </p:cNvSpPr>
          <p:nvPr>
            <p:ph idx="1"/>
          </p:nvPr>
        </p:nvSpPr>
        <p:spPr>
          <a:xfrm>
            <a:off x="3265488" y="1001321"/>
            <a:ext cx="5581650" cy="4572000"/>
          </a:xfrm>
        </p:spPr>
        <p:txBody>
          <a:bodyPr/>
          <a:lstStyle/>
          <a:p>
            <a:pPr eaLnBrk="1" hangingPunct="1">
              <a:lnSpc>
                <a:spcPct val="90000"/>
              </a:lnSpc>
            </a:pPr>
            <a:r>
              <a:rPr lang="en-US" sz="2400" dirty="0" smtClean="0"/>
              <a:t>Use mixing stations to prepare products.</a:t>
            </a:r>
          </a:p>
          <a:p>
            <a:pPr eaLnBrk="1" hangingPunct="1">
              <a:lnSpc>
                <a:spcPct val="90000"/>
              </a:lnSpc>
            </a:pPr>
            <a:r>
              <a:rPr lang="en-US" sz="2400" dirty="0" smtClean="0"/>
              <a:t>Replace lids immediately after using a chemical.</a:t>
            </a:r>
          </a:p>
          <a:p>
            <a:pPr eaLnBrk="1" hangingPunct="1">
              <a:lnSpc>
                <a:spcPct val="90000"/>
              </a:lnSpc>
            </a:pPr>
            <a:r>
              <a:rPr lang="en-US" sz="2400" dirty="0" smtClean="0"/>
              <a:t>Use the smallest quantity of a chemical.</a:t>
            </a:r>
          </a:p>
          <a:p>
            <a:pPr eaLnBrk="1" hangingPunct="1">
              <a:lnSpc>
                <a:spcPct val="90000"/>
              </a:lnSpc>
            </a:pPr>
            <a:r>
              <a:rPr lang="en-US" sz="2400" dirty="0" smtClean="0"/>
              <a:t>Make sure other workers in your area know when you are using keratin smoothing products.</a:t>
            </a:r>
          </a:p>
          <a:p>
            <a:pPr eaLnBrk="1" hangingPunct="1">
              <a:lnSpc>
                <a:spcPct val="90000"/>
              </a:lnSpc>
            </a:pPr>
            <a:r>
              <a:rPr lang="en-US" sz="2400" dirty="0" smtClean="0"/>
              <a:t>Open doors and windows when performing work that produces chemical fumes/vapors</a:t>
            </a:r>
            <a:r>
              <a:rPr lang="en-US" sz="2800" dirty="0" smtClean="0"/>
              <a:t>.</a:t>
            </a:r>
          </a:p>
          <a:p>
            <a:pPr eaLnBrk="1" hangingPunct="1">
              <a:lnSpc>
                <a:spcPct val="90000"/>
              </a:lnSpc>
            </a:pPr>
            <a:r>
              <a:rPr lang="en-US" sz="2400" dirty="0" smtClean="0"/>
              <a:t>Use a lidded trash can and empty it frequently.</a:t>
            </a:r>
            <a:endParaRPr lang="en-US" sz="2800" dirty="0" smtClean="0"/>
          </a:p>
        </p:txBody>
      </p:sp>
      <p:sp>
        <p:nvSpPr>
          <p:cNvPr id="145411" name="Slide Number Placeholder 3"/>
          <p:cNvSpPr>
            <a:spLocks noGrp="1"/>
          </p:cNvSpPr>
          <p:nvPr>
            <p:ph type="sldNum" sz="quarter" idx="12"/>
          </p:nvPr>
        </p:nvSpPr>
        <p:spPr>
          <a:noFill/>
        </p:spPr>
        <p:txBody>
          <a:bodyPr/>
          <a:lstStyle/>
          <a:p>
            <a:fld id="{A4EABD39-4F3E-472C-A002-2923FA69C735}" type="slidenum">
              <a:rPr lang="en-US" smtClean="0"/>
              <a:pPr/>
              <a:t>68</a:t>
            </a:fld>
            <a:endParaRPr lang="en-US" smtClean="0"/>
          </a:p>
        </p:txBody>
      </p:sp>
      <p:sp>
        <p:nvSpPr>
          <p:cNvPr id="10" name="Rounded Rectangle 9"/>
          <p:cNvSpPr/>
          <p:nvPr/>
        </p:nvSpPr>
        <p:spPr>
          <a:xfrm>
            <a:off x="1290638" y="6213475"/>
            <a:ext cx="7061200" cy="4619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5"/>
          <p:cNvSpPr txBox="1">
            <a:spLocks noChangeArrowheads="1"/>
          </p:cNvSpPr>
          <p:nvPr/>
        </p:nvSpPr>
        <p:spPr bwMode="auto">
          <a:xfrm>
            <a:off x="1290638" y="6213475"/>
            <a:ext cx="7061200" cy="425450"/>
          </a:xfrm>
          <a:prstGeom prst="rect">
            <a:avLst/>
          </a:prstGeom>
          <a:noFill/>
          <a:ln w="9525">
            <a:noFill/>
            <a:miter lim="800000"/>
            <a:headEnd/>
            <a:tailEnd/>
          </a:ln>
        </p:spPr>
        <p:txBody>
          <a:bodyPr>
            <a:spAutoFit/>
          </a:bodyPr>
          <a:lstStyle/>
          <a:p>
            <a:pPr algn="ctr">
              <a:lnSpc>
                <a:spcPct val="90000"/>
              </a:lnSpc>
              <a:defRPr/>
            </a:pPr>
            <a:r>
              <a:rPr lang="en-US" sz="2400" dirty="0">
                <a:latin typeface="+mj-lt"/>
              </a:rPr>
              <a:t>Use engineering controls properly all of the time!</a:t>
            </a:r>
          </a:p>
        </p:txBody>
      </p:sp>
      <p:sp>
        <p:nvSpPr>
          <p:cNvPr id="9" name="Rectangle 6"/>
          <p:cNvSpPr>
            <a:spLocks noChangeArrowheads="1"/>
          </p:cNvSpPr>
          <p:nvPr/>
        </p:nvSpPr>
        <p:spPr bwMode="auto">
          <a:xfrm>
            <a:off x="392113" y="5727700"/>
            <a:ext cx="2873375" cy="339725"/>
          </a:xfrm>
          <a:prstGeom prst="rect">
            <a:avLst/>
          </a:prstGeom>
          <a:noFill/>
          <a:ln w="9525">
            <a:noFill/>
            <a:miter lim="800000"/>
            <a:headEnd/>
            <a:tailEnd/>
          </a:ln>
        </p:spPr>
        <p:txBody>
          <a:bodyPr>
            <a:spAutoFit/>
          </a:bodyPr>
          <a:lstStyle/>
          <a:p>
            <a:pPr>
              <a:defRPr/>
            </a:pPr>
            <a:r>
              <a:rPr lang="en-US" sz="800" dirty="0">
                <a:latin typeface="+mj-lt"/>
              </a:rPr>
              <a:t>Picture by John </a:t>
            </a:r>
            <a:r>
              <a:rPr lang="en-US" sz="800" dirty="0" err="1">
                <a:latin typeface="+mj-lt"/>
              </a:rPr>
              <a:t>Mullan</a:t>
            </a:r>
            <a:r>
              <a:rPr lang="en-US" sz="800" dirty="0">
                <a:latin typeface="+mj-lt"/>
              </a:rPr>
              <a:t> available under public domain from </a:t>
            </a:r>
            <a:r>
              <a:rPr lang="en-US" sz="800" dirty="0">
                <a:solidFill>
                  <a:schemeClr val="tx2"/>
                </a:solidFill>
                <a:latin typeface="+mj-lt"/>
                <a:hlinkClick r:id="rId4"/>
              </a:rPr>
              <a:t>Wikimedia Commons</a:t>
            </a:r>
            <a:endParaRPr lang="en-US" sz="800" dirty="0">
              <a:solidFill>
                <a:schemeClr val="tx2"/>
              </a:solidFill>
              <a:latin typeface="+mj-lt"/>
            </a:endParaRPr>
          </a:p>
        </p:txBody>
      </p:sp>
      <p:pic>
        <p:nvPicPr>
          <p:cNvPr id="145415" name="Picture 11" descr="Man Stylis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263" y="1343025"/>
            <a:ext cx="2759075" cy="43608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76200" y="160338"/>
            <a:ext cx="9185275" cy="1143000"/>
          </a:xfrm>
        </p:spPr>
        <p:txBody>
          <a:bodyPr/>
          <a:lstStyle/>
          <a:p>
            <a:r>
              <a:rPr lang="en-US" sz="3600" dirty="0" smtClean="0"/>
              <a:t>What controls help prevent eye injuries?</a:t>
            </a:r>
          </a:p>
        </p:txBody>
      </p:sp>
      <p:sp>
        <p:nvSpPr>
          <p:cNvPr id="144386" name="Content Placeholder 4"/>
          <p:cNvSpPr>
            <a:spLocks noGrp="1"/>
          </p:cNvSpPr>
          <p:nvPr>
            <p:ph sz="half" idx="1"/>
          </p:nvPr>
        </p:nvSpPr>
        <p:spPr>
          <a:xfrm>
            <a:off x="386649" y="1858963"/>
            <a:ext cx="4894263" cy="4114800"/>
          </a:xfrm>
        </p:spPr>
        <p:txBody>
          <a:bodyPr/>
          <a:lstStyle/>
          <a:p>
            <a:r>
              <a:rPr lang="en-US" sz="2400" dirty="0" smtClean="0"/>
              <a:t>Use goggles when mixing chemicals if there’s a chance you could be splashed</a:t>
            </a:r>
          </a:p>
          <a:p>
            <a:r>
              <a:rPr lang="en-US" sz="2400" dirty="0" smtClean="0"/>
              <a:t>After splash in the eye with a very irritating chemical</a:t>
            </a:r>
          </a:p>
          <a:p>
            <a:pPr lvl="1"/>
            <a:r>
              <a:rPr lang="en-US" sz="2000" dirty="0" smtClean="0"/>
              <a:t>Wash your eyes immediately</a:t>
            </a:r>
          </a:p>
          <a:p>
            <a:pPr lvl="1"/>
            <a:r>
              <a:rPr lang="en-US" sz="2000" dirty="0" smtClean="0"/>
              <a:t>Wash for a minimum for 15 minutes</a:t>
            </a:r>
          </a:p>
          <a:p>
            <a:pPr lvl="1"/>
            <a:r>
              <a:rPr lang="en-US" sz="2000" dirty="0" smtClean="0"/>
              <a:t>If pain, burning, or blurred vision persist seek medical attention urgently</a:t>
            </a:r>
          </a:p>
        </p:txBody>
      </p:sp>
      <p:sp>
        <p:nvSpPr>
          <p:cNvPr id="144387" name="Slide Number Placeholder 3"/>
          <p:cNvSpPr>
            <a:spLocks noGrp="1"/>
          </p:cNvSpPr>
          <p:nvPr>
            <p:ph type="sldNum" sz="quarter" idx="12"/>
          </p:nvPr>
        </p:nvSpPr>
        <p:spPr>
          <a:noFill/>
        </p:spPr>
        <p:txBody>
          <a:bodyPr/>
          <a:lstStyle/>
          <a:p>
            <a:fld id="{6BFB2AA6-93AD-4305-8A0D-E1014FA7EF5E}" type="slidenum">
              <a:rPr lang="en-US" smtClean="0"/>
              <a:pPr/>
              <a:t>69</a:t>
            </a:fld>
            <a:endParaRPr lang="en-US" dirty="0" smtClean="0"/>
          </a:p>
        </p:txBody>
      </p:sp>
      <p:sp>
        <p:nvSpPr>
          <p:cNvPr id="9" name="Rectangle 6"/>
          <p:cNvSpPr>
            <a:spLocks noChangeArrowheads="1"/>
          </p:cNvSpPr>
          <p:nvPr/>
        </p:nvSpPr>
        <p:spPr bwMode="auto">
          <a:xfrm>
            <a:off x="5136305" y="4976236"/>
            <a:ext cx="3817690" cy="215444"/>
          </a:xfrm>
          <a:prstGeom prst="rect">
            <a:avLst/>
          </a:prstGeom>
          <a:noFill/>
          <a:ln w="9525">
            <a:noFill/>
            <a:miter lim="800000"/>
            <a:headEnd/>
            <a:tailEnd/>
          </a:ln>
        </p:spPr>
        <p:txBody>
          <a:bodyPr wrap="square">
            <a:spAutoFit/>
          </a:bodyPr>
          <a:lstStyle/>
          <a:p>
            <a:pPr>
              <a:defRPr/>
            </a:pPr>
            <a:r>
              <a:rPr lang="en-US" sz="800" dirty="0">
                <a:latin typeface="+mj-lt"/>
              </a:rPr>
              <a:t>Photo by </a:t>
            </a:r>
            <a:r>
              <a:rPr lang="en-US" sz="800" dirty="0" smtClean="0">
                <a:latin typeface="+mj-lt"/>
              </a:rPr>
              <a:t>Peter Baer available </a:t>
            </a:r>
            <a:r>
              <a:rPr lang="en-US" sz="800" dirty="0">
                <a:latin typeface="+mj-lt"/>
              </a:rPr>
              <a:t>under public domain from </a:t>
            </a:r>
            <a:r>
              <a:rPr lang="en-US" sz="800" dirty="0" smtClean="0">
                <a:solidFill>
                  <a:schemeClr val="tx2"/>
                </a:solidFill>
                <a:latin typeface="+mj-lt"/>
              </a:rPr>
              <a:t>Flick Creative Commons</a:t>
            </a:r>
            <a:endParaRPr lang="en-US" sz="800" dirty="0">
              <a:solidFill>
                <a:schemeClr val="tx2"/>
              </a:solidFill>
              <a:latin typeface="+mj-lt"/>
            </a:endParaRPr>
          </a:p>
        </p:txBody>
      </p:sp>
      <p:pic>
        <p:nvPicPr>
          <p:cNvPr id="3" name="Content Placeholder 2"/>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5139081" y="2054432"/>
            <a:ext cx="3834696" cy="2885703"/>
          </a:xfr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a:xfrm>
            <a:off x="381000" y="44450"/>
            <a:ext cx="8763000" cy="1981200"/>
          </a:xfrm>
        </p:spPr>
        <p:txBody>
          <a:bodyPr/>
          <a:lstStyle/>
          <a:p>
            <a:pPr eaLnBrk="1" hangingPunct="1"/>
            <a:r>
              <a:rPr lang="en-US" sz="5400" smtClean="0"/>
              <a:t>Introduction to OSHA</a:t>
            </a:r>
            <a:r>
              <a:rPr lang="en-US" smtClean="0"/>
              <a:t/>
            </a:r>
            <a:br>
              <a:rPr lang="en-US" smtClean="0"/>
            </a:br>
            <a:r>
              <a:rPr lang="en-US" smtClean="0"/>
              <a:t/>
            </a:r>
            <a:br>
              <a:rPr lang="en-US" smtClean="0"/>
            </a:br>
            <a:r>
              <a:rPr lang="en-US" smtClean="0"/>
              <a:t>Training Goals</a:t>
            </a:r>
          </a:p>
        </p:txBody>
      </p:sp>
      <p:sp>
        <p:nvSpPr>
          <p:cNvPr id="35842" name="Content Placeholder 1"/>
          <p:cNvSpPr>
            <a:spLocks noGrp="1"/>
          </p:cNvSpPr>
          <p:nvPr>
            <p:ph idx="1"/>
          </p:nvPr>
        </p:nvSpPr>
        <p:spPr>
          <a:xfrm>
            <a:off x="685800" y="2162175"/>
            <a:ext cx="7772400" cy="3962400"/>
          </a:xfrm>
        </p:spPr>
        <p:txBody>
          <a:bodyPr/>
          <a:lstStyle/>
          <a:p>
            <a:r>
              <a:rPr lang="en-US" smtClean="0"/>
              <a:t>Understand the role of OSHA in occupational safety and health</a:t>
            </a:r>
          </a:p>
          <a:p>
            <a:r>
              <a:rPr lang="en-US" smtClean="0"/>
              <a:t>Describe employer responsibilities and employee rights provided by OSHA</a:t>
            </a:r>
          </a:p>
          <a:p>
            <a:r>
              <a:rPr lang="en-US" smtClean="0"/>
              <a:t>Understand specific OSHA and industry standards related to salon for handling chemicals</a:t>
            </a:r>
          </a:p>
          <a:p>
            <a:endParaRPr lang="en-US" smtClean="0"/>
          </a:p>
          <a:p>
            <a:endParaRPr lang="en-US" smtClean="0"/>
          </a:p>
          <a:p>
            <a:endParaRPr lang="en-US" smtClean="0"/>
          </a:p>
          <a:p>
            <a:endParaRPr lang="en-US" smtClean="0"/>
          </a:p>
          <a:p>
            <a:endParaRPr lang="en-US" smtClean="0"/>
          </a:p>
        </p:txBody>
      </p:sp>
      <p:sp>
        <p:nvSpPr>
          <p:cNvPr id="35843" name="Slide Number Placeholder 4"/>
          <p:cNvSpPr>
            <a:spLocks noGrp="1"/>
          </p:cNvSpPr>
          <p:nvPr>
            <p:ph type="sldNum" sz="quarter" idx="12"/>
          </p:nvPr>
        </p:nvSpPr>
        <p:spPr>
          <a:noFill/>
        </p:spPr>
        <p:txBody>
          <a:bodyPr/>
          <a:lstStyle/>
          <a:p>
            <a:fld id="{CE0B99D5-D6B5-4B51-BDA8-827CB1708C19}" type="slidenum">
              <a:rPr lang="en-US" smtClean="0"/>
              <a:pPr/>
              <a:t>7</a:t>
            </a:fld>
            <a:endParaRPr lang="en-US"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0" y="177800"/>
            <a:ext cx="9144000" cy="1143000"/>
          </a:xfrm>
        </p:spPr>
        <p:txBody>
          <a:bodyPr/>
          <a:lstStyle/>
          <a:p>
            <a:r>
              <a:rPr lang="en-US" sz="3600" dirty="0" smtClean="0"/>
              <a:t> </a:t>
            </a:r>
            <a:r>
              <a:rPr lang="en-US" sz="3200" dirty="0" smtClean="0"/>
              <a:t>“Hand hygiene” is important to prevent skin issues</a:t>
            </a:r>
          </a:p>
        </p:txBody>
      </p:sp>
      <p:sp>
        <p:nvSpPr>
          <p:cNvPr id="142338" name="Text Placeholder 4"/>
          <p:cNvSpPr>
            <a:spLocks noGrp="1"/>
          </p:cNvSpPr>
          <p:nvPr>
            <p:ph type="body" sz="quarter" idx="3"/>
          </p:nvPr>
        </p:nvSpPr>
        <p:spPr>
          <a:xfrm>
            <a:off x="763588" y="1443038"/>
            <a:ext cx="7923212" cy="639762"/>
          </a:xfrm>
        </p:spPr>
        <p:txBody>
          <a:bodyPr/>
          <a:lstStyle/>
          <a:p>
            <a:r>
              <a:rPr lang="en-US" smtClean="0"/>
              <a:t>Take good care of your hands to reduce irritation</a:t>
            </a:r>
          </a:p>
        </p:txBody>
      </p:sp>
      <p:sp>
        <p:nvSpPr>
          <p:cNvPr id="142339" name="Slide Number Placeholder 6"/>
          <p:cNvSpPr>
            <a:spLocks noGrp="1"/>
          </p:cNvSpPr>
          <p:nvPr>
            <p:ph type="sldNum" sz="quarter" idx="12"/>
          </p:nvPr>
        </p:nvSpPr>
        <p:spPr>
          <a:noFill/>
        </p:spPr>
        <p:txBody>
          <a:bodyPr/>
          <a:lstStyle/>
          <a:p>
            <a:fld id="{8457EA42-DB49-42CF-A4CB-7FA5D66A41FA}" type="slidenum">
              <a:rPr lang="en-US" smtClean="0"/>
              <a:pPr/>
              <a:t>70</a:t>
            </a:fld>
            <a:endParaRPr lang="en-US" smtClean="0"/>
          </a:p>
        </p:txBody>
      </p:sp>
      <p:sp>
        <p:nvSpPr>
          <p:cNvPr id="142340" name="Content Placeholder 7"/>
          <p:cNvSpPr>
            <a:spLocks noGrp="1"/>
          </p:cNvSpPr>
          <p:nvPr>
            <p:ph sz="quarter" idx="4"/>
          </p:nvPr>
        </p:nvSpPr>
        <p:spPr>
          <a:xfrm>
            <a:off x="787400" y="2336800"/>
            <a:ext cx="5278438" cy="3951288"/>
          </a:xfrm>
        </p:spPr>
        <p:txBody>
          <a:bodyPr/>
          <a:lstStyle/>
          <a:p>
            <a:r>
              <a:rPr lang="en-US" smtClean="0"/>
              <a:t>Use gloves when washing</a:t>
            </a:r>
          </a:p>
          <a:p>
            <a:r>
              <a:rPr lang="en-US" smtClean="0"/>
              <a:t>Moisturize after washing</a:t>
            </a:r>
          </a:p>
          <a:p>
            <a:r>
              <a:rPr lang="en-US" smtClean="0"/>
              <a:t>Use gloves when handling chemicals.</a:t>
            </a:r>
          </a:p>
          <a:p>
            <a:r>
              <a:rPr lang="en-US" smtClean="0"/>
              <a:t>Dry your hands completely before putting on gloves.</a:t>
            </a:r>
          </a:p>
          <a:p>
            <a:r>
              <a:rPr lang="en-US" smtClean="0"/>
              <a:t>Use barrier creams.</a:t>
            </a:r>
          </a:p>
          <a:p>
            <a:r>
              <a:rPr lang="en-US" smtClean="0"/>
              <a:t>Avoid rubbing hair in web spaces between your fingers</a:t>
            </a:r>
          </a:p>
        </p:txBody>
      </p:sp>
      <p:sp>
        <p:nvSpPr>
          <p:cNvPr id="142343" name="TextBox 1"/>
          <p:cNvSpPr txBox="1">
            <a:spLocks noChangeArrowheads="1"/>
          </p:cNvSpPr>
          <p:nvPr/>
        </p:nvSpPr>
        <p:spPr bwMode="auto">
          <a:xfrm>
            <a:off x="6400800" y="3959225"/>
            <a:ext cx="1793875" cy="368300"/>
          </a:xfrm>
          <a:prstGeom prst="rect">
            <a:avLst/>
          </a:prstGeom>
          <a:noFill/>
          <a:ln w="9525">
            <a:noFill/>
            <a:miter lim="800000"/>
            <a:headEnd/>
            <a:tailEnd/>
          </a:ln>
        </p:spPr>
        <p:txBody>
          <a:bodyPr>
            <a:spAutoFit/>
          </a:bodyPr>
          <a:lstStyle/>
          <a:p>
            <a:pPr eaLnBrk="0" hangingPunct="0">
              <a:spcBef>
                <a:spcPct val="20000"/>
              </a:spcBef>
            </a:pPr>
            <a:endParaRPr lang="en-US"/>
          </a:p>
        </p:txBody>
      </p:sp>
      <p:pic>
        <p:nvPicPr>
          <p:cNvPr id="142344" name="Picture 6" descr="P:\IH Group\OSHA Grant\Salon workers\Images\ERGO\P102059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1425" y="2305050"/>
            <a:ext cx="2517775" cy="2995613"/>
          </a:xfrm>
          <a:prstGeom prst="rect">
            <a:avLst/>
          </a:prstGeom>
          <a:noFill/>
          <a:ln w="9525">
            <a:noFill/>
            <a:miter lim="800000"/>
            <a:headEnd/>
            <a:tailEnd/>
          </a:ln>
        </p:spPr>
      </p:pic>
      <p:sp>
        <p:nvSpPr>
          <p:cNvPr id="142345" name="TextBox 2"/>
          <p:cNvSpPr txBox="1">
            <a:spLocks noChangeArrowheads="1"/>
          </p:cNvSpPr>
          <p:nvPr/>
        </p:nvSpPr>
        <p:spPr bwMode="auto">
          <a:xfrm>
            <a:off x="6840538" y="5324475"/>
            <a:ext cx="2211387" cy="246063"/>
          </a:xfrm>
          <a:prstGeom prst="rect">
            <a:avLst/>
          </a:prstGeom>
          <a:noFill/>
          <a:ln w="9525">
            <a:noFill/>
            <a:miter lim="800000"/>
            <a:headEnd/>
            <a:tailEnd/>
          </a:ln>
        </p:spPr>
        <p:txBody>
          <a:bodyPr>
            <a:spAutoFit/>
          </a:bodyPr>
          <a:lstStyle/>
          <a:p>
            <a:pPr eaLnBrk="0" hangingPunct="0">
              <a:spcBef>
                <a:spcPct val="20000"/>
              </a:spcBef>
            </a:pPr>
            <a:r>
              <a:rPr lang="en-US" sz="1000"/>
              <a:t>Photo by National Jewish Health</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4"/>
          <p:cNvSpPr>
            <a:spLocks noGrp="1"/>
          </p:cNvSpPr>
          <p:nvPr>
            <p:ph type="title"/>
          </p:nvPr>
        </p:nvSpPr>
        <p:spPr>
          <a:xfrm>
            <a:off x="57150" y="73025"/>
            <a:ext cx="9144000" cy="1143000"/>
          </a:xfrm>
        </p:spPr>
        <p:txBody>
          <a:bodyPr/>
          <a:lstStyle/>
          <a:p>
            <a:r>
              <a:rPr lang="en-US" sz="3200" smtClean="0"/>
              <a:t>What type of respiratory protection should I use?</a:t>
            </a:r>
          </a:p>
        </p:txBody>
      </p:sp>
      <p:sp>
        <p:nvSpPr>
          <p:cNvPr id="147458" name="Content Placeholder 5"/>
          <p:cNvSpPr>
            <a:spLocks noGrp="1"/>
          </p:cNvSpPr>
          <p:nvPr>
            <p:ph sz="half" idx="1"/>
          </p:nvPr>
        </p:nvSpPr>
        <p:spPr>
          <a:xfrm>
            <a:off x="102363" y="1174359"/>
            <a:ext cx="6861175" cy="4114800"/>
          </a:xfrm>
        </p:spPr>
        <p:txBody>
          <a:bodyPr/>
          <a:lstStyle/>
          <a:p>
            <a:r>
              <a:rPr lang="en-US" sz="3200" dirty="0" smtClean="0"/>
              <a:t>Respirators</a:t>
            </a:r>
          </a:p>
          <a:p>
            <a:pPr lvl="1"/>
            <a:r>
              <a:rPr lang="en-US" sz="2800" dirty="0" smtClean="0"/>
              <a:t>Surgical mask – only when you want to protect the client from your illness</a:t>
            </a:r>
          </a:p>
          <a:p>
            <a:pPr lvl="1"/>
            <a:r>
              <a:rPr lang="en-US" sz="2800" dirty="0" smtClean="0"/>
              <a:t>N95 – to protect you from dust exposures especially when doing nails</a:t>
            </a:r>
          </a:p>
          <a:p>
            <a:pPr lvl="2"/>
            <a:r>
              <a:rPr lang="en-US" sz="2400" dirty="0" smtClean="0"/>
              <a:t>Should be NIOSH approved</a:t>
            </a:r>
          </a:p>
          <a:p>
            <a:pPr lvl="1"/>
            <a:r>
              <a:rPr lang="en-US" sz="2800" dirty="0" smtClean="0"/>
              <a:t>Air purifying respirator – when working with chemicals such as formaldehyde</a:t>
            </a:r>
          </a:p>
          <a:p>
            <a:pPr lvl="2"/>
            <a:r>
              <a:rPr lang="en-US" sz="2400" dirty="0" smtClean="0"/>
              <a:t>May need special cartridges based on exposure</a:t>
            </a:r>
          </a:p>
          <a:p>
            <a:endParaRPr lang="en-US" dirty="0" smtClean="0"/>
          </a:p>
        </p:txBody>
      </p:sp>
      <p:sp>
        <p:nvSpPr>
          <p:cNvPr id="147459" name="Slide Number Placeholder 3"/>
          <p:cNvSpPr>
            <a:spLocks noGrp="1"/>
          </p:cNvSpPr>
          <p:nvPr>
            <p:ph type="sldNum" sz="quarter" idx="12"/>
          </p:nvPr>
        </p:nvSpPr>
        <p:spPr>
          <a:noFill/>
        </p:spPr>
        <p:txBody>
          <a:bodyPr/>
          <a:lstStyle/>
          <a:p>
            <a:fld id="{580ED816-EC13-44A1-885D-91186ABFB139}" type="slidenum">
              <a:rPr lang="en-US" smtClean="0"/>
              <a:pPr/>
              <a:t>71</a:t>
            </a:fld>
            <a:endParaRPr lang="en-US" smtClean="0"/>
          </a:p>
        </p:txBody>
      </p:sp>
      <p:pic>
        <p:nvPicPr>
          <p:cNvPr id="147460" name="Picture 8" descr="IMG_1335.jpg"/>
          <p:cNvPicPr>
            <a:picLocks noChangeAspect="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6865938" y="1724025"/>
            <a:ext cx="2162175" cy="1030288"/>
          </a:xfrm>
          <a:prstGeom prst="rect">
            <a:avLst/>
          </a:prstGeom>
          <a:noFill/>
          <a:ln w="9525">
            <a:noFill/>
            <a:miter lim="800000"/>
            <a:headEnd/>
            <a:tailEnd/>
          </a:ln>
        </p:spPr>
      </p:pic>
      <p:sp>
        <p:nvSpPr>
          <p:cNvPr id="10" name="TextBox 9"/>
          <p:cNvSpPr txBox="1"/>
          <p:nvPr/>
        </p:nvSpPr>
        <p:spPr>
          <a:xfrm>
            <a:off x="6823075" y="6067425"/>
            <a:ext cx="2133600" cy="214312"/>
          </a:xfrm>
          <a:prstGeom prst="rect">
            <a:avLst/>
          </a:prstGeom>
          <a:noFill/>
        </p:spPr>
        <p:txBody>
          <a:bodyPr>
            <a:spAutoFit/>
          </a:bodyPr>
          <a:lstStyle/>
          <a:p>
            <a:pPr algn="ctr">
              <a:defRPr/>
            </a:pPr>
            <a:r>
              <a:rPr lang="en-US" sz="800" dirty="0">
                <a:latin typeface="+mj-lt"/>
              </a:rPr>
              <a:t>Photos by National Jewish Health</a:t>
            </a:r>
          </a:p>
        </p:txBody>
      </p:sp>
      <p:pic>
        <p:nvPicPr>
          <p:cNvPr id="147462" name="Picture 10" descr="IMG_1338.jpg"/>
          <p:cNvPicPr>
            <a:picLocks noChangeAspect="1"/>
          </p:cNvPicPr>
          <p:nvPr/>
        </p:nvPicPr>
        <p:blipFill>
          <a:blip r:embed="rId5" cstate="email">
            <a:lum bright="10000"/>
            <a:extLst>
              <a:ext uri="{28A0092B-C50C-407E-A947-70E740481C1C}">
                <a14:useLocalDpi xmlns:a14="http://schemas.microsoft.com/office/drawing/2010/main"/>
              </a:ext>
            </a:extLst>
          </a:blip>
          <a:srcRect/>
          <a:stretch>
            <a:fillRect/>
          </a:stretch>
        </p:blipFill>
        <p:spPr bwMode="auto">
          <a:xfrm>
            <a:off x="6731000" y="3367088"/>
            <a:ext cx="973138" cy="769937"/>
          </a:xfrm>
          <a:prstGeom prst="rect">
            <a:avLst/>
          </a:prstGeom>
          <a:noFill/>
          <a:ln w="9525">
            <a:noFill/>
            <a:miter lim="800000"/>
            <a:headEnd/>
            <a:tailEnd/>
          </a:ln>
        </p:spPr>
      </p:pic>
      <p:pic>
        <p:nvPicPr>
          <p:cNvPr id="147463" name="Picture 11" descr="IMG_1336.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3425" y="4879975"/>
            <a:ext cx="1524000" cy="1187450"/>
          </a:xfrm>
          <a:prstGeom prst="rect">
            <a:avLst/>
          </a:prstGeom>
          <a:noFill/>
          <a:ln w="9525">
            <a:noFill/>
            <a:miter lim="800000"/>
            <a:headEnd/>
            <a:tailEnd/>
          </a:ln>
        </p:spPr>
      </p:pic>
      <p:pic>
        <p:nvPicPr>
          <p:cNvPr id="147464" name="Picture 12" descr="IMG_1337.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26388" y="3367088"/>
            <a:ext cx="1074737" cy="812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4"/>
          <p:cNvSpPr>
            <a:spLocks noGrp="1"/>
          </p:cNvSpPr>
          <p:nvPr>
            <p:ph type="title"/>
          </p:nvPr>
        </p:nvSpPr>
        <p:spPr>
          <a:xfrm>
            <a:off x="250825" y="73025"/>
            <a:ext cx="8763000" cy="1143000"/>
          </a:xfrm>
        </p:spPr>
        <p:txBody>
          <a:bodyPr/>
          <a:lstStyle/>
          <a:p>
            <a:r>
              <a:rPr lang="en-US" sz="4000" smtClean="0"/>
              <a:t>What other personal protective equipment should I use?</a:t>
            </a:r>
          </a:p>
        </p:txBody>
      </p:sp>
      <p:sp>
        <p:nvSpPr>
          <p:cNvPr id="148482" name="Content Placeholder 6"/>
          <p:cNvSpPr>
            <a:spLocks noGrp="1"/>
          </p:cNvSpPr>
          <p:nvPr>
            <p:ph sz="half" idx="2"/>
          </p:nvPr>
        </p:nvSpPr>
        <p:spPr>
          <a:xfrm>
            <a:off x="225425" y="1422400"/>
            <a:ext cx="7177088" cy="7377113"/>
          </a:xfrm>
        </p:spPr>
        <p:txBody>
          <a:bodyPr/>
          <a:lstStyle/>
          <a:p>
            <a:r>
              <a:rPr lang="en-US" sz="3200" smtClean="0"/>
              <a:t>Gloves</a:t>
            </a:r>
          </a:p>
          <a:p>
            <a:pPr lvl="1"/>
            <a:r>
              <a:rPr lang="en-US" sz="2800" smtClean="0"/>
              <a:t>Nitrile – these will protect from most chemical exposures use when doing hair or nails</a:t>
            </a:r>
          </a:p>
          <a:p>
            <a:pPr lvl="2"/>
            <a:r>
              <a:rPr lang="en-US" sz="2400" smtClean="0"/>
              <a:t>Vinyl gloves do not protect against all chemical exposures</a:t>
            </a:r>
          </a:p>
          <a:p>
            <a:pPr lvl="2"/>
            <a:r>
              <a:rPr lang="en-US" sz="2400" smtClean="0"/>
              <a:t>Best practice is to use nitrile</a:t>
            </a:r>
          </a:p>
          <a:p>
            <a:r>
              <a:rPr lang="en-US" sz="3200" smtClean="0"/>
              <a:t>Eye Protection</a:t>
            </a:r>
          </a:p>
          <a:p>
            <a:pPr lvl="1"/>
            <a:r>
              <a:rPr lang="en-US" sz="2800" smtClean="0"/>
              <a:t>Use safety glasses/goggles when mixing chemicals</a:t>
            </a:r>
          </a:p>
          <a:p>
            <a:endParaRPr lang="en-US" smtClean="0"/>
          </a:p>
          <a:p>
            <a:endParaRPr lang="en-US" smtClean="0"/>
          </a:p>
        </p:txBody>
      </p:sp>
      <p:sp>
        <p:nvSpPr>
          <p:cNvPr id="148483" name="Slide Number Placeholder 3"/>
          <p:cNvSpPr>
            <a:spLocks noGrp="1"/>
          </p:cNvSpPr>
          <p:nvPr>
            <p:ph type="sldNum" sz="quarter" idx="12"/>
          </p:nvPr>
        </p:nvSpPr>
        <p:spPr>
          <a:noFill/>
        </p:spPr>
        <p:txBody>
          <a:bodyPr/>
          <a:lstStyle/>
          <a:p>
            <a:fld id="{3C26AB3E-E425-4932-8BE0-A5435D8B1F5B}" type="slidenum">
              <a:rPr lang="en-US" smtClean="0"/>
              <a:pPr/>
              <a:t>72</a:t>
            </a:fld>
            <a:endParaRPr lang="en-US" smtClean="0"/>
          </a:p>
        </p:txBody>
      </p:sp>
      <p:pic>
        <p:nvPicPr>
          <p:cNvPr id="148484" name="Picture 7" descr="Nitrile Glov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1088" y="2157413"/>
            <a:ext cx="812800" cy="1254125"/>
          </a:xfrm>
          <a:prstGeom prst="rect">
            <a:avLst/>
          </a:prstGeom>
          <a:noFill/>
          <a:ln w="9525">
            <a:noFill/>
            <a:miter lim="800000"/>
            <a:headEnd/>
            <a:tailEnd/>
          </a:ln>
        </p:spPr>
      </p:pic>
      <p:sp>
        <p:nvSpPr>
          <p:cNvPr id="10" name="TextBox 9"/>
          <p:cNvSpPr txBox="1"/>
          <p:nvPr/>
        </p:nvSpPr>
        <p:spPr>
          <a:xfrm>
            <a:off x="6780213" y="3389313"/>
            <a:ext cx="2133600" cy="215900"/>
          </a:xfrm>
          <a:prstGeom prst="rect">
            <a:avLst/>
          </a:prstGeom>
          <a:noFill/>
        </p:spPr>
        <p:txBody>
          <a:bodyPr>
            <a:spAutoFit/>
          </a:bodyPr>
          <a:lstStyle/>
          <a:p>
            <a:pPr algn="ctr">
              <a:defRPr/>
            </a:pPr>
            <a:r>
              <a:rPr lang="en-US" sz="800" dirty="0">
                <a:latin typeface="+mj-lt"/>
              </a:rPr>
              <a:t>Photo by National Jewish Health</a:t>
            </a:r>
          </a:p>
        </p:txBody>
      </p:sp>
      <p:pic>
        <p:nvPicPr>
          <p:cNvPr id="148486" name="Picture 2" descr="File:Laboratory protection goggles-blu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8113" y="4833938"/>
            <a:ext cx="2466975" cy="1016000"/>
          </a:xfrm>
          <a:prstGeom prst="rect">
            <a:avLst/>
          </a:prstGeom>
          <a:noFill/>
          <a:ln w="9525">
            <a:noFill/>
            <a:miter lim="800000"/>
            <a:headEnd/>
            <a:tailEnd/>
          </a:ln>
        </p:spPr>
      </p:pic>
      <p:sp>
        <p:nvSpPr>
          <p:cNvPr id="11" name="Rectangle 6"/>
          <p:cNvSpPr>
            <a:spLocks noChangeArrowheads="1"/>
          </p:cNvSpPr>
          <p:nvPr/>
        </p:nvSpPr>
        <p:spPr bwMode="auto">
          <a:xfrm>
            <a:off x="6561138" y="5865813"/>
            <a:ext cx="2524125" cy="339725"/>
          </a:xfrm>
          <a:prstGeom prst="rect">
            <a:avLst/>
          </a:prstGeom>
          <a:noFill/>
          <a:ln w="9525">
            <a:noFill/>
            <a:miter lim="800000"/>
            <a:headEnd/>
            <a:tailEnd/>
          </a:ln>
        </p:spPr>
        <p:txBody>
          <a:bodyPr>
            <a:spAutoFit/>
          </a:bodyPr>
          <a:lstStyle/>
          <a:p>
            <a:pPr>
              <a:defRPr/>
            </a:pPr>
            <a:r>
              <a:rPr lang="en-US" sz="800" dirty="0">
                <a:latin typeface="+mj-lt"/>
              </a:rPr>
              <a:t>Picture by </a:t>
            </a:r>
            <a:r>
              <a:rPr lang="en-US" sz="800" dirty="0" err="1">
                <a:latin typeface="+mj-lt"/>
              </a:rPr>
              <a:t>Lilly_M</a:t>
            </a:r>
            <a:r>
              <a:rPr lang="en-US" sz="800" dirty="0">
                <a:latin typeface="+mj-lt"/>
              </a:rPr>
              <a:t> available under public domain from </a:t>
            </a:r>
            <a:r>
              <a:rPr lang="en-US" sz="800" dirty="0">
                <a:solidFill>
                  <a:schemeClr val="tx2"/>
                </a:solidFill>
                <a:latin typeface="+mj-lt"/>
                <a:hlinkClick r:id="rId6"/>
              </a:rPr>
              <a:t>Wikimedia Commons</a:t>
            </a:r>
            <a:endParaRPr lang="en-US" sz="800" dirty="0">
              <a:solidFill>
                <a:schemeClr val="tx2"/>
              </a:solidFill>
              <a:latin typeface="+mj-lt"/>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6"/>
          <p:cNvSpPr>
            <a:spLocks noGrp="1" noChangeArrowheads="1"/>
          </p:cNvSpPr>
          <p:nvPr>
            <p:ph type="title" idx="4294967295"/>
          </p:nvPr>
        </p:nvSpPr>
        <p:spPr>
          <a:xfrm>
            <a:off x="192088" y="160338"/>
            <a:ext cx="8763000" cy="1676400"/>
          </a:xfrm>
        </p:spPr>
        <p:txBody>
          <a:bodyPr/>
          <a:lstStyle/>
          <a:p>
            <a:pPr eaLnBrk="1" hangingPunct="1"/>
            <a:r>
              <a:rPr lang="en-US" dirty="0" smtClean="0"/>
              <a:t>Ergonomics </a:t>
            </a:r>
            <a:br>
              <a:rPr lang="en-US" dirty="0" smtClean="0"/>
            </a:br>
            <a:r>
              <a:rPr lang="en-US" dirty="0"/>
              <a:t/>
            </a:r>
            <a:br>
              <a:rPr lang="en-US" dirty="0"/>
            </a:br>
            <a:r>
              <a:rPr lang="en-US" dirty="0" smtClean="0"/>
              <a:t>Training Goals</a:t>
            </a:r>
          </a:p>
        </p:txBody>
      </p:sp>
      <p:sp>
        <p:nvSpPr>
          <p:cNvPr id="180226" name="Content Placeholder 1"/>
          <p:cNvSpPr>
            <a:spLocks noGrp="1"/>
          </p:cNvSpPr>
          <p:nvPr>
            <p:ph idx="4294967295"/>
          </p:nvPr>
        </p:nvSpPr>
        <p:spPr>
          <a:xfrm>
            <a:off x="662049" y="2425535"/>
            <a:ext cx="7772400" cy="4572000"/>
          </a:xfrm>
        </p:spPr>
        <p:txBody>
          <a:bodyPr/>
          <a:lstStyle/>
          <a:p>
            <a:r>
              <a:rPr lang="en-US" dirty="0" smtClean="0"/>
              <a:t>Define ergonomics</a:t>
            </a:r>
          </a:p>
          <a:p>
            <a:r>
              <a:rPr lang="en-US" dirty="0" smtClean="0"/>
              <a:t>Describe health effects caused by ergonomic problems </a:t>
            </a:r>
          </a:p>
          <a:p>
            <a:r>
              <a:rPr lang="en-US" dirty="0" smtClean="0"/>
              <a:t>Learn ways to reduce ergonomic hazards</a:t>
            </a:r>
          </a:p>
          <a:p>
            <a:endParaRPr lang="en-US" dirty="0" smtClean="0"/>
          </a:p>
        </p:txBody>
      </p:sp>
      <p:sp>
        <p:nvSpPr>
          <p:cNvPr id="180227"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lstStyle/>
          <a:p>
            <a:pPr algn="r"/>
            <a:fld id="{0D0784BD-F3F6-4C22-AE80-D79483FAB02F}" type="slidenum">
              <a:rPr lang="en-US" sz="1400">
                <a:cs typeface="Tahoma" pitchFamily="34" charset="0"/>
              </a:rPr>
              <a:pPr algn="r"/>
              <a:t>73</a:t>
            </a:fld>
            <a:endParaRPr lang="en-US" sz="1400">
              <a:cs typeface="Tahoma" pitchFamily="34" charset="0"/>
            </a:endParaRPr>
          </a:p>
        </p:txBody>
      </p:sp>
    </p:spTree>
    <p:custDataLst>
      <p:tags r:id="rId1"/>
    </p:custDataLst>
    <p:extLst>
      <p:ext uri="{BB962C8B-B14F-4D97-AF65-F5344CB8AC3E}">
        <p14:creationId xmlns:p14="http://schemas.microsoft.com/office/powerpoint/2010/main" val="2733172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58775" y="1539875"/>
            <a:ext cx="8402638" cy="5814925"/>
          </a:xfrm>
          <a:extLst/>
        </p:spPr>
        <p:txBody>
          <a:bodyPr lIns="0" tIns="0" rIns="0" bIns="0">
            <a:spAutoFit/>
          </a:bodyPr>
          <a:lstStyle/>
          <a:p>
            <a:pPr marL="692150" eaLnBrk="1" hangingPunct="1">
              <a:lnSpc>
                <a:spcPts val="4000"/>
              </a:lnSpc>
              <a:spcBef>
                <a:spcPts val="0"/>
              </a:spcBef>
              <a:buClr>
                <a:srgbClr val="080808"/>
              </a:buClr>
              <a:defRPr/>
            </a:pPr>
            <a:r>
              <a:rPr lang="en-US" sz="2800" dirty="0" smtClean="0">
                <a:solidFill>
                  <a:srgbClr val="080808"/>
                </a:solidFill>
              </a:rPr>
              <a:t>Every worker has their own set of:</a:t>
            </a:r>
          </a:p>
          <a:p>
            <a:pPr marL="1092200" lvl="1" eaLnBrk="1" hangingPunct="1">
              <a:lnSpc>
                <a:spcPts val="4000"/>
              </a:lnSpc>
              <a:spcBef>
                <a:spcPts val="0"/>
              </a:spcBef>
              <a:buClr>
                <a:srgbClr val="080808"/>
              </a:buClr>
              <a:defRPr/>
            </a:pPr>
            <a:r>
              <a:rPr lang="en-US" sz="2400" dirty="0" smtClean="0">
                <a:solidFill>
                  <a:srgbClr val="080808"/>
                </a:solidFill>
              </a:rPr>
              <a:t>Capabilities  (Physical and mental)</a:t>
            </a:r>
          </a:p>
          <a:p>
            <a:pPr marL="1092200" lvl="1" eaLnBrk="1" hangingPunct="1">
              <a:lnSpc>
                <a:spcPts val="4000"/>
              </a:lnSpc>
              <a:spcBef>
                <a:spcPts val="0"/>
              </a:spcBef>
              <a:buClr>
                <a:srgbClr val="080808"/>
              </a:buClr>
              <a:defRPr/>
            </a:pPr>
            <a:r>
              <a:rPr lang="en-US" sz="2400" dirty="0" smtClean="0">
                <a:solidFill>
                  <a:srgbClr val="080808"/>
                </a:solidFill>
              </a:rPr>
              <a:t>Limitations  </a:t>
            </a:r>
          </a:p>
          <a:p>
            <a:pPr marL="692150" eaLnBrk="1" hangingPunct="1">
              <a:lnSpc>
                <a:spcPts val="4000"/>
              </a:lnSpc>
              <a:spcBef>
                <a:spcPts val="0"/>
              </a:spcBef>
              <a:buClr>
                <a:srgbClr val="080808"/>
              </a:buClr>
              <a:defRPr/>
            </a:pPr>
            <a:r>
              <a:rPr lang="en-US" sz="2800" dirty="0" smtClean="0">
                <a:solidFill>
                  <a:srgbClr val="080808"/>
                </a:solidFill>
              </a:rPr>
              <a:t>Enhancing the worker’s capabilities, while minimizing the impact of their limitations by using proper:</a:t>
            </a:r>
          </a:p>
          <a:p>
            <a:pPr marL="1092200" lvl="1" eaLnBrk="1" hangingPunct="1">
              <a:lnSpc>
                <a:spcPts val="4000"/>
              </a:lnSpc>
              <a:spcBef>
                <a:spcPts val="0"/>
              </a:spcBef>
              <a:buClr>
                <a:srgbClr val="080808"/>
              </a:buClr>
              <a:defRPr/>
            </a:pPr>
            <a:r>
              <a:rPr lang="en-US" sz="2400" dirty="0" smtClean="0">
                <a:solidFill>
                  <a:srgbClr val="080808"/>
                </a:solidFill>
              </a:rPr>
              <a:t>Tools and equipment</a:t>
            </a:r>
          </a:p>
          <a:p>
            <a:pPr marL="1092200" lvl="1" eaLnBrk="1" hangingPunct="1">
              <a:lnSpc>
                <a:spcPts val="4000"/>
              </a:lnSpc>
              <a:spcBef>
                <a:spcPts val="0"/>
              </a:spcBef>
              <a:buClr>
                <a:srgbClr val="080808"/>
              </a:buClr>
              <a:defRPr/>
            </a:pPr>
            <a:r>
              <a:rPr lang="en-US" sz="2400" dirty="0">
                <a:solidFill>
                  <a:srgbClr val="080808"/>
                </a:solidFill>
              </a:rPr>
              <a:t>Job </a:t>
            </a:r>
            <a:r>
              <a:rPr lang="en-US" sz="2400" dirty="0" smtClean="0">
                <a:solidFill>
                  <a:srgbClr val="080808"/>
                </a:solidFill>
              </a:rPr>
              <a:t>task assignment and training</a:t>
            </a:r>
            <a:endParaRPr lang="en-US" sz="2400" dirty="0">
              <a:solidFill>
                <a:srgbClr val="080808"/>
              </a:solidFill>
            </a:endParaRPr>
          </a:p>
          <a:p>
            <a:pPr marL="1092200" lvl="1" eaLnBrk="1" hangingPunct="1">
              <a:lnSpc>
                <a:spcPts val="4000"/>
              </a:lnSpc>
              <a:spcBef>
                <a:spcPts val="0"/>
              </a:spcBef>
              <a:buClr>
                <a:srgbClr val="080808"/>
              </a:buClr>
              <a:defRPr/>
            </a:pPr>
            <a:r>
              <a:rPr lang="en-US" sz="2400" dirty="0" smtClean="0">
                <a:solidFill>
                  <a:srgbClr val="080808"/>
                </a:solidFill>
              </a:rPr>
              <a:t>Workplace environment</a:t>
            </a:r>
          </a:p>
          <a:p>
            <a:pPr marL="457200" indent="-457200" eaLnBrk="1" hangingPunct="1">
              <a:lnSpc>
                <a:spcPts val="4000"/>
              </a:lnSpc>
              <a:buClr>
                <a:srgbClr val="080808"/>
              </a:buClr>
              <a:defRPr/>
            </a:pPr>
            <a:endParaRPr lang="en-US" sz="2800" dirty="0" smtClean="0">
              <a:solidFill>
                <a:srgbClr val="080808"/>
              </a:solidFill>
            </a:endParaRPr>
          </a:p>
          <a:p>
            <a:pPr marL="457200" indent="-457200" eaLnBrk="1" hangingPunct="1">
              <a:lnSpc>
                <a:spcPts val="4000"/>
              </a:lnSpc>
              <a:buClr>
                <a:srgbClr val="080808"/>
              </a:buClr>
              <a:defRPr/>
            </a:pPr>
            <a:endParaRPr lang="en-US" sz="2800" dirty="0" smtClean="0">
              <a:solidFill>
                <a:srgbClr val="080808"/>
              </a:solidFill>
            </a:endParaRPr>
          </a:p>
        </p:txBody>
      </p:sp>
      <p:sp>
        <p:nvSpPr>
          <p:cNvPr id="182274" name="Rectangle 3"/>
          <p:cNvSpPr>
            <a:spLocks noGrp="1" noChangeArrowheads="1"/>
          </p:cNvSpPr>
          <p:nvPr>
            <p:ph type="title"/>
          </p:nvPr>
        </p:nvSpPr>
        <p:spPr>
          <a:xfrm>
            <a:off x="685800" y="428625"/>
            <a:ext cx="7772400" cy="838200"/>
          </a:xfrm>
        </p:spPr>
        <p:txBody>
          <a:bodyPr/>
          <a:lstStyle/>
          <a:p>
            <a:pPr eaLnBrk="1" hangingPunct="1"/>
            <a:r>
              <a:rPr lang="en-US" sz="3600" dirty="0" smtClean="0"/>
              <a:t>Ergonomics is the science of fitting the job to the worker (OSHA)</a:t>
            </a:r>
            <a:endParaRPr lang="en-CA" sz="3600" b="1" dirty="0" smtClean="0">
              <a:solidFill>
                <a:srgbClr val="080808"/>
              </a:solidFill>
            </a:endParaRPr>
          </a:p>
        </p:txBody>
      </p:sp>
    </p:spTree>
    <p:custDataLst>
      <p:tags r:id="rId1"/>
    </p:custDataLst>
    <p:extLst>
      <p:ext uri="{BB962C8B-B14F-4D97-AF65-F5344CB8AC3E}">
        <p14:creationId xmlns:p14="http://schemas.microsoft.com/office/powerpoint/2010/main" val="287445551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09613" y="6030913"/>
            <a:ext cx="7797800" cy="4857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22" name="Title 4"/>
          <p:cNvSpPr>
            <a:spLocks noGrp="1"/>
          </p:cNvSpPr>
          <p:nvPr>
            <p:ph type="title"/>
          </p:nvPr>
        </p:nvSpPr>
        <p:spPr/>
        <p:txBody>
          <a:bodyPr/>
          <a:lstStyle/>
          <a:p>
            <a:r>
              <a:rPr lang="en-US" sz="4000" dirty="0" smtClean="0"/>
              <a:t>Ergonomic problems can lead to musculoskeletal disorders (MSDs)</a:t>
            </a:r>
          </a:p>
        </p:txBody>
      </p:sp>
      <p:sp>
        <p:nvSpPr>
          <p:cNvPr id="184323" name="Text Placeholder 5"/>
          <p:cNvSpPr>
            <a:spLocks noGrp="1"/>
          </p:cNvSpPr>
          <p:nvPr>
            <p:ph type="body" idx="1"/>
          </p:nvPr>
        </p:nvSpPr>
        <p:spPr/>
        <p:txBody>
          <a:bodyPr/>
          <a:lstStyle/>
          <a:p>
            <a:r>
              <a:rPr lang="en-US" smtClean="0"/>
              <a:t>Soreness and Stiffness</a:t>
            </a:r>
          </a:p>
        </p:txBody>
      </p:sp>
      <p:sp>
        <p:nvSpPr>
          <p:cNvPr id="184324" name="Content Placeholder 6"/>
          <p:cNvSpPr>
            <a:spLocks noGrp="1"/>
          </p:cNvSpPr>
          <p:nvPr>
            <p:ph sz="half" idx="2"/>
          </p:nvPr>
        </p:nvSpPr>
        <p:spPr/>
        <p:txBody>
          <a:bodyPr/>
          <a:lstStyle/>
          <a:p>
            <a:r>
              <a:rPr lang="en-US" smtClean="0"/>
              <a:t>Most common</a:t>
            </a:r>
          </a:p>
          <a:p>
            <a:r>
              <a:rPr lang="en-US" smtClean="0"/>
              <a:t>Gets better with rest and stretching</a:t>
            </a:r>
          </a:p>
          <a:p>
            <a:r>
              <a:rPr lang="en-US" smtClean="0"/>
              <a:t>If not, may be sign of more serious problem</a:t>
            </a:r>
          </a:p>
        </p:txBody>
      </p:sp>
      <p:sp>
        <p:nvSpPr>
          <p:cNvPr id="184325" name="Text Placeholder 7"/>
          <p:cNvSpPr>
            <a:spLocks noGrp="1"/>
          </p:cNvSpPr>
          <p:nvPr>
            <p:ph type="body" sz="quarter" idx="3"/>
          </p:nvPr>
        </p:nvSpPr>
        <p:spPr/>
        <p:txBody>
          <a:bodyPr/>
          <a:lstStyle/>
          <a:p>
            <a:r>
              <a:rPr lang="en-US" smtClean="0"/>
              <a:t>MSDs</a:t>
            </a:r>
          </a:p>
        </p:txBody>
      </p:sp>
      <p:sp>
        <p:nvSpPr>
          <p:cNvPr id="184326" name="Content Placeholder 8"/>
          <p:cNvSpPr>
            <a:spLocks noGrp="1"/>
          </p:cNvSpPr>
          <p:nvPr>
            <p:ph sz="quarter" idx="4"/>
          </p:nvPr>
        </p:nvSpPr>
        <p:spPr/>
        <p:txBody>
          <a:bodyPr/>
          <a:lstStyle/>
          <a:p>
            <a:r>
              <a:rPr lang="en-US" smtClean="0"/>
              <a:t>“Injuries” that happen over time</a:t>
            </a:r>
          </a:p>
          <a:p>
            <a:pPr lvl="1"/>
            <a:r>
              <a:rPr lang="en-US" smtClean="0"/>
              <a:t>Tendons</a:t>
            </a:r>
          </a:p>
          <a:p>
            <a:pPr lvl="1"/>
            <a:r>
              <a:rPr lang="en-US" smtClean="0"/>
              <a:t>Joints</a:t>
            </a:r>
          </a:p>
          <a:p>
            <a:pPr lvl="1"/>
            <a:r>
              <a:rPr lang="en-US" smtClean="0"/>
              <a:t>Nerves</a:t>
            </a:r>
          </a:p>
          <a:p>
            <a:r>
              <a:rPr lang="en-US" smtClean="0"/>
              <a:t>Easy to treat early</a:t>
            </a:r>
          </a:p>
          <a:p>
            <a:pPr lvl="1"/>
            <a:r>
              <a:rPr lang="en-US" smtClean="0"/>
              <a:t>Break from activity</a:t>
            </a:r>
          </a:p>
          <a:p>
            <a:pPr lvl="1"/>
            <a:r>
              <a:rPr lang="en-US" smtClean="0"/>
              <a:t>Physical therapy</a:t>
            </a:r>
          </a:p>
          <a:p>
            <a:r>
              <a:rPr lang="en-US" smtClean="0"/>
              <a:t>Harder to treat later</a:t>
            </a:r>
          </a:p>
        </p:txBody>
      </p:sp>
      <p:sp>
        <p:nvSpPr>
          <p:cNvPr id="184327" name="Slide Number Placeholder 3"/>
          <p:cNvSpPr>
            <a:spLocks noGrp="1"/>
          </p:cNvSpPr>
          <p:nvPr>
            <p:ph type="sldNum" sz="quarter" idx="12"/>
          </p:nvPr>
        </p:nvSpPr>
        <p:spPr>
          <a:noFill/>
        </p:spPr>
        <p:txBody>
          <a:bodyPr/>
          <a:lstStyle/>
          <a:p>
            <a:fld id="{ECA31232-AF8D-4326-9CE3-07444C75938B}" type="slidenum">
              <a:rPr lang="en-US" smtClean="0"/>
              <a:pPr/>
              <a:t>75</a:t>
            </a:fld>
            <a:endParaRPr lang="en-US" smtClean="0"/>
          </a:p>
        </p:txBody>
      </p:sp>
      <p:sp>
        <p:nvSpPr>
          <p:cNvPr id="177160" name="TextBox 2"/>
          <p:cNvSpPr txBox="1">
            <a:spLocks noChangeArrowheads="1"/>
          </p:cNvSpPr>
          <p:nvPr/>
        </p:nvSpPr>
        <p:spPr bwMode="auto">
          <a:xfrm>
            <a:off x="787400" y="6030913"/>
            <a:ext cx="7950200" cy="461962"/>
          </a:xfrm>
          <a:prstGeom prst="rect">
            <a:avLst/>
          </a:prstGeom>
          <a:noFill/>
          <a:ln w="9525">
            <a:noFill/>
            <a:miter lim="800000"/>
            <a:headEnd/>
            <a:tailEnd/>
          </a:ln>
        </p:spPr>
        <p:txBody>
          <a:bodyPr>
            <a:spAutoFit/>
          </a:bodyPr>
          <a:lstStyle/>
          <a:p>
            <a:pPr>
              <a:defRPr/>
            </a:pPr>
            <a:r>
              <a:rPr lang="en-US" sz="2400" dirty="0">
                <a:latin typeface="+mn-lt"/>
              </a:rPr>
              <a:t>It is important to seek medical attention for MSDs </a:t>
            </a:r>
            <a:r>
              <a:rPr lang="en-US" sz="2400" u="sng" dirty="0">
                <a:latin typeface="+mn-lt"/>
              </a:rPr>
              <a:t>early</a:t>
            </a:r>
            <a:r>
              <a:rPr lang="en-US" sz="2400" dirty="0">
                <a:latin typeface="+mn-lt"/>
              </a:rPr>
              <a:t>!</a:t>
            </a:r>
          </a:p>
        </p:txBody>
      </p:sp>
      <p:sp>
        <p:nvSpPr>
          <p:cNvPr id="177162" name="TextBox 10"/>
          <p:cNvSpPr txBox="1">
            <a:spLocks noChangeArrowheads="1"/>
          </p:cNvSpPr>
          <p:nvPr/>
        </p:nvSpPr>
        <p:spPr bwMode="auto">
          <a:xfrm>
            <a:off x="1104900" y="5673725"/>
            <a:ext cx="3933825" cy="338554"/>
          </a:xfrm>
          <a:prstGeom prst="rect">
            <a:avLst/>
          </a:prstGeom>
          <a:noFill/>
          <a:ln w="9525">
            <a:noFill/>
            <a:miter lim="800000"/>
            <a:headEnd/>
            <a:tailEnd/>
          </a:ln>
        </p:spPr>
        <p:txBody>
          <a:bodyPr>
            <a:spAutoFit/>
          </a:bodyPr>
          <a:lstStyle/>
          <a:p>
            <a:pPr>
              <a:defRPr/>
            </a:pPr>
            <a:r>
              <a:rPr lang="en-US" sz="800" dirty="0" smtClean="0">
                <a:latin typeface="+mn-lt"/>
              </a:rPr>
              <a:t>Photo by </a:t>
            </a:r>
            <a:r>
              <a:rPr lang="en-US" sz="800" dirty="0" err="1" smtClean="0">
                <a:latin typeface="+mn-lt"/>
              </a:rPr>
              <a:t>Musespeak</a:t>
            </a:r>
            <a:r>
              <a:rPr lang="en-US" sz="800" dirty="0" smtClean="0">
                <a:latin typeface="+mn-lt"/>
              </a:rPr>
              <a:t> available under public</a:t>
            </a:r>
            <a:r>
              <a:rPr lang="en-US" sz="800" dirty="0">
                <a:latin typeface="+mn-lt"/>
              </a:rPr>
              <a:t> </a:t>
            </a:r>
            <a:endParaRPr lang="en-US" sz="800" dirty="0" smtClean="0">
              <a:latin typeface="+mn-lt"/>
            </a:endParaRPr>
          </a:p>
          <a:p>
            <a:pPr>
              <a:defRPr/>
            </a:pPr>
            <a:r>
              <a:rPr lang="en-US" sz="800" dirty="0" smtClean="0">
                <a:latin typeface="+mn-lt"/>
              </a:rPr>
              <a:t>Domain from Flickr Creative  Commons</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4682" y="4331864"/>
            <a:ext cx="2362198" cy="1341861"/>
          </a:xfrm>
          <a:prstGeom prst="rect">
            <a:avLst/>
          </a:prstGeom>
        </p:spPr>
      </p:pic>
    </p:spTree>
    <p:custDataLst>
      <p:tags r:id="rId1"/>
    </p:custDataLst>
    <p:extLst>
      <p:ext uri="{BB962C8B-B14F-4D97-AF65-F5344CB8AC3E}">
        <p14:creationId xmlns:p14="http://schemas.microsoft.com/office/powerpoint/2010/main" val="206970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381000" y="115888"/>
            <a:ext cx="8763000" cy="1143000"/>
          </a:xfrm>
        </p:spPr>
        <p:txBody>
          <a:bodyPr/>
          <a:lstStyle/>
          <a:p>
            <a:r>
              <a:rPr lang="en-US" smtClean="0"/>
              <a:t>Physical risk factors for MSDs:</a:t>
            </a:r>
            <a:br>
              <a:rPr lang="en-US" smtClean="0"/>
            </a:br>
            <a:r>
              <a:rPr lang="en-US" smtClean="0"/>
              <a:t>Force, Repetition, and Posture</a:t>
            </a:r>
          </a:p>
        </p:txBody>
      </p:sp>
      <p:sp>
        <p:nvSpPr>
          <p:cNvPr id="165890" name="Text Placeholder 2"/>
          <p:cNvSpPr>
            <a:spLocks noGrp="1"/>
          </p:cNvSpPr>
          <p:nvPr>
            <p:ph sz="half" idx="1"/>
          </p:nvPr>
        </p:nvSpPr>
        <p:spPr>
          <a:xfrm>
            <a:off x="685799" y="1911350"/>
            <a:ext cx="5652656" cy="4114800"/>
          </a:xfrm>
        </p:spPr>
        <p:txBody>
          <a:bodyPr/>
          <a:lstStyle/>
          <a:p>
            <a:pPr>
              <a:defRPr/>
            </a:pPr>
            <a:r>
              <a:rPr lang="en-US" b="1" dirty="0" smtClean="0"/>
              <a:t>Force</a:t>
            </a:r>
          </a:p>
          <a:p>
            <a:pPr lvl="1">
              <a:defRPr/>
            </a:pPr>
            <a:r>
              <a:rPr lang="en-US" dirty="0" smtClean="0"/>
              <a:t>How hard is the effort?</a:t>
            </a:r>
          </a:p>
          <a:p>
            <a:pPr>
              <a:defRPr/>
            </a:pPr>
            <a:r>
              <a:rPr lang="en-US" b="1" dirty="0" smtClean="0"/>
              <a:t>Posture</a:t>
            </a:r>
          </a:p>
          <a:p>
            <a:pPr lvl="1">
              <a:defRPr/>
            </a:pPr>
            <a:r>
              <a:rPr lang="en-US" dirty="0" smtClean="0"/>
              <a:t>How far are you from “neutral” posture?</a:t>
            </a:r>
          </a:p>
          <a:p>
            <a:pPr>
              <a:defRPr/>
            </a:pPr>
            <a:r>
              <a:rPr lang="en-US" b="1" dirty="0" smtClean="0"/>
              <a:t>Repetition</a:t>
            </a:r>
            <a:endParaRPr lang="en-US" b="1" dirty="0"/>
          </a:p>
          <a:p>
            <a:pPr lvl="1">
              <a:defRPr/>
            </a:pPr>
            <a:r>
              <a:rPr lang="en-US" dirty="0"/>
              <a:t>How many times are you doing it</a:t>
            </a:r>
            <a:r>
              <a:rPr lang="en-US" dirty="0" smtClean="0"/>
              <a:t>?</a:t>
            </a:r>
          </a:p>
          <a:p>
            <a:pPr lvl="1">
              <a:defRPr/>
            </a:pPr>
            <a:r>
              <a:rPr lang="en-US" dirty="0" smtClean="0"/>
              <a:t>How long are you holding the same position?</a:t>
            </a:r>
            <a:endParaRPr lang="en-US" dirty="0"/>
          </a:p>
          <a:p>
            <a:pPr marL="0" indent="0">
              <a:buFontTx/>
              <a:buNone/>
              <a:defRPr/>
            </a:pPr>
            <a:endParaRPr lang="en-US" dirty="0" smtClean="0"/>
          </a:p>
        </p:txBody>
      </p:sp>
      <p:sp>
        <p:nvSpPr>
          <p:cNvPr id="165891" name="Text Placeholder 4"/>
          <p:cNvSpPr>
            <a:spLocks noGrp="1"/>
          </p:cNvSpPr>
          <p:nvPr>
            <p:ph sz="half" idx="2"/>
          </p:nvPr>
        </p:nvSpPr>
        <p:spPr>
          <a:xfrm>
            <a:off x="6465606" y="2719096"/>
            <a:ext cx="2325110" cy="1803400"/>
          </a:xfrm>
        </p:spPr>
        <p:txBody>
          <a:bodyPr/>
          <a:lstStyle/>
          <a:p>
            <a:pPr marL="0" indent="0">
              <a:buFontTx/>
              <a:buNone/>
              <a:defRPr/>
            </a:pPr>
            <a:r>
              <a:rPr lang="en-US" b="1" dirty="0" smtClean="0"/>
              <a:t>Which one is most important?</a:t>
            </a:r>
          </a:p>
          <a:p>
            <a:pPr>
              <a:defRPr/>
            </a:pPr>
            <a:endParaRPr lang="en-US" dirty="0" smtClean="0"/>
          </a:p>
        </p:txBody>
      </p:sp>
      <p:sp>
        <p:nvSpPr>
          <p:cNvPr id="185348" name="Slide Number Placeholder 6"/>
          <p:cNvSpPr>
            <a:spLocks noGrp="1"/>
          </p:cNvSpPr>
          <p:nvPr>
            <p:ph type="sldNum" sz="quarter" idx="12"/>
          </p:nvPr>
        </p:nvSpPr>
        <p:spPr>
          <a:noFill/>
        </p:spPr>
        <p:txBody>
          <a:bodyPr/>
          <a:lstStyle/>
          <a:p>
            <a:fld id="{2CD9B083-D587-4A7A-83FC-067C760C4021}" type="slidenum">
              <a:rPr lang="en-US" smtClean="0"/>
              <a:pPr/>
              <a:t>76</a:t>
            </a:fld>
            <a:endParaRPr lang="en-US" smtClean="0"/>
          </a:p>
        </p:txBody>
      </p:sp>
    </p:spTree>
    <p:custDataLst>
      <p:tags r:id="rId1"/>
    </p:custDataLst>
    <p:extLst>
      <p:ext uri="{BB962C8B-B14F-4D97-AF65-F5344CB8AC3E}">
        <p14:creationId xmlns:p14="http://schemas.microsoft.com/office/powerpoint/2010/main" val="19386298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smtClean="0"/>
              <a:t>Reduce risk factors for MSDs</a:t>
            </a:r>
          </a:p>
        </p:txBody>
      </p:sp>
      <p:sp>
        <p:nvSpPr>
          <p:cNvPr id="188418" name="Content Placeholder 2"/>
          <p:cNvSpPr>
            <a:spLocks noGrp="1"/>
          </p:cNvSpPr>
          <p:nvPr>
            <p:ph idx="1"/>
          </p:nvPr>
        </p:nvSpPr>
        <p:spPr>
          <a:xfrm>
            <a:off x="671513" y="1181100"/>
            <a:ext cx="7786687" cy="4138613"/>
          </a:xfrm>
        </p:spPr>
        <p:txBody>
          <a:bodyPr/>
          <a:lstStyle/>
          <a:p>
            <a:r>
              <a:rPr lang="en-US" b="1" dirty="0" smtClean="0"/>
              <a:t>Reduce required force </a:t>
            </a:r>
          </a:p>
          <a:p>
            <a:pPr lvl="1"/>
            <a:r>
              <a:rPr lang="en-US" dirty="0" smtClean="0"/>
              <a:t>Use the right tools and techniques</a:t>
            </a:r>
          </a:p>
          <a:p>
            <a:pPr lvl="1"/>
            <a:r>
              <a:rPr lang="en-US" dirty="0" smtClean="0"/>
              <a:t>Use only as much force as necessary</a:t>
            </a:r>
          </a:p>
          <a:p>
            <a:r>
              <a:rPr lang="en-US" b="1" dirty="0" smtClean="0"/>
              <a:t>Use good posture</a:t>
            </a:r>
          </a:p>
          <a:p>
            <a:pPr lvl="1"/>
            <a:r>
              <a:rPr lang="en-US" dirty="0" smtClean="0"/>
              <a:t>Change position frequently</a:t>
            </a:r>
          </a:p>
          <a:p>
            <a:r>
              <a:rPr lang="en-US" b="1" dirty="0" smtClean="0"/>
              <a:t>Avoid unnecessary repetitive work</a:t>
            </a:r>
          </a:p>
          <a:p>
            <a:r>
              <a:rPr lang="en-US" b="1" dirty="0" smtClean="0"/>
              <a:t>Get rest during away from work</a:t>
            </a:r>
          </a:p>
          <a:p>
            <a:pPr lvl="1"/>
            <a:r>
              <a:rPr lang="en-US" dirty="0" smtClean="0"/>
              <a:t>Working overtime may not be a good idea</a:t>
            </a:r>
          </a:p>
        </p:txBody>
      </p:sp>
      <p:sp>
        <p:nvSpPr>
          <p:cNvPr id="188419" name="Slide Number Placeholder 3"/>
          <p:cNvSpPr>
            <a:spLocks noGrp="1"/>
          </p:cNvSpPr>
          <p:nvPr>
            <p:ph type="sldNum" sz="quarter" idx="12"/>
          </p:nvPr>
        </p:nvSpPr>
        <p:spPr>
          <a:noFill/>
        </p:spPr>
        <p:txBody>
          <a:bodyPr/>
          <a:lstStyle/>
          <a:p>
            <a:fld id="{07D4DCE8-75D1-4F23-ABDE-4CA7AD8555FC}" type="slidenum">
              <a:rPr lang="en-US" smtClean="0"/>
              <a:pPr/>
              <a:t>77</a:t>
            </a:fld>
            <a:endParaRPr lang="en-US" smtClean="0"/>
          </a:p>
        </p:txBody>
      </p:sp>
      <p:sp>
        <p:nvSpPr>
          <p:cNvPr id="6" name="Rounded Rectangle 5"/>
          <p:cNvSpPr/>
          <p:nvPr/>
        </p:nvSpPr>
        <p:spPr>
          <a:xfrm>
            <a:off x="420688" y="5853113"/>
            <a:ext cx="8316912" cy="36988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421" name="TextBox 4"/>
          <p:cNvSpPr txBox="1">
            <a:spLocks noChangeArrowheads="1"/>
          </p:cNvSpPr>
          <p:nvPr/>
        </p:nvSpPr>
        <p:spPr bwMode="auto">
          <a:xfrm>
            <a:off x="465138" y="5853113"/>
            <a:ext cx="8229600" cy="369887"/>
          </a:xfrm>
          <a:prstGeom prst="rect">
            <a:avLst/>
          </a:prstGeom>
          <a:noFill/>
          <a:ln w="9525">
            <a:noFill/>
            <a:miter lim="800000"/>
            <a:headEnd/>
            <a:tailEnd/>
          </a:ln>
        </p:spPr>
        <p:txBody>
          <a:bodyPr>
            <a:spAutoFit/>
          </a:bodyPr>
          <a:lstStyle/>
          <a:p>
            <a:pPr algn="ctr" eaLnBrk="0" hangingPunct="0">
              <a:spcBef>
                <a:spcPct val="20000"/>
              </a:spcBef>
            </a:pPr>
            <a:r>
              <a:rPr lang="en-US"/>
              <a:t>Reducing force and improving posture helps decrease risk from repetitive work.</a:t>
            </a:r>
          </a:p>
        </p:txBody>
      </p:sp>
    </p:spTree>
    <p:custDataLst>
      <p:tags r:id="rId1"/>
    </p:custDataLst>
    <p:extLst>
      <p:ext uri="{BB962C8B-B14F-4D97-AF65-F5344CB8AC3E}">
        <p14:creationId xmlns:p14="http://schemas.microsoft.com/office/powerpoint/2010/main" val="286390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en-US" sz="3600" dirty="0" smtClean="0"/>
              <a:t>Proper technique can help keep your </a:t>
            </a:r>
            <a:br>
              <a:rPr lang="en-US" sz="3600" dirty="0" smtClean="0"/>
            </a:br>
            <a:r>
              <a:rPr lang="en-US" sz="3600" dirty="0" smtClean="0"/>
              <a:t>wrist straight and reduce required force</a:t>
            </a:r>
          </a:p>
        </p:txBody>
      </p:sp>
      <p:sp>
        <p:nvSpPr>
          <p:cNvPr id="193538" name="Slide Number Placeholder 4"/>
          <p:cNvSpPr>
            <a:spLocks noGrp="1"/>
          </p:cNvSpPr>
          <p:nvPr>
            <p:ph type="sldNum" sz="quarter" idx="12"/>
          </p:nvPr>
        </p:nvSpPr>
        <p:spPr>
          <a:xfrm>
            <a:off x="7962900" y="6494463"/>
            <a:ext cx="3541713" cy="363537"/>
          </a:xfrm>
          <a:noFill/>
        </p:spPr>
        <p:txBody>
          <a:bodyPr/>
          <a:lstStyle/>
          <a:p>
            <a:fld id="{A25E36BD-90BC-4FEE-A2A6-84F385E5D303}" type="slidenum">
              <a:rPr lang="en-US" smtClean="0"/>
              <a:pPr/>
              <a:t>78</a:t>
            </a:fld>
            <a:endParaRPr lang="en-US" smtClean="0"/>
          </a:p>
        </p:txBody>
      </p:sp>
      <p:pic>
        <p:nvPicPr>
          <p:cNvPr id="193539" name="Picture 4" descr="P:\IH Group\OSHA Grant\Salon workers\Images\ERGO\P10205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8388" y="1435100"/>
            <a:ext cx="3478212" cy="3681413"/>
          </a:xfrm>
          <a:prstGeom prst="rect">
            <a:avLst/>
          </a:prstGeom>
          <a:noFill/>
          <a:ln w="9525">
            <a:noFill/>
            <a:miter lim="800000"/>
            <a:headEnd/>
            <a:tailEnd/>
          </a:ln>
        </p:spPr>
      </p:pic>
      <p:pic>
        <p:nvPicPr>
          <p:cNvPr id="19354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113" y="1435100"/>
            <a:ext cx="3429000" cy="3681413"/>
          </a:xfrm>
          <a:prstGeom prst="rect">
            <a:avLst/>
          </a:prstGeom>
          <a:noFill/>
          <a:ln w="9525">
            <a:noFill/>
            <a:miter lim="800000"/>
            <a:headEnd/>
            <a:tailEnd/>
          </a:ln>
        </p:spPr>
      </p:pic>
      <p:sp>
        <p:nvSpPr>
          <p:cNvPr id="193541" name="Rectangle 2"/>
          <p:cNvSpPr>
            <a:spLocks noChangeArrowheads="1"/>
          </p:cNvSpPr>
          <p:nvPr/>
        </p:nvSpPr>
        <p:spPr bwMode="auto">
          <a:xfrm flipH="1">
            <a:off x="5972175" y="6459538"/>
            <a:ext cx="3021013" cy="369887"/>
          </a:xfrm>
          <a:prstGeom prst="rect">
            <a:avLst/>
          </a:prstGeom>
          <a:noFill/>
          <a:ln w="9525">
            <a:noFill/>
            <a:miter lim="800000"/>
            <a:headEnd/>
            <a:tailEnd/>
          </a:ln>
        </p:spPr>
        <p:txBody>
          <a:bodyPr>
            <a:spAutoFit/>
          </a:bodyPr>
          <a:lstStyle/>
          <a:p>
            <a:pPr algn="r" eaLnBrk="0" hangingPunct="0">
              <a:spcBef>
                <a:spcPct val="20000"/>
              </a:spcBef>
            </a:pPr>
            <a:r>
              <a:rPr lang="en-US"/>
              <a:t>125</a:t>
            </a:r>
          </a:p>
        </p:txBody>
      </p:sp>
      <p:sp>
        <p:nvSpPr>
          <p:cNvPr id="193542" name="TextBox 3"/>
          <p:cNvSpPr txBox="1">
            <a:spLocks noChangeArrowheads="1"/>
          </p:cNvSpPr>
          <p:nvPr/>
        </p:nvSpPr>
        <p:spPr bwMode="auto">
          <a:xfrm>
            <a:off x="865188" y="5440363"/>
            <a:ext cx="3348037" cy="646112"/>
          </a:xfrm>
          <a:prstGeom prst="rect">
            <a:avLst/>
          </a:prstGeom>
          <a:noFill/>
          <a:ln w="9525">
            <a:noFill/>
            <a:miter lim="800000"/>
            <a:headEnd/>
            <a:tailEnd/>
          </a:ln>
        </p:spPr>
        <p:txBody>
          <a:bodyPr>
            <a:spAutoFit/>
          </a:bodyPr>
          <a:lstStyle/>
          <a:p>
            <a:pPr eaLnBrk="0" hangingPunct="0">
              <a:spcBef>
                <a:spcPct val="20000"/>
              </a:spcBef>
            </a:pPr>
            <a:r>
              <a:rPr lang="en-US"/>
              <a:t>Wrong way to hold a client’s hand</a:t>
            </a:r>
          </a:p>
        </p:txBody>
      </p:sp>
      <p:sp>
        <p:nvSpPr>
          <p:cNvPr id="193543" name="Rectangle 5"/>
          <p:cNvSpPr>
            <a:spLocks noChangeArrowheads="1"/>
          </p:cNvSpPr>
          <p:nvPr/>
        </p:nvSpPr>
        <p:spPr bwMode="auto">
          <a:xfrm>
            <a:off x="4748213" y="5489575"/>
            <a:ext cx="1279525" cy="369888"/>
          </a:xfrm>
          <a:prstGeom prst="rect">
            <a:avLst/>
          </a:prstGeom>
          <a:noFill/>
          <a:ln w="9525">
            <a:noFill/>
            <a:miter lim="800000"/>
            <a:headEnd/>
            <a:tailEnd/>
          </a:ln>
        </p:spPr>
        <p:txBody>
          <a:bodyPr wrap="none">
            <a:spAutoFit/>
          </a:bodyPr>
          <a:lstStyle/>
          <a:p>
            <a:pPr eaLnBrk="0" hangingPunct="0">
              <a:spcBef>
                <a:spcPct val="20000"/>
              </a:spcBef>
            </a:pPr>
            <a:r>
              <a:rPr lang="en-US"/>
              <a:t>Better way</a:t>
            </a:r>
          </a:p>
        </p:txBody>
      </p:sp>
      <p:sp>
        <p:nvSpPr>
          <p:cNvPr id="193544" name="Rectangle 8"/>
          <p:cNvSpPr>
            <a:spLocks noChangeArrowheads="1"/>
          </p:cNvSpPr>
          <p:nvPr/>
        </p:nvSpPr>
        <p:spPr bwMode="auto">
          <a:xfrm>
            <a:off x="900113" y="5118100"/>
            <a:ext cx="1697037" cy="214313"/>
          </a:xfrm>
          <a:prstGeom prst="rect">
            <a:avLst/>
          </a:prstGeom>
          <a:noFill/>
          <a:ln w="9525">
            <a:noFill/>
            <a:miter lim="800000"/>
            <a:headEnd/>
            <a:tailEnd/>
          </a:ln>
        </p:spPr>
        <p:txBody>
          <a:bodyPr wrap="none">
            <a:spAutoFit/>
          </a:bodyPr>
          <a:lstStyle/>
          <a:p>
            <a:pPr eaLnBrk="0" hangingPunct="0">
              <a:spcBef>
                <a:spcPct val="20000"/>
              </a:spcBef>
            </a:pPr>
            <a:r>
              <a:rPr lang="en-US" sz="800"/>
              <a:t>Photos by National Jewish Health</a:t>
            </a:r>
          </a:p>
        </p:txBody>
      </p:sp>
    </p:spTree>
    <p:custDataLst>
      <p:tags r:id="rId1"/>
    </p:custDataLst>
    <p:extLst>
      <p:ext uri="{BB962C8B-B14F-4D97-AF65-F5344CB8AC3E}">
        <p14:creationId xmlns:p14="http://schemas.microsoft.com/office/powerpoint/2010/main" val="211306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35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5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5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35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35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7" grpId="0"/>
      <p:bldP spid="193542" grpId="0"/>
      <p:bldP spid="193543" grpId="0"/>
      <p:bldP spid="1935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00100" y="6169025"/>
            <a:ext cx="7797800" cy="3683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586" name="Title 1"/>
          <p:cNvSpPr>
            <a:spLocks noGrp="1"/>
          </p:cNvSpPr>
          <p:nvPr>
            <p:ph type="title"/>
          </p:nvPr>
        </p:nvSpPr>
        <p:spPr/>
        <p:txBody>
          <a:bodyPr/>
          <a:lstStyle/>
          <a:p>
            <a:r>
              <a:rPr lang="en-US" sz="3600" smtClean="0"/>
              <a:t>The right tools will help keep your wrist straight and reduce required force</a:t>
            </a:r>
          </a:p>
        </p:txBody>
      </p:sp>
      <p:sp>
        <p:nvSpPr>
          <p:cNvPr id="195587" name="Text Placeholder 2"/>
          <p:cNvSpPr>
            <a:spLocks noGrp="1"/>
          </p:cNvSpPr>
          <p:nvPr>
            <p:ph type="body" sz="half" idx="1"/>
          </p:nvPr>
        </p:nvSpPr>
        <p:spPr>
          <a:xfrm>
            <a:off x="685800" y="1452563"/>
            <a:ext cx="5021263" cy="4392612"/>
          </a:xfrm>
        </p:spPr>
        <p:txBody>
          <a:bodyPr/>
          <a:lstStyle/>
          <a:p>
            <a:r>
              <a:rPr lang="en-US" dirty="0" smtClean="0"/>
              <a:t>Ergonomic haircutting scissors and shears</a:t>
            </a:r>
          </a:p>
          <a:p>
            <a:pPr lvl="1"/>
            <a:r>
              <a:rPr lang="en-US" dirty="0" smtClean="0"/>
              <a:t>Off set blade handles</a:t>
            </a:r>
          </a:p>
          <a:p>
            <a:pPr lvl="1"/>
            <a:r>
              <a:rPr lang="en-US" dirty="0" smtClean="0"/>
              <a:t>Curved blades</a:t>
            </a:r>
          </a:p>
          <a:p>
            <a:pPr lvl="1"/>
            <a:r>
              <a:rPr lang="en-US" dirty="0" smtClean="0"/>
              <a:t>Curved blade handles</a:t>
            </a:r>
          </a:p>
          <a:p>
            <a:r>
              <a:rPr lang="en-US" dirty="0" smtClean="0"/>
              <a:t>Select proper size and weight</a:t>
            </a:r>
          </a:p>
          <a:p>
            <a:r>
              <a:rPr lang="en-US" dirty="0" smtClean="0"/>
              <a:t>Keep tools sharpened</a:t>
            </a:r>
          </a:p>
          <a:p>
            <a:pPr lvl="1"/>
            <a:endParaRPr lang="en-US" dirty="0" smtClean="0"/>
          </a:p>
        </p:txBody>
      </p:sp>
      <p:sp>
        <p:nvSpPr>
          <p:cNvPr id="195588" name="Slide Number Placeholder 4"/>
          <p:cNvSpPr>
            <a:spLocks noGrp="1"/>
          </p:cNvSpPr>
          <p:nvPr>
            <p:ph type="sldNum" sz="quarter" idx="12"/>
          </p:nvPr>
        </p:nvSpPr>
        <p:spPr>
          <a:noFill/>
        </p:spPr>
        <p:txBody>
          <a:bodyPr/>
          <a:lstStyle/>
          <a:p>
            <a:fld id="{257C3539-63E2-4E6E-B0B1-F3E74DC77A90}" type="slidenum">
              <a:rPr lang="en-US" smtClean="0"/>
              <a:pPr/>
              <a:t>79</a:t>
            </a:fld>
            <a:endParaRPr lang="en-US" smtClean="0"/>
          </a:p>
        </p:txBody>
      </p:sp>
      <p:sp>
        <p:nvSpPr>
          <p:cNvPr id="187397" name="TextBox 1"/>
          <p:cNvSpPr txBox="1">
            <a:spLocks noChangeArrowheads="1"/>
          </p:cNvSpPr>
          <p:nvPr/>
        </p:nvSpPr>
        <p:spPr bwMode="auto">
          <a:xfrm>
            <a:off x="800100" y="6164263"/>
            <a:ext cx="7870825" cy="369887"/>
          </a:xfrm>
          <a:prstGeom prst="rect">
            <a:avLst/>
          </a:prstGeom>
          <a:noFill/>
          <a:ln w="9525">
            <a:noFill/>
            <a:miter lim="800000"/>
            <a:headEnd/>
            <a:tailEnd/>
          </a:ln>
        </p:spPr>
        <p:txBody>
          <a:bodyPr>
            <a:spAutoFit/>
          </a:bodyPr>
          <a:lstStyle/>
          <a:p>
            <a:pPr>
              <a:defRPr/>
            </a:pPr>
            <a:r>
              <a:rPr lang="en-US" dirty="0">
                <a:latin typeface="+mn-lt"/>
              </a:rPr>
              <a:t>Properly selected ergonomic tools will be comfortable and feel easy to use. </a:t>
            </a:r>
          </a:p>
        </p:txBody>
      </p:sp>
      <p:pic>
        <p:nvPicPr>
          <p:cNvPr id="19559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042025" y="2103603"/>
            <a:ext cx="2836863" cy="1949422"/>
          </a:xfrm>
          <a:prstGeom prst="rect">
            <a:avLst/>
          </a:prstGeom>
          <a:noFill/>
          <a:ln w="9525">
            <a:noFill/>
            <a:miter lim="800000"/>
            <a:headEnd/>
            <a:tailEnd/>
          </a:ln>
        </p:spPr>
      </p:pic>
      <p:sp>
        <p:nvSpPr>
          <p:cNvPr id="195592" name="Rectangle 9"/>
          <p:cNvSpPr>
            <a:spLocks noChangeArrowheads="1"/>
          </p:cNvSpPr>
          <p:nvPr/>
        </p:nvSpPr>
        <p:spPr bwMode="auto">
          <a:xfrm>
            <a:off x="6042025" y="4130675"/>
            <a:ext cx="1649413" cy="215900"/>
          </a:xfrm>
          <a:prstGeom prst="rect">
            <a:avLst/>
          </a:prstGeom>
          <a:noFill/>
          <a:ln w="9525">
            <a:noFill/>
            <a:miter lim="800000"/>
            <a:headEnd/>
            <a:tailEnd/>
          </a:ln>
        </p:spPr>
        <p:txBody>
          <a:bodyPr wrap="none">
            <a:spAutoFit/>
          </a:bodyPr>
          <a:lstStyle/>
          <a:p>
            <a:pPr eaLnBrk="0" hangingPunct="0">
              <a:spcBef>
                <a:spcPct val="20000"/>
              </a:spcBef>
            </a:pPr>
            <a:r>
              <a:rPr lang="en-US" sz="800" dirty="0"/>
              <a:t>Photo by National Jewish Health</a:t>
            </a:r>
          </a:p>
        </p:txBody>
      </p:sp>
    </p:spTree>
    <p:custDataLst>
      <p:tags r:id="rId1"/>
    </p:custDataLst>
    <p:extLst>
      <p:ext uri="{BB962C8B-B14F-4D97-AF65-F5344CB8AC3E}">
        <p14:creationId xmlns:p14="http://schemas.microsoft.com/office/powerpoint/2010/main" val="34826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What is OSHA?</a:t>
            </a:r>
          </a:p>
        </p:txBody>
      </p:sp>
      <p:sp>
        <p:nvSpPr>
          <p:cNvPr id="37890" name="Rectangle 3"/>
          <p:cNvSpPr>
            <a:spLocks noGrp="1" noChangeArrowheads="1"/>
          </p:cNvSpPr>
          <p:nvPr>
            <p:ph type="body" idx="1"/>
          </p:nvPr>
        </p:nvSpPr>
        <p:spPr>
          <a:xfrm>
            <a:off x="609600" y="1508125"/>
            <a:ext cx="7772400" cy="4572000"/>
          </a:xfrm>
        </p:spPr>
        <p:txBody>
          <a:bodyPr/>
          <a:lstStyle/>
          <a:p>
            <a:pPr eaLnBrk="1" hangingPunct="1"/>
            <a:r>
              <a:rPr lang="en-US" u="sng" smtClean="0"/>
              <a:t>O</a:t>
            </a:r>
            <a:r>
              <a:rPr lang="en-US" smtClean="0"/>
              <a:t>ccupational </a:t>
            </a:r>
            <a:r>
              <a:rPr lang="en-US" u="sng" smtClean="0"/>
              <a:t>S</a:t>
            </a:r>
            <a:r>
              <a:rPr lang="en-US" smtClean="0"/>
              <a:t>afety and </a:t>
            </a:r>
            <a:r>
              <a:rPr lang="en-US" u="sng" smtClean="0"/>
              <a:t>H</a:t>
            </a:r>
            <a:r>
              <a:rPr lang="en-US" smtClean="0"/>
              <a:t>ealth </a:t>
            </a:r>
            <a:r>
              <a:rPr lang="en-US" u="sng" smtClean="0"/>
              <a:t>A</a:t>
            </a:r>
            <a:r>
              <a:rPr lang="en-US" smtClean="0"/>
              <a:t>dministration</a:t>
            </a:r>
          </a:p>
          <a:p>
            <a:pPr eaLnBrk="1" hangingPunct="1"/>
            <a:r>
              <a:rPr lang="en-US" smtClean="0"/>
              <a:t>Government agency within the U.S. Department of Labor</a:t>
            </a:r>
          </a:p>
          <a:p>
            <a:pPr eaLnBrk="1" hangingPunct="1"/>
            <a:r>
              <a:rPr lang="en-US" smtClean="0"/>
              <a:t>Responsible for worker safety and health protection</a:t>
            </a:r>
          </a:p>
          <a:p>
            <a:pPr eaLnBrk="1" hangingPunct="1"/>
            <a:r>
              <a:rPr lang="en-US" smtClean="0"/>
              <a:t>Created in 1970 by the Occupational Safety and Health (OSH) Act</a:t>
            </a:r>
          </a:p>
          <a:p>
            <a:pPr eaLnBrk="1" hangingPunct="1"/>
            <a:endParaRPr lang="en-US" smtClean="0"/>
          </a:p>
        </p:txBody>
      </p:sp>
      <p:sp>
        <p:nvSpPr>
          <p:cNvPr id="37891" name="Slide Number Placeholder 3"/>
          <p:cNvSpPr>
            <a:spLocks noGrp="1"/>
          </p:cNvSpPr>
          <p:nvPr>
            <p:ph type="sldNum" sz="quarter" idx="12"/>
          </p:nvPr>
        </p:nvSpPr>
        <p:spPr>
          <a:noFill/>
        </p:spPr>
        <p:txBody>
          <a:bodyPr/>
          <a:lstStyle/>
          <a:p>
            <a:fld id="{776E5F54-2267-4460-9F0E-7A577A582E3F}" type="slidenum">
              <a:rPr lang="en-US" smtClean="0"/>
              <a:pPr/>
              <a:t>8</a:t>
            </a:fld>
            <a:endParaRPr lang="en-US" smtClean="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5"/>
          <p:cNvSpPr>
            <a:spLocks noGrp="1"/>
          </p:cNvSpPr>
          <p:nvPr>
            <p:ph type="title"/>
          </p:nvPr>
        </p:nvSpPr>
        <p:spPr/>
        <p:txBody>
          <a:bodyPr/>
          <a:lstStyle/>
          <a:p>
            <a:r>
              <a:rPr lang="en-US" sz="3600" dirty="0" smtClean="0"/>
              <a:t>Use Tools the Right Size for Your Hand</a:t>
            </a:r>
          </a:p>
        </p:txBody>
      </p:sp>
      <p:sp>
        <p:nvSpPr>
          <p:cNvPr id="196610" name="Slide Number Placeholder 4"/>
          <p:cNvSpPr>
            <a:spLocks noGrp="1"/>
          </p:cNvSpPr>
          <p:nvPr>
            <p:ph type="sldNum" sz="quarter" idx="12"/>
          </p:nvPr>
        </p:nvSpPr>
        <p:spPr>
          <a:noFill/>
        </p:spPr>
        <p:txBody>
          <a:bodyPr/>
          <a:lstStyle/>
          <a:p>
            <a:fld id="{F3102FF3-E6D1-41B4-8D80-5819BEFE0665}" type="slidenum">
              <a:rPr lang="en-US" smtClean="0"/>
              <a:pPr/>
              <a:t>80</a:t>
            </a:fld>
            <a:endParaRPr lang="en-US" smtClean="0"/>
          </a:p>
        </p:txBody>
      </p:sp>
      <p:pic>
        <p:nvPicPr>
          <p:cNvPr id="196611" name="Picture 2" descr="P:\IH Group\OSHA Grant\Salon workers\Images\ERGO\Wrong siz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513" y="1204913"/>
            <a:ext cx="3565525" cy="4352925"/>
          </a:xfrm>
          <a:prstGeom prst="rect">
            <a:avLst/>
          </a:prstGeom>
          <a:noFill/>
          <a:ln w="9525">
            <a:noFill/>
            <a:miter lim="800000"/>
            <a:headEnd/>
            <a:tailEnd/>
          </a:ln>
        </p:spPr>
      </p:pic>
      <p:pic>
        <p:nvPicPr>
          <p:cNvPr id="196612" name="Picture 3" descr="P:\IH Group\OSHA Grant\Salon workers\Images\ERGO\Right size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4888" y="1204913"/>
            <a:ext cx="3484562" cy="4352925"/>
          </a:xfrm>
          <a:prstGeom prst="rect">
            <a:avLst/>
          </a:prstGeom>
          <a:noFill/>
          <a:ln w="9525">
            <a:noFill/>
            <a:miter lim="800000"/>
            <a:headEnd/>
            <a:tailEnd/>
          </a:ln>
        </p:spPr>
      </p:pic>
      <p:sp>
        <p:nvSpPr>
          <p:cNvPr id="196613" name="TextBox 1"/>
          <p:cNvSpPr txBox="1">
            <a:spLocks noChangeArrowheads="1"/>
          </p:cNvSpPr>
          <p:nvPr/>
        </p:nvSpPr>
        <p:spPr bwMode="auto">
          <a:xfrm>
            <a:off x="1389063" y="5868988"/>
            <a:ext cx="2349500" cy="368300"/>
          </a:xfrm>
          <a:prstGeom prst="rect">
            <a:avLst/>
          </a:prstGeom>
          <a:noFill/>
          <a:ln w="9525">
            <a:noFill/>
            <a:miter lim="800000"/>
            <a:headEnd/>
            <a:tailEnd/>
          </a:ln>
        </p:spPr>
        <p:txBody>
          <a:bodyPr>
            <a:spAutoFit/>
          </a:bodyPr>
          <a:lstStyle/>
          <a:p>
            <a:pPr eaLnBrk="0" hangingPunct="0">
              <a:spcBef>
                <a:spcPct val="20000"/>
              </a:spcBef>
            </a:pPr>
            <a:r>
              <a:rPr lang="en-US"/>
              <a:t>Tool is too big</a:t>
            </a:r>
          </a:p>
        </p:txBody>
      </p:sp>
      <p:sp>
        <p:nvSpPr>
          <p:cNvPr id="196614" name="TextBox 2"/>
          <p:cNvSpPr txBox="1">
            <a:spLocks noChangeArrowheads="1"/>
          </p:cNvSpPr>
          <p:nvPr/>
        </p:nvSpPr>
        <p:spPr bwMode="auto">
          <a:xfrm>
            <a:off x="5116513" y="5867400"/>
            <a:ext cx="3576637" cy="369888"/>
          </a:xfrm>
          <a:prstGeom prst="rect">
            <a:avLst/>
          </a:prstGeom>
          <a:noFill/>
          <a:ln w="9525">
            <a:noFill/>
            <a:miter lim="800000"/>
            <a:headEnd/>
            <a:tailEnd/>
          </a:ln>
        </p:spPr>
        <p:txBody>
          <a:bodyPr>
            <a:spAutoFit/>
          </a:bodyPr>
          <a:lstStyle/>
          <a:p>
            <a:pPr eaLnBrk="0" hangingPunct="0">
              <a:spcBef>
                <a:spcPct val="20000"/>
              </a:spcBef>
            </a:pPr>
            <a:r>
              <a:rPr lang="en-US"/>
              <a:t>Smaller tools fit small hands </a:t>
            </a:r>
          </a:p>
        </p:txBody>
      </p:sp>
      <p:sp>
        <p:nvSpPr>
          <p:cNvPr id="196615" name="Rectangle 7"/>
          <p:cNvSpPr>
            <a:spLocks noChangeArrowheads="1"/>
          </p:cNvSpPr>
          <p:nvPr/>
        </p:nvSpPr>
        <p:spPr bwMode="auto">
          <a:xfrm>
            <a:off x="925513" y="5572125"/>
            <a:ext cx="1697037" cy="214313"/>
          </a:xfrm>
          <a:prstGeom prst="rect">
            <a:avLst/>
          </a:prstGeom>
          <a:noFill/>
          <a:ln w="9525">
            <a:noFill/>
            <a:miter lim="800000"/>
            <a:headEnd/>
            <a:tailEnd/>
          </a:ln>
        </p:spPr>
        <p:txBody>
          <a:bodyPr wrap="none">
            <a:spAutoFit/>
          </a:bodyPr>
          <a:lstStyle/>
          <a:p>
            <a:pPr eaLnBrk="0" hangingPunct="0">
              <a:spcBef>
                <a:spcPct val="20000"/>
              </a:spcBef>
            </a:pPr>
            <a:r>
              <a:rPr lang="en-US" sz="800"/>
              <a:t>Photos by National Jewish Health</a:t>
            </a:r>
          </a:p>
        </p:txBody>
      </p:sp>
    </p:spTree>
    <p:custDataLst>
      <p:tags r:id="rId1"/>
    </p:custDataLst>
    <p:extLst>
      <p:ext uri="{BB962C8B-B14F-4D97-AF65-F5344CB8AC3E}">
        <p14:creationId xmlns:p14="http://schemas.microsoft.com/office/powerpoint/2010/main" val="13182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660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66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66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966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66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09" grpId="0"/>
      <p:bldP spid="196613" grpId="0"/>
      <p:bldP spid="196614" grpId="0"/>
      <p:bldP spid="1966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sz="3600" dirty="0" smtClean="0"/>
              <a:t>Special tools can reduce need for </a:t>
            </a:r>
            <a:br>
              <a:rPr lang="en-US" sz="3600" dirty="0" smtClean="0"/>
            </a:br>
            <a:r>
              <a:rPr lang="en-US" sz="3600" dirty="0" smtClean="0"/>
              <a:t>repetitive hand movements</a:t>
            </a:r>
          </a:p>
        </p:txBody>
      </p:sp>
      <p:sp>
        <p:nvSpPr>
          <p:cNvPr id="197634" name="Slide Number Placeholder 4"/>
          <p:cNvSpPr>
            <a:spLocks noGrp="1"/>
          </p:cNvSpPr>
          <p:nvPr>
            <p:ph type="sldNum" sz="quarter" idx="12"/>
          </p:nvPr>
        </p:nvSpPr>
        <p:spPr>
          <a:noFill/>
        </p:spPr>
        <p:txBody>
          <a:bodyPr/>
          <a:lstStyle/>
          <a:p>
            <a:fld id="{1C3C8766-0291-42CD-AFD8-F8359EE676AF}" type="slidenum">
              <a:rPr lang="en-US" smtClean="0">
                <a:solidFill>
                  <a:srgbClr val="000000"/>
                </a:solidFill>
              </a:rPr>
              <a:pPr/>
              <a:t>81</a:t>
            </a:fld>
            <a:endParaRPr lang="en-US" smtClean="0">
              <a:solidFill>
                <a:srgbClr val="000000"/>
              </a:solidFill>
            </a:endParaRPr>
          </a:p>
        </p:txBody>
      </p:sp>
      <p:pic>
        <p:nvPicPr>
          <p:cNvPr id="19763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1400" y="1747838"/>
            <a:ext cx="3425825" cy="3436937"/>
          </a:xfrm>
          <a:prstGeom prst="rect">
            <a:avLst/>
          </a:prstGeom>
          <a:noFill/>
          <a:ln w="9525">
            <a:noFill/>
            <a:miter lim="800000"/>
            <a:headEnd/>
            <a:tailEnd/>
          </a:ln>
        </p:spPr>
      </p:pic>
      <p:sp>
        <p:nvSpPr>
          <p:cNvPr id="197636" name="Rectangle 3"/>
          <p:cNvSpPr>
            <a:spLocks noChangeArrowheads="1"/>
          </p:cNvSpPr>
          <p:nvPr/>
        </p:nvSpPr>
        <p:spPr bwMode="auto">
          <a:xfrm>
            <a:off x="1041400" y="5164138"/>
            <a:ext cx="1649413" cy="215900"/>
          </a:xfrm>
          <a:prstGeom prst="rect">
            <a:avLst/>
          </a:prstGeom>
          <a:noFill/>
          <a:ln w="9525">
            <a:noFill/>
            <a:miter lim="800000"/>
            <a:headEnd/>
            <a:tailEnd/>
          </a:ln>
        </p:spPr>
        <p:txBody>
          <a:bodyPr wrap="none">
            <a:spAutoFit/>
          </a:bodyPr>
          <a:lstStyle/>
          <a:p>
            <a:pPr eaLnBrk="0" hangingPunct="0">
              <a:spcBef>
                <a:spcPct val="20000"/>
              </a:spcBef>
            </a:pPr>
            <a:r>
              <a:rPr lang="en-US" sz="800" dirty="0"/>
              <a:t>Photo by National Jewish Health</a:t>
            </a:r>
          </a:p>
        </p:txBody>
      </p:sp>
      <p:sp>
        <p:nvSpPr>
          <p:cNvPr id="197637" name="TextBox 5"/>
          <p:cNvSpPr txBox="1">
            <a:spLocks noChangeArrowheads="1"/>
          </p:cNvSpPr>
          <p:nvPr/>
        </p:nvSpPr>
        <p:spPr bwMode="auto">
          <a:xfrm>
            <a:off x="1176338" y="5729288"/>
            <a:ext cx="3290887" cy="646112"/>
          </a:xfrm>
          <a:prstGeom prst="rect">
            <a:avLst/>
          </a:prstGeom>
          <a:noFill/>
          <a:ln w="9525">
            <a:noFill/>
            <a:miter lim="800000"/>
            <a:headEnd/>
            <a:tailEnd/>
          </a:ln>
        </p:spPr>
        <p:txBody>
          <a:bodyPr>
            <a:spAutoFit/>
          </a:bodyPr>
          <a:lstStyle/>
          <a:p>
            <a:pPr eaLnBrk="0" hangingPunct="0">
              <a:spcBef>
                <a:spcPct val="20000"/>
              </a:spcBef>
            </a:pPr>
            <a:r>
              <a:rPr lang="en-US"/>
              <a:t>Nail machines can reduce filing and buffing</a:t>
            </a:r>
          </a:p>
        </p:txBody>
      </p:sp>
      <p:sp>
        <p:nvSpPr>
          <p:cNvPr id="197639" name="TextBox 6"/>
          <p:cNvSpPr txBox="1">
            <a:spLocks noChangeArrowheads="1"/>
          </p:cNvSpPr>
          <p:nvPr/>
        </p:nvSpPr>
        <p:spPr bwMode="auto">
          <a:xfrm>
            <a:off x="5053013" y="5799138"/>
            <a:ext cx="3721100" cy="646112"/>
          </a:xfrm>
          <a:prstGeom prst="rect">
            <a:avLst/>
          </a:prstGeom>
          <a:noFill/>
          <a:ln w="9525">
            <a:noFill/>
            <a:miter lim="800000"/>
            <a:headEnd/>
            <a:tailEnd/>
          </a:ln>
        </p:spPr>
        <p:txBody>
          <a:bodyPr>
            <a:spAutoFit/>
          </a:bodyPr>
          <a:lstStyle/>
          <a:p>
            <a:pPr eaLnBrk="0" hangingPunct="0">
              <a:spcBef>
                <a:spcPct val="20000"/>
              </a:spcBef>
            </a:pPr>
            <a:r>
              <a:rPr lang="en-US" dirty="0"/>
              <a:t>Texturizing and thinning scissors can reduce razor cutting</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63884" y="1725994"/>
            <a:ext cx="3571018" cy="3438144"/>
          </a:xfrm>
          <a:prstGeom prst="rect">
            <a:avLst/>
          </a:prstGeom>
        </p:spPr>
      </p:pic>
      <p:sp>
        <p:nvSpPr>
          <p:cNvPr id="10" name="Rectangle 3"/>
          <p:cNvSpPr>
            <a:spLocks noChangeArrowheads="1"/>
          </p:cNvSpPr>
          <p:nvPr/>
        </p:nvSpPr>
        <p:spPr bwMode="auto">
          <a:xfrm>
            <a:off x="4963884" y="5193105"/>
            <a:ext cx="3571018" cy="338554"/>
          </a:xfrm>
          <a:prstGeom prst="rect">
            <a:avLst/>
          </a:prstGeom>
          <a:noFill/>
          <a:ln w="9525">
            <a:noFill/>
            <a:miter lim="800000"/>
            <a:headEnd/>
            <a:tailEnd/>
          </a:ln>
        </p:spPr>
        <p:txBody>
          <a:bodyPr wrap="square">
            <a:spAutoFit/>
          </a:bodyPr>
          <a:lstStyle/>
          <a:p>
            <a:pPr eaLnBrk="0" hangingPunct="0">
              <a:spcBef>
                <a:spcPct val="20000"/>
              </a:spcBef>
            </a:pPr>
            <a:r>
              <a:rPr lang="en-US" sz="800" dirty="0"/>
              <a:t>Photo by </a:t>
            </a:r>
            <a:r>
              <a:rPr lang="en-US" sz="800" dirty="0" err="1" smtClean="0"/>
              <a:t>Usagi</a:t>
            </a:r>
            <a:r>
              <a:rPr lang="en-US" sz="800" dirty="0" smtClean="0"/>
              <a:t>-kun available under public domain from Flickr Creative Commons</a:t>
            </a:r>
            <a:endParaRPr lang="en-US" sz="800" dirty="0"/>
          </a:p>
        </p:txBody>
      </p:sp>
    </p:spTree>
    <p:custDataLst>
      <p:tags r:id="rId1"/>
    </p:custDataLst>
    <p:extLst>
      <p:ext uri="{BB962C8B-B14F-4D97-AF65-F5344CB8AC3E}">
        <p14:creationId xmlns:p14="http://schemas.microsoft.com/office/powerpoint/2010/main" val="376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7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6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763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76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3" grpId="0"/>
      <p:bldP spid="197636" grpId="0"/>
      <p:bldP spid="197637" grpId="0"/>
      <p:bldP spid="19763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a:xfrm>
            <a:off x="381000" y="174171"/>
            <a:ext cx="8763000" cy="1143000"/>
          </a:xfrm>
        </p:spPr>
        <p:txBody>
          <a:bodyPr/>
          <a:lstStyle/>
          <a:p>
            <a:r>
              <a:rPr lang="en-US" dirty="0" smtClean="0"/>
              <a:t>Stand and Sit in Neutral Posture</a:t>
            </a:r>
          </a:p>
        </p:txBody>
      </p:sp>
      <p:sp>
        <p:nvSpPr>
          <p:cNvPr id="199682" name="Content Placeholder 2"/>
          <p:cNvSpPr>
            <a:spLocks noGrp="1"/>
          </p:cNvSpPr>
          <p:nvPr>
            <p:ph idx="1"/>
          </p:nvPr>
        </p:nvSpPr>
        <p:spPr>
          <a:xfrm>
            <a:off x="685800" y="1295394"/>
            <a:ext cx="5704609" cy="4114800"/>
          </a:xfrm>
        </p:spPr>
        <p:txBody>
          <a:bodyPr/>
          <a:lstStyle/>
          <a:p>
            <a:r>
              <a:rPr lang="en-US" dirty="0" smtClean="0"/>
              <a:t>Feet flat on the floor</a:t>
            </a:r>
          </a:p>
          <a:p>
            <a:r>
              <a:rPr lang="en-US" dirty="0" smtClean="0"/>
              <a:t>Back and neck not bent</a:t>
            </a:r>
          </a:p>
          <a:p>
            <a:pPr lvl="1"/>
            <a:r>
              <a:rPr lang="en-US" dirty="0" smtClean="0"/>
              <a:t>Normal spinal curves</a:t>
            </a:r>
          </a:p>
          <a:p>
            <a:r>
              <a:rPr lang="en-US" dirty="0" smtClean="0"/>
              <a:t>Shoulders squared and relaxed</a:t>
            </a:r>
          </a:p>
          <a:p>
            <a:r>
              <a:rPr lang="en-US" dirty="0" smtClean="0"/>
              <a:t>Avoid holding your arms </a:t>
            </a:r>
            <a:r>
              <a:rPr lang="en-US" dirty="0" err="1" smtClean="0"/>
              <a:t>aways</a:t>
            </a:r>
            <a:r>
              <a:rPr lang="en-US" dirty="0" smtClean="0"/>
              <a:t> from your body</a:t>
            </a:r>
          </a:p>
          <a:p>
            <a:r>
              <a:rPr lang="en-US" dirty="0" smtClean="0"/>
              <a:t>Look straight ahead</a:t>
            </a:r>
          </a:p>
          <a:p>
            <a:r>
              <a:rPr lang="en-US" dirty="0" smtClean="0"/>
              <a:t>Arms and hands in “handshake position”</a:t>
            </a:r>
          </a:p>
          <a:p>
            <a:endParaRPr lang="en-US" dirty="0" smtClean="0"/>
          </a:p>
        </p:txBody>
      </p:sp>
      <p:sp>
        <p:nvSpPr>
          <p:cNvPr id="199683" name="Slide Number Placeholder 3"/>
          <p:cNvSpPr>
            <a:spLocks noGrp="1"/>
          </p:cNvSpPr>
          <p:nvPr>
            <p:ph type="sldNum" sz="quarter" idx="12"/>
          </p:nvPr>
        </p:nvSpPr>
        <p:spPr>
          <a:noFill/>
        </p:spPr>
        <p:txBody>
          <a:bodyPr/>
          <a:lstStyle/>
          <a:p>
            <a:fld id="{39E483D9-2133-4781-B3E6-619A4EFDD029}" type="slidenum">
              <a:rPr lang="en-US" smtClean="0"/>
              <a:pPr/>
              <a:t>82</a:t>
            </a:fld>
            <a:endParaRPr lang="en-US" smtClean="0"/>
          </a:p>
        </p:txBody>
      </p:sp>
      <p:pic>
        <p:nvPicPr>
          <p:cNvPr id="1925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2427" y="1745672"/>
            <a:ext cx="2894161" cy="361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12427" y="5381464"/>
            <a:ext cx="2992582" cy="338554"/>
          </a:xfrm>
          <a:prstGeom prst="rect">
            <a:avLst/>
          </a:prstGeom>
        </p:spPr>
        <p:txBody>
          <a:bodyPr wrap="square">
            <a:spAutoFit/>
          </a:bodyPr>
          <a:lstStyle/>
          <a:p>
            <a:r>
              <a:rPr lang="en-US" sz="800" dirty="0" smtClean="0"/>
              <a:t>Image by </a:t>
            </a:r>
            <a:r>
              <a:rPr lang="en-US" sz="800" dirty="0" err="1" smtClean="0"/>
              <a:t>Skoivuma</a:t>
            </a:r>
            <a:r>
              <a:rPr lang="en-US" sz="800" dirty="0" smtClean="0"/>
              <a:t> available under Creative </a:t>
            </a:r>
            <a:r>
              <a:rPr lang="en-US" sz="800" dirty="0"/>
              <a:t>Commons Attribution-Share Alike 3.0 </a:t>
            </a:r>
            <a:r>
              <a:rPr lang="en-US" sz="800" dirty="0" err="1"/>
              <a:t>Unported</a:t>
            </a:r>
            <a:endParaRPr lang="en-US" sz="800" dirty="0"/>
          </a:p>
        </p:txBody>
      </p:sp>
    </p:spTree>
    <p:custDataLst>
      <p:tags r:id="rId1"/>
    </p:custDataLst>
    <p:extLst>
      <p:ext uri="{BB962C8B-B14F-4D97-AF65-F5344CB8AC3E}">
        <p14:creationId xmlns:p14="http://schemas.microsoft.com/office/powerpoint/2010/main" val="1357400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5"/>
          <p:cNvSpPr>
            <a:spLocks noGrp="1"/>
          </p:cNvSpPr>
          <p:nvPr>
            <p:ph type="title"/>
          </p:nvPr>
        </p:nvSpPr>
        <p:spPr>
          <a:xfrm>
            <a:off x="196850" y="274638"/>
            <a:ext cx="8634413" cy="1143000"/>
          </a:xfrm>
        </p:spPr>
        <p:txBody>
          <a:bodyPr/>
          <a:lstStyle/>
          <a:p>
            <a:r>
              <a:rPr lang="en-US" sz="3200" dirty="0" smtClean="0"/>
              <a:t>Stand in neutral position while cutting hair</a:t>
            </a:r>
          </a:p>
        </p:txBody>
      </p:sp>
      <p:sp>
        <p:nvSpPr>
          <p:cNvPr id="200706" name="Text Placeholder 8"/>
          <p:cNvSpPr>
            <a:spLocks noGrp="1"/>
          </p:cNvSpPr>
          <p:nvPr>
            <p:ph type="body" idx="1"/>
          </p:nvPr>
        </p:nvSpPr>
        <p:spPr>
          <a:xfrm>
            <a:off x="468313" y="1095375"/>
            <a:ext cx="4040187" cy="639763"/>
          </a:xfrm>
        </p:spPr>
        <p:txBody>
          <a:bodyPr/>
          <a:lstStyle/>
          <a:p>
            <a:r>
              <a:rPr lang="en-US" smtClean="0"/>
              <a:t>Wrong Way</a:t>
            </a:r>
          </a:p>
        </p:txBody>
      </p:sp>
      <p:sp>
        <p:nvSpPr>
          <p:cNvPr id="200707" name="Text Placeholder 10"/>
          <p:cNvSpPr>
            <a:spLocks noGrp="1"/>
          </p:cNvSpPr>
          <p:nvPr>
            <p:ph type="body" sz="quarter" idx="3"/>
          </p:nvPr>
        </p:nvSpPr>
        <p:spPr>
          <a:xfrm>
            <a:off x="4645025" y="1165225"/>
            <a:ext cx="4232275" cy="639763"/>
          </a:xfrm>
        </p:spPr>
        <p:txBody>
          <a:bodyPr/>
          <a:lstStyle/>
          <a:p>
            <a:r>
              <a:rPr lang="en-US" dirty="0" smtClean="0"/>
              <a:t>Better Way</a:t>
            </a:r>
          </a:p>
        </p:txBody>
      </p:sp>
      <p:sp>
        <p:nvSpPr>
          <p:cNvPr id="200708" name="Slide Number Placeholder 4"/>
          <p:cNvSpPr>
            <a:spLocks noGrp="1"/>
          </p:cNvSpPr>
          <p:nvPr>
            <p:ph type="sldNum" sz="quarter" idx="12"/>
          </p:nvPr>
        </p:nvSpPr>
        <p:spPr>
          <a:noFill/>
        </p:spPr>
        <p:txBody>
          <a:bodyPr/>
          <a:lstStyle/>
          <a:p>
            <a:fld id="{C4730C23-68A8-4766-8D7B-5D1ECA7C2DF7}" type="slidenum">
              <a:rPr lang="en-US" smtClean="0"/>
              <a:pPr/>
              <a:t>83</a:t>
            </a:fld>
            <a:endParaRPr lang="en-US" smtClean="0"/>
          </a:p>
        </p:txBody>
      </p:sp>
      <p:pic>
        <p:nvPicPr>
          <p:cNvPr id="200709" name="Picture 2" descr="P:\IH Group\OSHA Grant\Salon workers\Images\ERGO\P10205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663" y="1898650"/>
            <a:ext cx="3313112" cy="3981450"/>
          </a:xfrm>
          <a:prstGeom prst="rect">
            <a:avLst/>
          </a:prstGeom>
          <a:noFill/>
          <a:ln w="9525">
            <a:noFill/>
            <a:miter lim="800000"/>
            <a:headEnd/>
            <a:tailEnd/>
          </a:ln>
        </p:spPr>
      </p:pic>
      <p:pic>
        <p:nvPicPr>
          <p:cNvPr id="200710" name="Picture 3" descr="P:\IH Group\OSHA Grant\Salon workers\Images\ERGO\Stand right wa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2813" y="1898650"/>
            <a:ext cx="3795712" cy="3981450"/>
          </a:xfrm>
          <a:prstGeom prst="rect">
            <a:avLst/>
          </a:prstGeom>
          <a:noFill/>
          <a:ln w="9525">
            <a:noFill/>
            <a:miter lim="800000"/>
            <a:headEnd/>
            <a:tailEnd/>
          </a:ln>
        </p:spPr>
      </p:pic>
      <p:sp>
        <p:nvSpPr>
          <p:cNvPr id="200711" name="Rectangle 7"/>
          <p:cNvSpPr>
            <a:spLocks noChangeArrowheads="1"/>
          </p:cNvSpPr>
          <p:nvPr/>
        </p:nvSpPr>
        <p:spPr bwMode="auto">
          <a:xfrm>
            <a:off x="736600" y="5880100"/>
            <a:ext cx="1695450" cy="215900"/>
          </a:xfrm>
          <a:prstGeom prst="rect">
            <a:avLst/>
          </a:prstGeom>
          <a:noFill/>
          <a:ln w="9525">
            <a:noFill/>
            <a:miter lim="800000"/>
            <a:headEnd/>
            <a:tailEnd/>
          </a:ln>
        </p:spPr>
        <p:txBody>
          <a:bodyPr wrap="none">
            <a:spAutoFit/>
          </a:bodyPr>
          <a:lstStyle/>
          <a:p>
            <a:pPr eaLnBrk="0" hangingPunct="0">
              <a:spcBef>
                <a:spcPct val="20000"/>
              </a:spcBef>
            </a:pPr>
            <a:r>
              <a:rPr lang="en-US" sz="800"/>
              <a:t>Photos by National Jewish Health</a:t>
            </a:r>
          </a:p>
        </p:txBody>
      </p:sp>
    </p:spTree>
    <p:custDataLst>
      <p:tags r:id="rId1"/>
    </p:custDataLst>
    <p:extLst>
      <p:ext uri="{BB962C8B-B14F-4D97-AF65-F5344CB8AC3E}">
        <p14:creationId xmlns:p14="http://schemas.microsoft.com/office/powerpoint/2010/main" val="143704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07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70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07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070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0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5" grpId="0"/>
      <p:bldP spid="200706" grpId="0" build="p"/>
      <p:bldP spid="200707" grpId="0" build="p"/>
      <p:bldP spid="2007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5"/>
          <p:cNvSpPr>
            <a:spLocks noGrp="1"/>
          </p:cNvSpPr>
          <p:nvPr>
            <p:ph type="title"/>
          </p:nvPr>
        </p:nvSpPr>
        <p:spPr>
          <a:xfrm>
            <a:off x="196850" y="274638"/>
            <a:ext cx="8634413" cy="1143000"/>
          </a:xfrm>
        </p:spPr>
        <p:txBody>
          <a:bodyPr/>
          <a:lstStyle/>
          <a:p>
            <a:r>
              <a:rPr lang="en-US" sz="3200" dirty="0" smtClean="0"/>
              <a:t>Stand in neutral position while washing hair</a:t>
            </a:r>
          </a:p>
        </p:txBody>
      </p:sp>
      <p:sp>
        <p:nvSpPr>
          <p:cNvPr id="201730" name="Text Placeholder 8"/>
          <p:cNvSpPr>
            <a:spLocks noGrp="1"/>
          </p:cNvSpPr>
          <p:nvPr>
            <p:ph type="body" idx="1"/>
          </p:nvPr>
        </p:nvSpPr>
        <p:spPr>
          <a:xfrm>
            <a:off x="700088" y="1095375"/>
            <a:ext cx="4040187" cy="639763"/>
          </a:xfrm>
        </p:spPr>
        <p:txBody>
          <a:bodyPr/>
          <a:lstStyle/>
          <a:p>
            <a:r>
              <a:rPr lang="en-US" dirty="0" smtClean="0"/>
              <a:t>Wrong Way</a:t>
            </a:r>
          </a:p>
        </p:txBody>
      </p:sp>
      <p:sp>
        <p:nvSpPr>
          <p:cNvPr id="201731" name="Text Placeholder 10"/>
          <p:cNvSpPr>
            <a:spLocks noGrp="1"/>
          </p:cNvSpPr>
          <p:nvPr>
            <p:ph type="body" sz="quarter" idx="3"/>
          </p:nvPr>
        </p:nvSpPr>
        <p:spPr>
          <a:xfrm>
            <a:off x="4645025" y="1095375"/>
            <a:ext cx="4232275" cy="639763"/>
          </a:xfrm>
        </p:spPr>
        <p:txBody>
          <a:bodyPr/>
          <a:lstStyle/>
          <a:p>
            <a:r>
              <a:rPr lang="en-US" dirty="0" smtClean="0"/>
              <a:t>Better Way</a:t>
            </a:r>
          </a:p>
        </p:txBody>
      </p:sp>
      <p:sp>
        <p:nvSpPr>
          <p:cNvPr id="201732" name="Slide Number Placeholder 4"/>
          <p:cNvSpPr>
            <a:spLocks noGrp="1"/>
          </p:cNvSpPr>
          <p:nvPr>
            <p:ph type="sldNum" sz="quarter" idx="12"/>
          </p:nvPr>
        </p:nvSpPr>
        <p:spPr>
          <a:noFill/>
        </p:spPr>
        <p:txBody>
          <a:bodyPr/>
          <a:lstStyle/>
          <a:p>
            <a:fld id="{1CE6300B-5015-4D2C-9B45-8B344F693C4F}" type="slidenum">
              <a:rPr lang="en-US" smtClean="0"/>
              <a:pPr/>
              <a:t>84</a:t>
            </a:fld>
            <a:endParaRPr lang="en-US" smtClean="0"/>
          </a:p>
        </p:txBody>
      </p:sp>
      <p:pic>
        <p:nvPicPr>
          <p:cNvPr id="201733" name="Picture 5" descr="P:\IH Group\OSHA Grant\Salon workers\Images\ERGO\Standing wash better cro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0438" y="1782763"/>
            <a:ext cx="3470275" cy="3981450"/>
          </a:xfrm>
          <a:prstGeom prst="rect">
            <a:avLst/>
          </a:prstGeom>
          <a:noFill/>
          <a:ln w="9525">
            <a:noFill/>
            <a:miter lim="800000"/>
            <a:headEnd/>
            <a:tailEnd/>
          </a:ln>
        </p:spPr>
      </p:pic>
      <p:pic>
        <p:nvPicPr>
          <p:cNvPr id="201734" name="Picture 6" descr="P:\IH Group\OSHA Grant\Salon workers\Images\ERGO\Bad stand wash cro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9138" y="1820863"/>
            <a:ext cx="3517900" cy="3943350"/>
          </a:xfrm>
          <a:prstGeom prst="rect">
            <a:avLst/>
          </a:prstGeom>
          <a:noFill/>
          <a:ln w="9525">
            <a:noFill/>
            <a:miter lim="800000"/>
            <a:headEnd/>
            <a:tailEnd/>
          </a:ln>
        </p:spPr>
      </p:pic>
      <p:sp>
        <p:nvSpPr>
          <p:cNvPr id="201735" name="Rectangle 7"/>
          <p:cNvSpPr>
            <a:spLocks noChangeArrowheads="1"/>
          </p:cNvSpPr>
          <p:nvPr/>
        </p:nvSpPr>
        <p:spPr bwMode="auto">
          <a:xfrm>
            <a:off x="719138" y="5764213"/>
            <a:ext cx="1697037" cy="215900"/>
          </a:xfrm>
          <a:prstGeom prst="rect">
            <a:avLst/>
          </a:prstGeom>
          <a:noFill/>
          <a:ln w="9525">
            <a:noFill/>
            <a:miter lim="800000"/>
            <a:headEnd/>
            <a:tailEnd/>
          </a:ln>
        </p:spPr>
        <p:txBody>
          <a:bodyPr wrap="none">
            <a:spAutoFit/>
          </a:bodyPr>
          <a:lstStyle/>
          <a:p>
            <a:pPr eaLnBrk="0" hangingPunct="0">
              <a:spcBef>
                <a:spcPct val="20000"/>
              </a:spcBef>
            </a:pPr>
            <a:r>
              <a:rPr lang="en-US" sz="800" dirty="0"/>
              <a:t>Photos by National Jewish Health</a:t>
            </a:r>
          </a:p>
        </p:txBody>
      </p:sp>
    </p:spTree>
    <p:custDataLst>
      <p:tags r:id="rId1"/>
    </p:custDataLst>
    <p:extLst>
      <p:ext uri="{BB962C8B-B14F-4D97-AF65-F5344CB8AC3E}">
        <p14:creationId xmlns:p14="http://schemas.microsoft.com/office/powerpoint/2010/main" val="8502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1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3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17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173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29" grpId="0"/>
      <p:bldP spid="201730" grpId="0" build="p"/>
      <p:bldP spid="201731" grpId="0" build="p"/>
      <p:bldP spid="2017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5"/>
          <p:cNvSpPr>
            <a:spLocks noGrp="1"/>
          </p:cNvSpPr>
          <p:nvPr>
            <p:ph type="title"/>
          </p:nvPr>
        </p:nvSpPr>
        <p:spPr>
          <a:xfrm>
            <a:off x="242888" y="182563"/>
            <a:ext cx="8774112" cy="1143000"/>
          </a:xfrm>
        </p:spPr>
        <p:txBody>
          <a:bodyPr/>
          <a:lstStyle/>
          <a:p>
            <a:r>
              <a:rPr lang="en-US" sz="3200" dirty="0" smtClean="0"/>
              <a:t>Sit in neutral position while doing facials </a:t>
            </a:r>
          </a:p>
        </p:txBody>
      </p:sp>
      <p:sp>
        <p:nvSpPr>
          <p:cNvPr id="202754" name="Text Placeholder 8"/>
          <p:cNvSpPr>
            <a:spLocks noGrp="1"/>
          </p:cNvSpPr>
          <p:nvPr>
            <p:ph type="body" idx="1"/>
          </p:nvPr>
        </p:nvSpPr>
        <p:spPr>
          <a:xfrm>
            <a:off x="457200" y="1095375"/>
            <a:ext cx="4040188" cy="639763"/>
          </a:xfrm>
        </p:spPr>
        <p:txBody>
          <a:bodyPr/>
          <a:lstStyle/>
          <a:p>
            <a:r>
              <a:rPr lang="en-US" dirty="0" smtClean="0"/>
              <a:t>Wrong Way</a:t>
            </a:r>
          </a:p>
        </p:txBody>
      </p:sp>
      <p:sp>
        <p:nvSpPr>
          <p:cNvPr id="202755" name="Text Placeholder 10"/>
          <p:cNvSpPr>
            <a:spLocks noGrp="1"/>
          </p:cNvSpPr>
          <p:nvPr>
            <p:ph type="body" sz="quarter" idx="3"/>
          </p:nvPr>
        </p:nvSpPr>
        <p:spPr>
          <a:xfrm>
            <a:off x="4471988" y="1071563"/>
            <a:ext cx="4232275" cy="639762"/>
          </a:xfrm>
        </p:spPr>
        <p:txBody>
          <a:bodyPr/>
          <a:lstStyle/>
          <a:p>
            <a:r>
              <a:rPr lang="en-US" dirty="0" smtClean="0"/>
              <a:t>Better Way</a:t>
            </a:r>
          </a:p>
        </p:txBody>
      </p:sp>
      <p:sp>
        <p:nvSpPr>
          <p:cNvPr id="202756" name="Slide Number Placeholder 4"/>
          <p:cNvSpPr>
            <a:spLocks noGrp="1"/>
          </p:cNvSpPr>
          <p:nvPr>
            <p:ph type="sldNum" sz="quarter" idx="12"/>
          </p:nvPr>
        </p:nvSpPr>
        <p:spPr>
          <a:noFill/>
        </p:spPr>
        <p:txBody>
          <a:bodyPr/>
          <a:lstStyle/>
          <a:p>
            <a:fld id="{B9C682CB-FA9E-4218-9501-CE75E660EC1A}" type="slidenum">
              <a:rPr lang="en-US" smtClean="0"/>
              <a:pPr/>
              <a:t>85</a:t>
            </a:fld>
            <a:endParaRPr lang="en-US" smtClean="0"/>
          </a:p>
        </p:txBody>
      </p:sp>
      <p:pic>
        <p:nvPicPr>
          <p:cNvPr id="202758" name="Picture 9" descr="P:\IH Group\OSHA Grant\Salon workers\Images\ERGO\Seated work\Good seated work cro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4850" y="1843088"/>
            <a:ext cx="3925888" cy="4406900"/>
          </a:xfrm>
          <a:prstGeom prst="rect">
            <a:avLst/>
          </a:prstGeom>
          <a:noFill/>
          <a:ln w="9525">
            <a:noFill/>
            <a:miter lim="800000"/>
            <a:headEnd/>
            <a:tailEnd/>
          </a:ln>
        </p:spPr>
      </p:pic>
      <p:grpSp>
        <p:nvGrpSpPr>
          <p:cNvPr id="2" name="Group 1"/>
          <p:cNvGrpSpPr/>
          <p:nvPr/>
        </p:nvGrpSpPr>
        <p:grpSpPr>
          <a:xfrm>
            <a:off x="498475" y="1843088"/>
            <a:ext cx="3575050" cy="4706937"/>
            <a:chOff x="498475" y="1843088"/>
            <a:chExt cx="3575050" cy="4706937"/>
          </a:xfrm>
        </p:grpSpPr>
        <p:pic>
          <p:nvPicPr>
            <p:cNvPr id="202757" name="Picture 7" descr="P:\IH Group\OSHA Grant\Salon workers\Images\ERGO\Seated work\P10205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475" y="1843088"/>
              <a:ext cx="3575050" cy="4491037"/>
            </a:xfrm>
            <a:prstGeom prst="rect">
              <a:avLst/>
            </a:prstGeom>
            <a:noFill/>
            <a:ln w="9525">
              <a:noFill/>
              <a:miter lim="800000"/>
              <a:headEnd/>
              <a:tailEnd/>
            </a:ln>
          </p:spPr>
        </p:pic>
        <p:sp>
          <p:nvSpPr>
            <p:cNvPr id="202759" name="Rectangle 7"/>
            <p:cNvSpPr>
              <a:spLocks noChangeArrowheads="1"/>
            </p:cNvSpPr>
            <p:nvPr/>
          </p:nvSpPr>
          <p:spPr bwMode="auto">
            <a:xfrm>
              <a:off x="498475" y="6334125"/>
              <a:ext cx="1695450" cy="215900"/>
            </a:xfrm>
            <a:prstGeom prst="rect">
              <a:avLst/>
            </a:prstGeom>
            <a:noFill/>
            <a:ln w="9525">
              <a:noFill/>
              <a:miter lim="800000"/>
              <a:headEnd/>
              <a:tailEnd/>
            </a:ln>
          </p:spPr>
          <p:txBody>
            <a:bodyPr wrap="none">
              <a:spAutoFit/>
            </a:bodyPr>
            <a:lstStyle/>
            <a:p>
              <a:pPr eaLnBrk="0" hangingPunct="0">
                <a:spcBef>
                  <a:spcPct val="20000"/>
                </a:spcBef>
              </a:pPr>
              <a:r>
                <a:rPr lang="en-US" sz="800"/>
                <a:t>Photos by National Jewish Health</a:t>
              </a:r>
            </a:p>
          </p:txBody>
        </p:sp>
      </p:grpSp>
    </p:spTree>
    <p:custDataLst>
      <p:tags r:id="rId1"/>
    </p:custDataLst>
    <p:extLst>
      <p:ext uri="{BB962C8B-B14F-4D97-AF65-F5344CB8AC3E}">
        <p14:creationId xmlns:p14="http://schemas.microsoft.com/office/powerpoint/2010/main" val="26426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275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27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7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3" grpId="0"/>
      <p:bldP spid="202754" grpId="0" build="p"/>
      <p:bldP spid="20275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sz="3200" smtClean="0"/>
              <a:t>Standing on Your Feet All Day is Hard Work!</a:t>
            </a:r>
          </a:p>
        </p:txBody>
      </p:sp>
      <p:sp>
        <p:nvSpPr>
          <p:cNvPr id="203778" name="Content Placeholder 2"/>
          <p:cNvSpPr>
            <a:spLocks noGrp="1"/>
          </p:cNvSpPr>
          <p:nvPr>
            <p:ph sz="half" idx="1"/>
          </p:nvPr>
        </p:nvSpPr>
        <p:spPr>
          <a:xfrm>
            <a:off x="685800" y="1692275"/>
            <a:ext cx="4140200" cy="4406900"/>
          </a:xfrm>
        </p:spPr>
        <p:txBody>
          <a:bodyPr/>
          <a:lstStyle/>
          <a:p>
            <a:r>
              <a:rPr lang="en-US" dirty="0" smtClean="0"/>
              <a:t>Flat shoes keep your feet flat on the floor</a:t>
            </a:r>
          </a:p>
          <a:p>
            <a:r>
              <a:rPr lang="en-US" dirty="0" smtClean="0"/>
              <a:t>Wear shoes with support and cushion</a:t>
            </a:r>
          </a:p>
          <a:p>
            <a:r>
              <a:rPr lang="en-US" dirty="0" smtClean="0"/>
              <a:t>Use anti-fatigue mats</a:t>
            </a:r>
          </a:p>
          <a:p>
            <a:r>
              <a:rPr lang="en-US" dirty="0" smtClean="0"/>
              <a:t>Whenever you can</a:t>
            </a:r>
          </a:p>
          <a:p>
            <a:pPr lvl="1"/>
            <a:r>
              <a:rPr lang="en-US" dirty="0" smtClean="0"/>
              <a:t>Walk 	</a:t>
            </a:r>
          </a:p>
          <a:p>
            <a:pPr lvl="1"/>
            <a:r>
              <a:rPr lang="en-US" dirty="0" smtClean="0"/>
              <a:t>Elevate one foot </a:t>
            </a:r>
          </a:p>
          <a:p>
            <a:pPr lvl="2"/>
            <a:r>
              <a:rPr lang="en-US" dirty="0" smtClean="0"/>
              <a:t>2-4 inch block</a:t>
            </a:r>
          </a:p>
        </p:txBody>
      </p:sp>
      <p:sp>
        <p:nvSpPr>
          <p:cNvPr id="203779" name="Slide Number Placeholder 4"/>
          <p:cNvSpPr>
            <a:spLocks noGrp="1"/>
          </p:cNvSpPr>
          <p:nvPr>
            <p:ph type="sldNum" sz="quarter" idx="12"/>
          </p:nvPr>
        </p:nvSpPr>
        <p:spPr>
          <a:noFill/>
        </p:spPr>
        <p:txBody>
          <a:bodyPr/>
          <a:lstStyle/>
          <a:p>
            <a:fld id="{495873F5-84C0-4973-A833-F69B95667C67}" type="slidenum">
              <a:rPr lang="en-US" smtClean="0"/>
              <a:pPr/>
              <a:t>86</a:t>
            </a:fld>
            <a:endParaRPr lang="en-US" smtClean="0"/>
          </a:p>
        </p:txBody>
      </p:sp>
      <p:pic>
        <p:nvPicPr>
          <p:cNvPr id="203780" name="Content Placeholder 2"/>
          <p:cNvPicPr>
            <a:picLocks noGrp="1" noChangeAspect="1"/>
          </p:cNvPicPr>
          <p:nvPr>
            <p:ph sz="half" idx="2"/>
          </p:nvPr>
        </p:nvPicPr>
        <p:blipFill>
          <a:blip r:embed="rId4" cstate="print"/>
          <a:srcRect/>
          <a:stretch>
            <a:fillRect/>
          </a:stretch>
        </p:blipFill>
        <p:spPr>
          <a:xfrm>
            <a:off x="5197475" y="1766888"/>
            <a:ext cx="2857500" cy="3933825"/>
          </a:xfrm>
        </p:spPr>
      </p:pic>
      <p:sp>
        <p:nvSpPr>
          <p:cNvPr id="203781" name="TextBox 3"/>
          <p:cNvSpPr txBox="1">
            <a:spLocks noChangeArrowheads="1"/>
          </p:cNvSpPr>
          <p:nvPr/>
        </p:nvSpPr>
        <p:spPr bwMode="auto">
          <a:xfrm>
            <a:off x="5224463" y="5748338"/>
            <a:ext cx="2874962" cy="338137"/>
          </a:xfrm>
          <a:prstGeom prst="rect">
            <a:avLst/>
          </a:prstGeom>
          <a:noFill/>
          <a:ln w="9525">
            <a:noFill/>
            <a:miter lim="800000"/>
            <a:headEnd/>
            <a:tailEnd/>
          </a:ln>
        </p:spPr>
        <p:txBody>
          <a:bodyPr>
            <a:spAutoFit/>
          </a:bodyPr>
          <a:lstStyle/>
          <a:p>
            <a:pPr eaLnBrk="0" hangingPunct="0">
              <a:spcBef>
                <a:spcPct val="20000"/>
              </a:spcBef>
            </a:pPr>
            <a:r>
              <a:rPr lang="en-US" sz="800"/>
              <a:t>Photo by Martinson-Nicholls, Inc. used by National Jewish Health with written permission</a:t>
            </a:r>
          </a:p>
        </p:txBody>
      </p:sp>
    </p:spTree>
    <p:custDataLst>
      <p:tags r:id="rId1"/>
    </p:custDataLst>
    <p:extLst>
      <p:ext uri="{BB962C8B-B14F-4D97-AF65-F5344CB8AC3E}">
        <p14:creationId xmlns:p14="http://schemas.microsoft.com/office/powerpoint/2010/main" val="315006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6"/>
          <p:cNvSpPr>
            <a:spLocks noGrp="1" noChangeArrowheads="1"/>
          </p:cNvSpPr>
          <p:nvPr>
            <p:ph type="title"/>
          </p:nvPr>
        </p:nvSpPr>
        <p:spPr/>
        <p:txBody>
          <a:bodyPr/>
          <a:lstStyle/>
          <a:p>
            <a:pPr eaLnBrk="1" hangingPunct="1"/>
            <a:r>
              <a:rPr lang="en-US" sz="4000" dirty="0" smtClean="0"/>
              <a:t>Health Effects Due to Infections</a:t>
            </a:r>
            <a:br>
              <a:rPr lang="en-US" sz="4000" dirty="0" smtClean="0"/>
            </a:br>
            <a:r>
              <a:rPr lang="en-US" sz="4000" dirty="0" smtClean="0"/>
              <a:t/>
            </a:r>
            <a:br>
              <a:rPr lang="en-US" sz="4000" dirty="0" smtClean="0"/>
            </a:br>
            <a:r>
              <a:rPr lang="en-US" sz="4000" dirty="0" smtClean="0"/>
              <a:t>Training Objectives</a:t>
            </a:r>
          </a:p>
        </p:txBody>
      </p:sp>
      <p:sp>
        <p:nvSpPr>
          <p:cNvPr id="152578" name="Content Placeholder 1"/>
          <p:cNvSpPr>
            <a:spLocks noGrp="1"/>
          </p:cNvSpPr>
          <p:nvPr>
            <p:ph sz="half" idx="2"/>
          </p:nvPr>
        </p:nvSpPr>
        <p:spPr>
          <a:xfrm>
            <a:off x="457199" y="1815736"/>
            <a:ext cx="4193177" cy="4661263"/>
          </a:xfrm>
        </p:spPr>
        <p:txBody>
          <a:bodyPr/>
          <a:lstStyle/>
          <a:p>
            <a:r>
              <a:rPr lang="en-US" sz="2500" dirty="0" smtClean="0"/>
              <a:t>Define the types of infections that can be spread in the salon industry</a:t>
            </a:r>
          </a:p>
          <a:p>
            <a:r>
              <a:rPr lang="en-US" sz="2500" dirty="0" smtClean="0"/>
              <a:t>Describe the health effects of those infections</a:t>
            </a:r>
          </a:p>
          <a:p>
            <a:r>
              <a:rPr lang="en-US" sz="2500" dirty="0" smtClean="0"/>
              <a:t>Understand how infections can be spread in salons</a:t>
            </a:r>
          </a:p>
          <a:p>
            <a:r>
              <a:rPr lang="en-US" sz="2500" dirty="0" smtClean="0"/>
              <a:t>Learn ways to help prevent spread of infections </a:t>
            </a:r>
          </a:p>
          <a:p>
            <a:endParaRPr lang="en-US" dirty="0" smtClean="0"/>
          </a:p>
          <a:p>
            <a:endParaRPr lang="en-US" dirty="0" smtClean="0"/>
          </a:p>
        </p:txBody>
      </p:sp>
      <p:sp>
        <p:nvSpPr>
          <p:cNvPr id="152579"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lstStyle/>
          <a:p>
            <a:pPr algn="r"/>
            <a:fld id="{F13EE472-881D-41EC-A2A9-FDC72E1E464E}" type="slidenum">
              <a:rPr lang="en-US" sz="1400">
                <a:cs typeface="Tahoma" pitchFamily="34" charset="0"/>
              </a:rPr>
              <a:pPr algn="r"/>
              <a:t>87</a:t>
            </a:fld>
            <a:endParaRPr lang="en-US" sz="1400">
              <a:cs typeface="Tahoma" pitchFamily="34" charset="0"/>
            </a:endParaRPr>
          </a:p>
        </p:txBody>
      </p:sp>
      <p:pic>
        <p:nvPicPr>
          <p:cNvPr id="7" name="Content Placeholder 6"/>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727508" y="2174875"/>
            <a:ext cx="3876809" cy="3951288"/>
          </a:xfrm>
        </p:spPr>
      </p:pic>
      <p:sp>
        <p:nvSpPr>
          <p:cNvPr id="11" name="Rectangle 7"/>
          <p:cNvSpPr>
            <a:spLocks noChangeArrowheads="1"/>
          </p:cNvSpPr>
          <p:nvPr/>
        </p:nvSpPr>
        <p:spPr bwMode="auto">
          <a:xfrm>
            <a:off x="4729435" y="6143036"/>
            <a:ext cx="3615092" cy="215444"/>
          </a:xfrm>
          <a:prstGeom prst="rect">
            <a:avLst/>
          </a:prstGeom>
          <a:noFill/>
          <a:ln w="9525">
            <a:noFill/>
            <a:miter lim="800000"/>
            <a:headEnd/>
            <a:tailEnd/>
          </a:ln>
        </p:spPr>
        <p:txBody>
          <a:bodyPr wrap="none">
            <a:spAutoFit/>
          </a:bodyPr>
          <a:lstStyle/>
          <a:p>
            <a:pPr eaLnBrk="0" hangingPunct="0">
              <a:spcBef>
                <a:spcPct val="20000"/>
              </a:spcBef>
            </a:pPr>
            <a:r>
              <a:rPr lang="en-US" sz="800" dirty="0" smtClean="0"/>
              <a:t>Image by r8r available under public domain under Flickr Creative Commons</a:t>
            </a:r>
            <a:endParaRPr lang="en-US" sz="800" dirty="0"/>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4"/>
          <p:cNvSpPr>
            <a:spLocks noGrp="1"/>
          </p:cNvSpPr>
          <p:nvPr>
            <p:ph type="title"/>
          </p:nvPr>
        </p:nvSpPr>
        <p:spPr/>
        <p:txBody>
          <a:bodyPr/>
          <a:lstStyle/>
          <a:p>
            <a:r>
              <a:rPr lang="en-US" smtClean="0"/>
              <a:t>Infections Can Be Spread While Working with Clients</a:t>
            </a:r>
          </a:p>
        </p:txBody>
      </p:sp>
      <p:sp>
        <p:nvSpPr>
          <p:cNvPr id="154626" name="Text Placeholder 6"/>
          <p:cNvSpPr>
            <a:spLocks noGrp="1"/>
          </p:cNvSpPr>
          <p:nvPr>
            <p:ph type="body" sz="quarter" idx="3"/>
          </p:nvPr>
        </p:nvSpPr>
        <p:spPr>
          <a:xfrm>
            <a:off x="474663" y="1592263"/>
            <a:ext cx="8212137" cy="639762"/>
          </a:xfrm>
        </p:spPr>
        <p:txBody>
          <a:bodyPr/>
          <a:lstStyle/>
          <a:p>
            <a:r>
              <a:rPr lang="en-US" smtClean="0"/>
              <a:t>Infection can be spread by:</a:t>
            </a:r>
          </a:p>
        </p:txBody>
      </p:sp>
      <p:sp>
        <p:nvSpPr>
          <p:cNvPr id="154627" name="Content Placeholder 2"/>
          <p:cNvSpPr>
            <a:spLocks noGrp="1"/>
          </p:cNvSpPr>
          <p:nvPr>
            <p:ph sz="quarter" idx="4"/>
          </p:nvPr>
        </p:nvSpPr>
        <p:spPr>
          <a:xfrm>
            <a:off x="450850" y="2406650"/>
            <a:ext cx="7673975" cy="4237038"/>
          </a:xfrm>
        </p:spPr>
        <p:txBody>
          <a:bodyPr/>
          <a:lstStyle/>
          <a:p>
            <a:r>
              <a:rPr lang="en-US" dirty="0" smtClean="0"/>
              <a:t>Breathing in cold and flu virus </a:t>
            </a:r>
            <a:r>
              <a:rPr lang="en-US" u="sng" dirty="0" smtClean="0"/>
              <a:t>or</a:t>
            </a:r>
            <a:r>
              <a:rPr lang="en-US" dirty="0" smtClean="0"/>
              <a:t> touching your eyes, nose, and mouth before washing your hands</a:t>
            </a:r>
          </a:p>
          <a:p>
            <a:r>
              <a:rPr lang="en-US" dirty="0" smtClean="0"/>
              <a:t>Contact with infected skin</a:t>
            </a:r>
          </a:p>
          <a:p>
            <a:r>
              <a:rPr lang="en-US" dirty="0" smtClean="0"/>
              <a:t>Direct contact with infected blood</a:t>
            </a:r>
          </a:p>
          <a:p>
            <a:pPr lvl="1"/>
            <a:r>
              <a:rPr lang="en-US" dirty="0" smtClean="0"/>
              <a:t>Infections in the blood are not spread through casual contact.</a:t>
            </a:r>
          </a:p>
          <a:p>
            <a:pPr lvl="1"/>
            <a:r>
              <a:rPr lang="en-US" dirty="0" smtClean="0"/>
              <a:t>Intact skin is a good barrier</a:t>
            </a:r>
          </a:p>
        </p:txBody>
      </p:sp>
      <p:sp>
        <p:nvSpPr>
          <p:cNvPr id="154628" name="Slide Number Placeholder 3"/>
          <p:cNvSpPr>
            <a:spLocks noGrp="1"/>
          </p:cNvSpPr>
          <p:nvPr>
            <p:ph type="sldNum" sz="quarter" idx="12"/>
          </p:nvPr>
        </p:nvSpPr>
        <p:spPr>
          <a:noFill/>
        </p:spPr>
        <p:txBody>
          <a:bodyPr/>
          <a:lstStyle/>
          <a:p>
            <a:fld id="{65239731-4882-4F4C-9BCB-03F5B5A2434D}" type="slidenum">
              <a:rPr lang="en-US" smtClean="0"/>
              <a:pPr/>
              <a:t>88</a:t>
            </a:fld>
            <a:endParaRPr lang="en-US" smtClean="0"/>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dirty="0" smtClean="0"/>
              <a:t>Colds and flu are spread from person to person</a:t>
            </a:r>
          </a:p>
        </p:txBody>
      </p:sp>
      <p:sp>
        <p:nvSpPr>
          <p:cNvPr id="155650" name="Rectangle 3"/>
          <p:cNvSpPr>
            <a:spLocks noGrp="1" noChangeArrowheads="1"/>
          </p:cNvSpPr>
          <p:nvPr>
            <p:ph type="body" sz="half" idx="1"/>
          </p:nvPr>
        </p:nvSpPr>
        <p:spPr>
          <a:xfrm>
            <a:off x="595313" y="1631950"/>
            <a:ext cx="3848100" cy="2225675"/>
          </a:xfrm>
        </p:spPr>
        <p:txBody>
          <a:bodyPr/>
          <a:lstStyle/>
          <a:p>
            <a:r>
              <a:rPr lang="en-US" sz="2800" smtClean="0"/>
              <a:t>Infected droplets come out when you</a:t>
            </a:r>
          </a:p>
          <a:p>
            <a:pPr lvl="1"/>
            <a:r>
              <a:rPr lang="en-US" sz="2400" smtClean="0"/>
              <a:t>Cough</a:t>
            </a:r>
          </a:p>
          <a:p>
            <a:pPr lvl="1"/>
            <a:r>
              <a:rPr lang="en-US" sz="2400" smtClean="0"/>
              <a:t>Sneeze</a:t>
            </a:r>
          </a:p>
          <a:p>
            <a:pPr lvl="1"/>
            <a:r>
              <a:rPr lang="en-US" sz="2400" smtClean="0"/>
              <a:t>Blow your nose</a:t>
            </a:r>
          </a:p>
          <a:p>
            <a:r>
              <a:rPr lang="en-US" sz="2800" smtClean="0"/>
              <a:t>Infection is spread by:</a:t>
            </a:r>
          </a:p>
          <a:p>
            <a:pPr lvl="1"/>
            <a:r>
              <a:rPr lang="en-US" sz="2400" smtClean="0"/>
              <a:t>Breathing in air with infected droplets</a:t>
            </a:r>
          </a:p>
          <a:p>
            <a:pPr lvl="1"/>
            <a:r>
              <a:rPr lang="en-US" sz="2400" smtClean="0"/>
              <a:t>Touching your eyes, nose and mouth with infected droplets</a:t>
            </a:r>
            <a:endParaRPr lang="en-US" smtClean="0"/>
          </a:p>
        </p:txBody>
      </p:sp>
      <p:pic>
        <p:nvPicPr>
          <p:cNvPr id="155651" name="Picture 4" descr="CDC sneeze"/>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5314950" y="1876425"/>
            <a:ext cx="3144838" cy="1981200"/>
          </a:xfrm>
        </p:spPr>
      </p:pic>
      <p:sp>
        <p:nvSpPr>
          <p:cNvPr id="155652" name="Text Box 5"/>
          <p:cNvSpPr txBox="1">
            <a:spLocks noChangeArrowheads="1"/>
          </p:cNvSpPr>
          <p:nvPr/>
        </p:nvSpPr>
        <p:spPr bwMode="auto">
          <a:xfrm>
            <a:off x="5246688" y="3857625"/>
            <a:ext cx="2438400" cy="244475"/>
          </a:xfrm>
          <a:prstGeom prst="rect">
            <a:avLst/>
          </a:prstGeom>
          <a:noFill/>
          <a:ln w="9525">
            <a:noFill/>
            <a:miter lim="800000"/>
            <a:headEnd/>
            <a:tailEnd/>
          </a:ln>
        </p:spPr>
        <p:txBody>
          <a:bodyPr>
            <a:spAutoFit/>
          </a:bodyPr>
          <a:lstStyle/>
          <a:p>
            <a:pPr>
              <a:spcBef>
                <a:spcPct val="50000"/>
              </a:spcBef>
            </a:pPr>
            <a:r>
              <a:rPr lang="en-US" sz="1000">
                <a:latin typeface="Arial" charset="0"/>
              </a:rPr>
              <a:t>Photo by CDC</a:t>
            </a:r>
          </a:p>
        </p:txBody>
      </p:sp>
      <p:pic>
        <p:nvPicPr>
          <p:cNvPr id="155653" name="Content Placeholder 2"/>
          <p:cNvPicPr>
            <a:picLocks noGrp="1" noChangeAspect="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a:off x="5335588" y="4206875"/>
            <a:ext cx="3148012" cy="1881188"/>
          </a:xfrm>
        </p:spPr>
      </p:pic>
      <p:sp>
        <p:nvSpPr>
          <p:cNvPr id="155654" name="TextBox 3"/>
          <p:cNvSpPr txBox="1">
            <a:spLocks noChangeArrowheads="1"/>
          </p:cNvSpPr>
          <p:nvPr/>
        </p:nvSpPr>
        <p:spPr bwMode="auto">
          <a:xfrm>
            <a:off x="5300663" y="6122988"/>
            <a:ext cx="3190875" cy="400050"/>
          </a:xfrm>
          <a:prstGeom prst="rect">
            <a:avLst/>
          </a:prstGeom>
          <a:noFill/>
          <a:ln w="9525">
            <a:noFill/>
            <a:miter lim="800000"/>
            <a:headEnd/>
            <a:tailEnd/>
          </a:ln>
        </p:spPr>
        <p:txBody>
          <a:bodyPr>
            <a:spAutoFit/>
          </a:bodyPr>
          <a:lstStyle/>
          <a:p>
            <a:r>
              <a:rPr lang="en-US" sz="1000">
                <a:latin typeface="Arial" charset="0"/>
              </a:rPr>
              <a:t>Available under public domain from Wikimedia Commons</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What does OSHA do?</a:t>
            </a:r>
          </a:p>
        </p:txBody>
      </p:sp>
      <p:sp>
        <p:nvSpPr>
          <p:cNvPr id="39938" name="Rectangle 3"/>
          <p:cNvSpPr>
            <a:spLocks noGrp="1" noChangeArrowheads="1"/>
          </p:cNvSpPr>
          <p:nvPr>
            <p:ph type="body" idx="1"/>
          </p:nvPr>
        </p:nvSpPr>
        <p:spPr>
          <a:xfrm>
            <a:off x="685800" y="1295400"/>
            <a:ext cx="7772400" cy="5181600"/>
          </a:xfrm>
        </p:spPr>
        <p:txBody>
          <a:bodyPr/>
          <a:lstStyle/>
          <a:p>
            <a:pPr eaLnBrk="1" hangingPunct="1">
              <a:lnSpc>
                <a:spcPct val="90000"/>
              </a:lnSpc>
            </a:pPr>
            <a:r>
              <a:rPr lang="en-US" sz="2800" smtClean="0"/>
              <a:t>Requires employers to implement programs to reduce workplace safety and health hazards</a:t>
            </a:r>
          </a:p>
          <a:p>
            <a:pPr eaLnBrk="1" hangingPunct="1">
              <a:lnSpc>
                <a:spcPct val="90000"/>
              </a:lnSpc>
            </a:pPr>
            <a:r>
              <a:rPr lang="en-US" sz="2800" smtClean="0"/>
              <a:t>Investigates workplace fatalities or catastrophic accidents</a:t>
            </a:r>
          </a:p>
          <a:p>
            <a:pPr eaLnBrk="1" hangingPunct="1">
              <a:lnSpc>
                <a:spcPct val="90000"/>
              </a:lnSpc>
            </a:pPr>
            <a:r>
              <a:rPr lang="en-US" sz="2800" smtClean="0"/>
              <a:t>Enforces safety and health standards through workplace inspections by compliance officers</a:t>
            </a:r>
          </a:p>
          <a:p>
            <a:pPr eaLnBrk="1" hangingPunct="1">
              <a:lnSpc>
                <a:spcPct val="90000"/>
              </a:lnSpc>
            </a:pPr>
            <a:r>
              <a:rPr lang="en-US" sz="2800" smtClean="0"/>
              <a:t>Monitors job-related injuries and illnesses through required record-keeping</a:t>
            </a:r>
          </a:p>
          <a:p>
            <a:pPr eaLnBrk="1" hangingPunct="1">
              <a:lnSpc>
                <a:spcPct val="90000"/>
              </a:lnSpc>
            </a:pPr>
            <a:r>
              <a:rPr lang="en-US" sz="2800" smtClean="0"/>
              <a:t>Provides assistance, training, and other support programs to help employers and workers  </a:t>
            </a:r>
          </a:p>
        </p:txBody>
      </p:sp>
      <p:sp>
        <p:nvSpPr>
          <p:cNvPr id="39939" name="Slide Number Placeholder 3"/>
          <p:cNvSpPr>
            <a:spLocks noGrp="1"/>
          </p:cNvSpPr>
          <p:nvPr>
            <p:ph type="sldNum" sz="quarter" idx="12"/>
          </p:nvPr>
        </p:nvSpPr>
        <p:spPr>
          <a:noFill/>
        </p:spPr>
        <p:txBody>
          <a:bodyPr/>
          <a:lstStyle/>
          <a:p>
            <a:fld id="{4F573FFA-65ED-4AB1-8599-7D3C5E947585}" type="slidenum">
              <a:rPr lang="en-US" smtClean="0"/>
              <a:pPr/>
              <a:t>9</a:t>
            </a:fld>
            <a:endParaRPr lang="en-US" smtClean="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609600" y="76200"/>
            <a:ext cx="7848600" cy="1162050"/>
          </a:xfrm>
        </p:spPr>
        <p:txBody>
          <a:bodyPr/>
          <a:lstStyle/>
          <a:p>
            <a:r>
              <a:rPr lang="en-US" sz="3600" dirty="0" smtClean="0"/>
              <a:t>One of the best ways to stop spread of infection is hand washing</a:t>
            </a:r>
          </a:p>
        </p:txBody>
      </p:sp>
      <p:sp>
        <p:nvSpPr>
          <p:cNvPr id="35844" name="Content Placeholder 3"/>
          <p:cNvSpPr>
            <a:spLocks noGrp="1"/>
          </p:cNvSpPr>
          <p:nvPr>
            <p:ph sz="quarter" idx="2"/>
          </p:nvPr>
        </p:nvSpPr>
        <p:spPr>
          <a:xfrm>
            <a:off x="4610100" y="1633538"/>
            <a:ext cx="4348163" cy="1981200"/>
          </a:xfrm>
        </p:spPr>
        <p:txBody>
          <a:bodyPr/>
          <a:lstStyle/>
          <a:p>
            <a:pPr>
              <a:defRPr/>
            </a:pPr>
            <a:r>
              <a:rPr lang="en-US" sz="2800" dirty="0" smtClean="0"/>
              <a:t>Wash with soap and water</a:t>
            </a:r>
          </a:p>
          <a:p>
            <a:pPr lvl="1">
              <a:defRPr/>
            </a:pPr>
            <a:r>
              <a:rPr lang="en-US" sz="2400" dirty="0" smtClean="0"/>
              <a:t>At least 20 seconds</a:t>
            </a:r>
          </a:p>
          <a:p>
            <a:pPr lvl="2">
              <a:defRPr/>
            </a:pPr>
            <a:r>
              <a:rPr lang="en-US" sz="2000" dirty="0" smtClean="0"/>
              <a:t>Sing “Happy Birthday”</a:t>
            </a:r>
          </a:p>
          <a:p>
            <a:pPr>
              <a:defRPr/>
            </a:pPr>
            <a:r>
              <a:rPr lang="en-US" sz="2800" dirty="0" smtClean="0"/>
              <a:t>Hand sanitizers are effective </a:t>
            </a:r>
            <a:r>
              <a:rPr lang="en-US" sz="2800" u="sng" dirty="0" smtClean="0"/>
              <a:t>except</a:t>
            </a:r>
            <a:r>
              <a:rPr lang="en-US" sz="2800" dirty="0" smtClean="0"/>
              <a:t>:</a:t>
            </a:r>
          </a:p>
          <a:p>
            <a:pPr lvl="1">
              <a:defRPr/>
            </a:pPr>
            <a:r>
              <a:rPr lang="en-US" sz="2400" dirty="0"/>
              <a:t>W</a:t>
            </a:r>
            <a:r>
              <a:rPr lang="en-US" sz="2400" dirty="0" smtClean="0"/>
              <a:t>hen hands are visibly dirty</a:t>
            </a:r>
          </a:p>
          <a:p>
            <a:pPr lvl="1">
              <a:defRPr/>
            </a:pPr>
            <a:r>
              <a:rPr lang="en-US" sz="2400" dirty="0" smtClean="0"/>
              <a:t>They do not remove chemicals</a:t>
            </a:r>
          </a:p>
        </p:txBody>
      </p:sp>
      <p:pic>
        <p:nvPicPr>
          <p:cNvPr id="156675" name="Content Placeholder 1"/>
          <p:cNvPicPr>
            <a:picLocks noGrp="1" noChangeAspect="1"/>
          </p:cNvPicPr>
          <p:nvPr>
            <p:ph sz="quarter" idx="3"/>
          </p:nvPr>
        </p:nvPicPr>
        <p:blipFill>
          <a:blip r:embed="rId4" cstate="print"/>
          <a:srcRect/>
          <a:stretch>
            <a:fillRect/>
          </a:stretch>
        </p:blipFill>
        <p:spPr>
          <a:xfrm>
            <a:off x="719138" y="4202113"/>
            <a:ext cx="3525837" cy="1654175"/>
          </a:xfrm>
        </p:spPr>
      </p:pic>
      <p:sp>
        <p:nvSpPr>
          <p:cNvPr id="156676" name="Slide Number Placeholder 5"/>
          <p:cNvSpPr>
            <a:spLocks noGrp="1"/>
          </p:cNvSpPr>
          <p:nvPr>
            <p:ph type="sldNum" sz="quarter" idx="12"/>
          </p:nvPr>
        </p:nvSpPr>
        <p:spPr>
          <a:noFill/>
        </p:spPr>
        <p:txBody>
          <a:bodyPr/>
          <a:lstStyle/>
          <a:p>
            <a:fld id="{4BD98B22-421F-4CBC-BD9E-DD4503192651}" type="slidenum">
              <a:rPr lang="en-US" smtClean="0"/>
              <a:pPr/>
              <a:t>90</a:t>
            </a:fld>
            <a:endParaRPr lang="en-US" smtClean="0"/>
          </a:p>
        </p:txBody>
      </p:sp>
      <p:pic>
        <p:nvPicPr>
          <p:cNvPr id="156677" name="Picture 2"/>
          <p:cNvPicPr>
            <a:picLocks noChangeAspect="1"/>
          </p:cNvPicPr>
          <p:nvPr/>
        </p:nvPicPr>
        <p:blipFill>
          <a:blip r:embed="rId5" cstate="print"/>
          <a:srcRect/>
          <a:stretch>
            <a:fillRect/>
          </a:stretch>
        </p:blipFill>
        <p:spPr bwMode="auto">
          <a:xfrm>
            <a:off x="725488" y="2014538"/>
            <a:ext cx="3870325" cy="1562100"/>
          </a:xfrm>
          <a:prstGeom prst="rect">
            <a:avLst/>
          </a:prstGeom>
          <a:noFill/>
          <a:ln w="9525">
            <a:noFill/>
            <a:miter lim="800000"/>
            <a:headEnd/>
            <a:tailEnd/>
          </a:ln>
        </p:spPr>
      </p:pic>
      <p:sp>
        <p:nvSpPr>
          <p:cNvPr id="152582" name="TextBox 3"/>
          <p:cNvSpPr txBox="1">
            <a:spLocks noChangeArrowheads="1"/>
          </p:cNvSpPr>
          <p:nvPr/>
        </p:nvSpPr>
        <p:spPr bwMode="auto">
          <a:xfrm>
            <a:off x="719138" y="3576638"/>
            <a:ext cx="3933825" cy="215900"/>
          </a:xfrm>
          <a:prstGeom prst="rect">
            <a:avLst/>
          </a:prstGeom>
          <a:noFill/>
          <a:ln w="9525">
            <a:noFill/>
            <a:miter lim="800000"/>
            <a:headEnd/>
            <a:tailEnd/>
          </a:ln>
        </p:spPr>
        <p:txBody>
          <a:bodyPr>
            <a:spAutoFit/>
          </a:bodyPr>
          <a:lstStyle/>
          <a:p>
            <a:pPr>
              <a:defRPr/>
            </a:pPr>
            <a:r>
              <a:rPr lang="en-US" sz="800" dirty="0">
                <a:latin typeface="+mn-lt"/>
              </a:rPr>
              <a:t>Photo available under public domain from CDC</a:t>
            </a:r>
          </a:p>
        </p:txBody>
      </p:sp>
      <p:sp>
        <p:nvSpPr>
          <p:cNvPr id="152583" name="TextBox 8"/>
          <p:cNvSpPr txBox="1">
            <a:spLocks noChangeArrowheads="1"/>
          </p:cNvSpPr>
          <p:nvPr/>
        </p:nvSpPr>
        <p:spPr bwMode="auto">
          <a:xfrm>
            <a:off x="725488" y="5862638"/>
            <a:ext cx="3933825" cy="215900"/>
          </a:xfrm>
          <a:prstGeom prst="rect">
            <a:avLst/>
          </a:prstGeom>
          <a:noFill/>
          <a:ln w="9525">
            <a:noFill/>
            <a:miter lim="800000"/>
            <a:headEnd/>
            <a:tailEnd/>
          </a:ln>
        </p:spPr>
        <p:txBody>
          <a:bodyPr>
            <a:spAutoFit/>
          </a:bodyPr>
          <a:lstStyle/>
          <a:p>
            <a:pPr>
              <a:defRPr/>
            </a:pPr>
            <a:r>
              <a:rPr lang="en-US" sz="800">
                <a:latin typeface="+mn-lt"/>
              </a:rPr>
              <a:t>Photo available under public domain from CDC</a:t>
            </a:r>
          </a:p>
        </p:txBody>
      </p:sp>
    </p:spTree>
    <p:custDataLst>
      <p:tags r:id="rId1"/>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35063" y="5838825"/>
            <a:ext cx="4826000" cy="7112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698" name="Rectangle 2"/>
          <p:cNvSpPr>
            <a:spLocks noGrp="1" noChangeArrowheads="1"/>
          </p:cNvSpPr>
          <p:nvPr>
            <p:ph type="title"/>
          </p:nvPr>
        </p:nvSpPr>
        <p:spPr/>
        <p:txBody>
          <a:bodyPr/>
          <a:lstStyle/>
          <a:p>
            <a:r>
              <a:rPr lang="en-US" sz="4000" dirty="0" smtClean="0"/>
              <a:t>Practice cold and flu protection</a:t>
            </a:r>
          </a:p>
        </p:txBody>
      </p:sp>
      <p:sp>
        <p:nvSpPr>
          <p:cNvPr id="403459" name="Rectangle 3"/>
          <p:cNvSpPr>
            <a:spLocks noGrp="1" noChangeArrowheads="1"/>
          </p:cNvSpPr>
          <p:nvPr>
            <p:ph type="body" sz="half" idx="1"/>
          </p:nvPr>
        </p:nvSpPr>
        <p:spPr>
          <a:xfrm>
            <a:off x="609600" y="1889125"/>
            <a:ext cx="3848100" cy="2225675"/>
          </a:xfrm>
        </p:spPr>
        <p:txBody>
          <a:bodyPr/>
          <a:lstStyle/>
          <a:p>
            <a:pPr marL="0" indent="0">
              <a:buFontTx/>
              <a:buNone/>
              <a:defRPr/>
            </a:pPr>
            <a:r>
              <a:rPr lang="en-US" sz="2400" b="1" dirty="0" smtClean="0"/>
              <a:t>Protect Yourself</a:t>
            </a:r>
          </a:p>
          <a:p>
            <a:pPr>
              <a:defRPr/>
            </a:pPr>
            <a:r>
              <a:rPr lang="en-US" sz="2400" dirty="0" smtClean="0"/>
              <a:t>Wash your hands before you touch your eyes, nose and mouth</a:t>
            </a:r>
          </a:p>
          <a:p>
            <a:pPr>
              <a:defRPr/>
            </a:pPr>
            <a:r>
              <a:rPr lang="en-US" sz="2400" dirty="0" smtClean="0"/>
              <a:t>Ask clients who are coughing to put on a mask</a:t>
            </a:r>
          </a:p>
          <a:p>
            <a:pPr>
              <a:defRPr/>
            </a:pPr>
            <a:r>
              <a:rPr lang="en-US" sz="2400" dirty="0" smtClean="0"/>
              <a:t>Get the flu vaccine</a:t>
            </a:r>
            <a:endParaRPr lang="en-US" sz="2400" dirty="0"/>
          </a:p>
        </p:txBody>
      </p:sp>
      <p:sp>
        <p:nvSpPr>
          <p:cNvPr id="153605" name="Text Box 7"/>
          <p:cNvSpPr txBox="1">
            <a:spLocks noChangeArrowheads="1"/>
          </p:cNvSpPr>
          <p:nvPr/>
        </p:nvSpPr>
        <p:spPr bwMode="auto">
          <a:xfrm>
            <a:off x="6680200" y="6335713"/>
            <a:ext cx="2514600" cy="338554"/>
          </a:xfrm>
          <a:prstGeom prst="rect">
            <a:avLst/>
          </a:prstGeom>
          <a:noFill/>
          <a:ln w="9525">
            <a:noFill/>
            <a:miter lim="800000"/>
            <a:headEnd/>
            <a:tailEnd/>
          </a:ln>
        </p:spPr>
        <p:txBody>
          <a:bodyPr>
            <a:spAutoFit/>
          </a:bodyPr>
          <a:lstStyle/>
          <a:p>
            <a:pPr>
              <a:spcBef>
                <a:spcPct val="50000"/>
              </a:spcBef>
              <a:defRPr/>
            </a:pPr>
            <a:r>
              <a:rPr lang="en-US" sz="800" dirty="0" smtClean="0">
                <a:latin typeface="+mn-lt"/>
              </a:rPr>
              <a:t>Photo by Fairfax County available under public domain from Flickr Creative Commons</a:t>
            </a:r>
          </a:p>
        </p:txBody>
      </p:sp>
      <p:sp>
        <p:nvSpPr>
          <p:cNvPr id="151557" name="Text Box 8"/>
          <p:cNvSpPr txBox="1">
            <a:spLocks noChangeArrowheads="1"/>
          </p:cNvSpPr>
          <p:nvPr/>
        </p:nvSpPr>
        <p:spPr bwMode="auto">
          <a:xfrm>
            <a:off x="4905746" y="4673023"/>
            <a:ext cx="1555750" cy="584775"/>
          </a:xfrm>
          <a:prstGeom prst="rect">
            <a:avLst/>
          </a:prstGeom>
          <a:noFill/>
          <a:ln w="9525">
            <a:noFill/>
            <a:miter lim="800000"/>
            <a:headEnd/>
            <a:tailEnd/>
          </a:ln>
        </p:spPr>
        <p:txBody>
          <a:bodyPr wrap="square">
            <a:spAutoFit/>
          </a:bodyPr>
          <a:lstStyle/>
          <a:p>
            <a:pPr>
              <a:defRPr/>
            </a:pPr>
            <a:r>
              <a:rPr lang="en-US" sz="1600" dirty="0">
                <a:latin typeface="+mn-lt"/>
              </a:rPr>
              <a:t>Dracula Sneeze </a:t>
            </a:r>
          </a:p>
          <a:p>
            <a:pPr>
              <a:defRPr/>
            </a:pPr>
            <a:r>
              <a:rPr lang="en-US" sz="1600" dirty="0">
                <a:latin typeface="+mn-lt"/>
              </a:rPr>
              <a:t>Safe Sneeze </a:t>
            </a:r>
          </a:p>
        </p:txBody>
      </p:sp>
      <p:sp>
        <p:nvSpPr>
          <p:cNvPr id="3" name="TextBox 2"/>
          <p:cNvSpPr txBox="1"/>
          <p:nvPr/>
        </p:nvSpPr>
        <p:spPr>
          <a:xfrm>
            <a:off x="5151438" y="2314575"/>
            <a:ext cx="3644900" cy="2216150"/>
          </a:xfrm>
          <a:prstGeom prst="rect">
            <a:avLst/>
          </a:prstGeom>
          <a:noFill/>
        </p:spPr>
        <p:txBody>
          <a:bodyPr>
            <a:spAutoFit/>
          </a:bodyPr>
          <a:lstStyle/>
          <a:p>
            <a:pPr marL="285750" indent="-285750">
              <a:buFont typeface="Arial" pitchFamily="34" charset="0"/>
              <a:buChar char="•"/>
              <a:defRPr/>
            </a:pPr>
            <a:r>
              <a:rPr lang="en-US" sz="2400" dirty="0">
                <a:latin typeface="+mn-lt"/>
              </a:rPr>
              <a:t>Get the flu vaccine</a:t>
            </a:r>
          </a:p>
          <a:p>
            <a:pPr marL="285750" indent="-285750">
              <a:buFont typeface="Arial" pitchFamily="34" charset="0"/>
              <a:buChar char="•"/>
              <a:defRPr/>
            </a:pPr>
            <a:r>
              <a:rPr lang="en-US" sz="2400" dirty="0">
                <a:latin typeface="+mn-lt"/>
              </a:rPr>
              <a:t>The elderly, young children and pregnant woman are at increased risk from flu</a:t>
            </a:r>
          </a:p>
          <a:p>
            <a:pPr>
              <a:defRPr/>
            </a:pPr>
            <a:endParaRPr lang="en-US" dirty="0">
              <a:latin typeface="Arial" charset="0"/>
            </a:endParaRPr>
          </a:p>
        </p:txBody>
      </p:sp>
      <p:sp>
        <p:nvSpPr>
          <p:cNvPr id="151559" name="TextBox 3"/>
          <p:cNvSpPr txBox="1">
            <a:spLocks noChangeArrowheads="1"/>
          </p:cNvSpPr>
          <p:nvPr/>
        </p:nvSpPr>
        <p:spPr bwMode="auto">
          <a:xfrm>
            <a:off x="1058863" y="5791200"/>
            <a:ext cx="4826000" cy="708025"/>
          </a:xfrm>
          <a:prstGeom prst="rect">
            <a:avLst/>
          </a:prstGeom>
          <a:noFill/>
          <a:ln w="9525">
            <a:noFill/>
            <a:miter lim="800000"/>
            <a:headEnd/>
            <a:tailEnd/>
          </a:ln>
        </p:spPr>
        <p:txBody>
          <a:bodyPr>
            <a:spAutoFit/>
          </a:bodyPr>
          <a:lstStyle/>
          <a:p>
            <a:pPr algn="ctr">
              <a:defRPr/>
            </a:pPr>
            <a:r>
              <a:rPr lang="en-US" sz="2000" dirty="0">
                <a:latin typeface="+mn-lt"/>
              </a:rPr>
              <a:t>Talk to your doctor to see if the flu vaccine is right for </a:t>
            </a:r>
            <a:r>
              <a:rPr lang="en-US" sz="2000" dirty="0" smtClean="0">
                <a:latin typeface="+mn-lt"/>
              </a:rPr>
              <a:t>you</a:t>
            </a:r>
            <a:endParaRPr lang="en-US" sz="2000" dirty="0">
              <a:latin typeface="+mn-lt"/>
            </a:endParaRPr>
          </a:p>
        </p:txBody>
      </p:sp>
      <p:sp>
        <p:nvSpPr>
          <p:cNvPr id="157705" name="TextBox 5"/>
          <p:cNvSpPr txBox="1">
            <a:spLocks noChangeArrowheads="1"/>
          </p:cNvSpPr>
          <p:nvPr/>
        </p:nvSpPr>
        <p:spPr bwMode="auto">
          <a:xfrm>
            <a:off x="5151438" y="1874838"/>
            <a:ext cx="3089275" cy="461962"/>
          </a:xfrm>
          <a:prstGeom prst="rect">
            <a:avLst/>
          </a:prstGeom>
          <a:noFill/>
          <a:ln w="9525">
            <a:noFill/>
            <a:miter lim="800000"/>
            <a:headEnd/>
            <a:tailEnd/>
          </a:ln>
        </p:spPr>
        <p:txBody>
          <a:bodyPr>
            <a:spAutoFit/>
          </a:bodyPr>
          <a:lstStyle/>
          <a:p>
            <a:r>
              <a:rPr lang="en-US" sz="2400" b="1" dirty="0">
                <a:latin typeface="+mn-lt"/>
              </a:rPr>
              <a:t>Protect Others</a:t>
            </a:r>
            <a:endParaRPr lang="en-US" sz="2400" dirty="0">
              <a:latin typeface="+mn-lt"/>
            </a:endParaRPr>
          </a:p>
        </p:txBody>
      </p:sp>
      <p:pic>
        <p:nvPicPr>
          <p:cNvPr id="4" name="Content Placeholder 3"/>
          <p:cNvPicPr>
            <a:picLocks noGrp="1" noChangeAspect="1"/>
          </p:cNvPicPr>
          <p:nvPr>
            <p:ph sz="quarter" idx="3"/>
          </p:nvPr>
        </p:nvPicPr>
        <p:blipFill>
          <a:blip r:embed="rId4" cstate="email">
            <a:extLst>
              <a:ext uri="{28A0092B-C50C-407E-A947-70E740481C1C}">
                <a14:useLocalDpi xmlns:a14="http://schemas.microsoft.com/office/drawing/2010/main"/>
              </a:ext>
            </a:extLst>
          </a:blip>
          <a:stretch>
            <a:fillRect/>
          </a:stretch>
        </p:blipFill>
        <p:spPr>
          <a:xfrm>
            <a:off x="6644409" y="4417620"/>
            <a:ext cx="2277286" cy="1821829"/>
          </a:xfrm>
        </p:spPr>
      </p:pic>
    </p:spTree>
    <p:custDataLst>
      <p:tags r:id="rId1"/>
    </p:custData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dirty="0" smtClean="0"/>
              <a:t>Skin infections spread very easily</a:t>
            </a:r>
          </a:p>
        </p:txBody>
      </p:sp>
      <p:sp>
        <p:nvSpPr>
          <p:cNvPr id="5" name="Content Placeholder 4"/>
          <p:cNvSpPr>
            <a:spLocks noGrp="1"/>
          </p:cNvSpPr>
          <p:nvPr>
            <p:ph sz="half" idx="1"/>
          </p:nvPr>
        </p:nvSpPr>
        <p:spPr>
          <a:xfrm>
            <a:off x="685800" y="1298575"/>
            <a:ext cx="4349750" cy="4114800"/>
          </a:xfrm>
        </p:spPr>
        <p:txBody>
          <a:bodyPr/>
          <a:lstStyle/>
          <a:p>
            <a:pPr>
              <a:defRPr/>
            </a:pPr>
            <a:r>
              <a:rPr lang="en-US" sz="2400" dirty="0" smtClean="0"/>
              <a:t>Bacteria can infect skin</a:t>
            </a:r>
          </a:p>
          <a:p>
            <a:pPr lvl="1">
              <a:defRPr/>
            </a:pPr>
            <a:r>
              <a:rPr lang="en-US" sz="2000" dirty="0" smtClean="0"/>
              <a:t>MRSA</a:t>
            </a:r>
          </a:p>
          <a:p>
            <a:pPr>
              <a:defRPr/>
            </a:pPr>
            <a:r>
              <a:rPr lang="en-US" sz="2400" dirty="0" smtClean="0"/>
              <a:t>Open wounds should be covered, including your own </a:t>
            </a:r>
          </a:p>
          <a:p>
            <a:pPr lvl="1">
              <a:defRPr/>
            </a:pPr>
            <a:r>
              <a:rPr lang="en-US" sz="2000" dirty="0" smtClean="0"/>
              <a:t>Do not perform the service if the wound can’t be covered</a:t>
            </a:r>
          </a:p>
          <a:p>
            <a:pPr lvl="1">
              <a:defRPr/>
            </a:pPr>
            <a:r>
              <a:rPr lang="en-US" sz="2000" dirty="0"/>
              <a:t>Wear nitrile gloves if </a:t>
            </a:r>
            <a:r>
              <a:rPr lang="en-US" sz="2000" dirty="0" smtClean="0"/>
              <a:t>your </a:t>
            </a:r>
            <a:r>
              <a:rPr lang="en-US" sz="2000" dirty="0"/>
              <a:t>client has an open </a:t>
            </a:r>
            <a:r>
              <a:rPr lang="en-US" sz="2000" dirty="0" smtClean="0"/>
              <a:t>wound</a:t>
            </a:r>
          </a:p>
          <a:p>
            <a:pPr>
              <a:defRPr/>
            </a:pPr>
            <a:r>
              <a:rPr lang="en-US" sz="2400" dirty="0" smtClean="0"/>
              <a:t>Wash all tools after each client </a:t>
            </a:r>
          </a:p>
          <a:p>
            <a:pPr lvl="1">
              <a:defRPr/>
            </a:pPr>
            <a:r>
              <a:rPr lang="en-US" sz="2000" dirty="0" smtClean="0"/>
              <a:t>Dispose of single use tools</a:t>
            </a:r>
          </a:p>
          <a:p>
            <a:pPr>
              <a:defRPr/>
            </a:pPr>
            <a:r>
              <a:rPr lang="en-US" sz="2400" dirty="0"/>
              <a:t>Wash your hands </a:t>
            </a:r>
            <a:r>
              <a:rPr lang="en-US" sz="2400" dirty="0" smtClean="0"/>
              <a:t>after </a:t>
            </a:r>
            <a:r>
              <a:rPr lang="en-US" sz="2400" dirty="0"/>
              <a:t>each </a:t>
            </a:r>
            <a:r>
              <a:rPr lang="en-US" sz="2400" dirty="0" smtClean="0"/>
              <a:t>client</a:t>
            </a:r>
            <a:endParaRPr lang="en-US" sz="2400" dirty="0"/>
          </a:p>
          <a:p>
            <a:pPr>
              <a:defRPr/>
            </a:pPr>
            <a:endParaRPr lang="en-US" sz="2400" dirty="0" smtClean="0"/>
          </a:p>
          <a:p>
            <a:pPr>
              <a:defRPr/>
            </a:pPr>
            <a:endParaRPr lang="en-US" dirty="0" smtClean="0"/>
          </a:p>
          <a:p>
            <a:pPr marL="0" indent="0">
              <a:buFontTx/>
              <a:buNone/>
              <a:defRPr/>
            </a:pPr>
            <a:endParaRPr lang="en-US" dirty="0"/>
          </a:p>
        </p:txBody>
      </p:sp>
      <p:sp>
        <p:nvSpPr>
          <p:cNvPr id="158723" name="Slide Number Placeholder 3"/>
          <p:cNvSpPr>
            <a:spLocks noGrp="1"/>
          </p:cNvSpPr>
          <p:nvPr>
            <p:ph type="sldNum" sz="quarter" idx="12"/>
          </p:nvPr>
        </p:nvSpPr>
        <p:spPr>
          <a:noFill/>
        </p:spPr>
        <p:txBody>
          <a:bodyPr/>
          <a:lstStyle/>
          <a:p>
            <a:fld id="{3FA7E266-1FAE-4555-977D-E75FFA7148FE}" type="slidenum">
              <a:rPr lang="en-US" smtClean="0"/>
              <a:pPr/>
              <a:t>92</a:t>
            </a:fld>
            <a:endParaRPr lang="en-US" smtClean="0"/>
          </a:p>
        </p:txBody>
      </p:sp>
      <p:sp>
        <p:nvSpPr>
          <p:cNvPr id="154628" name="TextBox 7"/>
          <p:cNvSpPr txBox="1">
            <a:spLocks noChangeArrowheads="1"/>
          </p:cNvSpPr>
          <p:nvPr/>
        </p:nvSpPr>
        <p:spPr bwMode="auto">
          <a:xfrm>
            <a:off x="5324475" y="4676775"/>
            <a:ext cx="3622675" cy="338138"/>
          </a:xfrm>
          <a:prstGeom prst="rect">
            <a:avLst/>
          </a:prstGeom>
          <a:noFill/>
          <a:ln w="9525">
            <a:noFill/>
            <a:miter lim="800000"/>
            <a:headEnd/>
            <a:tailEnd/>
          </a:ln>
        </p:spPr>
        <p:txBody>
          <a:bodyPr>
            <a:spAutoFit/>
          </a:bodyPr>
          <a:lstStyle/>
          <a:p>
            <a:pPr>
              <a:defRPr/>
            </a:pPr>
            <a:r>
              <a:rPr lang="en-US" sz="800">
                <a:latin typeface="+mn-lt"/>
              </a:rPr>
              <a:t>Photo available under public domain from the CDC Public Health Image Library</a:t>
            </a:r>
          </a:p>
        </p:txBody>
      </p:sp>
      <p:pic>
        <p:nvPicPr>
          <p:cNvPr id="158725" name="Picture 2" descr="C:\Users\annyce mayer\AppData\Local\Microsoft\Windows\Temporary Internet Files\Content.IE5\3HXM2PFN\7826[2].tif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3363" y="2049463"/>
            <a:ext cx="3633787" cy="2603500"/>
          </a:xfrm>
          <a:prstGeom prst="rect">
            <a:avLst/>
          </a:prstGeom>
          <a:noFill/>
          <a:ln w="9525">
            <a:noFill/>
            <a:miter lim="800000"/>
            <a:headEnd/>
            <a:tailEnd/>
          </a:ln>
        </p:spPr>
      </p:pic>
      <p:grpSp>
        <p:nvGrpSpPr>
          <p:cNvPr id="158726" name="Group 1"/>
          <p:cNvGrpSpPr>
            <a:grpSpLocks/>
          </p:cNvGrpSpPr>
          <p:nvPr/>
        </p:nvGrpSpPr>
        <p:grpSpPr bwMode="auto">
          <a:xfrm>
            <a:off x="5313363" y="5591175"/>
            <a:ext cx="3535362" cy="820738"/>
            <a:chOff x="5313363" y="5591174"/>
            <a:chExt cx="3535361" cy="820286"/>
          </a:xfrm>
        </p:grpSpPr>
        <p:sp>
          <p:nvSpPr>
            <p:cNvPr id="8" name="Rounded Rectangle 7"/>
            <p:cNvSpPr/>
            <p:nvPr/>
          </p:nvSpPr>
          <p:spPr>
            <a:xfrm>
              <a:off x="5313363" y="5591174"/>
              <a:ext cx="3279774" cy="82028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342" name="TextBox 9"/>
            <p:cNvSpPr txBox="1">
              <a:spLocks noChangeArrowheads="1"/>
            </p:cNvSpPr>
            <p:nvPr/>
          </p:nvSpPr>
          <p:spPr bwMode="auto">
            <a:xfrm>
              <a:off x="5411788" y="5678439"/>
              <a:ext cx="3436936" cy="645756"/>
            </a:xfrm>
            <a:prstGeom prst="rect">
              <a:avLst/>
            </a:prstGeom>
            <a:noFill/>
            <a:ln w="9525">
              <a:noFill/>
              <a:miter lim="800000"/>
              <a:headEnd/>
              <a:tailEnd/>
            </a:ln>
          </p:spPr>
          <p:txBody>
            <a:bodyPr>
              <a:spAutoFit/>
            </a:bodyPr>
            <a:lstStyle/>
            <a:p>
              <a:pPr>
                <a:defRPr/>
              </a:pPr>
              <a:r>
                <a:rPr lang="en-US" dirty="0">
                  <a:latin typeface="+mn-lt"/>
                </a:rPr>
                <a:t>MRSA is caused by bacteria resistant to many antibiotics.</a:t>
              </a:r>
            </a:p>
          </p:txBody>
        </p:sp>
      </p:gr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sz="4000" dirty="0" smtClean="0"/>
              <a:t>Footbaths can spread skin infection</a:t>
            </a:r>
          </a:p>
        </p:txBody>
      </p:sp>
      <p:sp>
        <p:nvSpPr>
          <p:cNvPr id="159746" name="Content Placeholder 2"/>
          <p:cNvSpPr>
            <a:spLocks noGrp="1"/>
          </p:cNvSpPr>
          <p:nvPr>
            <p:ph sz="half" idx="1"/>
          </p:nvPr>
        </p:nvSpPr>
        <p:spPr>
          <a:xfrm>
            <a:off x="685800" y="1112838"/>
            <a:ext cx="3810000" cy="3529012"/>
          </a:xfrm>
        </p:spPr>
        <p:txBody>
          <a:bodyPr/>
          <a:lstStyle/>
          <a:p>
            <a:r>
              <a:rPr lang="en-US" dirty="0" smtClean="0"/>
              <a:t>Mycobacteria</a:t>
            </a:r>
          </a:p>
          <a:p>
            <a:pPr lvl="1"/>
            <a:r>
              <a:rPr lang="en-US" dirty="0" smtClean="0"/>
              <a:t>Not common</a:t>
            </a:r>
          </a:p>
          <a:p>
            <a:pPr lvl="1"/>
            <a:r>
              <a:rPr lang="en-US" dirty="0" smtClean="0"/>
              <a:t>Can be very severe</a:t>
            </a:r>
          </a:p>
          <a:p>
            <a:r>
              <a:rPr lang="en-US" dirty="0" smtClean="0"/>
              <a:t>Starts as skin boil </a:t>
            </a:r>
          </a:p>
          <a:p>
            <a:r>
              <a:rPr lang="en-US" dirty="0" smtClean="0"/>
              <a:t>Can grow large</a:t>
            </a:r>
          </a:p>
          <a:p>
            <a:pPr lvl="1"/>
            <a:r>
              <a:rPr lang="en-US" dirty="0" smtClean="0"/>
              <a:t>With pus</a:t>
            </a:r>
          </a:p>
          <a:p>
            <a:r>
              <a:rPr lang="en-US" dirty="0" smtClean="0"/>
              <a:t>Can leave scars</a:t>
            </a:r>
          </a:p>
        </p:txBody>
      </p:sp>
      <p:sp>
        <p:nvSpPr>
          <p:cNvPr id="159747" name="Content Placeholder 3"/>
          <p:cNvSpPr>
            <a:spLocks noGrp="1"/>
          </p:cNvSpPr>
          <p:nvPr>
            <p:ph sz="half" idx="2"/>
          </p:nvPr>
        </p:nvSpPr>
        <p:spPr>
          <a:xfrm>
            <a:off x="4676775" y="2311579"/>
            <a:ext cx="3810000" cy="4114800"/>
          </a:xfrm>
        </p:spPr>
        <p:txBody>
          <a:bodyPr/>
          <a:lstStyle/>
          <a:p>
            <a:r>
              <a:rPr lang="en-US" sz="2400" dirty="0" smtClean="0"/>
              <a:t>Do not perform pedicure on clients with broken skin</a:t>
            </a:r>
          </a:p>
          <a:p>
            <a:r>
              <a:rPr lang="en-US" sz="2400" dirty="0" smtClean="0"/>
              <a:t>Follow the regulations for cleaning of footbaths every day</a:t>
            </a:r>
          </a:p>
          <a:p>
            <a:r>
              <a:rPr lang="en-US" sz="2400" dirty="0" smtClean="0"/>
              <a:t>Tell clients not to shave their legs within 24 hours of pedicure</a:t>
            </a:r>
          </a:p>
          <a:p>
            <a:endParaRPr lang="en-US" sz="2400" dirty="0" smtClean="0"/>
          </a:p>
        </p:txBody>
      </p:sp>
      <p:sp>
        <p:nvSpPr>
          <p:cNvPr id="159748" name="Slide Number Placeholder 4"/>
          <p:cNvSpPr>
            <a:spLocks noGrp="1"/>
          </p:cNvSpPr>
          <p:nvPr>
            <p:ph type="sldNum" sz="quarter" idx="12"/>
          </p:nvPr>
        </p:nvSpPr>
        <p:spPr>
          <a:noFill/>
        </p:spPr>
        <p:txBody>
          <a:bodyPr/>
          <a:lstStyle/>
          <a:p>
            <a:fld id="{0B5D4697-B3AE-4ECD-8F65-90F158F65DB4}" type="slidenum">
              <a:rPr lang="en-US" smtClean="0"/>
              <a:pPr/>
              <a:t>93</a:t>
            </a:fld>
            <a:endParaRPr lang="en-US" smtClean="0"/>
          </a:p>
        </p:txBody>
      </p:sp>
      <p:sp>
        <p:nvSpPr>
          <p:cNvPr id="159749" name="TextBox 5"/>
          <p:cNvSpPr txBox="1">
            <a:spLocks noChangeArrowheads="1"/>
          </p:cNvSpPr>
          <p:nvPr/>
        </p:nvSpPr>
        <p:spPr bwMode="auto">
          <a:xfrm>
            <a:off x="4676775" y="1111250"/>
            <a:ext cx="4051300" cy="1200329"/>
          </a:xfrm>
          <a:prstGeom prst="rect">
            <a:avLst/>
          </a:prstGeom>
          <a:noFill/>
          <a:ln w="9525">
            <a:noFill/>
            <a:miter lim="800000"/>
            <a:headEnd/>
            <a:tailEnd/>
          </a:ln>
        </p:spPr>
        <p:txBody>
          <a:bodyPr>
            <a:spAutoFit/>
          </a:bodyPr>
          <a:lstStyle/>
          <a:p>
            <a:r>
              <a:rPr lang="en-US" sz="2400" b="1" dirty="0">
                <a:latin typeface="+mn-lt"/>
              </a:rPr>
              <a:t>Ways to prevent spread of skin infections from foot baths</a:t>
            </a:r>
          </a:p>
        </p:txBody>
      </p:sp>
      <p:grpSp>
        <p:nvGrpSpPr>
          <p:cNvPr id="159750" name="Group 9"/>
          <p:cNvGrpSpPr>
            <a:grpSpLocks/>
          </p:cNvGrpSpPr>
          <p:nvPr/>
        </p:nvGrpSpPr>
        <p:grpSpPr bwMode="auto">
          <a:xfrm>
            <a:off x="792163" y="4456113"/>
            <a:ext cx="2792412" cy="2339975"/>
            <a:chOff x="791587" y="4455557"/>
            <a:chExt cx="2793442" cy="2340965"/>
          </a:xfrm>
        </p:grpSpPr>
        <p:pic>
          <p:nvPicPr>
            <p:cNvPr id="15975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587" y="4455557"/>
              <a:ext cx="2793442" cy="2003019"/>
            </a:xfrm>
            <a:prstGeom prst="rect">
              <a:avLst/>
            </a:prstGeom>
            <a:noFill/>
            <a:ln w="9525">
              <a:noFill/>
              <a:miter lim="800000"/>
              <a:headEnd/>
              <a:tailEnd/>
            </a:ln>
          </p:spPr>
        </p:pic>
        <p:sp>
          <p:nvSpPr>
            <p:cNvPr id="155656" name="TextBox 8"/>
            <p:cNvSpPr txBox="1">
              <a:spLocks noChangeArrowheads="1"/>
            </p:cNvSpPr>
            <p:nvPr/>
          </p:nvSpPr>
          <p:spPr bwMode="auto">
            <a:xfrm>
              <a:off x="791587" y="6458241"/>
              <a:ext cx="2793442" cy="338281"/>
            </a:xfrm>
            <a:prstGeom prst="rect">
              <a:avLst/>
            </a:prstGeom>
            <a:noFill/>
            <a:ln w="9525">
              <a:noFill/>
              <a:miter lim="800000"/>
              <a:headEnd/>
              <a:tailEnd/>
            </a:ln>
          </p:spPr>
          <p:txBody>
            <a:bodyPr>
              <a:spAutoFit/>
            </a:bodyPr>
            <a:lstStyle/>
            <a:p>
              <a:pPr>
                <a:defRPr/>
              </a:pPr>
              <a:r>
                <a:rPr lang="en-US" sz="800" dirty="0">
                  <a:latin typeface="+mn-lt"/>
                </a:rPr>
                <a:t>Photo available under public domain from the CDC Public Health Image Library</a:t>
              </a:r>
            </a:p>
          </p:txBody>
        </p:sp>
      </p:gr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C:\Users\Samantha Kantrowitz\AppData\Local\Microsoft\Windows\Temporary Internet Files\Content.IE5\YNSC6RUC\MP90030579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210272">
            <a:off x="8255766" y="2464290"/>
            <a:ext cx="783839" cy="452014"/>
          </a:xfrm>
          <a:prstGeom prst="rect">
            <a:avLst/>
          </a:prstGeom>
          <a:noFill/>
          <a:extLst>
            <a:ext uri="{909E8E84-426E-40DD-AFC4-6F175D3DCCD1}">
              <a14:hiddenFill xmlns:a14="http://schemas.microsoft.com/office/drawing/2010/main">
                <a:solidFill>
                  <a:srgbClr val="FFFFFF"/>
                </a:solidFill>
              </a14:hiddenFill>
            </a:ext>
          </a:extLst>
        </p:spPr>
      </p:pic>
      <p:sp>
        <p:nvSpPr>
          <p:cNvPr id="161793" name="Title 4"/>
          <p:cNvSpPr>
            <a:spLocks noGrp="1"/>
          </p:cNvSpPr>
          <p:nvPr>
            <p:ph type="title"/>
          </p:nvPr>
        </p:nvSpPr>
        <p:spPr/>
        <p:txBody>
          <a:bodyPr/>
          <a:lstStyle/>
          <a:p>
            <a:r>
              <a:rPr lang="en-US" dirty="0" smtClean="0"/>
              <a:t>Infections Spread by </a:t>
            </a:r>
            <a:br>
              <a:rPr lang="en-US" dirty="0" smtClean="0"/>
            </a:br>
            <a:r>
              <a:rPr lang="en-US" dirty="0" smtClean="0"/>
              <a:t>Contact with Infected Blood</a:t>
            </a:r>
          </a:p>
        </p:txBody>
      </p:sp>
      <p:sp>
        <p:nvSpPr>
          <p:cNvPr id="161794" name="Text Placeholder 5"/>
          <p:cNvSpPr>
            <a:spLocks noGrp="1"/>
          </p:cNvSpPr>
          <p:nvPr>
            <p:ph type="body" idx="1"/>
          </p:nvPr>
        </p:nvSpPr>
        <p:spPr/>
        <p:txBody>
          <a:bodyPr/>
          <a:lstStyle/>
          <a:p>
            <a:r>
              <a:rPr lang="en-US" smtClean="0"/>
              <a:t>Bloodborne Pathogens</a:t>
            </a:r>
          </a:p>
        </p:txBody>
      </p:sp>
      <p:sp>
        <p:nvSpPr>
          <p:cNvPr id="7" name="Content Placeholder 6"/>
          <p:cNvSpPr>
            <a:spLocks noGrp="1"/>
          </p:cNvSpPr>
          <p:nvPr>
            <p:ph sz="half" idx="2"/>
          </p:nvPr>
        </p:nvSpPr>
        <p:spPr>
          <a:xfrm>
            <a:off x="457200" y="2174875"/>
            <a:ext cx="4040188" cy="1412875"/>
          </a:xfrm>
        </p:spPr>
        <p:txBody>
          <a:bodyPr/>
          <a:lstStyle/>
          <a:p>
            <a:pPr>
              <a:defRPr/>
            </a:pPr>
            <a:r>
              <a:rPr lang="en-US" dirty="0" smtClean="0"/>
              <a:t>Hepatitis B</a:t>
            </a:r>
          </a:p>
          <a:p>
            <a:pPr>
              <a:defRPr/>
            </a:pPr>
            <a:r>
              <a:rPr lang="en-US" dirty="0" smtClean="0"/>
              <a:t>Hepatitis C</a:t>
            </a:r>
          </a:p>
          <a:p>
            <a:pPr>
              <a:defRPr/>
            </a:pPr>
            <a:r>
              <a:rPr lang="en-US" dirty="0" smtClean="0"/>
              <a:t>HIV/AIDS</a:t>
            </a:r>
          </a:p>
          <a:p>
            <a:pPr marL="0" indent="0">
              <a:buFontTx/>
              <a:buNone/>
              <a:defRPr/>
            </a:pPr>
            <a:r>
              <a:rPr lang="en-US" b="1" dirty="0" err="1" smtClean="0"/>
              <a:t>Bloodborne</a:t>
            </a:r>
            <a:r>
              <a:rPr lang="en-US" b="1" dirty="0" smtClean="0"/>
              <a:t> Pathogens are spread by infected blood:</a:t>
            </a:r>
            <a:endParaRPr lang="en-US" b="1" dirty="0"/>
          </a:p>
          <a:p>
            <a:pPr>
              <a:defRPr/>
            </a:pPr>
            <a:r>
              <a:rPr lang="en-US" dirty="0" smtClean="0"/>
              <a:t>On objects that cut into the skin</a:t>
            </a:r>
            <a:endParaRPr lang="en-US" dirty="0"/>
          </a:p>
          <a:p>
            <a:pPr>
              <a:defRPr/>
            </a:pPr>
            <a:r>
              <a:rPr lang="en-US" dirty="0" smtClean="0"/>
              <a:t>Splashes </a:t>
            </a:r>
            <a:r>
              <a:rPr lang="en-US" dirty="0"/>
              <a:t>to eyes, nose, </a:t>
            </a:r>
            <a:r>
              <a:rPr lang="en-US" dirty="0" smtClean="0"/>
              <a:t>mouth</a:t>
            </a:r>
          </a:p>
          <a:p>
            <a:pPr>
              <a:defRPr/>
            </a:pPr>
            <a:r>
              <a:rPr lang="en-US" dirty="0"/>
              <a:t>Splashes to broken skin</a:t>
            </a:r>
          </a:p>
          <a:p>
            <a:pPr>
              <a:defRPr/>
            </a:pPr>
            <a:endParaRPr lang="en-US" dirty="0"/>
          </a:p>
          <a:p>
            <a:pPr>
              <a:defRPr/>
            </a:pPr>
            <a:endParaRPr lang="en-US" dirty="0" smtClean="0"/>
          </a:p>
          <a:p>
            <a:pPr marL="0" indent="0">
              <a:buFontTx/>
              <a:buNone/>
              <a:defRPr/>
            </a:pPr>
            <a:endParaRPr lang="en-US" dirty="0" smtClean="0"/>
          </a:p>
        </p:txBody>
      </p:sp>
      <p:sp>
        <p:nvSpPr>
          <p:cNvPr id="161796" name="Slide Number Placeholder 3"/>
          <p:cNvSpPr>
            <a:spLocks noGrp="1"/>
          </p:cNvSpPr>
          <p:nvPr>
            <p:ph type="sldNum" sz="quarter" idx="12"/>
          </p:nvPr>
        </p:nvSpPr>
        <p:spPr>
          <a:noFill/>
        </p:spPr>
        <p:txBody>
          <a:bodyPr/>
          <a:lstStyle/>
          <a:p>
            <a:fld id="{4C47056F-6140-479B-B79C-5A531C8F603E}" type="slidenum">
              <a:rPr lang="en-US" smtClean="0"/>
              <a:pPr/>
              <a:t>94</a:t>
            </a:fld>
            <a:endParaRPr lang="en-US" smtClean="0"/>
          </a:p>
        </p:txBody>
      </p:sp>
      <p:sp>
        <p:nvSpPr>
          <p:cNvPr id="9" name="TextBox 8"/>
          <p:cNvSpPr txBox="1">
            <a:spLocks noChangeArrowheads="1"/>
          </p:cNvSpPr>
          <p:nvPr/>
        </p:nvSpPr>
        <p:spPr bwMode="auto">
          <a:xfrm>
            <a:off x="5351463" y="5645150"/>
            <a:ext cx="2792412" cy="338554"/>
          </a:xfrm>
          <a:prstGeom prst="rect">
            <a:avLst/>
          </a:prstGeom>
          <a:noFill/>
          <a:ln w="9525">
            <a:noFill/>
            <a:miter lim="800000"/>
            <a:headEnd/>
            <a:tailEnd/>
          </a:ln>
        </p:spPr>
        <p:txBody>
          <a:bodyPr>
            <a:spAutoFit/>
          </a:bodyPr>
          <a:lstStyle/>
          <a:p>
            <a:pPr>
              <a:defRPr/>
            </a:pPr>
            <a:r>
              <a:rPr lang="en-US" sz="800" dirty="0" smtClean="0">
                <a:latin typeface="+mn-lt"/>
              </a:rPr>
              <a:t>Photo by National Jewish Health and Microsoft Office ClipArt</a:t>
            </a:r>
            <a:endParaRPr lang="en-US" sz="800" dirty="0">
              <a:latin typeface="+mn-lt"/>
            </a:endParaRPr>
          </a:p>
        </p:txBody>
      </p:sp>
      <p:pic>
        <p:nvPicPr>
          <p:cNvPr id="3" name="Content Placeholder 2"/>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351463" y="1693862"/>
            <a:ext cx="2963466" cy="3951288"/>
          </a:xfrm>
        </p:spPr>
      </p:pic>
      <p:cxnSp>
        <p:nvCxnSpPr>
          <p:cNvPr id="5" name="Straight Arrow Connector 4"/>
          <p:cNvCxnSpPr/>
          <p:nvPr/>
        </p:nvCxnSpPr>
        <p:spPr>
          <a:xfrm flipH="1">
            <a:off x="7183599" y="2881997"/>
            <a:ext cx="1089932" cy="246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43874" y="2984196"/>
            <a:ext cx="1000125" cy="646331"/>
          </a:xfrm>
          <a:prstGeom prst="rect">
            <a:avLst/>
          </a:prstGeom>
          <a:noFill/>
        </p:spPr>
        <p:txBody>
          <a:bodyPr wrap="square" rtlCol="0">
            <a:spAutoFit/>
          </a:bodyPr>
          <a:lstStyle/>
          <a:p>
            <a:r>
              <a:rPr lang="en-US" dirty="0" smtClean="0"/>
              <a:t>Sharp</a:t>
            </a:r>
          </a:p>
          <a:p>
            <a:r>
              <a:rPr lang="en-US" dirty="0" smtClean="0"/>
              <a:t>objects</a:t>
            </a:r>
            <a:endParaRPr lang="en-US" dirty="0"/>
          </a:p>
        </p:txBody>
      </p:sp>
      <p:pic>
        <p:nvPicPr>
          <p:cNvPr id="24" name="Pictur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8852167">
            <a:off x="4788485" y="3000571"/>
            <a:ext cx="151298" cy="210366"/>
          </a:xfrm>
          <a:prstGeom prst="rect">
            <a:avLst/>
          </a:prstGeom>
        </p:spPr>
      </p:pic>
      <p:cxnSp>
        <p:nvCxnSpPr>
          <p:cNvPr id="25" name="Straight Arrow Connector 24"/>
          <p:cNvCxnSpPr/>
          <p:nvPr/>
        </p:nvCxnSpPr>
        <p:spPr>
          <a:xfrm flipV="1">
            <a:off x="5062232" y="2790701"/>
            <a:ext cx="1207939" cy="3142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8852167">
            <a:off x="4940885" y="3152971"/>
            <a:ext cx="151298" cy="210366"/>
          </a:xfrm>
          <a:prstGeom prst="rect">
            <a:avLst/>
          </a:prstGeom>
        </p:spPr>
      </p:pic>
      <p:pic>
        <p:nvPicPr>
          <p:cNvPr id="29" name="Picture 2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8852167">
            <a:off x="5106021" y="3110405"/>
            <a:ext cx="151298" cy="210366"/>
          </a:xfrm>
          <a:prstGeom prst="rect">
            <a:avLst/>
          </a:prstGeom>
        </p:spPr>
      </p:pic>
      <p:pic>
        <p:nvPicPr>
          <p:cNvPr id="30" name="Picture 2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8852167">
            <a:off x="4986583" y="2936367"/>
            <a:ext cx="151298" cy="210366"/>
          </a:xfrm>
          <a:prstGeom prst="rect">
            <a:avLst/>
          </a:prstGeom>
        </p:spPr>
      </p:pic>
      <p:sp>
        <p:nvSpPr>
          <p:cNvPr id="31" name="TextBox 30"/>
          <p:cNvSpPr txBox="1"/>
          <p:nvPr/>
        </p:nvSpPr>
        <p:spPr>
          <a:xfrm>
            <a:off x="4459425" y="2337865"/>
            <a:ext cx="1359484" cy="646331"/>
          </a:xfrm>
          <a:prstGeom prst="rect">
            <a:avLst/>
          </a:prstGeom>
          <a:noFill/>
        </p:spPr>
        <p:txBody>
          <a:bodyPr wrap="square" rtlCol="0">
            <a:spAutoFit/>
          </a:bodyPr>
          <a:lstStyle/>
          <a:p>
            <a:r>
              <a:rPr lang="en-US" dirty="0" smtClean="0"/>
              <a:t>Splash of blood</a:t>
            </a:r>
            <a:endParaRPr lang="en-US" dirty="0"/>
          </a:p>
        </p:txBody>
      </p:sp>
      <p:cxnSp>
        <p:nvCxnSpPr>
          <p:cNvPr id="33" name="Straight Arrow Connector 32"/>
          <p:cNvCxnSpPr>
            <a:stCxn id="30" idx="2"/>
          </p:cNvCxnSpPr>
          <p:nvPr/>
        </p:nvCxnSpPr>
        <p:spPr>
          <a:xfrm flipV="1">
            <a:off x="5137635" y="3041551"/>
            <a:ext cx="1370043" cy="733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3"/>
          </p:cNvCxnSpPr>
          <p:nvPr/>
        </p:nvCxnSpPr>
        <p:spPr>
          <a:xfrm>
            <a:off x="5234412" y="3161357"/>
            <a:ext cx="1381631" cy="1577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34412" y="3343153"/>
            <a:ext cx="1142637" cy="12169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9613" y="6065838"/>
            <a:ext cx="7821612" cy="64611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890" name="Title 4"/>
          <p:cNvSpPr>
            <a:spLocks noGrp="1"/>
          </p:cNvSpPr>
          <p:nvPr>
            <p:ph type="title"/>
          </p:nvPr>
        </p:nvSpPr>
        <p:spPr/>
        <p:txBody>
          <a:bodyPr/>
          <a:lstStyle/>
          <a:p>
            <a:r>
              <a:rPr lang="en-US" sz="4000" dirty="0" smtClean="0"/>
              <a:t>Hepatitis B and C infect and cause inflammation in the liver</a:t>
            </a:r>
          </a:p>
        </p:txBody>
      </p:sp>
      <p:sp>
        <p:nvSpPr>
          <p:cNvPr id="7" name="Content Placeholder 6"/>
          <p:cNvSpPr>
            <a:spLocks noGrp="1"/>
          </p:cNvSpPr>
          <p:nvPr>
            <p:ph sz="half" idx="2"/>
          </p:nvPr>
        </p:nvSpPr>
        <p:spPr>
          <a:xfrm>
            <a:off x="457200" y="1619250"/>
            <a:ext cx="4040188" cy="1412875"/>
          </a:xfrm>
        </p:spPr>
        <p:txBody>
          <a:bodyPr/>
          <a:lstStyle/>
          <a:p>
            <a:pPr marL="0" indent="0">
              <a:buFontTx/>
              <a:buNone/>
              <a:defRPr/>
            </a:pPr>
            <a:r>
              <a:rPr lang="en-US" b="1" dirty="0" smtClean="0"/>
              <a:t>Hepatitis </a:t>
            </a:r>
            <a:r>
              <a:rPr lang="en-US" b="1" dirty="0"/>
              <a:t>B</a:t>
            </a:r>
          </a:p>
          <a:p>
            <a:pPr>
              <a:defRPr/>
            </a:pPr>
            <a:r>
              <a:rPr lang="en-US" dirty="0" smtClean="0"/>
              <a:t>Mild stomach flu</a:t>
            </a:r>
          </a:p>
          <a:p>
            <a:pPr lvl="1">
              <a:defRPr/>
            </a:pPr>
            <a:r>
              <a:rPr lang="en-US" dirty="0"/>
              <a:t>Yellow skin (jaundice)</a:t>
            </a:r>
          </a:p>
          <a:p>
            <a:pPr lvl="1">
              <a:defRPr/>
            </a:pPr>
            <a:r>
              <a:rPr lang="en-US" dirty="0" smtClean="0"/>
              <a:t>Rarely abnormal liver tests</a:t>
            </a:r>
          </a:p>
          <a:p>
            <a:pPr>
              <a:defRPr/>
            </a:pPr>
            <a:r>
              <a:rPr lang="en-US" dirty="0" smtClean="0"/>
              <a:t>There is no treatment</a:t>
            </a:r>
          </a:p>
          <a:p>
            <a:pPr>
              <a:defRPr/>
            </a:pPr>
            <a:r>
              <a:rPr lang="en-US" dirty="0" smtClean="0"/>
              <a:t>Hepatitis B gets better</a:t>
            </a:r>
          </a:p>
          <a:p>
            <a:pPr>
              <a:defRPr/>
            </a:pPr>
            <a:r>
              <a:rPr lang="en-US" dirty="0" smtClean="0"/>
              <a:t>There is a good vaccine</a:t>
            </a:r>
          </a:p>
          <a:p>
            <a:pPr marL="0" indent="0">
              <a:buFontTx/>
              <a:buNone/>
              <a:defRPr/>
            </a:pPr>
            <a:endParaRPr lang="en-US" dirty="0" smtClean="0"/>
          </a:p>
        </p:txBody>
      </p:sp>
      <p:sp>
        <p:nvSpPr>
          <p:cNvPr id="9" name="Content Placeholder 8"/>
          <p:cNvSpPr>
            <a:spLocks noGrp="1"/>
          </p:cNvSpPr>
          <p:nvPr>
            <p:ph sz="quarter" idx="4"/>
          </p:nvPr>
        </p:nvSpPr>
        <p:spPr>
          <a:xfrm>
            <a:off x="4595813" y="1666875"/>
            <a:ext cx="4090987" cy="4652963"/>
          </a:xfrm>
        </p:spPr>
        <p:txBody>
          <a:bodyPr/>
          <a:lstStyle/>
          <a:p>
            <a:pPr marL="0" indent="0">
              <a:buFontTx/>
              <a:buNone/>
              <a:defRPr/>
            </a:pPr>
            <a:r>
              <a:rPr lang="en-US" b="1" dirty="0" smtClean="0"/>
              <a:t>Hepatitis C</a:t>
            </a:r>
          </a:p>
          <a:p>
            <a:pPr>
              <a:defRPr/>
            </a:pPr>
            <a:r>
              <a:rPr lang="en-US" dirty="0"/>
              <a:t>Usually no symptoms</a:t>
            </a:r>
          </a:p>
          <a:p>
            <a:pPr>
              <a:defRPr/>
            </a:pPr>
            <a:r>
              <a:rPr lang="en-US" dirty="0" smtClean="0"/>
              <a:t>Does not get better</a:t>
            </a:r>
          </a:p>
          <a:p>
            <a:pPr lvl="1">
              <a:defRPr/>
            </a:pPr>
            <a:r>
              <a:rPr lang="en-US" dirty="0" smtClean="0"/>
              <a:t>Chronic infection </a:t>
            </a:r>
          </a:p>
          <a:p>
            <a:pPr lvl="1">
              <a:defRPr/>
            </a:pPr>
            <a:r>
              <a:rPr lang="en-US" dirty="0" smtClean="0"/>
              <a:t>Can affect liver function</a:t>
            </a:r>
          </a:p>
          <a:p>
            <a:pPr>
              <a:defRPr/>
            </a:pPr>
            <a:r>
              <a:rPr lang="en-US" dirty="0" smtClean="0"/>
              <a:t>There are medicines to treat hepatitis C</a:t>
            </a:r>
          </a:p>
          <a:p>
            <a:pPr lvl="1">
              <a:defRPr/>
            </a:pPr>
            <a:r>
              <a:rPr lang="en-US" dirty="0" smtClean="0"/>
              <a:t>Many side effects</a:t>
            </a:r>
          </a:p>
          <a:p>
            <a:pPr lvl="1">
              <a:defRPr/>
            </a:pPr>
            <a:r>
              <a:rPr lang="en-US" dirty="0" smtClean="0"/>
              <a:t>Better drugs may be available soon </a:t>
            </a:r>
          </a:p>
          <a:p>
            <a:pPr>
              <a:defRPr/>
            </a:pPr>
            <a:r>
              <a:rPr lang="en-US" dirty="0" smtClean="0"/>
              <a:t>There is no vaccine</a:t>
            </a:r>
            <a:endParaRPr lang="en-US" dirty="0"/>
          </a:p>
        </p:txBody>
      </p:sp>
      <p:sp>
        <p:nvSpPr>
          <p:cNvPr id="165893" name="Slide Number Placeholder 3"/>
          <p:cNvSpPr>
            <a:spLocks noGrp="1"/>
          </p:cNvSpPr>
          <p:nvPr>
            <p:ph type="sldNum" sz="quarter" idx="12"/>
          </p:nvPr>
        </p:nvSpPr>
        <p:spPr>
          <a:noFill/>
        </p:spPr>
        <p:txBody>
          <a:bodyPr/>
          <a:lstStyle/>
          <a:p>
            <a:fld id="{701F0D0D-CB94-4E5E-917C-FCE71B35661F}" type="slidenum">
              <a:rPr lang="en-US" smtClean="0"/>
              <a:pPr/>
              <a:t>95</a:t>
            </a:fld>
            <a:endParaRPr lang="en-US" smtClean="0"/>
          </a:p>
        </p:txBody>
      </p:sp>
      <p:sp>
        <p:nvSpPr>
          <p:cNvPr id="147461" name="TextBox 2"/>
          <p:cNvSpPr txBox="1">
            <a:spLocks noChangeArrowheads="1"/>
          </p:cNvSpPr>
          <p:nvPr/>
        </p:nvSpPr>
        <p:spPr bwMode="auto">
          <a:xfrm>
            <a:off x="787400" y="6170613"/>
            <a:ext cx="7743825" cy="368300"/>
          </a:xfrm>
          <a:prstGeom prst="rect">
            <a:avLst/>
          </a:prstGeom>
          <a:noFill/>
          <a:ln w="9525">
            <a:noFill/>
            <a:miter lim="800000"/>
            <a:headEnd/>
            <a:tailEnd/>
          </a:ln>
        </p:spPr>
        <p:txBody>
          <a:bodyPr>
            <a:spAutoFit/>
          </a:bodyPr>
          <a:lstStyle/>
          <a:p>
            <a:pPr algn="ctr">
              <a:defRPr/>
            </a:pPr>
            <a:r>
              <a:rPr lang="en-US" dirty="0">
                <a:latin typeface="+mn-lt"/>
              </a:rPr>
              <a:t>We recommend that you talk to your doctor about Hepatitis B vaccination.</a:t>
            </a:r>
          </a:p>
        </p:txBody>
      </p:sp>
    </p:spTree>
    <p:custDataLst>
      <p:tags r:id="rId1"/>
    </p:custDataLst>
    <p:extLst>
      <p:ext uri="{BB962C8B-B14F-4D97-AF65-F5344CB8AC3E}">
        <p14:creationId xmlns:p14="http://schemas.microsoft.com/office/powerpoint/2010/main" val="244937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09613" y="6321425"/>
            <a:ext cx="7243762" cy="3730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914" name="Title 1"/>
          <p:cNvSpPr>
            <a:spLocks noGrp="1"/>
          </p:cNvSpPr>
          <p:nvPr>
            <p:ph type="title"/>
          </p:nvPr>
        </p:nvSpPr>
        <p:spPr/>
        <p:txBody>
          <a:bodyPr/>
          <a:lstStyle/>
          <a:p>
            <a:r>
              <a:rPr lang="en-US" dirty="0" smtClean="0"/>
              <a:t>HIV affects the immune cells in the blood</a:t>
            </a:r>
          </a:p>
        </p:txBody>
      </p:sp>
      <p:sp>
        <p:nvSpPr>
          <p:cNvPr id="166915" name="Text Placeholder 2"/>
          <p:cNvSpPr>
            <a:spLocks noGrp="1"/>
          </p:cNvSpPr>
          <p:nvPr>
            <p:ph type="body" idx="1"/>
          </p:nvPr>
        </p:nvSpPr>
        <p:spPr/>
        <p:txBody>
          <a:bodyPr/>
          <a:lstStyle/>
          <a:p>
            <a:r>
              <a:rPr lang="en-US" smtClean="0"/>
              <a:t>Immune Cells</a:t>
            </a:r>
          </a:p>
        </p:txBody>
      </p:sp>
      <p:sp>
        <p:nvSpPr>
          <p:cNvPr id="4" name="Content Placeholder 3"/>
          <p:cNvSpPr>
            <a:spLocks noGrp="1"/>
          </p:cNvSpPr>
          <p:nvPr>
            <p:ph sz="half" idx="2"/>
          </p:nvPr>
        </p:nvSpPr>
        <p:spPr/>
        <p:txBody>
          <a:bodyPr/>
          <a:lstStyle/>
          <a:p>
            <a:pPr>
              <a:defRPr/>
            </a:pPr>
            <a:r>
              <a:rPr lang="en-US" dirty="0" smtClean="0"/>
              <a:t>White blood cells</a:t>
            </a:r>
          </a:p>
          <a:p>
            <a:pPr>
              <a:defRPr/>
            </a:pPr>
            <a:r>
              <a:rPr lang="en-US" dirty="0" smtClean="0"/>
              <a:t>Protect the body from infection</a:t>
            </a:r>
          </a:p>
          <a:p>
            <a:pPr>
              <a:defRPr/>
            </a:pPr>
            <a:endParaRPr lang="en-US" dirty="0"/>
          </a:p>
          <a:p>
            <a:pPr marL="0" indent="0">
              <a:buFontTx/>
              <a:buNone/>
              <a:defRPr/>
            </a:pPr>
            <a:endParaRPr lang="en-US" dirty="0"/>
          </a:p>
        </p:txBody>
      </p:sp>
      <p:sp>
        <p:nvSpPr>
          <p:cNvPr id="166917" name="Text Placeholder 4"/>
          <p:cNvSpPr>
            <a:spLocks noGrp="1"/>
          </p:cNvSpPr>
          <p:nvPr>
            <p:ph type="body" sz="quarter" idx="3"/>
          </p:nvPr>
        </p:nvSpPr>
        <p:spPr>
          <a:xfrm>
            <a:off x="4421188" y="1789113"/>
            <a:ext cx="4433887" cy="639762"/>
          </a:xfrm>
        </p:spPr>
        <p:txBody>
          <a:bodyPr/>
          <a:lstStyle/>
          <a:p>
            <a:r>
              <a:rPr lang="en-US" smtClean="0"/>
              <a:t>HIV Slowly Destroys Immune Cells</a:t>
            </a:r>
          </a:p>
        </p:txBody>
      </p:sp>
      <p:sp>
        <p:nvSpPr>
          <p:cNvPr id="6" name="Content Placeholder 5"/>
          <p:cNvSpPr>
            <a:spLocks noGrp="1"/>
          </p:cNvSpPr>
          <p:nvPr>
            <p:ph sz="quarter" idx="4"/>
          </p:nvPr>
        </p:nvSpPr>
        <p:spPr>
          <a:xfrm>
            <a:off x="4318000" y="2509838"/>
            <a:ext cx="4594225" cy="3613150"/>
          </a:xfrm>
        </p:spPr>
        <p:txBody>
          <a:bodyPr/>
          <a:lstStyle/>
          <a:p>
            <a:pPr marL="285750" indent="-285750">
              <a:buFont typeface="Arial" pitchFamily="34" charset="0"/>
              <a:buChar char="•"/>
              <a:defRPr/>
            </a:pPr>
            <a:r>
              <a:rPr lang="en-US" dirty="0" smtClean="0"/>
              <a:t>No symptoms </a:t>
            </a:r>
            <a:r>
              <a:rPr lang="en-US" dirty="0"/>
              <a:t>or </a:t>
            </a:r>
            <a:r>
              <a:rPr lang="en-US" dirty="0" smtClean="0"/>
              <a:t>mild flu-like illness at first</a:t>
            </a:r>
            <a:endParaRPr lang="en-US" dirty="0"/>
          </a:p>
          <a:p>
            <a:pPr marL="285750" indent="-285750">
              <a:buFont typeface="Arial" pitchFamily="34" charset="0"/>
              <a:buChar char="•"/>
              <a:defRPr/>
            </a:pPr>
            <a:r>
              <a:rPr lang="en-US" dirty="0" smtClean="0"/>
              <a:t>No symptoms while HIV </a:t>
            </a:r>
            <a:r>
              <a:rPr lang="en-US" dirty="0"/>
              <a:t>slowly destroys immune cells </a:t>
            </a:r>
            <a:endParaRPr lang="en-US" dirty="0" smtClean="0"/>
          </a:p>
          <a:p>
            <a:pPr marL="0" indent="0">
              <a:buFontTx/>
              <a:buNone/>
              <a:defRPr/>
            </a:pPr>
            <a:endParaRPr lang="en-US" dirty="0" smtClean="0"/>
          </a:p>
          <a:p>
            <a:pPr marL="0" indent="0">
              <a:buFontTx/>
              <a:buNone/>
              <a:defRPr/>
            </a:pPr>
            <a:r>
              <a:rPr lang="en-US" b="1" dirty="0" smtClean="0"/>
              <a:t>AIDS</a:t>
            </a:r>
            <a:endParaRPr lang="en-US" b="1" dirty="0"/>
          </a:p>
          <a:p>
            <a:pPr lvl="1">
              <a:buFont typeface="Arial" pitchFamily="34" charset="0"/>
              <a:buChar char="•"/>
              <a:defRPr/>
            </a:pPr>
            <a:r>
              <a:rPr lang="en-US" sz="2400" dirty="0" smtClean="0"/>
              <a:t>Not enough immune </a:t>
            </a:r>
            <a:r>
              <a:rPr lang="en-US" sz="2400" dirty="0"/>
              <a:t>cells</a:t>
            </a:r>
          </a:p>
          <a:p>
            <a:pPr lvl="1">
              <a:buFont typeface="Arial" pitchFamily="34" charset="0"/>
              <a:buChar char="•"/>
              <a:defRPr/>
            </a:pPr>
            <a:r>
              <a:rPr lang="en-US" sz="2400" dirty="0"/>
              <a:t>Severe infections develop</a:t>
            </a:r>
          </a:p>
          <a:p>
            <a:pPr>
              <a:defRPr/>
            </a:pPr>
            <a:endParaRPr lang="en-US" dirty="0"/>
          </a:p>
        </p:txBody>
      </p:sp>
      <p:sp>
        <p:nvSpPr>
          <p:cNvPr id="166919" name="Slide Number Placeholder 6"/>
          <p:cNvSpPr>
            <a:spLocks noGrp="1"/>
          </p:cNvSpPr>
          <p:nvPr>
            <p:ph type="sldNum" sz="quarter" idx="12"/>
          </p:nvPr>
        </p:nvSpPr>
        <p:spPr>
          <a:noFill/>
        </p:spPr>
        <p:txBody>
          <a:bodyPr/>
          <a:lstStyle/>
          <a:p>
            <a:fld id="{2C7B62C8-5E99-4358-B285-D4A5441E67A7}" type="slidenum">
              <a:rPr lang="en-US" smtClean="0"/>
              <a:pPr/>
              <a:t>96</a:t>
            </a:fld>
            <a:endParaRPr lang="en-US" smtClean="0"/>
          </a:p>
        </p:txBody>
      </p:sp>
      <p:sp>
        <p:nvSpPr>
          <p:cNvPr id="166920" name="TextBox 7"/>
          <p:cNvSpPr txBox="1">
            <a:spLocks noChangeArrowheads="1"/>
          </p:cNvSpPr>
          <p:nvPr/>
        </p:nvSpPr>
        <p:spPr bwMode="auto">
          <a:xfrm>
            <a:off x="555625" y="5394325"/>
            <a:ext cx="2986088" cy="554038"/>
          </a:xfrm>
          <a:prstGeom prst="rect">
            <a:avLst/>
          </a:prstGeom>
          <a:noFill/>
          <a:ln w="9525">
            <a:noFill/>
            <a:miter lim="800000"/>
            <a:headEnd/>
            <a:tailEnd/>
          </a:ln>
        </p:spPr>
        <p:txBody>
          <a:bodyPr>
            <a:spAutoFit/>
          </a:bodyPr>
          <a:lstStyle/>
          <a:p>
            <a:r>
              <a:rPr lang="en-US" sz="1000" b="1" i="1">
                <a:latin typeface="Arial" charset="0"/>
                <a:hlinkClick r:id="rId4" action="ppaction://hlinkfile" tooltip="w:Public domain"/>
              </a:rPr>
              <a:t>Public domain</a:t>
            </a:r>
            <a:r>
              <a:rPr lang="en-US" sz="1000" i="1">
                <a:latin typeface="Arial" charset="0"/>
              </a:rPr>
              <a:t> in the United States because it is a </a:t>
            </a:r>
            <a:r>
              <a:rPr lang="en-US" sz="1000" i="1">
                <a:latin typeface="Arial" charset="0"/>
                <a:hlinkClick r:id="rId5" action="ppaction://hlinkfile" tooltip="en:Copyright status of work by the U.S. government"/>
              </a:rPr>
              <a:t>work prepared by an officer or employee of the United States Government </a:t>
            </a:r>
            <a:endParaRPr lang="en-US" sz="1000">
              <a:latin typeface="Arial" charset="0"/>
            </a:endParaRPr>
          </a:p>
        </p:txBody>
      </p:sp>
      <p:pic>
        <p:nvPicPr>
          <p:cNvPr id="166921"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613" y="3886200"/>
            <a:ext cx="2286000" cy="1493838"/>
          </a:xfrm>
          <a:prstGeom prst="rect">
            <a:avLst/>
          </a:prstGeom>
          <a:noFill/>
          <a:ln w="9525">
            <a:noFill/>
            <a:miter lim="800000"/>
            <a:headEnd/>
            <a:tailEnd/>
          </a:ln>
        </p:spPr>
      </p:pic>
      <p:sp>
        <p:nvSpPr>
          <p:cNvPr id="148489" name="TextBox 9"/>
          <p:cNvSpPr txBox="1">
            <a:spLocks noChangeArrowheads="1"/>
          </p:cNvSpPr>
          <p:nvPr/>
        </p:nvSpPr>
        <p:spPr bwMode="auto">
          <a:xfrm>
            <a:off x="833438" y="6334125"/>
            <a:ext cx="7859712" cy="369888"/>
          </a:xfrm>
          <a:prstGeom prst="rect">
            <a:avLst/>
          </a:prstGeom>
          <a:noFill/>
          <a:ln w="9525">
            <a:noFill/>
            <a:miter lim="800000"/>
            <a:headEnd/>
            <a:tailEnd/>
          </a:ln>
        </p:spPr>
        <p:txBody>
          <a:bodyPr>
            <a:spAutoFit/>
          </a:bodyPr>
          <a:lstStyle/>
          <a:p>
            <a:pPr>
              <a:defRPr/>
            </a:pPr>
            <a:r>
              <a:rPr lang="en-US" dirty="0">
                <a:latin typeface="+mn-lt"/>
              </a:rPr>
              <a:t>There are good medicines to treat HIV that help prevent AIDS.</a:t>
            </a:r>
          </a:p>
        </p:txBody>
      </p:sp>
    </p:spTree>
    <p:custDataLst>
      <p:tags r:id="rId1"/>
    </p:custDataLst>
    <p:extLst>
      <p:ext uri="{BB962C8B-B14F-4D97-AF65-F5344CB8AC3E}">
        <p14:creationId xmlns:p14="http://schemas.microsoft.com/office/powerpoint/2010/main" val="5328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01713" y="5845175"/>
            <a:ext cx="7213600" cy="6286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938" name="Title 4"/>
          <p:cNvSpPr>
            <a:spLocks noGrp="1"/>
          </p:cNvSpPr>
          <p:nvPr>
            <p:ph type="title"/>
          </p:nvPr>
        </p:nvSpPr>
        <p:spPr/>
        <p:txBody>
          <a:bodyPr/>
          <a:lstStyle/>
          <a:p>
            <a:r>
              <a:rPr lang="en-US" dirty="0" smtClean="0"/>
              <a:t>Treat all blood </a:t>
            </a:r>
            <a:r>
              <a:rPr lang="en-US" u="sng" dirty="0" smtClean="0"/>
              <a:t>and</a:t>
            </a:r>
            <a:r>
              <a:rPr lang="en-US" dirty="0" smtClean="0"/>
              <a:t> body fluids as if they </a:t>
            </a:r>
            <a:r>
              <a:rPr lang="en-US" u="sng" dirty="0" smtClean="0"/>
              <a:t>are</a:t>
            </a:r>
            <a:r>
              <a:rPr lang="en-US" dirty="0" smtClean="0"/>
              <a:t> infected</a:t>
            </a:r>
          </a:p>
        </p:txBody>
      </p:sp>
      <p:sp>
        <p:nvSpPr>
          <p:cNvPr id="167939" name="Text Placeholder 7"/>
          <p:cNvSpPr>
            <a:spLocks noGrp="1"/>
          </p:cNvSpPr>
          <p:nvPr>
            <p:ph type="body" sz="quarter" idx="3"/>
          </p:nvPr>
        </p:nvSpPr>
        <p:spPr>
          <a:xfrm>
            <a:off x="2182092" y="1662399"/>
            <a:ext cx="5829300" cy="639762"/>
          </a:xfrm>
        </p:spPr>
        <p:txBody>
          <a:bodyPr/>
          <a:lstStyle/>
          <a:p>
            <a:r>
              <a:rPr lang="en-US" sz="3200" dirty="0" smtClean="0"/>
              <a:t>“Universal precautions”</a:t>
            </a:r>
          </a:p>
        </p:txBody>
      </p:sp>
      <p:sp>
        <p:nvSpPr>
          <p:cNvPr id="9" name="Content Placeholder 8"/>
          <p:cNvSpPr>
            <a:spLocks noGrp="1"/>
          </p:cNvSpPr>
          <p:nvPr>
            <p:ph sz="quarter" idx="4"/>
          </p:nvPr>
        </p:nvSpPr>
        <p:spPr>
          <a:xfrm>
            <a:off x="474663" y="2673350"/>
            <a:ext cx="6897687" cy="2928938"/>
          </a:xfrm>
        </p:spPr>
        <p:txBody>
          <a:bodyPr/>
          <a:lstStyle/>
          <a:p>
            <a:pPr>
              <a:defRPr/>
            </a:pPr>
            <a:r>
              <a:rPr lang="en-US" dirty="0" smtClean="0"/>
              <a:t>Any fluid that comes out of the body</a:t>
            </a:r>
          </a:p>
          <a:p>
            <a:pPr>
              <a:defRPr/>
            </a:pPr>
            <a:r>
              <a:rPr lang="en-US" dirty="0" smtClean="0"/>
              <a:t>Urine</a:t>
            </a:r>
            <a:endParaRPr lang="en-US" dirty="0"/>
          </a:p>
          <a:p>
            <a:pPr>
              <a:defRPr/>
            </a:pPr>
            <a:r>
              <a:rPr lang="en-US" dirty="0" smtClean="0"/>
              <a:t>Vomit</a:t>
            </a:r>
            <a:endParaRPr lang="en-US" dirty="0"/>
          </a:p>
          <a:p>
            <a:pPr>
              <a:defRPr/>
            </a:pPr>
            <a:r>
              <a:rPr lang="en-US" dirty="0" smtClean="0"/>
              <a:t>Stool/Diarrhea</a:t>
            </a:r>
            <a:endParaRPr lang="en-US" dirty="0"/>
          </a:p>
          <a:p>
            <a:pPr>
              <a:defRPr/>
            </a:pPr>
            <a:r>
              <a:rPr lang="en-US" dirty="0" smtClean="0"/>
              <a:t>Blood can be contained in any of these “fluids”</a:t>
            </a:r>
          </a:p>
          <a:p>
            <a:pPr marL="0" indent="0">
              <a:buFontTx/>
              <a:buNone/>
              <a:defRPr/>
            </a:pPr>
            <a:endParaRPr lang="en-US" dirty="0" smtClean="0"/>
          </a:p>
        </p:txBody>
      </p:sp>
      <p:sp>
        <p:nvSpPr>
          <p:cNvPr id="167941" name="Slide Number Placeholder 3"/>
          <p:cNvSpPr>
            <a:spLocks noGrp="1"/>
          </p:cNvSpPr>
          <p:nvPr>
            <p:ph type="sldNum" sz="quarter" idx="12"/>
          </p:nvPr>
        </p:nvSpPr>
        <p:spPr>
          <a:noFill/>
        </p:spPr>
        <p:txBody>
          <a:bodyPr/>
          <a:lstStyle/>
          <a:p>
            <a:fld id="{D6D00778-330C-4FC3-9404-90E7CE7B1304}" type="slidenum">
              <a:rPr lang="en-US" smtClean="0"/>
              <a:pPr/>
              <a:t>97</a:t>
            </a:fld>
            <a:endParaRPr lang="en-US" smtClean="0"/>
          </a:p>
        </p:txBody>
      </p:sp>
      <p:sp>
        <p:nvSpPr>
          <p:cNvPr id="152581" name="TextBox 2"/>
          <p:cNvSpPr txBox="1">
            <a:spLocks noChangeArrowheads="1"/>
          </p:cNvSpPr>
          <p:nvPr/>
        </p:nvSpPr>
        <p:spPr bwMode="auto">
          <a:xfrm>
            <a:off x="660400" y="5845175"/>
            <a:ext cx="7800975" cy="923925"/>
          </a:xfrm>
          <a:prstGeom prst="rect">
            <a:avLst/>
          </a:prstGeom>
          <a:noFill/>
          <a:ln w="9525">
            <a:noFill/>
            <a:miter lim="800000"/>
            <a:headEnd/>
            <a:tailEnd/>
          </a:ln>
        </p:spPr>
        <p:txBody>
          <a:bodyPr>
            <a:spAutoFit/>
          </a:bodyPr>
          <a:lstStyle/>
          <a:p>
            <a:pPr algn="ctr">
              <a:defRPr/>
            </a:pPr>
            <a:r>
              <a:rPr lang="en-US" dirty="0">
                <a:latin typeface="+mn-lt"/>
              </a:rPr>
              <a:t>If you (or your client) are exposed to blood in a way that can spread infection, see your doctor as soon as possible.</a:t>
            </a:r>
          </a:p>
          <a:p>
            <a:pPr>
              <a:defRPr/>
            </a:pPr>
            <a:endParaRPr lang="en-US" dirty="0">
              <a:latin typeface="Arial" charset="0"/>
            </a:endParaRPr>
          </a:p>
        </p:txBody>
      </p:sp>
    </p:spTree>
    <p:custDataLst>
      <p:tags r:id="rId1"/>
    </p:custDataLst>
    <p:extLst>
      <p:ext uri="{BB962C8B-B14F-4D97-AF65-F5344CB8AC3E}">
        <p14:creationId xmlns:p14="http://schemas.microsoft.com/office/powerpoint/2010/main" val="35323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5"/>
          <p:cNvSpPr>
            <a:spLocks noGrp="1"/>
          </p:cNvSpPr>
          <p:nvPr>
            <p:ph type="title"/>
          </p:nvPr>
        </p:nvSpPr>
        <p:spPr>
          <a:xfrm>
            <a:off x="-393700" y="220663"/>
            <a:ext cx="9839325" cy="1143000"/>
          </a:xfrm>
        </p:spPr>
        <p:txBody>
          <a:bodyPr/>
          <a:lstStyle/>
          <a:p>
            <a:r>
              <a:rPr lang="en-US" sz="4000" dirty="0" smtClean="0"/>
              <a:t>Steps to take if injury causes bleeding</a:t>
            </a:r>
          </a:p>
        </p:txBody>
      </p:sp>
      <p:sp>
        <p:nvSpPr>
          <p:cNvPr id="162818" name="Content Placeholder 6"/>
          <p:cNvSpPr>
            <a:spLocks noGrp="1"/>
          </p:cNvSpPr>
          <p:nvPr>
            <p:ph idx="1"/>
          </p:nvPr>
        </p:nvSpPr>
        <p:spPr>
          <a:xfrm>
            <a:off x="685800" y="1375063"/>
            <a:ext cx="6491288" cy="4513263"/>
          </a:xfrm>
        </p:spPr>
        <p:txBody>
          <a:bodyPr/>
          <a:lstStyle/>
          <a:p>
            <a:pPr eaLnBrk="1" hangingPunct="1"/>
            <a:r>
              <a:rPr lang="en-US" sz="2400" dirty="0" smtClean="0"/>
              <a:t>If you are bleeding</a:t>
            </a:r>
          </a:p>
          <a:p>
            <a:pPr lvl="1" eaLnBrk="1" hangingPunct="1"/>
            <a:r>
              <a:rPr lang="en-US" sz="2000" dirty="0" smtClean="0"/>
              <a:t>Cover your wound</a:t>
            </a:r>
          </a:p>
          <a:p>
            <a:pPr eaLnBrk="1" hangingPunct="1"/>
            <a:r>
              <a:rPr lang="en-US" sz="2400" dirty="0" smtClean="0"/>
              <a:t>If your client is bleeding</a:t>
            </a:r>
          </a:p>
          <a:p>
            <a:pPr lvl="1" eaLnBrk="1" hangingPunct="1"/>
            <a:r>
              <a:rPr lang="en-US" sz="2000" dirty="0" smtClean="0"/>
              <a:t>Have your client cover their wound </a:t>
            </a:r>
          </a:p>
          <a:p>
            <a:pPr lvl="1" eaLnBrk="1" hangingPunct="1"/>
            <a:r>
              <a:rPr lang="en-US" sz="2000" dirty="0" smtClean="0"/>
              <a:t>If needed, put on nitrile gloves before you cover your client’s wound</a:t>
            </a:r>
          </a:p>
          <a:p>
            <a:pPr eaLnBrk="1" hangingPunct="1"/>
            <a:r>
              <a:rPr lang="en-US" sz="2400" dirty="0" smtClean="0"/>
              <a:t>Be sure the bleeding stops</a:t>
            </a:r>
          </a:p>
          <a:p>
            <a:pPr eaLnBrk="1" hangingPunct="1"/>
            <a:r>
              <a:rPr lang="en-US" sz="2400" dirty="0" smtClean="0"/>
              <a:t>Wipe up/dispose of any spilled blood</a:t>
            </a:r>
          </a:p>
          <a:p>
            <a:pPr eaLnBrk="1" hangingPunct="1"/>
            <a:r>
              <a:rPr lang="en-US" sz="2400" dirty="0" smtClean="0"/>
              <a:t>Decontaminate all surfaces with hospital-grade disinfectant</a:t>
            </a:r>
          </a:p>
          <a:p>
            <a:pPr eaLnBrk="1" hangingPunct="1"/>
            <a:r>
              <a:rPr lang="en-US" sz="2400" dirty="0" smtClean="0"/>
              <a:t>Double bag and label contaminated waste (or use biohazard bag)</a:t>
            </a:r>
          </a:p>
          <a:p>
            <a:pPr>
              <a:buFontTx/>
              <a:buNone/>
            </a:pPr>
            <a:endParaRPr lang="en-US" sz="2800" dirty="0" smtClean="0"/>
          </a:p>
        </p:txBody>
      </p:sp>
      <p:sp>
        <p:nvSpPr>
          <p:cNvPr id="168963" name="Slide Number Placeholder 4"/>
          <p:cNvSpPr>
            <a:spLocks noGrp="1"/>
          </p:cNvSpPr>
          <p:nvPr>
            <p:ph type="sldNum" sz="quarter" idx="12"/>
          </p:nvPr>
        </p:nvSpPr>
        <p:spPr>
          <a:noFill/>
        </p:spPr>
        <p:txBody>
          <a:bodyPr/>
          <a:lstStyle/>
          <a:p>
            <a:fld id="{443CA2E0-9648-4DF2-B152-E35B6910CFF7}" type="slidenum">
              <a:rPr lang="en-US" smtClean="0"/>
              <a:pPr/>
              <a:t>98</a:t>
            </a:fld>
            <a:endParaRPr lang="en-US" smtClean="0"/>
          </a:p>
        </p:txBody>
      </p:sp>
      <p:pic>
        <p:nvPicPr>
          <p:cNvPr id="16896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1688" y="1720850"/>
            <a:ext cx="1730375" cy="4170363"/>
          </a:xfrm>
          <a:prstGeom prst="rect">
            <a:avLst/>
          </a:prstGeom>
          <a:noFill/>
          <a:ln w="9525">
            <a:noFill/>
            <a:miter lim="800000"/>
            <a:headEnd/>
            <a:tailEnd/>
          </a:ln>
        </p:spPr>
      </p:pic>
      <p:sp>
        <p:nvSpPr>
          <p:cNvPr id="3" name="TextBox 2"/>
          <p:cNvSpPr txBox="1"/>
          <p:nvPr/>
        </p:nvSpPr>
        <p:spPr>
          <a:xfrm>
            <a:off x="7151688" y="5891213"/>
            <a:ext cx="1730375" cy="461962"/>
          </a:xfrm>
          <a:prstGeom prst="rect">
            <a:avLst/>
          </a:prstGeom>
          <a:noFill/>
        </p:spPr>
        <p:txBody>
          <a:bodyPr>
            <a:spAutoFit/>
          </a:bodyPr>
          <a:lstStyle/>
          <a:p>
            <a:pPr>
              <a:defRPr/>
            </a:pPr>
            <a:r>
              <a:rPr lang="en-US" sz="800" dirty="0">
                <a:latin typeface="+mn-lt"/>
              </a:rPr>
              <a:t>Photo available under public domain from the CDC Public Health Image Library</a:t>
            </a:r>
          </a:p>
        </p:txBody>
      </p:sp>
    </p:spTree>
    <p:custDataLst>
      <p:tags r:id="rId1"/>
    </p:custDataLst>
    <p:extLst>
      <p:ext uri="{BB962C8B-B14F-4D97-AF65-F5344CB8AC3E}">
        <p14:creationId xmlns:p14="http://schemas.microsoft.com/office/powerpoint/2010/main" val="31312610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236538" y="101600"/>
            <a:ext cx="8763000" cy="1143000"/>
          </a:xfrm>
        </p:spPr>
        <p:txBody>
          <a:bodyPr/>
          <a:lstStyle/>
          <a:p>
            <a:r>
              <a:rPr lang="en-US" sz="4000" smtClean="0"/>
              <a:t>Key elements of OSHA’s bloodborne pathogens standard in a salon</a:t>
            </a:r>
          </a:p>
        </p:txBody>
      </p:sp>
      <p:sp>
        <p:nvSpPr>
          <p:cNvPr id="160770" name="Content Placeholder 2"/>
          <p:cNvSpPr>
            <a:spLocks noGrp="1"/>
          </p:cNvSpPr>
          <p:nvPr>
            <p:ph idx="1"/>
          </p:nvPr>
        </p:nvSpPr>
        <p:spPr>
          <a:xfrm>
            <a:off x="685800" y="1509745"/>
            <a:ext cx="8145463" cy="4687888"/>
          </a:xfrm>
        </p:spPr>
        <p:txBody>
          <a:bodyPr/>
          <a:lstStyle/>
          <a:p>
            <a:r>
              <a:rPr lang="en-US" sz="2400" dirty="0" smtClean="0"/>
              <a:t>Universal precautions for all blood and body fluids</a:t>
            </a:r>
          </a:p>
          <a:p>
            <a:r>
              <a:rPr lang="en-US" sz="2400" dirty="0" smtClean="0"/>
              <a:t>Control measures</a:t>
            </a:r>
          </a:p>
          <a:p>
            <a:pPr lvl="1"/>
            <a:r>
              <a:rPr lang="en-US" sz="2000" dirty="0" err="1" smtClean="0"/>
              <a:t>Bandaids</a:t>
            </a:r>
            <a:r>
              <a:rPr lang="en-US" sz="2000" dirty="0" smtClean="0"/>
              <a:t> </a:t>
            </a:r>
          </a:p>
          <a:p>
            <a:pPr lvl="1"/>
            <a:r>
              <a:rPr lang="en-US" sz="2000" dirty="0" smtClean="0"/>
              <a:t>“</a:t>
            </a:r>
            <a:r>
              <a:rPr lang="en-US" sz="2000" dirty="0" err="1" smtClean="0"/>
              <a:t>Quats</a:t>
            </a:r>
            <a:r>
              <a:rPr lang="en-US" sz="2000" dirty="0" smtClean="0"/>
              <a:t>” for disinfection</a:t>
            </a:r>
          </a:p>
          <a:p>
            <a:pPr lvl="1"/>
            <a:r>
              <a:rPr lang="en-US" sz="2000" dirty="0" smtClean="0"/>
              <a:t>Sharps containers for disposal of sharp objects (lancets, etc.)</a:t>
            </a:r>
          </a:p>
          <a:p>
            <a:r>
              <a:rPr lang="en-US" sz="2400" dirty="0" smtClean="0"/>
              <a:t>Personal protective equipment (PPE)</a:t>
            </a:r>
          </a:p>
          <a:p>
            <a:pPr lvl="1"/>
            <a:r>
              <a:rPr lang="en-US" sz="2000" dirty="0" err="1" smtClean="0"/>
              <a:t>Nitrile</a:t>
            </a:r>
            <a:r>
              <a:rPr lang="en-US" sz="2000" dirty="0" smtClean="0"/>
              <a:t> gloves </a:t>
            </a:r>
          </a:p>
          <a:p>
            <a:r>
              <a:rPr lang="en-US" sz="2400" dirty="0" smtClean="0"/>
              <a:t>Make medical care available if there is any question about exposure to blood/body fluids</a:t>
            </a:r>
          </a:p>
          <a:p>
            <a:r>
              <a:rPr lang="en-US" sz="2400" dirty="0" smtClean="0"/>
              <a:t>Communicate the hazards</a:t>
            </a:r>
          </a:p>
          <a:p>
            <a:pPr lvl="1"/>
            <a:r>
              <a:rPr lang="en-US" sz="2000" dirty="0" smtClean="0"/>
              <a:t>Label contaminated waste</a:t>
            </a:r>
          </a:p>
          <a:p>
            <a:pPr lvl="1"/>
            <a:r>
              <a:rPr lang="en-US" sz="2000" dirty="0" smtClean="0"/>
              <a:t>Worker training</a:t>
            </a:r>
          </a:p>
          <a:p>
            <a:r>
              <a:rPr lang="en-US" sz="2400" dirty="0" smtClean="0"/>
              <a:t>Hepatitis B vaccination offered to workers</a:t>
            </a:r>
          </a:p>
          <a:p>
            <a:pPr lvl="1"/>
            <a:endParaRPr lang="en-US" sz="2000" dirty="0" smtClean="0"/>
          </a:p>
          <a:p>
            <a:pPr lvl="1"/>
            <a:endParaRPr lang="en-US" sz="2000" dirty="0" smtClean="0"/>
          </a:p>
        </p:txBody>
      </p:sp>
      <p:sp>
        <p:nvSpPr>
          <p:cNvPr id="160771" name="Slide Number Placeholder 3"/>
          <p:cNvSpPr>
            <a:spLocks noGrp="1"/>
          </p:cNvSpPr>
          <p:nvPr>
            <p:ph type="sldNum" sz="quarter" idx="12"/>
          </p:nvPr>
        </p:nvSpPr>
        <p:spPr>
          <a:noFill/>
        </p:spPr>
        <p:txBody>
          <a:bodyPr/>
          <a:lstStyle/>
          <a:p>
            <a:fld id="{76FD11DF-EF44-437D-9819-34C7E6B1CED9}" type="slidenum">
              <a:rPr lang="en-US" smtClean="0"/>
              <a:pPr/>
              <a:t>99</a:t>
            </a:fld>
            <a:endParaRPr lang="en-US" smtClean="0"/>
          </a:p>
        </p:txBody>
      </p:sp>
    </p:spTree>
    <p:custDataLst>
      <p:tags r:id="rId1"/>
    </p:custDataLst>
    <p:extLst>
      <p:ext uri="{BB962C8B-B14F-4D97-AF65-F5344CB8AC3E}">
        <p14:creationId xmlns:p14="http://schemas.microsoft.com/office/powerpoint/2010/main" val="1852949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KPI_CFG_REPOLL" val="true"/>
  <p:tag name="KPI_CFG_RPCLEARS" val="true"/>
  <p:tag name="KPI_CFG_FB_TYPE" val="Poll Again"/>
  <p:tag name="KPI_CFG_FB_MONITOR" val="Slide Show Monitor"/>
  <p:tag name="KPI_CFG_FB_POSITION" val="Bottom Left"/>
  <p:tag name="KPI_CFG_INS_CLK" val="true"/>
  <p:tag name="KPI_CFG_UNITS" val="1"/>
  <p:tag name="KPI_CFG_SPEED" val="false"/>
  <p:tag name="KPI_HIGHLIGHT_COLOR" val="-23296"/>
  <p:tag name="KPI_SLIDE_COUNT" val="144"/>
  <p:tag name="KPI_VERSION" val="2.0.10292.1"/>
  <p:tag name="KPI_STORAGE" val="&lt;keypoint&quot;&quot;&lt;roster&quot;&quot;&lt;currentId&quot;71&quot;&gt;&lt;trIndex&quot;&quot;&lt;tr(@tid:1@pid:23)&quot;&quot;&lt;v&quot;1&quot;&gt;&gt;&lt;tr(@tid:1@pid:35)&quot;&quot;&lt;v&quot;2&quot;&gt;&gt;&lt;tr(@tid:1@pid:36)&quot;&quot;&lt;v&quot;3&quot;&gt;&gt;&lt;tr(@tid:1@pid:13)&quot;&quot;&lt;v&quot;4&quot;&gt;&gt;&lt;tr(@tid:1@pid:147)&quot;&quot;&lt;v&quot;5&quot;&gt;&gt;&lt;tr(@tid:1@pid:25)&quot;&quot;&lt;v&quot;6&quot;&gt;&gt;&lt;tr(@tid:1@pid:117)&quot;&quot;&lt;v&quot;7&quot;&gt;&gt;&lt;tr(@tid:1@pid:18)&quot;&quot;&lt;v&quot;8&quot;&gt;&gt;&lt;tr(@tid:1@pid:27)&quot;&quot;&lt;v&quot;9&quot;&gt;&gt;&lt;tr(@tid:1@pid:115)&quot;&quot;&lt;v&quot;10&quot;&gt;&gt;&lt;tr(@tid:1@pid:116)&quot;&quot;&lt;v&quot;11&quot;&gt;&gt;&lt;tr(@tid:1@pid:119)&quot;&quot;&lt;v&quot;12&quot;&gt;&gt;&lt;tr(@tid:1@pid:1)&quot;&quot;&lt;v&quot;13&quot;&gt;&gt;&lt;tr(@tid:1@pid:2)&quot;&quot;&lt;v&quot;14&quot;&gt;&gt;&lt;tr(@tid:1@pid:4)&quot;&quot;&lt;v&quot;15&quot;&gt;&gt;&lt;tr(@tid:1@pid:14)&quot;&quot;&lt;v&quot;16&quot;&gt;&gt;&lt;tr(@tid:1@pid:17)&quot;&quot;&lt;v&quot;17&quot;&gt;&gt;&lt;tr(@tid:1@pid:20)&quot;&quot;&lt;v&quot;18&quot;&gt;&gt;&lt;tr(@tid:1@pid:21)&quot;&quot;&lt;v&quot;19&quot;&gt;&gt;&lt;tr(@tid:1@pid:22)&quot;&quot;&lt;v&quot;20&quot;&gt;&gt;&lt;tr(@tid:1@pid:33)&quot;&quot;&lt;v&quot;21&quot;&gt;&gt;&lt;tr(@tid:1@pid:118)&quot;&quot;&lt;v&quot;22&quot;&gt;&gt;&lt;tr(@tid:1@pid:145)&quot;&quot;&lt;v&quot;23&quot;&gt;&gt;&lt;tr(@tid:1@pid:146)&quot;&quot;&lt;v&quot;24&quot;&gt;&gt;&lt;tr(@tid:1@pid:148)&quot;&quot;&lt;v&quot;25&quot;&gt;&gt;&lt;tr(@tid:1@pid:149)&quot;&quot;&lt;v&quot;26&quot;&gt;&gt;&lt;tr(@tid:1@pid:8)&quot;&quot;&lt;v&quot;27&quot;&gt;&gt;&lt;tr(@tid:1@pid:9)&quot;&quot;&lt;v&quot;28&quot;&gt;&gt;&lt;tr(@tid:1@pid:12)&quot;&quot;&lt;v&quot;29&quot;&gt;&gt;&lt;tr(@tid:1@pid:15)&quot;&quot;&lt;v&quot;30&quot;&gt;&gt;&lt;tr(@tid:1@pid:16)&quot;&quot;&lt;v&quot;31&quot;&gt;&gt;&lt;tr(@tid:1@pid:19)&quot;&quot;&lt;v&quot;32&quot;&gt;&gt;&lt;tr(@tid:1@pid:26)&quot;&quot;&lt;v&quot;33&quot;&gt;&gt;&lt;tr(@tid:1@pid:114)&quot;&quot;&lt;v&quot;34&quot;&gt;&gt;&lt;tr(@tid:1@pid:150)&quot;&quot;&lt;v&quot;35&quot;&gt;&gt;&lt;tr(@tid:1@pid:24)&quot;&quot;&lt;v&quot;36&quot;&gt;&gt;&lt;tr(@tid:1@pid:37)&quot;&quot;&lt;v&quot;37&quot;&gt;&gt;&lt;tr(@tid:1@pid:10)&quot;&quot;&lt;v&quot;38&quot;&gt;&gt;&lt;tr(@tid:1@pid:7)&quot;&quot;&lt;v&quot;39&quot;&gt;&gt;&lt;tr(@tid:1@pid:29)&quot;&quot;&lt;v&quot;40&quot;&gt;&gt;&lt;tr(@tid:1@pid:31)&quot;&quot;&lt;v&quot;41&quot;&gt;&gt;&lt;tr(@tid:1@pid:6)&quot;&quot;&lt;v&quot;42&quot;&gt;&gt;&lt;tr(@tid:1@pid:32)&quot;&quot;&lt;v&quot;43&quot;&gt;&gt;&lt;tr(@tid:1@pid:3)&quot;&quot;&lt;v&quot;44&quot;&gt;&gt;&lt;tr(@tid:1@pid:5)&quot;&quot;&lt;v&quot;45&quot;&gt;&gt;&lt;tr(@tid:1@pid:133)&quot;&quot;&lt;v&quot;46&quot;&gt;&gt;&lt;tr(@tid:1@pid:28)&quot;&quot;&lt;v&quot;47&quot;&gt;&gt;&lt;tr(@tid:1@pid:11)&quot;&quot;&lt;v&quot;48&quot;&gt;&gt;&lt;tr(@tid:1@pid:30)&quot;&quot;&lt;v&quot;49&quot;&gt;&gt;&lt;tr(@tid:1@pid:34)&quot;&quot;&lt;v&quot;50&quot;&gt;&gt;&lt;tr(@tid:1@pid:59)&quot;&quot;&lt;v&quot;51&quot;&gt;&gt;&lt;tr(@tid:1@pid:47)&quot;&quot;&lt;v&quot;52&quot;&gt;&gt;&lt;tr(@tid:1@pid:74)&quot;&quot;&lt;v&quot;53&quot;&gt;&gt;&lt;tr(@tid:1@pid:96)&quot;&quot;&lt;v&quot;54&quot;&gt;&gt;&lt;tr(@tid:1@pid:105)&quot;&quot;&lt;v&quot;55&quot;&gt;&gt;&lt;tr(@tid:1@pid:53)&quot;&quot;&lt;v&quot;56&quot;&gt;&gt;&lt;tr(@tid:1@pid:98)&quot;&quot;&lt;v&quot;57&quot;&gt;&gt;&lt;tr(@tid:1@pid:42)&quot;&quot;&lt;v&quot;58&quot;&gt;&gt;&lt;tr(@tid:1@pid:89)&quot;&quot;&lt;v&quot;59&quot;&gt;&gt;&lt;tr(@tid:1@pid:88)&quot;&quot;&lt;v&quot;60&quot;&gt;&gt;&lt;tr(@tid:1@pid:127)&quot;&quot;&lt;v&quot;61&quot;&gt;&gt;&lt;tr(@tid:1@pid:130)&quot;&quot;&lt;v&quot;62&quot;&gt;&gt;&lt;tr(@tid:1@pid:99)&quot;&quot;&lt;v&quot;63&quot;&gt;&gt;&lt;tr(@tid:1@pid:77)&quot;&quot;&lt;v&quot;64&quot;&gt;&gt;&lt;tr(@tid:1@pid:44)&quot;&quot;&lt;v&quot;65&quot;&gt;&gt;&lt;tr(@tid:1@pid:68)&quot;&quot;&lt;v&quot;66&quot;&gt;&gt;&lt;tr(@tid:1@pid:106)&quot;&quot;&lt;v&quot;67&quot;&gt;&gt;&lt;tr(@tid:1@pid:129)&quot;&quot;&lt;v&quot;68&quot;&gt;&gt;&lt;tr(@tid:1@pid:93)&quot;&quot;&lt;v&quot;69&quot;&gt;&gt;&lt;tr(@tid:1@pid:78)&quot;&quot;&lt;v&quot;70&quot;&gt;&gt;&lt;tr(@tid:1@pid:80)&quot;&quot;&lt;v&quot;71&quot;&gt;&gt;&gt;&lt;people&quot;&quot;&lt;p(@id:1)&quot;&quot;&lt;f(@i:0)&quot;Keypad&quot;&gt;&lt;f(@i:1)&quot;23&quot;&gt;&gt;&lt;p(@id:2)&quot;&quot;&lt;f(@i:0)&quot;Keypad&quot;&gt;&lt;f(@i:1)&quot;35&quot;&gt;&gt;&lt;p(@id:3)&quot;&quot;&lt;f(@i:0)&quot;Keypad&quot;&gt;&lt;f(@i:1)&quot;36&quot;&gt;&gt;&lt;p(@id:4)&quot;&quot;&lt;f(@i:0)&quot;Keypad&quot;&gt;&lt;f(@i:1)&quot;13&quot;&gt;&gt;&lt;p(@id:5)&quot;&quot;&lt;f(@i:0)&quot;Keypad&quot;&gt;&lt;f(@i:1)&quot;147&quot;&gt;&gt;&lt;p(@id:6)&quot;&quot;&lt;f(@i:0)&quot;Keypad&quot;&gt;&lt;f(@i:1)&quot;25&quot;&gt;&gt;&lt;p(@id:7)&quot;&quot;&lt;f(@i:0)&quot;Keypad&quot;&gt;&lt;f(@i:1)&quot;117&quot;&gt;&gt;&lt;p(@id:8)&quot;&quot;&lt;f(@i:0)&quot;Keypad&quot;&gt;&lt;f(@i:1)&quot;18&quot;&gt;&gt;&lt;p(@id:9)&quot;&quot;&lt;f(@i:0)&quot;Keypad&quot;&gt;&lt;f(@i:1)&quot;27&quot;&gt;&gt;&lt;p(@id:10)&quot;&quot;&lt;f(@i:0)&quot;Keypad&quot;&gt;&lt;f(@i:1)&quot;115&quot;&gt;&gt;&lt;p(@id:11)&quot;&quot;&lt;f(@i:0)&quot;Keypad&quot;&gt;&lt;f(@i:1)&quot;116&quot;&gt;&gt;&lt;p(@id:12)&quot;&quot;&lt;f(@i:0)&quot;Keypad&quot;&gt;&lt;f(@i:1)&quot;119&quot;&gt;&gt;&lt;p(@id:13)&quot;&quot;&lt;f(@i:0)&quot;Keypad&quot;&gt;&lt;f(@i:1)&quot;1&quot;&gt;&gt;&lt;p(@id:14)&quot;&quot;&lt;f(@i:0)&quot;Keypad&quot;&gt;&lt;f(@i:1)&quot;2&quot;&gt;&gt;&lt;p(@id:15)&quot;&quot;&lt;f(@i:0)&quot;Keypad&quot;&gt;&lt;f(@i:1)&quot;4&quot;&gt;&gt;&lt;p(@id:16)&quot;&quot;&lt;f(@i:0)&quot;Keypad&quot;&gt;&lt;f(@i:1)&quot;14&quot;&gt;&gt;&lt;p(@id:17)&quot;&quot;&lt;f(@i:0)&quot;Keypad&quot;&gt;&lt;f(@i:1)&quot;17&quot;&gt;&gt;&lt;p(@id:18)&quot;&quot;&lt;f(@i:0)&quot;Keypad&quot;&gt;&lt;f(@i:1)&quot;20&quot;&gt;&gt;&lt;p(@id:19)&quot;&quot;&lt;f(@i:0)&quot;Keypad&quot;&gt;&lt;f(@i:1)&quot;21&quot;&gt;&gt;&lt;p(@id:20)&quot;&quot;&lt;f(@i:0)&quot;Keypad&quot;&gt;&lt;f(@i:1)&quot;22&quot;&gt;&gt;&lt;p(@id:21)&quot;&quot;&lt;f(@i:0)&quot;Keypad&quot;&gt;&lt;f(@i:1)&quot;33&quot;&gt;&gt;&lt;p(@id:22)&quot;&quot;&lt;f(@i:0)&quot;Keypad&quot;&gt;&lt;f(@i:1)&quot;118&quot;&gt;&gt;&lt;p(@id:23)&quot;&quot;&lt;f(@i:0)&quot;Keypad&quot;&gt;&lt;f(@i:1)&quot;145&quot;&gt;&gt;&lt;p(@id:24)&quot;&quot;&lt;f(@i:0)&quot;Keypad&quot;&gt;&lt;f(@i:1)&quot;146&quot;&gt;&gt;&lt;p(@id:25)&quot;&quot;&lt;f(@i:0)&quot;Keypad&quot;&gt;&lt;f(@i:1)&quot;148&quot;&gt;&gt;&lt;p(@id:26)&quot;&quot;&lt;f(@i:0)&quot;Keypad&quot;&gt;&lt;f(@i:1)&quot;149&quot;&gt;&gt;&lt;p(@id:27)&quot;&quot;&lt;f(@i:0)&quot;Keypad&quot;&gt;&lt;f(@i:1)&quot;8&quot;&gt;&gt;&lt;p(@id:28)&quot;&quot;&lt;f(@i:0)&quot;Keypad&quot;&gt;&lt;f(@i:1)&quot;9&quot;&gt;&gt;&lt;p(@id:29)&quot;&quot;&lt;f(@i:0)&quot;Keypad&quot;&gt;&lt;f(@i:1)&quot;12&quot;&gt;&gt;&lt;p(@id:30)&quot;&quot;&lt;f(@i:0)&quot;Keypad&quot;&gt;&lt;f(@i:1)&quot;15&quot;&gt;&gt;&lt;p(@id:31)&quot;&quot;&lt;f(@i:0)&quot;Keypad&quot;&gt;&lt;f(@i:1)&quot;16&quot;&gt;&gt;&lt;p(@id:32)&quot;&quot;&lt;f(@i:0)&quot;Keypad&quot;&gt;&lt;f(@i:1)&quot;19&quot;&gt;&gt;&lt;p(@id:33)&quot;&quot;&lt;f(@i:0)&quot;Keypad&quot;&gt;&lt;f(@i:1)&quot;26&quot;&gt;&gt;&lt;p(@id:34)&quot;&quot;&lt;f(@i:0)&quot;Keypad&quot;&gt;&lt;f(@i:1)&quot;114&quot;&gt;&gt;&lt;p(@id:35)&quot;&quot;&lt;f(@i:0)&quot;Keypad&quot;&gt;&lt;f(@i:1)&quot;150&quot;&gt;&gt;&lt;p(@id:36)&quot;&quot;&lt;f(@i:0)&quot;Keypad&quot;&gt;&lt;f(@i:1)&quot;24&quot;&gt;&gt;&lt;p(@id:37)&quot;&quot;&lt;f(@i:0)&quot;Keypad&quot;&gt;&lt;f(@i:1)&quot;37&quot;&gt;&gt;&lt;p(@id:38)&quot;&quot;&lt;f(@i:0)&quot;Keypad&quot;&gt;&lt;f(@i:1)&quot;10&quot;&gt;&gt;&lt;p(@id:39)&quot;&quot;&lt;f(@i:0)&quot;Keypad&quot;&gt;&lt;f(@i:1)&quot;7&quot;&gt;&gt;&lt;p(@id:40)&quot;&quot;&lt;f(@i:0)&quot;Keypad&quot;&gt;&lt;f(@i:1)&quot;29&quot;&gt;&gt;&lt;p(@id:41)&quot;&quot;&lt;f(@i:0)&quot;Keypad&quot;&gt;&lt;f(@i:1)&quot;31&quot;&gt;&gt;&lt;p(@id:42)&quot;&quot;&lt;f(@i:0)&quot;Keypad&quot;&gt;&lt;f(@i:1)&quot;6&quot;&gt;&gt;&lt;p(@id:43)&quot;&quot;&lt;f(@i:0)&quot;Keypad&quot;&gt;&lt;f(@i:1)&quot;32&quot;&gt;&gt;&lt;p(@id:44)&quot;&quot;&lt;f(@i:0)&quot;Keypad&quot;&gt;&lt;f(@i:1)&quot;3&quot;&gt;&gt;&lt;p(@id:45)&quot;&quot;&lt;f(@i:0)&quot;Keypad&quot;&gt;&lt;f(@i:1)&quot;5&quot;&gt;&gt;&lt;p(@id:46)&quot;&quot;&lt;f(@i:0)&quot;Keypad&quot;&gt;&lt;f(@i:1)&quot;133&quot;&gt;&gt;&lt;p(@id:47)&quot;&quot;&lt;f(@i:0)&quot;Keypad&quot;&gt;&lt;f(@i:1)&quot;28&quot;&gt;&gt;&lt;p(@id:48)&quot;&quot;&lt;f(@i:0)&quot;Keypad&quot;&gt;&lt;f(@i:1)&quot;11&quot;&gt;&gt;&lt;p(@id:49)&quot;&quot;&lt;f(@i:0)&quot;Keypad&quot;&gt;&lt;f(@i:1)&quot;30&quot;&gt;&gt;&lt;p(@id:50)&quot;&quot;&lt;f(@i:0)&quot;Keypad&quot;&gt;&lt;f(@i:1)&quot;34&quot;&gt;&gt;&lt;p(@id:51)&quot;&quot;&lt;f(@i:0)&quot;Keypad&quot;&gt;&lt;f(@i:1)&quot;59&quot;&gt;&gt;&lt;p(@id:52)&quot;&quot;&lt;f(@i:0)&quot;Keypad&quot;&gt;&lt;f(@i:1)&quot;47&quot;&gt;&gt;&lt;p(@id:53)&quot;&quot;&lt;f(@i:0)&quot;Keypad&quot;&gt;&lt;f(@i:1)&quot;74&quot;&gt;&gt;&lt;p(@id:54)&quot;&quot;&lt;f(@i:0)&quot;Keypad&quot;&gt;&lt;f(@i:1)&quot;96&quot;&gt;&gt;&lt;p(@id:55)&quot;&quot;&lt;f(@i:0)&quot;Keypad&quot;&gt;&lt;f(@i:1)&quot;105&quot;&gt;&gt;&lt;p(@id:56)&quot;&quot;&lt;f(@i:0)&quot;Keypad&quot;&gt;&lt;f(@i:1)&quot;53&quot;&gt;&gt;&lt;p(@id:57)&quot;&quot;&lt;f(@i:0)&quot;Keypad&quot;&gt;&lt;f(@i:1)&quot;98&quot;&gt;&gt;&lt;p(@id:58)&quot;&quot;&lt;f(@i:0)&quot;Keypad&quot;&gt;&lt;f(@i:1)&quot;42&quot;&gt;&gt;&lt;p(@id:59)&quot;&quot;&lt;f(@i:0)&quot;Keypad&quot;&gt;&lt;f(@i:1)&quot;89&quot;&gt;&gt;&lt;p(@id:60)&quot;&quot;&lt;f(@i:0)&quot;Keypad&quot;&gt;&lt;f(@i:1)&quot;88&quot;&gt;&gt;&lt;p(@id:61)&quot;&quot;&lt;f(@i:0)&quot;Keypad&quot;&gt;&lt;f(@i:1)&quot;127&quot;&gt;&gt;&lt;p(@id:62)&quot;&quot;&lt;f(@i:0)&quot;Keypad&quot;&gt;&lt;f(@i:1)&quot;130&quot;&gt;&gt;&lt;p(@id:63)&quot;&quot;&lt;f(@i:0)&quot;Keypad&quot;&gt;&lt;f(@i:1)&quot;99&quot;&gt;&gt;&lt;p(@id:64)&quot;&quot;&lt;f(@i:0)&quot;Keypad&quot;&gt;&lt;f(@i:1)&quot;77&quot;&gt;&gt;&lt;p(@id:65)&quot;&quot;&lt;f(@i:0)&quot;Keypad&quot;&gt;&lt;f(@i:1)&quot;44&quot;&gt;&gt;&lt;p(@id:66)&quot;&quot;&lt;f(@i:0)&quot;Keypad&quot;&gt;&lt;f(@i:1)&quot;68&quot;&gt;&gt;&lt;p(@id:67)&quot;&quot;&lt;f(@i:0)&quot;Keypad&quot;&gt;&lt;f(@i:1)&quot;106&quot;&gt;&gt;&lt;p(@id:68)&quot;&quot;&lt;f(@i:0)&quot;Keypad&quot;&gt;&lt;f(@i:1)&quot;129&quot;&gt;&gt;&lt;p(@id:69)&quot;&quot;&lt;f(@i:0)&quot;Keypad&quot;&gt;&lt;f(@i:1)&quot;93&quot;&gt;&gt;&lt;p(@id:70)&quot;&quot;&lt;f(@i:0)&quot;Keypad&quot;&gt;&lt;f(@i:1)&quot;78&quot;&gt;&gt;&lt;p(@id:71)&quot;&quot;&lt;f(@i:0)&quot;Keypad&quot;&gt;&lt;f(@i:1)&quot;8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ransceivers&quot;&quot;&lt;t(@id:1@tt:Reply@n:Transceiver 1)&quot;&quot;&lt;f(@id:p)&quot;[Auto]&quot;&gt;&lt;f(@id:c)&quot;3&quot;&gt;&lt;f(@id:o)&quot;0&quot;&gt;&gt;&gt;&lt;teams&quot;&quot;&gt;&lt;data&quot;&quot;&lt;d(@id:012)&quot;&quot;&lt;r(@id:40)&quot;&quot;&lt;f(@id:v)&quot;1&quot;&gt;&lt;f(@id:t)&quot;256&quot;&gt;&gt;&lt;r(@id:64)&quot;&quot;&lt;f(@id:v)&quot;1&quot;&gt;&lt;f(@id:t)&quot;252&quot;&gt;&gt;&lt;r(@id:25)&quot;&quot;&lt;f(@id:v)&quot;1&quot;&gt;&lt;f(@id:t)&quot;251&quot;&gt;&gt;&lt;r(@id:65)&quot;&quot;&lt;f(@id:v)&quot;1&quot;&gt;&lt;f(@id:t)&quot;275&quot;&gt;&gt;&lt;r(@id:66)&quot;&quot;&lt;f(@id:v)&quot;1&quot;&gt;&lt;f(@id:t)&quot;293&quot;&gt;&gt;&lt;r(@id:61)&quot;&quot;&lt;f(@id:v)&quot;1&quot;&gt;&lt;f(@id:t)&quot;293&quot;&gt;&gt;&lt;r(@id:2)&quot;&quot;&lt;f(@id:v)&quot;1&quot;&gt;&lt;f(@id:t)&quot;305&quot;&gt;&gt;&lt;r(@id:58)&quot;&quot;&lt;f(@id:v)&quot;1&quot;&gt;&lt;f(@id:t)&quot;399&quot;&gt;&gt;&lt;r(@id:67)&quot;&quot;&lt;f(@id:v)&quot;1&quot;&gt;&lt;f(@id:t)&quot;331&quot;&gt;&gt;&lt;r(@id:68)&quot;&quot;&lt;f(@id:v)&quot;1&quot;&gt;&lt;f(@id:t)&quot;322&quot;&gt;&gt;&lt;r(@id:5)&quot;&quot;&lt;f(@id:v)&quot;1&quot;&gt;&lt;f(@id:t)&quot;353&quot;&gt;&gt;&lt;r(@id:69)&quot;&quot;&lt;f(@id:v)&quot;1&quot;&gt;&lt;f(@id:t)&quot;354&quot;&gt;&gt;&gt;&lt;d(@id:005-001)&quot;&quot;&lt;r(@id:64)&quot;&quot;&lt;f(@id:v)&quot;3&quot;&gt;&lt;f(@id:t)&quot;156&quot;&gt;&gt;&lt;r(@id:65)&quot;&quot;&lt;f(@id:v)&quot;3&quot;&gt;&lt;f(@id:t)&quot;177&quot;&gt;&gt;&lt;r(@id:66)&quot;&quot;&lt;f(@id:v)&quot;3&quot;&gt;&lt;f(@id:t)&quot;232&quot;&gt;&gt;&lt;r(@id:61)&quot;&quot;&lt;f(@id:v)&quot;3&quot;&gt;&lt;f(@id:t)&quot;196&quot;&gt;&gt;&lt;r(@id:58)&quot;&quot;&lt;f(@id:v)&quot;3&quot;&gt;&lt;f(@id:t)&quot;306&quot;&gt;&gt;&lt;r(@id:67)&quot;&quot;&lt;f(@id:v)&quot;3&quot;&gt;&lt;f(@id:t)&quot;261&quot;&gt;&gt;&lt;r(@id:68)&quot;&quot;&lt;f(@id:v)&quot;3&quot;&gt;&lt;f(@id:t)&quot;278&quot;&gt;&gt;&lt;r(@id:40)&quot;&quot;&lt;f(@id:v)&quot;3&quot;&gt;&lt;f(@id:t)&quot;262&quot;&gt;&gt;&lt;r(@id:2)&quot;&quot;&lt;f(@id:v)&quot;3&quot;&gt;&lt;f(@id:t)&quot;312&quot;&gt;&gt;&lt;r(@id:69)&quot;&quot;&lt;f(@id:v)&quot;3&quot;&gt;&lt;f(@id:t)&quot;218&quot;&gt;&gt;&lt;r(@id:5)&quot;&quot;&lt;f(@id:v)&quot;3&quot;&gt;&lt;f(@id:t)&quot;275&quot;&gt;&gt;&lt;r(@id:25)&quot;&quot;&lt;f(@id:v)&quot;3&quot;&gt;&lt;f(@id:t)&quot;262&quot;&gt;&gt;&lt;r(@id:9)&quot;&quot;&lt;f(@id:v)&quot;3&quot;&gt;&lt;f(@id:t)&quot;301&quot;&gt;&gt;&gt;&lt;d(@id:005-002)&quot;&quot;&lt;r(@id:65)&quot;&quot;&lt;f(@id:v)&quot;3&quot;&gt;&lt;f(@id:t)&quot;132&quot;&gt;&gt;&lt;r(@id:61)&quot;&quot;&lt;f(@id:v)&quot;3&quot;&gt;&lt;f(@id:t)&quot;163&quot;&gt;&gt;&lt;r(@id:2)&quot;&quot;&lt;f(@id:v)&quot;3&quot;&gt;&lt;f(@id:t)&quot;218&quot;&gt;&gt;&lt;r(@id:64)&quot;&quot;&lt;f(@id:v)&quot;3&quot;&gt;&lt;f(@id:t)&quot;216&quot;&gt;&gt;&lt;r(@id:25)&quot;&quot;&lt;f(@id:v)&quot;3&quot;&gt;&lt;f(@id:t)&quot;227&quot;&gt;&gt;&lt;r(@id:68)&quot;&quot;&lt;f(@id:v)&quot;3&quot;&gt;&lt;f(@id:t)&quot;270&quot;&gt;&gt;&gt;&lt;d(@id:020-004)&quot;&quot;&lt;r(@id:5)&quot;&quot;&lt;f(@id:v)&quot;1&quot;&gt;&lt;f(@id:t)&quot;138&quot;&gt;&gt;&lt;r(@id:69)&quot;&quot;&lt;f(@id:v)&quot;1&quot;&gt;&lt;f(@id:t)&quot;144&quot;&gt;&gt;&lt;r(@id:65)&quot;&quot;&lt;f(@id:v)&quot;1&quot;&gt;&lt;f(@id:t)&quot;167&quot;&gt;&gt;&lt;r(@id:66)&quot;&quot;&lt;f(@id:v)&quot;1&quot;&gt;&lt;f(@id:t)&quot;143&quot;&gt;&gt;&lt;r(@id:64)&quot;&quot;&lt;f(@id:v)&quot;1&quot;&gt;&lt;f(@id:t)&quot;191&quot;&gt;&gt;&lt;r(@id:61)&quot;&quot;&lt;f(@id:v)&quot;1&quot;&gt;&lt;f(@id:t)&quot;154&quot;&gt;&gt;&lt;r(@id:2)&quot;&quot;&lt;f(@id:v)&quot;1&quot;&gt;&lt;f(@id:t)&quot;198&quot;&gt;&gt;&lt;r(@id:25)&quot;&quot;&lt;f(@id:v)&quot;1&quot;&gt;&lt;f(@id:t)&quot;182&quot;&gt;&gt;&lt;r(@id:58)&quot;&quot;&lt;f(@id:v)&quot;1&quot;&gt;&lt;f(@id:t)&quot;258&quot;&gt;&gt;&lt;r(@id:70)&quot;&quot;&lt;f(@id:v)&quot;1&quot;&gt;&lt;f(@id:t)&quot;189&quot;&gt;&gt;&lt;r(@id:71)&quot;&quot;&lt;f(@id:v)&quot;1&quot;&gt;&lt;f(@id:t)&quot;188&quot;&gt;&gt;&lt;r(@id:67)&quot;&quot;&lt;f(@id:v)&quot;1&quot;&gt;&lt;f(@id:t)&quot;192&quot;&gt;&gt;&lt;r(@id:68)&quot;&quot;&lt;f(@id:v)&quot;1&quot;&gt;&lt;f(@id:t)&quot;197&quot;&gt;&gt;&lt;r(@id:40)&quot;&quot;&lt;f(@id:v)&quot;2&quot;&gt;&lt;f(@id:t)&quot;214&quot;&gt;&gt;&lt;r(@id:9)&quot;&quot;&lt;f(@id:v)&quot;1&quot;&gt;&lt;f(@id:t)&quot;290&quot;&gt;&gt;&gt;&lt;d(@id:020-006)&quot;&quot;&lt;r(@id:65)&quot;&quot;&lt;f(@id:v)&quot;4&quot;&gt;&lt;f(@id:t)&quot;123&quot;&gt;&gt;&lt;r(@id:69)&quot;&quot;&lt;f(@id:v)&quot;4&quot;&gt;&lt;f(@id:t)&quot;96&quot;&gt;&gt;&lt;r(@id:5)&quot;&quot;&lt;f(@id:v)&quot;4&quot;&gt;&lt;f(@id:t)&quot;208&quot;&gt;&gt;&lt;r(@id:9)&quot;&quot;&lt;f(@id:v)&quot;4&quot;&gt;&lt;f(@id:t)&quot;227&quot;&gt;&gt;&lt;r(@id:64)&quot;&quot;&lt;f(@id:v)&quot;4&quot;&gt;&lt;f(@id:t)&quot;158&quot;&gt;&gt;&lt;r(@id:61)&quot;&quot;&lt;f(@id:v)&quot;1&quot;&gt;&lt;f(@id:t)&quot;224&quot;&gt;&gt;&lt;r(@id:40)&quot;&quot;&lt;f(@id:v)&quot;4&quot;&gt;&lt;f(@id:t)&quot;182&quot;&gt;&gt;&lt;r(@id:2)&quot;&quot;&lt;f(@id:v)&quot;4&quot;&gt;&lt;f(@id:t)&quot;197&quot;&gt;&gt;&lt;r(@id:58)&quot;&quot;&lt;f(@id:v)&quot;4&quot;&gt;&lt;f(@id:t)&quot;225&quot;&gt;&gt;&lt;r(@id:66)&quot;&quot;&lt;f(@id:v)&quot;4&quot;&gt;&lt;f(@id:t)&quot;174&quot;&gt;&gt;&lt;r(@id:70)&quot;&quot;&lt;f(@id:v)&quot;4&quot;&gt;&lt;f(@id:t)&quot;168&quot;&gt;&gt;&lt;r(@id:68)&quot;&quot;&lt;f(@id:v)&quot;4&quot;&gt;&lt;f(@id:t)&quot;186&quot;&gt;&gt;&lt;r(@id:25)&quot;&quot;&lt;f(@id:v)&quot;4&quot;&gt;&lt;f(@id:t)&quot;223&quot;&gt;&gt;&lt;r(@id:71)&quot;&quot;&lt;f(@id:v)&quot;4&quot;&gt;&lt;f(@id:t)&quot;233&quot;&gt;&gt;&gt;&lt;d(@id:020-002)&quot;&quot;&lt;r(@id:64)&quot;&quot;&lt;f(@id:v)&quot;3&quot;&gt;&lt;f(@id:t)&quot;132&quot;&gt;&gt;&lt;r(@id:61)&quot;&quot;&lt;f(@id:v)&quot;3&quot;&gt;&lt;f(@id:t)&quot;206&quot;&gt;&gt;&lt;r(@id:40)&quot;&quot;&lt;f(@id:v)&quot;3&quot;&gt;&lt;f(@id:t)&quot;246&quot;&gt;&gt;&lt;r(@id:58)&quot;&quot;&lt;f(@id:v)&quot;3&quot;&gt;&lt;f(@id:t)&quot;296&quot;&gt;&gt;&lt;r(@id:65)&quot;&quot;&lt;f(@id:v)&quot;3&quot;&gt;&lt;f(@id:t)&quot;265&quot;&gt;&gt;&lt;r(@id:66)&quot;&quot;&lt;f(@id:v)&quot;3&quot;&gt;&lt;f(@id:t)&quot;246&quot;&gt;&gt;&lt;r(@id:69)&quot;&quot;&lt;f(@id:v)&quot;3&quot;&gt;&lt;f(@id:t)&quot;243&quot;&gt;&gt;&lt;r(@id:25)&quot;&quot;&lt;f(@id:v)&quot;3&quot;&gt;&lt;f(@id:t)&quot;237&quot;&gt;&gt;&lt;r(@id:2)&quot;&quot;&lt;f(@id:v)&quot;3&quot;&gt;&lt;f(@id:t)&quot;265&quot;&gt;&gt;&lt;r(@id:5)&quot;&quot;&lt;f(@id:v)&quot;3&quot;&gt;&lt;f(@id:t)&quot;314&quot;&gt;&gt;&lt;r(@id:9)&quot;&quot;&lt;f(@id:v)&quot;3&quot;&gt;&lt;f(@id:t)&quot;307&quot;&gt;&gt;&lt;r(@id:70)&quot;&quot;&lt;f(@id:v)&quot;3&quot;&gt;&lt;f(@id:t)&quot;300&quot;&gt;&gt;&lt;r(@id:67)&quot;&quot;&lt;f(@id:v)&quot;3&quot;&gt;&lt;f(@id:t)&quot;295&quot;&gt;&gt;&gt;&lt;d(@id:020-007)&quot;&quot;&lt;r(@id:61)&quot;&quot;&lt;f(@id:v)&quot;4&quot;&gt;&lt;f(@id:t)&quot;115&quot;&gt;&gt;&lt;r(@id:25)&quot;&quot;&lt;f(@id:v)&quot;4&quot;&gt;&lt;f(@id:t)&quot;111&quot;&gt;&gt;&lt;r(@id:40)&quot;&quot;&lt;f(@id:v)&quot;4&quot;&gt;&lt;f(@id:t)&quot;107&quot;&gt;&gt;&lt;r(@id:2)&quot;&quot;&lt;f(@id:v)&quot;4&quot;&gt;&lt;f(@id:t)&quot;149&quot;&gt;&gt;&lt;r(@id:67)&quot;&quot;&lt;f(@id:v)&quot;4&quot;&gt;&lt;f(@id:t)&quot;120&quot;&gt;&gt;&lt;r(@id:68)&quot;&quot;&lt;f(@id:v)&quot;4&quot;&gt;&lt;f(@id:t)&quot;141&quot;&gt;&gt;&lt;r(@id:65)&quot;&quot;&lt;f(@id:v)&quot;4&quot;&gt;&lt;f(@id:t)&quot;160&quot;&gt;&gt;&lt;r(@id:66)&quot;&quot;&lt;f(@id:v)&quot;4&quot;&gt;&lt;f(@id:t)&quot;148&quot;&gt;&gt;&lt;r(@id:64)&quot;&quot;&lt;f(@id:v)&quot;4&quot;&gt;&lt;f(@id:t)&quot;111&quot;&gt;&gt;&lt;r(@id:70)&quot;&quot;&lt;f(@id:v)&quot;4&quot;&gt;&lt;f(@id:t)&quot;191&quot;&gt;&gt;&lt;r(@id:69)&quot;&quot;&lt;f(@id:v)&quot;4&quot;&gt;&lt;f(@id:t)&quot;177&quot;&gt;&gt;&lt;r(@id:5)&quot;&quot;&lt;f(@id:v)&quot;4&quot;&gt;&lt;f(@id:t)&quot;221&quot;&gt;&gt;&lt;r(@id:58)&quot;&quot;&lt;f(@id:v)&quot;4&quot;&gt;&lt;f(@id:t)&quot;173&quot;&gt;&gt;&gt;&lt;d(@id:020-008)&quot;&quot;&lt;r(@id:5)&quot;&quot;&lt;f(@id:v)&quot;4&quot;&gt;&lt;f(@id:t)&quot;140&quot;&gt;&gt;&lt;r(@id:65)&quot;&quot;&lt;f(@id:v)&quot;4&quot;&gt;&lt;f(@id:t)&quot;102&quot;&gt;&gt;&lt;r(@id:67)&quot;&quot;&lt;f(@id:v)&quot;4&quot;&gt;&lt;f(@id:t)&quot;98&quot;&gt;&gt;&lt;r(@id:69)&quot;&quot;&lt;f(@id:v)&quot;4&quot;&gt;&lt;f(@id:t)&quot;99&quot;&gt;&gt;&lt;r(@id:25)&quot;&quot;&lt;f(@id:v)&quot;4&quot;&gt;&lt;f(@id:t)&quot;108&quot;&gt;&gt;&lt;r(@id:9)&quot;&quot;&lt;f(@id:v)&quot;4&quot;&gt;&lt;f(@id:t)&quot;178&quot;&gt;&gt;&lt;r(@id:40)&quot;&quot;&lt;f(@id:v)&quot;4&quot;&gt;&lt;f(@id:t)&quot;119&quot;&gt;&gt;&lt;r(@id:2)&quot;&quot;&lt;f(@id:v)&quot;4&quot;&gt;&lt;f(@id:t)&quot;163&quot;&gt;&gt;&lt;r(@id:64)&quot;&quot;&lt;f(@id:v)&quot;4&quot;&gt;&lt;f(@id:t)&quot;125&quot;&gt;&gt;&lt;r(@id:61)&quot;&quot;&lt;f(@id:v)&quot;4&quot;&gt;&lt;f(@id:t)&quot;157&quot;&gt;&gt;&lt;r(@id:68)&quot;&quot;&lt;f(@id:v)&quot;4&quot;&gt;&lt;f(@id:t)&quot;146&quot;&gt;&gt;&lt;r(@id:58)&quot;&quot;&lt;f(@id:v)&quot;4&quot;&gt;&lt;f(@id:t)&quot;174&quot;&gt;&gt;&lt;r(@id:66)&quot;&quot;&lt;f(@id:v)&quot;4&quot;&gt;&lt;f(@id:t)&quot;176&quot;&gt;&gt;&lt;r(@id:70)&quot;&quot;&lt;f(@id:v)&quot;4&quot;&gt;&lt;f(@id:t)&quot;149&quot;&gt;&gt;&gt;&lt;d(@id:019)&quot;&quot;&lt;r(@id:66)&quot;&quot;&lt;f(@id:v)&quot;2&quot;&gt;&lt;f(@id:t)&quot;125&quot;&gt;&gt;&lt;r(@id:64)&quot;&quot;&lt;f(@id:v)&quot;2&quot;&gt;&lt;f(@id:t)&quot;110&quot;&gt;&gt;&lt;r(@id:69)&quot;&quot;&lt;f(@id:v)&quot;2&quot;&gt;&lt;f(@id:t)&quot;111&quot;&gt;&gt;&lt;r(@id:61)&quot;&quot;&lt;f(@id:v)&quot;1&quot;&gt;&lt;f(@id:t)&quot;136&quot;&gt;&gt;&lt;r(@id:68)&quot;&quot;&lt;f(@id:v)&quot;2&quot;&gt;&lt;f(@id:t)&quot;127&quot;&gt;&gt;&lt;r(@id:9)&quot;&quot;&lt;f(@id:v)&quot;2&quot;&gt;&lt;f(@id:t)&quot;174&quot;&gt;&gt;&lt;r(@id:2)&quot;&quot;&lt;f(@id:v)&quot;2&quot;&gt;&lt;f(@id:t)&quot;146&quot;&gt;&gt;&lt;r(@id:5)&quot;&quot;&lt;f(@id:v)&quot;2&quot;&gt;&lt;f(@id:t)&quot;148&quot;&gt;&gt;&lt;r(@id:25)&quot;&quot;&lt;f(@id:v)&quot;2&quot;&gt;&lt;f(@id:t)&quot;150&quot;&gt;&gt;&lt;r(@id:58)&quot;&quot;&lt;f(@id:v)&quot;2&quot;&gt;&lt;f(@id:t)&quot;152&quot;&gt;&gt;&gt;&lt;d(@id:020-013)&quot;&quot;&lt;r(@id:65)&quot;&quot;&lt;f(@id:v)&quot;4&quot;&gt;&lt;f(@id:t)&quot;102&quot;&gt;&gt;&lt;r(@id:66)&quot;&quot;&lt;f(@id:v)&quot;4&quot;&gt;&lt;f(@id:t)&quot;122&quot;&gt;&gt;&lt;r(@id:64)&quot;&quot;&lt;f(@id:v)&quot;4&quot;&gt;&lt;f(@id:t)&quot;125&quot;&gt;&gt;&lt;r(@id:67)&quot;&quot;&lt;f(@id:v)&quot;4&quot;&gt;&lt;f(@id:t)&quot;132&quot;&gt;&gt;&lt;r(@id:61)&quot;&quot;&lt;f(@id:v)&quot;4&quot;&gt;&lt;f(@id:t)&quot;135&quot;&gt;&gt;&lt;r(@id:68)&quot;&quot;&lt;f(@id:v)&quot;4&quot;&gt;&lt;f(@id:t)&quot;143&quot;&gt;&gt;&lt;r(@id:5)&quot;&quot;&lt;f(@id:v)&quot;4&quot;&gt;&lt;f(@id:t)&quot;125&quot;&gt;&gt;&lt;r(@id:40)&quot;&quot;&lt;f(@id:v)&quot;4&quot;&gt;&lt;f(@id:t)&quot;153&quot;&gt;&gt;&lt;r(@id:2)&quot;&quot;&lt;f(@id:v)&quot;4&quot;&gt;&lt;f(@id:t)&quot;141&quot;&gt;&gt;&lt;r(@id:25)&quot;&quot;&lt;f(@id:v)&quot;4&quot;&gt;&lt;f(@id:t)&quot;166&quot;&gt;&gt;&lt;r(@id:9)&quot;&quot;&lt;f(@id:v)&quot;4&quot;&gt;&lt;f(@id:t)&quot;189&quot;&gt;&gt;&lt;r(@id:58)&quot;&quot;&lt;f(@id:v)&quot;4&quot;&gt;&lt;f(@id:t)&quot;176&quot;&gt;&gt;&lt;r(@id:70)&quot;&quot;&lt;f(@id:v)&quot;4&quot;&gt;&lt;f(@id:t)&quot;180&quot;&gt;&gt;&gt;&lt;d(@id:020-009)&quot;&quot;&lt;r(@id:5)&quot;&quot;&lt;f(@id:v)&quot;4&quot;&gt;&lt;f(@id:t)&quot;106&quot;&gt;&gt;&lt;r(@id:9)&quot;&quot;&lt;f(@id:v)&quot;4&quot;&gt;&lt;f(@id:t)&quot;134&quot;&gt;&gt;&lt;r(@id:40)&quot;&quot;&lt;f(@id:v)&quot;4&quot;&gt;&lt;f(@id:t)&quot;89&quot;&gt;&gt;&lt;r(@id:2)&quot;&quot;&lt;f(@id:v)&quot;4&quot;&gt;&lt;f(@id:t)&quot;85&quot;&gt;&gt;&lt;r(@id:58)&quot;&quot;&lt;f(@id:v)&quot;4&quot;&gt;&lt;f(@id:t)&quot;101&quot;&gt;&gt;&lt;r(@id:65)&quot;&quot;&lt;f(@id:v)&quot;4&quot;&gt;&lt;f(@id:t)&quot;93&quot;&gt;&gt;&lt;r(@id:64)&quot;&quot;&lt;f(@id:v)&quot;4&quot;&gt;&lt;f(@id:t)&quot;83&quot;&gt;&gt;&lt;r(@id:69)&quot;&quot;&lt;f(@id:v)&quot;4&quot;&gt;&lt;f(@id:t)&quot;109&quot;&gt;&gt;&lt;r(@id:67)&quot;&quot;&lt;f(@id:v)&quot;4&quot;&gt;&lt;f(@id:t)&quot;85&quot;&gt;&gt;&lt;r(@id:61)&quot;&quot;&lt;f(@id:v)&quot;4&quot;&gt;&lt;f(@id:t)&quot;127&quot;&gt;&gt;&lt;r(@id:68)&quot;&quot;&lt;f(@id:v)&quot;4&quot;&gt;&lt;f(@id:t)&quot;94&quot;&gt;&gt;&lt;r(@id:25)&quot;&quot;&lt;f(@id:v)&quot;4&quot;&gt;&lt;f(@id:t)&quot;107&quot;&gt;&gt;&lt;r(@id:66)&quot;&quot;&lt;f(@id:v)&quot;4&quot;&gt;&lt;f(@id:t)&quot;114&quot;&gt;&gt;&lt;r(@id:70)&quot;&quot;&lt;f(@id:v)&quot;4&quot;&gt;&lt;f(@id:t)&quot;148&quot;&gt;&gt;&gt;&lt;d(@id:008)&quot;&quot;&lt;r(@id:9)&quot;&quot;&lt;f(@id:v)&quot;1&quot;&gt;&lt;f(@id:t)&quot;224&quot;&gt;&gt;&lt;r(@id:69)&quot;&quot;&lt;f(@id:v)&quot;1&quot;&gt;&lt;f(@id:t)&quot;124&quot;&gt;&gt;&lt;r(@id:65)&quot;&quot;&lt;f(@id:v)&quot;1&quot;&gt;&lt;f(@id:t)&quot;162&quot;&gt;&gt;&lt;r(@id:64)&quot;&quot;&lt;f(@id:v)&quot;1&quot;&gt;&lt;f(@id:t)&quot;152&quot;&gt;&gt;&lt;r(@id:67)&quot;&quot;&lt;f(@id:v)&quot;1&quot;&gt;&lt;f(@id:t)&quot;152&quot;&gt;&gt;&lt;r(@id:5)&quot;&quot;&lt;f(@id:v)&quot;1&quot;&gt;&lt;f(@id:t)&quot;159&quot;&gt;&gt;&lt;r(@id:40)&quot;&quot;&lt;f(@id:v)&quot;1&quot;&gt;&lt;f(@id:t)&quot;224&quot;&gt;&gt;&lt;r(@id:2)&quot;&quot;&lt;f(@id:v)&quot;1&quot;&gt;&lt;f(@id:t)&quot;234&quot;&gt;&gt;&lt;r(@id:61)&quot;&quot;&lt;f(@id:v)&quot;1&quot;&gt;&lt;f(@id:t)&quot;162&quot;&gt;&gt;&lt;r(@id:68)&quot;&quot;&lt;f(@id:v)&quot;1&quot;&gt;&lt;f(@id:t)&quot;166&quot;&gt;&gt;&lt;r(@id:25)&quot;&quot;&lt;f(@id:v)&quot;1&quot;&gt;&lt;f(@id:t)&quot;179&quot;&gt;&gt;&lt;r(@id:58)&quot;&quot;&lt;f(@id:v)&quot;1&quot;&gt;&lt;f(@id:t)&quot;197&quot;&gt;&gt;&gt;&lt;d(@id:011)&quot;&quot;&lt;r(@id:5)&quot;&quot;&lt;f(@id:v)&quot;1&quot;&gt;&lt;f(@id:t)&quot;92&quot;&gt;&gt;&lt;r(@id:2)&quot;&quot;&lt;f(@id:v)&quot;1&quot;&gt;&lt;f(@id:t)&quot;162&quot;&gt;&gt;&lt;r(@id:71)&quot;&quot;&lt;f(@id:v)&quot;1&quot;&gt;&lt;f(@id:t)&quot;76&quot;&gt;&gt;&lt;r(@id:67)&quot;&quot;&lt;f(@id:v)&quot;1&quot;&gt;&lt;f(@id:t)&quot;80&quot;&gt;&gt;&lt;r(@id:25)&quot;&quot;&lt;f(@id:v)&quot;1&quot;&gt;&lt;f(@id:t)&quot;71&quot;&gt;&gt;&lt;r(@id:40)&quot;&quot;&lt;f(@id:v)&quot;1&quot;&gt;&lt;f(@id:t)&quot;83&quot;&gt;&gt;&lt;r(@id:58)&quot;&quot;&lt;f(@id:v)&quot;1&quot;&gt;&lt;f(@id:t)&quot;76&quot;&gt;&gt;&lt;r(@id:65)&quot;&quot;&lt;f(@id:v)&quot;1&quot;&gt;&lt;f(@id:t)&quot;89&quot;&gt;&gt;&lt;r(@id:64)&quot;&quot;&lt;f(@id:v)&quot;1&quot;&gt;&lt;f(@id:t)&quot;81&quot;&gt;&gt;&lt;r(@id:61)&quot;&quot;&lt;f(@id:v)&quot;1&quot;&gt;&lt;f(@id:t)&quot;98&quot;&gt;&gt;&lt;r(@id:68)&quot;&quot;&lt;f(@id:v)&quot;1&quot;&gt;&lt;f(@id:t)&quot;88&quot;&gt;&gt;&lt;r(@id:9)&quot;&quot;&lt;f(@id:v)&quot;1&quot;&gt;&lt;f(@id:t)&quot;132&quot;&gt;&gt;&gt;&lt;d(@id:020-010)&quot;&quot;&lt;r(@id:65)&quot;&quot;&lt;f(@id:v)&quot;4&quot;&gt;&lt;f(@id:t)&quot;185&quot;&gt;&gt;&lt;r(@id:69)&quot;&quot;&lt;f(@id:v)&quot;4&quot;&gt;&lt;f(@id:t)&quot;186&quot;&gt;&gt;&lt;r(@id:40)&quot;&quot;&lt;f(@id:v)&quot;4&quot;&gt;&lt;f(@id:t)&quot;247&quot;&gt;&gt;&lt;r(@id:64)&quot;&quot;&lt;f(@id:v)&quot;4&quot;&gt;&lt;f(@id:t)&quot;255&quot;&gt;&gt;&lt;r(@id:61)&quot;&quot;&lt;f(@id:v)&quot;4&quot;&gt;&lt;f(@id:t)&quot;284&quot;&gt;&gt;&lt;r(@id:68)&quot;&quot;&lt;f(@id:v)&quot;4&quot;&gt;&lt;f(@id:t)&quot;282&quot;&gt;&gt;&lt;r(@id:5)&quot;&quot;&lt;f(@id:v)&quot;4&quot;&gt;&lt;f(@id:t)&quot;309&quot;&gt;&gt;&lt;r(@id:70)&quot;&quot;&lt;f(@id:v)&quot;4&quot;&gt;&lt;f(@id:t)&quot;286&quot;&gt;&gt;&lt;r(@id:25)&quot;&quot;&lt;f(@id:v)&quot;4&quot;&gt;&lt;f(@id:t)&quot;308&quot;&gt;&gt;&lt;r(@id:9)&quot;&quot;&lt;f(@id:v)&quot;4&quot;&gt;&lt;f(@id:t)&quot;323&quot;&gt;&gt;&lt;r(@id:67)&quot;&quot;&lt;f(@id:v)&quot;3&quot;&gt;&lt;f(@id:t)&quot;342&quot;&gt;&gt;&gt;&lt;d(@id:020-011)&quot;&quot;&lt;r(@id:5)&quot;&quot;&lt;f(@id:v)&quot;3&quot;&gt;&lt;f(@id:t)&quot;107&quot;&gt;&gt;&lt;r(@id:61)&quot;&quot;&lt;f(@id:v)&quot;3&quot;&gt;&lt;f(@id:t)&quot;190&quot;&gt;&gt;&lt;r(@id:65)&quot;&quot;&lt;f(@id:v)&quot;3&quot;&gt;&lt;f(@id:t)&quot;156&quot;&gt;&gt;&lt;r(@id:40)&quot;&quot;&lt;f(@id:v)&quot;3&quot;&gt;&lt;f(@id:t)&quot;169&quot;&gt;&gt;&lt;r(@id:69)&quot;&quot;&lt;f(@id:v)&quot;3&quot;&gt;&lt;f(@id:t)&quot;196&quot;&gt;&gt;&lt;r(@id:67)&quot;&quot;&lt;f(@id:v)&quot;3&quot;&gt;&lt;f(@id:t)&quot;196&quot;&gt;&gt;&lt;r(@id:58)&quot;&quot;&lt;f(@id:v)&quot;3&quot;&gt;&lt;f(@id:t)&quot;204&quot;&gt;&gt;&lt;r(@id:70)&quot;&quot;&lt;f(@id:v)&quot;3&quot;&gt;&lt;f(@id:t)&quot;204&quot;&gt;&gt;&lt;r(@id:68)&quot;&quot;&lt;f(@id:v)&quot;3&quot;&gt;&lt;f(@id:t)&quot;206&quot;&gt;&gt;&lt;r(@id:2)&quot;&quot;&lt;f(@id:v)&quot;3&quot;&gt;&lt;f(@id:t)&quot;243&quot;&gt;&gt;&gt;&lt;d(@id:012-001)&quot;&quot;&lt;r(@id:5)&quot;&quot;&lt;f(@id:v)&quot;1&quot;&gt;&lt;f(@id:t)&quot;98&quot;&gt;&gt;&lt;r(@id:40)&quot;&quot;&lt;f(@id:v)&quot;1&quot;&gt;&lt;f(@id:t)&quot;89&quot;&gt;&gt;&lt;r(@id:64)&quot;&quot;&lt;f(@id:v)&quot;1&quot;&gt;&lt;f(@id:t)&quot;87&quot;&gt;&gt;&lt;r(@id:68)&quot;&quot;&lt;f(@id:v)&quot;1&quot;&gt;&lt;f(@id:t)&quot;95&quot;&gt;&gt;&lt;r(@id:25)&quot;&quot;&lt;f(@id:v)&quot;1&quot;&gt;&lt;f(@id:t)&quot;94&quot;&gt;&gt;&lt;r(@id:2)&quot;&quot;&lt;f(@id:v)&quot;1&quot;&gt;&lt;f(@id:t)&quot;97&quot;&gt;&gt;&lt;r(@id:58)&quot;&quot;&lt;f(@id:v)&quot;1&quot;&gt;&lt;f(@id:t)&quot;144&quot;&gt;&gt;&lt;r(@id:66)&quot;&quot;&lt;f(@id:v)&quot;1&quot;&gt;&lt;f(@id:t)&quot;101&quot;&gt;&gt;&lt;r(@id:70)&quot;&quot;&lt;f(@id:v)&quot;1&quot;&gt;&lt;f(@id:t)&quot;123&quot;&gt;&gt;&lt;r(@id:69)&quot;&quot;&lt;f(@id:v)&quot;1&quot;&gt;&lt;f(@id:t)&quot;107&quot;&gt;&gt;&lt;r(@id:67)&quot;&quot;&lt;f(@id:v)&quot;1&quot;&gt;&lt;f(@id:t)&quot;132&quot;&gt;&gt;&lt;r(@id:61)&quot;&quot;&lt;f(@id:v)&quot;1&quot;&gt;&lt;f(@id:t)&quot;108&quot;&gt;&gt;&lt;r(@id:65)&quot;&quot;&lt;f(@id:v)&quot;1&quot;&gt;&lt;f(@id:t)&quot;182&quot;&gt;&gt;&gt;&lt;d(@id:020-005)&quot;&quot;&lt;r(@id:40)&quot;&quot;&lt;f(@id:v)&quot;4&quot;&gt;&lt;f(@id:t)&quot;154&quot;&gt;&gt;&lt;r(@id:69)&quot;&quot;&lt;f(@id:v)&quot;4&quot;&gt;&lt;f(@id:t)&quot;91&quot;&gt;&gt;&lt;r(@id:5)&quot;&quot;&lt;f(@id:v)&quot;4&quot;&gt;&lt;f(@id:t)&quot;84&quot;&gt;&gt;&lt;r(@id:67)&quot;&quot;&lt;f(@id:v)&quot;4&quot;&gt;&lt;f(@id:t)&quot;128&quot;&gt;&gt;&lt;r(@id:9)&quot;&quot;&lt;f(@id:v)&quot;4&quot;&gt;&lt;f(@id:t)&quot;203&quot;&gt;&gt;&lt;r(@id:64)&quot;&quot;&lt;f(@id:v)&quot;4&quot;&gt;&lt;f(@id:t)&quot;134&quot;&gt;&gt;&lt;r(@id:61)&quot;&quot;&lt;f(@id:v)&quot;4&quot;&gt;&lt;f(@id:t)&quot;150&quot;&gt;&gt;&lt;r(@id:2)&quot;&quot;&lt;f(@id:v)&quot;4&quot;&gt;&lt;f(@id:t)&quot;167&quot;&gt;&gt;&lt;r(@id:58)&quot;&quot;&lt;f(@id:v)&quot;4&quot;&gt;&lt;f(@id:t)&quot;179&quot;&gt;&gt;&lt;r(@id:66)&quot;&quot;&lt;f(@id:v)&quot;4&quot;&gt;&lt;f(@id:t)&quot;157&quot;&gt;&gt;&lt;r(@id:68)&quot;&quot;&lt;f(@id:v)&quot;4&quot;&gt;&lt;f(@id:t)&quot;180&quot;&gt;&gt;&lt;r(@id:70)&quot;&quot;&lt;f(@id:v)&quot;4&quot;&gt;&lt;f(@id:t)&quot;200&quot;&gt;&gt;&lt;r(@id:71)&quot;&quot;&lt;f(@id:v)&quot;4&quot;&gt;&lt;f(@id:t)&quot;208&quot;&gt;&gt;&lt;r(@id:25)&quot;&quot;&lt;f(@id:v)&quot;4&quot;&gt;&lt;f(@id:t)&quot;213&quot;&gt;&gt;&gt;&lt;d(@id:020-003)&quot;&quot;&lt;r(@id:65)&quot;&quot;&lt;f(@id:v)&quot;4&quot;&gt;&lt;f(@id:t)&quot;168&quot;&gt;&gt;&lt;r(@id:61)&quot;&quot;&lt;f(@id:v)&quot;4&quot;&gt;&lt;f(@id:t)&quot;189&quot;&gt;&gt;&lt;r(@id:40)&quot;&quot;&lt;f(@id:v)&quot;4&quot;&gt;&lt;f(@id:t)&quot;197&quot;&gt;&gt;&lt;r(@id:66)&quot;&quot;&lt;f(@id:v)&quot;4&quot;&gt;&lt;f(@id:t)&quot;207&quot;&gt;&gt;&lt;r(@id:5)&quot;&quot;&lt;f(@id:v)&quot;4&quot;&gt;&lt;f(@id:t)&quot;301&quot;&gt;&gt;&lt;r(@id:25)&quot;&quot;&lt;f(@id:v)&quot;4&quot;&gt;&lt;f(@id:t)&quot;235&quot;&gt;&gt;&lt;r(@id:64)&quot;&quot;&lt;f(@id:v)&quot;4&quot;&gt;&lt;f(@id:t)&quot;234&quot;&gt;&gt;&lt;r(@id:2)&quot;&quot;&lt;f(@id:v)&quot;4&quot;&gt;&lt;f(@id:t)&quot;262&quot;&gt;&gt;&lt;r(@id:69)&quot;&quot;&lt;f(@id:v)&quot;4&quot;&gt;&lt;f(@id:t)&quot;247&quot;&gt;&gt;&lt;r(@id:67)&quot;&quot;&lt;f(@id:v)&quot;4&quot;&gt;&lt;f(@id:t)&quot;262&quot;&gt;&gt;&lt;r(@id:9)&quot;&quot;&lt;f(@id:v)&quot;3&quot;&gt;&lt;f(@id:t)&quot;292&quot;&gt;&gt;&lt;r(@id:68)&quot;&quot;&lt;f(@id:v)&quot;4&quot;&gt;&lt;f(@id:t)&quot;299&quot;&gt;&gt;&gt;&lt;d(@id:005-008)&quot;&quot;&lt;r(@id:61)&quot;&quot;&lt;f(@id:v)&quot;2&quot;&gt;&lt;f(@id:t)&quot;554&quot;&gt;&gt;&lt;r(@id:5)&quot;&quot;&lt;f(@id:v)&quot;1&quot;&gt;&lt;f(@id:t)&quot;562&quot;&gt;&gt;&lt;r(@id:40)&quot;&quot;&lt;f(@id:v)&quot;2&quot;&gt;&lt;f(@id:t)&quot;610&quot;&gt;&gt;&lt;r(@id:2)&quot;&quot;&lt;f(@id:v)&quot;2&quot;&gt;&lt;f(@id:t)&quot;625&quot;&gt;&gt;&lt;r(@id:65)&quot;&quot;&lt;f(@id:v)&quot;2&quot;&gt;&lt;f(@id:t)&quot;571&quot;&gt;&gt;&lt;r(@id:25)&quot;&quot;&lt;f(@id:v)&quot;2&quot;&gt;&lt;f(@id:t)&quot;587&quot;&gt;&gt;&lt;r(@id:64)&quot;&quot;&lt;f(@id:v)&quot;1&quot;&gt;&lt;f(@id:t)&quot;595&quot;&gt;&gt;&lt;r(@id:71)&quot;&quot;&lt;f(@id:v)&quot;2&quot;&gt;&lt;f(@id:t)&quot;599&quot;&gt;&gt;&lt;r(@id:69)&quot;&quot;&lt;f(@id:v)&quot;2&quot;&gt;&lt;f(@id:t)&quot;616&quot;&gt;&gt;&lt;r(@id:68)&quot;&quot;&lt;f(@id:v)&quot;3&quot;&gt;&lt;f(@id:t)&quot;603&quot;&gt;&gt;&lt;r(@id:9)&quot;&quot;&lt;f(@id:v)&quot;1&quot;&gt;&lt;f(@id:t)&quot;674&quot;&gt;&gt;&lt;r(@id:66)&quot;&quot;&lt;f(@id:v)&quot;2&quot;&gt;&lt;f(@id:t)&quot;628&quot;&gt;&gt;&lt;r(@id:67)&quot;&quot;&lt;f(@id:v)&quot;2&quot;&gt;&lt;f(@id:t)&quot;638&quot;&gt;&gt;&lt;r(@id:58)&quot;&quot;&lt;f(@id:v)&quot;3&quot;&gt;&lt;f(@id:t)&quot;669&quot;&gt;&gt;&gt;&lt;d(@id:005-009)&quot;&quot;&lt;r(@id:5)&quot;&quot;&lt;f(@id:v)&quot;2&quot;&gt;&lt;f(@id:t)&quot;445&quot;&gt;&gt;&lt;r(@id:65)&quot;&quot;&lt;f(@id:v)&quot;1&quot;&gt;&lt;f(@id:t)&quot;352&quot;&gt;&gt;&lt;r(@id:64)&quot;&quot;&lt;f(@id:v)&quot;1&quot;&gt;&lt;f(@id:t)&quot;431&quot;&gt;&gt;&lt;r(@id:69)&quot;&quot;&lt;f(@id:v)&quot;1&quot;&gt;&lt;f(@id:t)&quot;416&quot;&gt;&gt;&lt;r(@id:67)&quot;&quot;&lt;f(@id:v)&quot;1&quot;&gt;&lt;f(@id:t)&quot;432&quot;&gt;&gt;&lt;r(@id:25)&quot;&quot;&lt;f(@id:v)&quot;1&quot;&gt;&lt;f(@id:t)&quot;438&quot;&gt;&gt;&lt;r(@id:9)&quot;&quot;&lt;f(@id:v)&quot;1&quot;&gt;&lt;f(@id:t)&quot;518&quot;&gt;&gt;&lt;r(@id:2)&quot;&quot;&lt;f(@id:v)&quot;2&quot;&gt;&lt;f(@id:t)&quot;463&quot;&gt;&gt;&lt;r(@id:58)&quot;&quot;&lt;f(@id:v)&quot;1&quot;&gt;&lt;f(@id:t)&quot;437&quot;&gt;&gt;&lt;r(@id:66)&quot;&quot;&lt;f(@id:v)&quot;2&quot;&gt;&lt;f(@id:t)&quot;467&quot;&gt;&gt;&lt;r(@id:71)&quot;&quot;&lt;f(@id:v)&quot;1&quot;&gt;&lt;f(@id:t)&quot;445&quot;&gt;&gt;&lt;r(@id:68)&quot;&quot;&lt;f(@id:v)&quot;1&quot;&gt;&lt;f(@id:t)&quot;470&quot;&gt;&gt;&lt;r(@id:40)&quot;&quot;&lt;f(@id:v)&quot;2&quot;&gt;&lt;f(@id:t)&quot;479&quot;&gt;&gt;&lt;r(@id:61)&quot;&quot;&lt;f(@id:v)&quot;2&quot;&gt;&lt;f(@id:t)&quot;502&quot;&gt;&gt;&lt;r(@id:70)&quot;&quot;&lt;f(@id:v)&quot;2&quot;&gt;&lt;f(@id:t)&quot;522&quot;&gt;&gt;&gt;&lt;d(@id:005-010)&quot;&quot;&lt;r(@id:64)&quot;&quot;&lt;f(@id:v)&quot;1&quot;&gt;&lt;f(@id:t)&quot;451&quot;&gt;&gt;&lt;r(@id:9)&quot;&quot;&lt;f(@id:v)&quot;1&quot;&gt;&lt;f(@id:t)&quot;611&quot;&gt;&gt;&lt;r(@id:25)&quot;&quot;&lt;f(@id:v)&quot;1&quot;&gt;&lt;f(@id:t)&quot;508&quot;&gt;&gt;&lt;r(@id:65)&quot;&quot;&lt;f(@id:v)&quot;1&quot;&gt;&lt;f(@id:t)&quot;510&quot;&gt;&gt;&lt;r(@id:67)&quot;&quot;&lt;f(@id:v)&quot;1&quot;&gt;&lt;f(@id:t)&quot;547&quot;&gt;&gt;&lt;r(@id:5)&quot;&quot;&lt;f(@id:v)&quot;1&quot;&gt;&lt;f(@id:t)&quot;541&quot;&gt;&gt;&lt;r(@id:40)&quot;&quot;&lt;f(@id:v)&quot;1&quot;&gt;&lt;f(@id:t)&quot;560&quot;&gt;&gt;&lt;r(@id:58)&quot;&quot;&lt;f(@id:v)&quot;1&quot;&gt;&lt;f(@id:t)&quot;572&quot;&gt;&gt;&lt;r(@id:66)&quot;&quot;&lt;f(@id:v)&quot;3&quot;&gt;&lt;f(@id:t)&quot;615&quot;&gt;&gt;&lt;r(@id:61)&quot;&quot;&lt;f(@id:v)&quot;2&quot;&gt;&lt;f(@id:t)&quot;620&quot;&gt;&gt;&lt;r(@id:2)&quot;&quot;&lt;f(@id:v)&quot;1&quot;&gt;&lt;f(@id:t)&quot;649&quot;&gt;&gt;&lt;r(@id:70)&quot;&quot;&lt;f(@id:v)&quot;1&quot;&gt;&lt;f(@id:t)&quot;663&quot;&gt;&gt;&lt;r(@id:69)&quot;&quot;&lt;f(@id:v)&quot;1&quot;&gt;&lt;f(@id:t)&quot;667&quot;&gt;&gt;&gt;&lt;d(@id:005-011)&quot;&quot;&lt;r(@id:40)&quot;&quot;&lt;f(@id:v)&quot;1&quot;&gt;&lt;f(@id:t)&quot;158&quot;&gt;&gt;&lt;r(@id:64)&quot;&quot;&lt;f(@id:v)&quot;2&quot;&gt;&lt;f(@id:t)&quot;157&quot;&gt;&gt;&lt;r(@id:67)&quot;&quot;&lt;f(@id:v)&quot;2&quot;&gt;&lt;f(@id:t)&quot;161&quot;&gt;&gt;&lt;r(@id:58)&quot;&quot;&lt;f(@id:v)&quot;2&quot;&gt;&lt;f(@id:t)&quot;170&quot;&gt;&gt;&lt;r(@id:61)&quot;&quot;&lt;f(@id:v)&quot;2&quot;&gt;&lt;f(@id:t)&quot;184&quot;&gt;&gt;&lt;r(@id:68)&quot;&quot;&lt;f(@id:v)&quot;2&quot;&gt;&lt;f(@id:t)&quot;194&quot;&gt;&gt;&lt;r(@id:25)&quot;&quot;&lt;f(@id:v)&quot;1&quot;&gt;&lt;f(@id:t)&quot;185&quot;&gt;&gt;&lt;r(@id:69)&quot;&quot;&lt;f(@id:v)&quot;2&quot;&gt;&lt;f(@id:t)&quot;229&quot;&gt;&gt;&gt;&lt;d(@id:005-004)&quot;&quot;&lt;r(@id:40)&quot;&quot;&lt;f(@id:v)&quot;1&quot;&gt;&lt;f(@id:t)&quot;196&quot;&gt;&gt;&lt;r(@id:65)&quot;&quot;&lt;f(@id:v)&quot;2&quot;&gt;&lt;f(@id:t)&quot;192&quot;&gt;&gt;&lt;r(@id:64)&quot;&quot;&lt;f(@id:v)&quot;2&quot;&gt;&lt;f(@id:t)&quot;183&quot;&gt;&gt;&lt;r(@id:2)&quot;&quot;&lt;f(@id:v)&quot;2&quot;&gt;&lt;f(@id:t)&quot;244&quot;&gt;&gt;&lt;r(@id:66)&quot;&quot;&lt;f(@id:v)&quot;1&quot;&gt;&lt;f(@id:t)&quot;218&quot;&gt;&gt;&lt;r(@id:69)&quot;&quot;&lt;f(@id:v)&quot;1&quot;&gt;&lt;f(@id:t)&quot;233&quot;&gt;&gt;&lt;r(@id:5)&quot;&quot;&lt;f(@id:v)&quot;1&quot;&gt;&lt;f(@id:t)&quot;279&quot;&gt;&gt;&lt;r(@id:70)&quot;&quot;&lt;f(@id:v)&quot;1&quot;&gt;&lt;f(@id:t)&quot;273&quot;&gt;&gt;&lt;r(@id:67)&quot;&quot;&lt;f(@id:v)&quot;2&quot;&gt;&lt;f(@id:t)&quot;294&quot;&gt;&gt;&lt;r(@id:25)&quot;&quot;&lt;f(@id:v)&quot;1&quot;&gt;&lt;f(@id:t)&quot;290&quot;&gt;&gt;&gt;&lt;d(@id:012-002)&quot;&quot;&lt;r(@id:40)&quot;&quot;&lt;f(@id:v)&quot;1&quot;&gt;&lt;f(@id:t)&quot;70&quot;&gt;&gt;&lt;r(@id:2)&quot;&quot;&lt;f(@id:v)&quot;1&quot;&gt;&lt;f(@id:t)&quot;123&quot;&gt;&gt;&lt;r(@id:64)&quot;&quot;&lt;f(@id:v)&quot;1&quot;&gt;&lt;f(@id:t)&quot;126&quot;&gt;&gt;&lt;r(@id:65)&quot;&quot;&lt;f(@id:v)&quot;1&quot;&gt;&lt;f(@id:t)&quot;87&quot;&gt;&gt;&lt;r(@id:69)&quot;&quot;&lt;f(@id:v)&quot;1&quot;&gt;&lt;f(@id:t)&quot;115&quot;&gt;&gt;&lt;r(@id:61)&quot;&quot;&lt;f(@id:v)&quot;1&quot;&gt;&lt;f(@id:t)&quot;109&quot;&gt;&gt;&lt;r(@id:68)&quot;&quot;&lt;f(@id:v)&quot;1&quot;&gt;&lt;f(@id:t)&quot;125&quot;&gt;&gt;&lt;r(@id:5)&quot;&quot;&lt;f(@id:v)&quot;1&quot;&gt;&lt;f(@id:t)&quot;146&quot;&gt;&gt;&lt;r(@id:58)&quot;&quot;&lt;f(@id:v)&quot;1&quot;&gt;&lt;f(@id:t)&quot;125&quot;&gt;&gt;&lt;r(@id:67)&quot;&quot;&lt;f(@id:v)&quot;1&quot;&gt;&lt;f(@id:t)&quot;146&quot;&gt;&gt;&lt;r(@id:25)&quot;&quot;&lt;f(@id:v)&quot;1&quot;&gt;&lt;f(@id:t)&quot;139&quot;&gt;&gt;&lt;r(@id:66)&quot;&quot;&lt;f(@id:v)&quot;1&quot;&gt;&lt;f(@id:t)&quot;152&quot;&gt;&gt;&lt;r(@id:70)&quot;&quot;&lt;f(@id:v)&quot;1&quot;&gt;&lt;f(@id:t)&quot;151&quot;&gt;&gt;&lt;r(@id:71)&quot;&quot;&lt;f(@id:v)&quot;1&quot;&gt;&lt;f(@id:t)&quot;175&quot;&gt;&gt;&gt;&lt;d(@id:005-005)&quot;&quot;&lt;r(@id:5)&quot;&quot;&lt;f(@id:v)&quot;1&quot;&gt;&lt;f(@id:t)&quot;110&quot;&gt;&gt;&lt;r(@id:69)&quot;&quot;&lt;f(@id:v)&quot;2&quot;&gt;&lt;f(@id:t)&quot;96&quot;&gt;&gt;&lt;r(@id:40)&quot;&quot;&lt;f(@id:v)&quot;1&quot;&gt;&lt;f(@id:t)&quot;96&quot;&gt;&gt;&lt;r(@id:66)&quot;&quot;&lt;f(@id:v)&quot;1&quot;&gt;&lt;f(@id:t)&quot;113&quot;&gt;&gt;&lt;r(@id:65)&quot;&quot;&lt;f(@id:v)&quot;1&quot;&gt;&lt;f(@id:t)&quot;125&quot;&gt;&gt;&lt;r(@id:58)&quot;&quot;&lt;f(@id:v)&quot;2&quot;&gt;&lt;f(@id:t)&quot;180&quot;&gt;&gt;&lt;r(@id:70)&quot;&quot;&lt;f(@id:v)&quot;1&quot;&gt;&lt;f(@id:t)&quot;172&quot;&gt;&gt;&lt;r(@id:68)&quot;&quot;&lt;f(@id:v)&quot;1&quot;&gt;&lt;f(@id:t)&quot;185&quot;&gt;&gt;&lt;r(@id:25)&quot;&quot;&lt;f(@id:v)&quot;1&quot;&gt;&lt;f(@id:t)&quot;178&quot;&gt;&gt;&lt;r(@id:9)&quot;&quot;&lt;f(@id:v)&quot;1&quot;&gt;&lt;f(@id:t)&quot;228&quot;&gt;&gt;&lt;r(@id:61)&quot;&quot;&lt;f(@id:v)&quot;1&quot;&gt;&lt;f(@id:t)&quot;197&quot;&gt;&gt;&lt;r(@id:2)&quot;&quot;&lt;f(@id:v)&quot;1&quot;&gt;&lt;f(@id:t)&quot;215&quot;&gt;&gt;&gt;&lt;d(@id:005-006)&quot;&quot;&lt;r(@id:69)&quot;&quot;&lt;f(@id:v)&quot;1&quot;&gt;&lt;f(@id:t)&quot;84&quot;&gt;&gt;&lt;r(@id:68)&quot;&quot;&lt;f(@id:v)&quot;1&quot;&gt;&lt;f(@id:t)&quot;125&quot;&gt;&gt;&lt;r(@id:5)&quot;&quot;&lt;f(@id:v)&quot;1&quot;&gt;&lt;f(@id:t)&quot;130&quot;&gt;&gt;&lt;r(@id:2)&quot;&quot;&lt;f(@id:v)&quot;1&quot;&gt;&lt;f(@id:t)&quot;153&quot;&gt;&gt;&lt;r(@id:65)&quot;&quot;&lt;f(@id:v)&quot;1&quot;&gt;&lt;f(@id:t)&quot;126&quot;&gt;&gt;&lt;r(@id:66)&quot;&quot;&lt;f(@id:v)&quot;1&quot;&gt;&lt;f(@id:t)&quot;128&quot;&gt;&gt;&lt;r(@id:70)&quot;&quot;&lt;f(@id:v)&quot;1&quot;&gt;&lt;f(@id:t)&quot;139&quot;&gt;&gt;&lt;r(@id:61)&quot;&quot;&lt;f(@id:v)&quot;1&quot;&gt;&lt;f(@id:t)&quot;129&quot;&gt;&gt;&lt;r(@id:25)&quot;&quot;&lt;f(@id:v)&quot;1&quot;&gt;&lt;f(@id:t)&quot;126&quot;&gt;&gt;&lt;r(@id:40)&quot;&quot;&lt;f(@id:v)&quot;1&quot;&gt;&lt;f(@id:t)&quot;147&quot;&gt;&gt;&lt;r(@id:58)&quot;&quot;&lt;f(@id:v)&quot;1&quot;&gt;&lt;f(@id:t)&quot;143&quot;&gt;&gt;&lt;r(@id:64)&quot;&quot;&lt;f(@id:v)&quot;1&quot;&gt;&lt;f(@id:t)&quot;152&quot;&gt;&gt;&lt;r(@id:71)&quot;&quot;&lt;f(@id:v)&quot;1&quot;&gt;&lt;f(@id:t)&quot;166&quot;&gt;&gt;&lt;r(@id:67)&quot;&quot;&lt;f(@id:v)&quot;1&quot;&gt;&lt;f(@id:t)&quot;126&quot;&gt;&gt;&gt;&lt;d(@id:005-007)&quot;&quot;&lt;r(@id:66)&quot;&quot;&lt;f(@id:v)&quot;1&quot;&gt;&lt;f(@id:t)&quot;69&quot;&gt;&gt;&lt;r(@id:61)&quot;&quot;&lt;f(@id:v)&quot;1&quot;&gt;&lt;f(@id:t)&quot;72&quot;&gt;&gt;&lt;r(@id:40)&quot;&quot;&lt;f(@id:v)&quot;1&quot;&gt;&lt;f(@id:t)&quot;108&quot;&gt;&gt;&lt;r(@id:64)&quot;&quot;&lt;f(@id:v)&quot;1&quot;&gt;&lt;f(@id:t)&quot;74&quot;&gt;&gt;&lt;r(@id:67)&quot;&quot;&lt;f(@id:v)&quot;1&quot;&gt;&lt;f(@id:t)&quot;100&quot;&gt;&gt;&lt;r(@id:68)&quot;&quot;&lt;f(@id:v)&quot;1&quot;&gt;&lt;f(@id:t)&quot;86&quot;&gt;&gt;&lt;r(@id:5)&quot;&quot;&lt;f(@id:v)&quot;1&quot;&gt;&lt;f(@id:t)&quot;106&quot;&gt;&gt;&lt;r(@id:2)&quot;&quot;&lt;f(@id:v)&quot;1&quot;&gt;&lt;f(@id:t)&quot;124&quot;&gt;&gt;&lt;r(@id:65)&quot;&quot;&lt;f(@id:v)&quot;1&quot;&gt;&lt;f(@id:t)&quot;100&quot;&gt;&gt;&lt;r(@id:70)&quot;&quot;&lt;f(@id:v)&quot;1&quot;&gt;&lt;f(@id:t)&quot;100&quot;&gt;&gt;&lt;r(@id:69)&quot;&quot;&lt;f(@id:v)&quot;1&quot;&gt;&lt;f(@id:t)&quot;109&quot;&gt;&gt;&lt;r(@id:25)&quot;&quot;&lt;f(@id:v)&quot;1&quot;&gt;&lt;f(@id:t)&quot;116&quot;&gt;&gt;&gt;&lt;d(@id:012-004)&quot;&quot;&lt;r(@id:61)&quot;&quot;&lt;f(@id:v)&quot;1&quot;&gt;&lt;f(@id:t)&quot;67&quot;&gt;&gt;&lt;r(@id:2)&quot;&quot;&lt;f(@id:v)&quot;1&quot;&gt;&lt;f(@id:t)&quot;84&quot;&gt;&gt;&lt;r(@id:65)&quot;&quot;&lt;f(@id:v)&quot;1&quot;&gt;&lt;f(@id:t)&quot;69&quot;&gt;&gt;&lt;r(@id:64)&quot;&quot;&lt;f(@id:v)&quot;1&quot;&gt;&lt;f(@id:t)&quot;82&quot;&gt;&gt;&lt;r(@id:68)&quot;&quot;&lt;f(@id:v)&quot;1&quot;&gt;&lt;f(@id:t)&quot;95&quot;&gt;&gt;&lt;r(@id:40)&quot;&quot;&lt;f(@id:v)&quot;1&quot;&gt;&lt;f(@id:t)&quot;76&quot;&gt;&gt;&lt;r(@id:66)&quot;&quot;&lt;f(@id:v)&quot;1&quot;&gt;&lt;f(@id:t)&quot;104&quot;&gt;&gt;&lt;r(@id:71)&quot;&quot;&lt;f(@id:v)&quot;1&quot;&gt;&lt;f(@id:t)&quot;117&quot;&gt;&gt;&lt;r(@id:69)&quot;&quot;&lt;f(@id:v)&quot;1&quot;&gt;&lt;f(@id:t)&quot;112&quot;&gt;&gt;&lt;r(@id:5)&quot;&quot;&lt;f(@id:v)&quot;1&quot;&gt;&lt;f(@id:t)&quot;112&quot;&gt;&gt;&lt;r(@id:25)&quot;&quot;&lt;f(@id:v)&quot;1&quot;&gt;&lt;f(@id:t)&quot;117&quot;&gt;&gt;&lt;r(@id:9)&quot;&quot;&lt;f(@id:v)&quot;1&quot;&gt;&lt;f(@id:t)&quot;149&quot;&gt;&gt;&lt;r(@id:58)&quot;&quot;&lt;f(@id:v)&quot;1&quot;&gt;&lt;f(@id:t)&quot;127&quot;&gt;&gt;&lt;r(@id:70)&quot;&quot;&lt;f(@id:v)&quot;1&quot;&gt;&lt;f(@id:t)&quot;141&quot;&gt;&gt;&lt;r(@id:67)&quot;&quot;&lt;f(@id:v)&quot;1&quot;&gt;&lt;f(@id:t)&quot;146&quot;&gt;&gt;&gt;&lt;d(@id:020-012)&quot;&quot;&lt;r(@id:69)&quot;&quot;&lt;f(@id:v)&quot;2&quot;&gt;&lt;f(@id:t)&quot;169&quot;&gt;&gt;&gt;&gt;&gt;"/>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Hazard Awareness, Identification, Recognition, and Control for Beauty and Grooming Professionals&amp;quot;&quot;/&gt;&lt;property id=&quot;20307&quot; value=&quot;269&quot;/&gt;&lt;/object&gt;&lt;object type=&quot;3&quot; unique_id=&quot;10007&quot;&gt;&lt;property id=&quot;20148&quot; value=&quot;5&quot;/&gt;&lt;property id=&quot;20300&quot; value=&quot;Slide 5 - &amp;quot;Disclaimers&amp;quot;&quot;/&gt;&lt;property id=&quot;20307&quot; value=&quot;568&quot;/&gt;&lt;/object&gt;&lt;object type=&quot;3&quot; unique_id=&quot;10009&quot;&gt;&lt;property id=&quot;20148&quot; value=&quot;5&quot;/&gt;&lt;property id=&quot;20300&quot; value=&quot;Slide 8 - &amp;quot;Why are we here?&amp;quot;&quot;/&gt;&lt;property id=&quot;20307&quot; value=&quot;571&quot;/&gt;&lt;/object&gt;&lt;object type=&quot;3&quot; unique_id=&quot;10010&quot;&gt;&lt;property id=&quot;20148&quot; value=&quot;5&quot;/&gt;&lt;property id=&quot;20300&quot; value=&quot;Slide 10 - &amp;quot;Outline&amp;quot;&quot;/&gt;&lt;property id=&quot;20307&quot; value=&quot;495&quot;/&gt;&lt;/object&gt;&lt;object type=&quot;3&quot; unique_id=&quot;10011&quot;&gt;&lt;property id=&quot;20148&quot; value=&quot;5&quot;/&gt;&lt;property id=&quot;20300&quot; value=&quot;Slide 11 - &amp;quot;Definitions&amp;quot;&quot;/&gt;&lt;property id=&quot;20307&quot; value=&quot;572&quot;/&gt;&lt;/object&gt;&lt;object type=&quot;3&quot; unique_id=&quot;10012&quot;&gt;&lt;property id=&quot;20148&quot; value=&quot;5&quot;/&gt;&lt;property id=&quot;20300&quot; value=&quot;Slide 12 - &amp;quot;Introduction to OSHA&amp;#x0D;&amp;#x0A;&amp;#x0D;&amp;#x0A;Training Goals&amp;quot;&quot;/&gt;&lt;property id=&quot;20307&quot; value=&quot;496&quot;/&gt;&lt;/object&gt;&lt;object type=&quot;3&quot; unique_id=&quot;10013&quot;&gt;&lt;property id=&quot;20148&quot; value=&quot;5&quot;/&gt;&lt;property id=&quot;20300&quot; value=&quot;Slide 13 - &amp;quot;What is OSHA?&amp;quot;&quot;/&gt;&lt;property id=&quot;20307&quot; value=&quot;497&quot;/&gt;&lt;/object&gt;&lt;object type=&quot;3&quot; unique_id=&quot;10014&quot;&gt;&lt;property id=&quot;20148&quot; value=&quot;5&quot;/&gt;&lt;property id=&quot;20300&quot; value=&quot;Slide 14 - &amp;quot;What does OSHA do?&amp;quot;&quot;/&gt;&lt;property id=&quot;20307&quot; value=&quot;498&quot;/&gt;&lt;/object&gt;&lt;object type=&quot;3&quot; unique_id=&quot;10015&quot;&gt;&lt;property id=&quot;20148&quot; value=&quot;5&quot;/&gt;&lt;property id=&quot;20300&quot; value=&quot;Slide 15 - &amp;quot;What are employers’ responsibilities under OSHA?&amp;quot;&quot;/&gt;&lt;property id=&quot;20307&quot; value=&quot;499&quot;/&gt;&lt;/object&gt;&lt;object type=&quot;3&quot; unique_id=&quot;10016&quot;&gt;&lt;property id=&quot;20148&quot; value=&quot;5&quot;/&gt;&lt;property id=&quot;20300&quot; value=&quot;Slide 16 - &amp;quot;What are employees’ rights under OSHA?&amp;quot;&quot;/&gt;&lt;property id=&quot;20307&quot; value=&quot;502&quot;/&gt;&lt;/object&gt;&lt;object type=&quot;3&quot; unique_id=&quot;10017&quot;&gt;&lt;property id=&quot;20148&quot; value=&quot;5&quot;/&gt;&lt;property id=&quot;20300&quot; value=&quot;Slide 17 - &amp;quot;What are employees’ rights under OSHA?&amp;quot;&quot;/&gt;&lt;property id=&quot;20307&quot; value=&quot;503&quot;/&gt;&lt;/object&gt;&lt;object type=&quot;3&quot; unique_id=&quot;10018&quot;&gt;&lt;property id=&quot;20148&quot; value=&quot;5&quot;/&gt;&lt;property id=&quot;20300&quot; value=&quot;Slide 20 - &amp;quot;Are there specific OSHA standards that apply to my workplace?&amp;quot;&quot;/&gt;&lt;property id=&quot;20307&quot; value=&quot;500&quot;/&gt;&lt;/object&gt;&lt;object type=&quot;3&quot; unique_id=&quot;10058&quot;&gt;&lt;property id=&quot;20148&quot; value=&quot;5&quot;/&gt;&lt;property id=&quot;20300&quot; value=&quot;Slide 41 - &amp;quot;Salon Exposure Recognition &amp;#x0D;&amp;#x0A;&amp;#x0D;&amp;#x0A;&amp;#x0D;&amp;#x0A;Training Goals&amp;quot;&quot;/&gt;&lt;property id=&quot;20307&quot; value=&quot;511&quot;/&gt;&lt;/object&gt;&lt;object type=&quot;3&quot; unique_id=&quot;10063&quot;&gt;&lt;property id=&quot;20148&quot; value=&quot;5&quot;/&gt;&lt;property id=&quot;20300&quot; value=&quot;Slide 43 - &amp;quot;How do I know if it is hazardous?&amp;quot;&quot;/&gt;&lt;property id=&quot;20307&quot; value=&quot;598&quot;/&gt;&lt;/object&gt;&lt;object type=&quot;3&quot; unique_id=&quot;10064&quot;&gt;&lt;property id=&quot;20148&quot; value=&quot;5&quot;/&gt;&lt;property id=&quot;20300&quot; value=&quot;Slide 76 - &amp;quot;How are chemical exposures controlled?&amp;quot;&quot;/&gt;&lt;property id=&quot;20307&quot; value=&quot;681&quot;/&gt;&lt;/object&gt;&lt;object type=&quot;3&quot; unique_id=&quot;10069&quot;&gt;&lt;property id=&quot;20148&quot; value=&quot;5&quot;/&gt;&lt;property id=&quot;20300&quot; value=&quot;Slide 80 - &amp;quot;What is local exhaust ventilation or a source capture system?&amp;quot;&quot;/&gt;&lt;property id=&quot;20307&quot; value=&quot;583&quot;/&gt;&lt;/object&gt;&lt;object type=&quot;3&quot; unique_id=&quot;10073&quot;&gt;&lt;property id=&quot;20148&quot; value=&quot;5&quot;/&gt;&lt;property id=&quot;20300&quot; value=&quot;Slide 85 - &amp;quot;What else can I do to reduce exposure?&amp;quot;&quot;/&gt;&lt;property id=&quot;20307&quot; value=&quot;585&quot;/&gt;&lt;/object&gt;&lt;object type=&quot;3&quot; unique_id=&quot;10090&quot;&gt;&lt;property id=&quot;20148&quot; value=&quot;5&quot;/&gt;&lt;property id=&quot;20300&quot; value=&quot;Slide 143&quot;/&gt;&lt;property id=&quot;20307&quot; value=&quot;602&quot;/&gt;&lt;/object&gt;&lt;object type=&quot;3&quot; unique_id=&quot;10537&quot;&gt;&lt;property id=&quot;20148&quot; value=&quot;5&quot;/&gt;&lt;property id=&quot;20300&quot; value=&quot;Slide 1 - &amp;quot;Preliminaries&amp;quot;&quot;/&gt;&lt;property id=&quot;20307&quot; value=&quot;745&quot;/&gt;&lt;/object&gt;&lt;object type=&quot;3&quot; unique_id=&quot;10538&quot;&gt;&lt;property id=&quot;20148&quot; value=&quot;5&quot;/&gt;&lt;property id=&quot;20300&quot; value=&quot;Slide 4 - &amp;quot;Introductions&amp;quot;&quot;/&gt;&lt;property id=&quot;20307&quot; value=&quot;746&quot;/&gt;&lt;/object&gt;&lt;object type=&quot;3&quot; unique_id=&quot;10539&quot;&gt;&lt;property id=&quot;20148&quot; value=&quot;5&quot;/&gt;&lt;property id=&quot;20300&quot; value=&quot;Slide 6 - &amp;quot;Who are we?&amp;quot;&quot;/&gt;&lt;property id=&quot;20307&quot; value=&quot;747&quot;/&gt;&lt;/object&gt;&lt;object type=&quot;3&quot; unique_id=&quot;10545&quot;&gt;&lt;property id=&quot;20148&quot; value=&quot;5&quot;/&gt;&lt;property id=&quot;20300&quot; value=&quot;Slide 45 - &amp;quot;What exposures are possible in artificial nail work?&amp;quot;&quot;/&gt;&lt;property id=&quot;20307&quot; value=&quot;748&quot;/&gt;&lt;/object&gt;&lt;object type=&quot;3&quot; unique_id=&quot;10546&quot;&gt;&lt;property id=&quot;20148&quot; value=&quot;5&quot;/&gt;&lt;property id=&quot;20300&quot; value=&quot;Slide 46 - &amp;quot;What exposures are possible from giving permanents?&amp;quot;&quot;/&gt;&lt;property id=&quot;20307&quot; value=&quot;749&quot;/&gt;&lt;/object&gt;&lt;object type=&quot;3&quot; unique_id=&quot;10548&quot;&gt;&lt;property id=&quot;20148&quot; value=&quot;5&quot;/&gt;&lt;property id=&quot;20300&quot; value=&quot;Slide 47 - &amp;quot;What exposures are possible from using hair dyes?&amp;quot;&quot;/&gt;&lt;property id=&quot;20307&quot; value=&quot;781&quot;/&gt;&lt;/object&gt;&lt;object type=&quot;3&quot; unique_id=&quot;10551&quot;&gt;&lt;property id=&quot;20148&quot; value=&quot;5&quot;/&gt;&lt;property id=&quot;20300&quot; value=&quot;Slide 48 - &amp;quot;What are possible exposures from hairsprays?&amp;quot;&quot;/&gt;&lt;property id=&quot;20307&quot; value=&quot;752&quot;/&gt;&lt;/object&gt;&lt;object type=&quot;3&quot; unique_id=&quot;10554&quot;&gt;&lt;property id=&quot;20148&quot; value=&quot;5&quot;/&gt;&lt;property id=&quot;20300&quot; value=&quot;Slide 78 - &amp;quot;What types of engineering controls can be used?&amp;quot;&quot;/&gt;&lt;property id=&quot;20307&quot; value=&quot;743&quot;/&gt;&lt;/object&gt;&lt;object type=&quot;3&quot; unique_id=&quot;10556&quot;&gt;&lt;property id=&quot;20148&quot; value=&quot;5&quot;/&gt;&lt;property id=&quot;20300&quot; value=&quot;Slide 79 - &amp;quot;What types of ventilation exist?&amp;quot;&quot;/&gt;&lt;property id=&quot;20307&quot; value=&quot;753&quot;/&gt;&lt;/object&gt;&lt;object type=&quot;3&quot; unique_id=&quot;10557&quot;&gt;&lt;property id=&quot;20148&quot; value=&quot;5&quot;/&gt;&lt;property id=&quot;20300&quot; value=&quot;Slide 81 - &amp;quot;What are local exhaust/source capture systems for nails?&amp;quot;&quot;/&gt;&lt;property id=&quot;20307&quot; value=&quot;773&quot;/&gt;&lt;/object&gt;&lt;object type=&quot;3&quot; unique_id=&quot;10558&quot;&gt;&lt;property id=&quot;20148&quot; value=&quot;5&quot;/&gt;&lt;property id=&quot;20300&quot; value=&quot;Slide 82 - &amp;quot;Will an air purifier help?&amp;quot;&quot;/&gt;&lt;property id=&quot;20307&quot; value=&quot;770&quot;/&gt;&lt;/object&gt;&lt;object type=&quot;3&quot; unique_id=&quot;10559&quot;&gt;&lt;property id=&quot;20148&quot; value=&quot;5&quot;/&gt;&lt;property id=&quot;20300&quot; value=&quot;Slide 83 - &amp;quot;Do special furnace filters help?&amp;quot;&quot;/&gt;&lt;property id=&quot;20307&quot; value=&quot;771&quot;/&gt;&lt;/object&gt;&lt;object type=&quot;3&quot; unique_id=&quot;10560&quot;&gt;&lt;property id=&quot;20148&quot; value=&quot;5&quot;/&gt;&lt;property id=&quot;20300&quot; value=&quot;Slide 84 - &amp;quot;What other things can you do to increase ventilation?&amp;quot;&quot;/&gt;&lt;property id=&quot;20307&quot; value=&quot;756&quot;/&gt;&lt;/object&gt;&lt;object type=&quot;3&quot; unique_id=&quot;10561&quot;&gt;&lt;property id=&quot;20148&quot; value=&quot;5&quot;/&gt;&lt;property id=&quot;20300&quot; value=&quot;Slide 137 - &amp;quot;Salon Safety Hazards&amp;quot;&quot;/&gt;&lt;property id=&quot;20307&quot; value=&quot;744&quot;/&gt;&lt;/object&gt;&lt;object type=&quot;3&quot; unique_id=&quot;10562&quot;&gt;&lt;property id=&quot;20148&quot; value=&quot;5&quot;/&gt;&lt;property id=&quot;20300&quot; value=&quot;Slide 138 - &amp;quot;What should I do to protect myself from electrical hazards?&amp;quot;&quot;/&gt;&lt;property id=&quot;20307&quot; value=&quot;754&quot;/&gt;&lt;/object&gt;&lt;object type=&quot;3&quot; unique_id=&quot;10563&quot;&gt;&lt;property id=&quot;20148&quot; value=&quot;5&quot;/&gt;&lt;property id=&quot;20300&quot; value=&quot;Slide 139 - &amp;quot;How do you avoid slips, trips &amp;amp; falls?&amp;quot;&quot;/&gt;&lt;property id=&quot;20307&quot; value=&quot;755&quot;/&gt;&lt;/object&gt;&lt;object type=&quot;3&quot; unique_id=&quot;10566&quot;&gt;&lt;property id=&quot;20148&quot; value=&quot;5&quot;/&gt;&lt;property id=&quot;20300&quot; value=&quot;Slide 129 - &amp;quot;What do I need to disinfect?&amp;quot;&quot;/&gt;&lt;property id=&quot;20307&quot; value=&quot;772&quot;/&gt;&lt;/object&gt;&lt;object type=&quot;3&quot; unique_id=&quot;10787&quot;&gt;&lt;property id=&quot;20148&quot; value=&quot;5&quot;/&gt;&lt;property id=&quot;20300&quot; value=&quot;Slide 9 - &amp;quot;Why are we concerned?&amp;quot;&quot;/&gt;&lt;property id=&quot;20307&quot; value=&quot;785&quot;/&gt;&lt;/object&gt;&lt;object type=&quot;3&quot; unique_id=&quot;10788&quot;&gt;&lt;property id=&quot;20148&quot; value=&quot;5&quot;/&gt;&lt;property id=&quot;20300&quot; value=&quot;Slide 19 - &amp;quot;Are booth renters covered by OSHA?&amp;quot;&quot;/&gt;&lt;property id=&quot;20307&quot; value=&quot;784&quot;/&gt;&lt;/object&gt;&lt;object type=&quot;3&quot; unique_id=&quot;10789&quot;&gt;&lt;property id=&quot;20148&quot; value=&quot;5&quot;/&gt;&lt;property id=&quot;20300&quot; value=&quot;Slide 88 - &amp;quot;What type of respiratory protection should I use?&amp;quot;&quot;/&gt;&lt;property id=&quot;20307&quot; value=&quot;786&quot;/&gt;&lt;/object&gt;&lt;object type=&quot;3&quot; unique_id=&quot;11078&quot;&gt;&lt;property id=&quot;20148&quot; value=&quot;5&quot;/&gt;&lt;property id=&quot;20300&quot; value=&quot;Slide 89 - &amp;quot;What other personal protective equipment should I use?&amp;quot;&quot;/&gt;&lt;property id=&quot;20307&quot; value=&quot;790&quot;/&gt;&lt;/object&gt;&lt;object type=&quot;3&quot; unique_id=&quot;11079&quot;&gt;&lt;property id=&quot;20148&quot; value=&quot;5&quot;/&gt;&lt;property id=&quot;20300&quot; value=&quot;Slide 130 - &amp;quot;Disinfection Guidelines&amp;quot;&quot;/&gt;&lt;property id=&quot;20307&quot; value=&quot;787&quot;/&gt;&lt;/object&gt;&lt;object type=&quot;3&quot; unique_id=&quot;11080&quot;&gt;&lt;property id=&quot;20148&quot; value=&quot;5&quot;/&gt;&lt;property id=&quot;20300&quot; value=&quot;Slide 131 - &amp;quot;Disinfection Guidelines Continued&amp;quot;&quot;/&gt;&lt;property id=&quot;20307&quot; value=&quot;789&quot;/&gt;&lt;/object&gt;&lt;object type=&quot;3&quot; unique_id=&quot;11081&quot;&gt;&lt;property id=&quot;20148&quot; value=&quot;5&quot;/&gt;&lt;property id=&quot;20300&quot; value=&quot;Slide 132 - &amp;quot;Disinfection details matter!&amp;quot;&quot;/&gt;&lt;property id=&quot;20307&quot; value=&quot;788&quot;/&gt;&lt;/object&gt;&lt;object type=&quot;3&quot; unique_id=&quot;13650&quot;&gt;&lt;property id=&quot;20148&quot; value=&quot;5&quot;/&gt;&lt;property id=&quot;20300&quot; value=&quot;Slide 42 - &amp;quot;What do exposures look like?&amp;quot;&quot;/&gt;&lt;property id=&quot;20307&quot; value=&quot;794&quot;/&gt;&lt;/object&gt;&lt;object type=&quot;3&quot; unique_id=&quot;13912&quot;&gt;&lt;property id=&quot;20148&quot; value=&quot;5&quot;/&gt;&lt;property id=&quot;20300&quot; value=&quot;Slide 3 - &amp;quot;Quiz Bowl&amp;quot;&quot;/&gt;&lt;property id=&quot;20307&quot; value=&quot;983&quot;/&gt;&lt;/object&gt;&lt;object type=&quot;3&quot; unique_id=&quot;13913&quot;&gt;&lt;property id=&quot;20148&quot; value=&quot;5&quot;/&gt;&lt;property id=&quot;20300&quot; value=&quot;Slide 21 - &amp;quot;Quiz Bowl&amp;quot;&quot;/&gt;&lt;property id=&quot;20307&quot; value=&quot;911&quot;/&gt;&lt;/object&gt;&lt;object type=&quot;3&quot; unique_id=&quot;13914&quot;&gt;&lt;property id=&quot;20148&quot; value=&quot;5&quot;/&gt;&lt;property id=&quot;20300&quot; value=&quot;Slide 22 - &amp;quot;Health Effects of &amp;#x0D;&amp;#x0A;Hair and Nail Salon Work&amp;quot;&quot;/&gt;&lt;property id=&quot;20307&quot; value=&quot;807&quot;/&gt;&lt;/object&gt;&lt;object type=&quot;3&quot; unique_id=&quot;13915&quot;&gt;&lt;property id=&quot;20148&quot; value=&quot;5&quot;/&gt;&lt;property id=&quot;20300&quot; value=&quot;Slide 23 - &amp;quot;Chemical Health Effects&amp;#x0D;&amp;#x0A;&amp;#x0D;&amp;#x0A;Training Objectives&amp;quot;&quot;/&gt;&lt;property id=&quot;20307&quot; value=&quot;808&quot;/&gt;&lt;/object&gt;&lt;object type=&quot;3&quot; unique_id=&quot;13916&quot;&gt;&lt;property id=&quot;20148&quot; value=&quot;5&quot;/&gt;&lt;property id=&quot;20300&quot; value=&quot;Slide 24 - &amp;quot;Chemical Symbol Definitions for Each Type of Health Effect&amp;quot;&quot;/&gt;&lt;property id=&quot;20307&quot; value=&quot;810&quot;/&gt;&lt;/object&gt;&lt;object type=&quot;3&quot; unique_id=&quot;13917&quot;&gt;&lt;property id=&quot;20148&quot; value=&quot;5&quot;/&gt;&lt;property id=&quot;20300&quot; value=&quot;Slide 25 - &amp;quot;Quiz Bowl&amp;quot;&quot;/&gt;&lt;property id=&quot;20307&quot; value=&quot;811&quot;/&gt;&lt;/object&gt;&lt;object type=&quot;3&quot; unique_id=&quot;13918&quot;&gt;&lt;property id=&quot;20148&quot; value=&quot;5&quot;/&gt;&lt;property id=&quot;20300&quot; value=&quot;Slide 26 - &amp;quot;&amp;#x0D;&amp;#x0A;Hand Rash is the Most Common Health Effect in Salon Workers&amp;quot;&quot;/&gt;&lt;property id=&quot;20307&quot; value=&quot;812&quot;/&gt;&lt;/object&gt;&lt;object type=&quot;3&quot; unique_id=&quot;13920&quot;&gt;&lt;property id=&quot;20148&quot; value=&quot;5&quot;/&gt;&lt;property id=&quot;20300&quot; value=&quot;Slide 28 - &amp;quot;Some hand rashes are due to allergy&amp;quot;&quot;/&gt;&lt;property id=&quot;20307&quot; value=&quot;817&quot;/&gt;&lt;/object&gt;&lt;object type=&quot;3&quot; unique_id=&quot;13921&quot;&gt;&lt;property id=&quot;20148&quot; value=&quot;5&quot;/&gt;&lt;property id=&quot;20300&quot; value=&quot;Slide 29 - &amp;quot;Both irritation and allergy &amp;#x0D;&amp;#x0A;can cause severe hand rash&amp;quot;&quot;/&gt;&lt;property id=&quot;20307&quot; value=&quot;820&quot;/&gt;&lt;/object&gt;&lt;object type=&quot;3&quot; unique_id=&quot;13922&quot;&gt;&lt;property id=&quot;20148&quot; value=&quot;5&quot;/&gt;&lt;property id=&quot;20300&quot; value=&quot;Slide 30 - &amp;quot;Very irritating chemicals can cause serious eye injury!&amp;quot;&quot;/&gt;&lt;property id=&quot;20307&quot; value=&quot;825&quot;/&gt;&lt;/object&gt;&lt;object type=&quot;3&quot; unique_id=&quot;13923&quot;&gt;&lt;property id=&quot;20148&quot; value=&quot;5&quot;/&gt;&lt;property id=&quot;20300&quot; value=&quot;Slide 31 - &amp;quot;Chemicals can also cause health effects &amp;#x0D;&amp;#x0A;by entering the body&amp;quot;&quot;/&gt;&lt;property id=&quot;20307&quot; value=&quot;821&quot;/&gt;&lt;/object&gt;&lt;object type=&quot;3&quot; unique_id=&quot;13924&quot;&gt;&lt;property id=&quot;20148&quot; value=&quot;5&quot;/&gt;&lt;property id=&quot;20300&quot; value=&quot;Slide 32 - &amp;quot;Irritants and allergy can &amp;#x0D;&amp;#x0A;cause breathing symptoms&amp;quot;&quot;/&gt;&lt;property id=&quot;20307&quot; value=&quot;823&quot;/&gt;&lt;/object&gt;&lt;object type=&quot;3&quot; unique_id=&quot;13925&quot;&gt;&lt;property id=&quot;20148&quot; value=&quot;5&quot;/&gt;&lt;property id=&quot;20300&quot; value=&quot;Slide 33 - &amp;quot;Asthma can be triggered by&amp;#x0D;&amp;#x0A;irritation and allergies&amp;quot;&quot;/&gt;&lt;property id=&quot;20307&quot; value=&quot;824&quot;/&gt;&lt;/object&gt;&lt;object type=&quot;3&quot; unique_id=&quot;13926&quot;&gt;&lt;property id=&quot;20148&quot; value=&quot;5&quot;/&gt;&lt;property id=&quot;20300&quot; value=&quot;Slide 34 - &amp;quot;Breathing in chemicals that cause &amp;#x0D;&amp;#x0A;allergic rash can also cause asthma &amp;#x0D;&amp;#x0A;and “hayfever” (allergic rhinitis)&amp;quot;&quot;/&gt;&lt;property id=&quot;20307&quot; value=&quot;822&quot;/&gt;&lt;/object&gt;&lt;object type=&quot;3&quot; unique_id=&quot;13927&quot;&gt;&lt;property id=&quot;20148&quot; value=&quot;5&quot;/&gt;&lt;property id=&quot;20300&quot; value=&quot;Slide 35 - &amp;quot;Certain chemicals can trigger &amp;#x0D;&amp;#x0A;other allergic reactions&amp;quot;&quot;/&gt;&lt;property id=&quot;20307&quot; value=&quot;827&quot;/&gt;&lt;/object&gt;&lt;object type=&quot;3&quot; unique_id=&quot;13928&quot;&gt;&lt;property id=&quot;20148&quot; value=&quot;5&quot;/&gt;&lt;property id=&quot;20300&quot; value=&quot;Slide 36 - &amp;quot;Work as a hairdresser or barber probably increases risk of cancer&amp;quot;&quot;/&gt;&lt;property id=&quot;20307&quot; value=&quot;828&quot;/&gt;&lt;/object&gt;&lt;object type=&quot;3&quot; unique_id=&quot;13929&quot;&gt;&lt;property id=&quot;20148&quot; value=&quot;5&quot;/&gt;&lt;property id=&quot;20300&quot; value=&quot;Slide 37 - &amp;quot;Work as a hairdresser may increase &amp;#x0D;&amp;#x0A;risk of reproductive problems&amp;quot;&quot;/&gt;&lt;property id=&quot;20307&quot; value=&quot;829&quot;/&gt;&lt;/object&gt;&lt;object type=&quot;3&quot; unique_id=&quot;13930&quot;&gt;&lt;property id=&quot;20148&quot; value=&quot;5&quot;/&gt;&lt;property id=&quot;20300&quot; value=&quot;Slide 38 - &amp;quot;Neurologic Effects&amp;quot;&quot;/&gt;&lt;property id=&quot;20307&quot; value=&quot;831&quot;/&gt;&lt;/object&gt;&lt;object type=&quot;3&quot; unique_id=&quot;13931&quot;&gt;&lt;property id=&quot;20148&quot; value=&quot;5&quot;/&gt;&lt;property id=&quot;20300&quot; value=&quot;Slide 39 - &amp;quot;Quiz Bowl&amp;quot;&quot;/&gt;&lt;property id=&quot;20307&quot; value=&quot;952&quot;/&gt;&lt;/object&gt;&lt;object type=&quot;3&quot; unique_id=&quot;13932&quot;&gt;&lt;property id=&quot;20148&quot; value=&quot;5&quot;/&gt;&lt;property id=&quot;20300&quot; value=&quot;Slide 40 - &amp;quot;Quiz Bowl&amp;quot;&quot;/&gt;&lt;property id=&quot;20307&quot; value=&quot;951&quot;/&gt;&lt;/object&gt;&lt;object type=&quot;3&quot; unique_id=&quot;13935&quot;&gt;&lt;property id=&quot;20148&quot; value=&quot;5&quot;/&gt;&lt;property id=&quot;20300&quot; value=&quot;Slide 44 - &amp;quot;Key elements of OSHA’s hazardous communication standard&amp;quot;&quot;/&gt;&lt;property id=&quot;20307&quot; value=&quot;886&quot;/&gt;&lt;/object&gt;&lt;object type=&quot;3&quot; unique_id=&quot;13940&quot;&gt;&lt;property id=&quot;20148&quot; value=&quot;5&quot;/&gt;&lt;property id=&quot;20300&quot; value=&quot;Slide 49 - &amp;quot; What are possible exposures from using disinfectants?&amp;quot;&quot;/&gt;&lt;property id=&quot;20307&quot; value=&quot;888&quot;/&gt;&lt;/object&gt;&lt;object type=&quot;3&quot; unique_id=&quot;13941&quot;&gt;&lt;property id=&quot;20148&quot; value=&quot;5&quot;/&gt;&lt;property id=&quot;20300&quot; value=&quot;Slide 50 - &amp;quot;What are possible exposures from using latex gloves?&amp;quot;&quot;/&gt;&lt;property id=&quot;20307&quot; value=&quot;979&quot;/&gt;&lt;/object&gt;&lt;object type=&quot;3&quot; unique_id=&quot;13942&quot;&gt;&lt;property id=&quot;20148&quot; value=&quot;5&quot;/&gt;&lt;property id=&quot;20300&quot; value=&quot;Slide 52 - &amp;quot;What are possible exposures from traditional hair straighteners? &amp;quot;&quot;/&gt;&lt;property id=&quot;20307&quot; value=&quot;955&quot;/&gt;&lt;/object&gt;&lt;object type=&quot;3&quot; unique_id=&quot;13943&quot;&gt;&lt;property id=&quot;20148&quot; value=&quot;5&quot;/&gt;&lt;property id=&quot;20300&quot; value=&quot;Slide 53 - &amp;quot;What are possible exposures from keratin smoothing products?&amp;#x0D;&amp;#x0A;(aka Brazilian Blowout, Global Keratin, &amp;amp; Others)&amp;quot;&quot;/&gt;&lt;property id=&quot;20307&quot; value=&quot;956&quot;/&gt;&lt;/object&gt;&lt;object type=&quot;3&quot; unique_id=&quot;13944&quot;&gt;&lt;property id=&quot;20148&quot; value=&quot;5&quot;/&gt;&lt;property id=&quot;20300&quot; value=&quot;Slide 59 - &amp;quot;Formaldehyde&amp;quot;&quot;/&gt;&lt;property id=&quot;20307&quot; value=&quot;954&quot;/&gt;&lt;/object&gt;&lt;object type=&quot;3&quot; unique_id=&quot;13945&quot;&gt;&lt;property id=&quot;20148&quot; value=&quot;5&quot;/&gt;&lt;property id=&quot;20300&quot; value=&quot;Slide 60 - &amp;quot;Key elements of OSHA’s formaldehyde standard.&amp;quot;&quot;/&gt;&lt;property id=&quot;20307&quot; value=&quot;963&quot;/&gt;&lt;/object&gt;&lt;object type=&quot;3&quot; unique_id=&quot;13946&quot;&gt;&lt;property id=&quot;20148&quot; value=&quot;5&quot;/&gt;&lt;property id=&quot;20300&quot; value=&quot;Slide 61 - &amp;quot;Formaldehyde is hazardous &amp;#x0D;&amp;#x0A;to your health!&amp;quot;&quot;/&gt;&lt;property id=&quot;20307&quot; value=&quot;957&quot;/&gt;&lt;/object&gt;&lt;object type=&quot;3&quot; unique_id=&quot;13947&quot;&gt;&lt;property id=&quot;20148&quot; value=&quot;5&quot;/&gt;&lt;property id=&quot;20300&quot; value=&quot;Slide 62 - &amp;quot;Do other products contain formaldehyde &amp;#x0D;&amp;#x0A;or produce formaldehyde?&amp;quot;&quot;/&gt;&lt;property id=&quot;20307&quot; value=&quot;958&quot;/&gt;&lt;/object&gt;&lt;object type=&quot;3&quot; unique_id=&quot;13948&quot;&gt;&lt;property id=&quot;20148&quot; value=&quot;5&quot;/&gt;&lt;property id=&quot;20300&quot; value=&quot;Slide 63 - &amp;quot;What are other names for formaldehyde?&amp;quot;&quot;/&gt;&lt;property id=&quot;20307&quot; value=&quot;959&quot;/&gt;&lt;/object&gt;&lt;object type=&quot;3&quot; unique_id=&quot;13949&quot;&gt;&lt;property id=&quot;20148&quot; value=&quot;5&quot;/&gt;&lt;property id=&quot;20300&quot; value=&quot;Slide 64 - &amp;quot;How do I know how high my formaldehyde exposure is?&amp;quot;&quot;/&gt;&lt;property id=&quot;20307&quot; value=&quot;960&quot;/&gt;&lt;/object&gt;&lt;object type=&quot;3&quot; unique_id=&quot;13950&quot;&gt;&lt;property id=&quot;20148&quot; value=&quot;5&quot;/&gt;&lt;property id=&quot;20300&quot; value=&quot;Slide 65 - &amp;quot;What levels of formaldehyde have been measured in salons during keratin treatments?&amp;quot;&quot;/&gt;&lt;property id=&quot;20307&quot; value=&quot;961&quot;/&gt;&lt;/object&gt;&lt;object type=&quot;3&quot; unique_id=&quot;13951&quot;&gt;&lt;property id=&quot;20148&quot; value=&quot;5&quot;/&gt;&lt;property id=&quot;20300&quot; value=&quot;Slide 66 - &amp;quot;What is the amount of formaldehyde in these Keratin Smoothing Products?&amp;quot;&quot;/&gt;&lt;property id=&quot;20307&quot; value=&quot;962&quot;/&gt;&lt;/object&gt;&lt;object type=&quot;3&quot; unique_id=&quot;13952&quot;&gt;&lt;property id=&quot;20148&quot; value=&quot;5&quot;/&gt;&lt;property id=&quot;20300&quot; value=&quot;Slide 70 - &amp;quot;Quiz Bowl&amp;quot;&quot;/&gt;&lt;property id=&quot;20307&quot; value=&quot;965&quot;/&gt;&lt;/object&gt;&lt;object type=&quot;3&quot; unique_id=&quot;13953&quot;&gt;&lt;property id=&quot;20148&quot; value=&quot;5&quot;/&gt;&lt;property id=&quot;20300&quot; value=&quot;Slide 71 - &amp;quot;Quiz Bowl&amp;quot;&quot;/&gt;&lt;property id=&quot;20307&quot; value=&quot;966&quot;/&gt;&lt;/object&gt;&lt;object type=&quot;3&quot; unique_id=&quot;13954&quot;&gt;&lt;property id=&quot;20148&quot; value=&quot;5&quot;/&gt;&lt;property id=&quot;20300&quot; value=&quot;Slide 72 - &amp;quot;Quiz Bowl&amp;quot;&quot;/&gt;&lt;property id=&quot;20307&quot; value=&quot;967&quot;/&gt;&lt;/object&gt;&lt;object type=&quot;3&quot; unique_id=&quot;13955&quot;&gt;&lt;property id=&quot;20148&quot; value=&quot;5&quot;/&gt;&lt;property id=&quot;20300&quot; value=&quot;Slide 73 - &amp;quot;Quiz Bowl&amp;quot;&quot;/&gt;&lt;property id=&quot;20307&quot; value=&quot;968&quot;/&gt;&lt;/object&gt;&lt;object type=&quot;3&quot; unique_id=&quot;13956&quot;&gt;&lt;property id=&quot;20148&quot; value=&quot;5&quot;/&gt;&lt;property id=&quot;20300&quot; value=&quot;Slide 74 - &amp;quot;Quiz Bowl&amp;quot;&quot;/&gt;&lt;property id=&quot;20307&quot; value=&quot;969&quot;/&gt;&lt;/object&gt;&lt;object type=&quot;3&quot; unique_id=&quot;13957&quot;&gt;&lt;property id=&quot;20148&quot; value=&quot;5&quot;/&gt;&lt;property id=&quot;20300&quot; value=&quot;Slide 92 - &amp;quot;Quiz Bowl&amp;quot;&quot;/&gt;&lt;property id=&quot;20307&quot; value=&quot;970&quot;/&gt;&lt;/object&gt;&lt;object type=&quot;3&quot; unique_id=&quot;13958&quot;&gt;&lt;property id=&quot;20148&quot; value=&quot;5&quot;/&gt;&lt;property id=&quot;20300&quot; value=&quot;Slide 93 - &amp;quot;Quiz Bowl&amp;quot;&quot;/&gt;&lt;property id=&quot;20307&quot; value=&quot;971&quot;/&gt;&lt;/object&gt;&lt;object type=&quot;3&quot; unique_id=&quot;13959&quot;&gt;&lt;property id=&quot;20148&quot; value=&quot;5&quot;/&gt;&lt;property id=&quot;20300&quot; value=&quot;Slide 75 - &amp;quot;Controlling Chemical Exposures&amp;#x0D;&amp;#x0A;&amp;#x0D;&amp;#x0A;Training Goals&amp;quot;&quot;/&gt;&lt;property id=&quot;20307&quot; value=&quot;887&quot;/&gt;&lt;/object&gt;&lt;object type=&quot;3&quot; unique_id=&quot;13960&quot;&gt;&lt;property id=&quot;20148&quot; value=&quot;5&quot;/&gt;&lt;property id=&quot;20300&quot; value=&quot;Slide 77 - &amp;quot;Elimination or Substitution&amp;quot;&quot;/&gt;&lt;property id=&quot;20307&quot; value=&quot;826&quot;/&gt;&lt;/object&gt;&lt;object type=&quot;3&quot; unique_id=&quot;13961&quot;&gt;&lt;property id=&quot;20148&quot; value=&quot;5&quot;/&gt;&lt;property id=&quot;20300&quot; value=&quot;Slide 87 - &amp;quot; “Hand hygiene” is important to prevent skin issues&amp;quot;&quot;/&gt;&lt;property id=&quot;20307&quot; value=&quot;890&quot;/&gt;&lt;/object&gt;&lt;object type=&quot;3&quot; unique_id=&quot;13962&quot;&gt;&lt;property id=&quot;20148&quot; value=&quot;5&quot;/&gt;&lt;property id=&quot;20300&quot; value=&quot;Slide 86 - &amp;quot;What controls help prevent eye injuries?&amp;quot;&quot;/&gt;&lt;property id=&quot;20307&quot; value=&quot;891&quot;/&gt;&lt;/object&gt;&lt;object type=&quot;3&quot; unique_id=&quot;13963&quot;&gt;&lt;property id=&quot;20148&quot; value=&quot;5&quot;/&gt;&lt;property id=&quot;20300&quot; value=&quot;Slide 90 - &amp;quot;Quiz Bowl&amp;quot;&quot;/&gt;&lt;property id=&quot;20307&quot; value=&quot;941&quot;/&gt;&lt;/object&gt;&lt;object type=&quot;3&quot; unique_id=&quot;13964&quot;&gt;&lt;property id=&quot;20148&quot; value=&quot;5&quot;/&gt;&lt;property id=&quot;20300&quot; value=&quot;Slide 91 - &amp;quot;Quiz Bowl&amp;quot;&quot;/&gt;&lt;property id=&quot;20307&quot; value=&quot;984&quot;/&gt;&lt;/object&gt;&lt;object type=&quot;3&quot; unique_id=&quot;13965&quot;&gt;&lt;property id=&quot;20148&quot; value=&quot;5&quot;/&gt;&lt;property id=&quot;20300&quot; value=&quot;Slide 114 - &amp;quot;Health Effects Due to Infections&amp;#x0D;&amp;#x0A;&amp;#x0D;&amp;#x0A;Training Objectives&amp;quot;&quot;/&gt;&lt;property id=&quot;20307&quot; value=&quot;832&quot;/&gt;&lt;/object&gt;&lt;object type=&quot;3&quot; unique_id=&quot;13966&quot;&gt;&lt;property id=&quot;20148&quot; value=&quot;5&quot;/&gt;&lt;property id=&quot;20300&quot; value=&quot;Slide 115 - &amp;quot;Infections Can Be Spread While Working with Clients&amp;quot;&quot;/&gt;&lt;property id=&quot;20307&quot; value=&quot;834&quot;/&gt;&lt;/object&gt;&lt;object type=&quot;3&quot; unique_id=&quot;13967&quot;&gt;&lt;property id=&quot;20148&quot; value=&quot;5&quot;/&gt;&lt;property id=&quot;20300&quot; value=&quot;Slide 116 - &amp;quot;Colds and flu are spread from person to person&amp;quot;&quot;/&gt;&lt;property id=&quot;20307&quot; value=&quot;835&quot;/&gt;&lt;/object&gt;&lt;object type=&quot;3&quot; unique_id=&quot;13968&quot;&gt;&lt;property id=&quot;20148&quot; value=&quot;5&quot;/&gt;&lt;property id=&quot;20300&quot; value=&quot;Slide 117 - &amp;quot;One of the best ways to stop spread of infection is hand washing&amp;quot;&quot;/&gt;&lt;property id=&quot;20307&quot; value=&quot;877&quot;/&gt;&lt;/object&gt;&lt;object type=&quot;3&quot; unique_id=&quot;13969&quot;&gt;&lt;property id=&quot;20148&quot; value=&quot;5&quot;/&gt;&lt;property id=&quot;20300&quot; value=&quot;Slide 118 - &amp;quot;Practice cold and flu protection&amp;quot;&quot;/&gt;&lt;property id=&quot;20307&quot; value=&quot;878&quot;/&gt;&lt;/object&gt;&lt;object type=&quot;3&quot; unique_id=&quot;13970&quot;&gt;&lt;property id=&quot;20148&quot; value=&quot;5&quot;/&gt;&lt;property id=&quot;20300&quot; value=&quot;Slide 119 - &amp;quot;Skin infections spread very easily&amp;quot;&quot;/&gt;&lt;property id=&quot;20307&quot; value=&quot;837&quot;/&gt;&lt;/object&gt;&lt;object type=&quot;3&quot; unique_id=&quot;13971&quot;&gt;&lt;property id=&quot;20148&quot; value=&quot;5&quot;/&gt;&lt;property id=&quot;20300&quot; value=&quot;Slide 120 - &amp;quot;Footbaths can spread skin infection&amp;quot;&quot;/&gt;&lt;property id=&quot;20307&quot; value=&quot;838&quot;/&gt;&lt;/object&gt;&lt;object type=&quot;3&quot; unique_id=&quot;13973&quot;&gt;&lt;property id=&quot;20148&quot; value=&quot;5&quot;/&gt;&lt;property id=&quot;20300&quot; value=&quot;Slide 121 - &amp;quot;Infections Spread by &amp;#x0D;&amp;#x0A;Contact with Infected Blood&amp;quot;&quot;/&gt;&lt;property id=&quot;20307&quot; value=&quot;842&quot;/&gt;&lt;/object&gt;&lt;object type=&quot;3&quot; unique_id=&quot;13975&quot;&gt;&lt;property id=&quot;20148&quot; value=&quot;5&quot;/&gt;&lt;property id=&quot;20300&quot; value=&quot;Slide 123 - &amp;quot;Blood Borne Pathogen Activity&amp;quot;&quot;/&gt;&lt;property id=&quot;20307&quot; value=&quot;847&quot;/&gt;&lt;/object&gt;&lt;object type=&quot;3&quot; unique_id=&quot;13976&quot;&gt;&lt;property id=&quot;20148&quot; value=&quot;5&quot;/&gt;&lt;property id=&quot;20300&quot; value=&quot;Slide 124 - &amp;quot;Hepatitis B and C infect and cause inflammation in the liver&amp;quot;&quot;/&gt;&lt;property id=&quot;20307&quot; value=&quot;843&quot;/&gt;&lt;/object&gt;&lt;object type=&quot;3&quot; unique_id=&quot;13977&quot;&gt;&lt;property id=&quot;20148&quot; value=&quot;5&quot;/&gt;&lt;property id=&quot;20300&quot; value=&quot;Slide 125 - &amp;quot;HIV affects the immune cells in the blood&amp;quot;&quot;/&gt;&lt;property id=&quot;20307&quot; value=&quot;844&quot;/&gt;&lt;/object&gt;&lt;object type=&quot;3&quot; unique_id=&quot;13978&quot;&gt;&lt;property id=&quot;20148&quot; value=&quot;5&quot;/&gt;&lt;property id=&quot;20300&quot; value=&quot;Slide 126 - &amp;quot;Treat all blood and body fluids as if they are infected&amp;quot;&quot;/&gt;&lt;property id=&quot;20307&quot; value=&quot;879&quot;/&gt;&lt;/object&gt;&lt;object type=&quot;3&quot; unique_id=&quot;13979&quot;&gt;&lt;property id=&quot;20148&quot; value=&quot;5&quot;/&gt;&lt;property id=&quot;20300&quot; value=&quot;Slide 127 - &amp;quot;Steps to take if injury causes bleeding&amp;quot;&quot;/&gt;&lt;property id=&quot;20307&quot; value=&quot;880&quot;/&gt;&lt;/object&gt;&lt;object type=&quot;3&quot; unique_id=&quot;13980&quot;&gt;&lt;property id=&quot;20148&quot; value=&quot;5&quot;/&gt;&lt;property id=&quot;20300&quot; value=&quot;Slide 133 - &amp;quot;Quiz Bowl&amp;quot;&quot;/&gt;&lt;property id=&quot;20307&quot; value=&quot;981&quot;/&gt;&lt;/object&gt;&lt;object type=&quot;3&quot; unique_id=&quot;13981&quot;&gt;&lt;property id=&quot;20148&quot; value=&quot;5&quot;/&gt;&lt;property id=&quot;20300&quot; value=&quot;Slide 134 - &amp;quot;Quiz Bowl&amp;quot;&quot;/&gt;&lt;property id=&quot;20307&quot; value=&quot;939&quot;/&gt;&lt;/object&gt;&lt;object type=&quot;3&quot; unique_id=&quot;13982&quot;&gt;&lt;property id=&quot;20148&quot; value=&quot;5&quot;/&gt;&lt;property id=&quot;20300&quot; value=&quot;Slide 135 - &amp;quot;Infection Quiz Bowl&amp;quot;&quot;/&gt;&lt;property id=&quot;20307&quot; value=&quot;938&quot;/&gt;&lt;/object&gt;&lt;object type=&quot;3&quot; unique_id=&quot;13983&quot;&gt;&lt;property id=&quot;20148&quot; value=&quot;5&quot;/&gt;&lt;property id=&quot;20300&quot; value=&quot;Slide 136 - &amp;quot;Infection Quiz Bowl&amp;quot;&quot;/&gt;&lt;property id=&quot;20307&quot; value=&quot;945&quot;/&gt;&lt;/object&gt;&lt;object type=&quot;3&quot; unique_id=&quot;14001&quot;&gt;&lt;property id=&quot;20148&quot; value=&quot;5&quot;/&gt;&lt;property id=&quot;20300&quot; value=&quot;Slide 140 - &amp;quot;Quiz Bowl&amp;quot;&quot;/&gt;&lt;property id=&quot;20307&quot; value=&quot;953&quot;/&gt;&lt;/object&gt;&lt;object type=&quot;3&quot; unique_id=&quot;14002&quot;&gt;&lt;property id=&quot;20148&quot; value=&quot;5&quot;/&gt;&lt;property id=&quot;20300&quot; value=&quot;Slide 141 - &amp;quot;How does it all fit together?&amp;quot;&quot;/&gt;&lt;property id=&quot;20307&quot; value=&quot;910&quot;/&gt;&lt;/object&gt;&lt;object type=&quot;3&quot; unique_id=&quot;14003&quot;&gt;&lt;property id=&quot;20148&quot; value=&quot;5&quot;/&gt;&lt;property id=&quot;20300&quot; value=&quot;Slide 142 - &amp;quot;Quiz Bowl&amp;quot;&quot;/&gt;&lt;property id=&quot;20307&quot; value=&quot;982&quot;/&gt;&lt;/object&gt;&lt;object type=&quot;3&quot; unique_id=&quot;14284&quot;&gt;&lt;property id=&quot;20148&quot; value=&quot;5&quot;/&gt;&lt;property id=&quot;20300&quot; value=&quot;Slide 122 - &amp;quot;Blood Borne Pathogen Activity&amp;quot;&quot;/&gt;&lt;property id=&quot;20307&quot; value=&quot;986&quot;/&gt;&lt;/object&gt;&lt;object type=&quot;3&quot; unique_id=&quot;14706&quot;&gt;&lt;property id=&quot;20148&quot; value=&quot;5&quot;/&gt;&lt;property id=&quot;20300&quot; value=&quot;Slide 27 - &amp;quot;There are many causes of &amp;#x0D;&amp;#x0A;skin irritation in a salon &amp;quot;&quot;/&gt;&lt;property id=&quot;20307&quot; value=&quot;988&quot;/&gt;&lt;/object&gt;&lt;object type=&quot;3&quot; unique_id=&quot;14707&quot;&gt;&lt;property id=&quot;20148&quot; value=&quot;5&quot;/&gt;&lt;property id=&quot;20300&quot; value=&quot;Slide 51 - &amp;quot;What are possible exposures from chemical peels?&amp;quot;&quot;/&gt;&lt;property id=&quot;20307&quot; value=&quot;995&quot;/&gt;&lt;/object&gt;&lt;object type=&quot;3&quot; unique_id=&quot;14708&quot;&gt;&lt;property id=&quot;20148&quot; value=&quot;5&quot;/&gt;&lt;property id=&quot;20300&quot; value=&quot;Slide 54 - &amp;quot;How do I know what I am being exposed to when I use a product?&amp;quot;&quot;/&gt;&lt;property id=&quot;20307&quot; value=&quot;1020&quot;/&gt;&lt;/object&gt;&lt;object type=&quot;3&quot; unique_id=&quot;14709&quot;&gt;&lt;property id=&quot;20148&quot; value=&quot;5&quot;/&gt;&lt;property id=&quot;20300&quot; value=&quot;Slide 55 - &amp;quot;What should you be concerned about in this hair dye?&amp;quot;&quot;/&gt;&lt;property id=&quot;20307&quot; value=&quot;1016&quot;/&gt;&lt;/object&gt;&lt;object type=&quot;3&quot; unique_id=&quot;14710&quot;&gt;&lt;property id=&quot;20148&quot; value=&quot;5&quot;/&gt;&lt;property id=&quot;20300&quot; value=&quot;Slide 56 - &amp;quot;Let’s take a closer look at the hair dye label.&amp;quot;&quot;/&gt;&lt;property id=&quot;20307&quot; value=&quot;1017&quot;/&gt;&lt;/object&gt;&lt;object type=&quot;3&quot; unique_id=&quot;14711&quot;&gt;&lt;property id=&quot;20148&quot; value=&quot;5&quot;/&gt;&lt;property id=&quot;20300&quot; value=&quot;Slide 57 - &amp;quot;What should you watch out for in this hairspray product?&amp;quot;&quot;/&gt;&lt;property id=&quot;20307&quot; value=&quot;1018&quot;/&gt;&lt;/object&gt;&lt;object type=&quot;3&quot; unique_id=&quot;14712&quot;&gt;&lt;property id=&quot;20148&quot; value=&quot;5&quot;/&gt;&lt;property id=&quot;20300&quot; value=&quot;Slide 58 - &amp;quot;Let’s take a look at the MSDS for the hairspray.&amp;quot;&quot;/&gt;&lt;property id=&quot;20307&quot; value=&quot;1019&quot;/&gt;&lt;/object&gt;&lt;object type=&quot;3&quot; unique_id=&quot;14713&quot;&gt;&lt;property id=&quot;20148&quot; value=&quot;5&quot;/&gt;&lt;property id=&quot;20300&quot; value=&quot;Slide 67 - &amp;quot;Quiz Bowl&amp;quot;&quot;/&gt;&lt;property id=&quot;20307&quot; value=&quot;1021&quot;/&gt;&lt;/object&gt;&lt;object type=&quot;3&quot; unique_id=&quot;14714&quot;&gt;&lt;property id=&quot;20148&quot; value=&quot;5&quot;/&gt;&lt;property id=&quot;20300&quot; value=&quot;Slide 94 - &amp;quot;Ergonomics &amp;#x0D;&amp;#x0A;&amp;#x0D;&amp;#x0A;Training Goals&amp;quot;&quot;/&gt;&lt;property id=&quot;20307&quot; value=&quot;996&quot;/&gt;&lt;/object&gt;&lt;object type=&quot;3&quot; unique_id=&quot;14715&quot;&gt;&lt;property id=&quot;20148&quot; value=&quot;5&quot;/&gt;&lt;property id=&quot;20300&quot; value=&quot;Slide 95 - &amp;quot;Ergonomics is the science of fitting the job to the worker (OSHA)&amp;quot;&quot;/&gt;&lt;property id=&quot;20307&quot; value=&quot;997&quot;/&gt;&lt;/object&gt;&lt;object type=&quot;3&quot; unique_id=&quot;14716&quot;&gt;&lt;property id=&quot;20148&quot; value=&quot;5&quot;/&gt;&lt;property id=&quot;20300&quot; value=&quot;Slide 96 - &amp;quot;Ergonomic problems can lead to musculoskeletal disorders (MSDs)&amp;quot;&quot;/&gt;&lt;property id=&quot;20307&quot; value=&quot;998&quot;/&gt;&lt;/object&gt;&lt;object type=&quot;3&quot; unique_id=&quot;14717&quot;&gt;&lt;property id=&quot;20148&quot; value=&quot;5&quot;/&gt;&lt;property id=&quot;20300&quot; value=&quot;Slide 97 - &amp;quot;Physical risk factors for MSDs:&amp;#x0D;&amp;#x0A;Force, Repetition, and Posture&amp;quot;&quot;/&gt;&lt;property id=&quot;20307&quot; value=&quot;999&quot;/&gt;&lt;/object&gt;&lt;object type=&quot;3&quot; unique_id=&quot;14718&quot;&gt;&lt;property id=&quot;20148&quot; value=&quot;5&quot;/&gt;&lt;property id=&quot;20300&quot; value=&quot;Slide 98 - &amp;quot;Quiz Bowl&amp;quot;&quot;/&gt;&lt;property id=&quot;20307&quot; value=&quot;1000&quot;/&gt;&lt;/object&gt;&lt;object type=&quot;3&quot; unique_id=&quot;14719&quot;&gt;&lt;property id=&quot;20148&quot; value=&quot;5&quot;/&gt;&lt;property id=&quot;20300&quot; value=&quot;Slide 99 - &amp;quot;Reduce risk factors for MSDs&amp;quot;&quot;/&gt;&lt;property id=&quot;20307&quot; value=&quot;1001&quot;/&gt;&lt;/object&gt;&lt;object type=&quot;3&quot; unique_id=&quot;14720&quot;&gt;&lt;property id=&quot;20148&quot; value=&quot;5&quot;/&gt;&lt;property id=&quot;20300&quot; value=&quot;Slide 100 - &amp;quot;Ergonomic Activity&amp;quot;&quot;/&gt;&lt;property id=&quot;20307&quot; value=&quot;1002&quot;/&gt;&lt;/object&gt;&lt;object type=&quot;3&quot; unique_id=&quot;14721&quot;&gt;&lt;property id=&quot;20148&quot; value=&quot;5&quot;/&gt;&lt;property id=&quot;20300&quot; value=&quot;Slide 101 - &amp;quot;Size of Object&amp;quot;&quot;/&gt;&lt;property id=&quot;20307&quot; value=&quot;1003&quot;/&gt;&lt;/object&gt;&lt;object type=&quot;3&quot; unique_id=&quot;14722&quot;&gt;&lt;property id=&quot;20148&quot; value=&quot;5&quot;/&gt;&lt;property id=&quot;20300&quot; value=&quot;Slide 102 - &amp;quot;Hand grip or pinch grip&amp;quot;&quot;/&gt;&lt;property id=&quot;20307&quot; value=&quot;1004&quot;/&gt;&lt;/object&gt;&lt;object type=&quot;3&quot; unique_id=&quot;14723&quot;&gt;&lt;property id=&quot;20148&quot; value=&quot;5&quot;/&gt;&lt;property id=&quot;20300&quot; value=&quot;Slide 103 - &amp;quot;Wrist position&amp;quot;&quot;/&gt;&lt;property id=&quot;20307&quot; value=&quot;1005&quot;/&gt;&lt;/object&gt;&lt;object type=&quot;3&quot; unique_id=&quot;14724&quot;&gt;&lt;property id=&quot;20148&quot; value=&quot;5&quot;/&gt;&lt;property id=&quot;20300&quot; value=&quot;Slide 104 - &amp;quot;Proper technique can help keep your &amp;#x0D;&amp;#x0A;wrist straight and reduce required force&amp;quot;&quot;/&gt;&lt;property id=&quot;20307&quot; value=&quot;1006&quot;/&gt;&lt;/object&gt;&lt;object type=&quot;3&quot; unique_id=&quot;14725&quot;&gt;&lt;property id=&quot;20148&quot; value=&quot;5&quot;/&gt;&lt;property id=&quot;20300&quot; value=&quot;Slide 105 - &amp;quot;The right tools will help keep your wrist straight and reduce required force&amp;quot;&quot;/&gt;&lt;property id=&quot;20307&quot; value=&quot;1007&quot;/&gt;&lt;/object&gt;&lt;object type=&quot;3&quot; unique_id=&quot;14726&quot;&gt;&lt;property id=&quot;20148&quot; value=&quot;5&quot;/&gt;&lt;property id=&quot;20300&quot; value=&quot;Slide 106 - &amp;quot;Use Tools the Right Size for Your Hand&amp;quot;&quot;/&gt;&lt;property id=&quot;20307&quot; value=&quot;1008&quot;/&gt;&lt;/object&gt;&lt;object type=&quot;3&quot; unique_id=&quot;14727&quot;&gt;&lt;property id=&quot;20148&quot; value=&quot;5&quot;/&gt;&lt;property id=&quot;20300&quot; value=&quot;Slide 107 - &amp;quot;Special tools can reduce need for &amp;#x0D;&amp;#x0A;repetitive hand movements&amp;quot;&quot;/&gt;&lt;property id=&quot;20307&quot; value=&quot;1009&quot;/&gt;&lt;/object&gt;&lt;object type=&quot;3&quot; unique_id=&quot;14728&quot;&gt;&lt;property id=&quot;20148&quot; value=&quot;5&quot;/&gt;&lt;property id=&quot;20300&quot; value=&quot;Slide 108 - &amp;quot;Ergonomic Activity&amp;quot;&quot;/&gt;&lt;property id=&quot;20307&quot; value=&quot;1010&quot;/&gt;&lt;/object&gt;&lt;object type=&quot;3&quot; unique_id=&quot;14729&quot;&gt;&lt;property id=&quot;20148&quot; value=&quot;5&quot;/&gt;&lt;property id=&quot;20300&quot; value=&quot;Slide 109 - &amp;quot;Sitting and standing share common posture principles&amp;quot;&quot;/&gt;&lt;property id=&quot;20307&quot; value=&quot;1011&quot;/&gt;&lt;/object&gt;&lt;object type=&quot;3&quot; unique_id=&quot;14730&quot;&gt;&lt;property id=&quot;20148&quot; value=&quot;5&quot;/&gt;&lt;property id=&quot;20300&quot; value=&quot;Slide 110 - &amp;quot;Stand in neutral position while cutting hair&amp;quot;&quot;/&gt;&lt;property id=&quot;20307&quot; value=&quot;1012&quot;/&gt;&lt;/object&gt;&lt;object type=&quot;3&quot; unique_id=&quot;14731&quot;&gt;&lt;property id=&quot;20148&quot; value=&quot;5&quot;/&gt;&lt;property id=&quot;20300&quot; value=&quot;Slide 111 - &amp;quot;Stand in neutral position while washing hair&amp;quot;&quot;/&gt;&lt;property id=&quot;20307&quot; value=&quot;1013&quot;/&gt;&lt;/object&gt;&lt;object type=&quot;3&quot; unique_id=&quot;14732&quot;&gt;&lt;property id=&quot;20148&quot; value=&quot;5&quot;/&gt;&lt;property id=&quot;20300&quot; value=&quot;Slide 112 - &amp;quot;Sit in neutral position while doing facials &amp;quot;&quot;/&gt;&lt;property id=&quot;20307&quot; value=&quot;1014&quot;/&gt;&lt;/object&gt;&lt;object type=&quot;3&quot; unique_id=&quot;14733&quot;&gt;&lt;property id=&quot;20148&quot; value=&quot;5&quot;/&gt;&lt;property id=&quot;20300&quot; value=&quot;Slide 113 - &amp;quot;Standing on Your Feet All Day is Hard Work!&amp;quot;&quot;/&gt;&lt;property id=&quot;20307&quot; value=&quot;1015&quot;/&gt;&lt;/object&gt;&lt;object type=&quot;3&quot; unique_id=&quot;14734&quot;&gt;&lt;property id=&quot;20148&quot; value=&quot;5&quot;/&gt;&lt;property id=&quot;20300&quot; value=&quot;Slide 18 - &amp;quot;What about whistleblower protection?&amp;quot;&quot;/&gt;&lt;property id=&quot;20307&quot; value=&quot;1022&quot;/&gt;&lt;/object&gt;&lt;object type=&quot;3&quot; unique_id=&quot;14735&quot;&gt;&lt;property id=&quot;20148&quot; value=&quot;5&quot;/&gt;&lt;property id=&quot;20300&quot; value=&quot;Slide 68 - &amp;quot;Quiz Bowl&amp;quot;&quot;/&gt;&lt;property id=&quot;20307&quot; value=&quot;1023&quot;/&gt;&lt;/object&gt;&lt;object type=&quot;3&quot; unique_id=&quot;14736&quot;&gt;&lt;property id=&quot;20148&quot; value=&quot;5&quot;/&gt;&lt;property id=&quot;20300&quot; value=&quot;Slide 69 - &amp;quot;Quiz Bowl&amp;quot;&quot;/&gt;&lt;property id=&quot;20307&quot; value=&quot;1024&quot;/&gt;&lt;/object&gt;&lt;object type=&quot;3&quot; unique_id=&quot;14737&quot;&gt;&lt;property id=&quot;20148&quot; value=&quot;5&quot;/&gt;&lt;property id=&quot;20300&quot; value=&quot;Slide 128 - &amp;quot;Key elements of OSHA’s bloodborne pathogens standard in a salon&amp;quot;&quot;/&gt;&lt;property id=&quot;20307&quot; value=&quot;1025&quot;/&gt;&lt;/object&gt;&lt;object type=&quot;3&quot; unique_id=&quot;15314&quot;&gt;&lt;property id=&quot;20148&quot; value=&quot;5&quot;/&gt;&lt;property id=&quot;20300&quot; value=&quot;Slide 144 - &amp;quot;Trainers&amp;quot;&quot;/&gt;&lt;property id=&quot;20307&quot; value=&quot;1026&quot;/&gt;&lt;/object&gt;&lt;object type=&quot;3&quot; unique_id=&quot;15460&quot;&gt;&lt;property id=&quot;20148&quot; value=&quot;5&quot;/&gt;&lt;property id=&quot;20300&quot; value=&quot;Slide 7 - &amp;quot;Who are we?&amp;quot;&quot;/&gt;&lt;property id=&quot;20307&quot; value=&quot;1027&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00.xml><?xml version="1.0" encoding="utf-8"?>
<p:tagLst xmlns:a="http://schemas.openxmlformats.org/drawingml/2006/main" xmlns:r="http://schemas.openxmlformats.org/officeDocument/2006/relationships" xmlns:p="http://schemas.openxmlformats.org/presentationml/2006/main">
  <p:tag name="KPI_HAS_CHART" val="false"/>
</p:tagLst>
</file>

<file path=ppt/tags/tag101.xml><?xml version="1.0" encoding="utf-8"?>
<p:tagLst xmlns:a="http://schemas.openxmlformats.org/drawingml/2006/main" xmlns:r="http://schemas.openxmlformats.org/officeDocument/2006/relationships" xmlns:p="http://schemas.openxmlformats.org/presentationml/2006/main">
  <p:tag name="KPI_HAS_CHART" val="false"/>
</p:tagLst>
</file>

<file path=ppt/tags/tag102.xml><?xml version="1.0" encoding="utf-8"?>
<p:tagLst xmlns:a="http://schemas.openxmlformats.org/drawingml/2006/main" xmlns:r="http://schemas.openxmlformats.org/officeDocument/2006/relationships" xmlns:p="http://schemas.openxmlformats.org/presentationml/2006/main">
  <p:tag name="KPI_HAS_CHART" val="false"/>
</p:tagLst>
</file>

<file path=ppt/tags/tag103.xml><?xml version="1.0" encoding="utf-8"?>
<p:tagLst xmlns:a="http://schemas.openxmlformats.org/drawingml/2006/main" xmlns:r="http://schemas.openxmlformats.org/officeDocument/2006/relationships" xmlns:p="http://schemas.openxmlformats.org/presentationml/2006/main">
  <p:tag name="KPI_HAS_CHART" val="false"/>
</p:tagLst>
</file>

<file path=ppt/tags/tag104.xml><?xml version="1.0" encoding="utf-8"?>
<p:tagLst xmlns:a="http://schemas.openxmlformats.org/drawingml/2006/main" xmlns:r="http://schemas.openxmlformats.org/officeDocument/2006/relationships" xmlns:p="http://schemas.openxmlformats.org/presentationml/2006/main">
  <p:tag name="KPI_HAS_CHART" val="false"/>
</p:tagLst>
</file>

<file path=ppt/tags/tag105.xml><?xml version="1.0" encoding="utf-8"?>
<p:tagLst xmlns:a="http://schemas.openxmlformats.org/drawingml/2006/main" xmlns:r="http://schemas.openxmlformats.org/officeDocument/2006/relationships" xmlns:p="http://schemas.openxmlformats.org/presentationml/2006/main">
  <p:tag name="KPI_HAS_CHART" val="false"/>
</p:tagLst>
</file>

<file path=ppt/tags/tag106.xml><?xml version="1.0" encoding="utf-8"?>
<p:tagLst xmlns:a="http://schemas.openxmlformats.org/drawingml/2006/main" xmlns:r="http://schemas.openxmlformats.org/officeDocument/2006/relationships" xmlns:p="http://schemas.openxmlformats.org/presentationml/2006/main">
  <p:tag name="KPI_HAS_CHART" val="false"/>
</p:tagLst>
</file>

<file path=ppt/tags/tag107.xml><?xml version="1.0" encoding="utf-8"?>
<p:tagLst xmlns:a="http://schemas.openxmlformats.org/drawingml/2006/main" xmlns:r="http://schemas.openxmlformats.org/officeDocument/2006/relationships" xmlns:p="http://schemas.openxmlformats.org/presentationml/2006/main">
  <p:tag name="KPI_HAS_CHART" val="false"/>
</p:tagLst>
</file>

<file path=ppt/tags/tag108.xml><?xml version="1.0" encoding="utf-8"?>
<p:tagLst xmlns:a="http://schemas.openxmlformats.org/drawingml/2006/main" xmlns:r="http://schemas.openxmlformats.org/officeDocument/2006/relationships" xmlns:p="http://schemas.openxmlformats.org/presentationml/2006/main">
  <p:tag name="KPI_HAS_CHART" val="false"/>
</p:tagLst>
</file>

<file path=ppt/tags/tag109.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65.xml><?xml version="1.0" encoding="utf-8"?>
<p:tagLst xmlns:a="http://schemas.openxmlformats.org/drawingml/2006/main" xmlns:r="http://schemas.openxmlformats.org/officeDocument/2006/relationships" xmlns:p="http://schemas.openxmlformats.org/presentationml/2006/main">
  <p:tag name="KPI_HAS_CHART" val="false"/>
</p:tagLst>
</file>

<file path=ppt/tags/tag66.xml><?xml version="1.0" encoding="utf-8"?>
<p:tagLst xmlns:a="http://schemas.openxmlformats.org/drawingml/2006/main" xmlns:r="http://schemas.openxmlformats.org/officeDocument/2006/relationships" xmlns:p="http://schemas.openxmlformats.org/presentationml/2006/main">
  <p:tag name="KPI_HAS_CHART" val="false"/>
</p:tagLst>
</file>

<file path=ppt/tags/tag67.xml><?xml version="1.0" encoding="utf-8"?>
<p:tagLst xmlns:a="http://schemas.openxmlformats.org/drawingml/2006/main" xmlns:r="http://schemas.openxmlformats.org/officeDocument/2006/relationships" xmlns:p="http://schemas.openxmlformats.org/presentationml/2006/main">
  <p:tag name="KPI_HAS_CHART" val="false"/>
</p:tagLst>
</file>

<file path=ppt/tags/tag68.xml><?xml version="1.0" encoding="utf-8"?>
<p:tagLst xmlns:a="http://schemas.openxmlformats.org/drawingml/2006/main" xmlns:r="http://schemas.openxmlformats.org/officeDocument/2006/relationships" xmlns:p="http://schemas.openxmlformats.org/presentationml/2006/main">
  <p:tag name="KPI_HAS_CHART" val="false"/>
</p:tagLst>
</file>

<file path=ppt/tags/tag69.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70.xml><?xml version="1.0" encoding="utf-8"?>
<p:tagLst xmlns:a="http://schemas.openxmlformats.org/drawingml/2006/main" xmlns:r="http://schemas.openxmlformats.org/officeDocument/2006/relationships" xmlns:p="http://schemas.openxmlformats.org/presentationml/2006/main">
  <p:tag name="KPI_HAS_CHART" val="false"/>
</p:tagLst>
</file>

<file path=ppt/tags/tag71.xml><?xml version="1.0" encoding="utf-8"?>
<p:tagLst xmlns:a="http://schemas.openxmlformats.org/drawingml/2006/main" xmlns:r="http://schemas.openxmlformats.org/officeDocument/2006/relationships" xmlns:p="http://schemas.openxmlformats.org/presentationml/2006/main">
  <p:tag name="KPI_HAS_CHART" val="false"/>
</p:tagLst>
</file>

<file path=ppt/tags/tag72.xml><?xml version="1.0" encoding="utf-8"?>
<p:tagLst xmlns:a="http://schemas.openxmlformats.org/drawingml/2006/main" xmlns:r="http://schemas.openxmlformats.org/officeDocument/2006/relationships" xmlns:p="http://schemas.openxmlformats.org/presentationml/2006/main">
  <p:tag name="KPI_HAS_CHART" val="false"/>
</p:tagLst>
</file>

<file path=ppt/tags/tag73.xml><?xml version="1.0" encoding="utf-8"?>
<p:tagLst xmlns:a="http://schemas.openxmlformats.org/drawingml/2006/main" xmlns:r="http://schemas.openxmlformats.org/officeDocument/2006/relationships" xmlns:p="http://schemas.openxmlformats.org/presentationml/2006/main">
  <p:tag name="KPI_HAS_CHART" val="false"/>
</p:tagLst>
</file>

<file path=ppt/tags/tag74.xml><?xml version="1.0" encoding="utf-8"?>
<p:tagLst xmlns:a="http://schemas.openxmlformats.org/drawingml/2006/main" xmlns:r="http://schemas.openxmlformats.org/officeDocument/2006/relationships" xmlns:p="http://schemas.openxmlformats.org/presentationml/2006/main">
  <p:tag name="KPI_HAS_CHART" val="false"/>
</p:tagLst>
</file>

<file path=ppt/tags/tag75.xml><?xml version="1.0" encoding="utf-8"?>
<p:tagLst xmlns:a="http://schemas.openxmlformats.org/drawingml/2006/main" xmlns:r="http://schemas.openxmlformats.org/officeDocument/2006/relationships" xmlns:p="http://schemas.openxmlformats.org/presentationml/2006/main">
  <p:tag name="KPI_HAS_CHART" val="false"/>
</p:tagLst>
</file>

<file path=ppt/tags/tag76.xml><?xml version="1.0" encoding="utf-8"?>
<p:tagLst xmlns:a="http://schemas.openxmlformats.org/drawingml/2006/main" xmlns:r="http://schemas.openxmlformats.org/officeDocument/2006/relationships" xmlns:p="http://schemas.openxmlformats.org/presentationml/2006/main">
  <p:tag name="KPI_HAS_CHART" val="false"/>
</p:tagLst>
</file>

<file path=ppt/tags/tag77.xml><?xml version="1.0" encoding="utf-8"?>
<p:tagLst xmlns:a="http://schemas.openxmlformats.org/drawingml/2006/main" xmlns:r="http://schemas.openxmlformats.org/officeDocument/2006/relationships" xmlns:p="http://schemas.openxmlformats.org/presentationml/2006/main">
  <p:tag name="KPI_HAS_CHART" val="false"/>
</p:tagLst>
</file>

<file path=ppt/tags/tag78.xml><?xml version="1.0" encoding="utf-8"?>
<p:tagLst xmlns:a="http://schemas.openxmlformats.org/drawingml/2006/main" xmlns:r="http://schemas.openxmlformats.org/officeDocument/2006/relationships" xmlns:p="http://schemas.openxmlformats.org/presentationml/2006/main">
  <p:tag name="KPI_HAS_CHART" val="false"/>
</p:tagLst>
</file>

<file path=ppt/tags/tag79.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80.xml><?xml version="1.0" encoding="utf-8"?>
<p:tagLst xmlns:a="http://schemas.openxmlformats.org/drawingml/2006/main" xmlns:r="http://schemas.openxmlformats.org/officeDocument/2006/relationships" xmlns:p="http://schemas.openxmlformats.org/presentationml/2006/main">
  <p:tag name="KPI_HAS_CHART" val="false"/>
</p:tagLst>
</file>

<file path=ppt/tags/tag81.xml><?xml version="1.0" encoding="utf-8"?>
<p:tagLst xmlns:a="http://schemas.openxmlformats.org/drawingml/2006/main" xmlns:r="http://schemas.openxmlformats.org/officeDocument/2006/relationships" xmlns:p="http://schemas.openxmlformats.org/presentationml/2006/main">
  <p:tag name="KPI_HAS_CHART" val="false"/>
</p:tagLst>
</file>

<file path=ppt/tags/tag82.xml><?xml version="1.0" encoding="utf-8"?>
<p:tagLst xmlns:a="http://schemas.openxmlformats.org/drawingml/2006/main" xmlns:r="http://schemas.openxmlformats.org/officeDocument/2006/relationships" xmlns:p="http://schemas.openxmlformats.org/presentationml/2006/main">
  <p:tag name="KPI_HAS_CHART" val="false"/>
</p:tagLst>
</file>

<file path=ppt/tags/tag83.xml><?xml version="1.0" encoding="utf-8"?>
<p:tagLst xmlns:a="http://schemas.openxmlformats.org/drawingml/2006/main" xmlns:r="http://schemas.openxmlformats.org/officeDocument/2006/relationships" xmlns:p="http://schemas.openxmlformats.org/presentationml/2006/main">
  <p:tag name="KPI_HAS_CHART" val="false"/>
</p:tagLst>
</file>

<file path=ppt/tags/tag84.xml><?xml version="1.0" encoding="utf-8"?>
<p:tagLst xmlns:a="http://schemas.openxmlformats.org/drawingml/2006/main" xmlns:r="http://schemas.openxmlformats.org/officeDocument/2006/relationships" xmlns:p="http://schemas.openxmlformats.org/presentationml/2006/main">
  <p:tag name="KPI_HAS_CHART" val="false"/>
</p:tagLst>
</file>

<file path=ppt/tags/tag85.xml><?xml version="1.0" encoding="utf-8"?>
<p:tagLst xmlns:a="http://schemas.openxmlformats.org/drawingml/2006/main" xmlns:r="http://schemas.openxmlformats.org/officeDocument/2006/relationships" xmlns:p="http://schemas.openxmlformats.org/presentationml/2006/main">
  <p:tag name="KPI_HAS_CHART" val="false"/>
</p:tagLst>
</file>

<file path=ppt/tags/tag86.xml><?xml version="1.0" encoding="utf-8"?>
<p:tagLst xmlns:a="http://schemas.openxmlformats.org/drawingml/2006/main" xmlns:r="http://schemas.openxmlformats.org/officeDocument/2006/relationships" xmlns:p="http://schemas.openxmlformats.org/presentationml/2006/main">
  <p:tag name="KPI_HAS_CHART" val="false"/>
</p:tagLst>
</file>

<file path=ppt/tags/tag87.xml><?xml version="1.0" encoding="utf-8"?>
<p:tagLst xmlns:a="http://schemas.openxmlformats.org/drawingml/2006/main" xmlns:r="http://schemas.openxmlformats.org/officeDocument/2006/relationships" xmlns:p="http://schemas.openxmlformats.org/presentationml/2006/main">
  <p:tag name="KPI_HAS_CHART" val="false"/>
</p:tagLst>
</file>

<file path=ppt/tags/tag88.xml><?xml version="1.0" encoding="utf-8"?>
<p:tagLst xmlns:a="http://schemas.openxmlformats.org/drawingml/2006/main" xmlns:r="http://schemas.openxmlformats.org/officeDocument/2006/relationships" xmlns:p="http://schemas.openxmlformats.org/presentationml/2006/main">
  <p:tag name="KPI_HAS_CHART" val="false"/>
</p:tagLst>
</file>

<file path=ppt/tags/tag89.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ags/tag90.xml><?xml version="1.0" encoding="utf-8"?>
<p:tagLst xmlns:a="http://schemas.openxmlformats.org/drawingml/2006/main" xmlns:r="http://schemas.openxmlformats.org/officeDocument/2006/relationships" xmlns:p="http://schemas.openxmlformats.org/presentationml/2006/main">
  <p:tag name="KPI_HAS_CHART" val="false"/>
</p:tagLst>
</file>

<file path=ppt/tags/tag91.xml><?xml version="1.0" encoding="utf-8"?>
<p:tagLst xmlns:a="http://schemas.openxmlformats.org/drawingml/2006/main" xmlns:r="http://schemas.openxmlformats.org/officeDocument/2006/relationships" xmlns:p="http://schemas.openxmlformats.org/presentationml/2006/main">
  <p:tag name="KPI_HAS_CHART" val="false"/>
</p:tagLst>
</file>

<file path=ppt/tags/tag92.xml><?xml version="1.0" encoding="utf-8"?>
<p:tagLst xmlns:a="http://schemas.openxmlformats.org/drawingml/2006/main" xmlns:r="http://schemas.openxmlformats.org/officeDocument/2006/relationships" xmlns:p="http://schemas.openxmlformats.org/presentationml/2006/main">
  <p:tag name="KPI_HAS_CHART" val="false"/>
</p:tagLst>
</file>

<file path=ppt/tags/tag93.xml><?xml version="1.0" encoding="utf-8"?>
<p:tagLst xmlns:a="http://schemas.openxmlformats.org/drawingml/2006/main" xmlns:r="http://schemas.openxmlformats.org/officeDocument/2006/relationships" xmlns:p="http://schemas.openxmlformats.org/presentationml/2006/main">
  <p:tag name="KPI_HAS_CHART" val="false"/>
</p:tagLst>
</file>

<file path=ppt/tags/tag94.xml><?xml version="1.0" encoding="utf-8"?>
<p:tagLst xmlns:a="http://schemas.openxmlformats.org/drawingml/2006/main" xmlns:r="http://schemas.openxmlformats.org/officeDocument/2006/relationships" xmlns:p="http://schemas.openxmlformats.org/presentationml/2006/main">
  <p:tag name="KPI_HAS_CHART" val="false"/>
</p:tagLst>
</file>

<file path=ppt/tags/tag95.xml><?xml version="1.0" encoding="utf-8"?>
<p:tagLst xmlns:a="http://schemas.openxmlformats.org/drawingml/2006/main" xmlns:r="http://schemas.openxmlformats.org/officeDocument/2006/relationships" xmlns:p="http://schemas.openxmlformats.org/presentationml/2006/main">
  <p:tag name="KPI_HAS_CHART" val="false"/>
</p:tagLst>
</file>

<file path=ppt/tags/tag96.xml><?xml version="1.0" encoding="utf-8"?>
<p:tagLst xmlns:a="http://schemas.openxmlformats.org/drawingml/2006/main" xmlns:r="http://schemas.openxmlformats.org/officeDocument/2006/relationships" xmlns:p="http://schemas.openxmlformats.org/presentationml/2006/main">
  <p:tag name="KPI_HAS_CHART" val="false"/>
</p:tagLst>
</file>

<file path=ppt/tags/tag97.xml><?xml version="1.0" encoding="utf-8"?>
<p:tagLst xmlns:a="http://schemas.openxmlformats.org/drawingml/2006/main" xmlns:r="http://schemas.openxmlformats.org/officeDocument/2006/relationships" xmlns:p="http://schemas.openxmlformats.org/presentationml/2006/main">
  <p:tag name="KPI_HAS_CHART" val="false"/>
</p:tagLst>
</file>

<file path=ppt/tags/tag98.xml><?xml version="1.0" encoding="utf-8"?>
<p:tagLst xmlns:a="http://schemas.openxmlformats.org/drawingml/2006/main" xmlns:r="http://schemas.openxmlformats.org/officeDocument/2006/relationships" xmlns:p="http://schemas.openxmlformats.org/presentationml/2006/main">
  <p:tag name="KPI_HAS_CHART" val="false"/>
</p:tagLst>
</file>

<file path=ppt/tags/tag9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SUPresentation0507_Abridg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UPresentation0507_Abridg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UPresentation0507_Abridg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UPresentation0507_Abridg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UPresentation0507_Abridg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UPresentation0507_Abridg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UPresentation0507_Abridg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UPresentation0507_Abridg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43016</TotalTime>
  <Words>16184</Words>
  <Application>Microsoft Office PowerPoint</Application>
  <PresentationFormat>On-screen Show (4:3)</PresentationFormat>
  <Paragraphs>1375</Paragraphs>
  <Slides>108</Slides>
  <Notes>108</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CSUPresentation0507_Abridged</vt:lpstr>
      <vt:lpstr>Hazard Awareness, Identification, Recognition, and Control for Beauty and Grooming Professionals</vt:lpstr>
      <vt:lpstr>Disclaimers</vt:lpstr>
      <vt:lpstr>Why are we here?</vt:lpstr>
      <vt:lpstr>Why are we concerned?</vt:lpstr>
      <vt:lpstr>Outline</vt:lpstr>
      <vt:lpstr>Definitions</vt:lpstr>
      <vt:lpstr>Introduction to OSHA  Training Goals</vt:lpstr>
      <vt:lpstr>What is OSHA?</vt:lpstr>
      <vt:lpstr>What does OSHA do?</vt:lpstr>
      <vt:lpstr>What are employers’ responsibilities under OSHA?</vt:lpstr>
      <vt:lpstr>What are employees’ rights under OSHA?</vt:lpstr>
      <vt:lpstr>What are employees’ rights under OSHA?</vt:lpstr>
      <vt:lpstr>What about whistleblower protection?</vt:lpstr>
      <vt:lpstr>Are booth renters covered by OSHA?</vt:lpstr>
      <vt:lpstr>Are there specific OSHA standards that apply to my workplace?</vt:lpstr>
      <vt:lpstr>Health Effects of  Hair and Nail Salon Work</vt:lpstr>
      <vt:lpstr>Chemical Health Effects  Training Objectives</vt:lpstr>
      <vt:lpstr>Chemical Symbol Definitions for Each Type of Health Effect</vt:lpstr>
      <vt:lpstr> Hand Rash is the Most Common Health Effect in Salon Workers</vt:lpstr>
      <vt:lpstr>There are many causes of  skin irritation in a salon </vt:lpstr>
      <vt:lpstr>Some hand rashes are due to allergy</vt:lpstr>
      <vt:lpstr>Both irritation and allergy  can cause severe hand rash</vt:lpstr>
      <vt:lpstr>Very irritating chemicals can cause serious eye injury!</vt:lpstr>
      <vt:lpstr>Chemicals can also cause health effects  by entering the body</vt:lpstr>
      <vt:lpstr>Irritants and allergy can  cause breathing symptoms</vt:lpstr>
      <vt:lpstr>Asthma can be triggered by irritation and allergies</vt:lpstr>
      <vt:lpstr>Breathing in chemicals that cause  allergic rash can also cause asthma  and “hayfever” (allergic rhinitis)</vt:lpstr>
      <vt:lpstr>Certain chemicals can trigger  other allergic reactions</vt:lpstr>
      <vt:lpstr>Work as a hairdresser or barber probably increases risk of cancer</vt:lpstr>
      <vt:lpstr>Work as a hairdresser may increase  risk of reproductive problems</vt:lpstr>
      <vt:lpstr>Neurologic Effects</vt:lpstr>
      <vt:lpstr>Salon Exposure Recognition    Training Goals</vt:lpstr>
      <vt:lpstr>What do exposures look like?</vt:lpstr>
      <vt:lpstr>How do I know if it is hazardous?</vt:lpstr>
      <vt:lpstr>Key elements of OSHA’s hazardous communication standard</vt:lpstr>
      <vt:lpstr>What exposures are possible in artificial nail work?</vt:lpstr>
      <vt:lpstr>What exposures are possible from giving permanents?</vt:lpstr>
      <vt:lpstr>What exposures are possible from using hair dyes?</vt:lpstr>
      <vt:lpstr>What are possible exposures from hairsprays?</vt:lpstr>
      <vt:lpstr> What are possible exposures from using disinfectants?</vt:lpstr>
      <vt:lpstr>What are possible exposures from using latex gloves?</vt:lpstr>
      <vt:lpstr>What are possible exposures from chemical peels?</vt:lpstr>
      <vt:lpstr>What are possible exposures from traditional hair straighteners? </vt:lpstr>
      <vt:lpstr>What are possible exposures from keratin smoothing products? (aka Brazilian Blowout, Global Keratin, &amp; Others)</vt:lpstr>
      <vt:lpstr>How do I know what I am being exposed to when I use a product?</vt:lpstr>
      <vt:lpstr>What should you be concerned about in this hair dye?</vt:lpstr>
      <vt:lpstr>Let’s take a closer look at the hair dye label.</vt:lpstr>
      <vt:lpstr>What should you watch out for in this hairspray product?</vt:lpstr>
      <vt:lpstr>Let’s take a look at the MSDS for the hairspray.</vt:lpstr>
      <vt:lpstr>Formaldehyde</vt:lpstr>
      <vt:lpstr>Key elements of OSHA’s formaldehyde standard</vt:lpstr>
      <vt:lpstr>Formaldehyde is hazardous  to your health!</vt:lpstr>
      <vt:lpstr>Do other products contain formaldehyde  or produce formaldehyde?</vt:lpstr>
      <vt:lpstr>What are other names for formaldehyde?</vt:lpstr>
      <vt:lpstr>How do I know how high my formaldehyde exposure is?</vt:lpstr>
      <vt:lpstr>What levels of formaldehyde have been measured in salons during keratin treatments?</vt:lpstr>
      <vt:lpstr>What is the amount of formaldehyde in these Keratin Smoothing Products?</vt:lpstr>
      <vt:lpstr>Controlling Chemical Exposures  Training Goals</vt:lpstr>
      <vt:lpstr>How are chemical exposures controlled?</vt:lpstr>
      <vt:lpstr>Elimination or Substitution</vt:lpstr>
      <vt:lpstr>What types of engineering controls can be used?</vt:lpstr>
      <vt:lpstr>What types of ventilation exist?</vt:lpstr>
      <vt:lpstr>What is local exhaust ventilation or a source capture system?</vt:lpstr>
      <vt:lpstr>What are local exhaust/source capture systems for nails?</vt:lpstr>
      <vt:lpstr>Will an air purifier help?</vt:lpstr>
      <vt:lpstr>Do special furnace filters help?</vt:lpstr>
      <vt:lpstr>What other things can you do to increase ventilation?</vt:lpstr>
      <vt:lpstr>What else can I do to reduce exposure?</vt:lpstr>
      <vt:lpstr>What controls help prevent eye injuries?</vt:lpstr>
      <vt:lpstr> “Hand hygiene” is important to prevent skin issues</vt:lpstr>
      <vt:lpstr>What type of respiratory protection should I use?</vt:lpstr>
      <vt:lpstr>What other personal protective equipment should I use?</vt:lpstr>
      <vt:lpstr>Ergonomics   Training Goals</vt:lpstr>
      <vt:lpstr>Ergonomics is the science of fitting the job to the worker (OSHA)</vt:lpstr>
      <vt:lpstr>Ergonomic problems can lead to musculoskeletal disorders (MSDs)</vt:lpstr>
      <vt:lpstr>Physical risk factors for MSDs: Force, Repetition, and Posture</vt:lpstr>
      <vt:lpstr>Reduce risk factors for MSDs</vt:lpstr>
      <vt:lpstr>Proper technique can help keep your  wrist straight and reduce required force</vt:lpstr>
      <vt:lpstr>The right tools will help keep your wrist straight and reduce required force</vt:lpstr>
      <vt:lpstr>Use Tools the Right Size for Your Hand</vt:lpstr>
      <vt:lpstr>Special tools can reduce need for  repetitive hand movements</vt:lpstr>
      <vt:lpstr>Stand and Sit in Neutral Posture</vt:lpstr>
      <vt:lpstr>Stand in neutral position while cutting hair</vt:lpstr>
      <vt:lpstr>Stand in neutral position while washing hair</vt:lpstr>
      <vt:lpstr>Sit in neutral position while doing facials </vt:lpstr>
      <vt:lpstr>Standing on Your Feet All Day is Hard Work!</vt:lpstr>
      <vt:lpstr>Health Effects Due to Infections  Training Objectives</vt:lpstr>
      <vt:lpstr>Infections Can Be Spread While Working with Clients</vt:lpstr>
      <vt:lpstr>Colds and flu are spread from person to person</vt:lpstr>
      <vt:lpstr>One of the best ways to stop spread of infection is hand washing</vt:lpstr>
      <vt:lpstr>Practice cold and flu protection</vt:lpstr>
      <vt:lpstr>Skin infections spread very easily</vt:lpstr>
      <vt:lpstr>Footbaths can spread skin infection</vt:lpstr>
      <vt:lpstr>Infections Spread by  Contact with Infected Blood</vt:lpstr>
      <vt:lpstr>Hepatitis B and C infect and cause inflammation in the liver</vt:lpstr>
      <vt:lpstr>HIV affects the immune cells in the blood</vt:lpstr>
      <vt:lpstr>Treat all blood and body fluids as if they are infected</vt:lpstr>
      <vt:lpstr>Steps to take if injury causes bleeding</vt:lpstr>
      <vt:lpstr>Key elements of OSHA’s bloodborne pathogens standard in a salon</vt:lpstr>
      <vt:lpstr>What do I need to disinfect?</vt:lpstr>
      <vt:lpstr>Disinfection Guidelines</vt:lpstr>
      <vt:lpstr>Disinfection Guidelines Continued</vt:lpstr>
      <vt:lpstr>Disinfection details matter!</vt:lpstr>
      <vt:lpstr>Salon Safety Hazards</vt:lpstr>
      <vt:lpstr>What should I do to protect myself from electrical hazards?</vt:lpstr>
      <vt:lpstr>How do you avoid slips, trips &amp; falls?</vt:lpstr>
      <vt:lpstr>How does it all fit together?</vt:lpstr>
      <vt:lpstr>PowerPoint Presentation</vt:lpstr>
    </vt:vector>
  </TitlesOfParts>
  <Company>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Flavor Exposure Slides</dc:title>
  <dc:creator>Samantha Erb</dc:creator>
  <cp:lastModifiedBy>Vosburgh, Linda - OSHA</cp:lastModifiedBy>
  <cp:revision>2194</cp:revision>
  <cp:lastPrinted>2014-03-26T15:29:39Z</cp:lastPrinted>
  <dcterms:created xsi:type="dcterms:W3CDTF">2008-04-11T23:40:37Z</dcterms:created>
  <dcterms:modified xsi:type="dcterms:W3CDTF">2014-05-08T11:27:15Z</dcterms:modified>
</cp:coreProperties>
</file>