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notesSlides/notesSlide18.xml" ContentType="application/vnd.openxmlformats-officedocument.presentationml.notesSlide+xml"/>
  <Override PartName="/ppt/charts/chart18.xml" ContentType="application/vnd.openxmlformats-officedocument.drawingml.chart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charts/chart19.xml" ContentType="application/vnd.openxmlformats-officedocument.drawingml.chart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charts/chart20.xml" ContentType="application/vnd.openxmlformats-officedocument.drawingml.chart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charts/chart21.xml" ContentType="application/vnd.openxmlformats-officedocument.drawingml.chart+xml"/>
  <Override PartName="/ppt/tags/tag109.xml" ContentType="application/vnd.openxmlformats-officedocument.presentationml.tags+xml"/>
  <Override PartName="/ppt/notesSlides/notesSlide19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20.xml" ContentType="application/vnd.openxmlformats-officedocument.presentationml.notesSlide+xml"/>
  <Override PartName="/ppt/charts/chart22.xml" ContentType="application/vnd.openxmlformats-officedocument.drawingml.chart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21.xml" ContentType="application/vnd.openxmlformats-officedocument.presentationml.notesSlide+xml"/>
  <Override PartName="/ppt/charts/chart23.xml" ContentType="application/vnd.openxmlformats-officedocument.drawingml.chart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22.xml" ContentType="application/vnd.openxmlformats-officedocument.presentationml.notesSlide+xml"/>
  <Override PartName="/ppt/charts/chart24.xml" ContentType="application/vnd.openxmlformats-officedocument.drawingml.chart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23.xml" ContentType="application/vnd.openxmlformats-officedocument.presentationml.notesSlide+xml"/>
  <Override PartName="/ppt/charts/chart25.xml" ContentType="application/vnd.openxmlformats-officedocument.drawingml.chart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notesSlides/notesSlide24.xml" ContentType="application/vnd.openxmlformats-officedocument.presentationml.notesSlide+xml"/>
  <Override PartName="/ppt/charts/chart26.xml" ContentType="application/vnd.openxmlformats-officedocument.drawingml.chart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notesSlides/notesSlide25.xml" ContentType="application/vnd.openxmlformats-officedocument.presentationml.notesSlide+xml"/>
  <Override PartName="/ppt/charts/chart27.xml" ContentType="application/vnd.openxmlformats-officedocument.drawingml.chart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26.xml" ContentType="application/vnd.openxmlformats-officedocument.presentationml.notesSlide+xml"/>
  <Override PartName="/ppt/charts/chart28.xml" ContentType="application/vnd.openxmlformats-officedocument.drawingml.chart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27.xml" ContentType="application/vnd.openxmlformats-officedocument.presentationml.notesSlide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943" autoAdjust="0"/>
  </p:normalViewPr>
  <p:slideViewPr>
    <p:cSldViewPr>
      <p:cViewPr varScale="1">
        <p:scale>
          <a:sx n="56" d="100"/>
          <a:sy n="56" d="100"/>
        </p:scale>
        <p:origin x="-18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~1\Admin\MYDOCU~1\KEYPOI~1\tmp\1698ED~1\Keypoint%20Interactive%20Chart%20in%20Microsoft%20Office%20PowerPoint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'034'!$B$1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'034'!$A$2:$A$3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'034'!$B$2:$B$3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798400"/>
        <c:axId val="98100736"/>
      </c:barChart>
      <c:catAx>
        <c:axId val="9779840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98100736"/>
        <c:crosses val="autoZero"/>
        <c:auto val="1"/>
        <c:lblAlgn val="ctr"/>
        <c:lblOffset val="100"/>
        <c:noMultiLvlLbl val="0"/>
      </c:catAx>
      <c:valAx>
        <c:axId val="9810073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7798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'040'!$B$1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'040'!$A$2:$A$5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'040'!$B$2:$B$5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569408"/>
        <c:axId val="119591680"/>
      </c:barChart>
      <c:catAx>
        <c:axId val="11956940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591680"/>
        <c:crosses val="autoZero"/>
        <c:auto val="1"/>
        <c:lblAlgn val="ctr"/>
        <c:lblOffset val="100"/>
        <c:noMultiLvlLbl val="0"/>
      </c:catAx>
      <c:valAx>
        <c:axId val="1195916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569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'041'!$B$1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'041'!$A$2:$A$5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'041'!$B$2:$B$5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688192"/>
        <c:axId val="119706368"/>
      </c:barChart>
      <c:catAx>
        <c:axId val="11968819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706368"/>
        <c:crosses val="autoZero"/>
        <c:auto val="1"/>
        <c:lblAlgn val="ctr"/>
        <c:lblOffset val="100"/>
        <c:noMultiLvlLbl val="0"/>
      </c:catAx>
      <c:valAx>
        <c:axId val="11970636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688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'008'!$B$1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'008'!$A$2:$A$3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'008'!$B$2:$B$3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49056"/>
        <c:axId val="98350592"/>
      </c:barChart>
      <c:catAx>
        <c:axId val="9834905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98350592"/>
        <c:crosses val="autoZero"/>
        <c:auto val="1"/>
        <c:lblAlgn val="ctr"/>
        <c:lblOffset val="100"/>
        <c:noMultiLvlLbl val="0"/>
      </c:catAx>
      <c:valAx>
        <c:axId val="983505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8349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85271317829471"/>
          <c:y val="4.0233333333333433E-2"/>
          <c:w val="0.71153488372092333"/>
          <c:h val="0.763500000000000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'011'!$B$1</c:f>
              <c:strCache>
                <c:ptCount val="1"/>
                <c:pt idx="0">
                  <c:v>True 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'011'!$A$2:$A$3</c:f>
              <c:strCache>
                <c:ptCount val="2"/>
                <c:pt idx="0">
                  <c:v>True </c:v>
                </c:pt>
                <c:pt idx="1">
                  <c:v>False</c:v>
                </c:pt>
              </c:strCache>
            </c:strRef>
          </c:cat>
          <c:val>
            <c:numRef>
              <c:f>'011'!$B$2:$B$3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71904"/>
        <c:axId val="119773440"/>
      </c:barChart>
      <c:catAx>
        <c:axId val="11977190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773440"/>
        <c:crosses val="autoZero"/>
        <c:auto val="1"/>
        <c:lblAlgn val="ctr"/>
        <c:lblOffset val="100"/>
        <c:noMultiLvlLbl val="0"/>
      </c:catAx>
      <c:valAx>
        <c:axId val="1197734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771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'043'!$B$1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'043'!$A$2:$A$5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'043'!$B$2:$B$5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25536"/>
        <c:axId val="119827072"/>
      </c:barChart>
      <c:catAx>
        <c:axId val="11982553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827072"/>
        <c:crosses val="autoZero"/>
        <c:auto val="1"/>
        <c:lblAlgn val="ctr"/>
        <c:lblOffset val="100"/>
        <c:noMultiLvlLbl val="0"/>
      </c:catAx>
      <c:valAx>
        <c:axId val="1198270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825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'044'!$B$1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'044'!$A$2:$A$5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'044'!$B$2:$B$5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129408"/>
        <c:axId val="120130944"/>
      </c:barChart>
      <c:catAx>
        <c:axId val="12012940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0130944"/>
        <c:crosses val="autoZero"/>
        <c:auto val="1"/>
        <c:lblAlgn val="ctr"/>
        <c:lblOffset val="100"/>
        <c:noMultiLvlLbl val="0"/>
      </c:catAx>
      <c:valAx>
        <c:axId val="12013094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0129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'042'!$B$1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'042'!$A$2:$A$3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'042'!$B$2:$B$3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195712"/>
        <c:axId val="120209792"/>
      </c:barChart>
      <c:catAx>
        <c:axId val="12019571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0209792"/>
        <c:crosses val="autoZero"/>
        <c:auto val="1"/>
        <c:lblAlgn val="ctr"/>
        <c:lblOffset val="100"/>
        <c:noMultiLvlLbl val="0"/>
      </c:catAx>
      <c:valAx>
        <c:axId val="1202097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019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'031'!$B$1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'031'!$A$2:$A$5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'031'!$B$2:$B$5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574144"/>
        <c:axId val="125588224"/>
      </c:barChart>
      <c:catAx>
        <c:axId val="1255741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5588224"/>
        <c:crosses val="autoZero"/>
        <c:auto val="1"/>
        <c:lblAlgn val="ctr"/>
        <c:lblOffset val="100"/>
        <c:noMultiLvlLbl val="0"/>
      </c:catAx>
      <c:valAx>
        <c:axId val="12558822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5574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'049'!$B$1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'049'!$A$2:$A$5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'049'!$B$2:$B$5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644800"/>
        <c:axId val="125646336"/>
      </c:barChart>
      <c:catAx>
        <c:axId val="12564480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5646336"/>
        <c:crosses val="autoZero"/>
        <c:auto val="1"/>
        <c:lblAlgn val="ctr"/>
        <c:lblOffset val="100"/>
        <c:noMultiLvlLbl val="0"/>
      </c:catAx>
      <c:valAx>
        <c:axId val="125646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5644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'051'!$B$1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'051'!$A$2:$A$5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'051'!$B$2:$B$5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90304"/>
        <c:axId val="119891840"/>
      </c:barChart>
      <c:catAx>
        <c:axId val="11989030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891840"/>
        <c:crosses val="autoZero"/>
        <c:auto val="1"/>
        <c:lblAlgn val="ctr"/>
        <c:lblOffset val="100"/>
        <c:noMultiLvlLbl val="0"/>
      </c:catAx>
      <c:valAx>
        <c:axId val="1198918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890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35658914729353"/>
          <c:y val="7.3566666666666738E-2"/>
          <c:w val="0.71153488372092055"/>
          <c:h val="0.76350000000000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'024'!$B$1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'024'!$A$2:$A$5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'024'!$B$2:$B$5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574080"/>
        <c:axId val="118612736"/>
      </c:barChart>
      <c:catAx>
        <c:axId val="11857408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8612736"/>
        <c:crosses val="autoZero"/>
        <c:auto val="1"/>
        <c:lblAlgn val="ctr"/>
        <c:lblOffset val="100"/>
        <c:noMultiLvlLbl val="0"/>
      </c:catAx>
      <c:valAx>
        <c:axId val="1186127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8574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'052'!$B$1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'052'!$A$2:$A$5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'052'!$B$2:$B$5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951744"/>
        <c:axId val="119953280"/>
      </c:barChart>
      <c:catAx>
        <c:axId val="1199517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953280"/>
        <c:crosses val="autoZero"/>
        <c:auto val="1"/>
        <c:lblAlgn val="ctr"/>
        <c:lblOffset val="100"/>
        <c:noMultiLvlLbl val="0"/>
      </c:catAx>
      <c:valAx>
        <c:axId val="1199532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951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'032'!$B$1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'032'!$A$2:$A$5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'032'!$B$2:$B$5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078720"/>
        <c:axId val="120080256"/>
      </c:barChart>
      <c:catAx>
        <c:axId val="12007872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0080256"/>
        <c:crosses val="autoZero"/>
        <c:auto val="1"/>
        <c:lblAlgn val="ctr"/>
        <c:lblOffset val="100"/>
        <c:noMultiLvlLbl val="0"/>
      </c:catAx>
      <c:valAx>
        <c:axId val="12008025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0078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35658914729714"/>
          <c:y val="7.3566666666666836E-2"/>
          <c:w val="0.71153488372091656"/>
          <c:h val="0.76350000000000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'050'!$B$1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'050'!$A$2:$A$3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'050'!$B$2:$B$3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533056"/>
        <c:axId val="127534592"/>
      </c:barChart>
      <c:catAx>
        <c:axId val="12753305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534592"/>
        <c:crosses val="autoZero"/>
        <c:auto val="1"/>
        <c:lblAlgn val="ctr"/>
        <c:lblOffset val="100"/>
        <c:noMultiLvlLbl val="0"/>
      </c:catAx>
      <c:valAx>
        <c:axId val="1275345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533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35658914729575"/>
          <c:y val="7.3566666666666836E-2"/>
          <c:w val="0.71153488372091767"/>
          <c:h val="0.76350000000000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'045'!$B$1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'045'!$A$2:$A$6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'045'!$B$2:$B$6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591168"/>
        <c:axId val="127592704"/>
      </c:barChart>
      <c:catAx>
        <c:axId val="12759116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592704"/>
        <c:crosses val="autoZero"/>
        <c:auto val="1"/>
        <c:lblAlgn val="ctr"/>
        <c:lblOffset val="100"/>
        <c:noMultiLvlLbl val="0"/>
      </c:catAx>
      <c:valAx>
        <c:axId val="1275927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591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'046'!$B$1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'046'!$A$2:$A$3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'046'!$B$2:$B$3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49280"/>
        <c:axId val="127650816"/>
      </c:barChart>
      <c:catAx>
        <c:axId val="12764928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650816"/>
        <c:crosses val="autoZero"/>
        <c:auto val="1"/>
        <c:lblAlgn val="ctr"/>
        <c:lblOffset val="100"/>
        <c:noMultiLvlLbl val="0"/>
      </c:catAx>
      <c:valAx>
        <c:axId val="12765081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649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35658914729392"/>
          <c:y val="7.3566666666666738E-2"/>
          <c:w val="0.71153488372092111"/>
          <c:h val="0.76350000000000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'023'!$B$1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'023'!$A$2:$A$3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'023'!$B$2:$B$3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702912"/>
        <c:axId val="127704448"/>
      </c:barChart>
      <c:catAx>
        <c:axId val="12770291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704448"/>
        <c:crosses val="autoZero"/>
        <c:auto val="1"/>
        <c:lblAlgn val="ctr"/>
        <c:lblOffset val="100"/>
        <c:noMultiLvlLbl val="0"/>
      </c:catAx>
      <c:valAx>
        <c:axId val="12770444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702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'047'!$B$1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'047'!$A$2:$A$3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'047'!$B$2:$B$3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065088"/>
        <c:axId val="127066880"/>
      </c:barChart>
      <c:catAx>
        <c:axId val="12706508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066880"/>
        <c:crosses val="autoZero"/>
        <c:auto val="1"/>
        <c:lblAlgn val="ctr"/>
        <c:lblOffset val="100"/>
        <c:noMultiLvlLbl val="0"/>
      </c:catAx>
      <c:valAx>
        <c:axId val="1270668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065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'048'!$B$1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'048'!$A$2:$A$3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'048'!$B$2:$B$3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119744"/>
        <c:axId val="127121280"/>
      </c:barChart>
      <c:catAx>
        <c:axId val="1271197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121280"/>
        <c:crosses val="autoZero"/>
        <c:auto val="1"/>
        <c:lblAlgn val="ctr"/>
        <c:lblOffset val="100"/>
        <c:noMultiLvlLbl val="0"/>
      </c:catAx>
      <c:valAx>
        <c:axId val="1271212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119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'033'!$B$1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'033'!$A$2:$A$5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'033'!$B$2:$B$5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186048"/>
        <c:axId val="127187584"/>
      </c:barChart>
      <c:catAx>
        <c:axId val="12718604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187584"/>
        <c:crosses val="autoZero"/>
        <c:auto val="1"/>
        <c:lblAlgn val="ctr"/>
        <c:lblOffset val="100"/>
        <c:noMultiLvlLbl val="0"/>
      </c:catAx>
      <c:valAx>
        <c:axId val="127187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186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'012'!$B$1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'012'!$A$2:$A$3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'012'!$B$2:$B$3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227776"/>
        <c:axId val="127229312"/>
      </c:barChart>
      <c:catAx>
        <c:axId val="12722777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27229312"/>
        <c:crosses val="autoZero"/>
        <c:auto val="1"/>
        <c:lblAlgn val="ctr"/>
        <c:lblOffset val="100"/>
        <c:noMultiLvlLbl val="0"/>
      </c:catAx>
      <c:valAx>
        <c:axId val="12722931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7227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'036'!$B$1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'036'!$A$2:$A$5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'036'!$B$2:$B$5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005568"/>
        <c:axId val="119007104"/>
      </c:barChart>
      <c:catAx>
        <c:axId val="11900556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007104"/>
        <c:crosses val="autoZero"/>
        <c:auto val="1"/>
        <c:lblAlgn val="ctr"/>
        <c:lblOffset val="100"/>
        <c:noMultiLvlLbl val="0"/>
      </c:catAx>
      <c:valAx>
        <c:axId val="11900710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005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35658914729192"/>
          <c:y val="7.3566666666666711E-2"/>
          <c:w val="0.71153488372092388"/>
          <c:h val="0.763500000000000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'025'!$B$1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'025'!$A$2:$A$3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'025'!$B$2:$B$3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055488"/>
        <c:axId val="119057024"/>
      </c:barChart>
      <c:catAx>
        <c:axId val="11905548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057024"/>
        <c:crosses val="autoZero"/>
        <c:auto val="1"/>
        <c:lblAlgn val="ctr"/>
        <c:lblOffset val="100"/>
        <c:noMultiLvlLbl val="0"/>
      </c:catAx>
      <c:valAx>
        <c:axId val="1190570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055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'037'!$B$1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'037'!$A$2:$A$5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'037'!$B$2:$B$5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704768"/>
        <c:axId val="118743424"/>
      </c:barChart>
      <c:catAx>
        <c:axId val="11870476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8743424"/>
        <c:crosses val="autoZero"/>
        <c:auto val="1"/>
        <c:lblAlgn val="ctr"/>
        <c:lblOffset val="100"/>
        <c:noMultiLvlLbl val="0"/>
      </c:catAx>
      <c:valAx>
        <c:axId val="11874342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8704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'053'!$B$1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'053'!$A$2:$A$6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'053'!$B$2:$B$6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48896"/>
        <c:axId val="118854784"/>
      </c:barChart>
      <c:catAx>
        <c:axId val="11884889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8854784"/>
        <c:crosses val="autoZero"/>
        <c:auto val="1"/>
        <c:lblAlgn val="ctr"/>
        <c:lblOffset val="100"/>
        <c:noMultiLvlLbl val="0"/>
      </c:catAx>
      <c:valAx>
        <c:axId val="11885478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8848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'038'!$B$1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'038'!$A$2:$A$5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'038'!$B$2:$B$5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915456"/>
        <c:axId val="118916992"/>
      </c:barChart>
      <c:catAx>
        <c:axId val="11891545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8916992"/>
        <c:crosses val="autoZero"/>
        <c:auto val="1"/>
        <c:lblAlgn val="ctr"/>
        <c:lblOffset val="100"/>
        <c:noMultiLvlLbl val="0"/>
      </c:catAx>
      <c:valAx>
        <c:axId val="1189169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8915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'039'!$B$1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'039'!$A$2:$A$5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'039'!$B$2:$B$5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112832"/>
        <c:axId val="119114368"/>
      </c:barChart>
      <c:catAx>
        <c:axId val="11911283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114368"/>
        <c:crosses val="autoZero"/>
        <c:auto val="1"/>
        <c:lblAlgn val="ctr"/>
        <c:lblOffset val="100"/>
        <c:noMultiLvlLbl val="0"/>
      </c:catAx>
      <c:valAx>
        <c:axId val="11911436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112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'019'!$B$1</c:f>
              <c:strCache>
                <c:ptCount val="1"/>
                <c:pt idx="0">
                  <c:v>True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'019'!$A$2:$A$3</c:f>
              <c:strCache>
                <c:ptCount val="2"/>
                <c:pt idx="0">
                  <c:v>True</c:v>
                </c:pt>
                <c:pt idx="1">
                  <c:v>False</c:v>
                </c:pt>
              </c:strCache>
            </c:strRef>
          </c:cat>
          <c:val>
            <c:numRef>
              <c:f>'019'!$B$2:$B$3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244672"/>
        <c:axId val="119246208"/>
      </c:barChart>
      <c:catAx>
        <c:axId val="11924467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19246208"/>
        <c:crosses val="autoZero"/>
        <c:auto val="1"/>
        <c:lblAlgn val="ctr"/>
        <c:lblOffset val="100"/>
        <c:noMultiLvlLbl val="0"/>
      </c:catAx>
      <c:valAx>
        <c:axId val="1192462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24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1B2E8-F369-4B08-AFF2-515423ED3DCC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D9CC4-9602-4348-A41B-8495F5834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7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dirty="0">
                <a:latin typeface="Arial" charset="0"/>
              </a:rPr>
              <a:t>You are exposed to hazards in your workplace.  True or false?  </a:t>
            </a:r>
            <a:endParaRPr lang="en-US" dirty="0" smtClean="0">
              <a:latin typeface="Arial" charset="0"/>
            </a:endParaRPr>
          </a:p>
          <a:p>
            <a:endParaRPr lang="en-US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For </a:t>
            </a:r>
            <a:r>
              <a:rPr lang="en-US" dirty="0">
                <a:latin typeface="Arial" charset="0"/>
              </a:rPr>
              <a:t>those of you who answered no to this question, we will see if we can change your mind about this by the end of this presentation</a:t>
            </a:r>
            <a:r>
              <a:rPr lang="en-US" dirty="0" smtClean="0">
                <a:latin typeface="Arial" charset="0"/>
              </a:rPr>
              <a:t>.</a:t>
            </a:r>
          </a:p>
          <a:p>
            <a:endParaRPr lang="en-US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[Go</a:t>
            </a:r>
            <a:r>
              <a:rPr lang="en-US" baseline="0" dirty="0" smtClean="0">
                <a:latin typeface="Arial" charset="0"/>
              </a:rPr>
              <a:t> to </a:t>
            </a:r>
            <a:r>
              <a:rPr lang="en-US" baseline="0" dirty="0" err="1" smtClean="0">
                <a:latin typeface="Arial" charset="0"/>
              </a:rPr>
              <a:t>CosmetologyTrainingPresentationWithScript</a:t>
            </a:r>
            <a:r>
              <a:rPr lang="en-US" baseline="0" dirty="0" smtClean="0">
                <a:latin typeface="Arial" charset="0"/>
              </a:rPr>
              <a:t>, slide 2]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47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78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9810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dirty="0" smtClean="0"/>
              <a:t>Correct answer: 1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1858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dirty="0" smtClean="0"/>
              <a:t>Correct answer: 1</a:t>
            </a:r>
          </a:p>
          <a:p>
            <a:endParaRPr lang="en-US" dirty="0" smtClean="0"/>
          </a:p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CosmetologyTrainingPresentationWithScript</a:t>
            </a:r>
            <a:r>
              <a:rPr lang="en-US" baseline="0" dirty="0" smtClean="0"/>
              <a:t> slide 58]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176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</a:t>
            </a:r>
            <a:r>
              <a:rPr lang="en-US" baseline="0" dirty="0" smtClean="0"/>
              <a:t>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441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3906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smtClean="0"/>
              <a:t>Correct answer: 1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</a:p>
          <a:p>
            <a:endParaRPr lang="en-US" dirty="0" smtClean="0"/>
          </a:p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CosmetologyTrainingPresentationWithScript</a:t>
            </a:r>
            <a:r>
              <a:rPr lang="en-US" dirty="0" smtClean="0"/>
              <a:t>,</a:t>
            </a:r>
            <a:r>
              <a:rPr lang="en-US" baseline="0" dirty="0" smtClean="0"/>
              <a:t> slide 73]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620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73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Correct</a:t>
            </a:r>
            <a:r>
              <a:rPr lang="en-US" baseline="0" dirty="0" smtClean="0"/>
              <a:t> answer: 4</a:t>
            </a:r>
          </a:p>
          <a:p>
            <a:endParaRPr lang="en-US" baseline="0" dirty="0" smtClean="0"/>
          </a:p>
          <a:p>
            <a:r>
              <a:rPr lang="en-US" baseline="0" dirty="0" smtClean="0"/>
              <a:t>[Go to </a:t>
            </a:r>
            <a:r>
              <a:rPr lang="en-US" baseline="0" dirty="0" err="1" smtClean="0"/>
              <a:t>CosmetologyTrainingPresentationWithScript</a:t>
            </a:r>
            <a:r>
              <a:rPr lang="en-US" baseline="0" dirty="0" smtClean="0"/>
              <a:t>, slide 77]</a:t>
            </a:r>
            <a:endParaRPr lang="en-US" dirty="0" smtClean="0"/>
          </a:p>
        </p:txBody>
      </p:sp>
      <p:sp>
        <p:nvSpPr>
          <p:cNvPr id="187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896"/>
            <a:fld id="{6060F500-73FD-4540-B027-BD25ADB5BB12}" type="slidenum">
              <a:rPr lang="en-US" smtClean="0"/>
              <a:pPr defTabSz="911896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</a:t>
            </a:r>
            <a:r>
              <a:rPr lang="en-US" baseline="0" dirty="0" err="1" smtClean="0"/>
              <a:t>WithScript</a:t>
            </a:r>
            <a:r>
              <a:rPr lang="en-US" baseline="0" dirty="0" smtClean="0"/>
              <a:t>, slide 78]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83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3</a:t>
            </a:r>
          </a:p>
          <a:p>
            <a:endParaRPr lang="en-US" dirty="0" smtClean="0"/>
          </a:p>
          <a:p>
            <a:r>
              <a:rPr lang="en-US" dirty="0" smtClean="0"/>
              <a:t>[Go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CosmetologyTrainingPresentationWithScript</a:t>
            </a:r>
            <a:r>
              <a:rPr lang="en-US" baseline="0" dirty="0" smtClean="0"/>
              <a:t>, slide 16]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087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04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CosmetologyTrainingPresentationWithScript</a:t>
            </a:r>
            <a:r>
              <a:rPr lang="en-US" dirty="0" smtClean="0"/>
              <a:t>, slide 95]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33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6130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dirty="0" smtClean="0"/>
              <a:t>Correct answer: 1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</a:t>
            </a:r>
            <a:r>
              <a:rPr lang="en-US" baseline="0" dirty="0" smtClean="0"/>
              <a:t>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0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146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068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88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Correct answer: 2</a:t>
            </a:r>
          </a:p>
          <a:p>
            <a:endParaRPr lang="en-US" dirty="0" smtClean="0"/>
          </a:p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</a:t>
            </a:r>
            <a:r>
              <a:rPr lang="en-US" baseline="0" dirty="0" err="1" smtClean="0"/>
              <a:t>WithScript</a:t>
            </a:r>
            <a:r>
              <a:rPr lang="en-US" baseline="0" dirty="0" smtClean="0"/>
              <a:t>, slide 108]</a:t>
            </a:r>
            <a:endParaRPr lang="en-US" dirty="0" smtClean="0"/>
          </a:p>
        </p:txBody>
      </p:sp>
      <p:sp>
        <p:nvSpPr>
          <p:cNvPr id="2088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896"/>
            <a:fld id="{F7D7817B-749B-4C98-AEFA-32E0EA7AA7D0}" type="slidenum">
              <a:rPr lang="en-US" smtClean="0"/>
              <a:pPr defTabSz="911896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12994" name="Rectangle 3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r>
              <a:rPr lang="en-US" dirty="0" smtClean="0"/>
              <a:t>Correct answer: 1</a:t>
            </a:r>
          </a:p>
          <a:p>
            <a:endParaRPr lang="en-US" dirty="0" smtClean="0"/>
          </a:p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CosmetologyTrainingPresentationWithScript</a:t>
            </a:r>
            <a:r>
              <a:rPr lang="en-US" dirty="0" smtClean="0"/>
              <a:t>,</a:t>
            </a:r>
            <a:r>
              <a:rPr lang="en-US" baseline="0" dirty="0" smtClean="0"/>
              <a:t> slide 108]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46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74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</a:p>
          <a:p>
            <a:endParaRPr lang="en-US" dirty="0" smtClean="0"/>
          </a:p>
          <a:p>
            <a:r>
              <a:rPr lang="en-US" dirty="0" smtClean="0"/>
              <a:t>[Go to </a:t>
            </a:r>
            <a:r>
              <a:rPr lang="en-US" dirty="0" err="1" smtClean="0"/>
              <a:t>CosmetologyTrainingPresentationWithScript</a:t>
            </a:r>
            <a:r>
              <a:rPr lang="en-US" dirty="0" smtClean="0"/>
              <a:t>,</a:t>
            </a:r>
            <a:r>
              <a:rPr lang="en-US" baseline="0" dirty="0" smtClean="0"/>
              <a:t> slide 32]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81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78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52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answer: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D9CC4-9602-4348-A41B-8495F5834F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97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5714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</p:spPr>
        <p:txBody>
          <a:bodyPr lIns="91434" tIns="45718" rIns="91434" bIns="45718"/>
          <a:lstStyle/>
          <a:p>
            <a:pPr>
              <a:spcBef>
                <a:spcPct val="0"/>
              </a:spcBef>
            </a:pPr>
            <a:r>
              <a:rPr lang="en-US" dirty="0" smtClean="0"/>
              <a:t>Correct answer: 2</a:t>
            </a:r>
          </a:p>
        </p:txBody>
      </p:sp>
      <p:sp>
        <p:nvSpPr>
          <p:cNvPr id="115715" name="Slide Number Placeholder 3"/>
          <p:cNvSpPr txBox="1">
            <a:spLocks noGrp="1"/>
          </p:cNvSpPr>
          <p:nvPr/>
        </p:nvSpPr>
        <p:spPr bwMode="auto">
          <a:xfrm>
            <a:off x="3884122" y="8685862"/>
            <a:ext cx="2972320" cy="45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8" rIns="91434" bIns="45718" anchor="b"/>
          <a:lstStyle/>
          <a:p>
            <a:pPr algn="r" defTabSz="913458"/>
            <a:fld id="{039007C8-8DEE-4694-BAAD-8A2F65118BDC}" type="slidenum">
              <a:rPr lang="en-US" sz="1300">
                <a:latin typeface="Arial" charset="0"/>
              </a:rPr>
              <a:pPr algn="r" defTabSz="913458"/>
              <a:t>9</a:t>
            </a:fld>
            <a:endParaRPr lang="en-US" sz="13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334963" cy="6858000"/>
          </a:xfrm>
          <a:prstGeom prst="rect">
            <a:avLst/>
          </a:prstGeom>
          <a:gradFill rotWithShape="0">
            <a:gsLst>
              <a:gs pos="0">
                <a:srgbClr val="007DC3"/>
              </a:gs>
              <a:gs pos="100000">
                <a:srgbClr val="007DC3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553200"/>
            <a:ext cx="2133600" cy="304800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014907E-9A3C-4E30-9228-C22F6162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40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8619B-5057-4B5F-A36B-E699DEE589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8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0"/>
            <a:ext cx="21907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4198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77C54-3AE4-481B-A95B-D4DCA25B5F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4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eypoint Question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body" idx="13"/>
          </p:nvPr>
        </p:nvSpPr>
        <p:spPr>
          <a:xfrm>
            <a:off x="381000" y="1295400"/>
            <a:ext cx="8382000" cy="685800"/>
          </a:xfr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hoices"/>
          <p:cNvSpPr>
            <a:spLocks noGrp="1"/>
          </p:cNvSpPr>
          <p:nvPr>
            <p:ph type="body" sz="quarter" idx="14"/>
          </p:nvPr>
        </p:nvSpPr>
        <p:spPr>
          <a:xfrm>
            <a:off x="381000" y="2133600"/>
            <a:ext cx="4095750" cy="3810000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 algn="l" rtl="0" eaLnBrk="0" fontAlgn="base" hangingPunct="0">
              <a:spcBef>
                <a:spcPct val="20000"/>
              </a:spcBef>
              <a:spcAft>
                <a:spcPct val="0"/>
              </a:spcAft>
              <a:buAutoNum type="arabicPeriod"/>
              <a:defRPr/>
            </a:lvl1pPr>
            <a:lvl2pPr marL="971550" indent="-514350" algn="l" rtl="0" eaLnBrk="0" fontAlgn="base" hangingPunct="0">
              <a:spcBef>
                <a:spcPct val="20000"/>
              </a:spcBef>
              <a:spcAft>
                <a:spcPct val="0"/>
              </a:spcAft>
              <a:buAutoNum type="arabicPeriod"/>
              <a:defRPr/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AutoNum type="arabicPeriod"/>
              <a:defRPr/>
            </a:lvl3pPr>
            <a:lvl4pPr marL="18288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AutoNum type="arabicPeriod"/>
              <a:defRPr/>
            </a:lvl4pPr>
            <a:lvl5pPr marL="22860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AutoNum type="arabicPeriod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hartPosition"/>
          <p:cNvSpPr>
            <a:spLocks noGrp="1"/>
          </p:cNvSpPr>
          <p:nvPr>
            <p:ph type="chart" sz="quarter" idx="15"/>
          </p:nvPr>
        </p:nvSpPr>
        <p:spPr>
          <a:xfrm>
            <a:off x="4667250" y="2133600"/>
            <a:ext cx="4095750" cy="38100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9D203-4E77-43FD-AEF2-404885080F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612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eypoint Clock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5" hidden="1"/>
          <p:cNvSpPr/>
          <p:nvPr userDrawn="1">
            <p:custDataLst>
              <p:tags r:id="rId1"/>
            </p:custDataLst>
          </p:nvPr>
        </p:nvSpPr>
        <p:spPr>
          <a:xfrm>
            <a:off x="8191500" y="5905500"/>
            <a:ext cx="635000" cy="63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AD94-578A-408A-9D1B-BAEA72579C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3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477000"/>
            <a:ext cx="1905000" cy="344488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A755582-5130-461F-908E-70A501538F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16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Respirator Fitting</a:t>
            </a: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BDF6-C152-4DC2-9F89-6892E316BE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9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08838" y="6477000"/>
            <a:ext cx="1905000" cy="381000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175C19C-3F0B-4FB8-AAA6-770957BE76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0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82BB1-7C8B-4FC8-80B8-DB9F292170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78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477000"/>
            <a:ext cx="1905000" cy="377825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4963A27-A1FE-4DDB-ACA9-CE347C3F79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42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08838" y="6553200"/>
            <a:ext cx="1905000" cy="287338"/>
          </a:xfr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0EA8459-F38E-497A-AFF2-EBA5E458D0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74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61561-4E83-4872-9596-F6964A67E0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74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AB586-012E-414D-915C-CE2FD4B52F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04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36512-19DF-457F-B26C-79048C3325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02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A133D-0C07-4FCD-905F-AC6DF0FE21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77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84735B9-7A5E-4BA4-93EF-D3096377561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334963" cy="6858000"/>
          </a:xfrm>
          <a:prstGeom prst="rect">
            <a:avLst/>
          </a:prstGeom>
          <a:gradFill rotWithShape="0">
            <a:gsLst>
              <a:gs pos="0">
                <a:srgbClr val="007DC3"/>
              </a:gs>
              <a:gs pos="100000">
                <a:srgbClr val="007DC3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7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539B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5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tags" Target="../tags/tag50.xml"/><Relationship Id="rId7" Type="http://schemas.openxmlformats.org/officeDocument/2006/relationships/notesSlide" Target="../notesSlides/notesSlide1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tags" Target="../tags/tag55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57.xml"/><Relationship Id="rId4" Type="http://schemas.openxmlformats.org/officeDocument/2006/relationships/tags" Target="../tags/tag5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tags" Target="../tags/tag60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tags" Target="../tags/tag65.xml"/><Relationship Id="rId7" Type="http://schemas.openxmlformats.org/officeDocument/2006/relationships/notesSlide" Target="../notesSlides/notesSlide13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7.xml"/><Relationship Id="rId4" Type="http://schemas.openxmlformats.org/officeDocument/2006/relationships/tags" Target="../tags/tag6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tags" Target="../tags/tag70.xml"/><Relationship Id="rId7" Type="http://schemas.openxmlformats.org/officeDocument/2006/relationships/notesSlide" Target="../notesSlides/notesSlide1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tags" Target="../tags/tag75.xml"/><Relationship Id="rId7" Type="http://schemas.openxmlformats.org/officeDocument/2006/relationships/notesSlide" Target="../notesSlides/notesSlide1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tags" Target="../tags/tag80.xml"/><Relationship Id="rId7" Type="http://schemas.openxmlformats.org/officeDocument/2006/relationships/notesSlide" Target="../notesSlides/notesSlide16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2.xml"/><Relationship Id="rId4" Type="http://schemas.openxmlformats.org/officeDocument/2006/relationships/tags" Target="../tags/tag8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tags" Target="../tags/tag85.xml"/><Relationship Id="rId7" Type="http://schemas.openxmlformats.org/officeDocument/2006/relationships/notesSlide" Target="../notesSlides/notesSlide17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7.xml"/><Relationship Id="rId4" Type="http://schemas.openxmlformats.org/officeDocument/2006/relationships/tags" Target="../tags/tag8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8.xml"/><Relationship Id="rId3" Type="http://schemas.openxmlformats.org/officeDocument/2006/relationships/tags" Target="../tags/tag90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92.xml"/><Relationship Id="rId4" Type="http://schemas.openxmlformats.org/officeDocument/2006/relationships/tags" Target="../tags/tag9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95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3.jpeg"/><Relationship Id="rId2" Type="http://schemas.openxmlformats.org/officeDocument/2006/relationships/tags" Target="../tags/tag94.xml"/><Relationship Id="rId1" Type="http://schemas.openxmlformats.org/officeDocument/2006/relationships/vmlDrawing" Target="../drawings/vmlDrawing1.vml"/><Relationship Id="rId6" Type="http://schemas.openxmlformats.org/officeDocument/2006/relationships/tags" Target="../tags/tag98.xml"/><Relationship Id="rId11" Type="http://schemas.openxmlformats.org/officeDocument/2006/relationships/chart" Target="../charts/chart19.xml"/><Relationship Id="rId5" Type="http://schemas.openxmlformats.org/officeDocument/2006/relationships/tags" Target="../tags/tag97.xml"/><Relationship Id="rId10" Type="http://schemas.openxmlformats.org/officeDocument/2006/relationships/image" Target="../media/image2.png"/><Relationship Id="rId4" Type="http://schemas.openxmlformats.org/officeDocument/2006/relationships/tags" Target="../tags/tag96.xml"/><Relationship Id="rId9" Type="http://schemas.openxmlformats.org/officeDocument/2006/relationships/oleObject" Target="../embeddings/Microsoft_Excel_97-2003_Worksheet1.xls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01.xml"/><Relationship Id="rId7" Type="http://schemas.openxmlformats.org/officeDocument/2006/relationships/chart" Target="../charts/chart20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03.xml"/><Relationship Id="rId4" Type="http://schemas.openxmlformats.org/officeDocument/2006/relationships/tags" Target="../tags/tag10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7" Type="http://schemas.openxmlformats.org/officeDocument/2006/relationships/chart" Target="../charts/chart21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08.xml"/><Relationship Id="rId4" Type="http://schemas.openxmlformats.org/officeDocument/2006/relationships/tags" Target="../tags/tag10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2.xml"/><Relationship Id="rId3" Type="http://schemas.openxmlformats.org/officeDocument/2006/relationships/tags" Target="../tags/tag112.xml"/><Relationship Id="rId7" Type="http://schemas.openxmlformats.org/officeDocument/2006/relationships/notesSlide" Target="../notesSlides/notesSlide20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3.xml"/><Relationship Id="rId3" Type="http://schemas.openxmlformats.org/officeDocument/2006/relationships/tags" Target="../tags/tag117.xml"/><Relationship Id="rId7" Type="http://schemas.openxmlformats.org/officeDocument/2006/relationships/notesSlide" Target="../notesSlides/notesSlide2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19.xml"/><Relationship Id="rId4" Type="http://schemas.openxmlformats.org/officeDocument/2006/relationships/tags" Target="../tags/tag118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4.xml"/><Relationship Id="rId3" Type="http://schemas.openxmlformats.org/officeDocument/2006/relationships/tags" Target="../tags/tag122.xml"/><Relationship Id="rId7" Type="http://schemas.openxmlformats.org/officeDocument/2006/relationships/notesSlide" Target="../notesSlides/notesSlide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5.xml"/><Relationship Id="rId3" Type="http://schemas.openxmlformats.org/officeDocument/2006/relationships/tags" Target="../tags/tag127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tags" Target="../tags/tag132.xml"/><Relationship Id="rId7" Type="http://schemas.openxmlformats.org/officeDocument/2006/relationships/notesSlide" Target="../notesSlides/notesSlide24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7.xml"/><Relationship Id="rId3" Type="http://schemas.openxmlformats.org/officeDocument/2006/relationships/tags" Target="../tags/tag137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39.xml"/><Relationship Id="rId4" Type="http://schemas.openxmlformats.org/officeDocument/2006/relationships/tags" Target="../tags/tag13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8.xml"/><Relationship Id="rId3" Type="http://schemas.openxmlformats.org/officeDocument/2006/relationships/tags" Target="../tags/tag142.xml"/><Relationship Id="rId7" Type="http://schemas.openxmlformats.org/officeDocument/2006/relationships/notesSlide" Target="../notesSlides/notesSlide2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9.xml"/><Relationship Id="rId3" Type="http://schemas.openxmlformats.org/officeDocument/2006/relationships/tags" Target="../tags/tag147.xml"/><Relationship Id="rId7" Type="http://schemas.openxmlformats.org/officeDocument/2006/relationships/notesSlide" Target="../notesSlides/notesSlide2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tags" Target="../tags/tag20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tags" Target="../tags/tag25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tags" Target="../tags/tag30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Layout" Target="../slideLayouts/slideLayout14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tags" Target="../tags/tag35.xml"/><Relationship Id="rId7" Type="http://schemas.openxmlformats.org/officeDocument/2006/relationships/notesSlide" Target="../notesSlides/notesSlide7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tags" Target="../tags/tag40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tags" Target="../tags/tag45.xml"/><Relationship Id="rId7" Type="http://schemas.openxmlformats.org/officeDocument/2006/relationships/notesSlide" Target="../notesSlides/notesSlide9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2253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8248CCE8-FE4D-48C3-BCF6-69E528C9490C}" type="slidenum">
              <a:rPr lang="en-US" sz="1200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253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You are exposed to hazards in your workplace.</a:t>
            </a:r>
          </a:p>
        </p:txBody>
      </p:sp>
      <p:sp>
        <p:nvSpPr>
          <p:cNvPr id="2253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200400"/>
            <a:ext cx="4095750" cy="2895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sp>
        <p:nvSpPr>
          <p:cNvPr id="8" name="Oval 7"/>
          <p:cNvSpPr/>
          <p:nvPr>
            <p:custDataLst>
              <p:tags r:id="rId4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>
                <a:solidFill>
                  <a:srgbClr val="FFFFFF"/>
                </a:solidFill>
              </a:rPr>
              <a:t>1</a:t>
            </a:r>
            <a:r>
              <a:rPr lang="en-US">
                <a:solidFill>
                  <a:srgbClr val="FFFFFF"/>
                </a:solidFill>
              </a:rPr>
              <a:t>0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9" name="Chart 8"/>
          <p:cNvGraphicFramePr/>
          <p:nvPr>
            <p:custDataLst>
              <p:tags r:id="rId5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854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9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16738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1449DCC-F709-430B-AB93-AFC153B3D48E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16739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501063" cy="1317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What products can expose you to formaldehyde in the workplace?</a:t>
            </a:r>
          </a:p>
        </p:txBody>
      </p:sp>
      <p:sp>
        <p:nvSpPr>
          <p:cNvPr id="116740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819400"/>
            <a:ext cx="4095750" cy="3810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Keratin Smoothing Products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Some nail polish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Nail hardeners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All of the above</a:t>
            </a:r>
          </a:p>
        </p:txBody>
      </p:sp>
      <p:graphicFrame>
        <p:nvGraphicFramePr>
          <p:cNvPr id="8" name="Chart 7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91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1776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9CBC2EA-DFF0-4790-A437-00DFC82E66B3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1776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501063" cy="1317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What are some of the health effects caused by formaldehyde?</a:t>
            </a:r>
          </a:p>
        </p:txBody>
      </p:sp>
      <p:sp>
        <p:nvSpPr>
          <p:cNvPr id="11776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711450"/>
            <a:ext cx="4095750" cy="3810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Irritation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Allergies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Reproductive effects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All of the above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36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Title 1"/>
          <p:cNvSpPr>
            <a:spLocks noGrp="1"/>
          </p:cNvSpPr>
          <p:nvPr>
            <p:ph type="title" idx="4294967295"/>
          </p:nvPr>
        </p:nvSpPr>
        <p:spPr>
          <a:xfrm>
            <a:off x="381000" y="-25400"/>
            <a:ext cx="8763000" cy="1143000"/>
          </a:xfrm>
        </p:spPr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18786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729799A-9DBE-44C2-9243-CBE6C22A8BB0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18787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While working with Keratin Smoothing Products, it is important to let your coworkers working in the area know they might also be at risk for exposure.</a:t>
            </a:r>
          </a:p>
        </p:txBody>
      </p:sp>
      <p:sp>
        <p:nvSpPr>
          <p:cNvPr id="118788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90800"/>
            <a:ext cx="4095750" cy="35052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651375" y="2597150"/>
          <a:ext cx="40957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Oval 7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42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2083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1AE3396-5D15-4BA0-97F8-BE489812300F}" type="slidenum">
              <a:rPr lang="en-US" sz="1200"/>
              <a:pPr algn="r"/>
              <a:t>13</a:t>
            </a:fld>
            <a:endParaRPr lang="en-US" sz="1200"/>
          </a:p>
        </p:txBody>
      </p:sp>
      <p:sp>
        <p:nvSpPr>
          <p:cNvPr id="12083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There is a federal OSHA standard for exposure to formaldehyde.</a:t>
            </a:r>
          </a:p>
        </p:txBody>
      </p:sp>
      <p:sp>
        <p:nvSpPr>
          <p:cNvPr id="12083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14600"/>
            <a:ext cx="4095750" cy="2590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 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10" name="Chart 9"/>
          <p:cNvGraphicFramePr/>
          <p:nvPr>
            <p:custDataLst>
              <p:tags r:id="rId4"/>
            </p:custDataLst>
          </p:nvPr>
        </p:nvGraphicFramePr>
        <p:xfrm>
          <a:off x="4267200" y="22860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Oval 7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32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5053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F990C44-2E90-4DD3-A421-590C7C51179D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5053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Which is an example of a work practice that can be used to reduce worker exposure to salon chemicals?</a:t>
            </a:r>
          </a:p>
        </p:txBody>
      </p:sp>
      <p:sp>
        <p:nvSpPr>
          <p:cNvPr id="15053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728913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Use the smallest quantity of a chemical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Use mixing stations to prepare products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Replace lids immediately after using a chemical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All of the above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17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5155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320F334-0FA3-436D-A689-2CA5EFEF056A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5155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What type of personal protective equipment could be worn when working on artificial nails?</a:t>
            </a:r>
          </a:p>
        </p:txBody>
      </p:sp>
      <p:sp>
        <p:nvSpPr>
          <p:cNvPr id="15155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728913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Latex gloves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Surgical mask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N95 mask &amp; nitrile gloves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Latex glove and surgical mask</a:t>
            </a:r>
          </a:p>
        </p:txBody>
      </p:sp>
      <p:graphicFrame>
        <p:nvGraphicFramePr>
          <p:cNvPr id="11" name="Chart 10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664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2288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3091C0C-3C0B-4A0F-9BC2-64E7A87512F7}" type="slidenum">
              <a:rPr lang="en-US" sz="1200"/>
              <a:pPr algn="r"/>
              <a:t>16</a:t>
            </a:fld>
            <a:endParaRPr lang="en-US" sz="1200"/>
          </a:p>
        </p:txBody>
      </p:sp>
      <p:sp>
        <p:nvSpPr>
          <p:cNvPr id="12288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Salons that don’t have appropriate ventilation should not perform Keratin Smoothing treatments.</a:t>
            </a:r>
          </a:p>
        </p:txBody>
      </p:sp>
      <p:sp>
        <p:nvSpPr>
          <p:cNvPr id="12288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200400"/>
            <a:ext cx="4095750" cy="2895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10" name="Chart 9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Oval 7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1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2493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4235C74-CA45-4BC3-91F4-82C4B9C07DAC}" type="slidenum">
              <a:rPr lang="en-US" sz="1200"/>
              <a:pPr algn="r"/>
              <a:t>17</a:t>
            </a:fld>
            <a:endParaRPr lang="en-US" sz="1200"/>
          </a:p>
        </p:txBody>
      </p:sp>
      <p:sp>
        <p:nvSpPr>
          <p:cNvPr id="12493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Which of the following controls should be used to reduce worker exposure to formaldehyde?</a:t>
            </a:r>
          </a:p>
        </p:txBody>
      </p:sp>
      <p:sp>
        <p:nvSpPr>
          <p:cNvPr id="12493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048000"/>
            <a:ext cx="4095750" cy="3352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Open windows &amp; doors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Local exhaust ventilation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Use a salon specific air purifier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All of the above</a:t>
            </a:r>
          </a:p>
        </p:txBody>
      </p:sp>
      <p:graphicFrame>
        <p:nvGraphicFramePr>
          <p:cNvPr id="33" name="Chart 32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86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Quiz Bowl</a:t>
            </a:r>
          </a:p>
        </p:txBody>
      </p:sp>
      <p:sp>
        <p:nvSpPr>
          <p:cNvPr id="18637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07EC7A1-A91B-4587-BCA7-A15033254225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18637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501063" cy="1317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400" smtClean="0"/>
              <a:t>Pick the </a:t>
            </a:r>
            <a:r>
              <a:rPr lang="en-US" sz="2400" u="sng" smtClean="0"/>
              <a:t>single</a:t>
            </a:r>
            <a:r>
              <a:rPr lang="en-US" sz="2400" smtClean="0"/>
              <a:t> best answer.</a:t>
            </a:r>
          </a:p>
          <a:p>
            <a:pPr marL="0" indent="0">
              <a:buFontTx/>
              <a:buNone/>
            </a:pPr>
            <a:r>
              <a:rPr lang="en-US" sz="2800" smtClean="0"/>
              <a:t>Which is the most important ergonomic risk factor for MSDs?</a:t>
            </a:r>
          </a:p>
          <a:p>
            <a:pPr marL="0" indent="0">
              <a:buFontTx/>
              <a:buNone/>
            </a:pPr>
            <a:endParaRPr lang="en-US" sz="2800" smtClean="0"/>
          </a:p>
        </p:txBody>
      </p:sp>
      <p:sp>
        <p:nvSpPr>
          <p:cNvPr id="18637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51113"/>
            <a:ext cx="4095750" cy="3810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Force 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Repetition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Posture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Force </a:t>
            </a:r>
            <a:r>
              <a:rPr lang="en-US" sz="2800" u="sng" smtClean="0"/>
              <a:t>and/or</a:t>
            </a:r>
            <a:r>
              <a:rPr lang="en-US" sz="2800" smtClean="0"/>
              <a:t> posture </a:t>
            </a:r>
            <a:r>
              <a:rPr lang="en-US" sz="2800" u="sng" smtClean="0"/>
              <a:t>and/or</a:t>
            </a:r>
            <a:r>
              <a:rPr lang="en-US" sz="2800" smtClean="0"/>
              <a:t> repetition</a:t>
            </a:r>
          </a:p>
        </p:txBody>
      </p:sp>
      <p:graphicFrame>
        <p:nvGraphicFramePr>
          <p:cNvPr id="8" name="Chart 7"/>
          <p:cNvGraphicFramePr/>
          <p:nvPr>
            <p:custDataLst>
              <p:tags r:id="rId4"/>
            </p:custDataLst>
          </p:nvPr>
        </p:nvGraphicFramePr>
        <p:xfrm>
          <a:off x="4616450" y="2325913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581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Ergonomic Activity</a:t>
            </a:r>
            <a:endParaRPr lang="en-US" dirty="0"/>
          </a:p>
        </p:txBody>
      </p:sp>
      <p:sp>
        <p:nvSpPr>
          <p:cNvPr id="189442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Reducing Required Force:  Ways to get a stronger grip</a:t>
            </a:r>
          </a:p>
        </p:txBody>
      </p:sp>
      <p:sp>
        <p:nvSpPr>
          <p:cNvPr id="1894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D1101-F127-40E0-BDA4-C26BC4CC9F6A}" type="slidenum">
              <a:rPr lang="en-US" smtClean="0"/>
              <a:pPr/>
              <a:t>19</a:t>
            </a:fld>
            <a:endParaRPr lang="en-US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5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5120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9158058-56F2-4050-ACC8-C7F69E823BFF}" type="slidenum">
              <a:rPr lang="en-US" sz="1200"/>
              <a:pPr algn="r"/>
              <a:t>2</a:t>
            </a:fld>
            <a:endParaRPr lang="en-US" sz="1200"/>
          </a:p>
        </p:txBody>
      </p:sp>
      <p:sp>
        <p:nvSpPr>
          <p:cNvPr id="5120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What does OSHA stand for?  </a:t>
            </a:r>
          </a:p>
        </p:txBody>
      </p:sp>
      <p:sp>
        <p:nvSpPr>
          <p:cNvPr id="5120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62225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Occupational Safety and Health Alliance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Occupational Security and Health Association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Occupational Safety and Health Administration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Ordinary Super Hero Alliance</a:t>
            </a:r>
          </a:p>
        </p:txBody>
      </p:sp>
      <p:graphicFrame>
        <p:nvGraphicFramePr>
          <p:cNvPr id="8" name="Chart 7"/>
          <p:cNvGraphicFramePr/>
          <p:nvPr>
            <p:custDataLst>
              <p:tags r:id="rId4"/>
            </p:custDataLst>
          </p:nvPr>
        </p:nvGraphicFramePr>
        <p:xfrm>
          <a:off x="4495800" y="25146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24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Size of Object</a:t>
            </a:r>
          </a:p>
        </p:txBody>
      </p:sp>
      <p:sp>
        <p:nvSpPr>
          <p:cNvPr id="190466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4DDA86E-E561-45F1-BC22-03A6DCC55B05}" type="slidenum">
              <a:rPr lang="en-US" sz="1200"/>
              <a:pPr algn="r"/>
              <a:t>20</a:t>
            </a:fld>
            <a:endParaRPr lang="en-US" sz="1200"/>
          </a:p>
        </p:txBody>
      </p:sp>
      <p:sp>
        <p:nvSpPr>
          <p:cNvPr id="190467" name="Text Placeholder 3"/>
          <p:cNvSpPr>
            <a:spLocks noGrp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Would you want to hold onto a beam the size of a pen, your wrist, or your thigh?</a:t>
            </a:r>
          </a:p>
        </p:txBody>
      </p:sp>
      <p:sp>
        <p:nvSpPr>
          <p:cNvPr id="190468" name="Text Placeholder 4"/>
          <p:cNvSpPr>
            <a:spLocks noGrp="1"/>
          </p:cNvSpPr>
          <p:nvPr>
            <p:ph type="body" sz="quarter" idx="4294967295"/>
            <p:custDataLst>
              <p:tags r:id="rId4"/>
            </p:custDataLst>
          </p:nvPr>
        </p:nvSpPr>
        <p:spPr>
          <a:xfrm>
            <a:off x="237307" y="2406832"/>
            <a:ext cx="4095750" cy="4689566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dirty="0" smtClean="0"/>
              <a:t>Pen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Wrist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Thigh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There is no difference</a:t>
            </a:r>
          </a:p>
          <a:p>
            <a:pPr marL="514350" indent="-514350">
              <a:buFontTx/>
              <a:buAutoNum type="arabicPeriod"/>
            </a:pPr>
            <a:endParaRPr lang="en-US" sz="2800" dirty="0" smtClean="0"/>
          </a:p>
        </p:txBody>
      </p:sp>
      <p:graphicFrame>
        <p:nvGraphicFramePr>
          <p:cNvPr id="190469" name="Chart 10"/>
          <p:cNvGraphicFramePr>
            <a:graphicFrameLocks/>
          </p:cNvGraphicFramePr>
          <p:nvPr/>
        </p:nvGraphicFramePr>
        <p:xfrm>
          <a:off x="4419600" y="2543175"/>
          <a:ext cx="4056063" cy="340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9" imgW="4054191" imgH="3401863" progId="Excel.Sheet.8">
                  <p:embed/>
                </p:oleObj>
              </mc:Choice>
              <mc:Fallback>
                <p:oleObj r:id="rId9" imgW="4054191" imgH="3401863" progId="Excel.Shee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43175"/>
                        <a:ext cx="4056063" cy="340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Chart 34"/>
          <p:cNvGraphicFramePr/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87929169"/>
              </p:ext>
            </p:extLst>
          </p:nvPr>
        </p:nvGraphicFramePr>
        <p:xfrm>
          <a:off x="5107577" y="2272937"/>
          <a:ext cx="3381646" cy="3722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0" name="Oval 9"/>
          <p:cNvSpPr/>
          <p:nvPr>
            <p:custDataLst>
              <p:tags r:id="rId6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5" t="9562" r="23921"/>
          <a:stretch/>
        </p:blipFill>
        <p:spPr>
          <a:xfrm>
            <a:off x="3096074" y="2194560"/>
            <a:ext cx="1754280" cy="3779300"/>
          </a:xfrm>
          <a:prstGeom prst="rect">
            <a:avLst/>
          </a:prstGeom>
        </p:spPr>
      </p:pic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096075" y="5973860"/>
            <a:ext cx="1754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 dirty="0" smtClean="0"/>
              <a:t>Image by </a:t>
            </a:r>
            <a:r>
              <a:rPr lang="en-US" sz="800" dirty="0" err="1" smtClean="0"/>
              <a:t>JakeBrewer</a:t>
            </a:r>
            <a:r>
              <a:rPr lang="en-US" sz="800" dirty="0" smtClean="0"/>
              <a:t> available under public domain from Flickr Creative Commons</a:t>
            </a:r>
            <a:endParaRPr lang="en-US" sz="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4427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Type of grip</a:t>
            </a:r>
          </a:p>
        </p:txBody>
      </p:sp>
      <p:sp>
        <p:nvSpPr>
          <p:cNvPr id="19149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DF60286-4705-41FB-8F5B-AA9FA8C85996}" type="slidenum">
              <a:rPr lang="en-US" sz="1200"/>
              <a:pPr algn="r"/>
              <a:t>21</a:t>
            </a:fld>
            <a:endParaRPr lang="en-US" sz="1200"/>
          </a:p>
        </p:txBody>
      </p:sp>
      <p:sp>
        <p:nvSpPr>
          <p:cNvPr id="19149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Would you hold the bars using a hand grip or a pinch grip?</a:t>
            </a:r>
          </a:p>
        </p:txBody>
      </p:sp>
      <p:sp>
        <p:nvSpPr>
          <p:cNvPr id="19149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179129" y="256794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dirty="0" smtClean="0"/>
              <a:t>Hand grip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Pinch grip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There is no difference</a:t>
            </a:r>
          </a:p>
          <a:p>
            <a:pPr marL="514350" indent="-514350">
              <a:buFontTx/>
              <a:buAutoNum type="arabicPeriod"/>
            </a:pPr>
            <a:endParaRPr lang="en-US" sz="2800" dirty="0" smtClean="0"/>
          </a:p>
        </p:txBody>
      </p:sp>
      <p:graphicFrame>
        <p:nvGraphicFramePr>
          <p:cNvPr id="35" name="Chart 34"/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909199420"/>
              </p:ext>
            </p:extLst>
          </p:nvPr>
        </p:nvGraphicFramePr>
        <p:xfrm>
          <a:off x="4972050" y="2486298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3044" r="25090"/>
          <a:stretch/>
        </p:blipFill>
        <p:spPr>
          <a:xfrm>
            <a:off x="3108796" y="2168435"/>
            <a:ext cx="1597157" cy="4147457"/>
          </a:xfrm>
          <a:prstGeom prst="rect">
            <a:avLst/>
          </a:prstGeom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58855" y="6315892"/>
            <a:ext cx="1647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800" dirty="0" smtClean="0"/>
              <a:t>Photo by Richard </a:t>
            </a:r>
            <a:r>
              <a:rPr lang="en-US" sz="800" dirty="0" err="1" smtClean="0"/>
              <a:t>Elzey</a:t>
            </a:r>
            <a:r>
              <a:rPr lang="en-US" sz="800" dirty="0" smtClean="0"/>
              <a:t> available under public domain in Flickr Creative </a:t>
            </a:r>
            <a:r>
              <a:rPr lang="en-US" sz="800" dirty="0" err="1" smtClean="0"/>
              <a:t>Comons</a:t>
            </a:r>
            <a:endParaRPr lang="en-US" sz="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035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Wrist position</a:t>
            </a:r>
          </a:p>
        </p:txBody>
      </p:sp>
      <p:sp>
        <p:nvSpPr>
          <p:cNvPr id="19251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1833090-94A5-473B-8355-3911D0F8A1D9}" type="slidenum">
              <a:rPr lang="en-US" sz="1200"/>
              <a:pPr algn="r"/>
              <a:t>22</a:t>
            </a:fld>
            <a:endParaRPr lang="en-US" sz="1200"/>
          </a:p>
        </p:txBody>
      </p:sp>
      <p:sp>
        <p:nvSpPr>
          <p:cNvPr id="19251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Do you have a stronger grip when your wrist is straight or bent?</a:t>
            </a:r>
          </a:p>
        </p:txBody>
      </p:sp>
      <p:sp>
        <p:nvSpPr>
          <p:cNvPr id="19251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04800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dirty="0" smtClean="0"/>
              <a:t>Straight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Bent up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Bent down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There is no difference</a:t>
            </a:r>
          </a:p>
        </p:txBody>
      </p:sp>
      <p:graphicFrame>
        <p:nvGraphicFramePr>
          <p:cNvPr id="24" name="Chart 23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39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Ergonomic Activity</a:t>
            </a:r>
            <a:endParaRPr lang="en-US" dirty="0"/>
          </a:p>
        </p:txBody>
      </p:sp>
      <p:sp>
        <p:nvSpPr>
          <p:cNvPr id="198658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good posture:  Standing and sitting in “neutral” posture</a:t>
            </a:r>
          </a:p>
        </p:txBody>
      </p:sp>
      <p:sp>
        <p:nvSpPr>
          <p:cNvPr id="1986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ABA1C-55B2-4489-865F-1CD8D5D54B0A}" type="slidenum">
              <a:rPr lang="en-US" smtClean="0"/>
              <a:pPr/>
              <a:t>23</a:t>
            </a:fld>
            <a:endParaRPr lang="en-US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02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Blood Borne Pathogen Activity</a:t>
            </a:r>
          </a:p>
        </p:txBody>
      </p:sp>
      <p:sp>
        <p:nvSpPr>
          <p:cNvPr id="16384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F8A4532-BD29-493C-AC52-0178F68FE247}" type="slidenum">
              <a:rPr lang="en-US" sz="1200"/>
              <a:pPr algn="r"/>
              <a:t>24</a:t>
            </a:fld>
            <a:endParaRPr lang="en-US" sz="1200"/>
          </a:p>
        </p:txBody>
      </p:sp>
      <p:sp>
        <p:nvSpPr>
          <p:cNvPr id="16384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Would the skin on your hands be good protection from bloodborne pathogens if you got blood onto them?</a:t>
            </a:r>
          </a:p>
        </p:txBody>
      </p:sp>
      <p:sp>
        <p:nvSpPr>
          <p:cNvPr id="16384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04800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Yes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No</a:t>
            </a:r>
          </a:p>
        </p:txBody>
      </p:sp>
      <p:graphicFrame>
        <p:nvGraphicFramePr>
          <p:cNvPr id="12" name="Chart 11"/>
          <p:cNvGraphicFramePr/>
          <p:nvPr>
            <p:custDataLst>
              <p:tags r:id="rId4"/>
            </p:custDataLst>
          </p:nvPr>
        </p:nvGraphicFramePr>
        <p:xfrm>
          <a:off x="4667250" y="21336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003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Blood Borne Pathogen Activity</a:t>
            </a:r>
          </a:p>
        </p:txBody>
      </p:sp>
      <p:sp>
        <p:nvSpPr>
          <p:cNvPr id="164866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8472A10-7003-456D-867A-99478FE0C4C8}" type="slidenum">
              <a:rPr lang="en-US" sz="1200"/>
              <a:pPr algn="r"/>
              <a:t>25</a:t>
            </a:fld>
            <a:endParaRPr lang="en-US" sz="1200"/>
          </a:p>
        </p:txBody>
      </p:sp>
      <p:sp>
        <p:nvSpPr>
          <p:cNvPr id="164867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Please look at your hands. Do you see any breaks in the skin or rash?</a:t>
            </a:r>
          </a:p>
        </p:txBody>
      </p:sp>
      <p:sp>
        <p:nvSpPr>
          <p:cNvPr id="164868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78130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No breaks on the skin or rash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Breaks only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Rash only 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Both breaks </a:t>
            </a:r>
            <a:r>
              <a:rPr lang="en-US" sz="2800" u="sng" smtClean="0"/>
              <a:t>and</a:t>
            </a:r>
            <a:r>
              <a:rPr lang="en-US" sz="2800" smtClean="0"/>
              <a:t> rash</a:t>
            </a:r>
          </a:p>
          <a:p>
            <a:pPr marL="514350" indent="-514350">
              <a:buFontTx/>
              <a:buAutoNum type="arabicPeriod"/>
            </a:pPr>
            <a:endParaRPr lang="en-US" sz="2800" smtClean="0"/>
          </a:p>
        </p:txBody>
      </p:sp>
      <p:graphicFrame>
        <p:nvGraphicFramePr>
          <p:cNvPr id="14" name="Chart 13"/>
          <p:cNvGraphicFramePr/>
          <p:nvPr>
            <p:custDataLst>
              <p:tags r:id="rId4"/>
            </p:custDataLst>
          </p:nvPr>
        </p:nvGraphicFramePr>
        <p:xfrm>
          <a:off x="4667250" y="21336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973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75106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5793D47-E5AE-4787-8727-13D484C2F8EA}" type="slidenum">
              <a:rPr lang="en-US" sz="1200"/>
              <a:pPr algn="r"/>
              <a:t>26</a:t>
            </a:fld>
            <a:endParaRPr lang="en-US" sz="1200"/>
          </a:p>
        </p:txBody>
      </p:sp>
      <p:sp>
        <p:nvSpPr>
          <p:cNvPr id="175107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It is important to treat all blood and body fluids as if they are infected.</a:t>
            </a:r>
          </a:p>
        </p:txBody>
      </p:sp>
      <p:sp>
        <p:nvSpPr>
          <p:cNvPr id="175108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200400"/>
            <a:ext cx="4095750" cy="2895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10" name="Chart 9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Oval 7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07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7715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172F303-1038-4EA3-ACD3-8BE0ACB90612}" type="slidenum">
              <a:rPr lang="en-US" sz="1200"/>
              <a:pPr algn="r"/>
              <a:t>27</a:t>
            </a:fld>
            <a:endParaRPr lang="en-US" sz="1200"/>
          </a:p>
        </p:txBody>
      </p:sp>
      <p:sp>
        <p:nvSpPr>
          <p:cNvPr id="17715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3188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Your employer is required to offer you Hepatitis B vaccination under the OSHA Bloodborne Pathogen Standard since you are at risk for exposure to blood.</a:t>
            </a:r>
          </a:p>
        </p:txBody>
      </p:sp>
      <p:sp>
        <p:nvSpPr>
          <p:cNvPr id="17715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603625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24" name="Chart 23"/>
          <p:cNvGraphicFramePr/>
          <p:nvPr>
            <p:custDataLst>
              <p:tags r:id="rId4"/>
            </p:custDataLst>
          </p:nvPr>
        </p:nvGraphicFramePr>
        <p:xfrm>
          <a:off x="4648200" y="26670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13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78178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07A33E-329B-40E3-910B-3261CE8EE7AF}" type="slidenum">
              <a:rPr lang="en-US" sz="1200"/>
              <a:pPr algn="r"/>
              <a:t>28</a:t>
            </a:fld>
            <a:endParaRPr lang="en-US" sz="1200"/>
          </a:p>
        </p:txBody>
      </p:sp>
      <p:sp>
        <p:nvSpPr>
          <p:cNvPr id="178179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One of the best ways to stop the spread of infection in a salon is hand washing.</a:t>
            </a:r>
          </a:p>
        </p:txBody>
      </p:sp>
      <p:sp>
        <p:nvSpPr>
          <p:cNvPr id="178180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04800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03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7920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650B98F-960C-4756-A376-FC50C394CB70}" type="slidenum">
              <a:rPr lang="en-US" sz="1200"/>
              <a:pPr algn="r"/>
              <a:t>29</a:t>
            </a:fld>
            <a:endParaRPr lang="en-US" sz="1200"/>
          </a:p>
        </p:txBody>
      </p:sp>
      <p:sp>
        <p:nvSpPr>
          <p:cNvPr id="17920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465138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It is very important to follow the manufacturer’s guidelines for disinfection very closely.</a:t>
            </a:r>
          </a:p>
          <a:p>
            <a:pPr marL="0" indent="0">
              <a:buFontTx/>
              <a:buNone/>
            </a:pPr>
            <a:endParaRPr lang="en-US" sz="2800" dirty="0" smtClean="0"/>
          </a:p>
        </p:txBody>
      </p:sp>
      <p:sp>
        <p:nvSpPr>
          <p:cNvPr id="17920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048000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834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/>
              <a:t>Quiz Bowl</a:t>
            </a:r>
          </a:p>
        </p:txBody>
      </p:sp>
      <p:sp>
        <p:nvSpPr>
          <p:cNvPr id="56322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2C3EA4F-A2A4-4803-BB6C-E40C4173C97F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56323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Which health effect causes the greatest number of cosmetology students to drop out of school?  </a:t>
            </a:r>
          </a:p>
        </p:txBody>
      </p:sp>
      <p:sp>
        <p:nvSpPr>
          <p:cNvPr id="56324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62225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Asthma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Cancer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Allergies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Skin rash</a:t>
            </a:r>
          </a:p>
        </p:txBody>
      </p:sp>
      <p:graphicFrame>
        <p:nvGraphicFramePr>
          <p:cNvPr id="11" name="Chart 10"/>
          <p:cNvGraphicFramePr/>
          <p:nvPr>
            <p:custDataLst>
              <p:tags r:id="rId4"/>
            </p:custDataLst>
          </p:nvPr>
        </p:nvGraphicFramePr>
        <p:xfrm>
          <a:off x="2939139" y="3004454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0" name="Oval 5"/>
          <p:cNvSpPr/>
          <p:nvPr>
            <p:custDataLst>
              <p:tags r:id="rId5"/>
            </p:custDataLst>
          </p:nvPr>
        </p:nvSpPr>
        <p:spPr>
          <a:xfrm>
            <a:off x="340272" y="277210"/>
            <a:ext cx="635000" cy="635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705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Quiz Bowl</a:t>
            </a:r>
          </a:p>
        </p:txBody>
      </p:sp>
      <p:sp>
        <p:nvSpPr>
          <p:cNvPr id="20787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66C00A0-6860-40DB-9F34-E73F927976D7}" type="slidenum">
              <a:rPr lang="en-US" sz="1200"/>
              <a:pPr algn="r"/>
              <a:t>30</a:t>
            </a:fld>
            <a:endParaRPr lang="en-US" sz="1200"/>
          </a:p>
        </p:txBody>
      </p:sp>
      <p:sp>
        <p:nvSpPr>
          <p:cNvPr id="20787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501063" cy="1317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How can you protect yourself from electrical hazards in the workplace?</a:t>
            </a:r>
          </a:p>
        </p:txBody>
      </p:sp>
      <p:sp>
        <p:nvSpPr>
          <p:cNvPr id="20787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51113"/>
            <a:ext cx="4095750" cy="3810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Use multiple power strips linked together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Do not use electrical appliances where you come into contact with liquids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Use multiple appliances at the same time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Use equipment with damaged electrical cords</a:t>
            </a:r>
          </a:p>
        </p:txBody>
      </p:sp>
      <p:graphicFrame>
        <p:nvGraphicFramePr>
          <p:cNvPr id="14" name="Chart 13"/>
          <p:cNvGraphicFramePr/>
          <p:nvPr>
            <p:custDataLst>
              <p:tags r:id="rId4"/>
            </p:custDataLst>
          </p:nvPr>
        </p:nvGraphicFramePr>
        <p:xfrm>
          <a:off x="4616450" y="2325913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094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21197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30BDAC5-193D-477A-86CD-59440529A4C9}" type="slidenum">
              <a:rPr lang="en-US" sz="1200"/>
              <a:pPr algn="r"/>
              <a:t>31</a:t>
            </a:fld>
            <a:endParaRPr lang="en-US" sz="1200"/>
          </a:p>
        </p:txBody>
      </p:sp>
      <p:sp>
        <p:nvSpPr>
          <p:cNvPr id="21197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430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You are exposed to hazards in your workplace.</a:t>
            </a:r>
          </a:p>
        </p:txBody>
      </p:sp>
      <p:sp>
        <p:nvSpPr>
          <p:cNvPr id="21197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3200400"/>
            <a:ext cx="4095750" cy="2895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80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800" smtClean="0"/>
              <a:t>False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Oval 7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796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/>
              <a:t>Quiz Bowl</a:t>
            </a:r>
          </a:p>
        </p:txBody>
      </p:sp>
      <p:sp>
        <p:nvSpPr>
          <p:cNvPr id="79874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0388498-DE6F-4A36-9B9B-F7981C50E9DB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79875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/>
              <a:t>Work as a hairdresser may increase your risk of problems during </a:t>
            </a:r>
            <a:r>
              <a:rPr lang="en-US" sz="2800" dirty="0" smtClean="0"/>
              <a:t>pregnancy.</a:t>
            </a:r>
          </a:p>
        </p:txBody>
      </p:sp>
      <p:sp>
        <p:nvSpPr>
          <p:cNvPr id="79876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728913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dirty="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False</a:t>
            </a:r>
          </a:p>
        </p:txBody>
      </p:sp>
      <p:graphicFrame>
        <p:nvGraphicFramePr>
          <p:cNvPr id="8" name="Chart 7"/>
          <p:cNvGraphicFramePr/>
          <p:nvPr>
            <p:custDataLst>
              <p:tags r:id="rId4"/>
            </p:custDataLst>
          </p:nvPr>
        </p:nvGraphicFramePr>
        <p:xfrm>
          <a:off x="4648200" y="26670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918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/>
              <a:t>Quiz Bowl</a:t>
            </a:r>
          </a:p>
        </p:txBody>
      </p:sp>
      <p:sp>
        <p:nvSpPr>
          <p:cNvPr id="80898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F891806-FBED-49F0-AD19-7C816963D629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80899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457200" y="1320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If you start to feel “drunk” while working with nail polish remover, what should you do? </a:t>
            </a:r>
          </a:p>
        </p:txBody>
      </p:sp>
      <p:sp>
        <p:nvSpPr>
          <p:cNvPr id="80900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986088"/>
            <a:ext cx="4095750" cy="3352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Put on party hat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Use more nail polish remover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Shut all windows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Get fresh air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41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16738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1449DCC-F709-430B-AB93-AFC153B3D48E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16739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066800"/>
            <a:ext cx="8501063" cy="1317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dirty="0" smtClean="0"/>
              <a:t>How do you know what you are being exposed to when you use a product?</a:t>
            </a:r>
          </a:p>
        </p:txBody>
      </p:sp>
      <p:sp>
        <p:nvSpPr>
          <p:cNvPr id="116740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510641"/>
            <a:ext cx="4095750" cy="3810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endParaRPr lang="en-US" sz="2800" dirty="0" smtClean="0"/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US" sz="2800" dirty="0" smtClean="0"/>
              <a:t>Read the product label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US" sz="2800" dirty="0" smtClean="0"/>
              <a:t>Read the SDS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US" sz="2800" dirty="0" smtClean="0"/>
              <a:t>Read the product label and/or the SDS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US" sz="2800" dirty="0" smtClean="0"/>
              <a:t>Smell it</a:t>
            </a:r>
          </a:p>
        </p:txBody>
      </p:sp>
      <p:graphicFrame>
        <p:nvGraphicFramePr>
          <p:cNvPr id="8" name="Chart 7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313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2561AEE-CD2E-4031-9D43-F64670ECDEB0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81922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457200" y="1320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Which of the following hair products contain chemicals that can cause allergy?</a:t>
            </a:r>
          </a:p>
        </p:txBody>
      </p:sp>
      <p:sp>
        <p:nvSpPr>
          <p:cNvPr id="81923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986088"/>
            <a:ext cx="4095750" cy="3352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dirty="0" smtClean="0"/>
              <a:t>Hair dyes</a:t>
            </a: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Bleaching solutions</a:t>
            </a: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Permanent wave solutions</a:t>
            </a: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All of the above</a:t>
            </a:r>
          </a:p>
        </p:txBody>
      </p:sp>
      <p:sp>
        <p:nvSpPr>
          <p:cNvPr id="81925" name="Title 1"/>
          <p:cNvSpPr>
            <a:spLocks noGrp="1"/>
          </p:cNvSpPr>
          <p:nvPr>
            <p:ph type="title" idx="4294967295"/>
          </p:nvPr>
        </p:nvSpPr>
        <p:spPr>
          <a:xfrm>
            <a:off x="533400" y="152400"/>
            <a:ext cx="8763000" cy="1143000"/>
          </a:xfrm>
        </p:spPr>
        <p:txBody>
          <a:bodyPr/>
          <a:lstStyle/>
          <a:p>
            <a:r>
              <a:rPr lang="en-US" sz="4000" dirty="0" smtClean="0"/>
              <a:t>Quiz Bowl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90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CED31E9-EBFD-4C7F-B9C7-9A61C0F30405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82946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457200" y="1320800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smtClean="0"/>
              <a:t>Which of the following nail products contain chemicals that can cause allergy?</a:t>
            </a:r>
          </a:p>
        </p:txBody>
      </p:sp>
      <p:sp>
        <p:nvSpPr>
          <p:cNvPr id="82947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986088"/>
            <a:ext cx="4095750" cy="3352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smtClean="0"/>
              <a:t>Acrylic nail liquids and powders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Nail gels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Nail glues</a:t>
            </a:r>
          </a:p>
          <a:p>
            <a:pPr marL="514350" indent="-514350">
              <a:buFontTx/>
              <a:buAutoNum type="arabicPeriod"/>
            </a:pPr>
            <a:r>
              <a:rPr lang="en-US" sz="2400" smtClean="0"/>
              <a:t>All of the above</a:t>
            </a:r>
          </a:p>
        </p:txBody>
      </p:sp>
      <p:sp>
        <p:nvSpPr>
          <p:cNvPr id="82949" name="Title 1"/>
          <p:cNvSpPr>
            <a:spLocks noGrp="1"/>
          </p:cNvSpPr>
          <p:nvPr>
            <p:ph type="title" idx="4294967295"/>
          </p:nvPr>
        </p:nvSpPr>
        <p:spPr>
          <a:xfrm>
            <a:off x="698500" y="0"/>
            <a:ext cx="8763000" cy="1143000"/>
          </a:xfrm>
        </p:spPr>
        <p:txBody>
          <a:bodyPr/>
          <a:lstStyle/>
          <a:p>
            <a:r>
              <a:rPr lang="en-US" sz="4000" dirty="0" smtClean="0"/>
              <a:t>Quiz Bowl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419600" y="3048000"/>
          <a:ext cx="409575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691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Quiz Bowl</a:t>
            </a:r>
          </a:p>
        </p:txBody>
      </p:sp>
      <p:sp>
        <p:nvSpPr>
          <p:cNvPr id="114690" name="Slide Number Placeholder 2"/>
          <p:cNvSpPr txBox="1">
            <a:spLocks noGrp="1"/>
          </p:cNvSpPr>
          <p:nvPr/>
        </p:nvSpPr>
        <p:spPr bwMode="auto">
          <a:xfrm>
            <a:off x="8610600" y="6629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8D814F5-B885-4F5D-9451-5174080A0F5F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14691" name="Text Placeholder 3"/>
          <p:cNvSpPr>
            <a:spLocks noGrp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381000" y="1150938"/>
            <a:ext cx="83820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400" dirty="0" smtClean="0"/>
              <a:t>Formaldehyde exposure can be detected by a specially trained Blowout Badger.</a:t>
            </a:r>
          </a:p>
        </p:txBody>
      </p:sp>
      <p:sp>
        <p:nvSpPr>
          <p:cNvPr id="114692" name="Text Placeholder 4"/>
          <p:cNvSpPr>
            <a:spLocks noGrp="1"/>
          </p:cNvSpPr>
          <p:nvPr>
            <p:ph type="body" sz="quarter" idx="4294967295"/>
            <p:custDataLst>
              <p:tags r:id="rId3"/>
            </p:custDataLst>
          </p:nvPr>
        </p:nvSpPr>
        <p:spPr>
          <a:xfrm>
            <a:off x="381000" y="2627313"/>
            <a:ext cx="4095750" cy="3810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400" dirty="0" smtClean="0"/>
              <a:t>True</a:t>
            </a: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False</a:t>
            </a:r>
          </a:p>
        </p:txBody>
      </p:sp>
      <p:graphicFrame>
        <p:nvGraphicFramePr>
          <p:cNvPr id="9" name="Chart 8"/>
          <p:cNvGraphicFramePr/>
          <p:nvPr>
            <p:custDataLst>
              <p:tags r:id="rId4"/>
            </p:custDataLst>
          </p:nvPr>
        </p:nvGraphicFramePr>
        <p:xfrm>
          <a:off x="4648200" y="2438400"/>
          <a:ext cx="4095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114695" name="Picture 11" descr="800px-Badger-badger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5300" y="3671888"/>
            <a:ext cx="317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696" name="TextBox 12"/>
          <p:cNvSpPr txBox="1">
            <a:spLocks noChangeArrowheads="1"/>
          </p:cNvSpPr>
          <p:nvPr/>
        </p:nvSpPr>
        <p:spPr bwMode="auto">
          <a:xfrm>
            <a:off x="495300" y="6067425"/>
            <a:ext cx="3352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/>
              <a:t>Photo by BadgerHero available under public domain from </a:t>
            </a:r>
            <a:r>
              <a:rPr lang="en-US" sz="800">
                <a:solidFill>
                  <a:schemeClr val="tx2"/>
                </a:solidFill>
              </a:rPr>
              <a:t>Wikimedia Commons </a:t>
            </a:r>
          </a:p>
        </p:txBody>
      </p:sp>
      <p:sp>
        <p:nvSpPr>
          <p:cNvPr id="10" name="Oval 9"/>
          <p:cNvSpPr/>
          <p:nvPr>
            <p:custDataLst>
              <p:tags r:id="rId5"/>
            </p:custDataLst>
          </p:nvPr>
        </p:nvSpPr>
        <p:spPr>
          <a:xfrm>
            <a:off x="381000" y="228600"/>
            <a:ext cx="635000" cy="635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  <a:r>
              <a:rPr lang="en-US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623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ac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LIDE_COUNT" val="31"/>
  <p:tag name="MMPROD_NEXTUNIQUEID" val="10008"/>
  <p:tag name="KPI_VERSION" val="2.0.10292.1"/>
  <p:tag name="KPI_STORAGE" val="&lt;keypoint&quot;&quot;&lt;transceivers&quot;&quot;&gt;&gt;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Quiz Bowl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Quiz Bowl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Quiz Bowl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Quiz Bowl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Quiz Bowl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Quiz Bowl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Quiz Bowl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Quiz Bowl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Quiz Bowl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Quiz Bowl&amp;quot;&quot;/&gt;&lt;property id=&quot;20307&quot; value=&quot;266&quot;/&gt;&lt;/object&gt;&lt;object type=&quot;3&quot; unique_id=&quot;10014&quot;&gt;&lt;property id=&quot;20148&quot; value=&quot;5&quot;/&gt;&lt;property id=&quot;20300&quot; value=&quot;Slide 11 - &amp;quot;Quiz Bowl&amp;quot;&quot;/&gt;&lt;property id=&quot;20307&quot; value=&quot;267&quot;/&gt;&lt;/object&gt;&lt;object type=&quot;3&quot; unique_id=&quot;10015&quot;&gt;&lt;property id=&quot;20148&quot; value=&quot;5&quot;/&gt;&lt;property id=&quot;20300&quot; value=&quot;Slide 12 - &amp;quot;Quiz Bowl&amp;quot;&quot;/&gt;&lt;property id=&quot;20307&quot; value=&quot;268&quot;/&gt;&lt;/object&gt;&lt;object type=&quot;3&quot; unique_id=&quot;10016&quot;&gt;&lt;property id=&quot;20148&quot; value=&quot;5&quot;/&gt;&lt;property id=&quot;20300&quot; value=&quot;Slide 13 - &amp;quot;Quiz Bowl&amp;quot;&quot;/&gt;&lt;property id=&quot;20307&quot; value=&quot;269&quot;/&gt;&lt;/object&gt;&lt;object type=&quot;3&quot; unique_id=&quot;10017&quot;&gt;&lt;property id=&quot;20148&quot; value=&quot;5&quot;/&gt;&lt;property id=&quot;20300&quot; value=&quot;Slide 14 - &amp;quot;Quiz Bowl&amp;quot;&quot;/&gt;&lt;property id=&quot;20307&quot; value=&quot;270&quot;/&gt;&lt;/object&gt;&lt;object type=&quot;3&quot; unique_id=&quot;10018&quot;&gt;&lt;property id=&quot;20148&quot; value=&quot;5&quot;/&gt;&lt;property id=&quot;20300&quot; value=&quot;Slide 15 - &amp;quot;Quiz Bowl&amp;quot;&quot;/&gt;&lt;property id=&quot;20307&quot; value=&quot;271&quot;/&gt;&lt;/object&gt;&lt;object type=&quot;3&quot; unique_id=&quot;10019&quot;&gt;&lt;property id=&quot;20148&quot; value=&quot;5&quot;/&gt;&lt;property id=&quot;20300&quot; value=&quot;Slide 16 - &amp;quot;Quiz Bowl&amp;quot;&quot;/&gt;&lt;property id=&quot;20307&quot; value=&quot;272&quot;/&gt;&lt;/object&gt;&lt;object type=&quot;3&quot; unique_id=&quot;10020&quot;&gt;&lt;property id=&quot;20148&quot; value=&quot;5&quot;/&gt;&lt;property id=&quot;20300&quot; value=&quot;Slide 17 - &amp;quot;Quiz Bowl&amp;quot;&quot;/&gt;&lt;property id=&quot;20307&quot; value=&quot;273&quot;/&gt;&lt;/object&gt;&lt;object type=&quot;3&quot; unique_id=&quot;10021&quot;&gt;&lt;property id=&quot;20148&quot; value=&quot;5&quot;/&gt;&lt;property id=&quot;20300&quot; value=&quot;Slide 18 - &amp;quot;Quiz Bowl&amp;quot;&quot;/&gt;&lt;property id=&quot;20307&quot; value=&quot;274&quot;/&gt;&lt;/object&gt;&lt;object type=&quot;3&quot; unique_id=&quot;10022&quot;&gt;&lt;property id=&quot;20148&quot; value=&quot;5&quot;/&gt;&lt;property id=&quot;20300&quot; value=&quot;Slide 19 - &amp;quot;Ergonomic Activity&amp;quot;&quot;/&gt;&lt;property id=&quot;20307&quot; value=&quot;275&quot;/&gt;&lt;/object&gt;&lt;object type=&quot;3&quot; unique_id=&quot;10023&quot;&gt;&lt;property id=&quot;20148&quot; value=&quot;5&quot;/&gt;&lt;property id=&quot;20300&quot; value=&quot;Slide 20 - &amp;quot;Size of Object&amp;quot;&quot;/&gt;&lt;property id=&quot;20307&quot; value=&quot;276&quot;/&gt;&lt;/object&gt;&lt;object type=&quot;3&quot; unique_id=&quot;10024&quot;&gt;&lt;property id=&quot;20148&quot; value=&quot;5&quot;/&gt;&lt;property id=&quot;20300&quot; value=&quot;Slide 21 - &amp;quot;Type of grip&amp;quot;&quot;/&gt;&lt;property id=&quot;20307&quot; value=&quot;277&quot;/&gt;&lt;/object&gt;&lt;object type=&quot;3&quot; unique_id=&quot;10025&quot;&gt;&lt;property id=&quot;20148&quot; value=&quot;5&quot;/&gt;&lt;property id=&quot;20300&quot; value=&quot;Slide 22 - &amp;quot;Wrist position&amp;quot;&quot;/&gt;&lt;property id=&quot;20307&quot; value=&quot;278&quot;/&gt;&lt;/object&gt;&lt;object type=&quot;3&quot; unique_id=&quot;10026&quot;&gt;&lt;property id=&quot;20148&quot; value=&quot;5&quot;/&gt;&lt;property id=&quot;20300&quot; value=&quot;Slide 23 - &amp;quot;Ergonomic Activity&amp;quot;&quot;/&gt;&lt;property id=&quot;20307&quot; value=&quot;279&quot;/&gt;&lt;/object&gt;&lt;object type=&quot;3&quot; unique_id=&quot;10027&quot;&gt;&lt;property id=&quot;20148&quot; value=&quot;5&quot;/&gt;&lt;property id=&quot;20300&quot; value=&quot;Slide 24 - &amp;quot;Blood Borne Pathogen Activity&amp;quot;&quot;/&gt;&lt;property id=&quot;20307&quot; value=&quot;280&quot;/&gt;&lt;/object&gt;&lt;object type=&quot;3&quot; unique_id=&quot;10028&quot;&gt;&lt;property id=&quot;20148&quot; value=&quot;5&quot;/&gt;&lt;property id=&quot;20300&quot; value=&quot;Slide 25 - &amp;quot;Blood Borne Pathogen Activity&amp;quot;&quot;/&gt;&lt;property id=&quot;20307&quot; value=&quot;281&quot;/&gt;&lt;/object&gt;&lt;object type=&quot;3&quot; unique_id=&quot;10029&quot;&gt;&lt;property id=&quot;20148&quot; value=&quot;5&quot;/&gt;&lt;property id=&quot;20300&quot; value=&quot;Slide 26 - &amp;quot;Quiz Bowl&amp;quot;&quot;/&gt;&lt;property id=&quot;20307&quot; value=&quot;282&quot;/&gt;&lt;/object&gt;&lt;object type=&quot;3&quot; unique_id=&quot;10030&quot;&gt;&lt;property id=&quot;20148&quot; value=&quot;5&quot;/&gt;&lt;property id=&quot;20300&quot; value=&quot;Slide 27 - &amp;quot;Quiz Bowl&amp;quot;&quot;/&gt;&lt;property id=&quot;20307&quot; value=&quot;283&quot;/&gt;&lt;/object&gt;&lt;object type=&quot;3&quot; unique_id=&quot;10031&quot;&gt;&lt;property id=&quot;20148&quot; value=&quot;5&quot;/&gt;&lt;property id=&quot;20300&quot; value=&quot;Slide 28 - &amp;quot;Quiz Bowl&amp;quot;&quot;/&gt;&lt;property id=&quot;20307&quot; value=&quot;284&quot;/&gt;&lt;/object&gt;&lt;object type=&quot;3&quot; unique_id=&quot;10032&quot;&gt;&lt;property id=&quot;20148&quot; value=&quot;5&quot;/&gt;&lt;property id=&quot;20300&quot; value=&quot;Slide 29 - &amp;quot;Quiz Bowl&amp;quot;&quot;/&gt;&lt;property id=&quot;20307&quot; value=&quot;285&quot;/&gt;&lt;/object&gt;&lt;object type=&quot;3&quot; unique_id=&quot;10033&quot;&gt;&lt;property id=&quot;20148&quot; value=&quot;5&quot;/&gt;&lt;property id=&quot;20300&quot; value=&quot;Slide 30 - &amp;quot;Quiz Bowl&amp;quot;&quot;/&gt;&lt;property id=&quot;20307&quot; value=&quot;286&quot;/&gt;&lt;/object&gt;&lt;object type=&quot;3&quot; unique_id=&quot;10034&quot;&gt;&lt;property id=&quot;20148&quot; value=&quot;5&quot;/&gt;&lt;property id=&quot;20300&quot; value=&quot;Slide 31 - &amp;quot;Quiz Bowl&amp;quot;&quot;/&gt;&lt;property id=&quot;20307&quot; value=&quot;287&quot;/&gt;&lt;/object&gt;&lt;/object&gt;&lt;/object&gt;&lt;/database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52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10&quot;&gt;&lt;nocMode&quot;Auto&quot;&gt;&lt;correct&quot;1&quot;&gt;&lt;highlight&quot;true&quot;&gt;&lt;hlColor&quot;-23296&quot;&gt;&gt;&gt;"/>
  <p:tag name="KPI_HAS_CHART" val="tru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2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HAS_CHART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24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11&quot;&gt;&lt;nocMode&quot;Auto&quot;&gt;&lt;correct&quot;1&quot;&gt;&lt;highlight&quot;&quot;&gt;&lt;hlColor&quot;-23296&quot;&gt;&gt;&gt;"/>
  <p:tag name="KPI_HAS_CHART" val="tru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50&quot;&gt;&lt;questionIds&quot;&quot;&gt;&lt;isTemp&quot;&quot;&gt;&lt;update&quot;&quot;&gt;&lt;labels&quot;1;2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4&quot;&gt;&lt;nocMode&quot;Auto&quot;&gt;&lt;correct&quot;&quot;&gt;&lt;highlight&quot;true&quot;&gt;&lt;hlColor&quot;-23296&quot;&gt;&gt;&gt;"/>
  <p:tag name="KPI_HAS_CHART" val="tru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5&quot;&gt;&lt;questionIds&quot;&quot;&gt;&lt;isTemp&quot;&quot;&gt;&lt;update&quot;&quot;&gt;&lt;labels&quot;1;2;3;4;5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2-002&quot;&gt;&lt;nocMode&quot;Auto&quot;&gt;&lt;correct&quot;1&quot;&gt;&lt;highlight&quot;true&quot;&gt;&lt;hlColor&quot;-23296&quot;&gt;&gt;&gt;"/>
  <p:tag name="KPI_HAS_CHART" val="tru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6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5&quot;&gt;&lt;nocMode&quot;Auto&quot;&gt;&lt;correct&quot;1&quot;&gt;&lt;highlight&quot;true&quot;&gt;&lt;hlColor&quot;-23296&quot;&gt;&gt;&gt;"/>
  <p:tag name="KPI_HAS_CHART" val="tru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23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2&quot;&gt;&lt;nocMode&quot;Auto&quot;&gt;&lt;correct&quot;4&quot;&gt;&lt;highlight&quot;true&quot;&gt;&lt;hlColor&quot;-23296&quot;&gt;&gt;&gt;"/>
  <p:tag name="KPI_HAS_CHART" val="tru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6&quot;&gt;&lt;nocMode&quot;Auto&quot;&gt;&lt;correct&quot;1&quot;&gt;&lt;highlight&quot;true&quot;&gt;&lt;hlColor&quot;-23296&quot;&gt;&gt;&gt;"/>
  <p:tag name="KPI_HAS_CHART" val="tru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7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7&quot;&gt;&lt;nocMode&quot;Auto&quot;&gt;&lt;correct&quot;1&quot;&gt;&lt;highlight&quot;true&quot;&gt;&lt;hlColor&quot;-23296&quot;&gt;&gt;&gt;"/>
  <p:tag name="KPI_HAS_CHART" val="tru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8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12&quot;&gt;&lt;nocMode&quot;Auto&quot;&gt;&lt;highlight&quot;true&quot;&gt;&lt;hlColor&quot;-23296&quot;&gt;&lt;correct&quot;2&quot;&gt;&gt;&gt;"/>
  <p:tag name="KPI_HAS_CHART" val="tru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3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2-004&quot;&gt;&lt;nocMode&quot;Auto&quot;&gt;&lt;correct&quot;1&quot;&gt;&lt;highlight&quot;true&quot;&gt;&lt;hlColor&quot;-23296&quot;&gt;&gt;&gt;"/>
  <p:tag name="KPI_HAS_CHART" val="tru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12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6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4&quot;&gt;&lt;nocMode&quot;Auto&quot;&gt;&lt;correct&quot;1&quot;&gt;&lt;highlight&quot;true&quot;&gt;&lt;hlColor&quot;-23296&quot;&gt;&gt;&gt;"/>
  <p:tag name="KPI_HAS_CHART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CLOCKTEMPLATE" val="true"/>
  <p:tag name="KPISTOPSPOLLING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25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6&quot;&gt;&lt;nocMode&quot;Auto&quot;&gt;&lt;correct&quot;4&quot;&gt;&lt;highlight&quot;true&quot;&gt;&lt;hlColor&quot;-23296&quot;&gt;&gt;&gt;"/>
  <p:tag name="KPI_HAS_CHAR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7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2&quot;&gt;&lt;nocMode&quot;Auto&quot;&gt;&lt;highlight&quot;true&quot;&gt;&lt;hlColor&quot;-23296&quot;&gt;&lt;correct&quot;4&quot;&gt;&gt;&gt;"/>
  <p:tag name="KPI_HAS_CHAR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2&quot;&gt;&lt;nocMode&quot;Auto&quot;&gt;&lt;correct&quot;1&quot;&gt;&lt;highlight&quot;true&quot;&gt;&lt;hlColor&quot;-23296&quot;&gt;&gt;&gt;"/>
  <p:tag name="KPI_HAS_CHART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53&quot;&gt;&lt;questionIds&quot;&quot;&gt;&lt;isTemp&quot;&quot;&gt;&lt;update&quot;&quot;&gt;&lt;labels&quot;1;2;3;4;5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7&quot;&gt;&lt;nocMode&quot;Auto&quot;&gt;&lt;correct&quot;4&quot;&gt;&lt;highlight&quot;true&quot;&gt;&lt;hlColor&quot;-23296&quot;&gt;&gt;&gt;"/>
  <p:tag name="KPI_HAS_CHART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8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8&quot;&gt;&lt;nocMode&quot;Auto&quot;&gt;&lt;correct&quot;4&quot;&gt;&lt;highlight&quot;true&quot;&gt;&lt;hlColor&quot;-23296&quot;&gt;&gt;&gt;"/>
  <p:tag name="KPI_HAS_CHART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9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9&quot;&gt;&lt;nocMode&quot;Auto&quot;&gt;&lt;highlight&quot;true&quot;&gt;&lt;hlColor&quot;-23296&quot;&gt;&lt;correct&quot;2&quot;&gt;&gt;&gt;"/>
  <p:tag name="KPI_HAS_CHART" val="tru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19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13&quot;&gt;&lt;nocMode&quot;Auto&quot;&gt;&lt;highlight&quot;true&quot;&gt;&lt;hlColor&quot;-23296&quot;&gt;&lt;correct&quot;4&quot;&gt;&gt;&gt;"/>
  <p:tag name="KPI_HAS_CHART" val="tr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0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9&quot;&gt;&lt;nocMode&quot;Auto&quot;&gt;&lt;highlight&quot;true&quot;&gt;&lt;hlColor&quot;-23296&quot;&gt;&lt;correct&quot;4&quot;&gt;&gt;&gt;"/>
  <p:tag name="KPI_HAS_CHART" val="tr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1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8&quot;&gt;&lt;nocMode&quot;Auto&quot;&gt;&lt;correct&quot;1&quot;&gt;&lt;highlight&quot;true&quot;&gt;&lt;hlColor&quot;-23296&quot;&gt;&gt;&gt;"/>
  <p:tag name="KPI_HAS_CHART" val="tru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08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1&quot;&gt;&lt;nocMode&quot;Auto&quot;&gt;&lt;correct&quot;1&quot;&gt;&lt;highlight&quot;true&quot;&gt;&lt;hlColor&quot;-23296&quot;&gt;&gt;&gt;"/>
  <p:tag name="KPI_HAS_CHART" val="tru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11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10&quot;&gt;&lt;nocMode&quot;Auto&quot;&gt;&lt;correct&quot;4&quot;&gt;&lt;highlight&quot;true&quot;&gt;&lt;hlColor&quot;-23296&quot;&gt;&gt;&gt;"/>
  <p:tag name="KPI_HAS_CHART" val="tr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4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3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11&quot;&gt;&lt;nocMode&quot;Auto&quot;&gt;&lt;correct&quot;3&quot;&gt;&lt;highlight&quot;true&quot;&gt;&lt;hlColor&quot;-23296&quot;&gt;&gt;&gt;"/>
  <p:tag name="KPI_HAS_CHART" val="tru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4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12-001&quot;&gt;&lt;nocMode&quot;Auto&quot;&gt;&lt;correct&quot;1&quot;&gt;&lt;highlight&quot;true&quot;&gt;&lt;hlColor&quot;-23296&quot;&gt;&gt;&gt;"/>
  <p:tag name="KPI_HAS_CHART" val="tru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1&quot;&gt;&lt;nocMode&quot;Auto&quot;&gt;&lt;correct&quot;3&quot;&gt;&lt;highlight&quot;true&quot;&gt;&lt;hlColor&quot;-23296&quot;&gt;&gt;&gt;"/>
  <p:tag name="KPI_HAS_CHART" val="tru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2&quot;&gt;&lt;questionIds&quot;&quot;&gt;&lt;isTemp&quot;&quot;&gt;&lt;update&quot;true&quot;&gt;&lt;labels&quot;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5&quot;&gt;&lt;nocMode&quot;Auto&quot;&gt;&lt;correct&quot;4&quot;&gt;&lt;highlight&quot;true&quot;&gt;&lt;hlColor&quot;-23296&quot;&gt;&gt;&gt;"/>
  <p:tag name="KPI_HAS_CHART" val="tru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31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20-003&quot;&gt;&lt;nocMode&quot;Auto&quot;&gt;&lt;highlight&quot;true&quot;&gt;&lt;hlColor&quot;-23296&quot;&gt;&lt;correct&quot;4&quot;&gt;&gt;&gt;"/>
  <p:tag name="KPI_HAS_CHART" val="tru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49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HAS_CHART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8&quot;&gt;&lt;nocMode&quot;Auto&quot;&gt;&lt;correct&quot;2&quot;&gt;&lt;highlight&quot;true&quot;&gt;&lt;hlColor&quot;-23296&quot;&gt;&gt;&gt;"/>
  <p:tag name="KPI_HAS_CHART" val="tr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" val="tru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&quot;&quot;&lt;chart&quot;&quot;&lt;isChart&quot;true&quot;&gt;&lt;chartType&quot;wholeAudience&quot;&gt;&lt;id&quot;051&quot;&gt;&lt;questionIds&quot;&quot;&gt;&lt;isTemp&quot;&quot;&gt;&lt;update&quot;&quot;&gt;&lt;labels&quot;1;2;3;4&quot;&gt;&lt;dp&quot;0&quot;&gt;&lt;groups&quot;&quot;&gt;&lt;groupsType&quot;0&quot;&gt;&lt;legend&quot;&quot;&gt;&lt;legendState&quot;&quot;&gt;&lt;numberOfSets&quot;&quot;&gt;&lt;actualResponses&quot;false&quot;&gt;&lt;meanScores&quot;&quot;&gt;&lt;uvw&quot;true&quot;&gt;&gt;&gt;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STOPSPOLLING" val="true"/>
  <p:tag name="KPICLOCK" val="true"/>
  <p:tag name="KPISOUNDTYPE" val="no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PI_STORAGE" val="&lt;keypoint(@question:questionAndChart)&quot;&quot;&lt;question&quot;&quot;&lt;questionId&quot;005-009&quot;&gt;&lt;nocMode&quot;Auto&quot;&gt;&lt;correct&quot;1&quot;&gt;&lt;highlight&quot;true&quot;&gt;&lt;hlColor&quot;-23296&quot;&gt;&gt;&gt;"/>
  <p:tag name="KPI_HAS_CHART" val="true"/>
</p:tagLst>
</file>

<file path=ppt/theme/theme1.xml><?xml version="1.0" encoding="utf-8"?>
<a:theme xmlns:a="http://schemas.openxmlformats.org/drawingml/2006/main" name="CSUPresentation0507_Abridge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CSUPresentation0507_Abridg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SUPresentation0507_Abridge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UPresentation0507_Abridge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UPresentation0507_Abridge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UPresentation0507_Abridge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UPresentation0507_Abridge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UPresentation0507_Abridge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UPresentation0507_Abridge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1112</Words>
  <Application>Microsoft Office PowerPoint</Application>
  <PresentationFormat>On-screen Show (4:3)</PresentationFormat>
  <Paragraphs>283</Paragraphs>
  <Slides>31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CSUPresentation0507_Abridged</vt:lpstr>
      <vt:lpstr>Microsoft Excel 97-2003 Worksheet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Quiz Bowl</vt:lpstr>
      <vt:lpstr>Ergonomic Activity</vt:lpstr>
      <vt:lpstr>Size of Object</vt:lpstr>
      <vt:lpstr>Type of grip</vt:lpstr>
      <vt:lpstr>Wrist position</vt:lpstr>
      <vt:lpstr>Ergonomic Activity</vt:lpstr>
      <vt:lpstr>Blood Borne Pathogen Activity</vt:lpstr>
      <vt:lpstr>Blood Borne Pathogen Activity</vt:lpstr>
      <vt:lpstr>Quiz Bowl</vt:lpstr>
      <vt:lpstr>Quiz Bowl</vt:lpstr>
      <vt:lpstr>Quiz Bowl</vt:lpstr>
      <vt:lpstr>Quiz Bowl</vt:lpstr>
      <vt:lpstr>Quiz Bowl</vt:lpstr>
      <vt:lpstr>Quiz Bowl</vt:lpstr>
    </vt:vector>
  </TitlesOfParts>
  <Company>National Jewish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Bowl</dc:title>
  <dc:creator>Samantha Erb</dc:creator>
  <cp:lastModifiedBy>Vosburgh, Linda - OSHA</cp:lastModifiedBy>
  <cp:revision>6</cp:revision>
  <dcterms:created xsi:type="dcterms:W3CDTF">2014-03-25T21:22:16Z</dcterms:created>
  <dcterms:modified xsi:type="dcterms:W3CDTF">2014-05-08T11:19:17Z</dcterms:modified>
</cp:coreProperties>
</file>