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111"/>
  </p:notesMasterIdLst>
  <p:sldIdLst>
    <p:sldId id="330" r:id="rId2"/>
    <p:sldId id="489" r:id="rId3"/>
    <p:sldId id="490" r:id="rId4"/>
    <p:sldId id="493" r:id="rId5"/>
    <p:sldId id="495" r:id="rId6"/>
    <p:sldId id="494" r:id="rId7"/>
    <p:sldId id="496" r:id="rId8"/>
    <p:sldId id="497" r:id="rId9"/>
    <p:sldId id="492" r:id="rId10"/>
    <p:sldId id="498" r:id="rId11"/>
    <p:sldId id="504" r:id="rId12"/>
    <p:sldId id="544" r:id="rId13"/>
    <p:sldId id="545" r:id="rId14"/>
    <p:sldId id="546" r:id="rId15"/>
    <p:sldId id="547" r:id="rId16"/>
    <p:sldId id="505" r:id="rId17"/>
    <p:sldId id="548" r:id="rId18"/>
    <p:sldId id="549" r:id="rId19"/>
    <p:sldId id="550" r:id="rId20"/>
    <p:sldId id="506" r:id="rId21"/>
    <p:sldId id="507" r:id="rId22"/>
    <p:sldId id="538" r:id="rId23"/>
    <p:sldId id="539" r:id="rId24"/>
    <p:sldId id="540" r:id="rId25"/>
    <p:sldId id="541" r:id="rId26"/>
    <p:sldId id="542" r:id="rId27"/>
    <p:sldId id="543" r:id="rId28"/>
    <p:sldId id="508" r:id="rId29"/>
    <p:sldId id="509" r:id="rId30"/>
    <p:sldId id="535" r:id="rId31"/>
    <p:sldId id="513" r:id="rId32"/>
    <p:sldId id="514" r:id="rId33"/>
    <p:sldId id="527" r:id="rId34"/>
    <p:sldId id="528" r:id="rId35"/>
    <p:sldId id="529" r:id="rId36"/>
    <p:sldId id="257" r:id="rId37"/>
    <p:sldId id="554" r:id="rId38"/>
    <p:sldId id="553" r:id="rId39"/>
    <p:sldId id="532" r:id="rId40"/>
    <p:sldId id="555" r:id="rId41"/>
    <p:sldId id="530" r:id="rId42"/>
    <p:sldId id="531" r:id="rId43"/>
    <p:sldId id="533" r:id="rId44"/>
    <p:sldId id="534" r:id="rId45"/>
    <p:sldId id="345" r:id="rId46"/>
    <p:sldId id="346" r:id="rId47"/>
    <p:sldId id="349" r:id="rId48"/>
    <p:sldId id="350" r:id="rId49"/>
    <p:sldId id="352" r:id="rId50"/>
    <p:sldId id="354" r:id="rId51"/>
    <p:sldId id="355" r:id="rId52"/>
    <p:sldId id="356" r:id="rId53"/>
    <p:sldId id="357" r:id="rId54"/>
    <p:sldId id="358" r:id="rId55"/>
    <p:sldId id="359" r:id="rId56"/>
    <p:sldId id="360" r:id="rId57"/>
    <p:sldId id="361" r:id="rId58"/>
    <p:sldId id="362" r:id="rId59"/>
    <p:sldId id="286" r:id="rId60"/>
    <p:sldId id="287" r:id="rId61"/>
    <p:sldId id="291" r:id="rId62"/>
    <p:sldId id="292" r:id="rId63"/>
    <p:sldId id="293" r:id="rId64"/>
    <p:sldId id="294" r:id="rId65"/>
    <p:sldId id="296" r:id="rId66"/>
    <p:sldId id="297" r:id="rId67"/>
    <p:sldId id="298" r:id="rId68"/>
    <p:sldId id="301" r:id="rId69"/>
    <p:sldId id="302" r:id="rId70"/>
    <p:sldId id="303" r:id="rId71"/>
    <p:sldId id="304" r:id="rId72"/>
    <p:sldId id="305" r:id="rId73"/>
    <p:sldId id="306" r:id="rId74"/>
    <p:sldId id="307" r:id="rId75"/>
    <p:sldId id="308" r:id="rId76"/>
    <p:sldId id="312" r:id="rId77"/>
    <p:sldId id="313" r:id="rId78"/>
    <p:sldId id="314" r:id="rId79"/>
    <p:sldId id="315" r:id="rId80"/>
    <p:sldId id="316" r:id="rId81"/>
    <p:sldId id="317" r:id="rId82"/>
    <p:sldId id="318" r:id="rId83"/>
    <p:sldId id="319" r:id="rId84"/>
    <p:sldId id="320" r:id="rId85"/>
    <p:sldId id="321" r:id="rId86"/>
    <p:sldId id="322" r:id="rId87"/>
    <p:sldId id="367" r:id="rId88"/>
    <p:sldId id="556" r:id="rId89"/>
    <p:sldId id="453" r:id="rId90"/>
    <p:sldId id="477" r:id="rId91"/>
    <p:sldId id="488" r:id="rId92"/>
    <p:sldId id="478" r:id="rId93"/>
    <p:sldId id="479" r:id="rId94"/>
    <p:sldId id="480" r:id="rId95"/>
    <p:sldId id="481" r:id="rId96"/>
    <p:sldId id="562" r:id="rId97"/>
    <p:sldId id="482" r:id="rId98"/>
    <p:sldId id="557" r:id="rId99"/>
    <p:sldId id="558" r:id="rId100"/>
    <p:sldId id="456" r:id="rId101"/>
    <p:sldId id="459" r:id="rId102"/>
    <p:sldId id="460" r:id="rId103"/>
    <p:sldId id="452" r:id="rId104"/>
    <p:sldId id="559" r:id="rId105"/>
    <p:sldId id="465" r:id="rId106"/>
    <p:sldId id="466" r:id="rId107"/>
    <p:sldId id="560" r:id="rId108"/>
    <p:sldId id="435" r:id="rId109"/>
    <p:sldId id="561" r:id="rId1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1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46" autoAdjust="0"/>
  </p:normalViewPr>
  <p:slideViewPr>
    <p:cSldViewPr>
      <p:cViewPr varScale="1">
        <p:scale>
          <a:sx n="76" d="100"/>
          <a:sy n="76" d="100"/>
        </p:scale>
        <p:origin x="-123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 Id="rId4" Type="http://schemas.openxmlformats.org/officeDocument/2006/relationships/image" Target="../media/image4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A2134E-A075-48B2-8285-A3190003E790}" type="datetimeFigureOut">
              <a:rPr lang="en-US" smtClean="0"/>
              <a:pPr/>
              <a:t>6/16/2014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D638EC-1365-47AC-B72A-6327C1A54D99}" type="slidenum">
              <a:rPr lang="en-US" smtClean="0"/>
              <a:pPr/>
              <a:t>‹#›</a:t>
            </a:fld>
            <a:endParaRPr lang="en-US"/>
          </a:p>
        </p:txBody>
      </p:sp>
    </p:spTree>
    <p:extLst>
      <p:ext uri="{BB962C8B-B14F-4D97-AF65-F5344CB8AC3E}">
        <p14:creationId xmlns:p14="http://schemas.microsoft.com/office/powerpoint/2010/main" val="157196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latin typeface="Arial" pitchFamily="34" charset="0"/>
            </a:endParaRPr>
          </a:p>
        </p:txBody>
      </p:sp>
      <p:sp>
        <p:nvSpPr>
          <p:cNvPr id="100356" name="Slide Number Placeholder 3"/>
          <p:cNvSpPr>
            <a:spLocks noGrp="1"/>
          </p:cNvSpPr>
          <p:nvPr>
            <p:ph type="sldNum" sz="quarter" idx="5"/>
          </p:nvPr>
        </p:nvSpPr>
        <p:spPr/>
        <p:txBody>
          <a:bodyPr/>
          <a:lstStyle/>
          <a:p>
            <a:pPr>
              <a:defRPr/>
            </a:pPr>
            <a:fld id="{AD609EEC-8957-43B8-934F-1EFC764E50F0}" type="slidenum">
              <a:rPr lang="en-US" smtClean="0">
                <a:latin typeface="Arial" pitchFamily="34" charset="0"/>
              </a:rPr>
              <a:pPr>
                <a:defRPr/>
              </a:pPr>
              <a:t>12</a:t>
            </a:fld>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smtClean="0">
                <a:latin typeface="Arial" pitchFamily="34" charset="0"/>
              </a:rPr>
              <a:t>As you can see, companies are likely to benefit from GHS in a number of ways including clear ways to expand the use of health and safety training programs.</a:t>
            </a:r>
          </a:p>
          <a:p>
            <a:endParaRPr lang="en-US" smtClean="0">
              <a:latin typeface="Arial" pitchFamily="34" charset="0"/>
            </a:endParaRPr>
          </a:p>
        </p:txBody>
      </p:sp>
      <p:sp>
        <p:nvSpPr>
          <p:cNvPr id="111620" name="Slide Number Placeholder 3"/>
          <p:cNvSpPr>
            <a:spLocks noGrp="1"/>
          </p:cNvSpPr>
          <p:nvPr>
            <p:ph type="sldNum" sz="quarter" idx="5"/>
          </p:nvPr>
        </p:nvSpPr>
        <p:spPr/>
        <p:txBody>
          <a:bodyPr/>
          <a:lstStyle/>
          <a:p>
            <a:pPr>
              <a:defRPr/>
            </a:pPr>
            <a:fld id="{85870BD5-DBA7-4921-B0F3-DD954CFFB7E0}" type="slidenum">
              <a:rPr lang="en-US" smtClean="0">
                <a:latin typeface="Arial" pitchFamily="34" charset="0"/>
              </a:rPr>
              <a:pPr>
                <a:defRPr/>
              </a:pPr>
              <a:t>24</a:t>
            </a:fld>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lang="en-US" smtClean="0">
                <a:latin typeface="Arial" pitchFamily="34" charset="0"/>
              </a:rPr>
              <a:t>GHS will impact and benefit all stakeholders, whether in the manufacturing and distribution sectors, or those who  importer and export chemical products.  This will be so for not only the major countries of the world but also for developing nations as well.</a:t>
            </a:r>
          </a:p>
        </p:txBody>
      </p:sp>
      <p:sp>
        <p:nvSpPr>
          <p:cNvPr id="112644" name="Slide Number Placeholder 3"/>
          <p:cNvSpPr>
            <a:spLocks noGrp="1"/>
          </p:cNvSpPr>
          <p:nvPr>
            <p:ph type="sldNum" sz="quarter" idx="5"/>
          </p:nvPr>
        </p:nvSpPr>
        <p:spPr/>
        <p:txBody>
          <a:bodyPr/>
          <a:lstStyle/>
          <a:p>
            <a:pPr>
              <a:defRPr/>
            </a:pPr>
            <a:fld id="{5E646CCA-04A2-4EFD-9A3A-211B9B438378}" type="slidenum">
              <a:rPr lang="en-US" smtClean="0">
                <a:latin typeface="Arial" pitchFamily="34" charset="0"/>
              </a:rPr>
              <a:pPr>
                <a:defRPr/>
              </a:pPr>
              <a:t>25</a:t>
            </a:fld>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US" smtClean="0">
                <a:latin typeface="Arial" pitchFamily="34" charset="0"/>
              </a:rPr>
              <a:t>This is a partial list of stakeholders and people or organizations who are interested in the finalization of GHS, as it will likely impact them in many ways, most especially, financially.  Aside from the initial costs of implementation and ultimate cost savings expected from GHS, it will foster a cottage industry for consultants and trainers to assist companies that choose to outsource services for determining GHS classification and authoring SDSs &amp; labels.</a:t>
            </a:r>
          </a:p>
        </p:txBody>
      </p:sp>
      <p:sp>
        <p:nvSpPr>
          <p:cNvPr id="113668" name="Slide Number Placeholder 3"/>
          <p:cNvSpPr>
            <a:spLocks noGrp="1"/>
          </p:cNvSpPr>
          <p:nvPr>
            <p:ph type="sldNum" sz="quarter" idx="5"/>
          </p:nvPr>
        </p:nvSpPr>
        <p:spPr/>
        <p:txBody>
          <a:bodyPr/>
          <a:lstStyle/>
          <a:p>
            <a:pPr>
              <a:defRPr/>
            </a:pPr>
            <a:fld id="{5BCC57F9-DAEC-4B54-8A90-A7D64B8CF611}" type="slidenum">
              <a:rPr lang="en-US" smtClean="0">
                <a:latin typeface="Arial" pitchFamily="34" charset="0"/>
              </a:rPr>
              <a:pPr>
                <a:defRPr/>
              </a:pPr>
              <a:t>26</a:t>
            </a:fld>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lang="en-US" dirty="0" smtClean="0">
                <a:latin typeface="Arial" pitchFamily="34" charset="0"/>
              </a:rPr>
              <a:t>The Occupational Safety and Health Administration, The Department of Transportation, The Environmental Protection Agency (through the Federal Insecticide Fungicide and </a:t>
            </a:r>
            <a:r>
              <a:rPr lang="en-US" dirty="0" err="1" smtClean="0">
                <a:latin typeface="Arial" pitchFamily="34" charset="0"/>
              </a:rPr>
              <a:t>Rodenticide</a:t>
            </a:r>
            <a:r>
              <a:rPr lang="en-US" dirty="0" smtClean="0">
                <a:latin typeface="Arial" pitchFamily="34" charset="0"/>
              </a:rPr>
              <a:t> Act) and the Consumer Products Safety Commission have been working together to help implement GHS.  OSHA has already started actions toward changing their Hazard Communication Standard, 29CFR1910.1200, to synchronize better with the United Nations initiative on a Globally Harmonized System.  Other federal agencies like the Department of Commerce and the Food and Drug Administration (FDA) got involved.</a:t>
            </a:r>
          </a:p>
          <a:p>
            <a:endParaRPr lang="en-US" dirty="0" smtClean="0">
              <a:latin typeface="Arial" pitchFamily="34" charset="0"/>
            </a:endParaRPr>
          </a:p>
          <a:p>
            <a:r>
              <a:rPr lang="en-US" dirty="0" smtClean="0">
                <a:latin typeface="Arial" pitchFamily="34" charset="0"/>
              </a:rPr>
              <a:t>The DOT already harmonized much of its hazardous materials regulations to be consistent with the UN’s classification and labeling recommendations for transportation of dangerous goods. </a:t>
            </a:r>
          </a:p>
          <a:p>
            <a:endParaRPr lang="en-US" dirty="0" smtClean="0">
              <a:latin typeface="Arial" pitchFamily="34" charset="0"/>
            </a:endParaRPr>
          </a:p>
          <a:p>
            <a:r>
              <a:rPr lang="en-US" dirty="0" smtClean="0">
                <a:latin typeface="Arial" pitchFamily="34" charset="0"/>
              </a:rPr>
              <a:t>The EPA is also working on harmonizing their pesticide requirements with GHS, and the CPSC is looking for ways to do the same.</a:t>
            </a:r>
          </a:p>
        </p:txBody>
      </p:sp>
      <p:sp>
        <p:nvSpPr>
          <p:cNvPr id="114692" name="Slide Number Placeholder 3"/>
          <p:cNvSpPr>
            <a:spLocks noGrp="1"/>
          </p:cNvSpPr>
          <p:nvPr>
            <p:ph type="sldNum" sz="quarter" idx="5"/>
          </p:nvPr>
        </p:nvSpPr>
        <p:spPr/>
        <p:txBody>
          <a:bodyPr/>
          <a:lstStyle/>
          <a:p>
            <a:pPr>
              <a:defRPr/>
            </a:pPr>
            <a:fld id="{2FDCFBDE-BBE4-4837-BF88-84DE92376F3A}" type="slidenum">
              <a:rPr lang="en-US" smtClean="0">
                <a:latin typeface="Arial" pitchFamily="34" charset="0"/>
              </a:rPr>
              <a:pPr>
                <a:defRPr/>
              </a:pPr>
              <a:t>27</a:t>
            </a:fld>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bwMode="auto">
          <a:noFill/>
          <a:ln>
            <a:solidFill>
              <a:srgbClr val="000000"/>
            </a:solidFill>
            <a:miter lim="800000"/>
            <a:headEnd/>
            <a:tailEnd/>
          </a:ln>
        </p:spPr>
      </p:sp>
      <p:sp>
        <p:nvSpPr>
          <p:cNvPr id="316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White board exercise.  Define Competent Person (someone who has knowledge of safety and health procedures, experience in the task at hand, and authority to take corrective action-give examples of corrective action.  Define a Qualified Person as someone who has knowledge and experience but no authority.   </a:t>
            </a:r>
          </a:p>
        </p:txBody>
      </p:sp>
      <p:sp>
        <p:nvSpPr>
          <p:cNvPr id="225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62527D-82FD-498B-BC7E-1784C14945AF}"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5"/>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B02383-14FA-4D80-ADA7-C2C9B0596712}" type="slidenum">
              <a:rPr lang="en-US" smtClean="0"/>
              <a:pPr fontAlgn="base">
                <a:spcBef>
                  <a:spcPct val="0"/>
                </a:spcBef>
                <a:spcAft>
                  <a:spcPct val="0"/>
                </a:spcAft>
                <a:defRPr/>
              </a:pPr>
              <a:t>38</a:t>
            </a:fld>
            <a:endParaRPr lang="en-US" smtClean="0"/>
          </a:p>
        </p:txBody>
      </p:sp>
      <p:sp>
        <p:nvSpPr>
          <p:cNvPr id="320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0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73172E-30B8-4248-BB2F-4A9EA44F6401}" type="slidenum">
              <a:rPr lang="en-US"/>
              <a:pPr/>
              <a:t>47</a:t>
            </a:fld>
            <a:endParaRPr lang="en-US"/>
          </a:p>
        </p:txBody>
      </p:sp>
      <p:sp>
        <p:nvSpPr>
          <p:cNvPr id="1597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9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90004" tIns="45002" rIns="90004" bIns="45002"/>
          <a:lstStyle/>
          <a:p>
            <a:pPr>
              <a:buFont typeface="Wingdings" pitchFamily="2" charset="2"/>
              <a:buNone/>
            </a:pPr>
            <a:r>
              <a:rPr lang="en-US"/>
              <a:t>Focal Point:  </a:t>
            </a:r>
            <a:r>
              <a:rPr lang="en-CA"/>
              <a:t>UN Committee of Experts on Transport of Dangerous Goods, in cooperation with the ILO.</a:t>
            </a:r>
          </a:p>
          <a:p>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r>
              <a:rPr lang="en-US" smtClean="0">
                <a:latin typeface="Arial" pitchFamily="34" charset="0"/>
              </a:rPr>
              <a:t>These are some of the major concepts used throughout the GHS.</a:t>
            </a:r>
          </a:p>
        </p:txBody>
      </p:sp>
      <p:sp>
        <p:nvSpPr>
          <p:cNvPr id="134148" name="Slide Number Placeholder 3"/>
          <p:cNvSpPr>
            <a:spLocks noGrp="1"/>
          </p:cNvSpPr>
          <p:nvPr>
            <p:ph type="sldNum" sz="quarter" idx="5"/>
          </p:nvPr>
        </p:nvSpPr>
        <p:spPr/>
        <p:txBody>
          <a:bodyPr/>
          <a:lstStyle/>
          <a:p>
            <a:pPr>
              <a:defRPr/>
            </a:pPr>
            <a:fld id="{35E72E39-83C8-4C8E-8ADA-A3A746813184}" type="slidenum">
              <a:rPr lang="en-US" smtClean="0">
                <a:latin typeface="Arial" pitchFamily="34" charset="0"/>
              </a:rPr>
              <a:pPr>
                <a:defRPr/>
              </a:pPr>
              <a:t>59</a:t>
            </a:fld>
            <a:endParaRPr 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r>
              <a:rPr lang="en-US" smtClean="0">
                <a:latin typeface="Arial" pitchFamily="34" charset="0"/>
              </a:rPr>
              <a:t>As noted earlier, these items are not covered by GHS at the point of use, but are covered where there is the potential for worker exposure as well as in transportation.</a:t>
            </a:r>
          </a:p>
        </p:txBody>
      </p:sp>
      <p:sp>
        <p:nvSpPr>
          <p:cNvPr id="131076" name="Slide Number Placeholder 3"/>
          <p:cNvSpPr>
            <a:spLocks noGrp="1"/>
          </p:cNvSpPr>
          <p:nvPr>
            <p:ph type="sldNum" sz="quarter" idx="5"/>
          </p:nvPr>
        </p:nvSpPr>
        <p:spPr/>
        <p:txBody>
          <a:bodyPr/>
          <a:lstStyle/>
          <a:p>
            <a:pPr>
              <a:defRPr/>
            </a:pPr>
            <a:fld id="{A36F90AF-FA13-44AC-B15D-8E71271AA741}" type="slidenum">
              <a:rPr lang="en-US" smtClean="0">
                <a:latin typeface="Arial" pitchFamily="34" charset="0"/>
              </a:rPr>
              <a:pPr>
                <a:defRPr/>
              </a:pPr>
              <a:t>60</a:t>
            </a:fld>
            <a:endParaRPr 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698A617F-6A07-4BFC-AC4A-D6886CD93A20}" type="slidenum">
              <a:rPr lang="en-US" smtClean="0"/>
              <a:pPr>
                <a:defRPr/>
              </a:pPr>
              <a:t>61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smtClean="0">
                <a:latin typeface="Arial" pitchFamily="34" charset="0"/>
              </a:rPr>
              <a:t>The International Labor Organization recognized the need for worldwide safety conventions for the use of hazardous chemicals.  They studied the tasks required to achieve harmonization and, thus paved the way for the development of a Globally Harmonized System.</a:t>
            </a:r>
          </a:p>
          <a:p>
            <a:endParaRPr lang="en-US" smtClean="0">
              <a:latin typeface="Arial" pitchFamily="34" charset="0"/>
            </a:endParaRPr>
          </a:p>
          <a:p>
            <a:r>
              <a:rPr lang="en-US" smtClean="0">
                <a:latin typeface="Arial" pitchFamily="34" charset="0"/>
              </a:rPr>
              <a:t>The other organizations listed on this slide, like the Organization for Economic Cooperation and Development, served as additional technical focal points for development of GHS.</a:t>
            </a:r>
          </a:p>
          <a:p>
            <a:endParaRPr lang="en-US" smtClean="0">
              <a:latin typeface="Arial" pitchFamily="34" charset="0"/>
            </a:endParaRPr>
          </a:p>
          <a:p>
            <a:endParaRPr lang="en-US" smtClean="0">
              <a:latin typeface="Arial" pitchFamily="34" charset="0"/>
            </a:endParaRPr>
          </a:p>
        </p:txBody>
      </p:sp>
      <p:sp>
        <p:nvSpPr>
          <p:cNvPr id="101380" name="Slide Number Placeholder 3"/>
          <p:cNvSpPr>
            <a:spLocks noGrp="1"/>
          </p:cNvSpPr>
          <p:nvPr>
            <p:ph type="sldNum" sz="quarter" idx="5"/>
          </p:nvPr>
        </p:nvSpPr>
        <p:spPr/>
        <p:txBody>
          <a:bodyPr/>
          <a:lstStyle/>
          <a:p>
            <a:pPr>
              <a:defRPr/>
            </a:pPr>
            <a:fld id="{19654946-4F89-43CE-913C-588C44122BA6}" type="slidenum">
              <a:rPr lang="en-US" smtClean="0">
                <a:latin typeface="Arial" pitchFamily="34" charset="0"/>
              </a:rPr>
              <a:pPr>
                <a:defRPr/>
              </a:pPr>
              <a:t>13</a:t>
            </a:fld>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r>
              <a:rPr lang="en-US" dirty="0" smtClean="0">
                <a:latin typeface="Arial" pitchFamily="34" charset="0"/>
              </a:rPr>
              <a:t>The OSHA concept of chemical hazards, namely flammability, </a:t>
            </a:r>
            <a:r>
              <a:rPr lang="en-US" dirty="0" err="1" smtClean="0">
                <a:latin typeface="Arial" pitchFamily="34" charset="0"/>
              </a:rPr>
              <a:t>corrosivity</a:t>
            </a:r>
            <a:r>
              <a:rPr lang="en-US" dirty="0" smtClean="0">
                <a:latin typeface="Arial" pitchFamily="34" charset="0"/>
              </a:rPr>
              <a:t>, reactivity and toxicity are expanded in the GHS  and covered under Physical hazards and Health hazards.  </a:t>
            </a:r>
          </a:p>
        </p:txBody>
      </p:sp>
      <p:sp>
        <p:nvSpPr>
          <p:cNvPr id="136196" name="Slide Number Placeholder 3"/>
          <p:cNvSpPr>
            <a:spLocks noGrp="1"/>
          </p:cNvSpPr>
          <p:nvPr>
            <p:ph type="sldNum" sz="quarter" idx="5"/>
          </p:nvPr>
        </p:nvSpPr>
        <p:spPr/>
        <p:txBody>
          <a:bodyPr/>
          <a:lstStyle/>
          <a:p>
            <a:pPr>
              <a:defRPr/>
            </a:pPr>
            <a:fld id="{E36A706A-FCEC-4524-A690-1283E24FB785}" type="slidenum">
              <a:rPr lang="en-US" smtClean="0">
                <a:latin typeface="Arial" pitchFamily="34" charset="0"/>
              </a:rPr>
              <a:pPr>
                <a:defRPr/>
              </a:pPr>
              <a:t>62</a:t>
            </a:fld>
            <a:endParaRPr 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r>
              <a:rPr lang="en-US" smtClean="0">
                <a:latin typeface="Arial" pitchFamily="34" charset="0"/>
              </a:rPr>
              <a:t>Under GHS, classification of hazards is broken down to 3 main types, Physical, Health and Environmental.  They are determined by the use of available data, testing, comparison to other materials with similar composition (structure activity relationships) and reliance on the judgment of highly knowledgeable people.</a:t>
            </a:r>
          </a:p>
        </p:txBody>
      </p:sp>
      <p:sp>
        <p:nvSpPr>
          <p:cNvPr id="137220" name="Slide Number Placeholder 3"/>
          <p:cNvSpPr>
            <a:spLocks noGrp="1"/>
          </p:cNvSpPr>
          <p:nvPr>
            <p:ph type="sldNum" sz="quarter" idx="5"/>
          </p:nvPr>
        </p:nvSpPr>
        <p:spPr/>
        <p:txBody>
          <a:bodyPr/>
          <a:lstStyle/>
          <a:p>
            <a:pPr>
              <a:defRPr/>
            </a:pPr>
            <a:fld id="{98E9B189-D9FA-45E1-8630-E0B7057ECBA0}" type="slidenum">
              <a:rPr lang="en-US" smtClean="0">
                <a:latin typeface="Arial" pitchFamily="34" charset="0"/>
              </a:rPr>
              <a:pPr>
                <a:defRPr/>
              </a:pPr>
              <a:t>63</a:t>
            </a:fld>
            <a:endParaRPr lang="en-US"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a:lnSpc>
                <a:spcPct val="85000"/>
              </a:lnSpc>
              <a:spcAft>
                <a:spcPct val="30000"/>
              </a:spcAft>
              <a:buClr>
                <a:schemeClr val="tx1"/>
              </a:buClr>
              <a:buFont typeface="Wingdings" pitchFamily="2" charset="2"/>
              <a:buNone/>
            </a:pPr>
            <a:r>
              <a:rPr lang="en-CA" smtClean="0">
                <a:latin typeface="Arial" pitchFamily="34" charset="0"/>
              </a:rPr>
              <a:t>The EU classification for acute toxicity was 200 mg/kg (oral), while some Canadian systems defined acute toxicity as  500 mg/kg.  As a result all chemicals between 200 and 500 mg/kg would therefore be labelled differently.</a:t>
            </a:r>
          </a:p>
          <a:p>
            <a:pPr>
              <a:lnSpc>
                <a:spcPct val="85000"/>
              </a:lnSpc>
              <a:spcAft>
                <a:spcPct val="30000"/>
              </a:spcAft>
              <a:buClr>
                <a:schemeClr val="tx1"/>
              </a:buClr>
              <a:buFont typeface="Wingdings" pitchFamily="2" charset="2"/>
              <a:buNone/>
            </a:pPr>
            <a:endParaRPr lang="en-CA" smtClean="0">
              <a:latin typeface="Arial" pitchFamily="34" charset="0"/>
            </a:endParaRPr>
          </a:p>
          <a:p>
            <a:pPr>
              <a:lnSpc>
                <a:spcPct val="85000"/>
              </a:lnSpc>
              <a:spcAft>
                <a:spcPct val="30000"/>
              </a:spcAft>
              <a:buClr>
                <a:schemeClr val="tx1"/>
              </a:buClr>
              <a:buFont typeface="Wingdings" pitchFamily="2" charset="2"/>
              <a:buNone/>
            </a:pPr>
            <a:r>
              <a:rPr lang="en-CA" smtClean="0">
                <a:latin typeface="Arial" pitchFamily="34" charset="0"/>
              </a:rPr>
              <a:t>As you can see from this table, some countries classify the example material as “toxic” while others classify it as “not dangerous” or “non-toxic”.  GHS will allow all countries to define hazardous materials by the same set of classifications.</a:t>
            </a:r>
            <a:endParaRPr lang="en-US" smtClean="0">
              <a:latin typeface="Arial" pitchFamily="34" charset="0"/>
            </a:endParaRPr>
          </a:p>
        </p:txBody>
      </p:sp>
      <p:sp>
        <p:nvSpPr>
          <p:cNvPr id="142340" name="Slide Number Placeholder 3"/>
          <p:cNvSpPr>
            <a:spLocks noGrp="1"/>
          </p:cNvSpPr>
          <p:nvPr>
            <p:ph type="sldNum" sz="quarter" idx="5"/>
          </p:nvPr>
        </p:nvSpPr>
        <p:spPr/>
        <p:txBody>
          <a:bodyPr/>
          <a:lstStyle/>
          <a:p>
            <a:pPr>
              <a:defRPr/>
            </a:pPr>
            <a:fld id="{054A0719-84C0-4DD5-A282-30F1992AC254}" type="slidenum">
              <a:rPr lang="en-US" smtClean="0">
                <a:latin typeface="Arial" pitchFamily="34" charset="0"/>
              </a:rPr>
              <a:pPr>
                <a:defRPr/>
              </a:pPr>
              <a:t>64</a:t>
            </a:fld>
            <a:endParaRPr lang="en-US"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r>
              <a:rPr lang="en-US" smtClean="0">
                <a:latin typeface="Arial" pitchFamily="34" charset="0"/>
              </a:rPr>
              <a:t>Under GHS, not all Hazard Categories are applied universally to Health, Safety and Transportation concerns.  Many Category 4 materials are regulated for health &amp; safety but not for transportation.</a:t>
            </a:r>
          </a:p>
        </p:txBody>
      </p:sp>
      <p:sp>
        <p:nvSpPr>
          <p:cNvPr id="145412" name="Slide Number Placeholder 3"/>
          <p:cNvSpPr>
            <a:spLocks noGrp="1"/>
          </p:cNvSpPr>
          <p:nvPr>
            <p:ph type="sldNum" sz="quarter" idx="5"/>
          </p:nvPr>
        </p:nvSpPr>
        <p:spPr/>
        <p:txBody>
          <a:bodyPr/>
          <a:lstStyle/>
          <a:p>
            <a:pPr>
              <a:defRPr/>
            </a:pPr>
            <a:fld id="{E5A74D71-8226-4F71-AE02-FEEC027F620C}" type="slidenum">
              <a:rPr lang="en-US" smtClean="0">
                <a:latin typeface="Arial" pitchFamily="34" charset="0"/>
              </a:rPr>
              <a:pPr>
                <a:defRPr/>
              </a:pPr>
              <a:t>65</a:t>
            </a:fld>
            <a:endParaRPr lang="en-US"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r>
              <a:rPr lang="en-US" smtClean="0">
                <a:latin typeface="Arial" pitchFamily="34" charset="0"/>
              </a:rPr>
              <a:t>If you are determining the hazards of a common chemical, like ethyl alcohol (ethanol), you would consider its acute toxicity, flammability, ability to irritate skin, eyes and respiratory tract.  And based on the degree of severity ethanol poses for these things, you can assign a Hazard Category to each of them.</a:t>
            </a:r>
          </a:p>
          <a:p>
            <a:endParaRPr lang="en-US" smtClean="0">
              <a:latin typeface="Arial" pitchFamily="34" charset="0"/>
            </a:endParaRPr>
          </a:p>
          <a:p>
            <a:r>
              <a:rPr lang="en-US" smtClean="0">
                <a:latin typeface="Arial" pitchFamily="34" charset="0"/>
              </a:rPr>
              <a:t>Here we see that ethanol is very flammable (Category 2), but is not acutely toxic (Category 5).  In other words, ethyl alcohol burns readily but will usually only make you drunk and not kill you on ingestion.</a:t>
            </a:r>
          </a:p>
        </p:txBody>
      </p:sp>
      <p:sp>
        <p:nvSpPr>
          <p:cNvPr id="147460" name="Slide Number Placeholder 3"/>
          <p:cNvSpPr>
            <a:spLocks noGrp="1"/>
          </p:cNvSpPr>
          <p:nvPr>
            <p:ph type="sldNum" sz="quarter" idx="5"/>
          </p:nvPr>
        </p:nvSpPr>
        <p:spPr/>
        <p:txBody>
          <a:bodyPr/>
          <a:lstStyle/>
          <a:p>
            <a:pPr>
              <a:defRPr/>
            </a:pPr>
            <a:fld id="{489640AD-E199-49CC-BFA4-9A88A426B092}" type="slidenum">
              <a:rPr lang="en-US" smtClean="0">
                <a:latin typeface="Arial" pitchFamily="34" charset="0"/>
              </a:rPr>
              <a:pPr>
                <a:defRPr/>
              </a:pPr>
              <a:t>66</a:t>
            </a:fld>
            <a:endParaRPr lang="en-US" dirty="0"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r>
              <a:rPr lang="en-US" smtClean="0">
                <a:latin typeface="Arial" pitchFamily="34" charset="0"/>
              </a:rPr>
              <a:t>The use of Pictograms is important to GHS, so let’s look at them in some detail.</a:t>
            </a:r>
          </a:p>
        </p:txBody>
      </p:sp>
      <p:sp>
        <p:nvSpPr>
          <p:cNvPr id="148484" name="Slide Number Placeholder 3"/>
          <p:cNvSpPr>
            <a:spLocks noGrp="1"/>
          </p:cNvSpPr>
          <p:nvPr>
            <p:ph type="sldNum" sz="quarter" idx="5"/>
          </p:nvPr>
        </p:nvSpPr>
        <p:spPr/>
        <p:txBody>
          <a:bodyPr/>
          <a:lstStyle/>
          <a:p>
            <a:pPr>
              <a:defRPr/>
            </a:pPr>
            <a:fld id="{3651E86E-6C8E-4311-99D7-6859726A30A1}" type="slidenum">
              <a:rPr lang="en-US" smtClean="0">
                <a:latin typeface="Arial" pitchFamily="34" charset="0"/>
              </a:rPr>
              <a:pPr>
                <a:defRPr/>
              </a:pPr>
              <a:t>67</a:t>
            </a:fld>
            <a:endParaRPr lang="en-US" dirty="0"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r>
              <a:rPr lang="en-US" smtClean="0">
                <a:latin typeface="Arial" pitchFamily="34" charset="0"/>
              </a:rPr>
              <a:t>The “exploding bomb” symbol in the GHS Pictogram is nothing new.  This symbol has been used for many years in Hazardous Materials Transportation hazard class labels and placards.  Two significant differences between GHS Pictograms and DOT labels an placards are the absence of text and their size.</a:t>
            </a:r>
          </a:p>
          <a:p>
            <a:endParaRPr lang="en-US" smtClean="0">
              <a:latin typeface="Arial" pitchFamily="34" charset="0"/>
            </a:endParaRPr>
          </a:p>
          <a:p>
            <a:r>
              <a:rPr lang="en-US" smtClean="0">
                <a:latin typeface="Arial" pitchFamily="34" charset="0"/>
              </a:rPr>
              <a:t>The Pictograms may be sized to fit any label or SDS.  DOT hazard class labels must always be approximately 4 inches on each side and placards have to be about 11 inches on a side.</a:t>
            </a:r>
          </a:p>
          <a:p>
            <a:endParaRPr lang="en-US" smtClean="0">
              <a:latin typeface="Arial" pitchFamily="34" charset="0"/>
            </a:endParaRPr>
          </a:p>
          <a:p>
            <a:r>
              <a:rPr lang="en-US" smtClean="0">
                <a:latin typeface="Arial" pitchFamily="34" charset="0"/>
              </a:rPr>
              <a:t>The Hazard Class is from Transportation regulations and the Hazard Category is from GHS</a:t>
            </a:r>
          </a:p>
        </p:txBody>
      </p:sp>
      <p:sp>
        <p:nvSpPr>
          <p:cNvPr id="152580" name="Slide Number Placeholder 3"/>
          <p:cNvSpPr>
            <a:spLocks noGrp="1"/>
          </p:cNvSpPr>
          <p:nvPr>
            <p:ph type="sldNum" sz="quarter" idx="5"/>
          </p:nvPr>
        </p:nvSpPr>
        <p:spPr/>
        <p:txBody>
          <a:bodyPr/>
          <a:lstStyle/>
          <a:p>
            <a:pPr>
              <a:defRPr/>
            </a:pPr>
            <a:fld id="{AEE4B846-66D3-43BD-A788-DD6CECEDC1A7}" type="slidenum">
              <a:rPr lang="en-US" smtClean="0">
                <a:latin typeface="Arial" pitchFamily="34" charset="0"/>
              </a:rPr>
              <a:pPr>
                <a:defRPr/>
              </a:pPr>
              <a:t>68</a:t>
            </a:fld>
            <a:endParaRPr lang="en-US"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r>
              <a:rPr lang="en-US" smtClean="0">
                <a:latin typeface="Arial" pitchFamily="34" charset="0"/>
              </a:rPr>
              <a:t>The “Flame” symbol in the GHS Pictogram is very recognizable from transportation  hazard class 3, flammable liquids.</a:t>
            </a:r>
          </a:p>
          <a:p>
            <a:endParaRPr lang="en-US" smtClean="0">
              <a:latin typeface="Arial" pitchFamily="34" charset="0"/>
            </a:endParaRPr>
          </a:p>
          <a:p>
            <a:r>
              <a:rPr lang="en-US" smtClean="0">
                <a:latin typeface="Arial" pitchFamily="34" charset="0"/>
              </a:rPr>
              <a:t>[Read some of the hazard classes and hazard categories from the slide.]</a:t>
            </a:r>
          </a:p>
        </p:txBody>
      </p:sp>
      <p:sp>
        <p:nvSpPr>
          <p:cNvPr id="153604" name="Slide Number Placeholder 3"/>
          <p:cNvSpPr>
            <a:spLocks noGrp="1"/>
          </p:cNvSpPr>
          <p:nvPr>
            <p:ph type="sldNum" sz="quarter" idx="5"/>
          </p:nvPr>
        </p:nvSpPr>
        <p:spPr/>
        <p:txBody>
          <a:bodyPr/>
          <a:lstStyle/>
          <a:p>
            <a:pPr>
              <a:defRPr/>
            </a:pPr>
            <a:fld id="{35162CD4-227E-4A74-B4E1-8FBB631DEE89}" type="slidenum">
              <a:rPr lang="en-US" smtClean="0">
                <a:latin typeface="Arial" pitchFamily="34" charset="0"/>
              </a:rPr>
              <a:pPr>
                <a:defRPr/>
              </a:pPr>
              <a:t>69</a:t>
            </a:fld>
            <a:endParaRPr lang="en-US" dirty="0"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r>
              <a:rPr lang="en-US" smtClean="0">
                <a:latin typeface="Arial" pitchFamily="34" charset="0"/>
              </a:rPr>
              <a:t>Likewise, the “Flaming O” symbol has been borrowed from transportation hazard class 2, oxygen, and class 5, oxidizers.</a:t>
            </a:r>
          </a:p>
        </p:txBody>
      </p:sp>
      <p:sp>
        <p:nvSpPr>
          <p:cNvPr id="154628" name="Slide Number Placeholder 3"/>
          <p:cNvSpPr>
            <a:spLocks noGrp="1"/>
          </p:cNvSpPr>
          <p:nvPr>
            <p:ph type="sldNum" sz="quarter" idx="5"/>
          </p:nvPr>
        </p:nvSpPr>
        <p:spPr/>
        <p:txBody>
          <a:bodyPr/>
          <a:lstStyle/>
          <a:p>
            <a:pPr>
              <a:defRPr/>
            </a:pPr>
            <a:fld id="{AD49004F-25C4-4D7D-B7A4-E9F408C756CE}" type="slidenum">
              <a:rPr lang="en-US" smtClean="0">
                <a:latin typeface="Arial" pitchFamily="34" charset="0"/>
              </a:rPr>
              <a:pPr>
                <a:defRPr/>
              </a:pPr>
              <a:t>70</a:t>
            </a:fld>
            <a:endParaRPr lang="en-US" dirty="0"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r>
              <a:rPr lang="en-US" smtClean="0">
                <a:latin typeface="Arial" pitchFamily="34" charset="0"/>
              </a:rPr>
              <a:t>The gas cylinder symbol is borrowed from transportation  labels/placards for division 2.2, non-flammable, non-toxic gases.</a:t>
            </a:r>
          </a:p>
          <a:p>
            <a:endParaRPr lang="en-US" smtClean="0">
              <a:latin typeface="Arial" pitchFamily="34" charset="0"/>
            </a:endParaRPr>
          </a:p>
          <a:p>
            <a:r>
              <a:rPr lang="en-US" smtClean="0">
                <a:latin typeface="Arial" pitchFamily="34" charset="0"/>
              </a:rPr>
              <a:t>[Read some of the hazard classes and hazard categories from the slide.]</a:t>
            </a:r>
          </a:p>
        </p:txBody>
      </p:sp>
      <p:sp>
        <p:nvSpPr>
          <p:cNvPr id="155652" name="Slide Number Placeholder 3"/>
          <p:cNvSpPr>
            <a:spLocks noGrp="1"/>
          </p:cNvSpPr>
          <p:nvPr>
            <p:ph type="sldNum" sz="quarter" idx="5"/>
          </p:nvPr>
        </p:nvSpPr>
        <p:spPr/>
        <p:txBody>
          <a:bodyPr/>
          <a:lstStyle/>
          <a:p>
            <a:pPr>
              <a:defRPr/>
            </a:pPr>
            <a:fld id="{0E2F1EC4-1F6B-4432-A2C9-BE9341A48FD7}" type="slidenum">
              <a:rPr lang="en-US" smtClean="0">
                <a:latin typeface="Arial" pitchFamily="34" charset="0"/>
              </a:rPr>
              <a:pPr>
                <a:defRPr/>
              </a:pPr>
              <a:t>71</a:t>
            </a:fld>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US" smtClean="0">
                <a:latin typeface="Arial" pitchFamily="34" charset="0"/>
              </a:rPr>
              <a:t> </a:t>
            </a:r>
          </a:p>
        </p:txBody>
      </p:sp>
      <p:sp>
        <p:nvSpPr>
          <p:cNvPr id="102404" name="Slide Number Placeholder 3"/>
          <p:cNvSpPr>
            <a:spLocks noGrp="1"/>
          </p:cNvSpPr>
          <p:nvPr>
            <p:ph type="sldNum" sz="quarter" idx="5"/>
          </p:nvPr>
        </p:nvSpPr>
        <p:spPr/>
        <p:txBody>
          <a:bodyPr/>
          <a:lstStyle/>
          <a:p>
            <a:pPr>
              <a:defRPr/>
            </a:pPr>
            <a:fld id="{BD48054F-91B3-428D-8576-E75353A1F99E}" type="slidenum">
              <a:rPr lang="en-US" smtClean="0">
                <a:latin typeface="Arial" pitchFamily="34" charset="0"/>
              </a:rPr>
              <a:pPr>
                <a:defRPr/>
              </a:pPr>
              <a:t>14</a:t>
            </a:fld>
            <a:endParaRPr lang="en-US"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r>
              <a:rPr lang="en-US" smtClean="0">
                <a:latin typeface="Arial" pitchFamily="34" charset="0"/>
              </a:rPr>
              <a:t>The symbol of chemicals corroding metal and destroying skin on a hand is one of the most recognized symbols found on shipping labels on containers in laboratories and manufacturing sites alike.</a:t>
            </a:r>
          </a:p>
        </p:txBody>
      </p:sp>
      <p:sp>
        <p:nvSpPr>
          <p:cNvPr id="156676" name="Slide Number Placeholder 3"/>
          <p:cNvSpPr>
            <a:spLocks noGrp="1"/>
          </p:cNvSpPr>
          <p:nvPr>
            <p:ph type="sldNum" sz="quarter" idx="5"/>
          </p:nvPr>
        </p:nvSpPr>
        <p:spPr/>
        <p:txBody>
          <a:bodyPr/>
          <a:lstStyle/>
          <a:p>
            <a:pPr>
              <a:defRPr/>
            </a:pPr>
            <a:fld id="{34F92714-7F25-4504-AC1A-FC9AAE09DFBE}" type="slidenum">
              <a:rPr lang="en-US" smtClean="0">
                <a:latin typeface="Arial" pitchFamily="34" charset="0"/>
              </a:rPr>
              <a:pPr>
                <a:defRPr/>
              </a:pPr>
              <a:t>72</a:t>
            </a:fld>
            <a:endParaRPr lang="en-US" dirty="0"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r>
              <a:rPr lang="en-US" smtClean="0">
                <a:latin typeface="Arial" pitchFamily="34" charset="0"/>
              </a:rPr>
              <a:t>The skull and crossbones symbol has been used to denote poisons or toxic materials for a very long time and is yet another highly recognizable symbols to chemical workers and people in all walks of life.</a:t>
            </a:r>
          </a:p>
        </p:txBody>
      </p:sp>
      <p:sp>
        <p:nvSpPr>
          <p:cNvPr id="157700" name="Slide Number Placeholder 3"/>
          <p:cNvSpPr>
            <a:spLocks noGrp="1"/>
          </p:cNvSpPr>
          <p:nvPr>
            <p:ph type="sldNum" sz="quarter" idx="5"/>
          </p:nvPr>
        </p:nvSpPr>
        <p:spPr/>
        <p:txBody>
          <a:bodyPr/>
          <a:lstStyle/>
          <a:p>
            <a:pPr>
              <a:defRPr/>
            </a:pPr>
            <a:fld id="{894CDCA1-F0D6-4CA1-8554-4878C008E5BD}" type="slidenum">
              <a:rPr lang="en-US" smtClean="0">
                <a:latin typeface="Arial" pitchFamily="34" charset="0"/>
              </a:rPr>
              <a:pPr>
                <a:defRPr/>
              </a:pPr>
              <a:t>73</a:t>
            </a:fld>
            <a:endParaRPr lang="en-US" dirty="0"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r>
              <a:rPr lang="en-US" smtClean="0">
                <a:latin typeface="Arial" pitchFamily="34" charset="0"/>
              </a:rPr>
              <a:t>While the Skull and Crossbones pictogram symbolizes Categories 1, 2 and 3 Acute Toxicity, the Exclamation Point is to be used for Category 4 acute toxicity, as well as, Skin and Eye irritation, Skin sensitization, and specific target organ toxicity.</a:t>
            </a:r>
          </a:p>
        </p:txBody>
      </p:sp>
      <p:sp>
        <p:nvSpPr>
          <p:cNvPr id="158724" name="Slide Number Placeholder 3"/>
          <p:cNvSpPr>
            <a:spLocks noGrp="1"/>
          </p:cNvSpPr>
          <p:nvPr>
            <p:ph type="sldNum" sz="quarter" idx="5"/>
          </p:nvPr>
        </p:nvSpPr>
        <p:spPr/>
        <p:txBody>
          <a:bodyPr/>
          <a:lstStyle/>
          <a:p>
            <a:pPr>
              <a:defRPr/>
            </a:pPr>
            <a:fld id="{7AA1B1BE-E427-4250-9C8B-D64C07D22106}" type="slidenum">
              <a:rPr lang="en-US" smtClean="0">
                <a:latin typeface="Arial" pitchFamily="34" charset="0"/>
              </a:rPr>
              <a:pPr>
                <a:defRPr/>
              </a:pPr>
              <a:t>74</a:t>
            </a:fld>
            <a:endParaRPr lang="en-US" dirty="0"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r>
              <a:rPr lang="en-US" smtClean="0">
                <a:latin typeface="Arial" pitchFamily="34" charset="0"/>
              </a:rPr>
              <a:t>As you can see from this slide, the “Man Who Swallowed A Star” symbol is to be used for Respiratory sensitization, </a:t>
            </a:r>
          </a:p>
          <a:p>
            <a:r>
              <a:rPr lang="en-US" smtClean="0">
                <a:latin typeface="Arial" pitchFamily="34" charset="0"/>
              </a:rPr>
              <a:t>Germ cell Mutagenicity, Carcinogenicity, Reproductive toxicity, and Aspiration hazard, etc.</a:t>
            </a:r>
          </a:p>
          <a:p>
            <a:endParaRPr lang="en-US" smtClean="0">
              <a:latin typeface="Arial" pitchFamily="34" charset="0"/>
            </a:endParaRPr>
          </a:p>
          <a:p>
            <a:endParaRPr lang="en-US" smtClean="0">
              <a:latin typeface="Arial" pitchFamily="34" charset="0"/>
            </a:endParaRPr>
          </a:p>
          <a:p>
            <a:r>
              <a:rPr lang="en-US" smtClean="0">
                <a:latin typeface="Arial" pitchFamily="34" charset="0"/>
              </a:rPr>
              <a:t>[Read some of the hazard classes and hazard categories from the slide.]</a:t>
            </a:r>
          </a:p>
        </p:txBody>
      </p:sp>
      <p:sp>
        <p:nvSpPr>
          <p:cNvPr id="159748" name="Slide Number Placeholder 3"/>
          <p:cNvSpPr>
            <a:spLocks noGrp="1"/>
          </p:cNvSpPr>
          <p:nvPr>
            <p:ph type="sldNum" sz="quarter" idx="5"/>
          </p:nvPr>
        </p:nvSpPr>
        <p:spPr/>
        <p:txBody>
          <a:bodyPr/>
          <a:lstStyle/>
          <a:p>
            <a:pPr>
              <a:defRPr/>
            </a:pPr>
            <a:fld id="{C2503C89-AB1D-4F15-9F68-8F848C173C16}" type="slidenum">
              <a:rPr lang="en-US" smtClean="0">
                <a:latin typeface="Arial" pitchFamily="34" charset="0"/>
              </a:rPr>
              <a:pPr>
                <a:defRPr/>
              </a:pPr>
              <a:t>75</a:t>
            </a:fld>
            <a:endParaRPr lang="en-US" dirty="0"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r>
              <a:rPr lang="en-US" smtClean="0">
                <a:latin typeface="Arial" pitchFamily="34" charset="0"/>
              </a:rPr>
              <a:t>Labeling for hazard identification by private sector and public sector workers is covered by the federal government and various states.  In addition, labeling of hazards in our Northern neighbor, Canada, is regulated by their specific law, the Workplace Hazardous Materials Information System.  None of these requirements are exactly alike – yet!</a:t>
            </a:r>
          </a:p>
        </p:txBody>
      </p:sp>
      <p:sp>
        <p:nvSpPr>
          <p:cNvPr id="163844" name="Slide Number Placeholder 3"/>
          <p:cNvSpPr>
            <a:spLocks noGrp="1"/>
          </p:cNvSpPr>
          <p:nvPr>
            <p:ph type="sldNum" sz="quarter" idx="5"/>
          </p:nvPr>
        </p:nvSpPr>
        <p:spPr/>
        <p:txBody>
          <a:bodyPr/>
          <a:lstStyle/>
          <a:p>
            <a:pPr>
              <a:defRPr/>
            </a:pPr>
            <a:fld id="{42F6D124-604B-4F08-B001-2336B76AC25F}" type="slidenum">
              <a:rPr lang="en-US" smtClean="0">
                <a:latin typeface="Arial" pitchFamily="34" charset="0"/>
              </a:rPr>
              <a:pPr>
                <a:defRPr/>
              </a:pPr>
              <a:t>76</a:t>
            </a:fld>
            <a:endParaRPr lang="en-US" dirty="0"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r>
              <a:rPr lang="en-US" smtClean="0">
                <a:latin typeface="Arial" pitchFamily="34" charset="0"/>
              </a:rPr>
              <a:t>Of the 6 GHS labeling requirements shown here, the last 3 all have standardized styles or text.  Regardless of a country’s language, the Pictograms will always be the same and the Signal Words and Hazard Statements will always have the same text.</a:t>
            </a:r>
          </a:p>
        </p:txBody>
      </p:sp>
      <p:sp>
        <p:nvSpPr>
          <p:cNvPr id="164868" name="Slide Number Placeholder 3"/>
          <p:cNvSpPr>
            <a:spLocks noGrp="1"/>
          </p:cNvSpPr>
          <p:nvPr>
            <p:ph type="sldNum" sz="quarter" idx="5"/>
          </p:nvPr>
        </p:nvSpPr>
        <p:spPr/>
        <p:txBody>
          <a:bodyPr/>
          <a:lstStyle/>
          <a:p>
            <a:pPr>
              <a:defRPr/>
            </a:pPr>
            <a:fld id="{79EACC89-B51F-44E0-BFB9-196223BFE23E}" type="slidenum">
              <a:rPr lang="en-US" smtClean="0">
                <a:latin typeface="Arial" pitchFamily="34" charset="0"/>
              </a:rPr>
              <a:pPr>
                <a:defRPr/>
              </a:pPr>
              <a:t>77</a:t>
            </a:fld>
            <a:endParaRPr lang="en-US" dirty="0"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r>
              <a:rPr lang="en-US" smtClean="0">
                <a:latin typeface="Arial" pitchFamily="34" charset="0"/>
              </a:rPr>
              <a:t>This is an example of a GHS label for the commonly used solvent, acetone.  You will notice the name, Signal Word (Danger), Pictograms, Hazard Statements, Precautionary Statements and supplier information are shown.  Where you place the Pictogram on the label is optional.</a:t>
            </a:r>
          </a:p>
        </p:txBody>
      </p:sp>
      <p:sp>
        <p:nvSpPr>
          <p:cNvPr id="168964" name="Slide Number Placeholder 3"/>
          <p:cNvSpPr>
            <a:spLocks noGrp="1"/>
          </p:cNvSpPr>
          <p:nvPr>
            <p:ph type="sldNum" sz="quarter" idx="5"/>
          </p:nvPr>
        </p:nvSpPr>
        <p:spPr/>
        <p:txBody>
          <a:bodyPr/>
          <a:lstStyle/>
          <a:p>
            <a:pPr>
              <a:defRPr/>
            </a:pPr>
            <a:fld id="{DF2195C9-03BE-4350-BCDD-74C39F49AE12}" type="slidenum">
              <a:rPr lang="en-US" smtClean="0">
                <a:latin typeface="Arial" pitchFamily="34" charset="0"/>
              </a:rPr>
              <a:pPr>
                <a:defRPr/>
              </a:pPr>
              <a:t>78</a:t>
            </a:fld>
            <a:endParaRPr lang="en-US" dirty="0"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r>
              <a:rPr lang="en-US" smtClean="0">
                <a:latin typeface="Arial" pitchFamily="34" charset="0"/>
              </a:rPr>
              <a:t>The same key labeling elements are shown on a GHS label for the highly toxic chemical, epichlorohydrin.  The top part of the label in on this slide and the next slide shows the bottom part of the label.</a:t>
            </a:r>
          </a:p>
        </p:txBody>
      </p:sp>
      <p:sp>
        <p:nvSpPr>
          <p:cNvPr id="169988" name="Slide Number Placeholder 3"/>
          <p:cNvSpPr>
            <a:spLocks noGrp="1"/>
          </p:cNvSpPr>
          <p:nvPr>
            <p:ph type="sldNum" sz="quarter" idx="5"/>
          </p:nvPr>
        </p:nvSpPr>
        <p:spPr/>
        <p:txBody>
          <a:bodyPr/>
          <a:lstStyle/>
          <a:p>
            <a:pPr>
              <a:defRPr/>
            </a:pPr>
            <a:fld id="{5F9DB2D8-D193-4DB4-B19B-0920969BBD03}" type="slidenum">
              <a:rPr lang="en-US" smtClean="0">
                <a:latin typeface="Arial" pitchFamily="34" charset="0"/>
              </a:rPr>
              <a:pPr>
                <a:defRPr/>
              </a:pPr>
              <a:t>79</a:t>
            </a:fld>
            <a:endParaRPr lang="en-US" dirty="0"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EEF09B8A-12F8-4808-895E-1B4238051097}" type="slidenum">
              <a:rPr lang="en-US" smtClean="0"/>
              <a:pPr>
                <a:defRPr/>
              </a:pPr>
              <a:t>80</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r>
              <a:rPr lang="en-US" smtClean="0">
                <a:latin typeface="Arial" pitchFamily="34" charset="0"/>
              </a:rPr>
              <a:t>Single containers or packages must have the GHS label on them.  If the package also serves as a shipping container, there must also be a hazard class shipping label affixed to it as well.   In this case, because the hazard class label has a hazard symbol already on it, the use of a GHS Pictogram on the GHS label is optional.</a:t>
            </a:r>
          </a:p>
        </p:txBody>
      </p:sp>
      <p:sp>
        <p:nvSpPr>
          <p:cNvPr id="171012" name="Slide Number Placeholder 3"/>
          <p:cNvSpPr>
            <a:spLocks noGrp="1"/>
          </p:cNvSpPr>
          <p:nvPr>
            <p:ph type="sldNum" sz="quarter" idx="5"/>
          </p:nvPr>
        </p:nvSpPr>
        <p:spPr/>
        <p:txBody>
          <a:bodyPr/>
          <a:lstStyle/>
          <a:p>
            <a:pPr>
              <a:defRPr/>
            </a:pPr>
            <a:fld id="{D1B7C501-3D47-4A6D-971F-B0E94D8C64C6}" type="slidenum">
              <a:rPr lang="en-US" smtClean="0">
                <a:latin typeface="Arial" pitchFamily="34" charset="0"/>
              </a:rPr>
              <a:pPr>
                <a:defRPr/>
              </a:pPr>
              <a:t>81</a:t>
            </a:fld>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smtClean="0">
                <a:latin typeface="Arial" pitchFamily="34" charset="0"/>
              </a:rPr>
              <a:t> This statement was made in 1992.  The United Nations really thought a GHS could be put in place worldwide within the following 8 years.  But like so many projected timelines involving more than one entity, this implementation schedule has been delayed considerably.</a:t>
            </a:r>
          </a:p>
        </p:txBody>
      </p:sp>
      <p:sp>
        <p:nvSpPr>
          <p:cNvPr id="103428" name="Slide Number Placeholder 3"/>
          <p:cNvSpPr>
            <a:spLocks noGrp="1"/>
          </p:cNvSpPr>
          <p:nvPr>
            <p:ph type="sldNum" sz="quarter" idx="5"/>
          </p:nvPr>
        </p:nvSpPr>
        <p:spPr/>
        <p:txBody>
          <a:bodyPr/>
          <a:lstStyle/>
          <a:p>
            <a:pPr>
              <a:defRPr/>
            </a:pPr>
            <a:fld id="{5C275672-D076-495B-8613-55EDA086F8D7}" type="slidenum">
              <a:rPr lang="en-US" smtClean="0">
                <a:latin typeface="Arial" pitchFamily="34" charset="0"/>
              </a:rPr>
              <a:pPr>
                <a:defRPr/>
              </a:pPr>
              <a:t>15</a:t>
            </a:fld>
            <a:endParaRPr lang="en-US" dirty="0"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r>
              <a:rPr lang="en-US" smtClean="0">
                <a:latin typeface="Arial" pitchFamily="34" charset="0"/>
              </a:rPr>
              <a:t>For combination packages, that is, where hazardous materials containers are placed in an outer packaging, the GHS label is required on all inner containers but not on the outer package, providing the transportation labels display the hazards of the product. </a:t>
            </a:r>
          </a:p>
        </p:txBody>
      </p:sp>
      <p:sp>
        <p:nvSpPr>
          <p:cNvPr id="172036" name="Slide Number Placeholder 3"/>
          <p:cNvSpPr>
            <a:spLocks noGrp="1"/>
          </p:cNvSpPr>
          <p:nvPr>
            <p:ph type="sldNum" sz="quarter" idx="5"/>
          </p:nvPr>
        </p:nvSpPr>
        <p:spPr/>
        <p:txBody>
          <a:bodyPr/>
          <a:lstStyle/>
          <a:p>
            <a:pPr>
              <a:defRPr/>
            </a:pPr>
            <a:fld id="{847BE0E6-9516-4C4D-B88F-1C840D73F47B}" type="slidenum">
              <a:rPr lang="en-US" smtClean="0">
                <a:latin typeface="Arial" pitchFamily="34" charset="0"/>
              </a:rPr>
              <a:pPr>
                <a:defRPr/>
              </a:pPr>
              <a:t>82</a:t>
            </a:fld>
            <a:endParaRPr lang="en-US" dirty="0"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r>
              <a:rPr lang="en-US" smtClean="0">
                <a:latin typeface="Arial" pitchFamily="34" charset="0"/>
              </a:rPr>
              <a:t>GHS requires a 16-section Safety Data Sheet that will include more extensive information than what OSHA and Canada's Workplace Hazardous Materials Information System (WHMIS) currently require.</a:t>
            </a:r>
          </a:p>
        </p:txBody>
      </p:sp>
      <p:sp>
        <p:nvSpPr>
          <p:cNvPr id="173060" name="Slide Number Placeholder 3"/>
          <p:cNvSpPr>
            <a:spLocks noGrp="1"/>
          </p:cNvSpPr>
          <p:nvPr>
            <p:ph type="sldNum" sz="quarter" idx="5"/>
          </p:nvPr>
        </p:nvSpPr>
        <p:spPr/>
        <p:txBody>
          <a:bodyPr/>
          <a:lstStyle/>
          <a:p>
            <a:pPr>
              <a:defRPr/>
            </a:pPr>
            <a:fld id="{9FBC8CED-CF9A-4AF5-80C9-8D9CF1482D5A}" type="slidenum">
              <a:rPr lang="en-US" smtClean="0">
                <a:latin typeface="Arial" pitchFamily="34" charset="0"/>
              </a:rPr>
              <a:pPr>
                <a:defRPr/>
              </a:pPr>
              <a:t>83</a:t>
            </a:fld>
            <a:endParaRPr lang="en-US" dirty="0"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smtClean="0">
                <a:latin typeface="Arial" pitchFamily="34" charset="0"/>
              </a:rPr>
              <a:t>You will note that the required information in Sections 2 and 3 are the reverse of our typical OSHA required Material Safety Data Sheets.  We show the hazardous materials composition in Section 2 and the Hazard warnings in Section 3.   </a:t>
            </a:r>
          </a:p>
          <a:p>
            <a:endParaRPr lang="en-US" smtClean="0">
              <a:latin typeface="Arial" pitchFamily="34" charset="0"/>
            </a:endParaRPr>
          </a:p>
          <a:p>
            <a:r>
              <a:rPr lang="en-US" smtClean="0">
                <a:latin typeface="Arial" pitchFamily="34" charset="0"/>
              </a:rPr>
              <a:t>Because OSHA does not presently require a standard format for MSDSs, it is completely acceptable to switch Sections right now, if you want to.  However, most workers trained in the Haz Com Standard know to look at Section 2 for the hazardous ingredients.  This potential confusion should not last long, if they actually read the whole MSDS.</a:t>
            </a:r>
          </a:p>
        </p:txBody>
      </p:sp>
      <p:sp>
        <p:nvSpPr>
          <p:cNvPr id="174084" name="Slide Number Placeholder 3"/>
          <p:cNvSpPr>
            <a:spLocks noGrp="1"/>
          </p:cNvSpPr>
          <p:nvPr>
            <p:ph type="sldNum" sz="quarter" idx="5"/>
          </p:nvPr>
        </p:nvSpPr>
        <p:spPr/>
        <p:txBody>
          <a:bodyPr/>
          <a:lstStyle/>
          <a:p>
            <a:pPr>
              <a:defRPr/>
            </a:pPr>
            <a:fld id="{A0FF0433-8C02-4506-AD40-72E8015D0F1D}" type="slidenum">
              <a:rPr lang="en-US" smtClean="0">
                <a:latin typeface="Arial" pitchFamily="34" charset="0"/>
              </a:rPr>
              <a:pPr>
                <a:defRPr/>
              </a:pPr>
              <a:t>84</a:t>
            </a:fld>
            <a:endParaRPr lang="en-US" dirty="0"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r>
              <a:rPr lang="en-US" dirty="0" smtClean="0">
                <a:latin typeface="Arial" pitchFamily="34" charset="0"/>
              </a:rPr>
              <a:t>While the typical OSHA MSDSs have the date of issue at the top of the first page, many MSDSs have been written where the date is either at the bottom of all pages or just the last page.  Again, workers and handlers of hazardous chemical materials should read MSDSs in their entirety, so where the date appears should not cause any confusion.</a:t>
            </a:r>
          </a:p>
        </p:txBody>
      </p:sp>
      <p:sp>
        <p:nvSpPr>
          <p:cNvPr id="175108" name="Slide Number Placeholder 3"/>
          <p:cNvSpPr>
            <a:spLocks noGrp="1"/>
          </p:cNvSpPr>
          <p:nvPr>
            <p:ph type="sldNum" sz="quarter" idx="5"/>
          </p:nvPr>
        </p:nvSpPr>
        <p:spPr/>
        <p:txBody>
          <a:bodyPr/>
          <a:lstStyle/>
          <a:p>
            <a:pPr>
              <a:defRPr/>
            </a:pPr>
            <a:fld id="{B7F813F5-A7A4-41DE-BB54-7C0BBABE3679}" type="slidenum">
              <a:rPr lang="en-US" smtClean="0">
                <a:latin typeface="Arial" pitchFamily="34" charset="0"/>
              </a:rPr>
              <a:pPr>
                <a:defRPr/>
              </a:pPr>
              <a:t>85</a:t>
            </a:fld>
            <a:endParaRPr lang="en-US" dirty="0"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r>
              <a:rPr lang="en-US" dirty="0" smtClean="0">
                <a:latin typeface="Arial" pitchFamily="34" charset="0"/>
              </a:rPr>
              <a:t>GHS does not cover proprietary information exemptions.  That is going to be left up to each country to deal with.  OSHA, therefore, will likely still allow Safety Data Sheets to show Trade Secret Registry Numbers (TSRNs) in the hazardous ingredients section.</a:t>
            </a:r>
          </a:p>
        </p:txBody>
      </p:sp>
      <p:sp>
        <p:nvSpPr>
          <p:cNvPr id="176132" name="Slide Number Placeholder 3"/>
          <p:cNvSpPr>
            <a:spLocks noGrp="1"/>
          </p:cNvSpPr>
          <p:nvPr>
            <p:ph type="sldNum" sz="quarter" idx="5"/>
          </p:nvPr>
        </p:nvSpPr>
        <p:spPr/>
        <p:txBody>
          <a:bodyPr/>
          <a:lstStyle/>
          <a:p>
            <a:pPr>
              <a:defRPr/>
            </a:pPr>
            <a:fld id="{4581379B-A732-45C6-BB36-3B5FD763125C}" type="slidenum">
              <a:rPr lang="en-US" smtClean="0">
                <a:latin typeface="Arial" pitchFamily="34" charset="0"/>
              </a:rPr>
              <a:pPr>
                <a:defRPr/>
              </a:pPr>
              <a:t>86</a:t>
            </a:fld>
            <a:endParaRPr lang="en-US" dirty="0"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5"/>
          </p:nvPr>
        </p:nvSpPr>
        <p:spPr>
          <a:ln/>
        </p:spPr>
        <p:txBody>
          <a:bodyPr/>
          <a:lstStyle/>
          <a:p>
            <a:fld id="{D040059A-8FE4-402D-AD6A-B7875CE6FD06}" type="slidenum">
              <a:rPr lang="en-US"/>
              <a:pPr/>
              <a:t>87</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sz="1300"/>
              <a:t>This presentation is designed to assist trainers conducting OSHA 10-hour General Industry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sz="1300"/>
          </a:p>
          <a:p>
            <a:r>
              <a:rPr lang="en-US" sz="1300"/>
              <a:t>This presentation is not a substitute for any of the provisions of the Occupational Safety and Health Act of 1970 or for any standards issued by the U.S. Department of Labor.  Mention of trade names, commercial products, or organizations does not imply endorsement by the U.S. Department of Labor.</a:t>
            </a:r>
          </a:p>
          <a:p>
            <a:endParaRPr lang="en-US" sz="13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9AE2336-F00B-4A46-BD4E-C54F180D268B}" type="slidenum">
              <a:rPr lang="en-US"/>
              <a:pPr/>
              <a:t>103</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spcBef>
                <a:spcPts val="500"/>
              </a:spcBef>
              <a:spcAft>
                <a:spcPts val="500"/>
              </a:spcAft>
            </a:pPr>
            <a:r>
              <a:rPr lang="en-US" sz="2400" smtClean="0"/>
              <a:t>These boundary-line mixtures of vapor with air are known as the </a:t>
            </a:r>
            <a:r>
              <a:rPr lang="en-US" sz="2400" i="1" smtClean="0"/>
              <a:t>lower</a:t>
            </a:r>
            <a:r>
              <a:rPr lang="en-US" sz="2400" smtClean="0"/>
              <a:t> and </a:t>
            </a:r>
            <a:r>
              <a:rPr lang="en-US" sz="2400" i="1" smtClean="0"/>
              <a:t>upper flammable</a:t>
            </a:r>
            <a:r>
              <a:rPr lang="en-US" sz="2400" smtClean="0"/>
              <a:t> or </a:t>
            </a:r>
            <a:r>
              <a:rPr lang="en-US" sz="2400" i="1" smtClean="0"/>
              <a:t>explosive limits</a:t>
            </a:r>
            <a:r>
              <a:rPr lang="en-US" sz="2400" smtClean="0"/>
              <a:t> (LEL or UEL) respectively, and they are usually expressed in terms of percentage by volume of vapor in air. </a:t>
            </a:r>
          </a:p>
          <a:p>
            <a:endParaRPr lang="en-US" sz="24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r>
              <a:rPr lang="en-US" smtClean="0">
                <a:latin typeface="Arial" pitchFamily="34" charset="0"/>
              </a:rPr>
              <a:t>The GHS classification and communication requirements can be thought of as a collection of building blocks.</a:t>
            </a:r>
          </a:p>
          <a:p>
            <a:r>
              <a:rPr lang="en-US" smtClean="0">
                <a:latin typeface="Arial" pitchFamily="34" charset="0"/>
              </a:rPr>
              <a:t>Countries may first implement the portions of GHS that makes the most sense to them or is more easily adopted.  Then they can add additional GHS elements and ease into global harmonization.  Once GHS is implemented, it will allow all chemical workers and users to more easily understand the hazards of chemical products. </a:t>
            </a:r>
            <a:endParaRPr lang="en-US" b="1" smtClean="0">
              <a:latin typeface="Arial" pitchFamily="34" charset="0"/>
            </a:endParaRPr>
          </a:p>
          <a:p>
            <a:r>
              <a:rPr lang="en-US" smtClean="0">
                <a:latin typeface="Arial" pitchFamily="34" charset="0"/>
              </a:rPr>
              <a:t> </a:t>
            </a:r>
            <a:endParaRPr lang="en-US" b="1" smtClean="0">
              <a:latin typeface="Arial" pitchFamily="34" charset="0"/>
            </a:endParaRPr>
          </a:p>
        </p:txBody>
      </p:sp>
      <p:sp>
        <p:nvSpPr>
          <p:cNvPr id="132100" name="Slide Number Placeholder 3"/>
          <p:cNvSpPr>
            <a:spLocks noGrp="1"/>
          </p:cNvSpPr>
          <p:nvPr>
            <p:ph type="sldNum" sz="quarter" idx="5"/>
          </p:nvPr>
        </p:nvSpPr>
        <p:spPr/>
        <p:txBody>
          <a:bodyPr/>
          <a:lstStyle/>
          <a:p>
            <a:pPr>
              <a:defRPr/>
            </a:pPr>
            <a:fld id="{969C67BF-A8E3-48E2-8FC7-2462BECA4254}" type="slidenum">
              <a:rPr lang="en-US" smtClean="0">
                <a:latin typeface="Arial" pitchFamily="34" charset="0"/>
              </a:rPr>
              <a:pPr>
                <a:defRPr/>
              </a:pPr>
              <a:t>17</a:t>
            </a:fld>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r>
              <a:rPr lang="en-US" smtClean="0">
                <a:latin typeface="Arial" pitchFamily="34" charset="0"/>
              </a:rPr>
              <a:t>GHS uses Classification of Hazards and not Risks to communicate the dangers of chemical products.  None-the-less the GHS Purple Book includes a discussion of an example of how risk-based labeling could be considered for chronic health effects of consumer products in consumer use settings.</a:t>
            </a:r>
          </a:p>
        </p:txBody>
      </p:sp>
      <p:sp>
        <p:nvSpPr>
          <p:cNvPr id="133124" name="Slide Number Placeholder 3"/>
          <p:cNvSpPr>
            <a:spLocks noGrp="1"/>
          </p:cNvSpPr>
          <p:nvPr>
            <p:ph type="sldNum" sz="quarter" idx="5"/>
          </p:nvPr>
        </p:nvSpPr>
        <p:spPr/>
        <p:txBody>
          <a:bodyPr/>
          <a:lstStyle/>
          <a:p>
            <a:pPr>
              <a:defRPr/>
            </a:pPr>
            <a:fld id="{3D45ECE9-8221-4E54-A977-6B6E51424AFC}" type="slidenum">
              <a:rPr lang="en-US" smtClean="0">
                <a:latin typeface="Arial" pitchFamily="34" charset="0"/>
              </a:rPr>
              <a:pPr>
                <a:defRPr/>
              </a:pPr>
              <a:t>18</a:t>
            </a:fld>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r>
              <a:rPr lang="en-US" smtClean="0">
                <a:latin typeface="Arial" pitchFamily="34" charset="0"/>
              </a:rPr>
              <a:t>The need for GHS labels and Safety Data Sheets will vary by the stage the chemical is in during its lifecycle.  There may be no label and SDS requirements for materials in the R&amp;D or production stages, but there will be for transporting, selling and using them.</a:t>
            </a:r>
          </a:p>
          <a:p>
            <a:endParaRPr lang="en-US" smtClean="0">
              <a:latin typeface="Arial" pitchFamily="34" charset="0"/>
            </a:endParaRPr>
          </a:p>
          <a:p>
            <a:r>
              <a:rPr lang="en-US" smtClean="0">
                <a:latin typeface="Arial" pitchFamily="34" charset="0"/>
              </a:rPr>
              <a:t>The lifecycle events in this Figure for pharmaceuticals, food additives, cosmetics and pesticide residues in food will </a:t>
            </a:r>
            <a:r>
              <a:rPr lang="en-US" b="1" smtClean="0">
                <a:latin typeface="Arial" pitchFamily="34" charset="0"/>
              </a:rPr>
              <a:t>not</a:t>
            </a:r>
            <a:r>
              <a:rPr lang="en-US" smtClean="0">
                <a:latin typeface="Arial" pitchFamily="34" charset="0"/>
              </a:rPr>
              <a:t> require labels and SDSs when used, but they will be needed for possible workplace exposures and when being transported.   Critical information for pharmaceutical use by humans or animals is provided by in-package inserts, not by HazCom systems.</a:t>
            </a:r>
          </a:p>
        </p:txBody>
      </p:sp>
      <p:sp>
        <p:nvSpPr>
          <p:cNvPr id="135172" name="Slide Number Placeholder 3"/>
          <p:cNvSpPr>
            <a:spLocks noGrp="1"/>
          </p:cNvSpPr>
          <p:nvPr>
            <p:ph type="sldNum" sz="quarter" idx="5"/>
          </p:nvPr>
        </p:nvSpPr>
        <p:spPr/>
        <p:txBody>
          <a:bodyPr/>
          <a:lstStyle/>
          <a:p>
            <a:pPr>
              <a:defRPr/>
            </a:pPr>
            <a:fld id="{68264DA7-1895-4D67-925A-8C23267C9017}" type="slidenum">
              <a:rPr lang="en-US" smtClean="0">
                <a:latin typeface="Arial" pitchFamily="34" charset="0"/>
              </a:rPr>
              <a:pPr>
                <a:defRPr/>
              </a:pPr>
              <a:t>19</a:t>
            </a:fld>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US" smtClean="0">
                <a:latin typeface="Arial" pitchFamily="34" charset="0"/>
              </a:rPr>
              <a:t>The results of GHS will be improved worker safety, environmental protection and easier international trade.  With one harmonized system, the costs associated with R&amp;D, production, distribution and transportation of hazardous materials is expected to go down in each country and internationally.  </a:t>
            </a:r>
          </a:p>
        </p:txBody>
      </p:sp>
      <p:sp>
        <p:nvSpPr>
          <p:cNvPr id="109572" name="Slide Number Placeholder 3"/>
          <p:cNvSpPr>
            <a:spLocks noGrp="1"/>
          </p:cNvSpPr>
          <p:nvPr>
            <p:ph type="sldNum" sz="quarter" idx="5"/>
          </p:nvPr>
        </p:nvSpPr>
        <p:spPr/>
        <p:txBody>
          <a:bodyPr/>
          <a:lstStyle/>
          <a:p>
            <a:pPr>
              <a:defRPr/>
            </a:pPr>
            <a:fld id="{B1A7870A-C8FF-4F19-8CDB-61C6B9179D3F}" type="slidenum">
              <a:rPr lang="en-US" smtClean="0">
                <a:latin typeface="Arial" pitchFamily="34" charset="0"/>
              </a:rPr>
              <a:pPr>
                <a:defRPr/>
              </a:pPr>
              <a:t>22</a:t>
            </a:fld>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lang="en-US" smtClean="0">
                <a:latin typeface="Arial" pitchFamily="34" charset="0"/>
              </a:rPr>
              <a:t>Through GHS, governments can avoid duplication of effort in creating national systems.  They can also reduce the costs of enforcement and improve communication on chemical issues both in their own countries and internationally.</a:t>
            </a:r>
          </a:p>
          <a:p>
            <a:endParaRPr lang="en-US" smtClean="0">
              <a:latin typeface="Arial" pitchFamily="34" charset="0"/>
            </a:endParaRPr>
          </a:p>
        </p:txBody>
      </p:sp>
      <p:sp>
        <p:nvSpPr>
          <p:cNvPr id="110596" name="Slide Number Placeholder 3"/>
          <p:cNvSpPr>
            <a:spLocks noGrp="1"/>
          </p:cNvSpPr>
          <p:nvPr>
            <p:ph type="sldNum" sz="quarter" idx="5"/>
          </p:nvPr>
        </p:nvSpPr>
        <p:spPr/>
        <p:txBody>
          <a:bodyPr/>
          <a:lstStyle/>
          <a:p>
            <a:pPr>
              <a:defRPr/>
            </a:pPr>
            <a:fld id="{C9C8E1D8-BE8A-46F5-9B3D-1782DFD581FB}" type="slidenum">
              <a:rPr lang="en-US" smtClean="0">
                <a:latin typeface="Arial" pitchFamily="34" charset="0"/>
              </a:rPr>
              <a:pPr>
                <a:defRPr/>
              </a:pPr>
              <a:t>23</a:t>
            </a:fld>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B5F929B-F49C-4FCB-8C99-B23C1B92BF4F}" type="datetimeFigureOut">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B9A1C-A429-4911-BCF6-4C876346FE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F929B-F49C-4FCB-8C99-B23C1B92BF4F}" type="datetimeFigureOut">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B9A1C-A429-4911-BCF6-4C876346FE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F929B-F49C-4FCB-8C99-B23C1B92BF4F}" type="datetimeFigureOut">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B9A1C-A429-4911-BCF6-4C876346FEB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EDC50254-FAE9-41DF-95C1-99988BC62049}" type="datetime1">
              <a:rPr lang="en-GB"/>
              <a:pPr/>
              <a:t>16/06/2014</a:t>
            </a:fld>
            <a:endParaRPr lang="de-DE"/>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de-DE"/>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24AA2EA-DC52-407C-A080-5FA74B2E6DC2}" type="slidenum">
              <a:rPr lang="de-DE"/>
              <a:pPr/>
              <a:t>‹#›</a:t>
            </a:fld>
            <a:endParaRPr lang="de-DE"/>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lvl1pPr algn="ctr">
              <a:defRPr sz="28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5F929B-F49C-4FCB-8C99-B23C1B92BF4F}" type="datetimeFigureOut">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B9A1C-A429-4911-BCF6-4C876346FE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B5F929B-F49C-4FCB-8C99-B23C1B92BF4F}" type="datetimeFigureOut">
              <a:rPr lang="en-US" smtClean="0"/>
              <a:pPr/>
              <a:t>6/16/2014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B9A1C-A429-4911-BCF6-4C876346FE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5F929B-F49C-4FCB-8C99-B23C1B92BF4F}" type="datetimeFigureOut">
              <a:rPr lang="en-US" smtClean="0"/>
              <a:pPr/>
              <a:t>6/16/2014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7B9A1C-A429-4911-BCF6-4C876346FE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5F929B-F49C-4FCB-8C99-B23C1B92BF4F}" type="datetimeFigureOut">
              <a:rPr lang="en-US" smtClean="0"/>
              <a:pPr/>
              <a:t>6/16/2014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7B9A1C-A429-4911-BCF6-4C876346FE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5F929B-F49C-4FCB-8C99-B23C1B92BF4F}" type="datetimeFigureOut">
              <a:rPr lang="en-US" smtClean="0"/>
              <a:pPr/>
              <a:t>6/16/2014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7B9A1C-A429-4911-BCF6-4C876346FE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F929B-F49C-4FCB-8C99-B23C1B92BF4F}" type="datetimeFigureOut">
              <a:rPr lang="en-US" smtClean="0"/>
              <a:pPr/>
              <a:t>6/16/2014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7B9A1C-A429-4911-BCF6-4C876346FE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F929B-F49C-4FCB-8C99-B23C1B92BF4F}" type="datetimeFigureOut">
              <a:rPr lang="en-US" smtClean="0"/>
              <a:pPr/>
              <a:t>6/16/2014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7B9A1C-A429-4911-BCF6-4C876346FE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5F929B-F49C-4FCB-8C99-B23C1B92BF4F}" type="datetimeFigureOut">
              <a:rPr lang="en-US" smtClean="0"/>
              <a:pPr/>
              <a:t>6/16/2014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7B9A1C-A429-4911-BCF6-4C876346FE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1D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 y="76200"/>
            <a:ext cx="8915400" cy="533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1">
                    <a:lumMod val="75000"/>
                  </a:schemeClr>
                </a:solidFill>
              </a:defRPr>
            </a:lvl1pPr>
          </a:lstStyle>
          <a:p>
            <a:fld id="{1B5F929B-F49C-4FCB-8C99-B23C1B92BF4F}" type="datetimeFigureOut">
              <a:rPr lang="en-US" smtClean="0"/>
              <a:pPr/>
              <a:t>6/16/2014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1">
                    <a:lumMod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1">
                    <a:lumMod val="75000"/>
                  </a:schemeClr>
                </a:solidFill>
              </a:defRPr>
            </a:lvl1pPr>
          </a:lstStyle>
          <a:p>
            <a:fld id="{797B9A1C-A429-4911-BCF6-4C876346FE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28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ophp.umdnj.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5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5.png"/><Relationship Id="rId3" Type="http://schemas.openxmlformats.org/officeDocument/2006/relationships/image" Target="../media/image43.wmf"/><Relationship Id="rId7" Type="http://schemas.openxmlformats.org/officeDocument/2006/relationships/image" Target="../media/image40.png"/><Relationship Id="rId12"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4.bin"/><Relationship Id="rId5" Type="http://schemas.openxmlformats.org/officeDocument/2006/relationships/image" Target="../media/image39.png"/><Relationship Id="rId10" Type="http://schemas.openxmlformats.org/officeDocument/2006/relationships/image" Target="../media/image41.png"/><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8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8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beyondpenguins.ehe.osu.edu/files/2011/06/web_water2.jpg" TargetMode="Externa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9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9760" name="Picture 1"/>
          <p:cNvPicPr>
            <a:picLocks noChangeAspect="1" noChangeArrowheads="1"/>
          </p:cNvPicPr>
          <p:nvPr/>
        </p:nvPicPr>
        <p:blipFill>
          <a:blip r:embed="rId2" cstate="print"/>
          <a:srcRect/>
          <a:stretch>
            <a:fillRect/>
          </a:stretch>
        </p:blipFill>
        <p:spPr bwMode="auto">
          <a:xfrm>
            <a:off x="2514600" y="2133600"/>
            <a:ext cx="4343400" cy="1600200"/>
          </a:xfrm>
          <a:prstGeom prst="rect">
            <a:avLst/>
          </a:prstGeom>
          <a:noFill/>
        </p:spPr>
      </p:pic>
      <p:pic>
        <p:nvPicPr>
          <p:cNvPr id="159759" name="Picture 15" descr="New Picture (11)"/>
          <p:cNvPicPr>
            <a:picLocks noChangeAspect="1" noChangeArrowheads="1"/>
          </p:cNvPicPr>
          <p:nvPr/>
        </p:nvPicPr>
        <p:blipFill>
          <a:blip r:embed="rId3" cstate="print"/>
          <a:srcRect/>
          <a:stretch>
            <a:fillRect/>
          </a:stretch>
        </p:blipFill>
        <p:spPr bwMode="auto">
          <a:xfrm>
            <a:off x="304800" y="5867400"/>
            <a:ext cx="2036286" cy="838200"/>
          </a:xfrm>
          <a:prstGeom prst="rect">
            <a:avLst/>
          </a:prstGeom>
          <a:noFill/>
        </p:spPr>
      </p:pic>
      <p:sp>
        <p:nvSpPr>
          <p:cNvPr id="159761" name="Rectangle 17"/>
          <p:cNvSpPr>
            <a:spLocks noChangeArrowheads="1"/>
          </p:cNvSpPr>
          <p:nvPr/>
        </p:nvSpPr>
        <p:spPr bwMode="auto">
          <a:xfrm>
            <a:off x="685800" y="609600"/>
            <a:ext cx="76962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bmk="OLE_LINK2">
                <a:ln>
                  <a:noFill/>
                </a:ln>
                <a:solidFill>
                  <a:schemeClr val="tx1"/>
                </a:solidFill>
                <a:effectLst/>
                <a:latin typeface="Arial" pitchFamily="34" charset="0"/>
                <a:ea typeface="Times New Roman" pitchFamily="18" charset="0"/>
                <a:cs typeface="Arial" pitchFamily="34" charset="0"/>
              </a:rPr>
              <a:t>The Nature of Chemical Hazards &amp;</a:t>
            </a:r>
            <a:endParaRPr kumimoji="0" lang="en-US" sz="900" b="0" i="0" u="none" strike="noStrike" cap="none" normalizeH="0" baseline="0" dirty="0" smtClean="0" bmk="OLE_LINK2">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bmk="OLE_LINK2">
                <a:ln>
                  <a:noFill/>
                </a:ln>
                <a:solidFill>
                  <a:schemeClr val="tx1"/>
                </a:solidFill>
                <a:effectLst/>
                <a:latin typeface="Arial" pitchFamily="34" charset="0"/>
                <a:ea typeface="Times New Roman" pitchFamily="18" charset="0"/>
                <a:cs typeface="Arial" pitchFamily="34" charset="0"/>
              </a:rPr>
              <a:t>Implications of GHS Applied to Industry</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bmk="OLE_LINK2">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bmk="OLE_LINK2">
                <a:ln>
                  <a:noFill/>
                </a:ln>
                <a:solidFill>
                  <a:schemeClr val="tx1"/>
                </a:solidFill>
                <a:effectLst/>
                <a:latin typeface="Arial" pitchFamily="34" charset="0"/>
                <a:ea typeface="Times New Roman" pitchFamily="18" charset="0"/>
                <a:cs typeface="Arial" pitchFamily="34" charset="0"/>
              </a:rPr>
              <a:t>7.5 Hour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59762" name="Rectangle 18"/>
          <p:cNvSpPr>
            <a:spLocks noChangeArrowheads="1"/>
          </p:cNvSpPr>
          <p:nvPr/>
        </p:nvSpPr>
        <p:spPr bwMode="auto">
          <a:xfrm>
            <a:off x="381000" y="3625334"/>
            <a:ext cx="7696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59763" name="Rectangle 19"/>
          <p:cNvSpPr>
            <a:spLocks noChangeArrowheads="1"/>
          </p:cNvSpPr>
          <p:nvPr/>
        </p:nvSpPr>
        <p:spPr bwMode="auto">
          <a:xfrm>
            <a:off x="2209800" y="4187041"/>
            <a:ext cx="4648200" cy="19851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University of Medicine &amp; Dentistry of New Jersey (UMDNJ), </a:t>
            </a:r>
            <a:b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School of Public Health (SPH)</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Office of Public Health Practice (OPHP)</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hlinkClick r:id="rId4"/>
              </a:rPr>
              <a:t>http://ophp.umdnj.edu</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Copyright © 2013</a:t>
            </a:r>
            <a:b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UMDNJ School of Public Health</a:t>
            </a:r>
            <a:b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All rights reserved</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229600" cy="1143000"/>
          </a:xfrm>
        </p:spPr>
        <p:txBody>
          <a:bodyPr>
            <a:normAutofit fontScale="90000"/>
          </a:bodyPr>
          <a:lstStyle/>
          <a:p>
            <a:r>
              <a:rPr lang="en-US" sz="2700" dirty="0"/>
              <a:t>Key elements of an </a:t>
            </a:r>
            <a:r>
              <a:rPr lang="en-US" sz="2700" dirty="0" smtClean="0"/>
              <a:t>Effective </a:t>
            </a:r>
            <a:br>
              <a:rPr lang="en-US" sz="2700" dirty="0" smtClean="0"/>
            </a:br>
            <a:r>
              <a:rPr lang="en-US" sz="2700" dirty="0" smtClean="0"/>
              <a:t>Hazard </a:t>
            </a:r>
            <a:r>
              <a:rPr lang="en-US" sz="2700" dirty="0"/>
              <a:t>Communication Program</a:t>
            </a:r>
            <a:r>
              <a:rPr lang="en-US" dirty="0"/>
              <a:t/>
            </a:r>
            <a:br>
              <a:rPr lang="en-US" dirty="0"/>
            </a:br>
            <a:endParaRPr lang="en-US" dirty="0"/>
          </a:p>
        </p:txBody>
      </p:sp>
      <p:sp>
        <p:nvSpPr>
          <p:cNvPr id="3" name="Content Placeholder 2"/>
          <p:cNvSpPr>
            <a:spLocks noGrp="1"/>
          </p:cNvSpPr>
          <p:nvPr>
            <p:ph idx="1"/>
          </p:nvPr>
        </p:nvSpPr>
        <p:spPr>
          <a:xfrm>
            <a:off x="762000" y="1752600"/>
            <a:ext cx="8229600" cy="4525963"/>
          </a:xfrm>
        </p:spPr>
        <p:txBody>
          <a:bodyPr>
            <a:normAutofit/>
          </a:bodyPr>
          <a:lstStyle/>
          <a:p>
            <a:pPr lvl="0">
              <a:buFont typeface="Symbol" pitchFamily="18" charset="2"/>
              <a:buChar char="ð"/>
            </a:pPr>
            <a:r>
              <a:rPr lang="en-US" sz="2200" b="1" dirty="0" smtClean="0"/>
              <a:t>Company </a:t>
            </a:r>
            <a:r>
              <a:rPr lang="en-US" sz="2200" b="1" dirty="0"/>
              <a:t>Policy</a:t>
            </a:r>
          </a:p>
          <a:p>
            <a:pPr lvl="0">
              <a:buFont typeface="Symbol" pitchFamily="18" charset="2"/>
              <a:buChar char="ð"/>
            </a:pPr>
            <a:r>
              <a:rPr lang="en-US" sz="2200" b="1" dirty="0"/>
              <a:t>Container Labeling (HCS 2012 Compliant)</a:t>
            </a:r>
          </a:p>
          <a:p>
            <a:pPr lvl="0">
              <a:buFont typeface="Symbol" pitchFamily="18" charset="2"/>
              <a:buChar char="ð"/>
            </a:pPr>
            <a:r>
              <a:rPr lang="en-US" sz="2200" b="1" dirty="0"/>
              <a:t>Safety Data Sheet (HCS 2012 Compliant)</a:t>
            </a:r>
          </a:p>
          <a:p>
            <a:pPr lvl="0">
              <a:buFont typeface="Symbol" pitchFamily="18" charset="2"/>
              <a:buChar char="ð"/>
            </a:pPr>
            <a:r>
              <a:rPr lang="en-US" sz="2200" b="1" dirty="0"/>
              <a:t>Employee Training and Information</a:t>
            </a:r>
          </a:p>
          <a:p>
            <a:pPr lvl="0">
              <a:buFont typeface="Symbol" pitchFamily="18" charset="2"/>
              <a:buChar char="ð"/>
            </a:pPr>
            <a:r>
              <a:rPr lang="en-US" sz="2200" b="1" dirty="0"/>
              <a:t>Procedures and Communication for Non Routine Tasks</a:t>
            </a:r>
          </a:p>
          <a:p>
            <a:pPr lvl="0">
              <a:buFont typeface="Symbol" pitchFamily="18" charset="2"/>
              <a:buChar char="ð"/>
            </a:pPr>
            <a:r>
              <a:rPr lang="en-US" sz="2200" b="1" dirty="0"/>
              <a:t>Procedures and Communication for third party contractors</a:t>
            </a:r>
          </a:p>
          <a:p>
            <a:pPr lvl="0">
              <a:buFont typeface="Symbol" pitchFamily="18" charset="2"/>
              <a:buChar char="ð"/>
            </a:pPr>
            <a:r>
              <a:rPr lang="en-US" sz="2200" b="1" dirty="0"/>
              <a:t>Hazardous Materials Inventory/Lists</a:t>
            </a:r>
          </a:p>
          <a:p>
            <a:pPr lvl="0">
              <a:buFont typeface="Symbol" pitchFamily="18" charset="2"/>
              <a:buChar char="ð"/>
            </a:pPr>
            <a:r>
              <a:rPr lang="en-US" sz="2200" b="1" dirty="0"/>
              <a:t>Chemicals in Unlabeled Pipes</a:t>
            </a:r>
          </a:p>
          <a:p>
            <a:pPr lvl="0">
              <a:buFont typeface="Symbol" pitchFamily="18" charset="2"/>
              <a:buChar char="ð"/>
            </a:pPr>
            <a:r>
              <a:rPr lang="en-US" sz="2200" b="1" dirty="0" smtClean="0"/>
              <a:t>Program </a:t>
            </a:r>
            <a:r>
              <a:rPr lang="en-US" sz="2200" b="1" dirty="0"/>
              <a:t>documentation and availability</a:t>
            </a:r>
          </a:p>
          <a:p>
            <a:pPr lvl="0">
              <a:buFont typeface="Symbol" pitchFamily="18" charset="2"/>
              <a:buChar char="ð"/>
            </a:pPr>
            <a:r>
              <a:rPr lang="en-US" sz="2200" b="1" dirty="0"/>
              <a:t>Periodic regular program maintenance</a:t>
            </a:r>
          </a:p>
          <a:p>
            <a:pPr marL="0" indent="0">
              <a:buNone/>
            </a:pPr>
            <a:endParaRPr lang="en-US" dirty="0"/>
          </a:p>
        </p:txBody>
      </p:sp>
      <p:sp>
        <p:nvSpPr>
          <p:cNvPr id="6" name="Title 1"/>
          <p:cNvSpPr txBox="1">
            <a:spLocks/>
          </p:cNvSpPr>
          <p:nvPr/>
        </p:nvSpPr>
        <p:spPr>
          <a:xfrm>
            <a:off x="228600" y="152400"/>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2800" b="1" kern="1200">
                <a:solidFill>
                  <a:schemeClr val="accent1">
                    <a:lumMod val="75000"/>
                  </a:schemeClr>
                </a:solidFill>
                <a:latin typeface="Arial" pitchFamily="34" charset="0"/>
                <a:ea typeface="+mj-ea"/>
                <a:cs typeface="Arial" pitchFamily="34" charset="0"/>
              </a:defRPr>
            </a:lvl1pPr>
          </a:lstStyle>
          <a:p>
            <a:pPr algn="l"/>
            <a:r>
              <a:rPr lang="en-US" dirty="0" smtClean="0"/>
              <a:t>Section One: Rights and Responsibilities</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90861523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152400"/>
            <a:ext cx="7772400" cy="1143000"/>
          </a:xfrm>
        </p:spPr>
        <p:txBody>
          <a:bodyPr>
            <a:noAutofit/>
          </a:bodyPr>
          <a:lstStyle/>
          <a:p>
            <a:r>
              <a:rPr lang="de-DE" sz="2400" b="1" dirty="0"/>
              <a:t>Properties of oxygen</a:t>
            </a:r>
            <a:r>
              <a:rPr lang="de-DE" sz="2400" dirty="0"/>
              <a:t/>
            </a:r>
            <a:br>
              <a:rPr lang="de-DE" sz="2400" dirty="0"/>
            </a:br>
            <a:r>
              <a:rPr lang="de-DE" sz="2400" dirty="0" smtClean="0"/>
              <a:t>Oxygen </a:t>
            </a:r>
            <a:r>
              <a:rPr lang="de-DE" sz="2400" dirty="0"/>
              <a:t>supports </a:t>
            </a:r>
            <a:r>
              <a:rPr lang="de-DE" sz="2400" dirty="0" smtClean="0"/>
              <a:t>life and Combustion</a:t>
            </a:r>
            <a:br>
              <a:rPr lang="de-DE" sz="2400" dirty="0" smtClean="0"/>
            </a:br>
            <a:r>
              <a:rPr lang="de-DE" sz="2400" dirty="0" smtClean="0"/>
              <a:t>(19.5 % - 23.5%)</a:t>
            </a:r>
            <a:endParaRPr lang="fr-FR" sz="2400" dirty="0"/>
          </a:p>
        </p:txBody>
      </p:sp>
      <p:sp>
        <p:nvSpPr>
          <p:cNvPr id="65539" name="Rectangle 3"/>
          <p:cNvSpPr>
            <a:spLocks noGrp="1" noChangeArrowheads="1"/>
          </p:cNvSpPr>
          <p:nvPr>
            <p:ph type="body" sz="half" idx="1"/>
          </p:nvPr>
        </p:nvSpPr>
        <p:spPr>
          <a:xfrm>
            <a:off x="76200" y="2057400"/>
            <a:ext cx="5222875" cy="4162425"/>
          </a:xfrm>
        </p:spPr>
        <p:txBody>
          <a:bodyPr>
            <a:normAutofit/>
          </a:bodyPr>
          <a:lstStyle/>
          <a:p>
            <a:pPr marL="0" indent="0">
              <a:lnSpc>
                <a:spcPct val="90000"/>
              </a:lnSpc>
              <a:buSzPct val="150000"/>
              <a:buNone/>
            </a:pPr>
            <a:r>
              <a:rPr lang="en-GB" sz="2000" b="1" dirty="0" smtClean="0"/>
              <a:t>Oxygen </a:t>
            </a:r>
            <a:r>
              <a:rPr lang="en-GB" sz="2000" b="1" dirty="0"/>
              <a:t>is essential to life</a:t>
            </a:r>
          </a:p>
          <a:p>
            <a:pPr marL="0" indent="0">
              <a:lnSpc>
                <a:spcPct val="90000"/>
              </a:lnSpc>
              <a:buNone/>
            </a:pPr>
            <a:endParaRPr lang="en-GB" sz="2000" b="1" dirty="0"/>
          </a:p>
          <a:p>
            <a:pPr marL="0" indent="0">
              <a:lnSpc>
                <a:spcPct val="90000"/>
              </a:lnSpc>
              <a:buNone/>
            </a:pPr>
            <a:r>
              <a:rPr lang="en-GB" sz="2000" b="1" dirty="0"/>
              <a:t> Its normal concentration in the air we</a:t>
            </a:r>
            <a:br>
              <a:rPr lang="en-GB" sz="2000" b="1" dirty="0"/>
            </a:br>
            <a:r>
              <a:rPr lang="en-GB" sz="2000" b="1" dirty="0"/>
              <a:t>  breathe is approximately  21 %</a:t>
            </a:r>
          </a:p>
          <a:p>
            <a:pPr marL="0" indent="0">
              <a:lnSpc>
                <a:spcPct val="90000"/>
              </a:lnSpc>
              <a:buNone/>
            </a:pPr>
            <a:endParaRPr lang="en-GB" sz="2000" b="1" dirty="0"/>
          </a:p>
          <a:p>
            <a:pPr marL="0" indent="0">
              <a:lnSpc>
                <a:spcPct val="90000"/>
              </a:lnSpc>
              <a:buNone/>
            </a:pPr>
            <a:r>
              <a:rPr lang="en-GB" sz="2000" b="1" dirty="0"/>
              <a:t> We can breathe in a 50-60% oxygen</a:t>
            </a:r>
            <a:br>
              <a:rPr lang="en-GB" sz="2000" b="1" dirty="0"/>
            </a:br>
            <a:r>
              <a:rPr lang="en-GB" sz="2000" b="1" dirty="0"/>
              <a:t>  enriched atmosphere for several</a:t>
            </a:r>
            <a:br>
              <a:rPr lang="en-GB" sz="2000" b="1" dirty="0"/>
            </a:br>
            <a:r>
              <a:rPr lang="en-GB" sz="2000" b="1" dirty="0"/>
              <a:t>  hours under medical care</a:t>
            </a:r>
            <a:br>
              <a:rPr lang="en-GB" sz="2000" b="1" dirty="0"/>
            </a:br>
            <a:r>
              <a:rPr lang="en-GB" sz="2000" b="1" dirty="0"/>
              <a:t>  (oxygen therapy)</a:t>
            </a:r>
          </a:p>
          <a:p>
            <a:pPr marL="0" indent="0">
              <a:lnSpc>
                <a:spcPct val="90000"/>
              </a:lnSpc>
              <a:buNone/>
            </a:pPr>
            <a:r>
              <a:rPr lang="en-GB" sz="2000" b="1" dirty="0"/>
              <a:t> </a:t>
            </a:r>
          </a:p>
          <a:p>
            <a:pPr marL="0" indent="0">
              <a:lnSpc>
                <a:spcPct val="90000"/>
              </a:lnSpc>
              <a:buNone/>
            </a:pPr>
            <a:r>
              <a:rPr lang="en-GB" sz="2000" b="1" dirty="0"/>
              <a:t> But it is dangerous to do so</a:t>
            </a:r>
            <a:br>
              <a:rPr lang="en-GB" sz="2000" b="1" dirty="0"/>
            </a:br>
            <a:r>
              <a:rPr lang="en-GB" sz="2000" b="1" dirty="0"/>
              <a:t>  without knowing the associated</a:t>
            </a:r>
            <a:br>
              <a:rPr lang="en-GB" sz="2000" b="1" dirty="0"/>
            </a:br>
            <a:r>
              <a:rPr lang="en-GB" sz="2000" b="1" dirty="0"/>
              <a:t>  risks due to oxygen enrichment !</a:t>
            </a:r>
          </a:p>
        </p:txBody>
      </p:sp>
      <p:sp>
        <p:nvSpPr>
          <p:cNvPr id="5" name="Rectangle 3"/>
          <p:cNvSpPr txBox="1">
            <a:spLocks noChangeArrowheads="1"/>
          </p:cNvSpPr>
          <p:nvPr/>
        </p:nvSpPr>
        <p:spPr>
          <a:xfrm>
            <a:off x="4953000" y="1371600"/>
            <a:ext cx="3657600" cy="38659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GB" sz="2000" b="1" dirty="0" smtClean="0"/>
              <a:t> It is not flammable but</a:t>
            </a:r>
            <a:br>
              <a:rPr lang="en-GB" sz="2000" b="1" dirty="0" smtClean="0"/>
            </a:br>
            <a:r>
              <a:rPr lang="en-GB" sz="2000" b="1" dirty="0" smtClean="0"/>
              <a:t>  supports combustion.</a:t>
            </a:r>
          </a:p>
          <a:p>
            <a:pPr marL="0" indent="0">
              <a:lnSpc>
                <a:spcPct val="90000"/>
              </a:lnSpc>
              <a:buNone/>
            </a:pPr>
            <a:endParaRPr lang="en-GB" sz="2000" b="1" dirty="0" smtClean="0"/>
          </a:p>
          <a:p>
            <a:pPr marL="0" indent="0">
              <a:lnSpc>
                <a:spcPct val="90000"/>
              </a:lnSpc>
              <a:buNone/>
            </a:pPr>
            <a:r>
              <a:rPr lang="en-GB" sz="2000" b="1" dirty="0" smtClean="0"/>
              <a:t> Most materials burn fiercely</a:t>
            </a:r>
            <a:br>
              <a:rPr lang="en-GB" sz="2000" b="1" dirty="0" smtClean="0"/>
            </a:br>
            <a:r>
              <a:rPr lang="en-GB" sz="2000" b="1" dirty="0" smtClean="0"/>
              <a:t>  sometimes explosively in</a:t>
            </a:r>
            <a:br>
              <a:rPr lang="en-GB" sz="2000" b="1" dirty="0" smtClean="0"/>
            </a:br>
            <a:r>
              <a:rPr lang="en-GB" sz="2000" b="1" dirty="0" smtClean="0"/>
              <a:t>  oxygen !</a:t>
            </a:r>
          </a:p>
          <a:p>
            <a:pPr marL="0" indent="0">
              <a:lnSpc>
                <a:spcPct val="90000"/>
              </a:lnSpc>
              <a:buNone/>
            </a:pPr>
            <a:r>
              <a:rPr lang="en-GB" sz="2000" b="1" dirty="0" smtClean="0"/>
              <a:t> </a:t>
            </a:r>
          </a:p>
          <a:p>
            <a:pPr marL="0" indent="0">
              <a:lnSpc>
                <a:spcPct val="90000"/>
              </a:lnSpc>
              <a:buNone/>
            </a:pPr>
            <a:r>
              <a:rPr lang="en-GB" sz="2000" b="1" dirty="0" smtClean="0"/>
              <a:t> As the oxygen concentration</a:t>
            </a:r>
            <a:br>
              <a:rPr lang="en-GB" sz="2000" b="1" dirty="0" smtClean="0"/>
            </a:br>
            <a:r>
              <a:rPr lang="en-GB" sz="2000" b="1" dirty="0" smtClean="0"/>
              <a:t>  in air increases, the potential</a:t>
            </a:r>
            <a:br>
              <a:rPr lang="en-GB" sz="2000" b="1" dirty="0" smtClean="0"/>
            </a:br>
            <a:r>
              <a:rPr lang="en-GB" sz="2000" b="1" dirty="0" smtClean="0"/>
              <a:t>  fire risk increases. </a:t>
            </a:r>
          </a:p>
          <a:p>
            <a:pPr marL="0" indent="0">
              <a:lnSpc>
                <a:spcPct val="90000"/>
              </a:lnSpc>
              <a:buNone/>
            </a:pPr>
            <a:endParaRPr lang="en-GB" sz="2000" b="1" dirty="0" smtClean="0"/>
          </a:p>
          <a:p>
            <a:pPr marL="0" indent="0">
              <a:lnSpc>
                <a:spcPct val="90000"/>
              </a:lnSpc>
              <a:spcBef>
                <a:spcPct val="50000"/>
              </a:spcBef>
              <a:buClr>
                <a:schemeClr val="tx1"/>
              </a:buClr>
              <a:buNone/>
            </a:pPr>
            <a:r>
              <a:rPr lang="en-GB" sz="2000" b="1" dirty="0" smtClean="0"/>
              <a:t> At concentrations above 23.5 %</a:t>
            </a:r>
            <a:r>
              <a:rPr lang="en-GB" sz="2000" b="1" dirty="0"/>
              <a:t> </a:t>
            </a:r>
            <a:r>
              <a:rPr lang="en-GB" sz="2000" b="1" dirty="0" smtClean="0"/>
              <a:t>in air, the situation becomes</a:t>
            </a:r>
            <a:br>
              <a:rPr lang="en-GB" sz="2000" b="1" dirty="0" smtClean="0"/>
            </a:br>
            <a:r>
              <a:rPr lang="en-GB" sz="2000" b="1" dirty="0" smtClean="0"/>
              <a:t>  dangerous due to the</a:t>
            </a:r>
            <a:br>
              <a:rPr lang="en-GB" sz="2000" b="1" dirty="0" smtClean="0"/>
            </a:br>
            <a:r>
              <a:rPr lang="en-GB" sz="2000" b="1" dirty="0" smtClean="0"/>
              <a:t>  increased fire hazard.</a:t>
            </a:r>
          </a:p>
          <a:p>
            <a:pPr marL="0" indent="0">
              <a:lnSpc>
                <a:spcPct val="90000"/>
              </a:lnSpc>
              <a:buNone/>
            </a:pPr>
            <a:endParaRPr lang="en-GB" sz="2000" b="1" dirty="0"/>
          </a:p>
        </p:txBody>
      </p:sp>
    </p:spTree>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495300"/>
            <a:ext cx="7772400" cy="1143000"/>
          </a:xfrm>
        </p:spPr>
        <p:txBody>
          <a:bodyPr>
            <a:normAutofit fontScale="90000"/>
          </a:bodyPr>
          <a:lstStyle/>
          <a:p>
            <a:pPr>
              <a:buFont typeface="Wingdings" pitchFamily="2" charset="2"/>
              <a:buNone/>
            </a:pPr>
            <a:r>
              <a:rPr lang="en-GB" sz="3600" b="1" dirty="0">
                <a:cs typeface="Arial" pitchFamily="34" charset="0"/>
              </a:rPr>
              <a:t>Properties of oxygen</a:t>
            </a:r>
            <a:br>
              <a:rPr lang="en-GB" sz="3600" b="1" dirty="0">
                <a:cs typeface="Arial" pitchFamily="34" charset="0"/>
              </a:rPr>
            </a:br>
            <a:r>
              <a:rPr lang="en-GB" sz="3600" dirty="0">
                <a:cs typeface="Arial" pitchFamily="34" charset="0"/>
              </a:rPr>
              <a:t>Oxygen is heavier than air</a:t>
            </a:r>
            <a:r>
              <a:rPr lang="fr-FR" sz="3600" dirty="0"/>
              <a:t> </a:t>
            </a:r>
          </a:p>
        </p:txBody>
      </p:sp>
      <p:sp>
        <p:nvSpPr>
          <p:cNvPr id="68611" name="Rectangle 3"/>
          <p:cNvSpPr>
            <a:spLocks noGrp="1" noChangeArrowheads="1"/>
          </p:cNvSpPr>
          <p:nvPr>
            <p:ph type="body" sz="half" idx="1"/>
          </p:nvPr>
        </p:nvSpPr>
        <p:spPr>
          <a:xfrm>
            <a:off x="611188" y="2079625"/>
            <a:ext cx="4033837" cy="3673475"/>
          </a:xfrm>
        </p:spPr>
        <p:txBody>
          <a:bodyPr/>
          <a:lstStyle/>
          <a:p>
            <a:pPr marL="0" indent="0">
              <a:buFontTx/>
              <a:buNone/>
            </a:pPr>
            <a:r>
              <a:rPr lang="en-GB" sz="2000" dirty="0">
                <a:solidFill>
                  <a:srgbClr val="000000"/>
                </a:solidFill>
                <a:cs typeface="Arial" pitchFamily="34" charset="0"/>
              </a:rPr>
              <a:t>Being heavier than air, oxygen can </a:t>
            </a:r>
            <a:r>
              <a:rPr lang="en-GB" sz="2000" b="1" dirty="0">
                <a:solidFill>
                  <a:srgbClr val="FF3300"/>
                </a:solidFill>
                <a:cs typeface="Arial" pitchFamily="34" charset="0"/>
              </a:rPr>
              <a:t>accumulate</a:t>
            </a:r>
            <a:r>
              <a:rPr lang="en-GB" sz="2000" dirty="0">
                <a:solidFill>
                  <a:srgbClr val="FF3300"/>
                </a:solidFill>
                <a:cs typeface="Arial" pitchFamily="34" charset="0"/>
              </a:rPr>
              <a:t> </a:t>
            </a:r>
            <a:r>
              <a:rPr lang="en-GB" sz="2000" dirty="0">
                <a:solidFill>
                  <a:srgbClr val="000000"/>
                </a:solidFill>
                <a:cs typeface="Arial" pitchFamily="34" charset="0"/>
              </a:rPr>
              <a:t>in low lying areas !</a:t>
            </a:r>
          </a:p>
          <a:p>
            <a:pPr marL="0" indent="0">
              <a:buFontTx/>
              <a:buNone/>
            </a:pPr>
            <a:endParaRPr lang="en-GB" sz="2000" dirty="0">
              <a:solidFill>
                <a:srgbClr val="000000"/>
              </a:solidFill>
              <a:cs typeface="Arial" pitchFamily="34" charset="0"/>
            </a:endParaRPr>
          </a:p>
          <a:p>
            <a:pPr marL="0" indent="0">
              <a:buClr>
                <a:srgbClr val="FF0000"/>
              </a:buClr>
              <a:buNone/>
            </a:pPr>
            <a:r>
              <a:rPr lang="en-GB" sz="2000" dirty="0" smtClean="0">
                <a:solidFill>
                  <a:srgbClr val="000000"/>
                </a:solidFill>
                <a:cs typeface="Arial" pitchFamily="34" charset="0"/>
              </a:rPr>
              <a:t>such </a:t>
            </a:r>
            <a:r>
              <a:rPr lang="en-GB" sz="2000" dirty="0">
                <a:solidFill>
                  <a:srgbClr val="000000"/>
                </a:solidFill>
                <a:cs typeface="Arial" pitchFamily="34" charset="0"/>
              </a:rPr>
              <a:t>as </a:t>
            </a:r>
            <a:r>
              <a:rPr lang="en-GB" sz="2000" dirty="0">
                <a:cs typeface="Arial" pitchFamily="34" charset="0"/>
              </a:rPr>
              <a:t>pits or underground</a:t>
            </a:r>
            <a:br>
              <a:rPr lang="en-GB" sz="2000" dirty="0">
                <a:cs typeface="Arial" pitchFamily="34" charset="0"/>
              </a:rPr>
            </a:br>
            <a:r>
              <a:rPr lang="en-GB" sz="2000" dirty="0">
                <a:cs typeface="Arial" pitchFamily="34" charset="0"/>
              </a:rPr>
              <a:t>     rooms,</a:t>
            </a:r>
          </a:p>
          <a:p>
            <a:pPr marL="0" indent="0">
              <a:buFontTx/>
              <a:buNone/>
            </a:pPr>
            <a:endParaRPr lang="en-GB" sz="2000" dirty="0">
              <a:cs typeface="Arial" pitchFamily="34" charset="0"/>
            </a:endParaRPr>
          </a:p>
          <a:p>
            <a:pPr marL="0" indent="0">
              <a:buClr>
                <a:srgbClr val="FF0000"/>
              </a:buClr>
              <a:buNone/>
            </a:pPr>
            <a:r>
              <a:rPr lang="en-GB" sz="2000" dirty="0" smtClean="0">
                <a:solidFill>
                  <a:srgbClr val="000000"/>
                </a:solidFill>
                <a:cs typeface="Arial" pitchFamily="34" charset="0"/>
              </a:rPr>
              <a:t>especially </a:t>
            </a:r>
            <a:r>
              <a:rPr lang="en-GB" sz="2000" dirty="0">
                <a:solidFill>
                  <a:srgbClr val="000000"/>
                </a:solidFill>
                <a:cs typeface="Arial" pitchFamily="34" charset="0"/>
              </a:rPr>
              <a:t>in cases of liquid</a:t>
            </a:r>
            <a:br>
              <a:rPr lang="en-GB" sz="2000" dirty="0">
                <a:solidFill>
                  <a:srgbClr val="000000"/>
                </a:solidFill>
                <a:cs typeface="Arial" pitchFamily="34" charset="0"/>
              </a:rPr>
            </a:br>
            <a:r>
              <a:rPr lang="en-GB" sz="2000" dirty="0">
                <a:solidFill>
                  <a:srgbClr val="000000"/>
                </a:solidFill>
                <a:cs typeface="Arial" pitchFamily="34" charset="0"/>
              </a:rPr>
              <a:t>     spillage.</a:t>
            </a:r>
            <a:r>
              <a:rPr lang="fr-FR" sz="2000" dirty="0"/>
              <a:t> </a:t>
            </a:r>
          </a:p>
        </p:txBody>
      </p:sp>
      <p:sp>
        <p:nvSpPr>
          <p:cNvPr id="68612" name="Rectangle 4"/>
          <p:cNvSpPr>
            <a:spLocks noChangeArrowheads="1"/>
          </p:cNvSpPr>
          <p:nvPr/>
        </p:nvSpPr>
        <p:spPr bwMode="auto">
          <a:xfrm>
            <a:off x="3124200" y="1604963"/>
            <a:ext cx="9144000" cy="0"/>
          </a:xfrm>
          <a:prstGeom prst="rect">
            <a:avLst/>
          </a:prstGeom>
          <a:noFill/>
          <a:ln w="9525">
            <a:noFill/>
            <a:miter lim="800000"/>
            <a:headEnd/>
            <a:tailEnd/>
          </a:ln>
          <a:effectLst/>
        </p:spPr>
        <p:txBody>
          <a:bodyPr>
            <a:spAutoFit/>
          </a:bodyPr>
          <a:lstStyle/>
          <a:p>
            <a:endParaRPr lang="en-US" dirty="0"/>
          </a:p>
        </p:txBody>
      </p:sp>
      <p:pic>
        <p:nvPicPr>
          <p:cNvPr id="68614" name="Picture 6" descr="photo4"/>
          <p:cNvPicPr>
            <a:picLocks noChangeAspect="1" noChangeArrowheads="1"/>
          </p:cNvPicPr>
          <p:nvPr/>
        </p:nvPicPr>
        <p:blipFill>
          <a:blip r:embed="rId2" cstate="print"/>
          <a:srcRect/>
          <a:stretch>
            <a:fillRect/>
          </a:stretch>
        </p:blipFill>
        <p:spPr bwMode="auto">
          <a:xfrm>
            <a:off x="4572000" y="2079625"/>
            <a:ext cx="4010025" cy="3016250"/>
          </a:xfrm>
          <a:prstGeom prst="rect">
            <a:avLst/>
          </a:prstGeom>
          <a:noFill/>
        </p:spPr>
      </p:pic>
      <p:pic>
        <p:nvPicPr>
          <p:cNvPr id="68615" name="Picture 7"/>
          <p:cNvPicPr>
            <a:picLocks noChangeAspect="1" noChangeArrowheads="1"/>
          </p:cNvPicPr>
          <p:nvPr/>
        </p:nvPicPr>
        <p:blipFill>
          <a:blip r:embed="rId3" cstate="print"/>
          <a:srcRect/>
          <a:stretch>
            <a:fillRect/>
          </a:stretch>
        </p:blipFill>
        <p:spPr bwMode="auto">
          <a:xfrm>
            <a:off x="5832475" y="4689475"/>
            <a:ext cx="1511300" cy="15113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title"/>
          </p:nvPr>
        </p:nvSpPr>
        <p:spPr>
          <a:xfrm>
            <a:off x="381000" y="-152400"/>
            <a:ext cx="7772400" cy="1143000"/>
          </a:xfrm>
          <a:noFill/>
          <a:ln/>
        </p:spPr>
        <p:txBody>
          <a:bodyPr/>
          <a:lstStyle/>
          <a:p>
            <a:r>
              <a:rPr lang="en-US" sz="3600" b="1" dirty="0" smtClean="0"/>
              <a:t>The Fire Triangle </a:t>
            </a:r>
            <a:endParaRPr lang="fr-FR" sz="3600" dirty="0"/>
          </a:p>
        </p:txBody>
      </p:sp>
      <p:sp>
        <p:nvSpPr>
          <p:cNvPr id="69636" name="Rectangle 4"/>
          <p:cNvSpPr>
            <a:spLocks noChangeArrowheads="1"/>
          </p:cNvSpPr>
          <p:nvPr/>
        </p:nvSpPr>
        <p:spPr bwMode="auto">
          <a:xfrm>
            <a:off x="1331913" y="5364163"/>
            <a:ext cx="6435725" cy="989012"/>
          </a:xfrm>
          <a:prstGeom prst="rect">
            <a:avLst/>
          </a:prstGeom>
          <a:solidFill>
            <a:srgbClr val="FFFF00"/>
          </a:solidFill>
          <a:ln w="28575">
            <a:solidFill>
              <a:srgbClr val="FF0000"/>
            </a:solidFill>
            <a:miter lim="800000"/>
            <a:headEnd/>
            <a:tailEnd/>
          </a:ln>
          <a:effectLst/>
        </p:spPr>
        <p:txBody>
          <a:bodyPr/>
          <a:lstStyle/>
          <a:p>
            <a:pPr marL="342900" indent="-342900" algn="ctr" eaLnBrk="0" hangingPunct="0"/>
            <a:r>
              <a:rPr lang="en-GB" sz="2400" b="1" dirty="0">
                <a:solidFill>
                  <a:srgbClr val="0000FF"/>
                </a:solidFill>
                <a:cs typeface="Arial" pitchFamily="34" charset="0"/>
              </a:rPr>
              <a:t>	</a:t>
            </a:r>
            <a:r>
              <a:rPr lang="en-GB" sz="2400" b="1" dirty="0">
                <a:latin typeface="Arial" pitchFamily="34" charset="0"/>
                <a:cs typeface="Arial" pitchFamily="34" charset="0"/>
              </a:rPr>
              <a:t>When one of the 3 elements is missing, </a:t>
            </a:r>
          </a:p>
          <a:p>
            <a:pPr marL="342900" indent="-342900" algn="ctr" eaLnBrk="0" hangingPunct="0"/>
            <a:r>
              <a:rPr lang="en-GB" sz="2400" b="1" dirty="0">
                <a:latin typeface="Arial" pitchFamily="34" charset="0"/>
                <a:cs typeface="Arial" pitchFamily="34" charset="0"/>
              </a:rPr>
              <a:t>	a fire cannot occur!</a:t>
            </a:r>
            <a:r>
              <a:rPr lang="fr-FR" sz="2400" dirty="0">
                <a:latin typeface="Arial" pitchFamily="34" charset="0"/>
              </a:rPr>
              <a:t> </a:t>
            </a:r>
            <a:endParaRPr lang="fr-FR" sz="2400" dirty="0">
              <a:latin typeface="Arial" pitchFamily="34" charset="0"/>
              <a:cs typeface="Arial" pitchFamily="34" charset="0"/>
            </a:endParaRPr>
          </a:p>
        </p:txBody>
      </p:sp>
      <p:sp>
        <p:nvSpPr>
          <p:cNvPr id="69639" name="AutoShape 7"/>
          <p:cNvSpPr>
            <a:spLocks noChangeArrowheads="1"/>
          </p:cNvSpPr>
          <p:nvPr/>
        </p:nvSpPr>
        <p:spPr bwMode="auto">
          <a:xfrm>
            <a:off x="2438400" y="990600"/>
            <a:ext cx="4460875" cy="3600450"/>
          </a:xfrm>
          <a:prstGeom prst="triangle">
            <a:avLst>
              <a:gd name="adj" fmla="val 50000"/>
            </a:avLst>
          </a:prstGeom>
          <a:solidFill>
            <a:srgbClr val="FFFF00"/>
          </a:solidFill>
          <a:ln w="38100">
            <a:solidFill>
              <a:srgbClr val="FF0000"/>
            </a:solidFill>
            <a:miter lim="800000"/>
            <a:headEnd/>
            <a:tailEnd/>
          </a:ln>
          <a:effectLst/>
        </p:spPr>
        <p:txBody>
          <a:bodyPr wrap="none" anchor="ctr"/>
          <a:lstStyle/>
          <a:p>
            <a:endParaRPr lang="en-US" dirty="0"/>
          </a:p>
        </p:txBody>
      </p:sp>
      <p:sp>
        <p:nvSpPr>
          <p:cNvPr id="69640" name="AutoShape 8"/>
          <p:cNvSpPr>
            <a:spLocks noChangeArrowheads="1"/>
          </p:cNvSpPr>
          <p:nvPr/>
        </p:nvSpPr>
        <p:spPr bwMode="auto">
          <a:xfrm>
            <a:off x="3878262" y="2501900"/>
            <a:ext cx="1511300" cy="1223963"/>
          </a:xfrm>
          <a:prstGeom prst="triangle">
            <a:avLst>
              <a:gd name="adj" fmla="val 50000"/>
            </a:avLst>
          </a:prstGeom>
          <a:gradFill rotWithShape="1">
            <a:gsLst>
              <a:gs pos="0">
                <a:srgbClr val="FF66CC"/>
              </a:gs>
              <a:gs pos="50000">
                <a:srgbClr val="FF66CC">
                  <a:gamma/>
                  <a:shade val="46275"/>
                  <a:invGamma/>
                </a:srgbClr>
              </a:gs>
              <a:gs pos="100000">
                <a:srgbClr val="FF66CC"/>
              </a:gs>
            </a:gsLst>
            <a:lin ang="5400000" scaled="1"/>
          </a:gradFill>
          <a:ln w="12700">
            <a:solidFill>
              <a:schemeClr val="tx1"/>
            </a:solidFill>
            <a:miter lim="800000"/>
            <a:headEnd/>
            <a:tailEnd/>
          </a:ln>
          <a:effectLst/>
        </p:spPr>
        <p:txBody>
          <a:bodyPr wrap="none" anchor="ctr"/>
          <a:lstStyle/>
          <a:p>
            <a:endParaRPr lang="en-US" dirty="0"/>
          </a:p>
        </p:txBody>
      </p:sp>
      <p:sp>
        <p:nvSpPr>
          <p:cNvPr id="69641" name="Text Box 9"/>
          <p:cNvSpPr txBox="1">
            <a:spLocks noChangeArrowheads="1"/>
          </p:cNvSpPr>
          <p:nvPr/>
        </p:nvSpPr>
        <p:spPr bwMode="auto">
          <a:xfrm>
            <a:off x="3878262" y="3798888"/>
            <a:ext cx="1671638" cy="579437"/>
          </a:xfrm>
          <a:prstGeom prst="rect">
            <a:avLst/>
          </a:prstGeom>
          <a:noFill/>
          <a:ln w="12700">
            <a:noFill/>
            <a:miter lim="800000"/>
            <a:headEnd/>
            <a:tailEnd/>
          </a:ln>
          <a:effectLst/>
        </p:spPr>
        <p:txBody>
          <a:bodyPr wrap="none">
            <a:spAutoFit/>
          </a:bodyPr>
          <a:lstStyle/>
          <a:p>
            <a:pPr eaLnBrk="0" hangingPunct="0"/>
            <a:r>
              <a:rPr lang="de-DE" sz="3200" b="1">
                <a:solidFill>
                  <a:srgbClr val="0000FF"/>
                </a:solidFill>
                <a:latin typeface="Arial" pitchFamily="34" charset="0"/>
              </a:rPr>
              <a:t>Oxygen</a:t>
            </a:r>
          </a:p>
        </p:txBody>
      </p:sp>
      <p:sp>
        <p:nvSpPr>
          <p:cNvPr id="69642" name="Rectangle 10"/>
          <p:cNvSpPr>
            <a:spLocks noChangeArrowheads="1"/>
          </p:cNvSpPr>
          <p:nvPr/>
        </p:nvSpPr>
        <p:spPr bwMode="auto">
          <a:xfrm rot="-3355368">
            <a:off x="2978150" y="2443163"/>
            <a:ext cx="2028825" cy="822325"/>
          </a:xfrm>
          <a:prstGeom prst="rect">
            <a:avLst/>
          </a:prstGeom>
          <a:noFill/>
          <a:ln w="12700">
            <a:noFill/>
            <a:miter lim="800000"/>
            <a:headEnd/>
            <a:tailEnd/>
          </a:ln>
          <a:effectLst/>
        </p:spPr>
        <p:txBody>
          <a:bodyPr>
            <a:spAutoFit/>
          </a:bodyPr>
          <a:lstStyle/>
          <a:p>
            <a:pPr eaLnBrk="0" hangingPunct="0"/>
            <a:r>
              <a:rPr lang="de-DE" sz="2400" b="1" dirty="0">
                <a:latin typeface="Arial" pitchFamily="34" charset="0"/>
              </a:rPr>
              <a:t>Combustible</a:t>
            </a:r>
          </a:p>
          <a:p>
            <a:pPr eaLnBrk="0" hangingPunct="0"/>
            <a:r>
              <a:rPr lang="de-DE" sz="2400" b="1" dirty="0">
                <a:latin typeface="Arial" pitchFamily="34" charset="0"/>
              </a:rPr>
              <a:t>Material</a:t>
            </a:r>
          </a:p>
        </p:txBody>
      </p:sp>
      <p:sp>
        <p:nvSpPr>
          <p:cNvPr id="69643" name="Rectangle 11"/>
          <p:cNvSpPr>
            <a:spLocks noChangeArrowheads="1"/>
          </p:cNvSpPr>
          <p:nvPr/>
        </p:nvSpPr>
        <p:spPr bwMode="auto">
          <a:xfrm rot="3591041">
            <a:off x="4319587" y="2844801"/>
            <a:ext cx="2365375" cy="457200"/>
          </a:xfrm>
          <a:prstGeom prst="rect">
            <a:avLst/>
          </a:prstGeom>
          <a:noFill/>
          <a:ln w="12700">
            <a:noFill/>
            <a:miter lim="800000"/>
            <a:headEnd/>
            <a:tailEnd/>
          </a:ln>
          <a:effectLst/>
        </p:spPr>
        <p:txBody>
          <a:bodyPr wrap="none">
            <a:spAutoFit/>
          </a:bodyPr>
          <a:lstStyle/>
          <a:p>
            <a:pPr eaLnBrk="0" hangingPunct="0"/>
            <a:r>
              <a:rPr lang="de-DE" sz="2400" b="1">
                <a:solidFill>
                  <a:srgbClr val="FF0000"/>
                </a:solidFill>
                <a:latin typeface="Arial" pitchFamily="34" charset="0"/>
              </a:rPr>
              <a:t>Ignition source</a:t>
            </a:r>
          </a:p>
        </p:txBody>
      </p:sp>
      <p:sp>
        <p:nvSpPr>
          <p:cNvPr id="69644" name="Text Box 12"/>
          <p:cNvSpPr txBox="1">
            <a:spLocks noChangeArrowheads="1"/>
          </p:cNvSpPr>
          <p:nvPr/>
        </p:nvSpPr>
        <p:spPr bwMode="auto">
          <a:xfrm>
            <a:off x="6450012" y="4033838"/>
            <a:ext cx="184150" cy="457200"/>
          </a:xfrm>
          <a:prstGeom prst="rect">
            <a:avLst/>
          </a:prstGeom>
          <a:noFill/>
          <a:ln w="12700">
            <a:noFill/>
            <a:miter lim="800000"/>
            <a:headEnd/>
            <a:tailEnd/>
          </a:ln>
          <a:effectLst/>
        </p:spPr>
        <p:txBody>
          <a:bodyPr wrap="none">
            <a:spAutoFit/>
          </a:bodyPr>
          <a:lstStyle/>
          <a:p>
            <a:pPr eaLnBrk="0" hangingPunct="0"/>
            <a:endParaRPr lang="fr-FR" sz="2400" b="1" dirty="0">
              <a:latin typeface="Arial" pitchFamily="34" charset="0"/>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rot="-5400000">
            <a:off x="-830262" y="2525713"/>
            <a:ext cx="3028950" cy="457200"/>
          </a:xfrm>
          <a:prstGeom prst="rect">
            <a:avLst/>
          </a:prstGeom>
          <a:noFill/>
          <a:ln w="9525">
            <a:noFill/>
            <a:miter lim="800000"/>
            <a:headEnd/>
            <a:tailEnd/>
          </a:ln>
        </p:spPr>
        <p:txBody>
          <a:bodyPr wrap="none">
            <a:spAutoFit/>
          </a:bodyPr>
          <a:lstStyle/>
          <a:p>
            <a:r>
              <a:rPr lang="en-US" b="1">
                <a:latin typeface="Arial" pitchFamily="34" charset="0"/>
              </a:rPr>
              <a:t>Explosion Pressure</a:t>
            </a:r>
          </a:p>
        </p:txBody>
      </p:sp>
      <p:sp>
        <p:nvSpPr>
          <p:cNvPr id="21507" name="Line 3"/>
          <p:cNvSpPr>
            <a:spLocks noChangeShapeType="1"/>
          </p:cNvSpPr>
          <p:nvPr/>
        </p:nvSpPr>
        <p:spPr bwMode="auto">
          <a:xfrm flipV="1">
            <a:off x="1066800" y="381000"/>
            <a:ext cx="0" cy="5105400"/>
          </a:xfrm>
          <a:prstGeom prst="line">
            <a:avLst/>
          </a:prstGeom>
          <a:noFill/>
          <a:ln w="38100">
            <a:solidFill>
              <a:schemeClr val="tx1"/>
            </a:solidFill>
            <a:round/>
            <a:headEnd/>
            <a:tailEnd/>
          </a:ln>
        </p:spPr>
        <p:txBody>
          <a:bodyPr wrap="none" anchor="ctr"/>
          <a:lstStyle/>
          <a:p>
            <a:endParaRPr lang="en-US"/>
          </a:p>
        </p:txBody>
      </p:sp>
      <p:sp>
        <p:nvSpPr>
          <p:cNvPr id="21508" name="Line 4"/>
          <p:cNvSpPr>
            <a:spLocks noChangeShapeType="1"/>
          </p:cNvSpPr>
          <p:nvPr/>
        </p:nvSpPr>
        <p:spPr bwMode="auto">
          <a:xfrm>
            <a:off x="1066800" y="5486400"/>
            <a:ext cx="7391400" cy="0"/>
          </a:xfrm>
          <a:prstGeom prst="line">
            <a:avLst/>
          </a:prstGeom>
          <a:noFill/>
          <a:ln w="38100">
            <a:solidFill>
              <a:schemeClr val="tx1"/>
            </a:solidFill>
            <a:round/>
            <a:headEnd/>
            <a:tailEnd/>
          </a:ln>
        </p:spPr>
        <p:txBody>
          <a:bodyPr wrap="none" anchor="ctr"/>
          <a:lstStyle/>
          <a:p>
            <a:endParaRPr lang="en-US"/>
          </a:p>
        </p:txBody>
      </p:sp>
      <p:sp>
        <p:nvSpPr>
          <p:cNvPr id="21509" name="Line 5"/>
          <p:cNvSpPr>
            <a:spLocks noChangeShapeType="1"/>
          </p:cNvSpPr>
          <p:nvPr/>
        </p:nvSpPr>
        <p:spPr bwMode="auto">
          <a:xfrm flipV="1">
            <a:off x="1981200" y="1143000"/>
            <a:ext cx="0" cy="4343400"/>
          </a:xfrm>
          <a:prstGeom prst="line">
            <a:avLst/>
          </a:prstGeom>
          <a:noFill/>
          <a:ln w="9525">
            <a:solidFill>
              <a:schemeClr val="tx1"/>
            </a:solidFill>
            <a:prstDash val="dash"/>
            <a:round/>
            <a:headEnd/>
            <a:tailEnd/>
          </a:ln>
        </p:spPr>
        <p:txBody>
          <a:bodyPr wrap="none" anchor="ctr"/>
          <a:lstStyle/>
          <a:p>
            <a:endParaRPr lang="en-US"/>
          </a:p>
        </p:txBody>
      </p:sp>
      <p:sp>
        <p:nvSpPr>
          <p:cNvPr id="21510" name="Line 6"/>
          <p:cNvSpPr>
            <a:spLocks noChangeShapeType="1"/>
          </p:cNvSpPr>
          <p:nvPr/>
        </p:nvSpPr>
        <p:spPr bwMode="auto">
          <a:xfrm flipV="1">
            <a:off x="7467600" y="1143000"/>
            <a:ext cx="0" cy="4343400"/>
          </a:xfrm>
          <a:prstGeom prst="line">
            <a:avLst/>
          </a:prstGeom>
          <a:noFill/>
          <a:ln w="9525">
            <a:solidFill>
              <a:schemeClr val="tx1"/>
            </a:solidFill>
            <a:prstDash val="dash"/>
            <a:round/>
            <a:headEnd/>
            <a:tailEnd/>
          </a:ln>
        </p:spPr>
        <p:txBody>
          <a:bodyPr wrap="none" anchor="ctr"/>
          <a:lstStyle/>
          <a:p>
            <a:endParaRPr lang="en-US"/>
          </a:p>
        </p:txBody>
      </p:sp>
      <p:sp>
        <p:nvSpPr>
          <p:cNvPr id="21511" name="Text Box 7"/>
          <p:cNvSpPr txBox="1">
            <a:spLocks noChangeArrowheads="1"/>
          </p:cNvSpPr>
          <p:nvPr/>
        </p:nvSpPr>
        <p:spPr bwMode="auto">
          <a:xfrm>
            <a:off x="1584325" y="5526088"/>
            <a:ext cx="758825" cy="457200"/>
          </a:xfrm>
          <a:prstGeom prst="rect">
            <a:avLst/>
          </a:prstGeom>
          <a:noFill/>
          <a:ln w="9525">
            <a:noFill/>
            <a:miter lim="800000"/>
            <a:headEnd/>
            <a:tailEnd/>
          </a:ln>
        </p:spPr>
        <p:txBody>
          <a:bodyPr wrap="none">
            <a:spAutoFit/>
          </a:bodyPr>
          <a:lstStyle/>
          <a:p>
            <a:r>
              <a:rPr lang="en-US" b="1">
                <a:latin typeface="Arial" pitchFamily="34" charset="0"/>
              </a:rPr>
              <a:t>LEL</a:t>
            </a:r>
          </a:p>
        </p:txBody>
      </p:sp>
      <p:sp>
        <p:nvSpPr>
          <p:cNvPr id="21512" name="Text Box 8"/>
          <p:cNvSpPr txBox="1">
            <a:spLocks noChangeArrowheads="1"/>
          </p:cNvSpPr>
          <p:nvPr/>
        </p:nvSpPr>
        <p:spPr bwMode="auto">
          <a:xfrm>
            <a:off x="7107238" y="5561013"/>
            <a:ext cx="793750" cy="457200"/>
          </a:xfrm>
          <a:prstGeom prst="rect">
            <a:avLst/>
          </a:prstGeom>
          <a:noFill/>
          <a:ln w="9525">
            <a:noFill/>
            <a:miter lim="800000"/>
            <a:headEnd/>
            <a:tailEnd/>
          </a:ln>
        </p:spPr>
        <p:txBody>
          <a:bodyPr wrap="none">
            <a:spAutoFit/>
          </a:bodyPr>
          <a:lstStyle/>
          <a:p>
            <a:r>
              <a:rPr lang="en-US" b="1">
                <a:latin typeface="Arial" pitchFamily="34" charset="0"/>
              </a:rPr>
              <a:t>UEL</a:t>
            </a:r>
          </a:p>
        </p:txBody>
      </p:sp>
      <p:sp>
        <p:nvSpPr>
          <p:cNvPr id="21513" name="Text Box 9"/>
          <p:cNvSpPr txBox="1">
            <a:spLocks noChangeArrowheads="1"/>
          </p:cNvSpPr>
          <p:nvPr/>
        </p:nvSpPr>
        <p:spPr bwMode="auto">
          <a:xfrm>
            <a:off x="2147888" y="6211888"/>
            <a:ext cx="5278437" cy="457200"/>
          </a:xfrm>
          <a:prstGeom prst="rect">
            <a:avLst/>
          </a:prstGeom>
          <a:noFill/>
          <a:ln w="9525">
            <a:noFill/>
            <a:miter lim="800000"/>
            <a:headEnd/>
            <a:tailEnd/>
          </a:ln>
        </p:spPr>
        <p:txBody>
          <a:bodyPr wrap="none">
            <a:spAutoFit/>
          </a:bodyPr>
          <a:lstStyle/>
          <a:p>
            <a:r>
              <a:rPr lang="en-US" b="1">
                <a:latin typeface="Arial" pitchFamily="34" charset="0"/>
              </a:rPr>
              <a:t>Vapor/Gas Concentration in Air (%)</a:t>
            </a:r>
          </a:p>
        </p:txBody>
      </p:sp>
      <p:sp>
        <p:nvSpPr>
          <p:cNvPr id="21514" name="Line 10"/>
          <p:cNvSpPr>
            <a:spLocks noChangeShapeType="1"/>
          </p:cNvSpPr>
          <p:nvPr/>
        </p:nvSpPr>
        <p:spPr bwMode="auto">
          <a:xfrm flipH="1">
            <a:off x="1981200" y="1905000"/>
            <a:ext cx="1752600" cy="0"/>
          </a:xfrm>
          <a:prstGeom prst="line">
            <a:avLst/>
          </a:prstGeom>
          <a:noFill/>
          <a:ln w="9525">
            <a:solidFill>
              <a:schemeClr val="tx1"/>
            </a:solidFill>
            <a:round/>
            <a:headEnd/>
            <a:tailEnd type="triangle" w="med" len="med"/>
          </a:ln>
        </p:spPr>
        <p:txBody>
          <a:bodyPr wrap="none" anchor="ctr"/>
          <a:lstStyle/>
          <a:p>
            <a:endParaRPr lang="en-US"/>
          </a:p>
        </p:txBody>
      </p:sp>
      <p:sp>
        <p:nvSpPr>
          <p:cNvPr id="21515" name="Text Box 11"/>
          <p:cNvSpPr txBox="1">
            <a:spLocks noChangeArrowheads="1"/>
          </p:cNvSpPr>
          <p:nvPr/>
        </p:nvSpPr>
        <p:spPr bwMode="auto">
          <a:xfrm>
            <a:off x="3717925" y="1639888"/>
            <a:ext cx="2792413" cy="457200"/>
          </a:xfrm>
          <a:prstGeom prst="rect">
            <a:avLst/>
          </a:prstGeom>
          <a:noFill/>
          <a:ln w="9525">
            <a:noFill/>
            <a:miter lim="800000"/>
            <a:headEnd/>
            <a:tailEnd/>
          </a:ln>
        </p:spPr>
        <p:txBody>
          <a:bodyPr wrap="none">
            <a:spAutoFit/>
          </a:bodyPr>
          <a:lstStyle/>
          <a:p>
            <a:r>
              <a:rPr lang="en-US" b="1">
                <a:latin typeface="Arial" pitchFamily="34" charset="0"/>
              </a:rPr>
              <a:t>Flammable Range</a:t>
            </a:r>
          </a:p>
        </p:txBody>
      </p:sp>
      <p:sp>
        <p:nvSpPr>
          <p:cNvPr id="21516" name="Line 12"/>
          <p:cNvSpPr>
            <a:spLocks noChangeShapeType="1"/>
          </p:cNvSpPr>
          <p:nvPr/>
        </p:nvSpPr>
        <p:spPr bwMode="auto">
          <a:xfrm>
            <a:off x="6172200" y="1905000"/>
            <a:ext cx="1295400" cy="0"/>
          </a:xfrm>
          <a:prstGeom prst="line">
            <a:avLst/>
          </a:prstGeom>
          <a:noFill/>
          <a:ln w="9525">
            <a:solidFill>
              <a:schemeClr val="tx1"/>
            </a:solidFill>
            <a:round/>
            <a:headEnd/>
            <a:tailEnd type="triangle" w="med" len="med"/>
          </a:ln>
        </p:spPr>
        <p:txBody>
          <a:bodyPr wrap="none" anchor="ctr"/>
          <a:lstStyle/>
          <a:p>
            <a:endParaRPr lang="en-US"/>
          </a:p>
        </p:txBody>
      </p:sp>
      <p:sp>
        <p:nvSpPr>
          <p:cNvPr id="21517" name="Arc 13"/>
          <p:cNvSpPr>
            <a:spLocks/>
          </p:cNvSpPr>
          <p:nvPr/>
        </p:nvSpPr>
        <p:spPr bwMode="auto">
          <a:xfrm rot="-5421240">
            <a:off x="3359944" y="1364457"/>
            <a:ext cx="2730500" cy="5484812"/>
          </a:xfrm>
          <a:custGeom>
            <a:avLst/>
            <a:gdLst>
              <a:gd name="T0" fmla="*/ 45247 w 21966"/>
              <a:gd name="T1" fmla="*/ 0 h 43200"/>
              <a:gd name="T2" fmla="*/ 0 w 21966"/>
              <a:gd name="T3" fmla="*/ 5484431 h 43200"/>
              <a:gd name="T4" fmla="*/ 45496 w 21966"/>
              <a:gd name="T5" fmla="*/ 2742406 h 43200"/>
              <a:gd name="T6" fmla="*/ 0 60000 65536"/>
              <a:gd name="T7" fmla="*/ 0 60000 65536"/>
              <a:gd name="T8" fmla="*/ 0 60000 65536"/>
              <a:gd name="T9" fmla="*/ 0 w 21966"/>
              <a:gd name="T10" fmla="*/ 0 h 43200"/>
              <a:gd name="T11" fmla="*/ 21966 w 21966"/>
              <a:gd name="T12" fmla="*/ 43200 h 43200"/>
            </a:gdLst>
            <a:ahLst/>
            <a:cxnLst>
              <a:cxn ang="T6">
                <a:pos x="T0" y="T1"/>
              </a:cxn>
              <a:cxn ang="T7">
                <a:pos x="T2" y="T3"/>
              </a:cxn>
              <a:cxn ang="T8">
                <a:pos x="T4" y="T5"/>
              </a:cxn>
            </a:cxnLst>
            <a:rect l="T9" t="T10" r="T11" b="T12"/>
            <a:pathLst>
              <a:path w="21966" h="43200" fill="none" extrusionOk="0">
                <a:moveTo>
                  <a:pt x="364" y="0"/>
                </a:moveTo>
                <a:cubicBezTo>
                  <a:pt x="364" y="0"/>
                  <a:pt x="365" y="-1"/>
                  <a:pt x="366" y="0"/>
                </a:cubicBezTo>
                <a:cubicBezTo>
                  <a:pt x="12295" y="0"/>
                  <a:pt x="21966" y="9670"/>
                  <a:pt x="21966" y="21600"/>
                </a:cubicBezTo>
                <a:cubicBezTo>
                  <a:pt x="21966" y="33529"/>
                  <a:pt x="12295" y="43200"/>
                  <a:pt x="366" y="43200"/>
                </a:cubicBezTo>
                <a:cubicBezTo>
                  <a:pt x="243" y="43200"/>
                  <a:pt x="121" y="43198"/>
                  <a:pt x="0" y="43196"/>
                </a:cubicBezTo>
              </a:path>
              <a:path w="21966" h="43200" stroke="0" extrusionOk="0">
                <a:moveTo>
                  <a:pt x="364" y="0"/>
                </a:moveTo>
                <a:cubicBezTo>
                  <a:pt x="364" y="0"/>
                  <a:pt x="365" y="-1"/>
                  <a:pt x="366" y="0"/>
                </a:cubicBezTo>
                <a:cubicBezTo>
                  <a:pt x="12295" y="0"/>
                  <a:pt x="21966" y="9670"/>
                  <a:pt x="21966" y="21600"/>
                </a:cubicBezTo>
                <a:cubicBezTo>
                  <a:pt x="21966" y="33529"/>
                  <a:pt x="12295" y="43200"/>
                  <a:pt x="366" y="43200"/>
                </a:cubicBezTo>
                <a:cubicBezTo>
                  <a:pt x="243" y="43200"/>
                  <a:pt x="121" y="43198"/>
                  <a:pt x="0" y="43196"/>
                </a:cubicBezTo>
                <a:lnTo>
                  <a:pt x="366" y="21600"/>
                </a:lnTo>
                <a:close/>
              </a:path>
            </a:pathLst>
          </a:custGeom>
          <a:noFill/>
          <a:ln w="38100">
            <a:solidFill>
              <a:schemeClr val="tx1"/>
            </a:solidFill>
            <a:round/>
            <a:headEnd/>
            <a:tailEnd/>
          </a:ln>
        </p:spPr>
        <p:txBody>
          <a:bodyPr vert="eaVert" wrap="none" anchor="ctr"/>
          <a:lstStyle/>
          <a:p>
            <a:pPr algn="ctr"/>
            <a:endParaRPr lang="en-US" b="1">
              <a:latin typeface="Arial" pitchFamily="34"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Times"/>
              </a:rPr>
              <a:t>Oxidizing Agents</a:t>
            </a:r>
            <a:endParaRPr lang="en-US" dirty="0"/>
          </a:p>
        </p:txBody>
      </p:sp>
      <p:sp>
        <p:nvSpPr>
          <p:cNvPr id="3" name="Content Placeholder 2"/>
          <p:cNvSpPr>
            <a:spLocks noGrp="1"/>
          </p:cNvSpPr>
          <p:nvPr>
            <p:ph idx="1"/>
          </p:nvPr>
        </p:nvSpPr>
        <p:spPr>
          <a:xfrm>
            <a:off x="457200" y="1219200"/>
            <a:ext cx="8229600" cy="5562600"/>
          </a:xfrm>
        </p:spPr>
        <p:txBody>
          <a:bodyPr>
            <a:normAutofit fontScale="25000" lnSpcReduction="20000"/>
          </a:bodyPr>
          <a:lstStyle/>
          <a:p>
            <a:pPr marL="0" marR="0" indent="0">
              <a:lnSpc>
                <a:spcPct val="150000"/>
              </a:lnSpc>
              <a:spcBef>
                <a:spcPts val="0"/>
              </a:spcBef>
              <a:spcAft>
                <a:spcPts val="0"/>
              </a:spcAft>
              <a:buNone/>
            </a:pPr>
            <a:r>
              <a:rPr lang="en-US" sz="4900" dirty="0" smtClean="0">
                <a:ea typeface="Times New Roman"/>
              </a:rPr>
              <a:t>An </a:t>
            </a:r>
            <a:r>
              <a:rPr lang="en-US" sz="4900" dirty="0">
                <a:ea typeface="Times New Roman"/>
              </a:rPr>
              <a:t>oxidizing agent is a chemical substance that reacts with another chemical called the reactant and results in the removal electrons.  This reaction is referred to as a redox chemical reaction and can in some oxidizers release a great deal of chemical energy, which has the potential to cause injury, illness and damage. </a:t>
            </a:r>
            <a:endParaRPr lang="en-US" sz="4900" dirty="0">
              <a:latin typeface="Times New Roman"/>
              <a:ea typeface="Times New Roman"/>
            </a:endParaRPr>
          </a:p>
          <a:p>
            <a:pPr marL="0" marR="0" indent="0">
              <a:lnSpc>
                <a:spcPct val="150000"/>
              </a:lnSpc>
              <a:spcBef>
                <a:spcPts val="0"/>
              </a:spcBef>
              <a:spcAft>
                <a:spcPts val="0"/>
              </a:spcAft>
              <a:buNone/>
            </a:pPr>
            <a:r>
              <a:rPr lang="en-US" sz="4900" dirty="0">
                <a:ea typeface="Times New Roman"/>
              </a:rPr>
              <a:t> </a:t>
            </a:r>
            <a:endParaRPr lang="en-US" sz="4900" dirty="0">
              <a:latin typeface="Times New Roman"/>
              <a:ea typeface="Times New Roman"/>
            </a:endParaRPr>
          </a:p>
          <a:p>
            <a:pPr marL="0" marR="0" indent="0">
              <a:lnSpc>
                <a:spcPct val="150000"/>
              </a:lnSpc>
              <a:spcBef>
                <a:spcPts val="0"/>
              </a:spcBef>
              <a:spcAft>
                <a:spcPts val="0"/>
              </a:spcAft>
              <a:buNone/>
            </a:pPr>
            <a:r>
              <a:rPr lang="en-US" sz="4900" u="sng" dirty="0">
                <a:ea typeface="Times New Roman"/>
              </a:rPr>
              <a:t>Common Oxidizing Agents</a:t>
            </a:r>
            <a:endParaRPr lang="en-US" sz="4900" dirty="0">
              <a:latin typeface="Times New Roman"/>
              <a:ea typeface="Times New Roman"/>
            </a:endParaRPr>
          </a:p>
          <a:p>
            <a:pPr marL="114300" marR="0" indent="0">
              <a:lnSpc>
                <a:spcPct val="150000"/>
              </a:lnSpc>
              <a:spcBef>
                <a:spcPts val="0"/>
              </a:spcBef>
              <a:spcAft>
                <a:spcPts val="0"/>
              </a:spcAft>
              <a:buNone/>
            </a:pPr>
            <a:r>
              <a:rPr lang="en-US" sz="4900" dirty="0">
                <a:ea typeface="Times New Roman"/>
              </a:rPr>
              <a:t>Oxygen (O</a:t>
            </a:r>
            <a:r>
              <a:rPr lang="en-US" sz="4900" baseline="-25000" dirty="0">
                <a:ea typeface="Times New Roman"/>
              </a:rPr>
              <a:t>2</a:t>
            </a:r>
            <a:r>
              <a:rPr lang="en-US" sz="4900" dirty="0">
                <a:ea typeface="Times New Roman"/>
              </a:rPr>
              <a:t>) </a:t>
            </a:r>
            <a:endParaRPr lang="en-US" sz="4900" dirty="0">
              <a:latin typeface="Times New Roman"/>
              <a:ea typeface="Times New Roman"/>
            </a:endParaRPr>
          </a:p>
          <a:p>
            <a:pPr marL="114300" marR="0" indent="0">
              <a:lnSpc>
                <a:spcPct val="150000"/>
              </a:lnSpc>
              <a:spcBef>
                <a:spcPts val="0"/>
              </a:spcBef>
              <a:spcAft>
                <a:spcPts val="0"/>
              </a:spcAft>
              <a:buNone/>
            </a:pPr>
            <a:r>
              <a:rPr lang="en-US" sz="4900" dirty="0">
                <a:ea typeface="Times New Roman"/>
              </a:rPr>
              <a:t>Ozone (O</a:t>
            </a:r>
            <a:r>
              <a:rPr lang="en-US" sz="4900" baseline="-25000" dirty="0">
                <a:ea typeface="Times New Roman"/>
              </a:rPr>
              <a:t>3</a:t>
            </a:r>
            <a:r>
              <a:rPr lang="en-US" sz="4900" dirty="0">
                <a:ea typeface="Times New Roman"/>
              </a:rPr>
              <a:t>) </a:t>
            </a:r>
            <a:endParaRPr lang="en-US" sz="4900" dirty="0">
              <a:latin typeface="Times New Roman"/>
              <a:ea typeface="Times New Roman"/>
            </a:endParaRPr>
          </a:p>
          <a:p>
            <a:pPr marL="114300" marR="0" indent="0">
              <a:lnSpc>
                <a:spcPct val="150000"/>
              </a:lnSpc>
              <a:spcBef>
                <a:spcPts val="0"/>
              </a:spcBef>
              <a:spcAft>
                <a:spcPts val="0"/>
              </a:spcAft>
              <a:buNone/>
            </a:pPr>
            <a:r>
              <a:rPr lang="en-US" sz="4900" dirty="0">
                <a:ea typeface="Times New Roman"/>
              </a:rPr>
              <a:t>Hydrogen peroxide (H</a:t>
            </a:r>
            <a:r>
              <a:rPr lang="en-US" sz="4900" baseline="-25000" dirty="0">
                <a:ea typeface="Times New Roman"/>
              </a:rPr>
              <a:t>2</a:t>
            </a:r>
            <a:r>
              <a:rPr lang="en-US" sz="4900" dirty="0">
                <a:ea typeface="Times New Roman"/>
              </a:rPr>
              <a:t>O</a:t>
            </a:r>
            <a:r>
              <a:rPr lang="en-US" sz="4900" baseline="-25000" dirty="0">
                <a:ea typeface="Times New Roman"/>
              </a:rPr>
              <a:t>2</a:t>
            </a:r>
            <a:r>
              <a:rPr lang="en-US" sz="4900" dirty="0">
                <a:ea typeface="Times New Roman"/>
              </a:rPr>
              <a:t>) and other inorganic peroxides </a:t>
            </a:r>
            <a:endParaRPr lang="en-US" sz="4900" dirty="0">
              <a:latin typeface="Times New Roman"/>
              <a:ea typeface="Times New Roman"/>
            </a:endParaRPr>
          </a:p>
          <a:p>
            <a:pPr marL="114300" marR="0" indent="0">
              <a:lnSpc>
                <a:spcPct val="150000"/>
              </a:lnSpc>
              <a:spcBef>
                <a:spcPts val="0"/>
              </a:spcBef>
              <a:spcAft>
                <a:spcPts val="0"/>
              </a:spcAft>
              <a:buNone/>
            </a:pPr>
            <a:r>
              <a:rPr lang="en-US" sz="4900" dirty="0">
                <a:ea typeface="Times New Roman"/>
              </a:rPr>
              <a:t>Fluorine (F</a:t>
            </a:r>
            <a:r>
              <a:rPr lang="en-US" sz="4900" baseline="-25000" dirty="0">
                <a:ea typeface="Times New Roman"/>
              </a:rPr>
              <a:t>2</a:t>
            </a:r>
            <a:r>
              <a:rPr lang="en-US" sz="4900" dirty="0">
                <a:ea typeface="Times New Roman"/>
              </a:rPr>
              <a:t>), chlorine (Cl</a:t>
            </a:r>
            <a:r>
              <a:rPr lang="en-US" sz="4900" baseline="-25000" dirty="0">
                <a:ea typeface="Times New Roman"/>
              </a:rPr>
              <a:t>2</a:t>
            </a:r>
            <a:r>
              <a:rPr lang="en-US" sz="4900" dirty="0">
                <a:ea typeface="Times New Roman"/>
              </a:rPr>
              <a:t>), and other halogens </a:t>
            </a:r>
            <a:endParaRPr lang="en-US" sz="4900" dirty="0">
              <a:latin typeface="Times New Roman"/>
              <a:ea typeface="Times New Roman"/>
            </a:endParaRPr>
          </a:p>
          <a:p>
            <a:pPr marL="114300" marR="0" indent="0">
              <a:lnSpc>
                <a:spcPct val="150000"/>
              </a:lnSpc>
              <a:spcBef>
                <a:spcPts val="0"/>
              </a:spcBef>
              <a:spcAft>
                <a:spcPts val="0"/>
              </a:spcAft>
              <a:buNone/>
            </a:pPr>
            <a:r>
              <a:rPr lang="en-US" sz="4900" dirty="0">
                <a:ea typeface="Times New Roman"/>
              </a:rPr>
              <a:t>Hexavalent chromium compounds such as chromic and dichromic acids and chromium trioxide, </a:t>
            </a:r>
            <a:r>
              <a:rPr lang="en-US" sz="4900" dirty="0" err="1">
                <a:ea typeface="Times New Roman"/>
              </a:rPr>
              <a:t>pyridinium</a:t>
            </a:r>
            <a:r>
              <a:rPr lang="en-US" sz="4900" dirty="0">
                <a:ea typeface="Times New Roman"/>
              </a:rPr>
              <a:t> </a:t>
            </a:r>
            <a:r>
              <a:rPr lang="en-US" sz="4900" dirty="0" err="1">
                <a:ea typeface="Times New Roman"/>
              </a:rPr>
              <a:t>chlorochromate</a:t>
            </a:r>
            <a:r>
              <a:rPr lang="en-US" sz="4900" dirty="0">
                <a:ea typeface="Times New Roman"/>
              </a:rPr>
              <a:t> (PCC), and chromate/dichromate compounds </a:t>
            </a:r>
            <a:endParaRPr lang="en-US" sz="4900" dirty="0">
              <a:latin typeface="Times New Roman"/>
              <a:ea typeface="Times New Roman"/>
            </a:endParaRPr>
          </a:p>
          <a:p>
            <a:pPr marL="114300" marR="0" indent="0">
              <a:lnSpc>
                <a:spcPct val="150000"/>
              </a:lnSpc>
              <a:spcBef>
                <a:spcPts val="0"/>
              </a:spcBef>
              <a:spcAft>
                <a:spcPts val="0"/>
              </a:spcAft>
              <a:buNone/>
            </a:pPr>
            <a:r>
              <a:rPr lang="en-US" sz="4900" dirty="0">
                <a:ea typeface="Times New Roman"/>
              </a:rPr>
              <a:t>Permanganate compounds such as KMnO</a:t>
            </a:r>
            <a:r>
              <a:rPr lang="en-US" sz="4900" baseline="-25000" dirty="0">
                <a:ea typeface="Times New Roman"/>
              </a:rPr>
              <a:t>4</a:t>
            </a:r>
            <a:r>
              <a:rPr lang="en-US" sz="4900" dirty="0">
                <a:ea typeface="Times New Roman"/>
              </a:rPr>
              <a:t> </a:t>
            </a:r>
            <a:endParaRPr lang="en-US" sz="4900" dirty="0">
              <a:latin typeface="Times New Roman"/>
              <a:ea typeface="Times New Roman"/>
            </a:endParaRPr>
          </a:p>
          <a:p>
            <a:pPr marL="114300" marR="0" indent="0">
              <a:lnSpc>
                <a:spcPct val="150000"/>
              </a:lnSpc>
              <a:spcBef>
                <a:spcPts val="0"/>
              </a:spcBef>
              <a:spcAft>
                <a:spcPts val="0"/>
              </a:spcAft>
              <a:buNone/>
            </a:pPr>
            <a:r>
              <a:rPr lang="en-US" sz="4900" dirty="0">
                <a:ea typeface="Times New Roman"/>
              </a:rPr>
              <a:t>Sodium </a:t>
            </a:r>
            <a:r>
              <a:rPr lang="en-US" sz="4900" dirty="0" err="1">
                <a:ea typeface="Times New Roman"/>
              </a:rPr>
              <a:t>perborate</a:t>
            </a:r>
            <a:r>
              <a:rPr lang="en-US" sz="4900" dirty="0">
                <a:ea typeface="Times New Roman"/>
              </a:rPr>
              <a:t> </a:t>
            </a:r>
            <a:endParaRPr lang="en-US" sz="4900" dirty="0">
              <a:latin typeface="Times New Roman"/>
              <a:ea typeface="Times New Roman"/>
            </a:endParaRPr>
          </a:p>
          <a:p>
            <a:pPr marL="114300" marR="0" indent="0">
              <a:lnSpc>
                <a:spcPct val="150000"/>
              </a:lnSpc>
              <a:spcBef>
                <a:spcPts val="0"/>
              </a:spcBef>
              <a:spcAft>
                <a:spcPts val="0"/>
              </a:spcAft>
              <a:buNone/>
            </a:pPr>
            <a:r>
              <a:rPr lang="en-US" sz="4900" dirty="0">
                <a:ea typeface="Times New Roman"/>
              </a:rPr>
              <a:t>Nitric acid (HNO</a:t>
            </a:r>
            <a:r>
              <a:rPr lang="en-US" sz="4900" baseline="-25000" dirty="0">
                <a:ea typeface="Times New Roman"/>
              </a:rPr>
              <a:t>3</a:t>
            </a:r>
            <a:r>
              <a:rPr lang="en-US" sz="4900" dirty="0">
                <a:ea typeface="Times New Roman"/>
              </a:rPr>
              <a:t>) and nitrate compounds </a:t>
            </a:r>
            <a:endParaRPr lang="en-US" sz="4900" dirty="0">
              <a:latin typeface="Times New Roman"/>
              <a:ea typeface="Times New Roman"/>
            </a:endParaRPr>
          </a:p>
          <a:p>
            <a:pPr marL="114300" marR="0" indent="0">
              <a:lnSpc>
                <a:spcPct val="150000"/>
              </a:lnSpc>
              <a:spcBef>
                <a:spcPts val="0"/>
              </a:spcBef>
              <a:spcAft>
                <a:spcPts val="0"/>
              </a:spcAft>
              <a:buNone/>
            </a:pPr>
            <a:r>
              <a:rPr lang="en-US" sz="4900" dirty="0">
                <a:ea typeface="Times New Roman"/>
              </a:rPr>
              <a:t>Sulfuric acid (H</a:t>
            </a:r>
            <a:r>
              <a:rPr lang="en-US" sz="4900" baseline="-25000" dirty="0">
                <a:ea typeface="Times New Roman"/>
              </a:rPr>
              <a:t>2</a:t>
            </a:r>
            <a:r>
              <a:rPr lang="en-US" sz="4900" dirty="0">
                <a:ea typeface="Times New Roman"/>
              </a:rPr>
              <a:t>SO</a:t>
            </a:r>
            <a:r>
              <a:rPr lang="en-US" sz="4900" baseline="-25000" dirty="0">
                <a:ea typeface="Times New Roman"/>
              </a:rPr>
              <a:t>4</a:t>
            </a:r>
            <a:r>
              <a:rPr lang="en-US" sz="4900" dirty="0">
                <a:ea typeface="Times New Roman"/>
              </a:rPr>
              <a:t>) </a:t>
            </a:r>
            <a:endParaRPr lang="en-US" sz="4900" dirty="0">
              <a:latin typeface="Times New Roman"/>
              <a:ea typeface="Times New Roman"/>
            </a:endParaRPr>
          </a:p>
          <a:p>
            <a:pPr marL="114300" marR="0" indent="0">
              <a:lnSpc>
                <a:spcPct val="150000"/>
              </a:lnSpc>
              <a:spcBef>
                <a:spcPts val="0"/>
              </a:spcBef>
              <a:spcAft>
                <a:spcPts val="0"/>
              </a:spcAft>
              <a:buNone/>
            </a:pPr>
            <a:r>
              <a:rPr lang="en-US" sz="4900" dirty="0" err="1">
                <a:ea typeface="Times New Roman"/>
              </a:rPr>
              <a:t>Peroxydisulfuric</a:t>
            </a:r>
            <a:r>
              <a:rPr lang="en-US" sz="4900" dirty="0">
                <a:ea typeface="Times New Roman"/>
              </a:rPr>
              <a:t> acid (H</a:t>
            </a:r>
            <a:r>
              <a:rPr lang="en-US" sz="4900" baseline="-25000" dirty="0">
                <a:ea typeface="Times New Roman"/>
              </a:rPr>
              <a:t>2</a:t>
            </a:r>
            <a:r>
              <a:rPr lang="en-US" sz="4900" dirty="0">
                <a:ea typeface="Times New Roman"/>
              </a:rPr>
              <a:t>S</a:t>
            </a:r>
            <a:r>
              <a:rPr lang="en-US" sz="4900" baseline="-25000" dirty="0">
                <a:ea typeface="Times New Roman"/>
              </a:rPr>
              <a:t>2</a:t>
            </a:r>
            <a:r>
              <a:rPr lang="en-US" sz="4900" dirty="0">
                <a:ea typeface="Times New Roman"/>
              </a:rPr>
              <a:t>O</a:t>
            </a:r>
            <a:r>
              <a:rPr lang="en-US" sz="4900" baseline="-25000" dirty="0">
                <a:ea typeface="Times New Roman"/>
              </a:rPr>
              <a:t>8</a:t>
            </a:r>
            <a:r>
              <a:rPr lang="en-US" sz="4900" dirty="0">
                <a:ea typeface="Times New Roman"/>
              </a:rPr>
              <a:t>) </a:t>
            </a:r>
            <a:endParaRPr lang="en-US" sz="4900" dirty="0">
              <a:latin typeface="Times New Roman"/>
              <a:ea typeface="Times New Roman"/>
            </a:endParaRPr>
          </a:p>
          <a:p>
            <a:pPr marL="114300" marR="0" indent="0">
              <a:lnSpc>
                <a:spcPct val="150000"/>
              </a:lnSpc>
              <a:spcBef>
                <a:spcPts val="0"/>
              </a:spcBef>
              <a:spcAft>
                <a:spcPts val="0"/>
              </a:spcAft>
              <a:buNone/>
            </a:pPr>
            <a:r>
              <a:rPr lang="en-US" sz="4900" dirty="0" err="1">
                <a:ea typeface="Times New Roman"/>
              </a:rPr>
              <a:t>Peroxymonosulfuric</a:t>
            </a:r>
            <a:r>
              <a:rPr lang="en-US" sz="4900" dirty="0">
                <a:ea typeface="Times New Roman"/>
              </a:rPr>
              <a:t> acid (H</a:t>
            </a:r>
            <a:r>
              <a:rPr lang="en-US" sz="4900" baseline="-25000" dirty="0">
                <a:ea typeface="Times New Roman"/>
              </a:rPr>
              <a:t>2</a:t>
            </a:r>
            <a:r>
              <a:rPr lang="en-US" sz="4900" dirty="0">
                <a:ea typeface="Times New Roman"/>
              </a:rPr>
              <a:t>SO</a:t>
            </a:r>
            <a:r>
              <a:rPr lang="en-US" sz="4900" baseline="-25000" dirty="0">
                <a:ea typeface="Times New Roman"/>
              </a:rPr>
              <a:t>5</a:t>
            </a:r>
            <a:r>
              <a:rPr lang="en-US" sz="4900" dirty="0">
                <a:ea typeface="Times New Roman"/>
              </a:rPr>
              <a:t>) </a:t>
            </a:r>
            <a:endParaRPr lang="en-US" sz="4900" dirty="0">
              <a:latin typeface="Times New Roman"/>
              <a:ea typeface="Times New Roman"/>
            </a:endParaRPr>
          </a:p>
          <a:p>
            <a:pPr marL="114300" marR="0" indent="0">
              <a:lnSpc>
                <a:spcPct val="150000"/>
              </a:lnSpc>
              <a:spcBef>
                <a:spcPts val="0"/>
              </a:spcBef>
              <a:spcAft>
                <a:spcPts val="0"/>
              </a:spcAft>
              <a:buNone/>
            </a:pPr>
            <a:r>
              <a:rPr lang="en-US" sz="4900" dirty="0">
                <a:ea typeface="Times New Roman"/>
              </a:rPr>
              <a:t>Chlorite, chlorate, perchlorate, and other analogous halogen compounds </a:t>
            </a:r>
            <a:endParaRPr lang="en-US" sz="4900" dirty="0">
              <a:latin typeface="Times New Roman"/>
              <a:ea typeface="Times New Roman"/>
            </a:endParaRPr>
          </a:p>
          <a:p>
            <a:pPr marL="114300" marR="0" indent="0">
              <a:lnSpc>
                <a:spcPct val="150000"/>
              </a:lnSpc>
              <a:spcBef>
                <a:spcPts val="0"/>
              </a:spcBef>
              <a:spcAft>
                <a:spcPts val="0"/>
              </a:spcAft>
              <a:buNone/>
            </a:pPr>
            <a:r>
              <a:rPr lang="en-US" sz="4900" dirty="0">
                <a:ea typeface="Times New Roman"/>
              </a:rPr>
              <a:t>Hypochlorite and other </a:t>
            </a:r>
            <a:r>
              <a:rPr lang="en-US" sz="4900" dirty="0" err="1">
                <a:ea typeface="Times New Roman"/>
              </a:rPr>
              <a:t>hypohalite</a:t>
            </a:r>
            <a:r>
              <a:rPr lang="en-US" sz="4900" dirty="0">
                <a:ea typeface="Times New Roman"/>
              </a:rPr>
              <a:t> compounds, including household bleach (</a:t>
            </a:r>
            <a:r>
              <a:rPr lang="en-US" sz="4900" dirty="0" err="1">
                <a:ea typeface="Times New Roman"/>
              </a:rPr>
              <a:t>NaClO</a:t>
            </a:r>
            <a:r>
              <a:rPr lang="en-US" sz="4900" dirty="0">
                <a:ea typeface="Times New Roman"/>
              </a:rPr>
              <a:t>) </a:t>
            </a:r>
            <a:endParaRPr lang="en-US" sz="4900" dirty="0">
              <a:latin typeface="Times New Roman"/>
              <a:ea typeface="Times New Roman"/>
            </a:endParaRPr>
          </a:p>
          <a:p>
            <a:pPr marL="114300" marR="0" indent="0">
              <a:lnSpc>
                <a:spcPct val="150000"/>
              </a:lnSpc>
              <a:spcBef>
                <a:spcPts val="0"/>
              </a:spcBef>
              <a:spcAft>
                <a:spcPts val="0"/>
              </a:spcAft>
              <a:buNone/>
            </a:pPr>
            <a:r>
              <a:rPr lang="en-US" sz="4900" dirty="0">
                <a:ea typeface="Times New Roman"/>
              </a:rPr>
              <a:t>Nitrous oxide (N</a:t>
            </a:r>
            <a:r>
              <a:rPr lang="en-US" sz="4900" baseline="-25000" dirty="0">
                <a:ea typeface="Times New Roman"/>
              </a:rPr>
              <a:t>2</a:t>
            </a:r>
            <a:r>
              <a:rPr lang="en-US" sz="4900" dirty="0">
                <a:ea typeface="Times New Roman"/>
              </a:rPr>
              <a:t>O) </a:t>
            </a:r>
            <a:endParaRPr lang="en-US" sz="4900" dirty="0">
              <a:latin typeface="Times New Roman"/>
              <a:ea typeface="Times New Roman"/>
            </a:endParaRPr>
          </a:p>
          <a:p>
            <a:pPr marL="114300" marR="0" indent="0">
              <a:lnSpc>
                <a:spcPct val="150000"/>
              </a:lnSpc>
              <a:spcBef>
                <a:spcPts val="0"/>
              </a:spcBef>
              <a:spcAft>
                <a:spcPts val="0"/>
              </a:spcAft>
              <a:buNone/>
            </a:pPr>
            <a:r>
              <a:rPr lang="en-US" sz="4900" dirty="0">
                <a:ea typeface="Times New Roman"/>
              </a:rPr>
              <a:t>Silver oxide (Ag</a:t>
            </a:r>
            <a:r>
              <a:rPr lang="en-US" sz="4900" baseline="-25000" dirty="0">
                <a:ea typeface="Times New Roman"/>
              </a:rPr>
              <a:t>2</a:t>
            </a:r>
            <a:r>
              <a:rPr lang="en-US" sz="4900" dirty="0">
                <a:ea typeface="Times New Roman"/>
              </a:rPr>
              <a:t>O) </a:t>
            </a:r>
            <a:endParaRPr lang="en-US" sz="4900" dirty="0">
              <a:latin typeface="Times New Roman"/>
              <a:ea typeface="Times New Roman"/>
            </a:endParaRPr>
          </a:p>
          <a:p>
            <a:pPr marL="114300" marR="0" indent="0">
              <a:lnSpc>
                <a:spcPct val="150000"/>
              </a:lnSpc>
              <a:spcBef>
                <a:spcPts val="0"/>
              </a:spcBef>
              <a:spcAft>
                <a:spcPts val="0"/>
              </a:spcAft>
              <a:buNone/>
            </a:pPr>
            <a:r>
              <a:rPr lang="en-US" sz="4900" dirty="0">
                <a:ea typeface="Times New Roman"/>
              </a:rPr>
              <a:t>Osmium tetroxide (OsO</a:t>
            </a:r>
            <a:r>
              <a:rPr lang="en-US" sz="4900" baseline="-25000" dirty="0">
                <a:ea typeface="Times New Roman"/>
              </a:rPr>
              <a:t>4</a:t>
            </a:r>
            <a:r>
              <a:rPr lang="en-US" sz="4900" dirty="0">
                <a:ea typeface="Times New Roman"/>
              </a:rPr>
              <a:t>) </a:t>
            </a:r>
            <a:endParaRPr lang="en-US" sz="4900" dirty="0">
              <a:latin typeface="Times New Roman"/>
              <a:ea typeface="Times New Roman"/>
            </a:endParaRPr>
          </a:p>
          <a:p>
            <a:pPr marL="0" indent="0">
              <a:buNone/>
            </a:pPr>
            <a:endParaRPr lang="en-US" dirty="0"/>
          </a:p>
        </p:txBody>
      </p:sp>
    </p:spTree>
    <p:extLst>
      <p:ext uri="{BB962C8B-B14F-4D97-AF65-F5344CB8AC3E}">
        <p14:creationId xmlns:p14="http://schemas.microsoft.com/office/powerpoint/2010/main" val="318417589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28600" y="0"/>
            <a:ext cx="8458200" cy="1143000"/>
          </a:xfrm>
        </p:spPr>
        <p:txBody>
          <a:bodyPr>
            <a:normAutofit/>
          </a:bodyPr>
          <a:lstStyle/>
          <a:p>
            <a:r>
              <a:rPr lang="en-GB" sz="3200" dirty="0"/>
              <a:t>Compatibility of </a:t>
            </a:r>
            <a:r>
              <a:rPr lang="en-GB" sz="3200" dirty="0" smtClean="0"/>
              <a:t>Mixtures and Substances</a:t>
            </a:r>
            <a:r>
              <a:rPr lang="fr-FR" sz="3200" dirty="0" smtClean="0"/>
              <a:t> </a:t>
            </a:r>
            <a:endParaRPr lang="fr-FR" sz="3200" dirty="0"/>
          </a:p>
        </p:txBody>
      </p:sp>
      <p:sp>
        <p:nvSpPr>
          <p:cNvPr id="71683" name="Rectangle 3"/>
          <p:cNvSpPr>
            <a:spLocks noGrp="1" noChangeArrowheads="1"/>
          </p:cNvSpPr>
          <p:nvPr>
            <p:ph type="body" idx="1"/>
          </p:nvPr>
        </p:nvSpPr>
        <p:spPr>
          <a:xfrm>
            <a:off x="228600" y="1905000"/>
            <a:ext cx="8229600" cy="2590800"/>
          </a:xfrm>
        </p:spPr>
        <p:txBody>
          <a:bodyPr/>
          <a:lstStyle/>
          <a:p>
            <a:pPr marL="0" indent="0">
              <a:lnSpc>
                <a:spcPct val="90000"/>
              </a:lnSpc>
              <a:buNone/>
            </a:pPr>
            <a:r>
              <a:rPr lang="en-GB" sz="2000" b="1" dirty="0">
                <a:cs typeface="Arial" pitchFamily="34" charset="0"/>
              </a:rPr>
              <a:t>Only certain materials are suitable for use in oxygen service</a:t>
            </a:r>
          </a:p>
          <a:p>
            <a:pPr>
              <a:lnSpc>
                <a:spcPct val="90000"/>
              </a:lnSpc>
              <a:buFontTx/>
              <a:buNone/>
            </a:pPr>
            <a:r>
              <a:rPr lang="fr-FR" sz="2000" b="1" dirty="0"/>
              <a:t> </a:t>
            </a:r>
          </a:p>
          <a:p>
            <a:pPr marL="0" indent="0">
              <a:lnSpc>
                <a:spcPct val="90000"/>
              </a:lnSpc>
              <a:buNone/>
            </a:pPr>
            <a:r>
              <a:rPr lang="en-GB" sz="2000" b="1" dirty="0">
                <a:cs typeface="Arial" pitchFamily="34" charset="0"/>
              </a:rPr>
              <a:t>Most materials - including metals - will burn in oxygen enriched atmospheres</a:t>
            </a:r>
            <a:r>
              <a:rPr lang="fr-FR" sz="2000" b="1" dirty="0"/>
              <a:t> </a:t>
            </a:r>
          </a:p>
          <a:p>
            <a:pPr>
              <a:lnSpc>
                <a:spcPct val="90000"/>
              </a:lnSpc>
            </a:pPr>
            <a:endParaRPr lang="fr-FR" sz="2000" b="1" dirty="0"/>
          </a:p>
        </p:txBody>
      </p:sp>
      <p:sp>
        <p:nvSpPr>
          <p:cNvPr id="71685" name="Rectangle 5"/>
          <p:cNvSpPr>
            <a:spLocks noChangeArrowheads="1"/>
          </p:cNvSpPr>
          <p:nvPr/>
        </p:nvSpPr>
        <p:spPr bwMode="auto">
          <a:xfrm>
            <a:off x="228600" y="3429000"/>
            <a:ext cx="8458200" cy="923330"/>
          </a:xfrm>
          <a:prstGeom prst="rect">
            <a:avLst/>
          </a:prstGeom>
          <a:noFill/>
          <a:ln w="9525">
            <a:noFill/>
            <a:miter lim="800000"/>
            <a:headEnd/>
            <a:tailEnd/>
          </a:ln>
          <a:effectLst/>
        </p:spPr>
        <p:txBody>
          <a:bodyPr wrap="square">
            <a:spAutoFit/>
          </a:bodyPr>
          <a:lstStyle/>
          <a:p>
            <a:pPr>
              <a:lnSpc>
                <a:spcPct val="90000"/>
              </a:lnSpc>
              <a:spcBef>
                <a:spcPct val="20000"/>
              </a:spcBef>
            </a:pPr>
            <a:r>
              <a:rPr lang="en-GB" sz="2000" b="1" dirty="0" smtClean="0">
                <a:solidFill>
                  <a:schemeClr val="accent1">
                    <a:lumMod val="75000"/>
                  </a:schemeClr>
                </a:solidFill>
                <a:latin typeface="Arial" pitchFamily="34" charset="0"/>
                <a:cs typeface="Arial" pitchFamily="34" charset="0"/>
              </a:rPr>
              <a:t>Equipment </a:t>
            </a:r>
            <a:r>
              <a:rPr lang="en-GB" sz="2000" b="1" dirty="0">
                <a:solidFill>
                  <a:schemeClr val="accent1">
                    <a:lumMod val="75000"/>
                  </a:schemeClr>
                </a:solidFill>
                <a:latin typeface="Arial" pitchFamily="34" charset="0"/>
                <a:cs typeface="Arial" pitchFamily="34" charset="0"/>
              </a:rPr>
              <a:t>and </a:t>
            </a:r>
            <a:r>
              <a:rPr lang="en-GB" sz="2000" b="1" dirty="0" smtClean="0">
                <a:solidFill>
                  <a:schemeClr val="accent1">
                    <a:lumMod val="75000"/>
                  </a:schemeClr>
                </a:solidFill>
                <a:latin typeface="Arial" pitchFamily="34" charset="0"/>
                <a:cs typeface="Arial" pitchFamily="34" charset="0"/>
              </a:rPr>
              <a:t>material </a:t>
            </a:r>
            <a:r>
              <a:rPr lang="en-GB" sz="2000" b="1" dirty="0">
                <a:solidFill>
                  <a:schemeClr val="accent1">
                    <a:lumMod val="75000"/>
                  </a:schemeClr>
                </a:solidFill>
                <a:latin typeface="Arial" pitchFamily="34" charset="0"/>
                <a:cs typeface="Arial" pitchFamily="34" charset="0"/>
              </a:rPr>
              <a:t>contaminated with oil </a:t>
            </a:r>
            <a:r>
              <a:rPr lang="en-GB" sz="2000" b="1" dirty="0" smtClean="0">
                <a:solidFill>
                  <a:schemeClr val="accent1">
                    <a:lumMod val="75000"/>
                  </a:schemeClr>
                </a:solidFill>
                <a:latin typeface="Arial" pitchFamily="34" charset="0"/>
                <a:cs typeface="Arial" pitchFamily="34" charset="0"/>
              </a:rPr>
              <a:t>or</a:t>
            </a:r>
            <a:r>
              <a:rPr lang="en-GB" sz="2000" b="1" dirty="0">
                <a:solidFill>
                  <a:schemeClr val="accent1">
                    <a:lumMod val="75000"/>
                  </a:schemeClr>
                </a:solidFill>
                <a:latin typeface="Arial" pitchFamily="34" charset="0"/>
                <a:cs typeface="Arial" pitchFamily="34" charset="0"/>
              </a:rPr>
              <a:t> </a:t>
            </a:r>
            <a:r>
              <a:rPr lang="en-GB" sz="2000" b="1" dirty="0" smtClean="0">
                <a:solidFill>
                  <a:schemeClr val="accent1">
                    <a:lumMod val="75000"/>
                  </a:schemeClr>
                </a:solidFill>
                <a:latin typeface="Arial" pitchFamily="34" charset="0"/>
                <a:cs typeface="Arial" pitchFamily="34" charset="0"/>
              </a:rPr>
              <a:t>grease </a:t>
            </a:r>
            <a:r>
              <a:rPr lang="en-GB" sz="2000" b="1" dirty="0">
                <a:solidFill>
                  <a:schemeClr val="accent1">
                    <a:lumMod val="75000"/>
                  </a:schemeClr>
                </a:solidFill>
                <a:latin typeface="Arial" pitchFamily="34" charset="0"/>
                <a:cs typeface="Arial" pitchFamily="34" charset="0"/>
              </a:rPr>
              <a:t>can ignite easily </a:t>
            </a:r>
            <a:r>
              <a:rPr lang="en-GB" sz="2000" b="1" dirty="0" smtClean="0">
                <a:solidFill>
                  <a:schemeClr val="accent1">
                    <a:lumMod val="75000"/>
                  </a:schemeClr>
                </a:solidFill>
                <a:latin typeface="Arial" pitchFamily="34" charset="0"/>
                <a:cs typeface="Arial" pitchFamily="34" charset="0"/>
              </a:rPr>
              <a:t>and</a:t>
            </a:r>
            <a:r>
              <a:rPr lang="en-GB" sz="2000" b="1" dirty="0">
                <a:solidFill>
                  <a:schemeClr val="accent1">
                    <a:lumMod val="75000"/>
                  </a:schemeClr>
                </a:solidFill>
                <a:latin typeface="Arial" pitchFamily="34" charset="0"/>
                <a:cs typeface="Arial" pitchFamily="34" charset="0"/>
              </a:rPr>
              <a:t> </a:t>
            </a:r>
            <a:r>
              <a:rPr lang="en-GB" sz="2000" b="1" dirty="0" smtClean="0">
                <a:solidFill>
                  <a:schemeClr val="accent1">
                    <a:lumMod val="75000"/>
                  </a:schemeClr>
                </a:solidFill>
                <a:latin typeface="Arial" pitchFamily="34" charset="0"/>
                <a:cs typeface="Arial" pitchFamily="34" charset="0"/>
              </a:rPr>
              <a:t>burn </a:t>
            </a:r>
            <a:r>
              <a:rPr lang="en-GB" sz="2000" b="1" dirty="0">
                <a:solidFill>
                  <a:schemeClr val="accent1">
                    <a:lumMod val="75000"/>
                  </a:schemeClr>
                </a:solidFill>
                <a:latin typeface="Arial" pitchFamily="34" charset="0"/>
                <a:cs typeface="Arial" pitchFamily="34" charset="0"/>
              </a:rPr>
              <a:t>with explosive violence  </a:t>
            </a:r>
            <a:r>
              <a:rPr lang="en-GB" sz="2000" b="1" dirty="0" smtClean="0">
                <a:solidFill>
                  <a:schemeClr val="accent1">
                    <a:lumMod val="75000"/>
                  </a:schemeClr>
                </a:solidFill>
                <a:latin typeface="Arial" pitchFamily="34" charset="0"/>
                <a:cs typeface="Arial" pitchFamily="34" charset="0"/>
              </a:rPr>
              <a:t>in </a:t>
            </a:r>
            <a:r>
              <a:rPr lang="en-GB" sz="2000" b="1" dirty="0">
                <a:solidFill>
                  <a:schemeClr val="accent1">
                    <a:lumMod val="75000"/>
                  </a:schemeClr>
                </a:solidFill>
                <a:latin typeface="Arial" pitchFamily="34" charset="0"/>
                <a:cs typeface="Arial" pitchFamily="34" charset="0"/>
              </a:rPr>
              <a:t>oxygen enriched atmospheres</a:t>
            </a:r>
            <a:r>
              <a:rPr lang="fr-FR" sz="2000" b="1" dirty="0">
                <a:solidFill>
                  <a:schemeClr val="accent1">
                    <a:lumMod val="75000"/>
                  </a:schemeClr>
                </a:solidFill>
                <a:latin typeface="Arial" pitchFamily="34" charset="0"/>
              </a:rPr>
              <a:t> </a:t>
            </a:r>
          </a:p>
        </p:txBody>
      </p:sp>
      <p:sp>
        <p:nvSpPr>
          <p:cNvPr id="2" name="Rectangle 1"/>
          <p:cNvSpPr/>
          <p:nvPr/>
        </p:nvSpPr>
        <p:spPr>
          <a:xfrm>
            <a:off x="228600" y="4507468"/>
            <a:ext cx="8382000" cy="369332"/>
          </a:xfrm>
          <a:prstGeom prst="rect">
            <a:avLst/>
          </a:prstGeom>
        </p:spPr>
        <p:txBody>
          <a:bodyPr wrap="square">
            <a:spAutoFit/>
          </a:bodyPr>
          <a:lstStyle/>
          <a:p>
            <a:r>
              <a:rPr lang="en-US" b="1" dirty="0">
                <a:solidFill>
                  <a:schemeClr val="accent1">
                    <a:lumMod val="75000"/>
                  </a:schemeClr>
                </a:solidFill>
              </a:rPr>
              <a:t>Never use oil or grease to lubricate oxygen equipment! </a:t>
            </a: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62890"/>
            <a:ext cx="8305800" cy="5909310"/>
          </a:xfrm>
          <a:prstGeom prst="rect">
            <a:avLst/>
          </a:prstGeom>
        </p:spPr>
        <p:txBody>
          <a:bodyPr wrap="square">
            <a:spAutoFit/>
          </a:bodyPr>
          <a:lstStyle/>
          <a:p>
            <a:pPr>
              <a:lnSpc>
                <a:spcPct val="150000"/>
              </a:lnSpc>
            </a:pPr>
            <a:r>
              <a:rPr lang="en-US" b="1" dirty="0">
                <a:ea typeface="Times"/>
              </a:rPr>
              <a:t>Specific gravity and relative vapor density</a:t>
            </a:r>
            <a:endParaRPr lang="en-US" dirty="0">
              <a:latin typeface="Times New Roman"/>
              <a:ea typeface="Times New Roman"/>
            </a:endParaRPr>
          </a:p>
          <a:p>
            <a:pPr>
              <a:lnSpc>
                <a:spcPct val="150000"/>
              </a:lnSpc>
            </a:pPr>
            <a:r>
              <a:rPr lang="en-US" b="1" dirty="0">
                <a:ea typeface="Times"/>
              </a:rPr>
              <a:t> </a:t>
            </a:r>
            <a:endParaRPr lang="en-US" dirty="0">
              <a:latin typeface="Times New Roman"/>
              <a:ea typeface="Times New Roman"/>
            </a:endParaRPr>
          </a:p>
          <a:p>
            <a:pPr>
              <a:lnSpc>
                <a:spcPct val="150000"/>
              </a:lnSpc>
            </a:pPr>
            <a:r>
              <a:rPr lang="en-US" dirty="0">
                <a:ea typeface="Times"/>
              </a:rPr>
              <a:t>Specific gravity and vapor density comparative measurements based on the respective </a:t>
            </a:r>
            <a:r>
              <a:rPr lang="en-US" dirty="0">
                <a:ea typeface="Times New Roman"/>
              </a:rPr>
              <a:t> relative weight of a liquid and a gas or vapor compared to water or air.  This “weight” of water or air is an arbitrary value of one (1). If a gas has a vapor density of less than one it will generally rise in air. If the vapor density is greater than one the gas will generally sink in air. Propane for example has a vapor density of 1.554, so it will sink in air, the vapor density of helium is 0.145 so it is significantly lighter than air so it will rise.  Acetone is twice as heavy as air so its vapor density is 2.  Mercury vapor is nearly seven times heavier the air.   As you would imagine, the density of a chemical has great safety and health implications for example storage of chemicals especially flammables, oxidizers or other highly reactive chemicals that can displace air, possibly presenting hazard to employees.</a:t>
            </a:r>
            <a:endParaRPr lang="en-US" dirty="0">
              <a:effectLst/>
              <a:latin typeface="Times New Roman"/>
              <a:ea typeface="Times New Roman"/>
            </a:endParaRP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57200" y="262890"/>
            <a:ext cx="8305800" cy="923330"/>
          </a:xfrm>
          <a:prstGeom prst="rect">
            <a:avLst/>
          </a:prstGeom>
        </p:spPr>
        <p:txBody>
          <a:bodyPr wrap="square">
            <a:spAutoFit/>
          </a:bodyPr>
          <a:lstStyle/>
          <a:p>
            <a:pPr>
              <a:lnSpc>
                <a:spcPct val="150000"/>
              </a:lnSpc>
            </a:pPr>
            <a:r>
              <a:rPr lang="en-US" b="1" dirty="0">
                <a:ea typeface="Times"/>
              </a:rPr>
              <a:t>Specific gravity and relative vapor density</a:t>
            </a:r>
            <a:endParaRPr lang="en-US" dirty="0">
              <a:latin typeface="Times New Roman"/>
              <a:ea typeface="Times New Roman"/>
            </a:endParaRPr>
          </a:p>
          <a:p>
            <a:pPr>
              <a:lnSpc>
                <a:spcPct val="150000"/>
              </a:lnSpc>
            </a:pPr>
            <a:r>
              <a:rPr lang="en-US" b="1" dirty="0">
                <a:ea typeface="Times"/>
              </a:rPr>
              <a:t> </a:t>
            </a:r>
            <a:endParaRPr lang="en-US" dirty="0">
              <a:latin typeface="Times New Roman"/>
              <a:ea typeface="Times New Roman"/>
            </a:endParaRPr>
          </a:p>
        </p:txBody>
      </p:sp>
      <p:pic>
        <p:nvPicPr>
          <p:cNvPr id="11" name="Picture 10" descr="New Picture (17)"/>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7086600" cy="3505200"/>
          </a:xfrm>
          <a:prstGeom prst="rect">
            <a:avLst/>
          </a:prstGeom>
          <a:noFill/>
          <a:ln>
            <a:noFill/>
          </a:ln>
        </p:spPr>
      </p:pic>
      <p:sp>
        <p:nvSpPr>
          <p:cNvPr id="2" name="Rectangle 1"/>
          <p:cNvSpPr/>
          <p:nvPr/>
        </p:nvSpPr>
        <p:spPr>
          <a:xfrm>
            <a:off x="1295400" y="4570274"/>
            <a:ext cx="2819400" cy="923330"/>
          </a:xfrm>
          <a:prstGeom prst="rect">
            <a:avLst/>
          </a:prstGeom>
        </p:spPr>
        <p:txBody>
          <a:bodyPr wrap="square">
            <a:spAutoFit/>
          </a:bodyPr>
          <a:lstStyle/>
          <a:p>
            <a:pPr marL="57150" marR="0">
              <a:lnSpc>
                <a:spcPct val="150000"/>
              </a:lnSpc>
              <a:spcBef>
                <a:spcPts val="0"/>
              </a:spcBef>
              <a:spcAft>
                <a:spcPts val="0"/>
              </a:spcAft>
            </a:pPr>
            <a:r>
              <a:rPr lang="en-US" b="1" dirty="0">
                <a:ea typeface="Times New Roman"/>
              </a:rPr>
              <a:t> Helium </a:t>
            </a:r>
            <a:endParaRPr lang="en-US" b="1" dirty="0" smtClean="0">
              <a:ea typeface="Times New Roman"/>
            </a:endParaRPr>
          </a:p>
          <a:p>
            <a:pPr marL="57150" marR="0">
              <a:lnSpc>
                <a:spcPct val="150000"/>
              </a:lnSpc>
              <a:spcBef>
                <a:spcPts val="0"/>
              </a:spcBef>
              <a:spcAft>
                <a:spcPts val="0"/>
              </a:spcAft>
            </a:pPr>
            <a:r>
              <a:rPr lang="en-US" b="1" dirty="0" smtClean="0">
                <a:ea typeface="Times New Roman"/>
              </a:rPr>
              <a:t>Molecular </a:t>
            </a:r>
            <a:r>
              <a:rPr lang="en-US" b="1" dirty="0">
                <a:ea typeface="Times New Roman"/>
              </a:rPr>
              <a:t>Weight </a:t>
            </a:r>
            <a:r>
              <a:rPr lang="en-US" b="1" dirty="0" smtClean="0">
                <a:ea typeface="Times New Roman"/>
              </a:rPr>
              <a:t>4g</a:t>
            </a:r>
            <a:endParaRPr lang="en-US" dirty="0"/>
          </a:p>
        </p:txBody>
      </p:sp>
      <p:sp>
        <p:nvSpPr>
          <p:cNvPr id="5" name="Rectangle 4"/>
          <p:cNvSpPr/>
          <p:nvPr/>
        </p:nvSpPr>
        <p:spPr>
          <a:xfrm>
            <a:off x="4495800" y="4563070"/>
            <a:ext cx="4572000" cy="923330"/>
          </a:xfrm>
          <a:prstGeom prst="rect">
            <a:avLst/>
          </a:prstGeom>
        </p:spPr>
        <p:txBody>
          <a:bodyPr>
            <a:spAutoFit/>
          </a:bodyPr>
          <a:lstStyle/>
          <a:p>
            <a:pPr marL="57150" marR="0">
              <a:lnSpc>
                <a:spcPct val="150000"/>
              </a:lnSpc>
              <a:spcBef>
                <a:spcPts val="0"/>
              </a:spcBef>
              <a:spcAft>
                <a:spcPts val="0"/>
              </a:spcAft>
            </a:pPr>
            <a:r>
              <a:rPr lang="en-US" b="1" dirty="0" smtClean="0">
                <a:ea typeface="Times New Roman"/>
              </a:rPr>
              <a:t>Carbon </a:t>
            </a:r>
            <a:r>
              <a:rPr lang="en-US" b="1" dirty="0">
                <a:ea typeface="Times New Roman"/>
              </a:rPr>
              <a:t>Dioxide</a:t>
            </a:r>
            <a:endParaRPr lang="en-US" dirty="0">
              <a:latin typeface="Times New Roman"/>
              <a:ea typeface="Times New Roman"/>
            </a:endParaRPr>
          </a:p>
          <a:p>
            <a:pPr>
              <a:lnSpc>
                <a:spcPct val="150000"/>
              </a:lnSpc>
            </a:pPr>
            <a:r>
              <a:rPr lang="en-US" b="1" dirty="0" smtClean="0">
                <a:ea typeface="Times New Roman"/>
              </a:rPr>
              <a:t>Molecular Weight 44g</a:t>
            </a:r>
            <a:endParaRPr lang="en-US" dirty="0"/>
          </a:p>
        </p:txBody>
      </p:sp>
    </p:spTree>
    <p:extLst>
      <p:ext uri="{BB962C8B-B14F-4D97-AF65-F5344CB8AC3E}">
        <p14:creationId xmlns:p14="http://schemas.microsoft.com/office/powerpoint/2010/main" val="2983127020"/>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339" name="Text Box 3"/>
          <p:cNvSpPr txBox="1">
            <a:spLocks noChangeArrowheads="1"/>
          </p:cNvSpPr>
          <p:nvPr/>
        </p:nvSpPr>
        <p:spPr bwMode="auto">
          <a:xfrm>
            <a:off x="1431925" y="417513"/>
            <a:ext cx="5045075" cy="366712"/>
          </a:xfrm>
          <a:prstGeom prst="rect">
            <a:avLst/>
          </a:prstGeom>
          <a:noFill/>
          <a:ln w="9525">
            <a:noFill/>
            <a:miter lim="800000"/>
            <a:headEnd/>
            <a:tailEnd/>
          </a:ln>
          <a:effectLst/>
        </p:spPr>
        <p:txBody>
          <a:bodyPr>
            <a:spAutoFit/>
          </a:bodyPr>
          <a:lstStyle/>
          <a:p>
            <a:pPr eaLnBrk="1" hangingPunct="1"/>
            <a:endParaRPr lang="en-US" sz="1800">
              <a:solidFill>
                <a:schemeClr val="tx1"/>
              </a:solidFill>
            </a:endParaRPr>
          </a:p>
        </p:txBody>
      </p:sp>
      <p:sp>
        <p:nvSpPr>
          <p:cNvPr id="2" name="Rectangle 1"/>
          <p:cNvSpPr/>
          <p:nvPr/>
        </p:nvSpPr>
        <p:spPr>
          <a:xfrm>
            <a:off x="381000" y="276394"/>
            <a:ext cx="8382000" cy="738664"/>
          </a:xfrm>
          <a:prstGeom prst="rect">
            <a:avLst/>
          </a:prstGeom>
        </p:spPr>
        <p:txBody>
          <a:bodyPr wrap="square">
            <a:spAutoFit/>
          </a:bodyPr>
          <a:lstStyle/>
          <a:p>
            <a:pPr>
              <a:lnSpc>
                <a:spcPct val="150000"/>
              </a:lnSpc>
            </a:pPr>
            <a:r>
              <a:rPr lang="en-US" sz="2800" b="1" dirty="0">
                <a:solidFill>
                  <a:schemeClr val="accent1">
                    <a:lumMod val="75000"/>
                  </a:schemeClr>
                </a:solidFill>
                <a:ea typeface="Times"/>
              </a:rPr>
              <a:t>Toxins</a:t>
            </a:r>
            <a:r>
              <a:rPr lang="en-US" sz="2800" b="1" dirty="0">
                <a:solidFill>
                  <a:schemeClr val="accent1">
                    <a:lumMod val="75000"/>
                  </a:schemeClr>
                </a:solidFill>
                <a:ea typeface="Times New Roman"/>
              </a:rPr>
              <a:t> </a:t>
            </a:r>
            <a:r>
              <a:rPr lang="en-US" sz="2800" b="1" dirty="0">
                <a:solidFill>
                  <a:schemeClr val="accent1">
                    <a:lumMod val="75000"/>
                  </a:schemeClr>
                </a:solidFill>
                <a:ea typeface="Times"/>
              </a:rPr>
              <a:t>Carcinogens, Mutagens and Teratogens</a:t>
            </a:r>
            <a:endParaRPr lang="en-US" sz="2800" dirty="0">
              <a:solidFill>
                <a:schemeClr val="accent1">
                  <a:lumMod val="75000"/>
                </a:schemeClr>
              </a:solidFill>
              <a:effectLst/>
              <a:latin typeface="Times New Roman"/>
              <a:ea typeface="Times New Roman"/>
            </a:endParaRPr>
          </a:p>
        </p:txBody>
      </p:sp>
      <p:pic>
        <p:nvPicPr>
          <p:cNvPr id="7" name="Picture 6" descr="New Picture (18)"/>
          <p:cNvPicPr/>
          <p:nvPr/>
        </p:nvPicPr>
        <p:blipFill>
          <a:blip r:embed="rId2">
            <a:extLst>
              <a:ext uri="{28A0092B-C50C-407E-A947-70E740481C1C}">
                <a14:useLocalDpi xmlns:a14="http://schemas.microsoft.com/office/drawing/2010/main" val="0"/>
              </a:ext>
            </a:extLst>
          </a:blip>
          <a:srcRect/>
          <a:stretch>
            <a:fillRect/>
          </a:stretch>
        </p:blipFill>
        <p:spPr bwMode="auto">
          <a:xfrm>
            <a:off x="235071" y="1821799"/>
            <a:ext cx="6394329" cy="3355674"/>
          </a:xfrm>
          <a:prstGeom prst="rect">
            <a:avLst/>
          </a:prstGeom>
          <a:noFill/>
          <a:ln>
            <a:noFill/>
          </a:ln>
        </p:spPr>
      </p:pic>
      <p:pic>
        <p:nvPicPr>
          <p:cNvPr id="8" name="Picture 7" descr="dna[1]"/>
          <p:cNvPicPr/>
          <p:nvPr/>
        </p:nvPicPr>
        <p:blipFill>
          <a:blip r:embed="rId3">
            <a:extLst>
              <a:ext uri="{28A0092B-C50C-407E-A947-70E740481C1C}">
                <a14:useLocalDpi xmlns:a14="http://schemas.microsoft.com/office/drawing/2010/main" val="0"/>
              </a:ext>
            </a:extLst>
          </a:blip>
          <a:srcRect/>
          <a:stretch>
            <a:fillRect/>
          </a:stretch>
        </p:blipFill>
        <p:spPr bwMode="auto">
          <a:xfrm>
            <a:off x="6800215" y="1524000"/>
            <a:ext cx="1886585" cy="3813810"/>
          </a:xfrm>
          <a:prstGeom prst="rect">
            <a:avLst/>
          </a:prstGeom>
          <a:noFill/>
          <a:ln>
            <a:noFill/>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229600" cy="4525963"/>
          </a:xfrm>
        </p:spPr>
        <p:txBody>
          <a:bodyPr>
            <a:normAutofit fontScale="85000" lnSpcReduction="10000"/>
          </a:bodyPr>
          <a:lstStyle/>
          <a:p>
            <a:pPr marL="0" indent="0">
              <a:buNone/>
            </a:pPr>
            <a:r>
              <a:rPr lang="en-US" b="1" dirty="0"/>
              <a:t>Section Five: Debriefing </a:t>
            </a:r>
            <a:r>
              <a:rPr lang="en-US" b="1" dirty="0" smtClean="0"/>
              <a:t>Workshop</a:t>
            </a:r>
            <a:r>
              <a:rPr lang="en-US" dirty="0"/>
              <a:t> </a:t>
            </a:r>
            <a:endParaRPr lang="en-US" dirty="0" smtClean="0"/>
          </a:p>
          <a:p>
            <a:pPr marL="0" indent="0">
              <a:buNone/>
            </a:pPr>
            <a:endParaRPr lang="en-US" dirty="0"/>
          </a:p>
          <a:p>
            <a:pPr marL="0" indent="0">
              <a:buNone/>
            </a:pPr>
            <a:r>
              <a:rPr lang="en-US" dirty="0"/>
              <a:t>As is proper with any form of training or education, there should be a means of evaluating the experience and assessing its effectiveness. Let us take a few moments and talk about what this program has achieved and where it can be made better.  Also, let’s take notes so we can look back on our notes say in the months to come and see if, at all, has this training and what we accomplished today had some longer-term effect on our workplace. </a:t>
            </a:r>
          </a:p>
          <a:p>
            <a:pPr marL="0" indent="0">
              <a:buNone/>
            </a:pPr>
            <a:endParaRPr lang="en-US" dirty="0"/>
          </a:p>
        </p:txBody>
      </p:sp>
    </p:spTree>
    <p:extLst>
      <p:ext uri="{BB962C8B-B14F-4D97-AF65-F5344CB8AC3E}">
        <p14:creationId xmlns:p14="http://schemas.microsoft.com/office/powerpoint/2010/main" val="1946031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15000"/>
          </a:xfrm>
        </p:spPr>
        <p:txBody>
          <a:bodyPr>
            <a:normAutofit fontScale="85000" lnSpcReduction="10000"/>
          </a:bodyPr>
          <a:lstStyle/>
          <a:p>
            <a:pPr marL="0" indent="0">
              <a:buNone/>
            </a:pPr>
            <a:r>
              <a:rPr lang="en-US" sz="2600" b="1" dirty="0">
                <a:latin typeface="+mj-lt"/>
              </a:rPr>
              <a:t>The GHS provides </a:t>
            </a:r>
            <a:r>
              <a:rPr lang="en-US" sz="2600" b="1" dirty="0" smtClean="0">
                <a:latin typeface="+mj-lt"/>
              </a:rPr>
              <a:t>a </a:t>
            </a:r>
            <a:r>
              <a:rPr lang="en-US" sz="2600" b="1" dirty="0">
                <a:latin typeface="+mj-lt"/>
              </a:rPr>
              <a:t>standardized approach, including detailed criteria for determining what hazardous effects a chemical poses, as well as standardized label elements assigned by hazard class and category</a:t>
            </a:r>
          </a:p>
          <a:p>
            <a:pPr marL="0" indent="0">
              <a:buNone/>
            </a:pPr>
            <a:r>
              <a:rPr lang="en-US" sz="2600" b="1" dirty="0">
                <a:latin typeface="+mj-lt"/>
              </a:rPr>
              <a:t> </a:t>
            </a:r>
          </a:p>
          <a:p>
            <a:pPr marL="0" indent="0">
              <a:buNone/>
            </a:pPr>
            <a:r>
              <a:rPr lang="en-US" sz="2600" b="1" dirty="0" smtClean="0">
                <a:latin typeface="+mj-lt"/>
              </a:rPr>
              <a:t>OSHA's </a:t>
            </a:r>
            <a:r>
              <a:rPr lang="en-US" sz="2600" b="1" dirty="0">
                <a:latin typeface="+mj-lt"/>
              </a:rPr>
              <a:t>Hazard Communication Standard (HCS) requires the development and dissemination of such information</a:t>
            </a:r>
            <a:r>
              <a:rPr lang="en-US" sz="2600" b="1" dirty="0" smtClean="0">
                <a:latin typeface="+mj-lt"/>
              </a:rPr>
              <a:t>:</a:t>
            </a:r>
          </a:p>
          <a:p>
            <a:pPr marL="0" indent="0">
              <a:buNone/>
            </a:pPr>
            <a:endParaRPr lang="en-US" sz="2600" b="1" dirty="0">
              <a:latin typeface="+mj-lt"/>
            </a:endParaRPr>
          </a:p>
          <a:p>
            <a:pPr marL="0" lvl="0" indent="0">
              <a:buNone/>
            </a:pPr>
            <a:r>
              <a:rPr lang="en-US" sz="2600" b="1" dirty="0">
                <a:latin typeface="+mj-lt"/>
              </a:rPr>
              <a:t>Chemical manufacturers and importers are required to evaluate the hazards of the chemicals they produce or import, and prepare labels and safety data sheets to convey the hazard information to their downstream customers; </a:t>
            </a:r>
            <a:endParaRPr lang="en-US" sz="2600" b="1" dirty="0" smtClean="0">
              <a:latin typeface="+mj-lt"/>
            </a:endParaRPr>
          </a:p>
          <a:p>
            <a:pPr marL="0" lvl="0" indent="0">
              <a:buNone/>
            </a:pPr>
            <a:endParaRPr lang="en-US" sz="2600" b="1" dirty="0">
              <a:latin typeface="+mj-lt"/>
            </a:endParaRPr>
          </a:p>
          <a:p>
            <a:pPr marL="0" lvl="0" indent="0">
              <a:buNone/>
            </a:pPr>
            <a:r>
              <a:rPr lang="en-US" sz="2600" b="1" dirty="0">
                <a:latin typeface="+mj-lt"/>
              </a:rPr>
              <a:t>All employers with hazardous chemicals in their workplaces must have labels and safety data sheets for their exposed workers, and train them to handle the chemicals appropriately. </a:t>
            </a:r>
          </a:p>
          <a:p>
            <a:pPr marL="0" indent="0">
              <a:buNone/>
            </a:pPr>
            <a:endParaRPr lang="en-US" dirty="0"/>
          </a:p>
        </p:txBody>
      </p:sp>
      <p:sp>
        <p:nvSpPr>
          <p:cNvPr id="4" name="Rectangle 3"/>
          <p:cNvSpPr/>
          <p:nvPr/>
        </p:nvSpPr>
        <p:spPr>
          <a:xfrm>
            <a:off x="228600" y="152400"/>
            <a:ext cx="8763000" cy="430887"/>
          </a:xfrm>
          <a:prstGeom prst="rect">
            <a:avLst/>
          </a:prstGeom>
        </p:spPr>
        <p:txBody>
          <a:bodyPr wrap="square">
            <a:spAutoFit/>
          </a:bodyPr>
          <a:lstStyle/>
          <a:p>
            <a:r>
              <a:rPr lang="en-US" sz="2200" b="1" dirty="0">
                <a:solidFill>
                  <a:schemeClr val="accent1">
                    <a:lumMod val="75000"/>
                  </a:schemeClr>
                </a:solidFill>
              </a:rPr>
              <a:t>Section Two: Global Harmonization and Hazard Communication </a:t>
            </a:r>
            <a:endParaRPr lang="en-US" sz="2200" dirty="0">
              <a:solidFill>
                <a:schemeClr val="accent1">
                  <a:lumMod val="75000"/>
                </a:schemeClr>
              </a:solidFill>
            </a:endParaRPr>
          </a:p>
        </p:txBody>
      </p:sp>
    </p:spTree>
    <p:extLst>
      <p:ext uri="{BB962C8B-B14F-4D97-AF65-F5344CB8AC3E}">
        <p14:creationId xmlns:p14="http://schemas.microsoft.com/office/powerpoint/2010/main" val="3839725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solidFill>
                  <a:srgbClr val="000099"/>
                </a:solidFill>
                <a:latin typeface="Tahoma" pitchFamily="34" charset="0"/>
                <a:cs typeface="Tahoma" pitchFamily="34" charset="0"/>
              </a:rPr>
              <a:t>Reasons For A GHS</a:t>
            </a:r>
          </a:p>
        </p:txBody>
      </p:sp>
      <p:sp>
        <p:nvSpPr>
          <p:cNvPr id="8195" name="Content Placeholder 2"/>
          <p:cNvSpPr>
            <a:spLocks noGrp="1"/>
          </p:cNvSpPr>
          <p:nvPr>
            <p:ph idx="1"/>
          </p:nvPr>
        </p:nvSpPr>
        <p:spPr/>
        <p:txBody>
          <a:bodyPr/>
          <a:lstStyle/>
          <a:p>
            <a:r>
              <a:rPr lang="en-US" smtClean="0"/>
              <a:t>Growing international trade </a:t>
            </a:r>
          </a:p>
          <a:p>
            <a:r>
              <a:rPr lang="en-US" smtClean="0"/>
              <a:t>Different requirements for labeling of chemicals </a:t>
            </a:r>
          </a:p>
          <a:p>
            <a:r>
              <a:rPr lang="en-US" smtClean="0"/>
              <a:t>Different classifications of identical products in different countries </a:t>
            </a:r>
          </a:p>
          <a:p>
            <a:r>
              <a:rPr lang="en-US" smtClean="0"/>
              <a:t>Need for an international safety standard </a:t>
            </a:r>
          </a:p>
          <a:p>
            <a:endParaRPr lang="en-US" smtClean="0"/>
          </a:p>
        </p:txBody>
      </p:sp>
      <p:pic>
        <p:nvPicPr>
          <p:cNvPr id="8196" name="Picture 6" descr="http://research.prevention.issa.int/illustrations/GHS.jpg"/>
          <p:cNvPicPr>
            <a:picLocks noChangeAspect="1" noChangeArrowheads="1"/>
          </p:cNvPicPr>
          <p:nvPr/>
        </p:nvPicPr>
        <p:blipFill>
          <a:blip r:embed="rId3" cstate="print"/>
          <a:srcRect/>
          <a:stretch>
            <a:fillRect/>
          </a:stretch>
        </p:blipFill>
        <p:spPr bwMode="auto">
          <a:xfrm>
            <a:off x="6934200" y="609600"/>
            <a:ext cx="1374775" cy="930275"/>
          </a:xfrm>
          <a:prstGeom prst="rect">
            <a:avLst/>
          </a:prstGeom>
          <a:noFill/>
          <a:ln w="9525">
            <a:noFill/>
            <a:miter lim="800000"/>
            <a:headEnd/>
            <a:tailEnd/>
          </a:ln>
        </p:spPr>
      </p:pic>
    </p:spTree>
    <p:extLst>
      <p:ext uri="{BB962C8B-B14F-4D97-AF65-F5344CB8AC3E}">
        <p14:creationId xmlns:p14="http://schemas.microsoft.com/office/powerpoint/2010/main" val="37085596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3" end="3"/>
                                            </p:txEl>
                                          </p:spTgt>
                                        </p:tgtEl>
                                        <p:attrNameLst>
                                          <p:attrName>style.visibility</p:attrName>
                                        </p:attrNameLst>
                                      </p:cBhvr>
                                      <p:to>
                                        <p:strVal val="visible"/>
                                      </p:to>
                                    </p:set>
                                  </p:childTnLst>
                                </p:cTn>
                              </p:par>
                              <p:par>
                                <p:cTn id="9" presetID="9" presetClass="emph" presetSubtype="0" nodeType="withEffect">
                                  <p:stCondLst>
                                    <p:cond delay="0"/>
                                  </p:stCondLst>
                                  <p:childTnLst>
                                    <p:set>
                                      <p:cBhvr rctx="PPT">
                                        <p:cTn id="10" dur="indefinite"/>
                                        <p:tgtEl>
                                          <p:spTgt spid="8195">
                                            <p:txEl>
                                              <p:pRg st="0" end="0"/>
                                            </p:txEl>
                                          </p:spTgt>
                                        </p:tgtEl>
                                        <p:attrNameLst>
                                          <p:attrName>style.opacity</p:attrName>
                                        </p:attrNameLst>
                                      </p:cBhvr>
                                      <p:to>
                                        <p:strVal val="0.5"/>
                                      </p:to>
                                    </p:set>
                                    <p:animEffect filter="image" prLst="opacity: 0.5">
                                      <p:cBhvr rctx="IE">
                                        <p:cTn id="11" dur="indefinite"/>
                                        <p:tgtEl>
                                          <p:spTgt spid="8195">
                                            <p:txEl>
                                              <p:pRg st="0" end="0"/>
                                            </p:txEl>
                                          </p:spTgt>
                                        </p:tgtEl>
                                      </p:cBhvr>
                                    </p:animEffect>
                                  </p:childTnLst>
                                </p:cTn>
                              </p:par>
                              <p:par>
                                <p:cTn id="12" presetID="9" presetClass="emph" presetSubtype="0" nodeType="withEffect">
                                  <p:stCondLst>
                                    <p:cond delay="0"/>
                                  </p:stCondLst>
                                  <p:childTnLst>
                                    <p:set>
                                      <p:cBhvr rctx="PPT">
                                        <p:cTn id="13" dur="indefinite"/>
                                        <p:tgtEl>
                                          <p:spTgt spid="8195">
                                            <p:txEl>
                                              <p:pRg st="1" end="1"/>
                                            </p:txEl>
                                          </p:spTgt>
                                        </p:tgtEl>
                                        <p:attrNameLst>
                                          <p:attrName>style.opacity</p:attrName>
                                        </p:attrNameLst>
                                      </p:cBhvr>
                                      <p:to>
                                        <p:strVal val="0.5"/>
                                      </p:to>
                                    </p:set>
                                    <p:animEffect filter="image" prLst="opacity: 0.5">
                                      <p:cBhvr rctx="IE">
                                        <p:cTn id="14" dur="indefinite"/>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solidFill>
                  <a:srgbClr val="000099"/>
                </a:solidFill>
                <a:latin typeface="Tahoma" pitchFamily="34" charset="0"/>
                <a:cs typeface="Tahoma" pitchFamily="34" charset="0"/>
              </a:rPr>
              <a:t>GHS History</a:t>
            </a:r>
          </a:p>
        </p:txBody>
      </p:sp>
      <p:sp>
        <p:nvSpPr>
          <p:cNvPr id="9219" name="Content Placeholder 2"/>
          <p:cNvSpPr>
            <a:spLocks noGrp="1"/>
          </p:cNvSpPr>
          <p:nvPr>
            <p:ph idx="1"/>
          </p:nvPr>
        </p:nvSpPr>
        <p:spPr>
          <a:xfrm>
            <a:off x="533400" y="1752600"/>
            <a:ext cx="8153400" cy="4038600"/>
          </a:xfrm>
        </p:spPr>
        <p:txBody>
          <a:bodyPr>
            <a:normAutofit lnSpcReduction="10000"/>
          </a:bodyPr>
          <a:lstStyle/>
          <a:p>
            <a:r>
              <a:rPr lang="en-US" altLang="ja-JP" sz="2800" smtClean="0">
                <a:ea typeface="ＭＳ Ｐゴシック" pitchFamily="30" charset="-128"/>
              </a:rPr>
              <a:t>The ILO (International Labor Organization) developed and adopted a convention and recommendation on Safety in the Use of Chemicals at Work in 1989-90</a:t>
            </a:r>
          </a:p>
          <a:p>
            <a:r>
              <a:rPr lang="en-US" sz="2800" smtClean="0"/>
              <a:t>The OECD (Organization for Economic Cooperation and Development) helped classify health and environmental hazards</a:t>
            </a:r>
          </a:p>
          <a:p>
            <a:r>
              <a:rPr lang="en-US" sz="2800" smtClean="0"/>
              <a:t>The UN Sub-Committee of Experts on the Transport of Dangerous Goods (UNSCETDG)</a:t>
            </a:r>
          </a:p>
          <a:p>
            <a:endParaRPr lang="en-US" sz="2800" smtClean="0"/>
          </a:p>
        </p:txBody>
      </p:sp>
      <p:pic>
        <p:nvPicPr>
          <p:cNvPr id="9220" name="Picture 7" descr="http://www.unifem-eseasia.org/images/ILO-06.JPG"/>
          <p:cNvPicPr>
            <a:picLocks noChangeAspect="1" noChangeArrowheads="1"/>
          </p:cNvPicPr>
          <p:nvPr/>
        </p:nvPicPr>
        <p:blipFill>
          <a:blip r:embed="rId3" cstate="print"/>
          <a:srcRect/>
          <a:stretch>
            <a:fillRect/>
          </a:stretch>
        </p:blipFill>
        <p:spPr bwMode="auto">
          <a:xfrm>
            <a:off x="7620000" y="533400"/>
            <a:ext cx="954088" cy="1539875"/>
          </a:xfrm>
          <a:prstGeom prst="rect">
            <a:avLst/>
          </a:prstGeom>
          <a:noFill/>
          <a:ln w="9525">
            <a:noFill/>
            <a:miter lim="800000"/>
            <a:headEnd/>
            <a:tailEnd/>
          </a:ln>
        </p:spPr>
      </p:pic>
    </p:spTree>
    <p:extLst>
      <p:ext uri="{BB962C8B-B14F-4D97-AF65-F5344CB8AC3E}">
        <p14:creationId xmlns:p14="http://schemas.microsoft.com/office/powerpoint/2010/main" val="109652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9219">
                                            <p:txEl>
                                              <p:pRg st="0" end="0"/>
                                            </p:txEl>
                                          </p:spTgt>
                                        </p:tgtEl>
                                        <p:attrNameLst>
                                          <p:attrName>style.opacity</p:attrName>
                                        </p:attrNameLst>
                                      </p:cBhvr>
                                      <p:to>
                                        <p:strVal val="0.5"/>
                                      </p:to>
                                    </p:set>
                                    <p:animEffect filter="image" prLst="opacity: 0.5">
                                      <p:cBhvr rctx="IE">
                                        <p:cTn id="9" dur="indefinite"/>
                                        <p:tgtEl>
                                          <p:spTgt spid="921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219">
                                            <p:txEl>
                                              <p:pRg st="2" end="2"/>
                                            </p:txEl>
                                          </p:spTgt>
                                        </p:tgtEl>
                                        <p:attrNameLst>
                                          <p:attrName>style.visibility</p:attrName>
                                        </p:attrNameLst>
                                      </p:cBhvr>
                                      <p:to>
                                        <p:strVal val="visible"/>
                                      </p:to>
                                    </p:set>
                                  </p:childTnLst>
                                </p:cTn>
                              </p:par>
                              <p:par>
                                <p:cTn id="14" presetID="9" presetClass="emph" presetSubtype="0" nodeType="withEffect">
                                  <p:stCondLst>
                                    <p:cond delay="0"/>
                                  </p:stCondLst>
                                  <p:childTnLst>
                                    <p:set>
                                      <p:cBhvr rctx="PPT">
                                        <p:cTn id="15" dur="indefinite"/>
                                        <p:tgtEl>
                                          <p:spTgt spid="9219">
                                            <p:txEl>
                                              <p:pRg st="1" end="1"/>
                                            </p:txEl>
                                          </p:spTgt>
                                        </p:tgtEl>
                                        <p:attrNameLst>
                                          <p:attrName>style.opacity</p:attrName>
                                        </p:attrNameLst>
                                      </p:cBhvr>
                                      <p:to>
                                        <p:strVal val="0.5"/>
                                      </p:to>
                                    </p:set>
                                    <p:animEffect filter="image" prLst="opacity: 0.5">
                                      <p:cBhvr rctx="IE">
                                        <p:cTn id="16" dur="indefinite"/>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solidFill>
                  <a:srgbClr val="000099"/>
                </a:solidFill>
                <a:latin typeface="Tahoma" pitchFamily="34" charset="0"/>
                <a:cs typeface="Tahoma" pitchFamily="34" charset="0"/>
              </a:rPr>
              <a:t>GHS History</a:t>
            </a:r>
          </a:p>
        </p:txBody>
      </p:sp>
      <p:sp>
        <p:nvSpPr>
          <p:cNvPr id="10243" name="Content Placeholder 2"/>
          <p:cNvSpPr>
            <a:spLocks noGrp="1"/>
          </p:cNvSpPr>
          <p:nvPr>
            <p:ph idx="1"/>
          </p:nvPr>
        </p:nvSpPr>
        <p:spPr/>
        <p:txBody>
          <a:bodyPr/>
          <a:lstStyle/>
          <a:p>
            <a:r>
              <a:rPr lang="en-US" smtClean="0"/>
              <a:t>The United Nations Conference on Environment and Development (UNCED) first proposed GHS in 1992 </a:t>
            </a:r>
          </a:p>
          <a:p>
            <a:r>
              <a:rPr lang="en-US" smtClean="0"/>
              <a:t>This goal later endorsed by several international organizations</a:t>
            </a:r>
          </a:p>
          <a:p>
            <a:r>
              <a:rPr lang="en-US" sz="3200" smtClean="0"/>
              <a:t>More than a decade of work has gone into the new global system</a:t>
            </a:r>
          </a:p>
          <a:p>
            <a:endParaRPr lang="en-US" smtClean="0"/>
          </a:p>
        </p:txBody>
      </p:sp>
    </p:spTree>
    <p:extLst>
      <p:ext uri="{BB962C8B-B14F-4D97-AF65-F5344CB8AC3E}">
        <p14:creationId xmlns:p14="http://schemas.microsoft.com/office/powerpoint/2010/main" val="29224662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2" end="2"/>
                                            </p:txEl>
                                          </p:spTgt>
                                        </p:tgtEl>
                                        <p:attrNameLst>
                                          <p:attrName>style.visibility</p:attrName>
                                        </p:attrNameLst>
                                      </p:cBhvr>
                                      <p:to>
                                        <p:strVal val="visible"/>
                                      </p:to>
                                    </p:set>
                                  </p:childTnLst>
                                </p:cTn>
                              </p:par>
                              <p:par>
                                <p:cTn id="9" presetID="9" presetClass="emph" presetSubtype="0" nodeType="withEffect">
                                  <p:stCondLst>
                                    <p:cond delay="0"/>
                                  </p:stCondLst>
                                  <p:childTnLst>
                                    <p:set>
                                      <p:cBhvr rctx="PPT">
                                        <p:cTn id="10" dur="indefinite"/>
                                        <p:tgtEl>
                                          <p:spTgt spid="10243">
                                            <p:txEl>
                                              <p:pRg st="0" end="0"/>
                                            </p:txEl>
                                          </p:spTgt>
                                        </p:tgtEl>
                                        <p:attrNameLst>
                                          <p:attrName>style.opacity</p:attrName>
                                        </p:attrNameLst>
                                      </p:cBhvr>
                                      <p:to>
                                        <p:strVal val="0.5"/>
                                      </p:to>
                                    </p:set>
                                    <p:animEffect filter="image" prLst="opacity: 0.5">
                                      <p:cBhvr rctx="IE">
                                        <p:cTn id="11" dur="indefinite"/>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p:txBody>
          <a:bodyPr>
            <a:normAutofit/>
          </a:bodyPr>
          <a:lstStyle/>
          <a:p>
            <a:pPr algn="ctr">
              <a:buFont typeface="Wingdings" pitchFamily="2" charset="2"/>
              <a:buNone/>
            </a:pPr>
            <a:r>
              <a:rPr lang="en-US" altLang="ja-JP" sz="2400" dirty="0" smtClean="0">
                <a:latin typeface="Tahoma" pitchFamily="34" charset="0"/>
                <a:ea typeface="ＭＳ Ｐゴシック" pitchFamily="30" charset="-128"/>
                <a:cs typeface="Tahoma" pitchFamily="34" charset="0"/>
              </a:rPr>
              <a:t>“A globally-harmonized hazard classification and compatible labeling system, including material safety data sheets and easily understandable symbols, should be available, if feasible, by the year 2000.”</a:t>
            </a:r>
            <a:endParaRPr lang="en-US" sz="2400" dirty="0" smtClean="0">
              <a:latin typeface="Tahoma" pitchFamily="34" charset="0"/>
              <a:ea typeface="ＭＳ Ｐゴシック" pitchFamily="30" charset="-128"/>
              <a:cs typeface="Tahoma" pitchFamily="34" charset="0"/>
            </a:endParaRPr>
          </a:p>
        </p:txBody>
      </p:sp>
      <p:sp>
        <p:nvSpPr>
          <p:cNvPr id="11267" name="Title 1"/>
          <p:cNvSpPr>
            <a:spLocks noGrp="1"/>
          </p:cNvSpPr>
          <p:nvPr>
            <p:ph type="title"/>
          </p:nvPr>
        </p:nvSpPr>
        <p:spPr/>
        <p:txBody>
          <a:bodyPr/>
          <a:lstStyle/>
          <a:p>
            <a:r>
              <a:rPr lang="en-US" smtClean="0">
                <a:solidFill>
                  <a:srgbClr val="000099"/>
                </a:solidFill>
                <a:latin typeface="Tahoma" pitchFamily="34" charset="0"/>
                <a:cs typeface="Tahoma" pitchFamily="34" charset="0"/>
              </a:rPr>
              <a:t>GHS History – The UN Mandate</a:t>
            </a:r>
          </a:p>
        </p:txBody>
      </p:sp>
      <p:pic>
        <p:nvPicPr>
          <p:cNvPr id="169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352800"/>
            <a:ext cx="1543050"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2"/>
          <p:cNvSpPr txBox="1">
            <a:spLocks/>
          </p:cNvSpPr>
          <p:nvPr/>
        </p:nvSpPr>
        <p:spPr>
          <a:xfrm>
            <a:off x="3733800" y="4038600"/>
            <a:ext cx="4495800"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The Purple Book</a:t>
            </a:r>
          </a:p>
        </p:txBody>
      </p:sp>
    </p:spTree>
    <p:extLst>
      <p:ext uri="{BB962C8B-B14F-4D97-AF65-F5344CB8AC3E}">
        <p14:creationId xmlns:p14="http://schemas.microsoft.com/office/powerpoint/2010/main" val="174801117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534400" cy="5791200"/>
          </a:xfrm>
        </p:spPr>
        <p:txBody>
          <a:bodyPr>
            <a:normAutofit fontScale="55000" lnSpcReduction="20000"/>
          </a:bodyPr>
          <a:lstStyle/>
          <a:p>
            <a:pPr marL="0" indent="0">
              <a:buNone/>
            </a:pPr>
            <a:r>
              <a:rPr lang="en-US" b="1" dirty="0"/>
              <a:t>Major changes to the Hazard Communication Standard</a:t>
            </a:r>
          </a:p>
          <a:p>
            <a:pPr marL="0" lvl="0" indent="0">
              <a:buNone/>
            </a:pPr>
            <a:endParaRPr lang="en-US" b="1" dirty="0" smtClean="0"/>
          </a:p>
          <a:p>
            <a:pPr marL="0" lvl="0" indent="0">
              <a:buNone/>
            </a:pPr>
            <a:r>
              <a:rPr lang="en-US" b="1" dirty="0" smtClean="0"/>
              <a:t>Hazard </a:t>
            </a:r>
            <a:r>
              <a:rPr lang="en-US" b="1" dirty="0"/>
              <a:t>classification</a:t>
            </a:r>
            <a:r>
              <a:rPr lang="en-US" dirty="0"/>
              <a:t>: Provides specific criteria for classification of health and physical hazards, as well as classification of mixtures. </a:t>
            </a:r>
            <a:r>
              <a:rPr lang="en-US" dirty="0" smtClean="0"/>
              <a:t>The </a:t>
            </a:r>
            <a:r>
              <a:rPr lang="en-US" dirty="0"/>
              <a:t>revised HCS has specific criteria for each health and physical hazard, along with detailed instructions for hazard evaluation and determinations as to whether mixtures or substances are covered. It also establishes both hazard classes and hazard categories—for most of the effects; the classes are divided into categories that reflect the relative severity of the effect. The current HCS does not include categories </a:t>
            </a:r>
            <a:r>
              <a:rPr lang="en-US" dirty="0" smtClean="0"/>
              <a:t>so </a:t>
            </a:r>
            <a:r>
              <a:rPr lang="en-US" dirty="0"/>
              <a:t>this new approach provides additional information that can be related to the appropriate response to address the hazard</a:t>
            </a:r>
            <a:r>
              <a:rPr lang="en-US" dirty="0" smtClean="0"/>
              <a:t>.</a:t>
            </a:r>
          </a:p>
          <a:p>
            <a:pPr marL="0" lvl="0" indent="0">
              <a:buNone/>
            </a:pPr>
            <a:endParaRPr lang="en-US" dirty="0"/>
          </a:p>
          <a:p>
            <a:pPr marL="0" lvl="0" indent="0">
              <a:buNone/>
            </a:pPr>
            <a:r>
              <a:rPr lang="en-US" b="1" dirty="0"/>
              <a:t>Labels</a:t>
            </a:r>
            <a:r>
              <a:rPr lang="en-US" dirty="0"/>
              <a:t>: Chemical manufacturers and importers will be required to provide a label that includes a </a:t>
            </a:r>
            <a:r>
              <a:rPr lang="en-US" dirty="0">
                <a:solidFill>
                  <a:srgbClr val="FF0000"/>
                </a:solidFill>
              </a:rPr>
              <a:t>harmonized signal word</a:t>
            </a:r>
            <a:r>
              <a:rPr lang="en-US" dirty="0"/>
              <a:t>, </a:t>
            </a:r>
            <a:r>
              <a:rPr lang="en-US" dirty="0">
                <a:solidFill>
                  <a:srgbClr val="FF0000"/>
                </a:solidFill>
              </a:rPr>
              <a:t>pictogram</a:t>
            </a:r>
            <a:r>
              <a:rPr lang="en-US" dirty="0"/>
              <a:t>, </a:t>
            </a:r>
            <a:r>
              <a:rPr lang="en-US" dirty="0">
                <a:solidFill>
                  <a:srgbClr val="FF0000"/>
                </a:solidFill>
              </a:rPr>
              <a:t>and hazard statement for each hazard class and category</a:t>
            </a:r>
            <a:r>
              <a:rPr lang="en-US" dirty="0"/>
              <a:t>. </a:t>
            </a:r>
            <a:endParaRPr lang="en-US" dirty="0" smtClean="0"/>
          </a:p>
          <a:p>
            <a:pPr marL="0" lvl="0" indent="0">
              <a:buNone/>
            </a:pPr>
            <a:r>
              <a:rPr lang="en-US" dirty="0" smtClean="0"/>
              <a:t>	Precautionary </a:t>
            </a:r>
            <a:r>
              <a:rPr lang="en-US" dirty="0"/>
              <a:t>statements must also be provided. </a:t>
            </a:r>
            <a:endParaRPr lang="en-US" dirty="0" smtClean="0"/>
          </a:p>
          <a:p>
            <a:pPr marL="0" lvl="0" indent="0">
              <a:buNone/>
            </a:pPr>
            <a:endParaRPr lang="en-US" dirty="0"/>
          </a:p>
          <a:p>
            <a:pPr marL="0" lvl="0" indent="0">
              <a:buNone/>
            </a:pPr>
            <a:r>
              <a:rPr lang="en-US" b="1" dirty="0"/>
              <a:t>Safety Data Sheets:</a:t>
            </a:r>
            <a:r>
              <a:rPr lang="en-US" dirty="0"/>
              <a:t> Will now have a specified 16-section format. </a:t>
            </a:r>
            <a:endParaRPr lang="en-US" dirty="0" smtClean="0"/>
          </a:p>
          <a:p>
            <a:pPr marL="0" lvl="0" indent="0">
              <a:buNone/>
            </a:pPr>
            <a:endParaRPr lang="en-US" dirty="0"/>
          </a:p>
          <a:p>
            <a:pPr marL="0" lvl="0" indent="0">
              <a:buNone/>
            </a:pPr>
            <a:r>
              <a:rPr lang="en-US" b="1" dirty="0"/>
              <a:t>Information and training:</a:t>
            </a:r>
            <a:r>
              <a:rPr lang="en-US" dirty="0"/>
              <a:t> Employers are required to train workers by December 1, 2013 on the new labels elements and safety data sheets format to facilitate recognition and understanding</a:t>
            </a:r>
          </a:p>
          <a:p>
            <a:pPr marL="0" indent="0">
              <a:buNone/>
            </a:pPr>
            <a:endParaRPr lang="en-US" dirty="0"/>
          </a:p>
        </p:txBody>
      </p:sp>
      <p:sp>
        <p:nvSpPr>
          <p:cNvPr id="4" name="Rectangle 3"/>
          <p:cNvSpPr/>
          <p:nvPr/>
        </p:nvSpPr>
        <p:spPr>
          <a:xfrm>
            <a:off x="228600" y="152400"/>
            <a:ext cx="8763000" cy="430887"/>
          </a:xfrm>
          <a:prstGeom prst="rect">
            <a:avLst/>
          </a:prstGeom>
        </p:spPr>
        <p:txBody>
          <a:bodyPr wrap="square">
            <a:spAutoFit/>
          </a:bodyPr>
          <a:lstStyle/>
          <a:p>
            <a:r>
              <a:rPr lang="en-US" sz="2200" b="1" dirty="0">
                <a:solidFill>
                  <a:schemeClr val="accent1">
                    <a:lumMod val="75000"/>
                  </a:schemeClr>
                </a:solidFill>
              </a:rPr>
              <a:t>Section Two: Global Harmonization and Hazard Communication </a:t>
            </a:r>
            <a:endParaRPr lang="en-US" sz="2200" dirty="0">
              <a:solidFill>
                <a:schemeClr val="accent1">
                  <a:lumMod val="75000"/>
                </a:schemeClr>
              </a:solidFill>
            </a:endParaRPr>
          </a:p>
        </p:txBody>
      </p:sp>
    </p:spTree>
    <p:extLst>
      <p:ext uri="{BB962C8B-B14F-4D97-AF65-F5344CB8AC3E}">
        <p14:creationId xmlns:p14="http://schemas.microsoft.com/office/powerpoint/2010/main" val="3839725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solidFill>
                  <a:srgbClr val="000099"/>
                </a:solidFill>
                <a:latin typeface="Tahoma" pitchFamily="34" charset="0"/>
                <a:cs typeface="Tahoma" pitchFamily="34" charset="0"/>
              </a:rPr>
              <a:t>Harmonization Principles</a:t>
            </a:r>
          </a:p>
        </p:txBody>
      </p:sp>
      <p:sp>
        <p:nvSpPr>
          <p:cNvPr id="39939" name="Content Placeholder 2"/>
          <p:cNvSpPr>
            <a:spLocks noGrp="1"/>
          </p:cNvSpPr>
          <p:nvPr>
            <p:ph idx="1"/>
          </p:nvPr>
        </p:nvSpPr>
        <p:spPr/>
        <p:txBody>
          <a:bodyPr/>
          <a:lstStyle/>
          <a:p>
            <a:r>
              <a:rPr lang="en-US" smtClean="0"/>
              <a:t>Comprehensibility is # 1</a:t>
            </a:r>
          </a:p>
          <a:p>
            <a:r>
              <a:rPr lang="en-US" smtClean="0"/>
              <a:t>Maintain current Worker/User protection</a:t>
            </a:r>
          </a:p>
          <a:p>
            <a:r>
              <a:rPr lang="en-US" smtClean="0"/>
              <a:t>Cover all chemical Uses &amp; Modes</a:t>
            </a:r>
          </a:p>
          <a:p>
            <a:r>
              <a:rPr lang="en-US" smtClean="0"/>
              <a:t>All existing systems must change</a:t>
            </a:r>
          </a:p>
          <a:p>
            <a:r>
              <a:rPr lang="en-US" smtClean="0"/>
              <a:t>May use a step-by-step “Building Block” approach</a:t>
            </a:r>
          </a:p>
          <a:p>
            <a:r>
              <a:rPr lang="en-US" smtClean="0"/>
              <a:t>Classifications will be Hazards-based, not Risk-based</a:t>
            </a:r>
          </a:p>
        </p:txBody>
      </p:sp>
    </p:spTree>
    <p:extLst>
      <p:ext uri="{BB962C8B-B14F-4D97-AF65-F5344CB8AC3E}">
        <p14:creationId xmlns:p14="http://schemas.microsoft.com/office/powerpoint/2010/main" val="36359641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9">
                                            <p:txEl>
                                              <p:pRg st="3" end="3"/>
                                            </p:txEl>
                                          </p:spTgt>
                                        </p:tgtEl>
                                        <p:attrNameLst>
                                          <p:attrName>style.visibility</p:attrName>
                                        </p:attrNameLst>
                                      </p:cBhvr>
                                      <p:to>
                                        <p:strVal val="visible"/>
                                      </p:to>
                                    </p:set>
                                  </p:childTnLst>
                                </p:cTn>
                              </p:par>
                              <p:par>
                                <p:cTn id="9" presetID="9" presetClass="emph" presetSubtype="0" nodeType="withEffect">
                                  <p:stCondLst>
                                    <p:cond delay="0"/>
                                  </p:stCondLst>
                                  <p:childTnLst>
                                    <p:set>
                                      <p:cBhvr rctx="PPT">
                                        <p:cTn id="10" dur="indefinite"/>
                                        <p:tgtEl>
                                          <p:spTgt spid="39939">
                                            <p:txEl>
                                              <p:pRg st="0" end="0"/>
                                            </p:txEl>
                                          </p:spTgt>
                                        </p:tgtEl>
                                        <p:attrNameLst>
                                          <p:attrName>style.opacity</p:attrName>
                                        </p:attrNameLst>
                                      </p:cBhvr>
                                      <p:to>
                                        <p:strVal val="0.5"/>
                                      </p:to>
                                    </p:set>
                                    <p:animEffect filter="image" prLst="opacity: 0.5">
                                      <p:cBhvr rctx="IE">
                                        <p:cTn id="11" dur="indefinite"/>
                                        <p:tgtEl>
                                          <p:spTgt spid="39939">
                                            <p:txEl>
                                              <p:pRg st="0" end="0"/>
                                            </p:txEl>
                                          </p:spTgt>
                                        </p:tgtEl>
                                      </p:cBhvr>
                                    </p:animEffect>
                                  </p:childTnLst>
                                </p:cTn>
                              </p:par>
                              <p:par>
                                <p:cTn id="12" presetID="9" presetClass="emph" presetSubtype="0" nodeType="withEffect">
                                  <p:stCondLst>
                                    <p:cond delay="0"/>
                                  </p:stCondLst>
                                  <p:childTnLst>
                                    <p:set>
                                      <p:cBhvr rctx="PPT">
                                        <p:cTn id="13" dur="indefinite"/>
                                        <p:tgtEl>
                                          <p:spTgt spid="39939">
                                            <p:txEl>
                                              <p:pRg st="1" end="1"/>
                                            </p:txEl>
                                          </p:spTgt>
                                        </p:tgtEl>
                                        <p:attrNameLst>
                                          <p:attrName>style.opacity</p:attrName>
                                        </p:attrNameLst>
                                      </p:cBhvr>
                                      <p:to>
                                        <p:strVal val="0.5"/>
                                      </p:to>
                                    </p:set>
                                    <p:animEffect filter="image" prLst="opacity: 0.5">
                                      <p:cBhvr rctx="IE">
                                        <p:cTn id="14" dur="indefinite"/>
                                        <p:tgtEl>
                                          <p:spTgt spid="3993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939">
                                            <p:txEl>
                                              <p:pRg st="5" end="5"/>
                                            </p:txEl>
                                          </p:spTgt>
                                        </p:tgtEl>
                                        <p:attrNameLst>
                                          <p:attrName>style.visibility</p:attrName>
                                        </p:attrNameLst>
                                      </p:cBhvr>
                                      <p:to>
                                        <p:strVal val="visible"/>
                                      </p:to>
                                    </p:set>
                                  </p:childTnLst>
                                </p:cTn>
                              </p:par>
                              <p:par>
                                <p:cTn id="21" presetID="9" presetClass="emph" presetSubtype="0" nodeType="withEffect">
                                  <p:stCondLst>
                                    <p:cond delay="0"/>
                                  </p:stCondLst>
                                  <p:childTnLst>
                                    <p:set>
                                      <p:cBhvr rctx="PPT">
                                        <p:cTn id="22" dur="indefinite"/>
                                        <p:tgtEl>
                                          <p:spTgt spid="39939">
                                            <p:txEl>
                                              <p:pRg st="2" end="2"/>
                                            </p:txEl>
                                          </p:spTgt>
                                        </p:tgtEl>
                                        <p:attrNameLst>
                                          <p:attrName>style.opacity</p:attrName>
                                        </p:attrNameLst>
                                      </p:cBhvr>
                                      <p:to>
                                        <p:strVal val="0.5"/>
                                      </p:to>
                                    </p:set>
                                    <p:animEffect filter="image" prLst="opacity: 0.5">
                                      <p:cBhvr rctx="IE">
                                        <p:cTn id="23" dur="indefinite"/>
                                        <p:tgtEl>
                                          <p:spTgt spid="39939">
                                            <p:txEl>
                                              <p:pRg st="2" end="2"/>
                                            </p:txEl>
                                          </p:spTgt>
                                        </p:tgtEl>
                                      </p:cBhvr>
                                    </p:animEffect>
                                  </p:childTnLst>
                                </p:cTn>
                              </p:par>
                              <p:par>
                                <p:cTn id="24" presetID="9" presetClass="emph" presetSubtype="0" nodeType="withEffect">
                                  <p:stCondLst>
                                    <p:cond delay="0"/>
                                  </p:stCondLst>
                                  <p:childTnLst>
                                    <p:set>
                                      <p:cBhvr rctx="PPT">
                                        <p:cTn id="25" dur="indefinite"/>
                                        <p:tgtEl>
                                          <p:spTgt spid="39939">
                                            <p:txEl>
                                              <p:pRg st="3" end="3"/>
                                            </p:txEl>
                                          </p:spTgt>
                                        </p:tgtEl>
                                        <p:attrNameLst>
                                          <p:attrName>style.opacity</p:attrName>
                                        </p:attrNameLst>
                                      </p:cBhvr>
                                      <p:to>
                                        <p:strVal val="0.5"/>
                                      </p:to>
                                    </p:set>
                                    <p:animEffect filter="image" prLst="opacity: 0.5">
                                      <p:cBhvr rctx="IE">
                                        <p:cTn id="26" dur="indefinite"/>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ctr"/>
            <a:r>
              <a:rPr lang="en-US" sz="4200" smtClean="0">
                <a:solidFill>
                  <a:srgbClr val="000099"/>
                </a:solidFill>
                <a:latin typeface="Tahoma" pitchFamily="34" charset="0"/>
                <a:cs typeface="Tahoma" pitchFamily="34" charset="0"/>
              </a:rPr>
              <a:t>Hazard Vs. Risk Basis</a:t>
            </a:r>
          </a:p>
        </p:txBody>
      </p:sp>
      <p:sp>
        <p:nvSpPr>
          <p:cNvPr id="35843" name="Content Placeholder 2"/>
          <p:cNvSpPr>
            <a:spLocks noGrp="1"/>
          </p:cNvSpPr>
          <p:nvPr>
            <p:ph idx="1"/>
          </p:nvPr>
        </p:nvSpPr>
        <p:spPr/>
        <p:txBody>
          <a:bodyPr>
            <a:normAutofit fontScale="92500" lnSpcReduction="20000"/>
          </a:bodyPr>
          <a:lstStyle/>
          <a:p>
            <a:pPr marL="0" indent="0">
              <a:buNone/>
            </a:pPr>
            <a:r>
              <a:rPr lang="en-US" dirty="0" smtClean="0"/>
              <a:t>Hazards represent intrinsic danger or ability of chemicals to cause adverse effects</a:t>
            </a:r>
          </a:p>
          <a:p>
            <a:pPr marL="0" indent="0">
              <a:buNone/>
            </a:pPr>
            <a:endParaRPr lang="en-US" dirty="0" smtClean="0"/>
          </a:p>
          <a:p>
            <a:pPr marL="0" indent="0">
              <a:buNone/>
            </a:pPr>
            <a:r>
              <a:rPr lang="en-US" dirty="0" smtClean="0"/>
              <a:t>Hazards are there despite quantity or use</a:t>
            </a:r>
          </a:p>
          <a:p>
            <a:pPr marL="0" indent="0">
              <a:buNone/>
            </a:pPr>
            <a:endParaRPr lang="en-US" dirty="0" smtClean="0"/>
          </a:p>
          <a:p>
            <a:pPr marL="0" indent="0">
              <a:buNone/>
            </a:pPr>
            <a:r>
              <a:rPr lang="en-US" dirty="0" smtClean="0"/>
              <a:t>Risk is the probability of adverse effects occurring</a:t>
            </a:r>
          </a:p>
          <a:p>
            <a:pPr marL="0" indent="0">
              <a:buNone/>
            </a:pPr>
            <a:endParaRPr lang="en-US" dirty="0" smtClean="0"/>
          </a:p>
          <a:p>
            <a:pPr marL="0" indent="0">
              <a:buNone/>
            </a:pPr>
            <a:r>
              <a:rPr lang="en-US" dirty="0" smtClean="0"/>
              <a:t>Risk may change depending on use and application of chemicals</a:t>
            </a:r>
          </a:p>
        </p:txBody>
      </p:sp>
    </p:spTree>
    <p:extLst>
      <p:ext uri="{BB962C8B-B14F-4D97-AF65-F5344CB8AC3E}">
        <p14:creationId xmlns:p14="http://schemas.microsoft.com/office/powerpoint/2010/main" val="108671504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smtClean="0"/>
          </a:p>
        </p:txBody>
      </p:sp>
      <p:sp>
        <p:nvSpPr>
          <p:cNvPr id="36867" name="Content Placeholder 2"/>
          <p:cNvSpPr>
            <a:spLocks noGrp="1"/>
          </p:cNvSpPr>
          <p:nvPr>
            <p:ph idx="1"/>
          </p:nvPr>
        </p:nvSpPr>
        <p:spPr/>
        <p:txBody>
          <a:bodyPr/>
          <a:lstStyle/>
          <a:p>
            <a:endParaRPr lang="en-US" smtClean="0"/>
          </a:p>
        </p:txBody>
      </p:sp>
      <p:pic>
        <p:nvPicPr>
          <p:cNvPr id="34820" name="Picture 2" descr="Presentationz.jpg"/>
          <p:cNvPicPr>
            <a:picLocks noChangeAspect="1" noChangeArrowheads="1"/>
          </p:cNvPicPr>
          <p:nvPr/>
        </p:nvPicPr>
        <p:blipFill>
          <a:blip r:embed="rId3" cstate="print"/>
          <a:srcRect/>
          <a:stretch>
            <a:fillRect/>
          </a:stretch>
        </p:blipFill>
        <p:spPr bwMode="auto">
          <a:xfrm>
            <a:off x="1524000" y="457200"/>
            <a:ext cx="6248400" cy="6000750"/>
          </a:xfrm>
          <a:prstGeom prst="rect">
            <a:avLst/>
          </a:prstGeom>
          <a:noFill/>
          <a:ln w="9525">
            <a:noFill/>
            <a:miter lim="800000"/>
            <a:headEnd/>
            <a:tailEnd/>
          </a:ln>
        </p:spPr>
      </p:pic>
      <p:sp>
        <p:nvSpPr>
          <p:cNvPr id="5" name="TextBox 4"/>
          <p:cNvSpPr txBox="1">
            <a:spLocks noChangeArrowheads="1"/>
          </p:cNvSpPr>
          <p:nvPr/>
        </p:nvSpPr>
        <p:spPr bwMode="auto">
          <a:xfrm>
            <a:off x="6629400" y="609600"/>
            <a:ext cx="1905000" cy="523875"/>
          </a:xfrm>
          <a:prstGeom prst="rect">
            <a:avLst/>
          </a:prstGeom>
          <a:noFill/>
          <a:ln w="9525">
            <a:noFill/>
            <a:miter lim="800000"/>
            <a:headEnd/>
            <a:tailEnd/>
          </a:ln>
        </p:spPr>
        <p:txBody>
          <a:bodyPr>
            <a:spAutoFit/>
          </a:bodyPr>
          <a:lstStyle/>
          <a:p>
            <a:pPr eaLnBrk="0" hangingPunct="0"/>
            <a:r>
              <a:rPr lang="en-US" sz="2800" b="1">
                <a:solidFill>
                  <a:srgbClr val="000099"/>
                </a:solidFill>
              </a:rPr>
              <a:t>Start Here</a:t>
            </a:r>
          </a:p>
        </p:txBody>
      </p:sp>
      <p:sp>
        <p:nvSpPr>
          <p:cNvPr id="6" name="TextBox 5"/>
          <p:cNvSpPr txBox="1">
            <a:spLocks noChangeArrowheads="1"/>
          </p:cNvSpPr>
          <p:nvPr/>
        </p:nvSpPr>
        <p:spPr bwMode="auto">
          <a:xfrm>
            <a:off x="914400" y="609600"/>
            <a:ext cx="1828800" cy="523875"/>
          </a:xfrm>
          <a:prstGeom prst="rect">
            <a:avLst/>
          </a:prstGeom>
          <a:noFill/>
          <a:ln w="9525">
            <a:noFill/>
            <a:miter lim="800000"/>
            <a:headEnd/>
            <a:tailEnd/>
          </a:ln>
        </p:spPr>
        <p:txBody>
          <a:bodyPr>
            <a:spAutoFit/>
          </a:bodyPr>
          <a:lstStyle/>
          <a:p>
            <a:pPr eaLnBrk="0" hangingPunct="0"/>
            <a:r>
              <a:rPr lang="en-US" sz="2800" b="1">
                <a:solidFill>
                  <a:srgbClr val="000099"/>
                </a:solidFill>
              </a:rPr>
              <a:t>End Here</a:t>
            </a:r>
          </a:p>
        </p:txBody>
      </p:sp>
      <p:cxnSp>
        <p:nvCxnSpPr>
          <p:cNvPr id="8" name="Straight Arrow Connector 7"/>
          <p:cNvCxnSpPr>
            <a:cxnSpLocks noChangeShapeType="1"/>
            <a:stCxn id="5" idx="1"/>
          </p:cNvCxnSpPr>
          <p:nvPr/>
        </p:nvCxnSpPr>
        <p:spPr bwMode="auto">
          <a:xfrm rot="10800000" flipV="1">
            <a:off x="5334000" y="871538"/>
            <a:ext cx="1295400" cy="347662"/>
          </a:xfrm>
          <a:prstGeom prst="straightConnector1">
            <a:avLst/>
          </a:prstGeom>
          <a:noFill/>
          <a:ln w="50800" algn="ctr">
            <a:solidFill>
              <a:schemeClr val="tx1"/>
            </a:solidFill>
            <a:round/>
            <a:headEnd/>
            <a:tailEnd type="arrow" w="med" len="med"/>
          </a:ln>
        </p:spPr>
      </p:cxnSp>
      <p:cxnSp>
        <p:nvCxnSpPr>
          <p:cNvPr id="10" name="Straight Arrow Connector 9"/>
          <p:cNvCxnSpPr>
            <a:cxnSpLocks noChangeShapeType="1"/>
          </p:cNvCxnSpPr>
          <p:nvPr/>
        </p:nvCxnSpPr>
        <p:spPr bwMode="auto">
          <a:xfrm>
            <a:off x="2667000" y="990600"/>
            <a:ext cx="990600" cy="381000"/>
          </a:xfrm>
          <a:prstGeom prst="straightConnector1">
            <a:avLst/>
          </a:prstGeom>
          <a:noFill/>
          <a:ln w="50800" algn="ctr">
            <a:solidFill>
              <a:schemeClr val="tx1"/>
            </a:solidFill>
            <a:round/>
            <a:headEnd/>
            <a:tailEnd type="arrow" w="med" len="med"/>
          </a:ln>
        </p:spPr>
      </p:cxnSp>
      <p:sp>
        <p:nvSpPr>
          <p:cNvPr id="34825" name="Oval 10"/>
          <p:cNvSpPr>
            <a:spLocks noChangeArrowheads="1"/>
          </p:cNvSpPr>
          <p:nvPr/>
        </p:nvSpPr>
        <p:spPr bwMode="auto">
          <a:xfrm>
            <a:off x="3657600" y="2438400"/>
            <a:ext cx="1981200" cy="1905000"/>
          </a:xfrm>
          <a:prstGeom prst="ellipse">
            <a:avLst/>
          </a:prstGeom>
          <a:solidFill>
            <a:schemeClr val="accent1"/>
          </a:solidFill>
          <a:ln w="9525" algn="ctr">
            <a:solidFill>
              <a:schemeClr val="tx1"/>
            </a:solidFill>
            <a:round/>
            <a:headEnd/>
            <a:tailEnd/>
          </a:ln>
        </p:spPr>
        <p:txBody>
          <a:bodyPr/>
          <a:lstStyle/>
          <a:p>
            <a:pPr eaLnBrk="0" hangingPunct="0"/>
            <a:endParaRPr lang="en-US"/>
          </a:p>
        </p:txBody>
      </p:sp>
      <p:sp>
        <p:nvSpPr>
          <p:cNvPr id="34826" name="TextBox 11"/>
          <p:cNvSpPr txBox="1">
            <a:spLocks noChangeArrowheads="1"/>
          </p:cNvSpPr>
          <p:nvPr/>
        </p:nvSpPr>
        <p:spPr bwMode="auto">
          <a:xfrm>
            <a:off x="3733800" y="2743200"/>
            <a:ext cx="1828800" cy="1384300"/>
          </a:xfrm>
          <a:prstGeom prst="rect">
            <a:avLst/>
          </a:prstGeom>
          <a:noFill/>
          <a:ln w="9525">
            <a:noFill/>
            <a:miter lim="800000"/>
            <a:headEnd/>
            <a:tailEnd/>
          </a:ln>
        </p:spPr>
        <p:txBody>
          <a:bodyPr>
            <a:spAutoFit/>
          </a:bodyPr>
          <a:lstStyle/>
          <a:p>
            <a:pPr algn="ctr" eaLnBrk="0" hangingPunct="0"/>
            <a:r>
              <a:rPr lang="en-US" sz="2700" b="1"/>
              <a:t>Chemical</a:t>
            </a:r>
          </a:p>
          <a:p>
            <a:pPr algn="ctr" eaLnBrk="0" hangingPunct="0"/>
            <a:r>
              <a:rPr lang="en-US" sz="2700" b="1"/>
              <a:t>Product Lifecycle</a:t>
            </a:r>
          </a:p>
        </p:txBody>
      </p:sp>
    </p:spTree>
    <p:extLst>
      <p:ext uri="{BB962C8B-B14F-4D97-AF65-F5344CB8AC3E}">
        <p14:creationId xmlns:p14="http://schemas.microsoft.com/office/powerpoint/2010/main" val="35342502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8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8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4825" grpId="0" animBg="1"/>
      <p:bldP spid="348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Federal Disclaimer</a:t>
            </a:r>
          </a:p>
        </p:txBody>
      </p:sp>
      <p:sp>
        <p:nvSpPr>
          <p:cNvPr id="3" name="Content Placeholder 2"/>
          <p:cNvSpPr>
            <a:spLocks noGrp="1"/>
          </p:cNvSpPr>
          <p:nvPr>
            <p:ph idx="1"/>
          </p:nvPr>
        </p:nvSpPr>
        <p:spPr>
          <a:xfrm>
            <a:off x="228600" y="1447800"/>
            <a:ext cx="8763000" cy="4038600"/>
          </a:xfrm>
        </p:spPr>
        <p:txBody>
          <a:bodyPr>
            <a:normAutofit fontScale="77500" lnSpcReduction="20000"/>
          </a:bodyPr>
          <a:lstStyle/>
          <a:p>
            <a:pPr marL="0" indent="0">
              <a:lnSpc>
                <a:spcPct val="160000"/>
              </a:lnSpc>
              <a:buNone/>
            </a:pPr>
            <a:r>
              <a:rPr lang="en-US" dirty="0" smtClean="0"/>
              <a:t>	</a:t>
            </a:r>
            <a:r>
              <a:rPr lang="en-US" b="1" dirty="0" smtClean="0"/>
              <a:t>This </a:t>
            </a:r>
            <a:r>
              <a:rPr lang="en-US" b="1" dirty="0"/>
              <a:t>material was produced under grant number </a:t>
            </a:r>
            <a:r>
              <a:rPr lang="en-US" b="1" dirty="0" smtClean="0"/>
              <a:t>SH-23527-12-60-F-34 from </a:t>
            </a:r>
            <a:r>
              <a:rPr lang="en-US" b="1" dirty="0"/>
              <a:t>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marL="0" indent="0">
              <a:buNone/>
            </a:pPr>
            <a:endParaRPr lang="en-US" dirty="0"/>
          </a:p>
        </p:txBody>
      </p:sp>
    </p:spTree>
    <p:extLst>
      <p:ext uri="{BB962C8B-B14F-4D97-AF65-F5344CB8AC3E}">
        <p14:creationId xmlns:p14="http://schemas.microsoft.com/office/powerpoint/2010/main" val="3015797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534400" cy="5943600"/>
          </a:xfrm>
        </p:spPr>
        <p:txBody>
          <a:bodyPr>
            <a:normAutofit fontScale="55000" lnSpcReduction="20000"/>
          </a:bodyPr>
          <a:lstStyle/>
          <a:p>
            <a:pPr marL="0" indent="0">
              <a:buNone/>
            </a:pPr>
            <a:r>
              <a:rPr lang="en-US" b="1" dirty="0"/>
              <a:t>Unchanged Parts of the</a:t>
            </a:r>
            <a:r>
              <a:rPr lang="en-US" dirty="0"/>
              <a:t> </a:t>
            </a:r>
            <a:r>
              <a:rPr lang="en-US" b="1" dirty="0"/>
              <a:t>Hazard Communication Standard </a:t>
            </a:r>
            <a:endParaRPr lang="en-US" b="1" dirty="0" smtClean="0"/>
          </a:p>
          <a:p>
            <a:pPr marL="0" indent="0">
              <a:buNone/>
            </a:pPr>
            <a:endParaRPr lang="en-US" dirty="0"/>
          </a:p>
          <a:p>
            <a:pPr marL="0" indent="0">
              <a:buNone/>
            </a:pPr>
            <a:r>
              <a:rPr lang="en-US" dirty="0"/>
              <a:t>The revised Hazard Communication Standard (HCS) is a modification to the existing standard. The parts of the standard that did not relate to the GHS (such as the basic framework, scope, and exemptions) remained largely unchanged. </a:t>
            </a:r>
            <a:endParaRPr lang="en-US" dirty="0" smtClean="0"/>
          </a:p>
          <a:p>
            <a:pPr marL="0" indent="0">
              <a:buNone/>
            </a:pPr>
            <a:endParaRPr lang="en-US" dirty="0"/>
          </a:p>
          <a:p>
            <a:pPr marL="0" indent="0">
              <a:buNone/>
            </a:pPr>
            <a:r>
              <a:rPr lang="en-US" dirty="0" smtClean="0"/>
              <a:t>There </a:t>
            </a:r>
            <a:r>
              <a:rPr lang="en-US" dirty="0"/>
              <a:t>have been some modifications to terminology in order to align the revised HCS with language used in the GHS. For example, the term "hazard determination" has been changed to "hazard classification" and "material safety data sheet" was changed to "safety data sheet." </a:t>
            </a:r>
            <a:endParaRPr lang="en-US" dirty="0" smtClean="0"/>
          </a:p>
          <a:p>
            <a:pPr marL="0" indent="0">
              <a:buNone/>
            </a:pPr>
            <a:endParaRPr lang="en-US" dirty="0"/>
          </a:p>
          <a:p>
            <a:pPr marL="0" indent="0">
              <a:buNone/>
            </a:pPr>
            <a:r>
              <a:rPr lang="en-US" dirty="0"/>
              <a:t>In regards to labeling, the current standard provides employers with flexibility regarding the type of system to be used in their workplaces and OSHA has retained that flexibility in the revised Hazard Communication Standard (HCS). Employers may choose to label workplace containers either with the same label that would be on shipped containers for the chemical under the revised rule, or with label alternatives that meet the requirements for the standard. Alternative labeling systems such as the National Fire Protection Association (NFPA) 704 Hazard Rating and the Hazardous Material Information System (HMIS) are permitted for workplace containers. However, the information supplied on these labels must be consistent with the revised HCS, e.g., no conflicting hazard warnings or pictograms.</a:t>
            </a:r>
          </a:p>
          <a:p>
            <a:pPr marL="0" indent="0">
              <a:buNone/>
            </a:pPr>
            <a:endParaRPr lang="en-US" dirty="0"/>
          </a:p>
        </p:txBody>
      </p:sp>
      <p:sp>
        <p:nvSpPr>
          <p:cNvPr id="4" name="Rectangle 3"/>
          <p:cNvSpPr/>
          <p:nvPr/>
        </p:nvSpPr>
        <p:spPr>
          <a:xfrm>
            <a:off x="228600" y="152400"/>
            <a:ext cx="8763000" cy="430887"/>
          </a:xfrm>
          <a:prstGeom prst="rect">
            <a:avLst/>
          </a:prstGeom>
        </p:spPr>
        <p:txBody>
          <a:bodyPr wrap="square">
            <a:spAutoFit/>
          </a:bodyPr>
          <a:lstStyle/>
          <a:p>
            <a:r>
              <a:rPr lang="en-US" sz="2200" b="1" dirty="0">
                <a:solidFill>
                  <a:schemeClr val="accent1">
                    <a:lumMod val="75000"/>
                  </a:schemeClr>
                </a:solidFill>
              </a:rPr>
              <a:t>Section Two: Global Harmonization and Hazard Communication </a:t>
            </a:r>
            <a:endParaRPr lang="en-US" sz="2200" dirty="0">
              <a:solidFill>
                <a:schemeClr val="accent1">
                  <a:lumMod val="75000"/>
                </a:schemeClr>
              </a:solidFill>
            </a:endParaRPr>
          </a:p>
        </p:txBody>
      </p:sp>
    </p:spTree>
    <p:extLst>
      <p:ext uri="{BB962C8B-B14F-4D97-AF65-F5344CB8AC3E}">
        <p14:creationId xmlns:p14="http://schemas.microsoft.com/office/powerpoint/2010/main" val="3839725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763000" cy="430887"/>
          </a:xfrm>
          <a:prstGeom prst="rect">
            <a:avLst/>
          </a:prstGeom>
        </p:spPr>
        <p:txBody>
          <a:bodyPr wrap="square">
            <a:spAutoFit/>
          </a:bodyPr>
          <a:lstStyle/>
          <a:p>
            <a:r>
              <a:rPr lang="en-US" sz="2200" b="1" dirty="0">
                <a:solidFill>
                  <a:schemeClr val="accent1">
                    <a:lumMod val="75000"/>
                  </a:schemeClr>
                </a:solidFill>
              </a:rPr>
              <a:t>Section Two: Global Harmonization and Hazard Communication </a:t>
            </a:r>
            <a:endParaRPr lang="en-US" sz="2200" dirty="0">
              <a:solidFill>
                <a:schemeClr val="accent1">
                  <a:lumMod val="75000"/>
                </a:schemeClr>
              </a:solidFill>
            </a:endParaRPr>
          </a:p>
        </p:txBody>
      </p:sp>
      <p:sp>
        <p:nvSpPr>
          <p:cNvPr id="6" name="Rectangle 5"/>
          <p:cNvSpPr/>
          <p:nvPr/>
        </p:nvSpPr>
        <p:spPr>
          <a:xfrm>
            <a:off x="2438400" y="1078468"/>
            <a:ext cx="4572000" cy="369332"/>
          </a:xfrm>
          <a:prstGeom prst="rect">
            <a:avLst/>
          </a:prstGeom>
        </p:spPr>
        <p:txBody>
          <a:bodyPr>
            <a:spAutoFit/>
          </a:bodyPr>
          <a:lstStyle/>
          <a:p>
            <a:r>
              <a:rPr lang="en-US" b="1" dirty="0" smtClean="0"/>
              <a:t>Effective Dates to Remember:</a:t>
            </a:r>
            <a:endParaRPr lang="en-US" b="1" dirty="0"/>
          </a:p>
        </p:txBody>
      </p:sp>
      <p:pic>
        <p:nvPicPr>
          <p:cNvPr id="5" name="Picture 2"/>
          <p:cNvPicPr>
            <a:picLocks noChangeAspect="1" noChangeArrowheads="1"/>
          </p:cNvPicPr>
          <p:nvPr/>
        </p:nvPicPr>
        <p:blipFill>
          <a:blip r:embed="rId2" cstate="print"/>
          <a:srcRect/>
          <a:stretch>
            <a:fillRect/>
          </a:stretch>
        </p:blipFill>
        <p:spPr bwMode="auto">
          <a:xfrm>
            <a:off x="0" y="2209800"/>
            <a:ext cx="9052932" cy="3200400"/>
          </a:xfrm>
          <a:prstGeom prst="rect">
            <a:avLst/>
          </a:prstGeom>
          <a:noFill/>
          <a:ln w="9525">
            <a:noFill/>
            <a:miter lim="800000"/>
            <a:headEnd/>
            <a:tailEnd/>
          </a:ln>
          <a:effectLst/>
        </p:spPr>
      </p:pic>
    </p:spTree>
    <p:extLst>
      <p:ext uri="{BB962C8B-B14F-4D97-AF65-F5344CB8AC3E}">
        <p14:creationId xmlns:p14="http://schemas.microsoft.com/office/powerpoint/2010/main" val="3839725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solidFill>
                  <a:srgbClr val="000099"/>
                </a:solidFill>
                <a:latin typeface="Tahoma" pitchFamily="34" charset="0"/>
                <a:cs typeface="Tahoma" pitchFamily="34" charset="0"/>
              </a:rPr>
              <a:t>Benefits Of The GHS</a:t>
            </a:r>
          </a:p>
        </p:txBody>
      </p:sp>
      <p:sp>
        <p:nvSpPr>
          <p:cNvPr id="17411" name="Content Placeholder 2"/>
          <p:cNvSpPr>
            <a:spLocks noGrp="1"/>
          </p:cNvSpPr>
          <p:nvPr>
            <p:ph idx="1"/>
          </p:nvPr>
        </p:nvSpPr>
        <p:spPr>
          <a:xfrm>
            <a:off x="3886200" y="1219200"/>
            <a:ext cx="5029200" cy="5715000"/>
          </a:xfrm>
        </p:spPr>
        <p:txBody>
          <a:bodyPr>
            <a:normAutofit fontScale="92500"/>
          </a:bodyPr>
          <a:lstStyle/>
          <a:p>
            <a:r>
              <a:rPr lang="en-US" sz="3000" dirty="0" smtClean="0"/>
              <a:t>Enhances human health, safety and environmental protection</a:t>
            </a:r>
          </a:p>
          <a:p>
            <a:r>
              <a:rPr lang="en-US" sz="3000" dirty="0" smtClean="0"/>
              <a:t>Promotes sound management of chemicals worldwide</a:t>
            </a:r>
          </a:p>
          <a:p>
            <a:r>
              <a:rPr lang="en-US" sz="3000" dirty="0" smtClean="0"/>
              <a:t>Reduces barriers and Facilitates Trade</a:t>
            </a:r>
          </a:p>
          <a:p>
            <a:r>
              <a:rPr lang="en-US" sz="3000" dirty="0" smtClean="0"/>
              <a:t>Reduces costs involved in developing, manufacturing, distributing, and transporting hazardous chemicals</a:t>
            </a:r>
          </a:p>
          <a:p>
            <a:endParaRPr lang="en-US" dirty="0" smtClean="0"/>
          </a:p>
        </p:txBody>
      </p:sp>
      <p:pic>
        <p:nvPicPr>
          <p:cNvPr id="15364" name="Picture 5" descr="http://www.advhomecare.org/assets/images/sign-Benefits.jpg"/>
          <p:cNvPicPr>
            <a:picLocks noChangeAspect="1" noChangeArrowheads="1"/>
          </p:cNvPicPr>
          <p:nvPr/>
        </p:nvPicPr>
        <p:blipFill>
          <a:blip r:embed="rId3" cstate="print"/>
          <a:srcRect/>
          <a:stretch>
            <a:fillRect/>
          </a:stretch>
        </p:blipFill>
        <p:spPr bwMode="auto">
          <a:xfrm>
            <a:off x="609600" y="1752599"/>
            <a:ext cx="2514600" cy="3778501"/>
          </a:xfrm>
          <a:prstGeom prst="rect">
            <a:avLst/>
          </a:prstGeom>
          <a:noFill/>
          <a:ln w="9525">
            <a:noFill/>
            <a:miter lim="800000"/>
            <a:headEnd/>
            <a:tailEnd/>
          </a:ln>
        </p:spPr>
      </p:pic>
    </p:spTree>
    <p:extLst>
      <p:ext uri="{BB962C8B-B14F-4D97-AF65-F5344CB8AC3E}">
        <p14:creationId xmlns:p14="http://schemas.microsoft.com/office/powerpoint/2010/main" val="18216476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3" end="3"/>
                                            </p:txEl>
                                          </p:spTgt>
                                        </p:tgtEl>
                                        <p:attrNameLst>
                                          <p:attrName>style.visibility</p:attrName>
                                        </p:attrNameLst>
                                      </p:cBhvr>
                                      <p:to>
                                        <p:strVal val="visible"/>
                                      </p:to>
                                    </p:set>
                                  </p:childTnLst>
                                </p:cTn>
                              </p:par>
                              <p:par>
                                <p:cTn id="9" presetID="9" presetClass="emph" presetSubtype="0" nodeType="withEffect">
                                  <p:stCondLst>
                                    <p:cond delay="0"/>
                                  </p:stCondLst>
                                  <p:childTnLst>
                                    <p:set>
                                      <p:cBhvr rctx="PPT">
                                        <p:cTn id="10" dur="indefinite"/>
                                        <p:tgtEl>
                                          <p:spTgt spid="17411">
                                            <p:txEl>
                                              <p:pRg st="0" end="0"/>
                                            </p:txEl>
                                          </p:spTgt>
                                        </p:tgtEl>
                                        <p:attrNameLst>
                                          <p:attrName>style.opacity</p:attrName>
                                        </p:attrNameLst>
                                      </p:cBhvr>
                                      <p:to>
                                        <p:strVal val="0.5"/>
                                      </p:to>
                                    </p:set>
                                    <p:animEffect filter="image" prLst="opacity: 0.5">
                                      <p:cBhvr rctx="IE">
                                        <p:cTn id="11" dur="indefinite"/>
                                        <p:tgtEl>
                                          <p:spTgt spid="17411">
                                            <p:txEl>
                                              <p:pRg st="0" end="0"/>
                                            </p:txEl>
                                          </p:spTgt>
                                        </p:tgtEl>
                                      </p:cBhvr>
                                    </p:animEffect>
                                  </p:childTnLst>
                                </p:cTn>
                              </p:par>
                              <p:par>
                                <p:cTn id="12" presetID="9" presetClass="emph" presetSubtype="0" nodeType="withEffect">
                                  <p:stCondLst>
                                    <p:cond delay="0"/>
                                  </p:stCondLst>
                                  <p:childTnLst>
                                    <p:set>
                                      <p:cBhvr rctx="PPT">
                                        <p:cTn id="13" dur="indefinite"/>
                                        <p:tgtEl>
                                          <p:spTgt spid="17411">
                                            <p:txEl>
                                              <p:pRg st="1" end="1"/>
                                            </p:txEl>
                                          </p:spTgt>
                                        </p:tgtEl>
                                        <p:attrNameLst>
                                          <p:attrName>style.opacity</p:attrName>
                                        </p:attrNameLst>
                                      </p:cBhvr>
                                      <p:to>
                                        <p:strVal val="0.5"/>
                                      </p:to>
                                    </p:set>
                                    <p:animEffect filter="image" prLst="opacity: 0.5">
                                      <p:cBhvr rctx="IE">
                                        <p:cTn id="14" dur="indefinite"/>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solidFill>
                  <a:srgbClr val="0000CC"/>
                </a:solidFill>
                <a:latin typeface="Tahoma" pitchFamily="34" charset="0"/>
                <a:cs typeface="Tahoma" pitchFamily="34" charset="0"/>
              </a:rPr>
              <a:t>Governments Benefit</a:t>
            </a:r>
          </a:p>
        </p:txBody>
      </p:sp>
      <p:sp>
        <p:nvSpPr>
          <p:cNvPr id="18435" name="Content Placeholder 2"/>
          <p:cNvSpPr>
            <a:spLocks noGrp="1"/>
          </p:cNvSpPr>
          <p:nvPr>
            <p:ph idx="1"/>
          </p:nvPr>
        </p:nvSpPr>
        <p:spPr/>
        <p:txBody>
          <a:bodyPr/>
          <a:lstStyle/>
          <a:p>
            <a:r>
              <a:rPr lang="en-US" smtClean="0"/>
              <a:t>Fewer chemical accidents and incidents</a:t>
            </a:r>
          </a:p>
          <a:p>
            <a:r>
              <a:rPr lang="en-US" smtClean="0"/>
              <a:t>Lower health care costs</a:t>
            </a:r>
          </a:p>
          <a:p>
            <a:r>
              <a:rPr lang="en-US" smtClean="0"/>
              <a:t>Improved protection of workers and public from chemical hazards</a:t>
            </a:r>
          </a:p>
          <a:p>
            <a:r>
              <a:rPr lang="en-US" smtClean="0"/>
              <a:t>Reduce costs and ease coordination for legislation, implementation and monitoring,</a:t>
            </a:r>
          </a:p>
          <a:p>
            <a:r>
              <a:rPr lang="en-US" smtClean="0"/>
              <a:t>Supports improved inter-agency coordination and cooperation</a:t>
            </a:r>
          </a:p>
        </p:txBody>
      </p:sp>
    </p:spTree>
    <p:extLst>
      <p:ext uri="{BB962C8B-B14F-4D97-AF65-F5344CB8AC3E}">
        <p14:creationId xmlns:p14="http://schemas.microsoft.com/office/powerpoint/2010/main" val="35872236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4" end="4"/>
                                            </p:txEl>
                                          </p:spTgt>
                                        </p:tgtEl>
                                        <p:attrNameLst>
                                          <p:attrName>style.visibility</p:attrName>
                                        </p:attrNameLst>
                                      </p:cBhvr>
                                      <p:to>
                                        <p:strVal val="visible"/>
                                      </p:to>
                                    </p:set>
                                  </p:childTnLst>
                                </p:cTn>
                              </p:par>
                              <p:par>
                                <p:cTn id="9" presetID="9" presetClass="emph" presetSubtype="0" nodeType="withEffect">
                                  <p:stCondLst>
                                    <p:cond delay="0"/>
                                  </p:stCondLst>
                                  <p:childTnLst>
                                    <p:set>
                                      <p:cBhvr rctx="PPT">
                                        <p:cTn id="10" dur="indefinite"/>
                                        <p:tgtEl>
                                          <p:spTgt spid="18435">
                                            <p:txEl>
                                              <p:pRg st="0" end="0"/>
                                            </p:txEl>
                                          </p:spTgt>
                                        </p:tgtEl>
                                        <p:attrNameLst>
                                          <p:attrName>style.opacity</p:attrName>
                                        </p:attrNameLst>
                                      </p:cBhvr>
                                      <p:to>
                                        <p:strVal val="0.5"/>
                                      </p:to>
                                    </p:set>
                                    <p:animEffect filter="image" prLst="opacity: 0.5">
                                      <p:cBhvr rctx="IE">
                                        <p:cTn id="11" dur="indefinite"/>
                                        <p:tgtEl>
                                          <p:spTgt spid="18435">
                                            <p:txEl>
                                              <p:pRg st="0" end="0"/>
                                            </p:txEl>
                                          </p:spTgt>
                                        </p:tgtEl>
                                      </p:cBhvr>
                                    </p:animEffect>
                                  </p:childTnLst>
                                </p:cTn>
                              </p:par>
                              <p:par>
                                <p:cTn id="12" presetID="9" presetClass="emph" presetSubtype="0" nodeType="withEffect">
                                  <p:stCondLst>
                                    <p:cond delay="0"/>
                                  </p:stCondLst>
                                  <p:childTnLst>
                                    <p:set>
                                      <p:cBhvr rctx="PPT">
                                        <p:cTn id="13" dur="indefinite"/>
                                        <p:tgtEl>
                                          <p:spTgt spid="18435">
                                            <p:txEl>
                                              <p:pRg st="1" end="1"/>
                                            </p:txEl>
                                          </p:spTgt>
                                        </p:tgtEl>
                                        <p:attrNameLst>
                                          <p:attrName>style.opacity</p:attrName>
                                        </p:attrNameLst>
                                      </p:cBhvr>
                                      <p:to>
                                        <p:strVal val="0.5"/>
                                      </p:to>
                                    </p:set>
                                    <p:animEffect filter="image" prLst="opacity: 0.5">
                                      <p:cBhvr rctx="IE">
                                        <p:cTn id="14" dur="indefinite"/>
                                        <p:tgtEl>
                                          <p:spTgt spid="18435">
                                            <p:txEl>
                                              <p:pRg st="1" end="1"/>
                                            </p:txEl>
                                          </p:spTgt>
                                        </p:tgtEl>
                                      </p:cBhvr>
                                    </p:animEffect>
                                  </p:childTnLst>
                                </p:cTn>
                              </p:par>
                              <p:par>
                                <p:cTn id="15" presetID="9" presetClass="emph" presetSubtype="0" nodeType="withEffect">
                                  <p:stCondLst>
                                    <p:cond delay="0"/>
                                  </p:stCondLst>
                                  <p:childTnLst>
                                    <p:set>
                                      <p:cBhvr rctx="PPT">
                                        <p:cTn id="16" dur="indefinite"/>
                                        <p:tgtEl>
                                          <p:spTgt spid="18435">
                                            <p:txEl>
                                              <p:pRg st="2" end="2"/>
                                            </p:txEl>
                                          </p:spTgt>
                                        </p:tgtEl>
                                        <p:attrNameLst>
                                          <p:attrName>style.opacity</p:attrName>
                                        </p:attrNameLst>
                                      </p:cBhvr>
                                      <p:to>
                                        <p:strVal val="0.5"/>
                                      </p:to>
                                    </p:set>
                                    <p:animEffect filter="image" prLst="opacity: 0.5">
                                      <p:cBhvr rctx="IE">
                                        <p:cTn id="17" dur="indefinite"/>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solidFill>
                  <a:srgbClr val="0000CC"/>
                </a:solidFill>
                <a:latin typeface="Tahoma" pitchFamily="34" charset="0"/>
                <a:cs typeface="Tahoma" pitchFamily="34" charset="0"/>
              </a:rPr>
              <a:t>Companies &amp; Workers Benefit</a:t>
            </a:r>
          </a:p>
        </p:txBody>
      </p:sp>
      <p:sp>
        <p:nvSpPr>
          <p:cNvPr id="19459" name="Content Placeholder 2"/>
          <p:cNvSpPr>
            <a:spLocks noGrp="1"/>
          </p:cNvSpPr>
          <p:nvPr>
            <p:ph idx="1"/>
          </p:nvPr>
        </p:nvSpPr>
        <p:spPr/>
        <p:txBody>
          <a:bodyPr/>
          <a:lstStyle/>
          <a:p>
            <a:r>
              <a:rPr lang="en-US" smtClean="0"/>
              <a:t>Safer work environment and transport of chemicals</a:t>
            </a:r>
          </a:p>
          <a:p>
            <a:r>
              <a:rPr lang="en-US" smtClean="0"/>
              <a:t>Improved employee relations</a:t>
            </a:r>
          </a:p>
          <a:p>
            <a:r>
              <a:rPr lang="en-US" smtClean="0"/>
              <a:t>Increased compliance with HazCom regs</a:t>
            </a:r>
          </a:p>
          <a:p>
            <a:r>
              <a:rPr lang="en-US" smtClean="0"/>
              <a:t>Minimizing labor and costs</a:t>
            </a:r>
          </a:p>
          <a:p>
            <a:r>
              <a:rPr lang="en-US" smtClean="0"/>
              <a:t>Fewer accidents and illnesses</a:t>
            </a:r>
          </a:p>
          <a:p>
            <a:r>
              <a:rPr lang="en-US" smtClean="0"/>
              <a:t>Improved corporate image and credibility</a:t>
            </a:r>
          </a:p>
          <a:p>
            <a:endParaRPr lang="en-US" smtClean="0"/>
          </a:p>
        </p:txBody>
      </p:sp>
    </p:spTree>
    <p:extLst>
      <p:ext uri="{BB962C8B-B14F-4D97-AF65-F5344CB8AC3E}">
        <p14:creationId xmlns:p14="http://schemas.microsoft.com/office/powerpoint/2010/main" val="158699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3" end="3"/>
                                            </p:txEl>
                                          </p:spTgt>
                                        </p:tgtEl>
                                        <p:attrNameLst>
                                          <p:attrName>style.visibility</p:attrName>
                                        </p:attrNameLst>
                                      </p:cBhvr>
                                      <p:to>
                                        <p:strVal val="visible"/>
                                      </p:to>
                                    </p:set>
                                  </p:childTnLst>
                                </p:cTn>
                              </p:par>
                              <p:par>
                                <p:cTn id="9" presetID="9" presetClass="emph" presetSubtype="0" nodeType="withEffect">
                                  <p:stCondLst>
                                    <p:cond delay="0"/>
                                  </p:stCondLst>
                                  <p:childTnLst>
                                    <p:set>
                                      <p:cBhvr rctx="PPT">
                                        <p:cTn id="10" dur="indefinite"/>
                                        <p:tgtEl>
                                          <p:spTgt spid="19459">
                                            <p:txEl>
                                              <p:pRg st="0" end="0"/>
                                            </p:txEl>
                                          </p:spTgt>
                                        </p:tgtEl>
                                        <p:attrNameLst>
                                          <p:attrName>style.opacity</p:attrName>
                                        </p:attrNameLst>
                                      </p:cBhvr>
                                      <p:to>
                                        <p:strVal val="0.5"/>
                                      </p:to>
                                    </p:set>
                                    <p:animEffect filter="image" prLst="opacity: 0.5">
                                      <p:cBhvr rctx="IE">
                                        <p:cTn id="11" dur="indefinite"/>
                                        <p:tgtEl>
                                          <p:spTgt spid="19459">
                                            <p:txEl>
                                              <p:pRg st="0" end="0"/>
                                            </p:txEl>
                                          </p:spTgt>
                                        </p:tgtEl>
                                      </p:cBhvr>
                                    </p:animEffect>
                                  </p:childTnLst>
                                </p:cTn>
                              </p:par>
                              <p:par>
                                <p:cTn id="12" presetID="9" presetClass="emph" presetSubtype="0" nodeType="withEffect">
                                  <p:stCondLst>
                                    <p:cond delay="0"/>
                                  </p:stCondLst>
                                  <p:childTnLst>
                                    <p:set>
                                      <p:cBhvr rctx="PPT">
                                        <p:cTn id="13" dur="indefinite"/>
                                        <p:tgtEl>
                                          <p:spTgt spid="19459">
                                            <p:txEl>
                                              <p:pRg st="1" end="1"/>
                                            </p:txEl>
                                          </p:spTgt>
                                        </p:tgtEl>
                                        <p:attrNameLst>
                                          <p:attrName>style.opacity</p:attrName>
                                        </p:attrNameLst>
                                      </p:cBhvr>
                                      <p:to>
                                        <p:strVal val="0.5"/>
                                      </p:to>
                                    </p:set>
                                    <p:animEffect filter="image" prLst="opacity: 0.5">
                                      <p:cBhvr rctx="IE">
                                        <p:cTn id="14" dur="indefinite"/>
                                        <p:tgtEl>
                                          <p:spTgt spid="1945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59">
                                            <p:txEl>
                                              <p:pRg st="5" end="5"/>
                                            </p:txEl>
                                          </p:spTgt>
                                        </p:tgtEl>
                                        <p:attrNameLst>
                                          <p:attrName>style.visibility</p:attrName>
                                        </p:attrNameLst>
                                      </p:cBhvr>
                                      <p:to>
                                        <p:strVal val="visible"/>
                                      </p:to>
                                    </p:set>
                                  </p:childTnLst>
                                </p:cTn>
                              </p:par>
                              <p:par>
                                <p:cTn id="21" presetID="9" presetClass="emph" presetSubtype="0" nodeType="withEffect">
                                  <p:stCondLst>
                                    <p:cond delay="0"/>
                                  </p:stCondLst>
                                  <p:childTnLst>
                                    <p:set>
                                      <p:cBhvr rctx="PPT">
                                        <p:cTn id="22" dur="indefinite"/>
                                        <p:tgtEl>
                                          <p:spTgt spid="19459">
                                            <p:txEl>
                                              <p:pRg st="2" end="2"/>
                                            </p:txEl>
                                          </p:spTgt>
                                        </p:tgtEl>
                                        <p:attrNameLst>
                                          <p:attrName>style.opacity</p:attrName>
                                        </p:attrNameLst>
                                      </p:cBhvr>
                                      <p:to>
                                        <p:strVal val="0.5"/>
                                      </p:to>
                                    </p:set>
                                    <p:animEffect filter="image" prLst="opacity: 0.5">
                                      <p:cBhvr rctx="IE">
                                        <p:cTn id="23" dur="indefinite"/>
                                        <p:tgtEl>
                                          <p:spTgt spid="19459">
                                            <p:txEl>
                                              <p:pRg st="2" end="2"/>
                                            </p:txEl>
                                          </p:spTgt>
                                        </p:tgtEl>
                                      </p:cBhvr>
                                    </p:animEffect>
                                  </p:childTnLst>
                                </p:cTn>
                              </p:par>
                              <p:par>
                                <p:cTn id="24" presetID="9" presetClass="emph" presetSubtype="0" nodeType="withEffect">
                                  <p:stCondLst>
                                    <p:cond delay="0"/>
                                  </p:stCondLst>
                                  <p:childTnLst>
                                    <p:set>
                                      <p:cBhvr rctx="PPT">
                                        <p:cTn id="25" dur="indefinite"/>
                                        <p:tgtEl>
                                          <p:spTgt spid="19459">
                                            <p:txEl>
                                              <p:pRg st="3" end="3"/>
                                            </p:txEl>
                                          </p:spTgt>
                                        </p:tgtEl>
                                        <p:attrNameLst>
                                          <p:attrName>style.opacity</p:attrName>
                                        </p:attrNameLst>
                                      </p:cBhvr>
                                      <p:to>
                                        <p:strVal val="0.5"/>
                                      </p:to>
                                    </p:set>
                                    <p:animEffect filter="image" prLst="opacity: 0.5">
                                      <p:cBhvr rctx="IE">
                                        <p:cTn id="26" dur="indefinite"/>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4800" smtClean="0">
                <a:solidFill>
                  <a:srgbClr val="000099"/>
                </a:solidFill>
                <a:latin typeface="Tahoma" pitchFamily="34" charset="0"/>
                <a:cs typeface="Tahoma" pitchFamily="34" charset="0"/>
              </a:rPr>
              <a:t>Stakeholders</a:t>
            </a:r>
          </a:p>
        </p:txBody>
      </p:sp>
      <p:sp>
        <p:nvSpPr>
          <p:cNvPr id="18435" name="Content Placeholder 2"/>
          <p:cNvSpPr>
            <a:spLocks noGrp="1"/>
          </p:cNvSpPr>
          <p:nvPr>
            <p:ph idx="1"/>
          </p:nvPr>
        </p:nvSpPr>
        <p:spPr/>
        <p:txBody>
          <a:bodyPr/>
          <a:lstStyle/>
          <a:p>
            <a:r>
              <a:rPr lang="en-US" smtClean="0"/>
              <a:t>A multitude of countries</a:t>
            </a:r>
          </a:p>
          <a:p>
            <a:r>
              <a:rPr lang="en-US" smtClean="0"/>
              <a:t>International organizations</a:t>
            </a:r>
          </a:p>
          <a:p>
            <a:r>
              <a:rPr lang="en-US" smtClean="0"/>
              <a:t>Stakeholder organizations</a:t>
            </a:r>
          </a:p>
          <a:p>
            <a:r>
              <a:rPr lang="en-US" smtClean="0"/>
              <a:t>Domestic Manufacturers</a:t>
            </a:r>
            <a:br>
              <a:rPr lang="en-US" smtClean="0"/>
            </a:br>
            <a:r>
              <a:rPr lang="en-US" smtClean="0"/>
              <a:t>&amp; Importers</a:t>
            </a:r>
          </a:p>
        </p:txBody>
      </p:sp>
      <p:pic>
        <p:nvPicPr>
          <p:cNvPr id="43013" name="Picture 5" descr="http://www.gsea.org/awardinfo/locate/PublishingImages/flag_canada.gif"/>
          <p:cNvPicPr>
            <a:picLocks noChangeAspect="1" noChangeArrowheads="1"/>
          </p:cNvPicPr>
          <p:nvPr/>
        </p:nvPicPr>
        <p:blipFill>
          <a:blip r:embed="rId3" cstate="print"/>
          <a:srcRect/>
          <a:stretch>
            <a:fillRect/>
          </a:stretch>
        </p:blipFill>
        <p:spPr bwMode="auto">
          <a:xfrm>
            <a:off x="2209800" y="5029200"/>
            <a:ext cx="1295400" cy="863600"/>
          </a:xfrm>
          <a:prstGeom prst="rect">
            <a:avLst/>
          </a:prstGeom>
          <a:noFill/>
          <a:ln w="9525">
            <a:noFill/>
            <a:miter lim="800000"/>
            <a:headEnd/>
            <a:tailEnd/>
          </a:ln>
        </p:spPr>
      </p:pic>
      <p:pic>
        <p:nvPicPr>
          <p:cNvPr id="43015" name="Picture 7" descr="http://www.eindiavisa.com/flags/us_flag.gif"/>
          <p:cNvPicPr>
            <a:picLocks noChangeAspect="1" noChangeArrowheads="1"/>
          </p:cNvPicPr>
          <p:nvPr/>
        </p:nvPicPr>
        <p:blipFill>
          <a:blip r:embed="rId4" cstate="print"/>
          <a:srcRect/>
          <a:stretch>
            <a:fillRect/>
          </a:stretch>
        </p:blipFill>
        <p:spPr bwMode="auto">
          <a:xfrm>
            <a:off x="685800" y="5029200"/>
            <a:ext cx="1146175" cy="863600"/>
          </a:xfrm>
          <a:prstGeom prst="rect">
            <a:avLst/>
          </a:prstGeom>
          <a:noFill/>
          <a:ln w="9525">
            <a:noFill/>
            <a:miter lim="800000"/>
            <a:headEnd/>
            <a:tailEnd/>
          </a:ln>
        </p:spPr>
      </p:pic>
      <p:pic>
        <p:nvPicPr>
          <p:cNvPr id="43017" name="Picture 9" descr="http://www.textually.org/tv/archives/images/set3/Eu_flag_7.png"/>
          <p:cNvPicPr>
            <a:picLocks noChangeAspect="1" noChangeArrowheads="1"/>
          </p:cNvPicPr>
          <p:nvPr/>
        </p:nvPicPr>
        <p:blipFill>
          <a:blip r:embed="rId5" cstate="print"/>
          <a:srcRect/>
          <a:stretch>
            <a:fillRect/>
          </a:stretch>
        </p:blipFill>
        <p:spPr bwMode="auto">
          <a:xfrm>
            <a:off x="3886200" y="5029200"/>
            <a:ext cx="1295400" cy="863600"/>
          </a:xfrm>
          <a:prstGeom prst="rect">
            <a:avLst/>
          </a:prstGeom>
          <a:noFill/>
          <a:ln w="9525">
            <a:noFill/>
            <a:miter lim="800000"/>
            <a:headEnd/>
            <a:tailEnd/>
          </a:ln>
        </p:spPr>
      </p:pic>
      <p:pic>
        <p:nvPicPr>
          <p:cNvPr id="43019" name="Picture 11" descr="http://www.embl.org/elmi/images/Russia.gif"/>
          <p:cNvPicPr>
            <a:picLocks noChangeAspect="1" noChangeArrowheads="1"/>
          </p:cNvPicPr>
          <p:nvPr/>
        </p:nvPicPr>
        <p:blipFill>
          <a:blip r:embed="rId6" cstate="print"/>
          <a:srcRect/>
          <a:stretch>
            <a:fillRect/>
          </a:stretch>
        </p:blipFill>
        <p:spPr bwMode="auto">
          <a:xfrm>
            <a:off x="5562600" y="5029200"/>
            <a:ext cx="1257300" cy="838200"/>
          </a:xfrm>
          <a:prstGeom prst="rect">
            <a:avLst/>
          </a:prstGeom>
          <a:noFill/>
          <a:ln w="9525">
            <a:solidFill>
              <a:schemeClr val="tx1"/>
            </a:solidFill>
            <a:miter lim="800000"/>
            <a:headEnd/>
            <a:tailEnd/>
          </a:ln>
        </p:spPr>
      </p:pic>
      <p:pic>
        <p:nvPicPr>
          <p:cNvPr id="43021" name="Picture 13" descr="http://www.prophezine.com/Portals/0/article_images/china-flag.gif"/>
          <p:cNvPicPr>
            <a:picLocks noChangeAspect="1" noChangeArrowheads="1"/>
          </p:cNvPicPr>
          <p:nvPr/>
        </p:nvPicPr>
        <p:blipFill>
          <a:blip r:embed="rId7" cstate="print"/>
          <a:srcRect/>
          <a:stretch>
            <a:fillRect/>
          </a:stretch>
        </p:blipFill>
        <p:spPr bwMode="auto">
          <a:xfrm>
            <a:off x="7162800" y="4953000"/>
            <a:ext cx="1395413" cy="930275"/>
          </a:xfrm>
          <a:prstGeom prst="rect">
            <a:avLst/>
          </a:prstGeom>
          <a:noFill/>
          <a:ln w="9525">
            <a:noFill/>
            <a:miter lim="800000"/>
            <a:headEnd/>
            <a:tailEnd/>
          </a:ln>
        </p:spPr>
      </p:pic>
      <p:pic>
        <p:nvPicPr>
          <p:cNvPr id="43023" name="Picture 15" descr="http://www.33ff.com/flags/XL_flags/Australia_flag.gif"/>
          <p:cNvPicPr>
            <a:picLocks noChangeAspect="1" noChangeArrowheads="1"/>
          </p:cNvPicPr>
          <p:nvPr/>
        </p:nvPicPr>
        <p:blipFill>
          <a:blip r:embed="rId8" cstate="print"/>
          <a:srcRect/>
          <a:stretch>
            <a:fillRect/>
          </a:stretch>
        </p:blipFill>
        <p:spPr bwMode="auto">
          <a:xfrm>
            <a:off x="7162800" y="3810000"/>
            <a:ext cx="1358900" cy="906463"/>
          </a:xfrm>
          <a:prstGeom prst="rect">
            <a:avLst/>
          </a:prstGeom>
          <a:noFill/>
          <a:ln w="9525">
            <a:noFill/>
            <a:miter lim="800000"/>
            <a:headEnd/>
            <a:tailEnd/>
          </a:ln>
        </p:spPr>
      </p:pic>
      <p:pic>
        <p:nvPicPr>
          <p:cNvPr id="43025" name="Picture 17" descr="http://www.japnuts.com/images/japanese_flag.gif"/>
          <p:cNvPicPr>
            <a:picLocks noChangeAspect="1" noChangeArrowheads="1"/>
          </p:cNvPicPr>
          <p:nvPr/>
        </p:nvPicPr>
        <p:blipFill>
          <a:blip r:embed="rId9" cstate="print"/>
          <a:srcRect/>
          <a:stretch>
            <a:fillRect/>
          </a:stretch>
        </p:blipFill>
        <p:spPr bwMode="auto">
          <a:xfrm>
            <a:off x="7162800" y="2895600"/>
            <a:ext cx="1309688" cy="779463"/>
          </a:xfrm>
          <a:prstGeom prst="rect">
            <a:avLst/>
          </a:prstGeom>
          <a:noFill/>
          <a:ln w="9525">
            <a:noFill/>
            <a:miter lim="800000"/>
            <a:headEnd/>
            <a:tailEnd/>
          </a:ln>
        </p:spPr>
      </p:pic>
      <p:pic>
        <p:nvPicPr>
          <p:cNvPr id="43027" name="Picture 19" descr="http://ec.europa.eu/education/img/flags/korea.gif"/>
          <p:cNvPicPr>
            <a:picLocks noChangeAspect="1" noChangeArrowheads="1"/>
          </p:cNvPicPr>
          <p:nvPr/>
        </p:nvPicPr>
        <p:blipFill>
          <a:blip r:embed="rId10" cstate="print"/>
          <a:srcRect/>
          <a:stretch>
            <a:fillRect/>
          </a:stretch>
        </p:blipFill>
        <p:spPr bwMode="auto">
          <a:xfrm>
            <a:off x="7086600" y="1828800"/>
            <a:ext cx="1435100" cy="939800"/>
          </a:xfrm>
          <a:prstGeom prst="rect">
            <a:avLst/>
          </a:prstGeom>
          <a:noFill/>
          <a:ln w="9525">
            <a:solidFill>
              <a:schemeClr val="tx1"/>
            </a:solidFill>
            <a:miter lim="800000"/>
            <a:headEnd/>
            <a:tailEnd/>
          </a:ln>
        </p:spPr>
      </p:pic>
      <p:pic>
        <p:nvPicPr>
          <p:cNvPr id="43031" name="Picture 23" descr="http://chuckayoub.googlepages.com/800px-Earth_flag_PD.jpg"/>
          <p:cNvPicPr>
            <a:picLocks noChangeAspect="1" noChangeArrowheads="1"/>
          </p:cNvPicPr>
          <p:nvPr/>
        </p:nvPicPr>
        <p:blipFill>
          <a:blip r:embed="rId11" cstate="print"/>
          <a:srcRect/>
          <a:stretch>
            <a:fillRect/>
          </a:stretch>
        </p:blipFill>
        <p:spPr bwMode="auto">
          <a:xfrm>
            <a:off x="6858000" y="457200"/>
            <a:ext cx="1752600" cy="1169988"/>
          </a:xfrm>
          <a:prstGeom prst="rect">
            <a:avLst/>
          </a:prstGeom>
          <a:noFill/>
          <a:ln w="9525">
            <a:noFill/>
            <a:miter lim="800000"/>
            <a:headEnd/>
            <a:tailEnd/>
          </a:ln>
        </p:spPr>
      </p:pic>
    </p:spTree>
    <p:extLst>
      <p:ext uri="{BB962C8B-B14F-4D97-AF65-F5344CB8AC3E}">
        <p14:creationId xmlns:p14="http://schemas.microsoft.com/office/powerpoint/2010/main" val="17042879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000"/>
                                  </p:stCondLst>
                                  <p:childTnLst>
                                    <p:set>
                                      <p:cBhvr>
                                        <p:cTn id="6" dur="1" fill="hold">
                                          <p:stCondLst>
                                            <p:cond delay="0"/>
                                          </p:stCondLst>
                                        </p:cTn>
                                        <p:tgtEl>
                                          <p:spTgt spid="43015"/>
                                        </p:tgtEl>
                                        <p:attrNameLst>
                                          <p:attrName>style.visibility</p:attrName>
                                        </p:attrNameLst>
                                      </p:cBhvr>
                                      <p:to>
                                        <p:strVal val="visible"/>
                                      </p:to>
                                    </p:set>
                                    <p:anim calcmode="lin" valueType="num">
                                      <p:cBhvr additive="base">
                                        <p:cTn id="7" dur="500" fill="hold"/>
                                        <p:tgtEl>
                                          <p:spTgt spid="43015"/>
                                        </p:tgtEl>
                                        <p:attrNameLst>
                                          <p:attrName>ppt_x</p:attrName>
                                        </p:attrNameLst>
                                      </p:cBhvr>
                                      <p:tavLst>
                                        <p:tav tm="0">
                                          <p:val>
                                            <p:strVal val="#ppt_x"/>
                                          </p:val>
                                        </p:tav>
                                        <p:tav tm="100000">
                                          <p:val>
                                            <p:strVal val="#ppt_x"/>
                                          </p:val>
                                        </p:tav>
                                      </p:tavLst>
                                    </p:anim>
                                    <p:anim calcmode="lin" valueType="num">
                                      <p:cBhvr additive="base">
                                        <p:cTn id="8" dur="500" fill="hold"/>
                                        <p:tgtEl>
                                          <p:spTgt spid="430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0"/>
                                  </p:stCondLst>
                                  <p:childTnLst>
                                    <p:set>
                                      <p:cBhvr>
                                        <p:cTn id="10" dur="1" fill="hold">
                                          <p:stCondLst>
                                            <p:cond delay="0"/>
                                          </p:stCondLst>
                                        </p:cTn>
                                        <p:tgtEl>
                                          <p:spTgt spid="43013"/>
                                        </p:tgtEl>
                                        <p:attrNameLst>
                                          <p:attrName>style.visibility</p:attrName>
                                        </p:attrNameLst>
                                      </p:cBhvr>
                                      <p:to>
                                        <p:strVal val="visible"/>
                                      </p:to>
                                    </p:set>
                                    <p:anim calcmode="lin" valueType="num">
                                      <p:cBhvr additive="base">
                                        <p:cTn id="11" dur="500" fill="hold"/>
                                        <p:tgtEl>
                                          <p:spTgt spid="43013"/>
                                        </p:tgtEl>
                                        <p:attrNameLst>
                                          <p:attrName>ppt_x</p:attrName>
                                        </p:attrNameLst>
                                      </p:cBhvr>
                                      <p:tavLst>
                                        <p:tav tm="0">
                                          <p:val>
                                            <p:strVal val="#ppt_x"/>
                                          </p:val>
                                        </p:tav>
                                        <p:tav tm="100000">
                                          <p:val>
                                            <p:strVal val="#ppt_x"/>
                                          </p:val>
                                        </p:tav>
                                      </p:tavLst>
                                    </p:anim>
                                    <p:anim calcmode="lin" valueType="num">
                                      <p:cBhvr additive="base">
                                        <p:cTn id="12" dur="500" fill="hold"/>
                                        <p:tgtEl>
                                          <p:spTgt spid="430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3000"/>
                                  </p:stCondLst>
                                  <p:childTnLst>
                                    <p:set>
                                      <p:cBhvr>
                                        <p:cTn id="14" dur="1" fill="hold">
                                          <p:stCondLst>
                                            <p:cond delay="0"/>
                                          </p:stCondLst>
                                        </p:cTn>
                                        <p:tgtEl>
                                          <p:spTgt spid="43017"/>
                                        </p:tgtEl>
                                        <p:attrNameLst>
                                          <p:attrName>style.visibility</p:attrName>
                                        </p:attrNameLst>
                                      </p:cBhvr>
                                      <p:to>
                                        <p:strVal val="visible"/>
                                      </p:to>
                                    </p:set>
                                    <p:anim calcmode="lin" valueType="num">
                                      <p:cBhvr additive="base">
                                        <p:cTn id="15" dur="500" fill="hold"/>
                                        <p:tgtEl>
                                          <p:spTgt spid="43017"/>
                                        </p:tgtEl>
                                        <p:attrNameLst>
                                          <p:attrName>ppt_x</p:attrName>
                                        </p:attrNameLst>
                                      </p:cBhvr>
                                      <p:tavLst>
                                        <p:tav tm="0">
                                          <p:val>
                                            <p:strVal val="#ppt_x"/>
                                          </p:val>
                                        </p:tav>
                                        <p:tav tm="100000">
                                          <p:val>
                                            <p:strVal val="#ppt_x"/>
                                          </p:val>
                                        </p:tav>
                                      </p:tavLst>
                                    </p:anim>
                                    <p:anim calcmode="lin" valueType="num">
                                      <p:cBhvr additive="base">
                                        <p:cTn id="16" dur="500" fill="hold"/>
                                        <p:tgtEl>
                                          <p:spTgt spid="430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4000"/>
                                  </p:stCondLst>
                                  <p:childTnLst>
                                    <p:set>
                                      <p:cBhvr>
                                        <p:cTn id="18" dur="1" fill="hold">
                                          <p:stCondLst>
                                            <p:cond delay="0"/>
                                          </p:stCondLst>
                                        </p:cTn>
                                        <p:tgtEl>
                                          <p:spTgt spid="43019"/>
                                        </p:tgtEl>
                                        <p:attrNameLst>
                                          <p:attrName>style.visibility</p:attrName>
                                        </p:attrNameLst>
                                      </p:cBhvr>
                                      <p:to>
                                        <p:strVal val="visible"/>
                                      </p:to>
                                    </p:set>
                                    <p:anim calcmode="lin" valueType="num">
                                      <p:cBhvr additive="base">
                                        <p:cTn id="19" dur="500" fill="hold"/>
                                        <p:tgtEl>
                                          <p:spTgt spid="43019"/>
                                        </p:tgtEl>
                                        <p:attrNameLst>
                                          <p:attrName>ppt_x</p:attrName>
                                        </p:attrNameLst>
                                      </p:cBhvr>
                                      <p:tavLst>
                                        <p:tav tm="0">
                                          <p:val>
                                            <p:strVal val="#ppt_x"/>
                                          </p:val>
                                        </p:tav>
                                        <p:tav tm="100000">
                                          <p:val>
                                            <p:strVal val="#ppt_x"/>
                                          </p:val>
                                        </p:tav>
                                      </p:tavLst>
                                    </p:anim>
                                    <p:anim calcmode="lin" valueType="num">
                                      <p:cBhvr additive="base">
                                        <p:cTn id="20" dur="500" fill="hold"/>
                                        <p:tgtEl>
                                          <p:spTgt spid="430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5000"/>
                                  </p:stCondLst>
                                  <p:childTnLst>
                                    <p:set>
                                      <p:cBhvr>
                                        <p:cTn id="22" dur="1" fill="hold">
                                          <p:stCondLst>
                                            <p:cond delay="0"/>
                                          </p:stCondLst>
                                        </p:cTn>
                                        <p:tgtEl>
                                          <p:spTgt spid="43021"/>
                                        </p:tgtEl>
                                        <p:attrNameLst>
                                          <p:attrName>style.visibility</p:attrName>
                                        </p:attrNameLst>
                                      </p:cBhvr>
                                      <p:to>
                                        <p:strVal val="visible"/>
                                      </p:to>
                                    </p:set>
                                    <p:anim calcmode="lin" valueType="num">
                                      <p:cBhvr additive="base">
                                        <p:cTn id="23" dur="500" fill="hold"/>
                                        <p:tgtEl>
                                          <p:spTgt spid="43021"/>
                                        </p:tgtEl>
                                        <p:attrNameLst>
                                          <p:attrName>ppt_x</p:attrName>
                                        </p:attrNameLst>
                                      </p:cBhvr>
                                      <p:tavLst>
                                        <p:tav tm="0">
                                          <p:val>
                                            <p:strVal val="#ppt_x"/>
                                          </p:val>
                                        </p:tav>
                                        <p:tav tm="100000">
                                          <p:val>
                                            <p:strVal val="#ppt_x"/>
                                          </p:val>
                                        </p:tav>
                                      </p:tavLst>
                                    </p:anim>
                                    <p:anim calcmode="lin" valueType="num">
                                      <p:cBhvr additive="base">
                                        <p:cTn id="24" dur="500" fill="hold"/>
                                        <p:tgtEl>
                                          <p:spTgt spid="43021"/>
                                        </p:tgtEl>
                                        <p:attrNameLst>
                                          <p:attrName>ppt_y</p:attrName>
                                        </p:attrNameLst>
                                      </p:cBhvr>
                                      <p:tavLst>
                                        <p:tav tm="0">
                                          <p:val>
                                            <p:strVal val="1+#ppt_h/2"/>
                                          </p:val>
                                        </p:tav>
                                        <p:tav tm="100000">
                                          <p:val>
                                            <p:strVal val="#ppt_y"/>
                                          </p:val>
                                        </p:tav>
                                      </p:tavLst>
                                    </p:anim>
                                  </p:childTnLst>
                                </p:cTn>
                              </p:par>
                              <p:par>
                                <p:cTn id="25" presetID="6" presetClass="entr" presetSubtype="16" fill="hold" nodeType="withEffect">
                                  <p:stCondLst>
                                    <p:cond delay="6000"/>
                                  </p:stCondLst>
                                  <p:childTnLst>
                                    <p:set>
                                      <p:cBhvr>
                                        <p:cTn id="26" dur="1" fill="hold">
                                          <p:stCondLst>
                                            <p:cond delay="0"/>
                                          </p:stCondLst>
                                        </p:cTn>
                                        <p:tgtEl>
                                          <p:spTgt spid="43023"/>
                                        </p:tgtEl>
                                        <p:attrNameLst>
                                          <p:attrName>style.visibility</p:attrName>
                                        </p:attrNameLst>
                                      </p:cBhvr>
                                      <p:to>
                                        <p:strVal val="visible"/>
                                      </p:to>
                                    </p:set>
                                    <p:animEffect transition="in" filter="circle(in)">
                                      <p:cBhvr>
                                        <p:cTn id="27" dur="2000"/>
                                        <p:tgtEl>
                                          <p:spTgt spid="43023"/>
                                        </p:tgtEl>
                                      </p:cBhvr>
                                    </p:animEffect>
                                  </p:childTnLst>
                                </p:cTn>
                              </p:par>
                              <p:par>
                                <p:cTn id="28" presetID="6" presetClass="entr" presetSubtype="16" fill="hold" nodeType="withEffect">
                                  <p:stCondLst>
                                    <p:cond delay="7000"/>
                                  </p:stCondLst>
                                  <p:childTnLst>
                                    <p:set>
                                      <p:cBhvr>
                                        <p:cTn id="29" dur="1" fill="hold">
                                          <p:stCondLst>
                                            <p:cond delay="0"/>
                                          </p:stCondLst>
                                        </p:cTn>
                                        <p:tgtEl>
                                          <p:spTgt spid="43025"/>
                                        </p:tgtEl>
                                        <p:attrNameLst>
                                          <p:attrName>style.visibility</p:attrName>
                                        </p:attrNameLst>
                                      </p:cBhvr>
                                      <p:to>
                                        <p:strVal val="visible"/>
                                      </p:to>
                                    </p:set>
                                    <p:animEffect transition="in" filter="circle(in)">
                                      <p:cBhvr>
                                        <p:cTn id="30" dur="2000"/>
                                        <p:tgtEl>
                                          <p:spTgt spid="43025"/>
                                        </p:tgtEl>
                                      </p:cBhvr>
                                    </p:animEffect>
                                  </p:childTnLst>
                                </p:cTn>
                              </p:par>
                              <p:par>
                                <p:cTn id="31" presetID="6" presetClass="entr" presetSubtype="16" fill="hold" nodeType="withEffect">
                                  <p:stCondLst>
                                    <p:cond delay="8000"/>
                                  </p:stCondLst>
                                  <p:childTnLst>
                                    <p:set>
                                      <p:cBhvr>
                                        <p:cTn id="32" dur="1" fill="hold">
                                          <p:stCondLst>
                                            <p:cond delay="0"/>
                                          </p:stCondLst>
                                        </p:cTn>
                                        <p:tgtEl>
                                          <p:spTgt spid="43027"/>
                                        </p:tgtEl>
                                        <p:attrNameLst>
                                          <p:attrName>style.visibility</p:attrName>
                                        </p:attrNameLst>
                                      </p:cBhvr>
                                      <p:to>
                                        <p:strVal val="visible"/>
                                      </p:to>
                                    </p:set>
                                    <p:animEffect transition="in" filter="circle(in)">
                                      <p:cBhvr>
                                        <p:cTn id="33" dur="2000"/>
                                        <p:tgtEl>
                                          <p:spTgt spid="43027"/>
                                        </p:tgtEl>
                                      </p:cBhvr>
                                    </p:animEffect>
                                  </p:childTnLst>
                                </p:cTn>
                              </p:par>
                              <p:par>
                                <p:cTn id="34" presetID="6" presetClass="entr" presetSubtype="16" fill="hold" nodeType="withEffect">
                                  <p:stCondLst>
                                    <p:cond delay="9000"/>
                                  </p:stCondLst>
                                  <p:childTnLst>
                                    <p:set>
                                      <p:cBhvr>
                                        <p:cTn id="35" dur="1" fill="hold">
                                          <p:stCondLst>
                                            <p:cond delay="0"/>
                                          </p:stCondLst>
                                        </p:cTn>
                                        <p:tgtEl>
                                          <p:spTgt spid="43031"/>
                                        </p:tgtEl>
                                        <p:attrNameLst>
                                          <p:attrName>style.visibility</p:attrName>
                                        </p:attrNameLst>
                                      </p:cBhvr>
                                      <p:to>
                                        <p:strVal val="visible"/>
                                      </p:to>
                                    </p:set>
                                    <p:animEffect transition="in" filter="circle(in)">
                                      <p:cBhvr>
                                        <p:cTn id="36" dur="2000"/>
                                        <p:tgtEl>
                                          <p:spTgt spid="43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r>
              <a:rPr lang="en-US" smtClean="0">
                <a:solidFill>
                  <a:srgbClr val="000099"/>
                </a:solidFill>
                <a:latin typeface="Tahoma" pitchFamily="34" charset="0"/>
                <a:cs typeface="Tahoma" pitchFamily="34" charset="0"/>
              </a:rPr>
              <a:t>Stakeholders &amp; Other interested Parties </a:t>
            </a:r>
          </a:p>
        </p:txBody>
      </p:sp>
      <p:sp>
        <p:nvSpPr>
          <p:cNvPr id="21507" name="Content Placeholder 2"/>
          <p:cNvSpPr>
            <a:spLocks noGrp="1"/>
          </p:cNvSpPr>
          <p:nvPr>
            <p:ph idx="1"/>
          </p:nvPr>
        </p:nvSpPr>
        <p:spPr>
          <a:xfrm>
            <a:off x="533400" y="1752600"/>
            <a:ext cx="4495800" cy="4114800"/>
          </a:xfrm>
        </p:spPr>
        <p:txBody>
          <a:bodyPr/>
          <a:lstStyle/>
          <a:p>
            <a:r>
              <a:rPr lang="en-US" sz="2800" smtClean="0"/>
              <a:t>Chemical Manufacturers</a:t>
            </a:r>
          </a:p>
          <a:p>
            <a:r>
              <a:rPr lang="en-US" sz="2800" smtClean="0"/>
              <a:t>Users/Consumers</a:t>
            </a:r>
          </a:p>
          <a:p>
            <a:r>
              <a:rPr lang="en-US" sz="2800" smtClean="0"/>
              <a:t>Trade Associations</a:t>
            </a:r>
          </a:p>
          <a:p>
            <a:r>
              <a:rPr lang="en-US" sz="2800" smtClean="0"/>
              <a:t>Federal, State and Local Government</a:t>
            </a:r>
          </a:p>
          <a:p>
            <a:r>
              <a:rPr lang="en-US" sz="2800" smtClean="0"/>
              <a:t>Emergency Responders</a:t>
            </a:r>
          </a:p>
        </p:txBody>
      </p:sp>
      <p:sp>
        <p:nvSpPr>
          <p:cNvPr id="4" name="Content Placeholder 2"/>
          <p:cNvSpPr txBox="1">
            <a:spLocks/>
          </p:cNvSpPr>
          <p:nvPr/>
        </p:nvSpPr>
        <p:spPr bwMode="auto">
          <a:xfrm>
            <a:off x="5486400" y="1752600"/>
            <a:ext cx="2819400" cy="4114800"/>
          </a:xfrm>
          <a:prstGeom prst="rect">
            <a:avLst/>
          </a:prstGeom>
          <a:noFill/>
          <a:ln w="9525">
            <a:noFill/>
            <a:miter lim="800000"/>
            <a:headEnd/>
            <a:tailEnd/>
          </a:ln>
        </p:spPr>
        <p:txBody>
          <a:bodyPr/>
          <a:lstStyle/>
          <a:p>
            <a:pPr marL="342900" indent="-342900" eaLnBrk="0" hangingPunct="0">
              <a:spcBef>
                <a:spcPct val="20000"/>
              </a:spcBef>
              <a:buClr>
                <a:schemeClr val="accent2"/>
              </a:buClr>
              <a:buSzPct val="75000"/>
              <a:buFont typeface="Wingdings" pitchFamily="2" charset="2"/>
              <a:buChar char="n"/>
              <a:defRPr/>
            </a:pPr>
            <a:r>
              <a:rPr lang="en-US" sz="2800" kern="0" dirty="0">
                <a:latin typeface="+mn-lt"/>
                <a:cs typeface="+mn-cs"/>
              </a:rPr>
              <a:t>Transporters</a:t>
            </a:r>
          </a:p>
          <a:p>
            <a:pPr marL="342900" indent="-342900" eaLnBrk="0" hangingPunct="0">
              <a:spcBef>
                <a:spcPct val="20000"/>
              </a:spcBef>
              <a:buClr>
                <a:schemeClr val="accent2"/>
              </a:buClr>
              <a:buSzPct val="75000"/>
              <a:buFont typeface="Wingdings" pitchFamily="2" charset="2"/>
              <a:buChar char="n"/>
              <a:defRPr/>
            </a:pPr>
            <a:r>
              <a:rPr lang="en-US" sz="2800" kern="0" dirty="0">
                <a:latin typeface="+mn-lt"/>
                <a:cs typeface="+mn-cs"/>
              </a:rPr>
              <a:t>Unions</a:t>
            </a:r>
          </a:p>
          <a:p>
            <a:pPr marL="342900" indent="-342900" eaLnBrk="0" hangingPunct="0">
              <a:spcBef>
                <a:spcPct val="20000"/>
              </a:spcBef>
              <a:buClr>
                <a:schemeClr val="accent2"/>
              </a:buClr>
              <a:buSzPct val="75000"/>
              <a:buFont typeface="Wingdings" pitchFamily="2" charset="2"/>
              <a:buChar char="n"/>
              <a:defRPr/>
            </a:pPr>
            <a:r>
              <a:rPr lang="en-US" sz="2800" kern="0" dirty="0">
                <a:latin typeface="+mn-lt"/>
                <a:cs typeface="+mn-cs"/>
              </a:rPr>
              <a:t>Consultants</a:t>
            </a:r>
          </a:p>
          <a:p>
            <a:pPr marL="342900" indent="-342900" eaLnBrk="0" hangingPunct="0">
              <a:spcBef>
                <a:spcPct val="20000"/>
              </a:spcBef>
              <a:buClr>
                <a:schemeClr val="accent2"/>
              </a:buClr>
              <a:buSzPct val="75000"/>
              <a:buFont typeface="Wingdings" pitchFamily="2" charset="2"/>
              <a:buChar char="n"/>
              <a:defRPr/>
            </a:pPr>
            <a:r>
              <a:rPr lang="en-US" sz="2800" kern="0" dirty="0">
                <a:latin typeface="+mn-lt"/>
                <a:cs typeface="+mn-cs"/>
              </a:rPr>
              <a:t>Individuals</a:t>
            </a:r>
          </a:p>
          <a:p>
            <a:pPr marL="342900" indent="-342900" eaLnBrk="0" hangingPunct="0">
              <a:spcBef>
                <a:spcPct val="20000"/>
              </a:spcBef>
              <a:buClr>
                <a:schemeClr val="accent2"/>
              </a:buClr>
              <a:buSzPct val="75000"/>
              <a:buFont typeface="Wingdings" pitchFamily="2" charset="2"/>
              <a:buChar char="n"/>
              <a:defRPr/>
            </a:pPr>
            <a:r>
              <a:rPr lang="en-US" sz="2800" kern="0" dirty="0">
                <a:latin typeface="+mn-lt"/>
                <a:cs typeface="+mn-cs"/>
              </a:rPr>
              <a:t>and Others</a:t>
            </a:r>
          </a:p>
        </p:txBody>
      </p:sp>
    </p:spTree>
    <p:extLst>
      <p:ext uri="{BB962C8B-B14F-4D97-AF65-F5344CB8AC3E}">
        <p14:creationId xmlns:p14="http://schemas.microsoft.com/office/powerpoint/2010/main" val="736755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9" presetClass="emph" presetSubtype="0" nodeType="withEffect">
                                  <p:stCondLst>
                                    <p:cond delay="0"/>
                                  </p:stCondLst>
                                  <p:childTnLst>
                                    <p:set>
                                      <p:cBhvr rctx="PPT">
                                        <p:cTn id="16" dur="indefinite"/>
                                        <p:tgtEl>
                                          <p:spTgt spid="21507">
                                            <p:txEl>
                                              <p:pRg st="0" end="0"/>
                                            </p:txEl>
                                          </p:spTgt>
                                        </p:tgtEl>
                                        <p:attrNameLst>
                                          <p:attrName>style.opacity</p:attrName>
                                        </p:attrNameLst>
                                      </p:cBhvr>
                                      <p:to>
                                        <p:strVal val="0.5"/>
                                      </p:to>
                                    </p:set>
                                    <p:animEffect filter="image" prLst="opacity: 0.5">
                                      <p:cBhvr rctx="IE">
                                        <p:cTn id="17" dur="indefinite"/>
                                        <p:tgtEl>
                                          <p:spTgt spid="21507">
                                            <p:txEl>
                                              <p:pRg st="0" end="0"/>
                                            </p:txEl>
                                          </p:spTgt>
                                        </p:tgtEl>
                                      </p:cBhvr>
                                    </p:animEffect>
                                  </p:childTnLst>
                                </p:cTn>
                              </p:par>
                              <p:par>
                                <p:cTn id="18" presetID="9" presetClass="emph" presetSubtype="0" nodeType="withEffect">
                                  <p:stCondLst>
                                    <p:cond delay="0"/>
                                  </p:stCondLst>
                                  <p:childTnLst>
                                    <p:set>
                                      <p:cBhvr rctx="PPT">
                                        <p:cTn id="19" dur="indefinite"/>
                                        <p:tgtEl>
                                          <p:spTgt spid="21507">
                                            <p:txEl>
                                              <p:pRg st="1" end="1"/>
                                            </p:txEl>
                                          </p:spTgt>
                                        </p:tgtEl>
                                        <p:attrNameLst>
                                          <p:attrName>style.opacity</p:attrName>
                                        </p:attrNameLst>
                                      </p:cBhvr>
                                      <p:to>
                                        <p:strVal val="0.5"/>
                                      </p:to>
                                    </p:set>
                                    <p:animEffect filter="image" prLst="opacity: 0.5">
                                      <p:cBhvr rctx="IE">
                                        <p:cTn id="20" dur="indefinite"/>
                                        <p:tgtEl>
                                          <p:spTgt spid="21507">
                                            <p:txEl>
                                              <p:pRg st="1" end="1"/>
                                            </p:txEl>
                                          </p:spTgt>
                                        </p:tgtEl>
                                      </p:cBhvr>
                                    </p:animEffect>
                                  </p:childTnLst>
                                </p:cTn>
                              </p:par>
                              <p:par>
                                <p:cTn id="21" presetID="9" presetClass="emph" presetSubtype="0" nodeType="withEffect">
                                  <p:stCondLst>
                                    <p:cond delay="0"/>
                                  </p:stCondLst>
                                  <p:childTnLst>
                                    <p:set>
                                      <p:cBhvr rctx="PPT">
                                        <p:cTn id="22" dur="indefinite"/>
                                        <p:tgtEl>
                                          <p:spTgt spid="21507">
                                            <p:txEl>
                                              <p:pRg st="2" end="2"/>
                                            </p:txEl>
                                          </p:spTgt>
                                        </p:tgtEl>
                                        <p:attrNameLst>
                                          <p:attrName>style.opacity</p:attrName>
                                        </p:attrNameLst>
                                      </p:cBhvr>
                                      <p:to>
                                        <p:strVal val="0.5"/>
                                      </p:to>
                                    </p:set>
                                    <p:animEffect filter="image" prLst="opacity: 0.5">
                                      <p:cBhvr rctx="IE">
                                        <p:cTn id="23" dur="indefinite"/>
                                        <p:tgtEl>
                                          <p:spTgt spid="21507">
                                            <p:txEl>
                                              <p:pRg st="2" end="2"/>
                                            </p:txEl>
                                          </p:spTgt>
                                        </p:tgtEl>
                                      </p:cBhvr>
                                    </p:animEffect>
                                  </p:childTnLst>
                                </p:cTn>
                              </p:par>
                              <p:par>
                                <p:cTn id="24" presetID="9" presetClass="emph" presetSubtype="0" nodeType="withEffect">
                                  <p:stCondLst>
                                    <p:cond delay="0"/>
                                  </p:stCondLst>
                                  <p:childTnLst>
                                    <p:set>
                                      <p:cBhvr rctx="PPT">
                                        <p:cTn id="25" dur="indefinite"/>
                                        <p:tgtEl>
                                          <p:spTgt spid="21507">
                                            <p:txEl>
                                              <p:pRg st="3" end="3"/>
                                            </p:txEl>
                                          </p:spTgt>
                                        </p:tgtEl>
                                        <p:attrNameLst>
                                          <p:attrName>style.opacity</p:attrName>
                                        </p:attrNameLst>
                                      </p:cBhvr>
                                      <p:to>
                                        <p:strVal val="0.5"/>
                                      </p:to>
                                    </p:set>
                                    <p:animEffect filter="image" prLst="opacity: 0.5">
                                      <p:cBhvr rctx="IE">
                                        <p:cTn id="26" dur="indefinite"/>
                                        <p:tgtEl>
                                          <p:spTgt spid="21507">
                                            <p:txEl>
                                              <p:pRg st="3" end="3"/>
                                            </p:txEl>
                                          </p:spTgt>
                                        </p:tgtEl>
                                      </p:cBhvr>
                                    </p:animEffect>
                                  </p:childTnLst>
                                </p:cTn>
                              </p:par>
                              <p:par>
                                <p:cTn id="27" presetID="9" presetClass="emph" presetSubtype="0" nodeType="withEffect">
                                  <p:stCondLst>
                                    <p:cond delay="0"/>
                                  </p:stCondLst>
                                  <p:childTnLst>
                                    <p:set>
                                      <p:cBhvr rctx="PPT">
                                        <p:cTn id="28" dur="indefinite"/>
                                        <p:tgtEl>
                                          <p:spTgt spid="21507">
                                            <p:txEl>
                                              <p:pRg st="4" end="4"/>
                                            </p:txEl>
                                          </p:spTgt>
                                        </p:tgtEl>
                                        <p:attrNameLst>
                                          <p:attrName>style.opacity</p:attrName>
                                        </p:attrNameLst>
                                      </p:cBhvr>
                                      <p:to>
                                        <p:strVal val="0.5"/>
                                      </p:to>
                                    </p:set>
                                    <p:animEffect filter="image" prLst="opacity: 0.5">
                                      <p:cBhvr rctx="IE">
                                        <p:cTn id="29" dur="indefinite"/>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r>
              <a:rPr lang="en-US" smtClean="0">
                <a:solidFill>
                  <a:srgbClr val="000099"/>
                </a:solidFill>
                <a:latin typeface="Tahoma" pitchFamily="34" charset="0"/>
                <a:cs typeface="Tahoma" pitchFamily="34" charset="0"/>
              </a:rPr>
              <a:t>Interagency Working Group On Harmonization</a:t>
            </a:r>
          </a:p>
        </p:txBody>
      </p:sp>
      <p:sp>
        <p:nvSpPr>
          <p:cNvPr id="20483" name="Content Placeholder 2"/>
          <p:cNvSpPr>
            <a:spLocks noGrp="1"/>
          </p:cNvSpPr>
          <p:nvPr>
            <p:ph idx="1"/>
          </p:nvPr>
        </p:nvSpPr>
        <p:spPr>
          <a:xfrm>
            <a:off x="533400" y="1752600"/>
            <a:ext cx="8153400" cy="4038600"/>
          </a:xfrm>
        </p:spPr>
        <p:txBody>
          <a:bodyPr>
            <a:normAutofit fontScale="92500" lnSpcReduction="10000"/>
          </a:bodyPr>
          <a:lstStyle/>
          <a:p>
            <a:r>
              <a:rPr lang="en-US" sz="3600" dirty="0" smtClean="0"/>
              <a:t>Formed by 4 key independent regulatory authorities in the US:</a:t>
            </a:r>
            <a:br>
              <a:rPr lang="en-US" sz="3600" dirty="0" smtClean="0"/>
            </a:br>
            <a:r>
              <a:rPr lang="en-US" sz="3600" dirty="0" smtClean="0"/>
              <a:t> – OSHA</a:t>
            </a:r>
            <a:br>
              <a:rPr lang="en-US" sz="3600" dirty="0" smtClean="0"/>
            </a:br>
            <a:r>
              <a:rPr lang="en-US" sz="3600" dirty="0" smtClean="0"/>
              <a:t> – DOT</a:t>
            </a:r>
            <a:br>
              <a:rPr lang="en-US" sz="3600" dirty="0" smtClean="0"/>
            </a:br>
            <a:r>
              <a:rPr lang="en-US" sz="3600" dirty="0" smtClean="0"/>
              <a:t> – EPA (FIFRA) Federal Insecticide 	Fungicide and </a:t>
            </a:r>
            <a:r>
              <a:rPr lang="en-US" sz="3600" dirty="0" err="1" smtClean="0"/>
              <a:t>Rodenticide</a:t>
            </a:r>
            <a:r>
              <a:rPr lang="en-US" sz="3600" dirty="0" smtClean="0"/>
              <a:t> Act</a:t>
            </a:r>
            <a:br>
              <a:rPr lang="en-US" sz="3600" dirty="0" smtClean="0"/>
            </a:br>
            <a:r>
              <a:rPr lang="en-US" sz="3600" dirty="0" smtClean="0"/>
              <a:t> – CPSC</a:t>
            </a:r>
          </a:p>
          <a:p>
            <a:r>
              <a:rPr lang="en-US" sz="3600" dirty="0" smtClean="0"/>
              <a:t>…Also FDA and Commerce  </a:t>
            </a:r>
          </a:p>
        </p:txBody>
      </p:sp>
    </p:spTree>
    <p:extLst>
      <p:ext uri="{BB962C8B-B14F-4D97-AF65-F5344CB8AC3E}">
        <p14:creationId xmlns:p14="http://schemas.microsoft.com/office/powerpoint/2010/main" val="406886258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10600" cy="5059363"/>
          </a:xfrm>
        </p:spPr>
        <p:txBody>
          <a:bodyPr>
            <a:normAutofit fontScale="77500" lnSpcReduction="20000"/>
          </a:bodyPr>
          <a:lstStyle/>
          <a:p>
            <a:pPr marL="0" indent="0">
              <a:buNone/>
            </a:pPr>
            <a:r>
              <a:rPr lang="en-US" b="1" dirty="0" smtClean="0"/>
              <a:t>By the Numbers: Anticipated </a:t>
            </a:r>
            <a:r>
              <a:rPr lang="en-US" b="1" dirty="0"/>
              <a:t>Statistical Shifts, Costs and Benefits</a:t>
            </a:r>
            <a:endParaRPr lang="en-US" dirty="0"/>
          </a:p>
          <a:p>
            <a:pPr marL="0" indent="0">
              <a:buNone/>
            </a:pPr>
            <a:r>
              <a:rPr lang="en-US" b="1" dirty="0"/>
              <a:t> </a:t>
            </a:r>
            <a:endParaRPr lang="en-US" dirty="0"/>
          </a:p>
          <a:p>
            <a:pPr lvl="1">
              <a:buFont typeface="Symbol" pitchFamily="18" charset="2"/>
              <a:buChar char=""/>
            </a:pPr>
            <a:r>
              <a:rPr lang="en-US" dirty="0"/>
              <a:t>W</a:t>
            </a:r>
            <a:r>
              <a:rPr lang="en-US" dirty="0" smtClean="0"/>
              <a:t>orkers </a:t>
            </a:r>
            <a:r>
              <a:rPr lang="en-US" dirty="0"/>
              <a:t>affected by HCS: Over 40 million </a:t>
            </a:r>
            <a:r>
              <a:rPr lang="en-US" dirty="0" smtClean="0"/>
              <a:t>workers</a:t>
            </a:r>
          </a:p>
          <a:p>
            <a:pPr lvl="1">
              <a:buFont typeface="Symbol" pitchFamily="18" charset="2"/>
              <a:buChar char=""/>
            </a:pPr>
            <a:r>
              <a:rPr lang="en-US" dirty="0" smtClean="0"/>
              <a:t>Affected </a:t>
            </a:r>
            <a:r>
              <a:rPr lang="en-US" dirty="0"/>
              <a:t>Industries: Over 5 million </a:t>
            </a:r>
            <a:r>
              <a:rPr lang="en-US" dirty="0" smtClean="0"/>
              <a:t>workplaces</a:t>
            </a:r>
          </a:p>
          <a:p>
            <a:pPr lvl="1">
              <a:buFont typeface="Symbol" pitchFamily="18" charset="2"/>
              <a:buChar char=""/>
            </a:pPr>
            <a:r>
              <a:rPr lang="en-US" dirty="0" smtClean="0"/>
              <a:t>Total </a:t>
            </a:r>
            <a:r>
              <a:rPr lang="en-US" dirty="0"/>
              <a:t>cost, an estimated $201 million a year on an annualized basis for the entire United States, is the sum of four major cost </a:t>
            </a:r>
            <a:r>
              <a:rPr lang="en-US" dirty="0" smtClean="0"/>
              <a:t>elements.</a:t>
            </a:r>
          </a:p>
          <a:p>
            <a:pPr lvl="1">
              <a:buFont typeface="Symbol" pitchFamily="18" charset="2"/>
              <a:buChar char=""/>
            </a:pPr>
            <a:r>
              <a:rPr lang="en-US" dirty="0" smtClean="0"/>
              <a:t>Prevent  </a:t>
            </a:r>
            <a:r>
              <a:rPr lang="en-US" dirty="0"/>
              <a:t>43 </a:t>
            </a:r>
            <a:r>
              <a:rPr lang="en-US" dirty="0" smtClean="0"/>
              <a:t>fatalities</a:t>
            </a:r>
          </a:p>
          <a:p>
            <a:pPr lvl="1">
              <a:buFont typeface="Symbol" pitchFamily="18" charset="2"/>
              <a:buChar char=""/>
            </a:pPr>
            <a:r>
              <a:rPr lang="en-US" dirty="0" smtClean="0"/>
              <a:t>Prevent </a:t>
            </a:r>
            <a:r>
              <a:rPr lang="en-US" dirty="0"/>
              <a:t>585 injuries and illnesses </a:t>
            </a:r>
            <a:r>
              <a:rPr lang="en-US" dirty="0" smtClean="0"/>
              <a:t>annually.</a:t>
            </a:r>
          </a:p>
          <a:p>
            <a:pPr lvl="1">
              <a:buFont typeface="Symbol" pitchFamily="18" charset="2"/>
              <a:buChar char=""/>
            </a:pPr>
            <a:r>
              <a:rPr lang="en-US" dirty="0" smtClean="0"/>
              <a:t>Prevent </a:t>
            </a:r>
            <a:r>
              <a:rPr lang="en-US" dirty="0"/>
              <a:t>318 non-lost-workday injuries and </a:t>
            </a:r>
            <a:r>
              <a:rPr lang="en-US" dirty="0" smtClean="0"/>
              <a:t>illnesses.</a:t>
            </a:r>
          </a:p>
          <a:p>
            <a:pPr lvl="1">
              <a:buFont typeface="Symbol" pitchFamily="18" charset="2"/>
              <a:buChar char=""/>
            </a:pPr>
            <a:r>
              <a:rPr lang="en-US" dirty="0" smtClean="0"/>
              <a:t>Prevent </a:t>
            </a:r>
            <a:r>
              <a:rPr lang="en-US" dirty="0"/>
              <a:t>203 lost-workday injuries and </a:t>
            </a:r>
            <a:r>
              <a:rPr lang="en-US" dirty="0" smtClean="0"/>
              <a:t>illnesses.</a:t>
            </a:r>
          </a:p>
          <a:p>
            <a:pPr lvl="1">
              <a:buFont typeface="Symbol" pitchFamily="18" charset="2"/>
              <a:buChar char=""/>
            </a:pPr>
            <a:r>
              <a:rPr lang="en-US" dirty="0" smtClean="0"/>
              <a:t>Prevent </a:t>
            </a:r>
            <a:r>
              <a:rPr lang="en-US" dirty="0"/>
              <a:t>64 chronic illnesses annually. </a:t>
            </a:r>
            <a:endParaRPr lang="en-US" dirty="0" smtClean="0"/>
          </a:p>
          <a:p>
            <a:pPr lvl="1">
              <a:buFont typeface="Symbol" pitchFamily="18" charset="2"/>
              <a:buChar char=""/>
            </a:pPr>
            <a:r>
              <a:rPr lang="en-US" dirty="0" smtClean="0"/>
              <a:t>Generate </a:t>
            </a:r>
            <a:r>
              <a:rPr lang="en-US" dirty="0"/>
              <a:t>net monetized benefits of $556 million annually</a:t>
            </a:r>
            <a:r>
              <a:rPr lang="en-US" dirty="0" smtClean="0"/>
              <a:t>,</a:t>
            </a:r>
            <a:endParaRPr lang="en-US" dirty="0"/>
          </a:p>
        </p:txBody>
      </p:sp>
      <p:sp>
        <p:nvSpPr>
          <p:cNvPr id="4" name="Rectangle 3"/>
          <p:cNvSpPr/>
          <p:nvPr/>
        </p:nvSpPr>
        <p:spPr>
          <a:xfrm>
            <a:off x="228600" y="152400"/>
            <a:ext cx="8763000" cy="430887"/>
          </a:xfrm>
          <a:prstGeom prst="rect">
            <a:avLst/>
          </a:prstGeom>
        </p:spPr>
        <p:txBody>
          <a:bodyPr wrap="square">
            <a:spAutoFit/>
          </a:bodyPr>
          <a:lstStyle/>
          <a:p>
            <a:r>
              <a:rPr lang="en-US" sz="2200" b="1" dirty="0">
                <a:solidFill>
                  <a:schemeClr val="accent1">
                    <a:lumMod val="75000"/>
                  </a:schemeClr>
                </a:solidFill>
              </a:rPr>
              <a:t>Section Two: Global Harmonization and Hazard Communication </a:t>
            </a:r>
            <a:endParaRPr lang="en-US" sz="2200" dirty="0">
              <a:solidFill>
                <a:schemeClr val="accent1">
                  <a:lumMod val="75000"/>
                </a:schemeClr>
              </a:solidFill>
            </a:endParaRPr>
          </a:p>
        </p:txBody>
      </p:sp>
    </p:spTree>
    <p:extLst>
      <p:ext uri="{BB962C8B-B14F-4D97-AF65-F5344CB8AC3E}">
        <p14:creationId xmlns:p14="http://schemas.microsoft.com/office/powerpoint/2010/main" val="38397250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31837"/>
            <a:ext cx="8610600" cy="5211763"/>
          </a:xfrm>
        </p:spPr>
        <p:txBody>
          <a:bodyPr>
            <a:normAutofit fontScale="40000" lnSpcReduction="20000"/>
          </a:bodyPr>
          <a:lstStyle/>
          <a:p>
            <a:pPr marL="0" indent="0">
              <a:buNone/>
            </a:pPr>
            <a:r>
              <a:rPr lang="en-US" sz="5000" b="1" dirty="0"/>
              <a:t>Practical Advantages of Global Harmonized System (GHS) to Industry</a:t>
            </a:r>
            <a:endParaRPr lang="en-US" sz="5000" dirty="0"/>
          </a:p>
          <a:p>
            <a:pPr marL="0" indent="0">
              <a:buNone/>
            </a:pPr>
            <a:r>
              <a:rPr lang="en-US" sz="4200" dirty="0"/>
              <a:t> </a:t>
            </a:r>
          </a:p>
          <a:p>
            <a:pPr lvl="0">
              <a:buFont typeface="Symbol" pitchFamily="18" charset="2"/>
              <a:buChar char=""/>
            </a:pPr>
            <a:r>
              <a:rPr lang="en-US" sz="4200" dirty="0"/>
              <a:t>More efficient dissemination of information: Since SDS are arranged in uniform order, an employer can choose to training by categories comparing “apples to apples” and more effectively train right-to-know details. Easier means of training results in more compliance and less exposures in the workplace. Categorical training modules by similar hazard groupings, hence flammables, corrosives, caustics with each grouping side-by-side</a:t>
            </a:r>
            <a:r>
              <a:rPr lang="en-US" sz="4200" dirty="0" smtClean="0"/>
              <a:t>.</a:t>
            </a:r>
          </a:p>
          <a:p>
            <a:pPr lvl="0">
              <a:buFont typeface="Symbol" pitchFamily="18" charset="2"/>
              <a:buChar char=""/>
            </a:pPr>
            <a:endParaRPr lang="en-US" sz="4200" dirty="0"/>
          </a:p>
          <a:p>
            <a:pPr lvl="0">
              <a:buFont typeface="Symbol" pitchFamily="18" charset="2"/>
              <a:buChar char=""/>
            </a:pPr>
            <a:r>
              <a:rPr lang="en-US" sz="4200" dirty="0"/>
              <a:t>Hazard grouping of category matrix: An inventory of chemical product SDS’s can translate to an employer creating a cross-matrix according to hazards that shortens retrieval and response times</a:t>
            </a:r>
            <a:r>
              <a:rPr lang="en-US" sz="4200" dirty="0" smtClean="0"/>
              <a:t>.</a:t>
            </a:r>
          </a:p>
          <a:p>
            <a:pPr lvl="0">
              <a:buFont typeface="Symbol" pitchFamily="18" charset="2"/>
              <a:buChar char=""/>
            </a:pPr>
            <a:endParaRPr lang="en-US" sz="4200" dirty="0"/>
          </a:p>
          <a:p>
            <a:pPr lvl="0">
              <a:buFont typeface="Symbol" pitchFamily="18" charset="2"/>
              <a:buChar char=""/>
            </a:pPr>
            <a:r>
              <a:rPr lang="en-US" sz="4200" dirty="0"/>
              <a:t>International uniformity allows companies that work in the global economy to work with less lose of vital information due to errors in translation. </a:t>
            </a:r>
            <a:endParaRPr lang="en-US" sz="4200" dirty="0" smtClean="0"/>
          </a:p>
          <a:p>
            <a:pPr lvl="0">
              <a:buFont typeface="Symbol" pitchFamily="18" charset="2"/>
              <a:buChar char=""/>
            </a:pPr>
            <a:endParaRPr lang="en-US" sz="4200" dirty="0"/>
          </a:p>
          <a:p>
            <a:pPr lvl="0">
              <a:buFont typeface="Symbol" pitchFamily="18" charset="2"/>
              <a:buChar char=""/>
            </a:pPr>
            <a:r>
              <a:rPr lang="en-US" sz="4200" dirty="0"/>
              <a:t>Easier selection of hazards controls such as personal protection equipment. </a:t>
            </a:r>
            <a:endParaRPr lang="en-US" sz="4200" dirty="0" smtClean="0"/>
          </a:p>
          <a:p>
            <a:pPr lvl="0">
              <a:buFont typeface="Symbol" pitchFamily="18" charset="2"/>
              <a:buChar char=""/>
            </a:pPr>
            <a:endParaRPr lang="en-US" sz="4200" dirty="0"/>
          </a:p>
          <a:p>
            <a:pPr lvl="0">
              <a:buFont typeface="Symbol" pitchFamily="18" charset="2"/>
              <a:buChar char=""/>
            </a:pPr>
            <a:r>
              <a:rPr lang="en-US" sz="4200" dirty="0"/>
              <a:t>Readily understandable: Since pictograms, once familiarized, are so much easier to recognize at a glance than various texts and non-uniform symbols, employees can have faster warnings. </a:t>
            </a:r>
          </a:p>
          <a:p>
            <a:endParaRPr lang="en-US" dirty="0"/>
          </a:p>
        </p:txBody>
      </p:sp>
      <p:sp>
        <p:nvSpPr>
          <p:cNvPr id="4" name="Rectangle 3"/>
          <p:cNvSpPr/>
          <p:nvPr/>
        </p:nvSpPr>
        <p:spPr>
          <a:xfrm>
            <a:off x="228600" y="152400"/>
            <a:ext cx="8763000" cy="430887"/>
          </a:xfrm>
          <a:prstGeom prst="rect">
            <a:avLst/>
          </a:prstGeom>
        </p:spPr>
        <p:txBody>
          <a:bodyPr wrap="square">
            <a:spAutoFit/>
          </a:bodyPr>
          <a:lstStyle/>
          <a:p>
            <a:r>
              <a:rPr lang="en-US" sz="2200" b="1" dirty="0">
                <a:solidFill>
                  <a:schemeClr val="accent1">
                    <a:lumMod val="75000"/>
                  </a:schemeClr>
                </a:solidFill>
              </a:rPr>
              <a:t>Section Two: Global Harmonization and Hazard Communication </a:t>
            </a:r>
            <a:endParaRPr lang="en-US" sz="2200" dirty="0">
              <a:solidFill>
                <a:schemeClr val="accent1">
                  <a:lumMod val="75000"/>
                </a:schemeClr>
              </a:solidFill>
            </a:endParaRPr>
          </a:p>
        </p:txBody>
      </p:sp>
    </p:spTree>
    <p:extLst>
      <p:ext uri="{BB962C8B-B14F-4D97-AF65-F5344CB8AC3E}">
        <p14:creationId xmlns:p14="http://schemas.microsoft.com/office/powerpoint/2010/main" val="3839725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r>
              <a:rPr lang="en-US" dirty="0" smtClean="0"/>
              <a:t>Today’s Goals &amp; Objectives</a:t>
            </a:r>
            <a:endParaRPr lang="en-US" dirty="0"/>
          </a:p>
        </p:txBody>
      </p:sp>
      <p:sp>
        <p:nvSpPr>
          <p:cNvPr id="3" name="Content Placeholder 2"/>
          <p:cNvSpPr>
            <a:spLocks noGrp="1"/>
          </p:cNvSpPr>
          <p:nvPr>
            <p:ph idx="1"/>
          </p:nvPr>
        </p:nvSpPr>
        <p:spPr>
          <a:xfrm>
            <a:off x="457200" y="990600"/>
            <a:ext cx="8229600" cy="5867400"/>
          </a:xfrm>
        </p:spPr>
        <p:txBody>
          <a:bodyPr>
            <a:normAutofit fontScale="25000" lnSpcReduction="20000"/>
          </a:bodyPr>
          <a:lstStyle/>
          <a:p>
            <a:pPr marL="0" indent="0">
              <a:buNone/>
            </a:pPr>
            <a:r>
              <a:rPr lang="en-US" sz="7200" b="1" u="sng" dirty="0"/>
              <a:t>Introduction</a:t>
            </a:r>
            <a:endParaRPr lang="en-US" sz="7200" dirty="0"/>
          </a:p>
          <a:p>
            <a:pPr marL="0" indent="0">
              <a:buNone/>
            </a:pPr>
            <a:r>
              <a:rPr lang="en-US" sz="7200" b="1" dirty="0"/>
              <a:t> </a:t>
            </a:r>
            <a:endParaRPr lang="en-US" sz="7200" dirty="0"/>
          </a:p>
          <a:p>
            <a:pPr marL="0" indent="0">
              <a:lnSpc>
                <a:spcPct val="170000"/>
              </a:lnSpc>
              <a:buNone/>
            </a:pPr>
            <a:r>
              <a:rPr lang="en-US" sz="7200" b="1" dirty="0" smtClean="0"/>
              <a:t>The two primary goals of this training :</a:t>
            </a:r>
          </a:p>
          <a:p>
            <a:pPr marL="514350" indent="-514350">
              <a:lnSpc>
                <a:spcPct val="170000"/>
              </a:lnSpc>
              <a:buFont typeface="+mj-lt"/>
              <a:buAutoNum type="arabicPeriod"/>
            </a:pPr>
            <a:r>
              <a:rPr lang="en-US" sz="7200" b="1" dirty="0"/>
              <a:t>I</a:t>
            </a:r>
            <a:r>
              <a:rPr lang="en-US" sz="7200" b="1" dirty="0" smtClean="0"/>
              <a:t>ntroduce the newly revised </a:t>
            </a:r>
            <a:r>
              <a:rPr lang="en-US" sz="7200" b="1" dirty="0"/>
              <a:t>Hazard Communication Standard (</a:t>
            </a:r>
            <a:r>
              <a:rPr lang="en-US" sz="7200" b="1" dirty="0" smtClean="0"/>
              <a:t>HCS</a:t>
            </a:r>
            <a:r>
              <a:rPr lang="en-US" sz="7200" b="1" dirty="0"/>
              <a:t>) aligning </a:t>
            </a:r>
            <a:r>
              <a:rPr lang="en-US" sz="7200" b="1" dirty="0" smtClean="0"/>
              <a:t>it with </a:t>
            </a:r>
            <a:r>
              <a:rPr lang="en-US" sz="7200" b="1" dirty="0"/>
              <a:t>the Globally Harmonized System (GHS) of Classification and Labeling of </a:t>
            </a:r>
            <a:r>
              <a:rPr lang="en-US" sz="7200" b="1" dirty="0" smtClean="0"/>
              <a:t>Chemicals. </a:t>
            </a:r>
          </a:p>
          <a:p>
            <a:pPr marL="514350" indent="-514350">
              <a:lnSpc>
                <a:spcPct val="170000"/>
              </a:lnSpc>
              <a:buFont typeface="+mj-lt"/>
              <a:buAutoNum type="arabicPeriod"/>
            </a:pPr>
            <a:endParaRPr lang="en-US" sz="7200" b="1" dirty="0" smtClean="0"/>
          </a:p>
          <a:p>
            <a:pPr marL="514350" indent="-514350">
              <a:lnSpc>
                <a:spcPct val="170000"/>
              </a:lnSpc>
              <a:buFont typeface="+mj-lt"/>
              <a:buAutoNum type="arabicPeriod"/>
            </a:pPr>
            <a:r>
              <a:rPr lang="en-US" sz="7200" b="1" dirty="0" smtClean="0"/>
              <a:t>Provide a basic awareness training emphasizing </a:t>
            </a:r>
            <a:r>
              <a:rPr lang="en-US" sz="7200" b="1" dirty="0"/>
              <a:t>the nature of </a:t>
            </a:r>
            <a:r>
              <a:rPr lang="en-US" sz="7200" b="1" dirty="0" smtClean="0"/>
              <a:t>chemicals. </a:t>
            </a:r>
          </a:p>
          <a:p>
            <a:pPr marL="0" indent="0">
              <a:lnSpc>
                <a:spcPct val="170000"/>
              </a:lnSpc>
              <a:buNone/>
            </a:pPr>
            <a:endParaRPr lang="en-US" sz="7200" b="1" dirty="0"/>
          </a:p>
          <a:p>
            <a:pPr marL="0" indent="0">
              <a:lnSpc>
                <a:spcPct val="170000"/>
              </a:lnSpc>
              <a:buNone/>
            </a:pPr>
            <a:r>
              <a:rPr lang="en-US" sz="7200" b="1" dirty="0" smtClean="0"/>
              <a:t>Note: The </a:t>
            </a:r>
            <a:r>
              <a:rPr lang="en-US" sz="7200" b="1" dirty="0"/>
              <a:t>Hazard Communication Standard (HCS) is now aligned with the Globally Harmonized System of Classification and Labeling of Chemicals (GHS). </a:t>
            </a:r>
            <a:r>
              <a:rPr lang="en-US" b="1" dirty="0"/>
              <a:t> </a:t>
            </a:r>
          </a:p>
          <a:p>
            <a:pPr marL="0" indent="0">
              <a:buNone/>
            </a:pPr>
            <a:endParaRPr lang="en-US" dirty="0"/>
          </a:p>
        </p:txBody>
      </p:sp>
    </p:spTree>
    <p:extLst>
      <p:ext uri="{BB962C8B-B14F-4D97-AF65-F5344CB8AC3E}">
        <p14:creationId xmlns:p14="http://schemas.microsoft.com/office/powerpoint/2010/main" val="2139838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http://www.osha.gov/dcsp/success_stories/compliance_assistance/abbott/abbott_casestudies/slide4.jpg"/>
          <p:cNvPicPr>
            <a:picLocks noChangeAspect="1" noChangeArrowheads="1"/>
          </p:cNvPicPr>
          <p:nvPr/>
        </p:nvPicPr>
        <p:blipFill>
          <a:blip r:embed="rId2" cstate="print"/>
          <a:srcRect/>
          <a:stretch>
            <a:fillRect/>
          </a:stretch>
        </p:blipFill>
        <p:spPr bwMode="auto">
          <a:xfrm>
            <a:off x="-53069" y="0"/>
            <a:ext cx="9184821" cy="6858000"/>
          </a:xfrm>
          <a:prstGeom prst="rect">
            <a:avLst/>
          </a:prstGeom>
          <a:noFill/>
        </p:spPr>
      </p:pic>
    </p:spTree>
    <p:extLst>
      <p:ext uri="{BB962C8B-B14F-4D97-AF65-F5344CB8AC3E}">
        <p14:creationId xmlns:p14="http://schemas.microsoft.com/office/powerpoint/2010/main" val="15012745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152400"/>
            <a:ext cx="8763000" cy="430887"/>
          </a:xfrm>
          <a:prstGeom prst="rect">
            <a:avLst/>
          </a:prstGeom>
        </p:spPr>
        <p:txBody>
          <a:bodyPr wrap="square">
            <a:spAutoFit/>
          </a:bodyPr>
          <a:lstStyle/>
          <a:p>
            <a:r>
              <a:rPr lang="en-US" sz="2200" b="1" dirty="0">
                <a:solidFill>
                  <a:schemeClr val="accent1">
                    <a:lumMod val="75000"/>
                  </a:schemeClr>
                </a:solidFill>
              </a:rPr>
              <a:t>Section Two: Global Harmonization and Hazard Communication </a:t>
            </a:r>
            <a:endParaRPr lang="en-US" sz="2200" dirty="0">
              <a:solidFill>
                <a:schemeClr val="accent1">
                  <a:lumMod val="75000"/>
                </a:schemeClr>
              </a:solidFill>
            </a:endParaRPr>
          </a:p>
        </p:txBody>
      </p:sp>
      <p:sp>
        <p:nvSpPr>
          <p:cNvPr id="2" name="Rectangle 1"/>
          <p:cNvSpPr/>
          <p:nvPr/>
        </p:nvSpPr>
        <p:spPr>
          <a:xfrm>
            <a:off x="381000" y="762000"/>
            <a:ext cx="2743200" cy="5632311"/>
          </a:xfrm>
          <a:prstGeom prst="rect">
            <a:avLst/>
          </a:prstGeom>
        </p:spPr>
        <p:txBody>
          <a:bodyPr wrap="square">
            <a:spAutoFit/>
          </a:bodyPr>
          <a:lstStyle/>
          <a:p>
            <a:r>
              <a:rPr lang="en-US" b="1" dirty="0"/>
              <a:t>Hazard Communication Standard Pictogram</a:t>
            </a:r>
          </a:p>
          <a:p>
            <a:r>
              <a:rPr lang="en-US" dirty="0"/>
              <a:t>As of June 1, 2015, the Hazard Communication Standard (HCS) will require pictograms on labels to alert users of the chemical hazards to which they may be exposed. Each pictogram consists of a symbol on a white background framed within a red border and represents a distinct hazard(s). The pictogram on the label is determined by the chemical hazard classification. </a:t>
            </a:r>
          </a:p>
        </p:txBody>
      </p:sp>
      <p:pic>
        <p:nvPicPr>
          <p:cNvPr id="5" name="Picture 4" descr="C:\Users\Mike\Pictures\Pictuxfjldfjlkdj.png"/>
          <p:cNvPicPr/>
          <p:nvPr/>
        </p:nvPicPr>
        <p:blipFill>
          <a:blip r:embed="rId2">
            <a:extLst>
              <a:ext uri="{28A0092B-C50C-407E-A947-70E740481C1C}">
                <a14:useLocalDpi xmlns:a14="http://schemas.microsoft.com/office/drawing/2010/main" val="0"/>
              </a:ext>
            </a:extLst>
          </a:blip>
          <a:srcRect/>
          <a:stretch>
            <a:fillRect/>
          </a:stretch>
        </p:blipFill>
        <p:spPr bwMode="auto">
          <a:xfrm>
            <a:off x="3726786" y="1143000"/>
            <a:ext cx="4731414" cy="5323840"/>
          </a:xfrm>
          <a:prstGeom prst="rect">
            <a:avLst/>
          </a:prstGeom>
          <a:noFill/>
          <a:ln>
            <a:noFill/>
          </a:ln>
        </p:spPr>
      </p:pic>
    </p:spTree>
    <p:extLst>
      <p:ext uri="{BB962C8B-B14F-4D97-AF65-F5344CB8AC3E}">
        <p14:creationId xmlns:p14="http://schemas.microsoft.com/office/powerpoint/2010/main" val="41008678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152400"/>
            <a:ext cx="8763000" cy="430887"/>
          </a:xfrm>
          <a:prstGeom prst="rect">
            <a:avLst/>
          </a:prstGeom>
        </p:spPr>
        <p:txBody>
          <a:bodyPr wrap="square">
            <a:spAutoFit/>
          </a:bodyPr>
          <a:lstStyle/>
          <a:p>
            <a:r>
              <a:rPr lang="en-US" sz="2200" b="1" dirty="0">
                <a:solidFill>
                  <a:schemeClr val="accent1">
                    <a:lumMod val="75000"/>
                  </a:schemeClr>
                </a:solidFill>
              </a:rPr>
              <a:t>Section Two: Global Harmonization and Hazard Communication </a:t>
            </a:r>
            <a:endParaRPr lang="en-US" sz="2200" dirty="0">
              <a:solidFill>
                <a:schemeClr val="accent1">
                  <a:lumMod val="75000"/>
                </a:schemeClr>
              </a:solidFill>
            </a:endParaRPr>
          </a:p>
        </p:txBody>
      </p:sp>
      <p:pic>
        <p:nvPicPr>
          <p:cNvPr id="3" name="Picture 6"/>
          <p:cNvPicPr>
            <a:picLocks noChangeAspect="1" noChangeArrowheads="1"/>
          </p:cNvPicPr>
          <p:nvPr/>
        </p:nvPicPr>
        <p:blipFill>
          <a:blip r:embed="rId2" cstate="print"/>
          <a:srcRect/>
          <a:stretch>
            <a:fillRect/>
          </a:stretch>
        </p:blipFill>
        <p:spPr bwMode="auto">
          <a:xfrm>
            <a:off x="2157412" y="589899"/>
            <a:ext cx="5005388" cy="6115701"/>
          </a:xfrm>
          <a:prstGeom prst="rect">
            <a:avLst/>
          </a:prstGeom>
          <a:noFill/>
          <a:ln w="9525">
            <a:noFill/>
            <a:miter lim="800000"/>
            <a:headEnd/>
            <a:tailEnd/>
          </a:ln>
          <a:effectLst/>
        </p:spPr>
      </p:pic>
    </p:spTree>
    <p:extLst>
      <p:ext uri="{BB962C8B-B14F-4D97-AF65-F5344CB8AC3E}">
        <p14:creationId xmlns:p14="http://schemas.microsoft.com/office/powerpoint/2010/main" val="23833009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152400"/>
            <a:ext cx="8763000" cy="430887"/>
          </a:xfrm>
          <a:prstGeom prst="rect">
            <a:avLst/>
          </a:prstGeom>
        </p:spPr>
        <p:txBody>
          <a:bodyPr wrap="square">
            <a:spAutoFit/>
          </a:bodyPr>
          <a:lstStyle/>
          <a:p>
            <a:r>
              <a:rPr lang="en-US" sz="2200" b="1" dirty="0">
                <a:solidFill>
                  <a:schemeClr val="accent1">
                    <a:lumMod val="75000"/>
                  </a:schemeClr>
                </a:solidFill>
              </a:rPr>
              <a:t>Section Two: Global Harmonization and Hazard Communication </a:t>
            </a:r>
            <a:endParaRPr lang="en-US" sz="2200" dirty="0">
              <a:solidFill>
                <a:schemeClr val="accent1">
                  <a:lumMod val="75000"/>
                </a:schemeClr>
              </a:solidFill>
            </a:endParaRPr>
          </a:p>
        </p:txBody>
      </p:sp>
      <p:pic>
        <p:nvPicPr>
          <p:cNvPr id="165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88312"/>
            <a:ext cx="7162800" cy="581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4597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152400"/>
            <a:ext cx="8763000" cy="430887"/>
          </a:xfrm>
          <a:prstGeom prst="rect">
            <a:avLst/>
          </a:prstGeom>
        </p:spPr>
        <p:txBody>
          <a:bodyPr wrap="square">
            <a:spAutoFit/>
          </a:bodyPr>
          <a:lstStyle/>
          <a:p>
            <a:r>
              <a:rPr lang="en-US" sz="2200" b="1" dirty="0">
                <a:solidFill>
                  <a:schemeClr val="accent1">
                    <a:lumMod val="75000"/>
                  </a:schemeClr>
                </a:solidFill>
              </a:rPr>
              <a:t>Section Two: Global Harmonization and Hazard Communication </a:t>
            </a:r>
            <a:endParaRPr lang="en-US" sz="2200" dirty="0">
              <a:solidFill>
                <a:schemeClr val="accent1">
                  <a:lumMod val="75000"/>
                </a:schemeClr>
              </a:solidFill>
            </a:endParaRPr>
          </a:p>
        </p:txBody>
      </p:sp>
      <p:pic>
        <p:nvPicPr>
          <p:cNvPr id="166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962249"/>
            <a:ext cx="6019799" cy="5514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45929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763000" cy="954107"/>
          </a:xfrm>
          <a:prstGeom prst="rect">
            <a:avLst/>
          </a:prstGeom>
        </p:spPr>
        <p:txBody>
          <a:bodyPr wrap="square">
            <a:spAutoFit/>
          </a:bodyPr>
          <a:lstStyle/>
          <a:p>
            <a:r>
              <a:rPr lang="en-US" sz="2800" b="1" dirty="0">
                <a:solidFill>
                  <a:schemeClr val="accent1">
                    <a:lumMod val="75000"/>
                  </a:schemeClr>
                </a:solidFill>
              </a:rPr>
              <a:t>Section </a:t>
            </a:r>
            <a:r>
              <a:rPr lang="en-US" sz="2800" b="1" dirty="0" smtClean="0">
                <a:solidFill>
                  <a:schemeClr val="accent1">
                    <a:lumMod val="75000"/>
                  </a:schemeClr>
                </a:solidFill>
              </a:rPr>
              <a:t>Three: </a:t>
            </a:r>
            <a:r>
              <a:rPr lang="en-US" sz="2800" b="1" dirty="0">
                <a:solidFill>
                  <a:schemeClr val="accent1">
                    <a:lumMod val="75000"/>
                  </a:schemeClr>
                </a:solidFill>
              </a:rPr>
              <a:t>Job Hazard Analysis</a:t>
            </a:r>
            <a:endParaRPr lang="en-US" sz="2800" dirty="0">
              <a:solidFill>
                <a:schemeClr val="accent1">
                  <a:lumMod val="75000"/>
                </a:schemeClr>
              </a:solidFill>
            </a:endParaRPr>
          </a:p>
          <a:p>
            <a:endParaRPr lang="en-US" sz="2800" dirty="0">
              <a:solidFill>
                <a:schemeClr val="accent1">
                  <a:lumMod val="75000"/>
                </a:schemeClr>
              </a:solidFill>
            </a:endParaRPr>
          </a:p>
        </p:txBody>
      </p:sp>
      <p:sp>
        <p:nvSpPr>
          <p:cNvPr id="3" name="Rectangle 2"/>
          <p:cNvSpPr/>
          <p:nvPr/>
        </p:nvSpPr>
        <p:spPr>
          <a:xfrm>
            <a:off x="2819400" y="1079242"/>
            <a:ext cx="6324600" cy="5016758"/>
          </a:xfrm>
          <a:prstGeom prst="rect">
            <a:avLst/>
          </a:prstGeom>
        </p:spPr>
        <p:txBody>
          <a:bodyPr wrap="square">
            <a:spAutoFit/>
          </a:bodyPr>
          <a:lstStyle/>
          <a:p>
            <a:r>
              <a:rPr lang="en-US" sz="2000" b="1" u="sng" dirty="0"/>
              <a:t>Job Hazard </a:t>
            </a:r>
            <a:r>
              <a:rPr lang="en-US" sz="2000" b="1" u="sng" dirty="0" smtClean="0"/>
              <a:t>Analysis</a:t>
            </a:r>
          </a:p>
          <a:p>
            <a:endParaRPr lang="en-US" sz="2000" dirty="0"/>
          </a:p>
          <a:p>
            <a:pPr lvl="0"/>
            <a:r>
              <a:rPr lang="en-US" sz="2000" dirty="0"/>
              <a:t>Safety Process</a:t>
            </a:r>
          </a:p>
          <a:p>
            <a:pPr lvl="1"/>
            <a:r>
              <a:rPr lang="en-US" sz="2000" dirty="0"/>
              <a:t>Assess</a:t>
            </a:r>
          </a:p>
          <a:p>
            <a:pPr lvl="1"/>
            <a:r>
              <a:rPr lang="en-US" sz="2000" dirty="0"/>
              <a:t>Plan and Control (hierarchy of controls)</a:t>
            </a:r>
          </a:p>
          <a:p>
            <a:pPr lvl="1"/>
            <a:r>
              <a:rPr lang="en-US" sz="2000" dirty="0"/>
              <a:t>Train</a:t>
            </a:r>
          </a:p>
          <a:p>
            <a:pPr lvl="1"/>
            <a:r>
              <a:rPr lang="en-US" sz="2000" dirty="0"/>
              <a:t>Implement </a:t>
            </a:r>
          </a:p>
          <a:p>
            <a:pPr lvl="1"/>
            <a:r>
              <a:rPr lang="en-US" sz="2000" dirty="0"/>
              <a:t>Monitor </a:t>
            </a:r>
          </a:p>
          <a:p>
            <a:pPr lvl="1"/>
            <a:r>
              <a:rPr lang="en-US" sz="2000" dirty="0" smtClean="0"/>
              <a:t>Re-Assess</a:t>
            </a:r>
          </a:p>
          <a:p>
            <a:pPr lvl="1"/>
            <a:endParaRPr lang="en-US" sz="2000" dirty="0"/>
          </a:p>
          <a:p>
            <a:pPr lvl="0"/>
            <a:r>
              <a:rPr lang="en-US" sz="2000" dirty="0"/>
              <a:t>Routes of Entry (Exposure)</a:t>
            </a:r>
          </a:p>
          <a:p>
            <a:pPr lvl="1"/>
            <a:r>
              <a:rPr lang="en-US" sz="2000" dirty="0"/>
              <a:t>Absorption </a:t>
            </a:r>
          </a:p>
          <a:p>
            <a:pPr lvl="1"/>
            <a:r>
              <a:rPr lang="en-US" sz="2000" dirty="0"/>
              <a:t>Ingestion</a:t>
            </a:r>
          </a:p>
          <a:p>
            <a:pPr lvl="1"/>
            <a:r>
              <a:rPr lang="en-US" sz="2000" dirty="0"/>
              <a:t>Inhalation</a:t>
            </a:r>
          </a:p>
          <a:p>
            <a:pPr lvl="1"/>
            <a:r>
              <a:rPr lang="en-US" sz="2000" dirty="0"/>
              <a:t>Injection </a:t>
            </a:r>
          </a:p>
          <a:p>
            <a:pPr lvl="1"/>
            <a:r>
              <a:rPr lang="en-US" sz="2000" dirty="0"/>
              <a:t>(The front door into your home)</a:t>
            </a:r>
          </a:p>
        </p:txBody>
      </p:sp>
    </p:spTree>
    <p:extLst>
      <p:ext uri="{BB962C8B-B14F-4D97-AF65-F5344CB8AC3E}">
        <p14:creationId xmlns:p14="http://schemas.microsoft.com/office/powerpoint/2010/main" val="36208322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a:stCxn id="7" idx="0"/>
          </p:cNvCxnSpPr>
          <p:nvPr/>
        </p:nvCxnSpPr>
        <p:spPr>
          <a:xfrm flipH="1">
            <a:off x="4494988" y="152400"/>
            <a:ext cx="175688" cy="57912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702551" y="381000"/>
            <a:ext cx="1707649" cy="609600"/>
          </a:xfrm>
          <a:prstGeom prst="rect">
            <a:avLst/>
          </a:prstGeom>
          <a:solidFill>
            <a:schemeClr val="accent6">
              <a:lumMod val="40000"/>
              <a:lumOff val="60000"/>
            </a:schemeClr>
          </a:solidFill>
          <a:ln w="28575">
            <a:solidFill>
              <a:schemeClr val="bg2">
                <a:lumMod val="2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Rectangle 6"/>
          <p:cNvSpPr/>
          <p:nvPr/>
        </p:nvSpPr>
        <p:spPr>
          <a:xfrm>
            <a:off x="3626351" y="152400"/>
            <a:ext cx="2088649" cy="838200"/>
          </a:xfrm>
          <a:prstGeom prst="rect">
            <a:avLst/>
          </a:prstGeom>
          <a:solidFill>
            <a:schemeClr val="accent6">
              <a:lumMod val="40000"/>
              <a:lumOff val="60000"/>
            </a:schemeClr>
          </a:solidFill>
          <a:ln w="28575">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r>
              <a:rPr lang="en-US" sz="1200" b="1" kern="1200" dirty="0" smtClean="0">
                <a:solidFill>
                  <a:schemeClr val="tx1"/>
                </a:solidFill>
                <a:latin typeface="+mj-lt"/>
              </a:rPr>
              <a:t>Introductio</a:t>
            </a:r>
            <a:r>
              <a:rPr lang="en-US" sz="1200" b="1" dirty="0" smtClean="0">
                <a:solidFill>
                  <a:schemeClr val="tx1"/>
                </a:solidFill>
                <a:latin typeface="+mj-lt"/>
              </a:rPr>
              <a:t>n to </a:t>
            </a:r>
          </a:p>
          <a:p>
            <a:pPr lvl="0" algn="ctr" defTabSz="533400">
              <a:lnSpc>
                <a:spcPct val="90000"/>
              </a:lnSpc>
              <a:spcBef>
                <a:spcPct val="0"/>
              </a:spcBef>
              <a:spcAft>
                <a:spcPct val="35000"/>
              </a:spcAft>
            </a:pPr>
            <a:r>
              <a:rPr lang="en-US" sz="1200" b="1" kern="1200" dirty="0" smtClean="0">
                <a:solidFill>
                  <a:schemeClr val="tx1"/>
                </a:solidFill>
                <a:latin typeface="+mj-lt"/>
              </a:rPr>
              <a:t>Hazard Communication</a:t>
            </a:r>
          </a:p>
          <a:p>
            <a:pPr lvl="0" algn="ctr" defTabSz="533400">
              <a:lnSpc>
                <a:spcPct val="90000"/>
              </a:lnSpc>
              <a:spcBef>
                <a:spcPct val="0"/>
              </a:spcBef>
              <a:spcAft>
                <a:spcPct val="35000"/>
              </a:spcAft>
            </a:pPr>
            <a:r>
              <a:rPr lang="en-US" sz="1200" b="1" dirty="0" smtClean="0">
                <a:solidFill>
                  <a:schemeClr val="tx1"/>
                </a:solidFill>
                <a:latin typeface="+mj-lt"/>
              </a:rPr>
              <a:t>Rights &amp; Responsibilities</a:t>
            </a:r>
            <a:endParaRPr lang="en-US" sz="1200" b="1" kern="1200" dirty="0" smtClean="0">
              <a:solidFill>
                <a:schemeClr val="tx1"/>
              </a:solidFill>
              <a:latin typeface="+mj-lt"/>
            </a:endParaRPr>
          </a:p>
          <a:p>
            <a:pPr lvl="0" algn="ctr" defTabSz="533400">
              <a:lnSpc>
                <a:spcPct val="90000"/>
              </a:lnSpc>
              <a:spcBef>
                <a:spcPct val="0"/>
              </a:spcBef>
              <a:spcAft>
                <a:spcPct val="35000"/>
              </a:spcAft>
            </a:pPr>
            <a:r>
              <a:rPr lang="en-US" sz="1200" b="1" kern="1200" dirty="0" smtClean="0">
                <a:solidFill>
                  <a:schemeClr val="tx1"/>
                </a:solidFill>
                <a:latin typeface="+mj-lt"/>
              </a:rPr>
              <a:t> </a:t>
            </a:r>
          </a:p>
          <a:p>
            <a:pPr lvl="0" algn="ctr" defTabSz="533400">
              <a:lnSpc>
                <a:spcPct val="90000"/>
              </a:lnSpc>
              <a:spcBef>
                <a:spcPct val="0"/>
              </a:spcBef>
              <a:spcAft>
                <a:spcPct val="35000"/>
              </a:spcAft>
            </a:pPr>
            <a:endParaRPr lang="en-US" sz="1200" b="1" kern="1200" dirty="0">
              <a:solidFill>
                <a:schemeClr val="tx1"/>
              </a:solidFill>
              <a:latin typeface="+mj-lt"/>
            </a:endParaRPr>
          </a:p>
        </p:txBody>
      </p:sp>
      <p:sp>
        <p:nvSpPr>
          <p:cNvPr id="8" name="Rectangle 7"/>
          <p:cNvSpPr/>
          <p:nvPr/>
        </p:nvSpPr>
        <p:spPr>
          <a:xfrm>
            <a:off x="2133600" y="1143000"/>
            <a:ext cx="5029200" cy="533400"/>
          </a:xfrm>
          <a:prstGeom prst="rect">
            <a:avLst/>
          </a:prstGeom>
          <a:solidFill>
            <a:schemeClr val="accent6">
              <a:lumMod val="40000"/>
              <a:lumOff val="60000"/>
            </a:schemeClr>
          </a:solidFill>
          <a:ln w="28575">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r>
              <a:rPr lang="en-US" sz="1200" b="1" kern="1200" dirty="0" smtClean="0">
                <a:solidFill>
                  <a:schemeClr val="tx1"/>
                </a:solidFill>
                <a:latin typeface="+mj-lt"/>
              </a:rPr>
              <a:t>Globally Harmonized System of Classification </a:t>
            </a:r>
          </a:p>
          <a:p>
            <a:pPr lvl="0" algn="ctr" defTabSz="533400">
              <a:lnSpc>
                <a:spcPct val="90000"/>
              </a:lnSpc>
              <a:spcBef>
                <a:spcPct val="0"/>
              </a:spcBef>
              <a:spcAft>
                <a:spcPct val="35000"/>
              </a:spcAft>
            </a:pPr>
            <a:r>
              <a:rPr lang="en-US" sz="1200" b="1" kern="1200" dirty="0" smtClean="0">
                <a:solidFill>
                  <a:schemeClr val="tx1"/>
                </a:solidFill>
                <a:latin typeface="+mj-lt"/>
              </a:rPr>
              <a:t>and Labeling of Chemicals  (GHS) </a:t>
            </a:r>
          </a:p>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r>
              <a:rPr lang="en-US" sz="1200" b="1" kern="1200" dirty="0" smtClean="0">
                <a:solidFill>
                  <a:schemeClr val="tx1"/>
                </a:solidFill>
                <a:latin typeface="+mj-lt"/>
              </a:rPr>
              <a:t> </a:t>
            </a:r>
          </a:p>
          <a:p>
            <a:pPr lvl="0" algn="ctr" defTabSz="533400">
              <a:lnSpc>
                <a:spcPct val="90000"/>
              </a:lnSpc>
              <a:spcBef>
                <a:spcPct val="0"/>
              </a:spcBef>
              <a:spcAft>
                <a:spcPct val="35000"/>
              </a:spcAft>
            </a:pPr>
            <a:endParaRPr lang="en-US" sz="1200" b="1" kern="1200" dirty="0">
              <a:solidFill>
                <a:schemeClr val="tx1"/>
              </a:solidFill>
              <a:latin typeface="+mj-lt"/>
            </a:endParaRPr>
          </a:p>
        </p:txBody>
      </p:sp>
      <p:sp>
        <p:nvSpPr>
          <p:cNvPr id="9" name="Rectangle 8"/>
          <p:cNvSpPr/>
          <p:nvPr/>
        </p:nvSpPr>
        <p:spPr>
          <a:xfrm>
            <a:off x="2286000" y="1905000"/>
            <a:ext cx="4648200" cy="533400"/>
          </a:xfrm>
          <a:prstGeom prst="rect">
            <a:avLst/>
          </a:prstGeom>
          <a:solidFill>
            <a:schemeClr val="accent6">
              <a:lumMod val="40000"/>
              <a:lumOff val="60000"/>
            </a:schemeClr>
          </a:solidFill>
          <a:ln w="28575">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r>
              <a:rPr lang="en-US" sz="1200" b="1" dirty="0" smtClean="0">
                <a:solidFill>
                  <a:schemeClr val="tx1"/>
                </a:solidFill>
              </a:rPr>
              <a:t>Global </a:t>
            </a:r>
            <a:r>
              <a:rPr lang="en-US" sz="1200" b="1" dirty="0">
                <a:solidFill>
                  <a:schemeClr val="tx1"/>
                </a:solidFill>
              </a:rPr>
              <a:t>Harmonization and Hazard Communication</a:t>
            </a:r>
            <a:r>
              <a:rPr lang="en-US" sz="1200" b="1" kern="1200" dirty="0" smtClean="0">
                <a:solidFill>
                  <a:schemeClr val="tx1"/>
                </a:solidFill>
                <a:latin typeface="+mj-lt"/>
              </a:rPr>
              <a:t> </a:t>
            </a:r>
          </a:p>
          <a:p>
            <a:pPr lvl="0" algn="ctr" defTabSz="533400">
              <a:lnSpc>
                <a:spcPct val="90000"/>
              </a:lnSpc>
              <a:spcBef>
                <a:spcPct val="0"/>
              </a:spcBef>
              <a:spcAft>
                <a:spcPct val="35000"/>
              </a:spcAft>
            </a:pPr>
            <a:endParaRPr lang="en-US" sz="1200" b="1" kern="1200" dirty="0">
              <a:solidFill>
                <a:schemeClr val="tx1"/>
              </a:solidFill>
              <a:latin typeface="+mj-lt"/>
            </a:endParaRPr>
          </a:p>
        </p:txBody>
      </p:sp>
      <p:grpSp>
        <p:nvGrpSpPr>
          <p:cNvPr id="10" name="Group 9"/>
          <p:cNvGrpSpPr/>
          <p:nvPr/>
        </p:nvGrpSpPr>
        <p:grpSpPr>
          <a:xfrm>
            <a:off x="3886200" y="3200400"/>
            <a:ext cx="1371600" cy="381000"/>
            <a:chOff x="1722327" y="4698"/>
            <a:chExt cx="5701298" cy="841712"/>
          </a:xfrm>
          <a:solidFill>
            <a:schemeClr val="accent6">
              <a:lumMod val="40000"/>
              <a:lumOff val="60000"/>
            </a:schemeClr>
          </a:solidFill>
        </p:grpSpPr>
        <p:sp>
          <p:nvSpPr>
            <p:cNvPr id="11" name="Rectangle 10"/>
            <p:cNvSpPr/>
            <p:nvPr/>
          </p:nvSpPr>
          <p:spPr>
            <a:xfrm>
              <a:off x="1722327" y="4698"/>
              <a:ext cx="5701298" cy="841712"/>
            </a:xfrm>
            <a:prstGeom prst="rect">
              <a:avLst/>
            </a:prstGeom>
            <a:grpFill/>
            <a:ln w="28575">
              <a:solidFill>
                <a:schemeClr val="bg2">
                  <a:lumMod val="2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1722327" y="4698"/>
              <a:ext cx="5701298" cy="841712"/>
            </a:xfrm>
            <a:prstGeom prst="rect">
              <a:avLst/>
            </a:prstGeom>
            <a:grpFill/>
            <a:ln w="28575">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r>
                <a:rPr lang="en-US" sz="1200" b="1" kern="1200" dirty="0" smtClean="0">
                  <a:solidFill>
                    <a:schemeClr val="tx1"/>
                  </a:solidFill>
                  <a:latin typeface="+mj-lt"/>
                </a:rPr>
                <a:t>Nature of Hazards</a:t>
              </a:r>
            </a:p>
            <a:p>
              <a:pPr lvl="0" algn="ctr" defTabSz="533400">
                <a:lnSpc>
                  <a:spcPct val="90000"/>
                </a:lnSpc>
                <a:spcBef>
                  <a:spcPct val="0"/>
                </a:spcBef>
                <a:spcAft>
                  <a:spcPct val="35000"/>
                </a:spcAft>
              </a:pPr>
              <a:r>
                <a:rPr lang="en-US" sz="1200" b="1" kern="1200" dirty="0" smtClean="0">
                  <a:solidFill>
                    <a:schemeClr val="tx1"/>
                  </a:solidFill>
                  <a:latin typeface="+mj-lt"/>
                </a:rPr>
                <a:t> </a:t>
              </a:r>
            </a:p>
            <a:p>
              <a:pPr lvl="0" algn="ctr" defTabSz="533400">
                <a:lnSpc>
                  <a:spcPct val="90000"/>
                </a:lnSpc>
                <a:spcBef>
                  <a:spcPct val="0"/>
                </a:spcBef>
                <a:spcAft>
                  <a:spcPct val="35000"/>
                </a:spcAft>
              </a:pPr>
              <a:endParaRPr lang="en-US" sz="1200" b="1" kern="1200" dirty="0">
                <a:solidFill>
                  <a:schemeClr val="tx1"/>
                </a:solidFill>
                <a:latin typeface="+mj-lt"/>
              </a:endParaRPr>
            </a:p>
          </p:txBody>
        </p:sp>
      </p:grpSp>
      <p:grpSp>
        <p:nvGrpSpPr>
          <p:cNvPr id="13" name="Group 12"/>
          <p:cNvGrpSpPr/>
          <p:nvPr/>
        </p:nvGrpSpPr>
        <p:grpSpPr>
          <a:xfrm>
            <a:off x="3657600" y="2667000"/>
            <a:ext cx="1828800" cy="381000"/>
            <a:chOff x="1722327" y="4698"/>
            <a:chExt cx="5701298" cy="841712"/>
          </a:xfrm>
          <a:solidFill>
            <a:schemeClr val="accent6">
              <a:lumMod val="40000"/>
              <a:lumOff val="60000"/>
            </a:schemeClr>
          </a:solidFill>
        </p:grpSpPr>
        <p:sp>
          <p:nvSpPr>
            <p:cNvPr id="14" name="Rectangle 13"/>
            <p:cNvSpPr/>
            <p:nvPr/>
          </p:nvSpPr>
          <p:spPr>
            <a:xfrm>
              <a:off x="1722327" y="4698"/>
              <a:ext cx="5701298" cy="841712"/>
            </a:xfrm>
            <a:prstGeom prst="rect">
              <a:avLst/>
            </a:prstGeom>
            <a:grpFill/>
            <a:ln w="28575">
              <a:solidFill>
                <a:schemeClr val="bg2">
                  <a:lumMod val="2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Rectangle 14"/>
            <p:cNvSpPr/>
            <p:nvPr/>
          </p:nvSpPr>
          <p:spPr>
            <a:xfrm>
              <a:off x="1722327" y="4698"/>
              <a:ext cx="5701298" cy="841712"/>
            </a:xfrm>
            <a:prstGeom prst="rect">
              <a:avLst/>
            </a:prstGeom>
            <a:grpFill/>
            <a:ln w="28575">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r>
                <a:rPr lang="en-US" sz="1200" b="1" dirty="0" smtClean="0">
                  <a:solidFill>
                    <a:schemeClr val="tx1"/>
                  </a:solidFill>
                  <a:latin typeface="+mj-lt"/>
                </a:rPr>
                <a:t>Job Hazard Analysis</a:t>
              </a:r>
              <a:endParaRPr lang="en-US" sz="1200" b="1" kern="1200" dirty="0" smtClean="0">
                <a:solidFill>
                  <a:schemeClr val="tx1"/>
                </a:solidFill>
                <a:latin typeface="+mj-lt"/>
              </a:endParaRPr>
            </a:p>
            <a:p>
              <a:pPr lvl="0" algn="ctr" defTabSz="533400">
                <a:lnSpc>
                  <a:spcPct val="90000"/>
                </a:lnSpc>
                <a:spcBef>
                  <a:spcPct val="0"/>
                </a:spcBef>
                <a:spcAft>
                  <a:spcPct val="35000"/>
                </a:spcAft>
              </a:pPr>
              <a:r>
                <a:rPr lang="en-US" sz="1200" b="1" kern="1200" dirty="0" smtClean="0">
                  <a:solidFill>
                    <a:schemeClr val="tx1"/>
                  </a:solidFill>
                  <a:latin typeface="+mj-lt"/>
                </a:rPr>
                <a:t> </a:t>
              </a:r>
            </a:p>
            <a:p>
              <a:pPr lvl="0" algn="ctr" defTabSz="533400">
                <a:lnSpc>
                  <a:spcPct val="90000"/>
                </a:lnSpc>
                <a:spcBef>
                  <a:spcPct val="0"/>
                </a:spcBef>
                <a:spcAft>
                  <a:spcPct val="35000"/>
                </a:spcAft>
              </a:pPr>
              <a:endParaRPr lang="en-US" sz="1200" b="1" kern="1200" dirty="0">
                <a:solidFill>
                  <a:schemeClr val="tx1"/>
                </a:solidFill>
                <a:latin typeface="+mj-lt"/>
              </a:endParaRPr>
            </a:p>
          </p:txBody>
        </p:sp>
      </p:grpSp>
      <p:cxnSp>
        <p:nvCxnSpPr>
          <p:cNvPr id="16" name="Straight Connector 15"/>
          <p:cNvCxnSpPr/>
          <p:nvPr/>
        </p:nvCxnSpPr>
        <p:spPr>
          <a:xfrm flipH="1">
            <a:off x="838200" y="3733800"/>
            <a:ext cx="74676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45" idx="0"/>
          </p:cNvCxnSpPr>
          <p:nvPr/>
        </p:nvCxnSpPr>
        <p:spPr>
          <a:xfrm>
            <a:off x="838200" y="3733800"/>
            <a:ext cx="0" cy="1524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38200" y="3733800"/>
            <a:ext cx="0" cy="762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33600" y="3733800"/>
            <a:ext cx="0" cy="1524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352800" y="3733800"/>
            <a:ext cx="0" cy="1524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305800" y="3733800"/>
            <a:ext cx="0" cy="1524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72000" y="3733800"/>
            <a:ext cx="0" cy="1524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791200" y="3733800"/>
            <a:ext cx="0" cy="1524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010400" y="3733800"/>
            <a:ext cx="0" cy="1524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flipH="1">
            <a:off x="5867400" y="6172200"/>
            <a:ext cx="1066800" cy="533400"/>
          </a:xfrm>
          <a:prstGeom prst="rect">
            <a:avLst/>
          </a:prstGeom>
          <a:solidFill>
            <a:schemeClr val="accent6">
              <a:lumMod val="40000"/>
              <a:lumOff val="60000"/>
            </a:schemeClr>
          </a:solidFill>
          <a:ln w="28575">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r>
              <a:rPr lang="en-US" sz="1200" b="1" dirty="0" smtClean="0">
                <a:solidFill>
                  <a:schemeClr val="tx1"/>
                </a:solidFill>
                <a:latin typeface="+mj-lt"/>
              </a:rPr>
              <a:t>Dry Cleaning</a:t>
            </a:r>
            <a:endParaRPr lang="en-US" sz="1200" b="1" kern="1200" dirty="0" smtClean="0">
              <a:solidFill>
                <a:schemeClr val="tx1"/>
              </a:solidFill>
              <a:latin typeface="+mj-lt"/>
            </a:endParaRPr>
          </a:p>
          <a:p>
            <a:pPr lvl="0" algn="ctr" defTabSz="533400">
              <a:lnSpc>
                <a:spcPct val="90000"/>
              </a:lnSpc>
              <a:spcBef>
                <a:spcPct val="0"/>
              </a:spcBef>
              <a:spcAft>
                <a:spcPct val="35000"/>
              </a:spcAft>
            </a:pPr>
            <a:r>
              <a:rPr lang="en-US" sz="1200" b="1" kern="1200" dirty="0" smtClean="0">
                <a:solidFill>
                  <a:schemeClr val="tx1"/>
                </a:solidFill>
                <a:latin typeface="+mj-lt"/>
              </a:rPr>
              <a:t> </a:t>
            </a:r>
          </a:p>
          <a:p>
            <a:pPr lvl="0" algn="ctr" defTabSz="533400">
              <a:lnSpc>
                <a:spcPct val="90000"/>
              </a:lnSpc>
              <a:spcBef>
                <a:spcPct val="0"/>
              </a:spcBef>
              <a:spcAft>
                <a:spcPct val="35000"/>
              </a:spcAft>
            </a:pPr>
            <a:endParaRPr lang="en-US" sz="1200" b="1" kern="1200" dirty="0">
              <a:solidFill>
                <a:schemeClr val="tx1"/>
              </a:solidFill>
              <a:latin typeface="+mj-lt"/>
            </a:endParaRPr>
          </a:p>
        </p:txBody>
      </p:sp>
      <p:sp>
        <p:nvSpPr>
          <p:cNvPr id="26" name="Rectangle 25"/>
          <p:cNvSpPr/>
          <p:nvPr/>
        </p:nvSpPr>
        <p:spPr>
          <a:xfrm flipH="1">
            <a:off x="4648200" y="6172200"/>
            <a:ext cx="1066800" cy="533400"/>
          </a:xfrm>
          <a:prstGeom prst="rect">
            <a:avLst/>
          </a:prstGeom>
          <a:solidFill>
            <a:schemeClr val="accent6">
              <a:lumMod val="40000"/>
              <a:lumOff val="60000"/>
            </a:schemeClr>
          </a:solidFill>
          <a:ln w="28575">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r>
              <a:rPr lang="en-US" sz="1200" b="1" kern="1200" dirty="0" smtClean="0">
                <a:solidFill>
                  <a:schemeClr val="tx1"/>
                </a:solidFill>
                <a:latin typeface="+mj-lt"/>
              </a:rPr>
              <a:t>Healthcare</a:t>
            </a:r>
          </a:p>
          <a:p>
            <a:pPr lvl="0" algn="ctr" defTabSz="533400">
              <a:lnSpc>
                <a:spcPct val="90000"/>
              </a:lnSpc>
              <a:spcBef>
                <a:spcPct val="0"/>
              </a:spcBef>
              <a:spcAft>
                <a:spcPct val="35000"/>
              </a:spcAft>
            </a:pPr>
            <a:r>
              <a:rPr lang="en-US" sz="1200" b="1" kern="1200" dirty="0" smtClean="0">
                <a:solidFill>
                  <a:schemeClr val="tx1"/>
                </a:solidFill>
                <a:latin typeface="+mj-lt"/>
              </a:rPr>
              <a:t> </a:t>
            </a:r>
          </a:p>
          <a:p>
            <a:pPr lvl="0" algn="ctr" defTabSz="533400">
              <a:lnSpc>
                <a:spcPct val="90000"/>
              </a:lnSpc>
              <a:spcBef>
                <a:spcPct val="0"/>
              </a:spcBef>
              <a:spcAft>
                <a:spcPct val="35000"/>
              </a:spcAft>
            </a:pPr>
            <a:endParaRPr lang="en-US" sz="1200" b="1" kern="1200" dirty="0">
              <a:solidFill>
                <a:schemeClr val="tx1"/>
              </a:solidFill>
              <a:latin typeface="+mj-lt"/>
            </a:endParaRPr>
          </a:p>
        </p:txBody>
      </p:sp>
      <p:sp>
        <p:nvSpPr>
          <p:cNvPr id="27" name="Rectangle 26"/>
          <p:cNvSpPr/>
          <p:nvPr/>
        </p:nvSpPr>
        <p:spPr>
          <a:xfrm flipH="1">
            <a:off x="2209800" y="6172200"/>
            <a:ext cx="1066800" cy="533400"/>
          </a:xfrm>
          <a:prstGeom prst="rect">
            <a:avLst/>
          </a:prstGeom>
          <a:solidFill>
            <a:schemeClr val="accent6">
              <a:lumMod val="40000"/>
              <a:lumOff val="60000"/>
            </a:schemeClr>
          </a:solidFill>
          <a:ln w="28575">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r>
              <a:rPr lang="en-US" sz="1200" b="1" kern="1200" dirty="0" smtClean="0">
                <a:solidFill>
                  <a:schemeClr val="tx1"/>
                </a:solidFill>
                <a:latin typeface="+mj-lt"/>
              </a:rPr>
              <a:t>Green </a:t>
            </a:r>
          </a:p>
          <a:p>
            <a:pPr lvl="0" algn="ctr" defTabSz="533400">
              <a:lnSpc>
                <a:spcPct val="90000"/>
              </a:lnSpc>
              <a:spcBef>
                <a:spcPct val="0"/>
              </a:spcBef>
              <a:spcAft>
                <a:spcPct val="35000"/>
              </a:spcAft>
            </a:pPr>
            <a:r>
              <a:rPr lang="en-US" sz="1200" b="1" dirty="0" smtClean="0">
                <a:solidFill>
                  <a:schemeClr val="tx1"/>
                </a:solidFill>
                <a:latin typeface="+mj-lt"/>
              </a:rPr>
              <a:t>Industry</a:t>
            </a:r>
            <a:endParaRPr lang="en-US" sz="1200" b="1" kern="1200" dirty="0" smtClean="0">
              <a:solidFill>
                <a:schemeClr val="tx1"/>
              </a:solidFill>
              <a:latin typeface="+mj-lt"/>
            </a:endParaRPr>
          </a:p>
          <a:p>
            <a:pPr lvl="0" algn="ctr" defTabSz="533400">
              <a:lnSpc>
                <a:spcPct val="90000"/>
              </a:lnSpc>
              <a:spcBef>
                <a:spcPct val="0"/>
              </a:spcBef>
              <a:spcAft>
                <a:spcPct val="35000"/>
              </a:spcAft>
            </a:pPr>
            <a:r>
              <a:rPr lang="en-US" sz="1200" b="1" kern="1200" dirty="0" smtClean="0">
                <a:solidFill>
                  <a:schemeClr val="tx1"/>
                </a:solidFill>
                <a:latin typeface="+mj-lt"/>
              </a:rPr>
              <a:t> </a:t>
            </a:r>
          </a:p>
          <a:p>
            <a:pPr lvl="0" algn="ctr" defTabSz="533400">
              <a:lnSpc>
                <a:spcPct val="90000"/>
              </a:lnSpc>
              <a:spcBef>
                <a:spcPct val="0"/>
              </a:spcBef>
              <a:spcAft>
                <a:spcPct val="35000"/>
              </a:spcAft>
            </a:pPr>
            <a:endParaRPr lang="en-US" sz="1200" b="1" kern="1200" dirty="0">
              <a:solidFill>
                <a:schemeClr val="tx1"/>
              </a:solidFill>
              <a:latin typeface="+mj-lt"/>
            </a:endParaRPr>
          </a:p>
        </p:txBody>
      </p:sp>
      <p:sp>
        <p:nvSpPr>
          <p:cNvPr id="28" name="Rectangle 27"/>
          <p:cNvSpPr/>
          <p:nvPr/>
        </p:nvSpPr>
        <p:spPr>
          <a:xfrm flipH="1">
            <a:off x="3429000" y="6172200"/>
            <a:ext cx="1066800" cy="533400"/>
          </a:xfrm>
          <a:prstGeom prst="rect">
            <a:avLst/>
          </a:prstGeom>
          <a:solidFill>
            <a:schemeClr val="accent6">
              <a:lumMod val="40000"/>
              <a:lumOff val="60000"/>
            </a:schemeClr>
          </a:solidFill>
          <a:ln w="28575">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r>
              <a:rPr lang="en-US" sz="1200" b="1" kern="1200" dirty="0" smtClean="0">
                <a:solidFill>
                  <a:schemeClr val="tx1"/>
                </a:solidFill>
                <a:latin typeface="+mj-lt"/>
              </a:rPr>
              <a:t>Hair Salons</a:t>
            </a:r>
          </a:p>
          <a:p>
            <a:pPr lvl="0" algn="ctr" defTabSz="533400">
              <a:lnSpc>
                <a:spcPct val="90000"/>
              </a:lnSpc>
              <a:spcBef>
                <a:spcPct val="0"/>
              </a:spcBef>
              <a:spcAft>
                <a:spcPct val="35000"/>
              </a:spcAft>
            </a:pPr>
            <a:r>
              <a:rPr lang="en-US" sz="1200" b="1" kern="1200" dirty="0" smtClean="0">
                <a:solidFill>
                  <a:schemeClr val="tx1"/>
                </a:solidFill>
                <a:latin typeface="+mj-lt"/>
              </a:rPr>
              <a:t> </a:t>
            </a:r>
          </a:p>
          <a:p>
            <a:pPr lvl="0" algn="ctr" defTabSz="533400">
              <a:lnSpc>
                <a:spcPct val="90000"/>
              </a:lnSpc>
              <a:spcBef>
                <a:spcPct val="0"/>
              </a:spcBef>
              <a:spcAft>
                <a:spcPct val="35000"/>
              </a:spcAft>
            </a:pPr>
            <a:endParaRPr lang="en-US" sz="1200" b="1" kern="1200" dirty="0">
              <a:solidFill>
                <a:schemeClr val="tx1"/>
              </a:solidFill>
              <a:latin typeface="+mj-lt"/>
            </a:endParaRPr>
          </a:p>
        </p:txBody>
      </p:sp>
      <p:sp>
        <p:nvSpPr>
          <p:cNvPr id="29" name="Rectangle 28"/>
          <p:cNvSpPr/>
          <p:nvPr/>
        </p:nvSpPr>
        <p:spPr>
          <a:xfrm flipH="1">
            <a:off x="914400" y="6172200"/>
            <a:ext cx="1143000" cy="533400"/>
          </a:xfrm>
          <a:prstGeom prst="rect">
            <a:avLst/>
          </a:prstGeom>
          <a:solidFill>
            <a:schemeClr val="accent6">
              <a:lumMod val="40000"/>
              <a:lumOff val="60000"/>
            </a:schemeClr>
          </a:solidFill>
          <a:ln w="28575">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r>
              <a:rPr lang="en-US" sz="1200" b="1" kern="1200" dirty="0" smtClean="0">
                <a:solidFill>
                  <a:schemeClr val="tx1"/>
                </a:solidFill>
                <a:latin typeface="+mj-lt"/>
              </a:rPr>
              <a:t>Construction</a:t>
            </a:r>
          </a:p>
          <a:p>
            <a:pPr lvl="0" algn="ctr" defTabSz="533400">
              <a:lnSpc>
                <a:spcPct val="90000"/>
              </a:lnSpc>
              <a:spcBef>
                <a:spcPct val="0"/>
              </a:spcBef>
              <a:spcAft>
                <a:spcPct val="35000"/>
              </a:spcAft>
            </a:pPr>
            <a:r>
              <a:rPr lang="en-US" sz="1200" b="1" kern="1200" dirty="0" smtClean="0">
                <a:solidFill>
                  <a:schemeClr val="tx1"/>
                </a:solidFill>
                <a:latin typeface="+mj-lt"/>
              </a:rPr>
              <a:t> </a:t>
            </a:r>
          </a:p>
          <a:p>
            <a:pPr lvl="0" algn="ctr" defTabSz="533400">
              <a:lnSpc>
                <a:spcPct val="90000"/>
              </a:lnSpc>
              <a:spcBef>
                <a:spcPct val="0"/>
              </a:spcBef>
              <a:spcAft>
                <a:spcPct val="35000"/>
              </a:spcAft>
            </a:pPr>
            <a:endParaRPr lang="en-US" sz="1200" b="1" kern="1200" dirty="0">
              <a:solidFill>
                <a:schemeClr val="tx1"/>
              </a:solidFill>
              <a:latin typeface="+mj-lt"/>
            </a:endParaRPr>
          </a:p>
        </p:txBody>
      </p:sp>
      <p:cxnSp>
        <p:nvCxnSpPr>
          <p:cNvPr id="30" name="Straight Connector 29"/>
          <p:cNvCxnSpPr/>
          <p:nvPr/>
        </p:nvCxnSpPr>
        <p:spPr>
          <a:xfrm>
            <a:off x="1524000" y="5943600"/>
            <a:ext cx="609600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1524000" y="5943600"/>
            <a:ext cx="0" cy="1524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2743200" y="5943600"/>
            <a:ext cx="0" cy="1524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181600" y="5943600"/>
            <a:ext cx="0" cy="1524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400800" y="5943600"/>
            <a:ext cx="0" cy="1524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45" idx="2"/>
          </p:cNvCxnSpPr>
          <p:nvPr/>
        </p:nvCxnSpPr>
        <p:spPr>
          <a:xfrm>
            <a:off x="838200" y="4419600"/>
            <a:ext cx="3200400" cy="9144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43" idx="2"/>
          </p:cNvCxnSpPr>
          <p:nvPr/>
        </p:nvCxnSpPr>
        <p:spPr>
          <a:xfrm flipH="1">
            <a:off x="5105400" y="4419600"/>
            <a:ext cx="3124200" cy="9144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209800" y="4419600"/>
            <a:ext cx="1905000" cy="8382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953000" y="4419600"/>
            <a:ext cx="762000" cy="5334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44" idx="2"/>
          </p:cNvCxnSpPr>
          <p:nvPr/>
        </p:nvCxnSpPr>
        <p:spPr>
          <a:xfrm flipV="1">
            <a:off x="5334000" y="4419600"/>
            <a:ext cx="1676400" cy="6858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3429000" y="4419600"/>
            <a:ext cx="685800" cy="5334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257800" y="3886200"/>
            <a:ext cx="1066800" cy="533400"/>
          </a:xfrm>
          <a:prstGeom prst="rect">
            <a:avLst/>
          </a:prstGeom>
          <a:solidFill>
            <a:schemeClr val="accent6">
              <a:lumMod val="40000"/>
              <a:lumOff val="60000"/>
            </a:schemeClr>
          </a:solidFill>
          <a:ln w="28575">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r>
              <a:rPr lang="en-US" sz="1200" b="1" dirty="0" smtClean="0">
                <a:solidFill>
                  <a:schemeClr val="tx1"/>
                </a:solidFill>
                <a:latin typeface="+mj-lt"/>
              </a:rPr>
              <a:t>Health</a:t>
            </a:r>
            <a:endParaRPr lang="en-US" sz="1200" b="1" kern="1200" dirty="0" smtClean="0">
              <a:solidFill>
                <a:schemeClr val="tx1"/>
              </a:solidFill>
              <a:latin typeface="+mj-lt"/>
            </a:endParaRPr>
          </a:p>
          <a:p>
            <a:pPr lvl="0" algn="ctr" defTabSz="533400">
              <a:lnSpc>
                <a:spcPct val="90000"/>
              </a:lnSpc>
              <a:spcBef>
                <a:spcPct val="0"/>
              </a:spcBef>
              <a:spcAft>
                <a:spcPct val="35000"/>
              </a:spcAft>
            </a:pPr>
            <a:r>
              <a:rPr lang="en-US" sz="1200" b="1" kern="1200" dirty="0" smtClean="0">
                <a:solidFill>
                  <a:schemeClr val="tx1"/>
                </a:solidFill>
                <a:latin typeface="+mj-lt"/>
              </a:rPr>
              <a:t> </a:t>
            </a:r>
          </a:p>
          <a:p>
            <a:pPr lvl="0" algn="ctr" defTabSz="533400">
              <a:lnSpc>
                <a:spcPct val="90000"/>
              </a:lnSpc>
              <a:spcBef>
                <a:spcPct val="0"/>
              </a:spcBef>
              <a:spcAft>
                <a:spcPct val="35000"/>
              </a:spcAft>
            </a:pPr>
            <a:endParaRPr lang="en-US" sz="1200" b="1" kern="1200" dirty="0">
              <a:solidFill>
                <a:schemeClr val="tx1"/>
              </a:solidFill>
              <a:latin typeface="+mj-lt"/>
            </a:endParaRPr>
          </a:p>
        </p:txBody>
      </p:sp>
      <p:sp>
        <p:nvSpPr>
          <p:cNvPr id="42" name="Rectangle 41"/>
          <p:cNvSpPr/>
          <p:nvPr/>
        </p:nvSpPr>
        <p:spPr>
          <a:xfrm>
            <a:off x="4038600" y="3886200"/>
            <a:ext cx="1066800" cy="533400"/>
          </a:xfrm>
          <a:prstGeom prst="rect">
            <a:avLst/>
          </a:prstGeom>
          <a:solidFill>
            <a:schemeClr val="accent6">
              <a:lumMod val="40000"/>
              <a:lumOff val="60000"/>
            </a:schemeClr>
          </a:solidFill>
          <a:ln w="28575">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r>
              <a:rPr lang="en-US" sz="1200" b="1" kern="1200" dirty="0" smtClean="0">
                <a:solidFill>
                  <a:schemeClr val="tx1"/>
                </a:solidFill>
                <a:latin typeface="+mj-lt"/>
              </a:rPr>
              <a:t>Oxygen and</a:t>
            </a:r>
          </a:p>
          <a:p>
            <a:pPr lvl="0" algn="ctr" defTabSz="533400">
              <a:lnSpc>
                <a:spcPct val="90000"/>
              </a:lnSpc>
              <a:spcBef>
                <a:spcPct val="0"/>
              </a:spcBef>
              <a:spcAft>
                <a:spcPct val="35000"/>
              </a:spcAft>
            </a:pPr>
            <a:r>
              <a:rPr lang="en-US" sz="1200" b="1" dirty="0" smtClean="0">
                <a:solidFill>
                  <a:schemeClr val="tx1"/>
                </a:solidFill>
                <a:latin typeface="+mj-lt"/>
              </a:rPr>
              <a:t>Oxidizers </a:t>
            </a:r>
            <a:endParaRPr lang="en-US" sz="1200" b="1" kern="1200" dirty="0" smtClean="0">
              <a:solidFill>
                <a:schemeClr val="tx1"/>
              </a:solidFill>
              <a:latin typeface="+mj-lt"/>
            </a:endParaRPr>
          </a:p>
          <a:p>
            <a:pPr lvl="0" algn="ctr" defTabSz="533400">
              <a:lnSpc>
                <a:spcPct val="90000"/>
              </a:lnSpc>
              <a:spcBef>
                <a:spcPct val="0"/>
              </a:spcBef>
              <a:spcAft>
                <a:spcPct val="35000"/>
              </a:spcAft>
            </a:pPr>
            <a:r>
              <a:rPr lang="en-US" sz="1200" b="1" kern="1200" dirty="0" smtClean="0">
                <a:solidFill>
                  <a:schemeClr val="tx1"/>
                </a:solidFill>
                <a:latin typeface="+mj-lt"/>
              </a:rPr>
              <a:t> </a:t>
            </a:r>
          </a:p>
          <a:p>
            <a:pPr lvl="0" algn="ctr" defTabSz="533400">
              <a:lnSpc>
                <a:spcPct val="90000"/>
              </a:lnSpc>
              <a:spcBef>
                <a:spcPct val="0"/>
              </a:spcBef>
              <a:spcAft>
                <a:spcPct val="35000"/>
              </a:spcAft>
            </a:pPr>
            <a:endParaRPr lang="en-US" sz="1200" b="1" kern="1200" dirty="0">
              <a:solidFill>
                <a:schemeClr val="tx1"/>
              </a:solidFill>
              <a:latin typeface="+mj-lt"/>
            </a:endParaRPr>
          </a:p>
        </p:txBody>
      </p:sp>
      <p:sp>
        <p:nvSpPr>
          <p:cNvPr id="43" name="Rectangle 42"/>
          <p:cNvSpPr/>
          <p:nvPr/>
        </p:nvSpPr>
        <p:spPr>
          <a:xfrm>
            <a:off x="7696200" y="3886200"/>
            <a:ext cx="1066800" cy="533400"/>
          </a:xfrm>
          <a:prstGeom prst="rect">
            <a:avLst/>
          </a:prstGeom>
          <a:solidFill>
            <a:schemeClr val="accent6">
              <a:lumMod val="40000"/>
              <a:lumOff val="60000"/>
            </a:schemeClr>
          </a:solidFill>
          <a:ln w="28575">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r>
              <a:rPr lang="en-US" sz="1200" b="1" kern="1200" dirty="0" smtClean="0">
                <a:solidFill>
                  <a:schemeClr val="tx1"/>
                </a:solidFill>
                <a:latin typeface="+mj-lt"/>
              </a:rPr>
              <a:t>Storage</a:t>
            </a:r>
          </a:p>
          <a:p>
            <a:pPr lvl="0" algn="ctr" defTabSz="533400">
              <a:lnSpc>
                <a:spcPct val="90000"/>
              </a:lnSpc>
              <a:spcBef>
                <a:spcPct val="0"/>
              </a:spcBef>
              <a:spcAft>
                <a:spcPct val="35000"/>
              </a:spcAft>
            </a:pPr>
            <a:r>
              <a:rPr lang="en-US" sz="1200" b="1" kern="1200" dirty="0" smtClean="0">
                <a:solidFill>
                  <a:schemeClr val="tx1"/>
                </a:solidFill>
                <a:latin typeface="+mj-lt"/>
              </a:rPr>
              <a:t> </a:t>
            </a:r>
          </a:p>
          <a:p>
            <a:pPr lvl="0" algn="ctr" defTabSz="533400">
              <a:lnSpc>
                <a:spcPct val="90000"/>
              </a:lnSpc>
              <a:spcBef>
                <a:spcPct val="0"/>
              </a:spcBef>
              <a:spcAft>
                <a:spcPct val="35000"/>
              </a:spcAft>
            </a:pPr>
            <a:endParaRPr lang="en-US" sz="1200" b="1" kern="1200" dirty="0">
              <a:solidFill>
                <a:schemeClr val="tx1"/>
              </a:solidFill>
              <a:latin typeface="+mj-lt"/>
            </a:endParaRPr>
          </a:p>
        </p:txBody>
      </p:sp>
      <p:sp>
        <p:nvSpPr>
          <p:cNvPr id="44" name="Rectangle 43"/>
          <p:cNvSpPr/>
          <p:nvPr/>
        </p:nvSpPr>
        <p:spPr>
          <a:xfrm>
            <a:off x="6477000" y="3886200"/>
            <a:ext cx="1066800" cy="533400"/>
          </a:xfrm>
          <a:prstGeom prst="rect">
            <a:avLst/>
          </a:prstGeom>
          <a:solidFill>
            <a:schemeClr val="accent6">
              <a:lumMod val="40000"/>
              <a:lumOff val="60000"/>
            </a:schemeClr>
          </a:solidFill>
          <a:ln w="28575">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r>
              <a:rPr lang="en-US" sz="1200" b="1" kern="1200" dirty="0" smtClean="0">
                <a:solidFill>
                  <a:schemeClr val="tx1"/>
                </a:solidFill>
                <a:latin typeface="+mj-lt"/>
              </a:rPr>
              <a:t>Reactivity</a:t>
            </a:r>
          </a:p>
          <a:p>
            <a:pPr lvl="0" algn="ctr" defTabSz="533400">
              <a:lnSpc>
                <a:spcPct val="90000"/>
              </a:lnSpc>
              <a:spcBef>
                <a:spcPct val="0"/>
              </a:spcBef>
              <a:spcAft>
                <a:spcPct val="35000"/>
              </a:spcAft>
            </a:pPr>
            <a:r>
              <a:rPr lang="en-US" sz="1200" b="1" kern="1200" dirty="0" smtClean="0">
                <a:solidFill>
                  <a:schemeClr val="tx1"/>
                </a:solidFill>
                <a:latin typeface="+mj-lt"/>
              </a:rPr>
              <a:t> </a:t>
            </a:r>
          </a:p>
          <a:p>
            <a:pPr lvl="0" algn="ctr" defTabSz="533400">
              <a:lnSpc>
                <a:spcPct val="90000"/>
              </a:lnSpc>
              <a:spcBef>
                <a:spcPct val="0"/>
              </a:spcBef>
              <a:spcAft>
                <a:spcPct val="35000"/>
              </a:spcAft>
            </a:pPr>
            <a:endParaRPr lang="en-US" sz="1200" b="1" kern="1200" dirty="0">
              <a:solidFill>
                <a:schemeClr val="tx1"/>
              </a:solidFill>
              <a:latin typeface="+mj-lt"/>
            </a:endParaRPr>
          </a:p>
        </p:txBody>
      </p:sp>
      <p:sp>
        <p:nvSpPr>
          <p:cNvPr id="45" name="Rectangle 44"/>
          <p:cNvSpPr/>
          <p:nvPr/>
        </p:nvSpPr>
        <p:spPr>
          <a:xfrm>
            <a:off x="304800" y="3886200"/>
            <a:ext cx="1066800" cy="533400"/>
          </a:xfrm>
          <a:prstGeom prst="rect">
            <a:avLst/>
          </a:prstGeom>
          <a:solidFill>
            <a:schemeClr val="accent6">
              <a:lumMod val="40000"/>
              <a:lumOff val="60000"/>
            </a:schemeClr>
          </a:solidFill>
          <a:ln w="28575">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r>
              <a:rPr lang="en-US" sz="1200" b="1" kern="1200" dirty="0" smtClean="0">
                <a:solidFill>
                  <a:schemeClr val="tx1"/>
                </a:solidFill>
                <a:latin typeface="+mj-lt"/>
              </a:rPr>
              <a:t>Flammability</a:t>
            </a:r>
          </a:p>
          <a:p>
            <a:pPr lvl="0" algn="ctr" defTabSz="533400">
              <a:lnSpc>
                <a:spcPct val="90000"/>
              </a:lnSpc>
              <a:spcBef>
                <a:spcPct val="0"/>
              </a:spcBef>
              <a:spcAft>
                <a:spcPct val="35000"/>
              </a:spcAft>
            </a:pPr>
            <a:r>
              <a:rPr lang="en-US" sz="1200" b="1" kern="1200" dirty="0" smtClean="0">
                <a:solidFill>
                  <a:schemeClr val="tx1"/>
                </a:solidFill>
                <a:latin typeface="+mj-lt"/>
              </a:rPr>
              <a:t> </a:t>
            </a:r>
          </a:p>
          <a:p>
            <a:pPr lvl="0" algn="ctr" defTabSz="533400">
              <a:lnSpc>
                <a:spcPct val="90000"/>
              </a:lnSpc>
              <a:spcBef>
                <a:spcPct val="0"/>
              </a:spcBef>
              <a:spcAft>
                <a:spcPct val="35000"/>
              </a:spcAft>
            </a:pPr>
            <a:endParaRPr lang="en-US" sz="1200" b="1" kern="1200" dirty="0">
              <a:solidFill>
                <a:schemeClr val="tx1"/>
              </a:solidFill>
              <a:latin typeface="+mj-lt"/>
            </a:endParaRPr>
          </a:p>
        </p:txBody>
      </p:sp>
      <p:sp>
        <p:nvSpPr>
          <p:cNvPr id="46" name="Rectangle 45"/>
          <p:cNvSpPr/>
          <p:nvPr/>
        </p:nvSpPr>
        <p:spPr>
          <a:xfrm>
            <a:off x="2819400" y="3886200"/>
            <a:ext cx="1066800" cy="533400"/>
          </a:xfrm>
          <a:prstGeom prst="rect">
            <a:avLst/>
          </a:prstGeom>
          <a:solidFill>
            <a:schemeClr val="accent6">
              <a:lumMod val="40000"/>
              <a:lumOff val="60000"/>
            </a:schemeClr>
          </a:solidFill>
          <a:ln w="28575">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r>
              <a:rPr lang="en-US" sz="1200" b="1" kern="1200" dirty="0" smtClean="0">
                <a:solidFill>
                  <a:schemeClr val="tx1"/>
                </a:solidFill>
                <a:latin typeface="+mj-lt"/>
              </a:rPr>
              <a:t>Caustics and</a:t>
            </a:r>
          </a:p>
          <a:p>
            <a:pPr lvl="0" algn="ctr" defTabSz="533400">
              <a:lnSpc>
                <a:spcPct val="90000"/>
              </a:lnSpc>
              <a:spcBef>
                <a:spcPct val="0"/>
              </a:spcBef>
              <a:spcAft>
                <a:spcPct val="35000"/>
              </a:spcAft>
            </a:pPr>
            <a:r>
              <a:rPr lang="en-US" sz="1200" b="1" dirty="0" smtClean="0">
                <a:solidFill>
                  <a:schemeClr val="tx1"/>
                </a:solidFill>
                <a:latin typeface="+mj-lt"/>
              </a:rPr>
              <a:t>Corrosives</a:t>
            </a:r>
            <a:endParaRPr lang="en-US" sz="1200" b="1" kern="1200" dirty="0" smtClean="0">
              <a:solidFill>
                <a:schemeClr val="tx1"/>
              </a:solidFill>
              <a:latin typeface="+mj-lt"/>
            </a:endParaRPr>
          </a:p>
          <a:p>
            <a:pPr lvl="0" algn="ctr" defTabSz="533400">
              <a:lnSpc>
                <a:spcPct val="90000"/>
              </a:lnSpc>
              <a:spcBef>
                <a:spcPct val="0"/>
              </a:spcBef>
              <a:spcAft>
                <a:spcPct val="35000"/>
              </a:spcAft>
            </a:pPr>
            <a:r>
              <a:rPr lang="en-US" sz="1200" b="1" kern="1200" dirty="0" smtClean="0">
                <a:solidFill>
                  <a:schemeClr val="tx1"/>
                </a:solidFill>
                <a:latin typeface="+mj-lt"/>
              </a:rPr>
              <a:t> </a:t>
            </a:r>
          </a:p>
          <a:p>
            <a:pPr lvl="0" algn="ctr" defTabSz="533400">
              <a:lnSpc>
                <a:spcPct val="90000"/>
              </a:lnSpc>
              <a:spcBef>
                <a:spcPct val="0"/>
              </a:spcBef>
              <a:spcAft>
                <a:spcPct val="35000"/>
              </a:spcAft>
            </a:pPr>
            <a:endParaRPr lang="en-US" sz="1200" b="1" kern="1200" dirty="0">
              <a:solidFill>
                <a:schemeClr val="tx1"/>
              </a:solidFill>
              <a:latin typeface="+mj-lt"/>
            </a:endParaRPr>
          </a:p>
        </p:txBody>
      </p:sp>
      <p:sp>
        <p:nvSpPr>
          <p:cNvPr id="47" name="Rectangle 46"/>
          <p:cNvSpPr/>
          <p:nvPr/>
        </p:nvSpPr>
        <p:spPr>
          <a:xfrm>
            <a:off x="1524000" y="3886200"/>
            <a:ext cx="1143000" cy="533400"/>
          </a:xfrm>
          <a:prstGeom prst="rect">
            <a:avLst/>
          </a:prstGeom>
          <a:solidFill>
            <a:schemeClr val="accent6">
              <a:lumMod val="40000"/>
              <a:lumOff val="60000"/>
            </a:schemeClr>
          </a:solidFill>
          <a:ln w="28575">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r>
              <a:rPr lang="en-US" sz="1200" b="1" kern="1200" dirty="0" smtClean="0">
                <a:solidFill>
                  <a:schemeClr val="tx1"/>
                </a:solidFill>
                <a:latin typeface="+mj-lt"/>
              </a:rPr>
              <a:t>Permissible Exposure Limits</a:t>
            </a:r>
          </a:p>
          <a:p>
            <a:pPr lvl="0" algn="ctr" defTabSz="533400">
              <a:lnSpc>
                <a:spcPct val="90000"/>
              </a:lnSpc>
              <a:spcBef>
                <a:spcPct val="0"/>
              </a:spcBef>
              <a:spcAft>
                <a:spcPct val="35000"/>
              </a:spcAft>
            </a:pPr>
            <a:r>
              <a:rPr lang="en-US" sz="1200" b="1" kern="1200" dirty="0" smtClean="0">
                <a:solidFill>
                  <a:schemeClr val="tx1"/>
                </a:solidFill>
                <a:latin typeface="+mj-lt"/>
              </a:rPr>
              <a:t> </a:t>
            </a:r>
          </a:p>
          <a:p>
            <a:pPr lvl="0" algn="ctr" defTabSz="533400">
              <a:lnSpc>
                <a:spcPct val="90000"/>
              </a:lnSpc>
              <a:spcBef>
                <a:spcPct val="0"/>
              </a:spcBef>
              <a:spcAft>
                <a:spcPct val="35000"/>
              </a:spcAft>
            </a:pPr>
            <a:endParaRPr lang="en-US" sz="1200" b="1" kern="1200" dirty="0">
              <a:solidFill>
                <a:schemeClr val="tx1"/>
              </a:solidFill>
              <a:latin typeface="+mj-lt"/>
            </a:endParaRPr>
          </a:p>
        </p:txBody>
      </p:sp>
      <p:cxnSp>
        <p:nvCxnSpPr>
          <p:cNvPr id="48" name="Straight Connector 47"/>
          <p:cNvCxnSpPr/>
          <p:nvPr/>
        </p:nvCxnSpPr>
        <p:spPr>
          <a:xfrm>
            <a:off x="4572000" y="5638800"/>
            <a:ext cx="0" cy="3048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886200" y="4953000"/>
            <a:ext cx="1447800" cy="762000"/>
          </a:xfrm>
          <a:prstGeom prst="rect">
            <a:avLst/>
          </a:prstGeom>
          <a:solidFill>
            <a:schemeClr val="accent6">
              <a:lumMod val="40000"/>
              <a:lumOff val="60000"/>
            </a:schemeClr>
          </a:solidFill>
          <a:ln w="28575">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r>
              <a:rPr lang="en-US" sz="1200" b="1" kern="1200" dirty="0" smtClean="0">
                <a:solidFill>
                  <a:schemeClr val="tx1"/>
                </a:solidFill>
                <a:latin typeface="+mj-lt"/>
              </a:rPr>
              <a:t>Applications to </a:t>
            </a:r>
          </a:p>
          <a:p>
            <a:pPr lvl="0" algn="ctr" defTabSz="533400">
              <a:lnSpc>
                <a:spcPct val="90000"/>
              </a:lnSpc>
              <a:spcBef>
                <a:spcPct val="0"/>
              </a:spcBef>
              <a:spcAft>
                <a:spcPct val="35000"/>
              </a:spcAft>
            </a:pPr>
            <a:r>
              <a:rPr lang="en-US" sz="1200" b="1" kern="1200" dirty="0" smtClean="0">
                <a:solidFill>
                  <a:schemeClr val="tx1"/>
                </a:solidFill>
                <a:latin typeface="+mj-lt"/>
              </a:rPr>
              <a:t>Various Industries </a:t>
            </a:r>
          </a:p>
          <a:p>
            <a:pPr lvl="0" algn="ctr" defTabSz="533400">
              <a:lnSpc>
                <a:spcPct val="90000"/>
              </a:lnSpc>
              <a:spcBef>
                <a:spcPct val="0"/>
              </a:spcBef>
              <a:spcAft>
                <a:spcPct val="35000"/>
              </a:spcAft>
            </a:pPr>
            <a:r>
              <a:rPr lang="en-US" sz="1200" b="1" kern="1200" dirty="0" smtClean="0">
                <a:solidFill>
                  <a:schemeClr val="tx1"/>
                </a:solidFill>
                <a:latin typeface="+mj-lt"/>
              </a:rPr>
              <a:t> </a:t>
            </a:r>
          </a:p>
          <a:p>
            <a:pPr lvl="0" algn="ctr" defTabSz="533400">
              <a:lnSpc>
                <a:spcPct val="90000"/>
              </a:lnSpc>
              <a:spcBef>
                <a:spcPct val="0"/>
              </a:spcBef>
              <a:spcAft>
                <a:spcPct val="35000"/>
              </a:spcAft>
            </a:pPr>
            <a:endParaRPr lang="en-US" sz="1200" b="1" kern="1200" dirty="0">
              <a:solidFill>
                <a:schemeClr val="tx1"/>
              </a:solidFill>
              <a:latin typeface="+mj-lt"/>
            </a:endParaRPr>
          </a:p>
        </p:txBody>
      </p:sp>
      <p:sp>
        <p:nvSpPr>
          <p:cNvPr id="50" name="Rectangle 49"/>
          <p:cNvSpPr/>
          <p:nvPr/>
        </p:nvSpPr>
        <p:spPr>
          <a:xfrm flipH="1">
            <a:off x="7086600" y="6172200"/>
            <a:ext cx="1066800" cy="533400"/>
          </a:xfrm>
          <a:prstGeom prst="rect">
            <a:avLst/>
          </a:prstGeom>
          <a:solidFill>
            <a:schemeClr val="accent6">
              <a:lumMod val="40000"/>
              <a:lumOff val="60000"/>
            </a:schemeClr>
          </a:solidFill>
          <a:ln w="28575">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endParaRPr lang="en-US" sz="1200" b="1" kern="1200" dirty="0" smtClean="0">
              <a:solidFill>
                <a:schemeClr val="tx1"/>
              </a:solidFill>
              <a:latin typeface="+mj-lt"/>
            </a:endParaRPr>
          </a:p>
          <a:p>
            <a:pPr lvl="0" algn="ctr" defTabSz="533400">
              <a:lnSpc>
                <a:spcPct val="90000"/>
              </a:lnSpc>
              <a:spcBef>
                <a:spcPct val="0"/>
              </a:spcBef>
              <a:spcAft>
                <a:spcPct val="35000"/>
              </a:spcAft>
            </a:pPr>
            <a:r>
              <a:rPr lang="en-US" sz="1200" b="1" dirty="0" smtClean="0">
                <a:solidFill>
                  <a:schemeClr val="tx1"/>
                </a:solidFill>
                <a:latin typeface="+mj-lt"/>
              </a:rPr>
              <a:t>Landscaping </a:t>
            </a:r>
            <a:endParaRPr lang="en-US" sz="1200" b="1" kern="1200" dirty="0" smtClean="0">
              <a:solidFill>
                <a:schemeClr val="tx1"/>
              </a:solidFill>
              <a:latin typeface="+mj-lt"/>
            </a:endParaRPr>
          </a:p>
          <a:p>
            <a:pPr lvl="0" algn="ctr" defTabSz="533400">
              <a:lnSpc>
                <a:spcPct val="90000"/>
              </a:lnSpc>
              <a:spcBef>
                <a:spcPct val="0"/>
              </a:spcBef>
              <a:spcAft>
                <a:spcPct val="35000"/>
              </a:spcAft>
            </a:pPr>
            <a:r>
              <a:rPr lang="en-US" sz="1200" b="1" kern="1200" dirty="0" smtClean="0">
                <a:solidFill>
                  <a:schemeClr val="tx1"/>
                </a:solidFill>
                <a:latin typeface="+mj-lt"/>
              </a:rPr>
              <a:t> </a:t>
            </a:r>
          </a:p>
          <a:p>
            <a:pPr lvl="0" algn="ctr" defTabSz="533400">
              <a:lnSpc>
                <a:spcPct val="90000"/>
              </a:lnSpc>
              <a:spcBef>
                <a:spcPct val="0"/>
              </a:spcBef>
              <a:spcAft>
                <a:spcPct val="35000"/>
              </a:spcAft>
            </a:pPr>
            <a:endParaRPr lang="en-US" sz="1200" b="1" kern="1200" dirty="0">
              <a:solidFill>
                <a:schemeClr val="tx1"/>
              </a:solidFill>
              <a:latin typeface="+mj-lt"/>
            </a:endParaRPr>
          </a:p>
        </p:txBody>
      </p:sp>
      <p:cxnSp>
        <p:nvCxnSpPr>
          <p:cNvPr id="51" name="Straight Connector 50"/>
          <p:cNvCxnSpPr/>
          <p:nvPr/>
        </p:nvCxnSpPr>
        <p:spPr>
          <a:xfrm flipH="1">
            <a:off x="7620000" y="5943600"/>
            <a:ext cx="0" cy="1524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572000" y="5791200"/>
            <a:ext cx="0" cy="152400"/>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181600" y="6019800"/>
            <a:ext cx="0" cy="152400"/>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3962400" y="5943600"/>
            <a:ext cx="0" cy="1524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400800" y="6019800"/>
            <a:ext cx="0" cy="152400"/>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620000" y="6019800"/>
            <a:ext cx="0" cy="152400"/>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962400" y="6019800"/>
            <a:ext cx="0" cy="152400"/>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2743200" y="6019800"/>
            <a:ext cx="0" cy="152400"/>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1524000" y="6019800"/>
            <a:ext cx="0" cy="152400"/>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3352800" y="2438400"/>
            <a:ext cx="2396875" cy="88305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0" y="381000"/>
            <a:ext cx="9144000" cy="1676400"/>
          </a:xfrm>
        </p:spPr>
        <p:txBody>
          <a:bodyPr rtlCol="0">
            <a:normAutofit fontScale="90000"/>
          </a:bodyPr>
          <a:lstStyle/>
          <a:p>
            <a:pPr eaLnBrk="1" fontAlgn="auto" hangingPunct="1">
              <a:spcAft>
                <a:spcPts val="0"/>
              </a:spcAft>
              <a:defRPr/>
            </a:pPr>
            <a:r>
              <a:rPr lang="en-US" sz="3100" b="1" dirty="0" smtClean="0">
                <a:solidFill>
                  <a:srgbClr val="002060"/>
                </a:solidFill>
              </a:rPr>
              <a:t>Simple Job Safety</a:t>
            </a:r>
            <a:r>
              <a:rPr lang="en-US" sz="3100" b="1" dirty="0">
                <a:solidFill>
                  <a:srgbClr val="002060"/>
                </a:solidFill>
              </a:rPr>
              <a:t> </a:t>
            </a:r>
            <a:r>
              <a:rPr lang="en-US" sz="3100" b="1" dirty="0" smtClean="0">
                <a:solidFill>
                  <a:srgbClr val="002060"/>
                </a:solidFill>
              </a:rPr>
              <a:t>Analysis and the </a:t>
            </a:r>
            <a:br>
              <a:rPr lang="en-US" sz="3100" b="1" dirty="0" smtClean="0">
                <a:solidFill>
                  <a:srgbClr val="002060"/>
                </a:solidFill>
              </a:rPr>
            </a:br>
            <a:r>
              <a:rPr lang="en-US" sz="3100" b="1" dirty="0" smtClean="0">
                <a:solidFill>
                  <a:srgbClr val="002060"/>
                </a:solidFill>
              </a:rPr>
              <a:t>Application of Controls  </a:t>
            </a:r>
            <a:r>
              <a:rPr lang="en-US" dirty="0" smtClean="0"/>
              <a:t/>
            </a:r>
            <a:br>
              <a:rPr lang="en-US" dirty="0" smtClean="0"/>
            </a:br>
            <a:r>
              <a:rPr lang="en-US" dirty="0" smtClean="0"/>
              <a:t/>
            </a:r>
            <a:br>
              <a:rPr lang="en-US" dirty="0" smtClean="0"/>
            </a:br>
            <a:endParaRPr lang="en-US" dirty="0" smtClean="0"/>
          </a:p>
        </p:txBody>
      </p:sp>
      <p:sp>
        <p:nvSpPr>
          <p:cNvPr id="5123" name="Rectangle 2"/>
          <p:cNvSpPr>
            <a:spLocks noChangeArrowheads="1"/>
          </p:cNvSpPr>
          <p:nvPr/>
        </p:nvSpPr>
        <p:spPr bwMode="auto">
          <a:xfrm>
            <a:off x="381000" y="1724561"/>
            <a:ext cx="8458200" cy="1631216"/>
          </a:xfrm>
          <a:prstGeom prst="rect">
            <a:avLst/>
          </a:prstGeom>
          <a:noFill/>
          <a:ln w="9525">
            <a:noFill/>
            <a:miter lim="800000"/>
            <a:headEnd/>
            <a:tailEnd/>
          </a:ln>
        </p:spPr>
        <p:txBody>
          <a:bodyPr>
            <a:spAutoFit/>
          </a:bodyPr>
          <a:lstStyle/>
          <a:p>
            <a:pPr fontAlgn="auto">
              <a:spcBef>
                <a:spcPts val="0"/>
              </a:spcBef>
              <a:spcAft>
                <a:spcPts val="0"/>
              </a:spcAft>
              <a:buFont typeface="Arial" charset="0"/>
              <a:buNone/>
              <a:defRPr/>
            </a:pPr>
            <a:r>
              <a:rPr lang="en-US" sz="2000" b="1" dirty="0">
                <a:solidFill>
                  <a:schemeClr val="accent2">
                    <a:lumMod val="75000"/>
                  </a:schemeClr>
                </a:solidFill>
                <a:latin typeface="+mn-lt"/>
              </a:rPr>
              <a:t>A </a:t>
            </a:r>
            <a:r>
              <a:rPr lang="en-US" sz="2000" b="1" dirty="0" smtClean="0">
                <a:solidFill>
                  <a:schemeClr val="accent2">
                    <a:lumMod val="75000"/>
                  </a:schemeClr>
                </a:solidFill>
                <a:latin typeface="+mn-lt"/>
              </a:rPr>
              <a:t>Job Safety Analysis (JSA) or Job Hazard Analysis  (JHA) is </a:t>
            </a:r>
            <a:r>
              <a:rPr lang="en-US" sz="2000" b="1" dirty="0">
                <a:solidFill>
                  <a:schemeClr val="accent2">
                    <a:lumMod val="75000"/>
                  </a:schemeClr>
                </a:solidFill>
                <a:latin typeface="+mn-lt"/>
              </a:rPr>
              <a:t>a technique that focuses on job tasks as a way to identify hazards before they occur. It focuses on the relationship between the worker, the task, the tools, the work environment and the necessary steps to control a hazard</a:t>
            </a:r>
            <a:r>
              <a:rPr lang="en-US" sz="2000" b="1" dirty="0" smtClean="0">
                <a:solidFill>
                  <a:schemeClr val="accent2">
                    <a:lumMod val="75000"/>
                  </a:schemeClr>
                </a:solidFill>
                <a:latin typeface="+mn-lt"/>
              </a:rPr>
              <a:t>.</a:t>
            </a:r>
            <a:r>
              <a:rPr lang="en-US" sz="2000" dirty="0" smtClean="0"/>
              <a:t> </a:t>
            </a:r>
            <a:endParaRPr lang="en-US" sz="2000" b="1" dirty="0">
              <a:solidFill>
                <a:schemeClr val="accent2">
                  <a:lumMod val="75000"/>
                </a:schemeClr>
              </a:solidFill>
              <a:latin typeface="+mn-lt"/>
            </a:endParaRPr>
          </a:p>
        </p:txBody>
      </p:sp>
      <p:graphicFrame>
        <p:nvGraphicFramePr>
          <p:cNvPr id="5" name="Content Placeholder 3"/>
          <p:cNvGraphicFramePr>
            <a:graphicFrameLocks/>
          </p:cNvGraphicFramePr>
          <p:nvPr>
            <p:extLst>
              <p:ext uri="{D42A27DB-BD31-4B8C-83A1-F6EECF244321}">
                <p14:modId xmlns:p14="http://schemas.microsoft.com/office/powerpoint/2010/main" val="3426788655"/>
              </p:ext>
            </p:extLst>
          </p:nvPr>
        </p:nvGraphicFramePr>
        <p:xfrm>
          <a:off x="152400" y="3627120"/>
          <a:ext cx="8763000" cy="2926080"/>
        </p:xfrm>
        <a:graphic>
          <a:graphicData uri="http://schemas.openxmlformats.org/drawingml/2006/table">
            <a:tbl>
              <a:tblPr/>
              <a:tblGrid>
                <a:gridCol w="1460500"/>
                <a:gridCol w="1622778"/>
                <a:gridCol w="2098322"/>
                <a:gridCol w="3581400"/>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rPr>
                        <a:t>Job Steps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rPr>
                        <a:t>Hazards/ Potential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rPr>
                        <a:t>Accidents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cap="none" normalizeH="0" baseline="0" dirty="0" smtClean="0">
                          <a:ln>
                            <a:noFill/>
                          </a:ln>
                          <a:solidFill>
                            <a:schemeClr val="tx1"/>
                          </a:solidFill>
                          <a:effectLst/>
                          <a:latin typeface="Calibri" pitchFamily="34" charset="0"/>
                        </a:rPr>
                        <a:t>Control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cap="none" normalizeH="0" baseline="0" dirty="0" smtClean="0">
                          <a:ln>
                            <a:noFill/>
                          </a:ln>
                          <a:solidFill>
                            <a:schemeClr val="tx1"/>
                          </a:solidFill>
                          <a:effectLst/>
                          <a:latin typeface="Calibri" pitchFamily="34" charset="0"/>
                        </a:rPr>
                        <a:t>Measures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rPr>
                        <a:t>Means of Implementation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60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Break tasks down to smaller sub-tasks.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List all possible associated hazards preferably in an order of severity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en-US" sz="1800" b="0" i="0" u="none" strike="noStrike" cap="none" normalizeH="0" baseline="0" dirty="0" smtClean="0">
                          <a:ln>
                            <a:noFill/>
                          </a:ln>
                          <a:solidFill>
                            <a:srgbClr val="000000"/>
                          </a:solidFill>
                          <a:effectLst/>
                          <a:latin typeface="Calibri" pitchFamily="34" charset="0"/>
                        </a:rPr>
                        <a:t>Use the Hierarchy of Controls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rgbClr val="000000"/>
                          </a:solidFill>
                          <a:effectLst/>
                          <a:latin typeface="Calibri" pitchFamily="34" charset="0"/>
                        </a:rPr>
                        <a:t>Elimination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rgbClr val="000000"/>
                          </a:solidFill>
                          <a:effectLst/>
                          <a:latin typeface="Calibri" pitchFamily="34" charset="0"/>
                        </a:rPr>
                        <a:t>Prevent</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rgbClr val="000000"/>
                          </a:solidFill>
                          <a:effectLst/>
                          <a:latin typeface="Calibri" pitchFamily="34" charset="0"/>
                        </a:rPr>
                        <a:t>Protect</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rgbClr val="000000"/>
                          </a:solidFill>
                          <a:effectLst/>
                          <a:latin typeface="Calibri" pitchFamily="34" charset="0"/>
                        </a:rPr>
                        <a:t>Mitigate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en-US" sz="1800" b="0" i="0" u="none" strike="noStrike" cap="none" normalizeH="0" baseline="0" dirty="0" smtClean="0">
                          <a:ln>
                            <a:noFill/>
                          </a:ln>
                          <a:solidFill>
                            <a:srgbClr val="000000"/>
                          </a:solidFill>
                          <a:effectLst/>
                          <a:latin typeface="Calibri" pitchFamily="34" charset="0"/>
                        </a:rPr>
                        <a:t>Should set out steps and procedures that are easy to understand. And explain the proper use of the equipment and requisite training and administration.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684329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0" y="228600"/>
            <a:ext cx="9144000" cy="7010400"/>
          </a:xfrm>
        </p:spPr>
        <p:txBody>
          <a:bodyPr rtlCol="0">
            <a:noAutofit/>
          </a:bodyPr>
          <a:lstStyle/>
          <a:p>
            <a:pPr marL="533400" indent="-533400" algn="ctr" eaLnBrk="1" fontAlgn="auto" hangingPunct="1">
              <a:spcAft>
                <a:spcPts val="0"/>
              </a:spcAft>
              <a:buFontTx/>
              <a:buNone/>
              <a:defRPr/>
            </a:pPr>
            <a:r>
              <a:rPr lang="en-US" sz="2400" b="1" dirty="0" smtClean="0">
                <a:solidFill>
                  <a:schemeClr val="tx2">
                    <a:lumMod val="50000"/>
                  </a:schemeClr>
                </a:solidFill>
              </a:rPr>
              <a:t>Critical Thinking </a:t>
            </a:r>
          </a:p>
          <a:p>
            <a:pPr marL="533400" indent="-533400" algn="ctr" eaLnBrk="1" fontAlgn="auto" hangingPunct="1">
              <a:spcAft>
                <a:spcPts val="0"/>
              </a:spcAft>
              <a:buFontTx/>
              <a:buNone/>
              <a:defRPr/>
            </a:pPr>
            <a:r>
              <a:rPr lang="en-US" sz="2400" b="1" dirty="0" smtClean="0">
                <a:solidFill>
                  <a:srgbClr val="C00000"/>
                </a:solidFill>
              </a:rPr>
              <a:t>(Good-Better-Best)</a:t>
            </a:r>
          </a:p>
          <a:p>
            <a:pPr marL="533400" indent="-533400" algn="ctr" eaLnBrk="1" fontAlgn="auto" hangingPunct="1">
              <a:spcAft>
                <a:spcPts val="0"/>
              </a:spcAft>
              <a:buFontTx/>
              <a:buNone/>
              <a:defRPr/>
            </a:pPr>
            <a:r>
              <a:rPr lang="en-US" sz="2400" b="1" dirty="0" smtClean="0">
                <a:solidFill>
                  <a:schemeClr val="tx2">
                    <a:lumMod val="50000"/>
                  </a:schemeClr>
                </a:solidFill>
              </a:rPr>
              <a:t>No matter how large or how small a task or job you can apply </a:t>
            </a:r>
          </a:p>
          <a:p>
            <a:pPr marL="533400" indent="-533400" algn="ctr" eaLnBrk="1" fontAlgn="auto" hangingPunct="1">
              <a:spcAft>
                <a:spcPts val="0"/>
              </a:spcAft>
              <a:buFontTx/>
              <a:buNone/>
              <a:defRPr/>
            </a:pPr>
            <a:r>
              <a:rPr lang="en-US" sz="2400" b="1" dirty="0" smtClean="0">
                <a:solidFill>
                  <a:schemeClr val="tx2">
                    <a:lumMod val="50000"/>
                  </a:schemeClr>
                </a:solidFill>
              </a:rPr>
              <a:t>a logical  thought  process.  It’s universal!</a:t>
            </a:r>
            <a:endParaRPr lang="en-US" sz="2400" b="1" dirty="0" smtClean="0">
              <a:solidFill>
                <a:schemeClr val="bg2"/>
              </a:solidFill>
            </a:endParaRPr>
          </a:p>
          <a:p>
            <a:pPr marL="533400" indent="-533400" eaLnBrk="1" fontAlgn="auto" hangingPunct="1">
              <a:lnSpc>
                <a:spcPct val="150000"/>
              </a:lnSpc>
              <a:spcAft>
                <a:spcPts val="0"/>
              </a:spcAft>
              <a:buFontTx/>
              <a:buNone/>
              <a:defRPr/>
            </a:pPr>
            <a:r>
              <a:rPr lang="en-US" sz="2300" b="1" dirty="0" smtClean="0">
                <a:solidFill>
                  <a:schemeClr val="bg2"/>
                </a:solidFill>
              </a:rPr>
              <a:t>	</a:t>
            </a:r>
            <a:r>
              <a:rPr lang="en-US" sz="2300" b="1" dirty="0" smtClean="0">
                <a:solidFill>
                  <a:schemeClr val="tx2"/>
                </a:solidFill>
              </a:rPr>
              <a:t>1. </a:t>
            </a:r>
            <a:r>
              <a:rPr lang="en-US" sz="2300" b="1" dirty="0" smtClean="0">
                <a:solidFill>
                  <a:srgbClr val="C00000"/>
                </a:solidFill>
              </a:rPr>
              <a:t>ELIMINATE: </a:t>
            </a:r>
            <a:r>
              <a:rPr lang="en-US" sz="2300" b="1" dirty="0" smtClean="0">
                <a:solidFill>
                  <a:schemeClr val="tx2"/>
                </a:solidFill>
              </a:rPr>
              <a:t>Simply ELIMINATE the hazard.</a:t>
            </a:r>
          </a:p>
          <a:p>
            <a:pPr marL="533400" indent="-533400" eaLnBrk="1" fontAlgn="auto" hangingPunct="1">
              <a:lnSpc>
                <a:spcPct val="150000"/>
              </a:lnSpc>
              <a:spcAft>
                <a:spcPts val="0"/>
              </a:spcAft>
              <a:buFontTx/>
              <a:buNone/>
              <a:defRPr/>
            </a:pPr>
            <a:r>
              <a:rPr lang="en-US" sz="2300" b="1" dirty="0" smtClean="0">
                <a:solidFill>
                  <a:schemeClr val="tx2"/>
                </a:solidFill>
              </a:rPr>
              <a:t>	2. </a:t>
            </a:r>
            <a:r>
              <a:rPr lang="en-US" sz="2300" b="1" dirty="0" smtClean="0">
                <a:solidFill>
                  <a:srgbClr val="C00000"/>
                </a:solidFill>
              </a:rPr>
              <a:t>PREVENTION: </a:t>
            </a:r>
            <a:r>
              <a:rPr lang="en-US" sz="2300" b="1" dirty="0" smtClean="0">
                <a:solidFill>
                  <a:schemeClr val="tx2"/>
                </a:solidFill>
              </a:rPr>
              <a:t>prevent accident or exposure from occurring.</a:t>
            </a:r>
          </a:p>
          <a:p>
            <a:pPr marL="533400" indent="-533400" eaLnBrk="1" fontAlgn="auto" hangingPunct="1">
              <a:lnSpc>
                <a:spcPct val="150000"/>
              </a:lnSpc>
              <a:spcAft>
                <a:spcPts val="0"/>
              </a:spcAft>
              <a:buFontTx/>
              <a:buNone/>
              <a:defRPr/>
            </a:pPr>
            <a:r>
              <a:rPr lang="en-US" sz="2300" b="1" dirty="0" smtClean="0">
                <a:solidFill>
                  <a:schemeClr val="tx2"/>
                </a:solidFill>
              </a:rPr>
              <a:t>	3. </a:t>
            </a:r>
            <a:r>
              <a:rPr lang="en-US" sz="2300" b="1" dirty="0" smtClean="0">
                <a:solidFill>
                  <a:srgbClr val="C00000"/>
                </a:solidFill>
              </a:rPr>
              <a:t>PROTECTION: </a:t>
            </a:r>
            <a:r>
              <a:rPr lang="en-US" sz="2300" b="1" dirty="0" smtClean="0">
                <a:solidFill>
                  <a:schemeClr val="tx2"/>
                </a:solidFill>
              </a:rPr>
              <a:t>Mitigate or Minimize effects of hazards i.e.</a:t>
            </a:r>
          </a:p>
          <a:p>
            <a:pPr marL="1752600" lvl="3" indent="-381000" eaLnBrk="1" fontAlgn="auto" hangingPunct="1">
              <a:lnSpc>
                <a:spcPct val="150000"/>
              </a:lnSpc>
              <a:spcAft>
                <a:spcPts val="0"/>
              </a:spcAft>
              <a:defRPr/>
            </a:pPr>
            <a:r>
              <a:rPr lang="en-US" sz="2300" b="1" dirty="0" smtClean="0">
                <a:solidFill>
                  <a:schemeClr val="tx2"/>
                </a:solidFill>
              </a:rPr>
              <a:t>Job Rotation</a:t>
            </a:r>
          </a:p>
          <a:p>
            <a:pPr marL="1752600" lvl="3" indent="-381000" eaLnBrk="1" fontAlgn="auto" hangingPunct="1">
              <a:lnSpc>
                <a:spcPct val="150000"/>
              </a:lnSpc>
              <a:spcAft>
                <a:spcPts val="0"/>
              </a:spcAft>
              <a:defRPr/>
            </a:pPr>
            <a:r>
              <a:rPr lang="en-US" sz="2300" b="1" dirty="0" smtClean="0">
                <a:solidFill>
                  <a:schemeClr val="tx2"/>
                </a:solidFill>
              </a:rPr>
              <a:t>Scheduling </a:t>
            </a:r>
          </a:p>
          <a:p>
            <a:pPr marL="1752600" lvl="3" indent="-381000" eaLnBrk="1" fontAlgn="auto" hangingPunct="1">
              <a:lnSpc>
                <a:spcPct val="150000"/>
              </a:lnSpc>
              <a:spcAft>
                <a:spcPts val="0"/>
              </a:spcAft>
              <a:defRPr/>
            </a:pPr>
            <a:r>
              <a:rPr lang="en-US" sz="2300" b="1" dirty="0" smtClean="0">
                <a:solidFill>
                  <a:schemeClr val="tx2"/>
                </a:solidFill>
              </a:rPr>
              <a:t>Personal Protective Equipment (Mitigation) PPE</a:t>
            </a:r>
          </a:p>
          <a:p>
            <a:pPr marL="1752600" lvl="3" indent="-381000" eaLnBrk="1" fontAlgn="auto" hangingPunct="1">
              <a:lnSpc>
                <a:spcPct val="150000"/>
              </a:lnSpc>
              <a:spcAft>
                <a:spcPts val="0"/>
              </a:spcAft>
              <a:defRPr/>
            </a:pPr>
            <a:r>
              <a:rPr lang="en-US" sz="2300" b="1" dirty="0" smtClean="0">
                <a:solidFill>
                  <a:schemeClr val="tx2"/>
                </a:solidFill>
              </a:rPr>
              <a:t>Work Practices, Training </a:t>
            </a:r>
          </a:p>
          <a:p>
            <a:pPr marL="1752600" lvl="3" indent="-381000" eaLnBrk="1" fontAlgn="auto" hangingPunct="1">
              <a:lnSpc>
                <a:spcPct val="150000"/>
              </a:lnSpc>
              <a:spcAft>
                <a:spcPts val="0"/>
              </a:spcAft>
              <a:defRPr/>
            </a:pPr>
            <a:r>
              <a:rPr lang="en-US" sz="2300" b="1" dirty="0" smtClean="0">
                <a:solidFill>
                  <a:schemeClr val="tx2"/>
                </a:solidFill>
              </a:rPr>
              <a:t>Specialized Training</a:t>
            </a:r>
          </a:p>
          <a:p>
            <a:pPr marL="1295400" lvl="2" indent="-381000" eaLnBrk="1" fontAlgn="auto" hangingPunct="1">
              <a:lnSpc>
                <a:spcPct val="65000"/>
              </a:lnSpc>
              <a:spcAft>
                <a:spcPts val="0"/>
              </a:spcAft>
              <a:buFontTx/>
              <a:buAutoNum type="arabicPeriod"/>
              <a:defRPr/>
            </a:pPr>
            <a:endParaRPr lang="en-US" b="1" dirty="0" smtClean="0">
              <a:solidFill>
                <a:schemeClr val="bg2"/>
              </a:solidFill>
            </a:endParaRPr>
          </a:p>
          <a:p>
            <a:pPr marL="1295400" lvl="2" indent="-381000" eaLnBrk="1" fontAlgn="auto" hangingPunct="1">
              <a:lnSpc>
                <a:spcPct val="65000"/>
              </a:lnSpc>
              <a:spcAft>
                <a:spcPts val="0"/>
              </a:spcAft>
              <a:buFontTx/>
              <a:buNone/>
              <a:defRPr/>
            </a:pPr>
            <a:endParaRPr lang="en-US" b="1" dirty="0" smtClean="0">
              <a:solidFill>
                <a:schemeClr val="bg2"/>
              </a:solidFill>
            </a:endParaRPr>
          </a:p>
        </p:txBody>
      </p:sp>
    </p:spTree>
    <p:extLst>
      <p:ext uri="{BB962C8B-B14F-4D97-AF65-F5344CB8AC3E}">
        <p14:creationId xmlns:p14="http://schemas.microsoft.com/office/powerpoint/2010/main" val="225890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1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19">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2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Routes of exposure </a:t>
            </a:r>
          </a:p>
        </p:txBody>
      </p:sp>
      <p:sp>
        <p:nvSpPr>
          <p:cNvPr id="8" name="Rectangle 7"/>
          <p:cNvSpPr/>
          <p:nvPr/>
        </p:nvSpPr>
        <p:spPr>
          <a:xfrm>
            <a:off x="228600" y="838200"/>
            <a:ext cx="4572000" cy="5632311"/>
          </a:xfrm>
          <a:prstGeom prst="rect">
            <a:avLst/>
          </a:prstGeom>
        </p:spPr>
        <p:txBody>
          <a:bodyPr wrap="square">
            <a:spAutoFit/>
          </a:bodyPr>
          <a:lstStyle/>
          <a:p>
            <a:r>
              <a:rPr lang="en-US" b="1" dirty="0" smtClean="0"/>
              <a:t>Inhalation </a:t>
            </a:r>
            <a:r>
              <a:rPr lang="en-US" dirty="0"/>
              <a:t>The most common type of exposure occurs when you breathe a substance into the lungs. The lungs consist of branching airways (called bronchi) with clusters of tiny air sacs (called alveoli) at the ends of the airways. The alveoli absorb oxygen and other chemicals into the bloodstream</a:t>
            </a:r>
            <a:r>
              <a:rPr lang="en-US" dirty="0" smtClean="0"/>
              <a:t>.</a:t>
            </a:r>
          </a:p>
          <a:p>
            <a:endParaRPr lang="en-US" dirty="0"/>
          </a:p>
          <a:p>
            <a:endParaRPr lang="en-US" dirty="0"/>
          </a:p>
          <a:p>
            <a:r>
              <a:rPr lang="en-US" dirty="0"/>
              <a:t>Sometimes a chemical is present in the air as small particles (dust or mist). Some of these particles, depending on their size, may be deposited in the bronchi and/or alveoli. Many of them may be coughed out, but others may stay in the lungs and may cause lung damage. Some particles may dissolve and be absorbed into the blood stream, and have effects elsewhere in the body</a:t>
            </a:r>
            <a:r>
              <a:rPr lang="en-US" dirty="0" smtClean="0"/>
              <a:t> </a:t>
            </a:r>
            <a:endParaRPr lang="en-US" dirty="0"/>
          </a:p>
        </p:txBody>
      </p:sp>
      <p:pic>
        <p:nvPicPr>
          <p:cNvPr id="171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58939"/>
            <a:ext cx="3941205"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286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fontScale="90000"/>
          </a:bodyPr>
          <a:lstStyle/>
          <a:p>
            <a:pPr algn="l"/>
            <a:r>
              <a:rPr lang="en-US" dirty="0"/>
              <a:t>Section One: Rights and Responsibilities</a:t>
            </a:r>
            <a:br>
              <a:rPr lang="en-US" dirty="0"/>
            </a:br>
            <a:r>
              <a:rPr lang="en-US" dirty="0"/>
              <a:t/>
            </a:r>
            <a:br>
              <a:rPr lang="en-US" dirty="0"/>
            </a:br>
            <a:endParaRPr lang="en-US" dirty="0"/>
          </a:p>
        </p:txBody>
      </p:sp>
      <p:sp>
        <p:nvSpPr>
          <p:cNvPr id="3" name="Content Placeholder 2"/>
          <p:cNvSpPr>
            <a:spLocks noGrp="1"/>
          </p:cNvSpPr>
          <p:nvPr>
            <p:ph idx="1"/>
          </p:nvPr>
        </p:nvSpPr>
        <p:spPr>
          <a:xfrm>
            <a:off x="228600" y="838200"/>
            <a:ext cx="8458200" cy="6553200"/>
          </a:xfrm>
        </p:spPr>
        <p:txBody>
          <a:bodyPr>
            <a:normAutofit fontScale="47500" lnSpcReduction="20000"/>
          </a:bodyPr>
          <a:lstStyle/>
          <a:p>
            <a:pPr marL="0" indent="0">
              <a:buNone/>
            </a:pPr>
            <a:r>
              <a:rPr lang="en-US" sz="3600" b="1" dirty="0"/>
              <a:t>The Occupational Safety and Health Act of 1970:  </a:t>
            </a:r>
            <a:r>
              <a:rPr lang="en-US" sz="3600" b="1" dirty="0" smtClean="0"/>
              <a:t>“</a:t>
            </a:r>
            <a:r>
              <a:rPr lang="en-US" sz="3600" b="1" dirty="0"/>
              <a:t>General Duty Clause</a:t>
            </a:r>
            <a:r>
              <a:rPr lang="en-US" sz="3600" dirty="0" smtClean="0"/>
              <a:t>”</a:t>
            </a:r>
          </a:p>
          <a:p>
            <a:pPr marL="0" indent="0">
              <a:buNone/>
            </a:pPr>
            <a:endParaRPr lang="en-US" sz="3600" dirty="0"/>
          </a:p>
          <a:p>
            <a:pPr marL="400050" lvl="1" indent="0">
              <a:lnSpc>
                <a:spcPct val="170000"/>
              </a:lnSpc>
              <a:buNone/>
            </a:pPr>
            <a:r>
              <a:rPr lang="en-US" sz="3600" b="1" dirty="0"/>
              <a:t>5. General Duties</a:t>
            </a:r>
          </a:p>
          <a:p>
            <a:pPr marL="914400" lvl="1" indent="-514350">
              <a:lnSpc>
                <a:spcPct val="170000"/>
              </a:lnSpc>
              <a:buAutoNum type="alphaLcParenBoth"/>
            </a:pPr>
            <a:r>
              <a:rPr lang="en-US" sz="3600" b="1" dirty="0" smtClean="0"/>
              <a:t>Each employer</a:t>
            </a:r>
            <a:endParaRPr lang="en-US" sz="3600" b="1" dirty="0"/>
          </a:p>
          <a:p>
            <a:pPr marL="400050" lvl="1" indent="0">
              <a:lnSpc>
                <a:spcPct val="170000"/>
              </a:lnSpc>
              <a:buNone/>
            </a:pPr>
            <a:r>
              <a:rPr lang="en-US" sz="3600" b="1" dirty="0" smtClean="0"/>
              <a:t>(1) shall </a:t>
            </a:r>
            <a:r>
              <a:rPr lang="en-US" sz="3600" b="1" dirty="0"/>
              <a:t>furnish to each of his employees employment and a place of employment which are free from recognized hazards that are causing or are likely to cause death or serious physical harm to his employees</a:t>
            </a:r>
            <a:r>
              <a:rPr lang="en-US" sz="3600" b="1" dirty="0" smtClean="0"/>
              <a:t>;</a:t>
            </a:r>
          </a:p>
          <a:p>
            <a:pPr marL="400050" lvl="1" indent="0">
              <a:lnSpc>
                <a:spcPct val="170000"/>
              </a:lnSpc>
              <a:buNone/>
            </a:pPr>
            <a:endParaRPr lang="en-US" sz="3600" b="1" dirty="0"/>
          </a:p>
          <a:p>
            <a:pPr marL="400050" lvl="1" indent="0">
              <a:lnSpc>
                <a:spcPct val="170000"/>
              </a:lnSpc>
              <a:buNone/>
            </a:pPr>
            <a:r>
              <a:rPr lang="en-US" sz="3600" b="1" dirty="0" smtClean="0"/>
              <a:t>(</a:t>
            </a:r>
            <a:r>
              <a:rPr lang="en-US" sz="3600" b="1" dirty="0"/>
              <a:t>2) shall comply with occupational safety and health standards promulgated under this Act</a:t>
            </a:r>
            <a:r>
              <a:rPr lang="en-US" sz="3600" b="1" dirty="0" smtClean="0"/>
              <a:t>.</a:t>
            </a:r>
            <a:endParaRPr lang="en-US" sz="3600" b="1" dirty="0"/>
          </a:p>
          <a:p>
            <a:pPr marL="400050" lvl="1" indent="0">
              <a:lnSpc>
                <a:spcPct val="170000"/>
              </a:lnSpc>
              <a:buNone/>
            </a:pPr>
            <a:r>
              <a:rPr lang="en-US" sz="3600" b="1" dirty="0"/>
              <a:t>(b) Each employee shall comply with occupational safety and health standards and all rules, regulations, and orders issued pursuant to this Act which are applicable to his own actions and conduct.</a:t>
            </a:r>
          </a:p>
          <a:p>
            <a:pPr marL="0" indent="0">
              <a:buNone/>
            </a:pPr>
            <a:endParaRPr lang="en-US" dirty="0"/>
          </a:p>
        </p:txBody>
      </p:sp>
    </p:spTree>
    <p:extLst>
      <p:ext uri="{BB962C8B-B14F-4D97-AF65-F5344CB8AC3E}">
        <p14:creationId xmlns:p14="http://schemas.microsoft.com/office/powerpoint/2010/main" val="8978272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1"/>
          </p:nvPr>
        </p:nvSpPr>
        <p:spPr/>
        <p:txBody>
          <a:bodyPr/>
          <a:lstStyle/>
          <a:p>
            <a:fld id="{9443641D-D6DB-456E-BB5E-FBEA566601D8}" type="slidenum">
              <a:rPr lang="en-US"/>
              <a:pPr/>
              <a:t>40</a:t>
            </a:fld>
            <a:endParaRPr lang="en-US">
              <a:latin typeface="Times New Roman" pitchFamily="18" charset="0"/>
            </a:endParaRPr>
          </a:p>
        </p:txBody>
      </p:sp>
      <p:sp>
        <p:nvSpPr>
          <p:cNvPr id="472066" name="Rectangle 2"/>
          <p:cNvSpPr>
            <a:spLocks noGrp="1" noChangeArrowheads="1"/>
          </p:cNvSpPr>
          <p:nvPr>
            <p:ph type="title"/>
          </p:nvPr>
        </p:nvSpPr>
        <p:spPr/>
        <p:txBody>
          <a:bodyPr/>
          <a:lstStyle/>
          <a:p>
            <a:r>
              <a:rPr lang="en-US"/>
              <a:t>Personal Protective Equipment</a:t>
            </a:r>
          </a:p>
        </p:txBody>
      </p:sp>
      <p:pic>
        <p:nvPicPr>
          <p:cNvPr id="472069" name="Picture 5" descr="Particulate Respirators"/>
          <p:cNvPicPr>
            <a:picLocks noChangeAspect="1" noChangeArrowheads="1"/>
          </p:cNvPicPr>
          <p:nvPr/>
        </p:nvPicPr>
        <p:blipFill>
          <a:blip r:embed="rId2" cstate="print"/>
          <a:srcRect/>
          <a:stretch>
            <a:fillRect/>
          </a:stretch>
        </p:blipFill>
        <p:spPr bwMode="auto">
          <a:xfrm>
            <a:off x="457200" y="3048000"/>
            <a:ext cx="2057400" cy="2033588"/>
          </a:xfrm>
          <a:prstGeom prst="rect">
            <a:avLst/>
          </a:prstGeom>
          <a:noFill/>
        </p:spPr>
      </p:pic>
      <p:pic>
        <p:nvPicPr>
          <p:cNvPr id="472070" name="Picture 6" descr="Combination Respirators"/>
          <p:cNvPicPr>
            <a:picLocks noChangeAspect="1" noChangeArrowheads="1"/>
          </p:cNvPicPr>
          <p:nvPr/>
        </p:nvPicPr>
        <p:blipFill>
          <a:blip r:embed="rId3" cstate="print"/>
          <a:srcRect/>
          <a:stretch>
            <a:fillRect/>
          </a:stretch>
        </p:blipFill>
        <p:spPr bwMode="auto">
          <a:xfrm>
            <a:off x="3463925" y="3044825"/>
            <a:ext cx="2098675" cy="2033588"/>
          </a:xfrm>
          <a:prstGeom prst="rect">
            <a:avLst/>
          </a:prstGeom>
          <a:noFill/>
        </p:spPr>
      </p:pic>
      <p:pic>
        <p:nvPicPr>
          <p:cNvPr id="472071" name="Picture 7" descr="Gas &amp; Vapor Respirators"/>
          <p:cNvPicPr>
            <a:picLocks noChangeAspect="1" noChangeArrowheads="1"/>
          </p:cNvPicPr>
          <p:nvPr/>
        </p:nvPicPr>
        <p:blipFill>
          <a:blip r:embed="rId4" cstate="print"/>
          <a:srcRect/>
          <a:stretch>
            <a:fillRect/>
          </a:stretch>
        </p:blipFill>
        <p:spPr bwMode="auto">
          <a:xfrm>
            <a:off x="6444073" y="3071813"/>
            <a:ext cx="2179638" cy="2033587"/>
          </a:xfrm>
          <a:prstGeom prst="rect">
            <a:avLst/>
          </a:prstGeom>
          <a:noFill/>
        </p:spPr>
      </p:pic>
      <p:sp>
        <p:nvSpPr>
          <p:cNvPr id="472073" name="Rectangle 9"/>
          <p:cNvSpPr>
            <a:spLocks noChangeArrowheads="1"/>
          </p:cNvSpPr>
          <p:nvPr/>
        </p:nvSpPr>
        <p:spPr bwMode="auto">
          <a:xfrm>
            <a:off x="5943600" y="2057400"/>
            <a:ext cx="3442111" cy="1036638"/>
          </a:xfrm>
          <a:prstGeom prst="rect">
            <a:avLst/>
          </a:prstGeom>
          <a:noFill/>
          <a:ln w="9525">
            <a:noFill/>
            <a:miter lim="800000"/>
            <a:headEnd/>
            <a:tailEnd/>
          </a:ln>
          <a:effectLst/>
        </p:spPr>
        <p:txBody>
          <a:bodyPr/>
          <a:lstStyle/>
          <a:p>
            <a:pPr marL="342900" indent="-342900" algn="ctr">
              <a:buClr>
                <a:schemeClr val="tx1"/>
              </a:buClr>
            </a:pPr>
            <a:r>
              <a:rPr lang="en-US" sz="2000" b="1" dirty="0">
                <a:solidFill>
                  <a:schemeClr val="tx1"/>
                </a:solidFill>
                <a:latin typeface="Verdana" pitchFamily="34" charset="0"/>
              </a:rPr>
              <a:t>Gas &amp; Vapor</a:t>
            </a:r>
          </a:p>
          <a:p>
            <a:pPr marL="342900" indent="-342900" algn="ctr">
              <a:buClr>
                <a:schemeClr val="tx1"/>
              </a:buClr>
            </a:pPr>
            <a:r>
              <a:rPr lang="en-US" sz="2000" b="1" dirty="0">
                <a:solidFill>
                  <a:schemeClr val="tx1"/>
                </a:solidFill>
                <a:latin typeface="Verdana" pitchFamily="34" charset="0"/>
              </a:rPr>
              <a:t>Respirators</a:t>
            </a:r>
            <a:endParaRPr lang="en-US" sz="2000" dirty="0">
              <a:solidFill>
                <a:schemeClr val="tx1"/>
              </a:solidFill>
            </a:endParaRPr>
          </a:p>
        </p:txBody>
      </p:sp>
      <p:sp>
        <p:nvSpPr>
          <p:cNvPr id="472074" name="Rectangle 10"/>
          <p:cNvSpPr>
            <a:spLocks noChangeArrowheads="1"/>
          </p:cNvSpPr>
          <p:nvPr/>
        </p:nvSpPr>
        <p:spPr bwMode="auto">
          <a:xfrm>
            <a:off x="2883228" y="2057400"/>
            <a:ext cx="3504461" cy="1036638"/>
          </a:xfrm>
          <a:prstGeom prst="rect">
            <a:avLst/>
          </a:prstGeom>
          <a:noFill/>
          <a:ln w="9525">
            <a:noFill/>
            <a:miter lim="800000"/>
            <a:headEnd/>
            <a:tailEnd/>
          </a:ln>
          <a:effectLst/>
        </p:spPr>
        <p:txBody>
          <a:bodyPr/>
          <a:lstStyle/>
          <a:p>
            <a:pPr marL="342900" indent="-342900" algn="ctr">
              <a:buClr>
                <a:schemeClr val="tx1"/>
              </a:buClr>
            </a:pPr>
            <a:r>
              <a:rPr lang="en-US" sz="2000" b="1">
                <a:solidFill>
                  <a:schemeClr val="tx1"/>
                </a:solidFill>
                <a:latin typeface="Verdana" pitchFamily="34" charset="0"/>
              </a:rPr>
              <a:t>Combination</a:t>
            </a:r>
          </a:p>
          <a:p>
            <a:pPr marL="342900" indent="-342900" algn="ctr">
              <a:buClr>
                <a:schemeClr val="tx1"/>
              </a:buClr>
            </a:pPr>
            <a:r>
              <a:rPr lang="en-US" sz="2000" b="1">
                <a:solidFill>
                  <a:schemeClr val="tx1"/>
                </a:solidFill>
                <a:latin typeface="Verdana" pitchFamily="34" charset="0"/>
              </a:rPr>
              <a:t>Respirators</a:t>
            </a:r>
            <a:br>
              <a:rPr lang="en-US" sz="2000" b="1">
                <a:solidFill>
                  <a:schemeClr val="tx1"/>
                </a:solidFill>
                <a:latin typeface="Verdana" pitchFamily="34" charset="0"/>
              </a:rPr>
            </a:br>
            <a:endParaRPr lang="en-US" sz="2000">
              <a:solidFill>
                <a:schemeClr val="tx1"/>
              </a:solidFill>
            </a:endParaRPr>
          </a:p>
        </p:txBody>
      </p:sp>
      <p:sp>
        <p:nvSpPr>
          <p:cNvPr id="472075" name="Rectangle 11"/>
          <p:cNvSpPr>
            <a:spLocks noChangeArrowheads="1"/>
          </p:cNvSpPr>
          <p:nvPr/>
        </p:nvSpPr>
        <p:spPr bwMode="auto">
          <a:xfrm>
            <a:off x="-140028" y="2057400"/>
            <a:ext cx="3264228" cy="1036638"/>
          </a:xfrm>
          <a:prstGeom prst="rect">
            <a:avLst/>
          </a:prstGeom>
          <a:noFill/>
          <a:ln w="9525">
            <a:noFill/>
            <a:miter lim="800000"/>
            <a:headEnd/>
            <a:tailEnd/>
          </a:ln>
          <a:effectLst/>
        </p:spPr>
        <p:txBody>
          <a:bodyPr/>
          <a:lstStyle/>
          <a:p>
            <a:pPr marL="342900" indent="-342900" algn="ctr">
              <a:buClr>
                <a:schemeClr val="tx1"/>
              </a:buClr>
            </a:pPr>
            <a:r>
              <a:rPr lang="en-US" sz="2000" b="1" dirty="0">
                <a:solidFill>
                  <a:schemeClr val="tx1"/>
                </a:solidFill>
                <a:latin typeface="Verdana" pitchFamily="34" charset="0"/>
              </a:rPr>
              <a:t>Particulate</a:t>
            </a:r>
          </a:p>
          <a:p>
            <a:pPr marL="342900" indent="-342900" algn="ctr">
              <a:buClr>
                <a:schemeClr val="tx1"/>
              </a:buClr>
            </a:pPr>
            <a:r>
              <a:rPr lang="en-US" sz="2000" b="1" dirty="0">
                <a:solidFill>
                  <a:schemeClr val="tx1"/>
                </a:solidFill>
                <a:latin typeface="Verdana" pitchFamily="34" charset="0"/>
              </a:rPr>
              <a:t>Respirators</a:t>
            </a:r>
            <a:endParaRPr lang="en-US" sz="2000" dirty="0">
              <a:solidFill>
                <a:schemeClr val="tx1"/>
              </a:solidFill>
            </a:endParaRPr>
          </a:p>
        </p:txBody>
      </p:sp>
      <p:sp>
        <p:nvSpPr>
          <p:cNvPr id="472076" name="Line 12"/>
          <p:cNvSpPr>
            <a:spLocks noChangeShapeType="1"/>
          </p:cNvSpPr>
          <p:nvPr/>
        </p:nvSpPr>
        <p:spPr bwMode="auto">
          <a:xfrm>
            <a:off x="-457200" y="2057400"/>
            <a:ext cx="10210800" cy="0"/>
          </a:xfrm>
          <a:prstGeom prst="line">
            <a:avLst/>
          </a:prstGeom>
          <a:noFill/>
          <a:ln w="9525">
            <a:noFill/>
            <a:round/>
            <a:headEnd/>
            <a:tailEnd/>
          </a:ln>
          <a:effectLst/>
        </p:spPr>
        <p:txBody>
          <a:bodyPr/>
          <a:lstStyle/>
          <a:p>
            <a:endParaRPr lang="en-US" sz="2000"/>
          </a:p>
        </p:txBody>
      </p:sp>
      <p:sp>
        <p:nvSpPr>
          <p:cNvPr id="472077" name="Line 13"/>
          <p:cNvSpPr>
            <a:spLocks noChangeShapeType="1"/>
          </p:cNvSpPr>
          <p:nvPr/>
        </p:nvSpPr>
        <p:spPr bwMode="auto">
          <a:xfrm>
            <a:off x="-457200" y="3322638"/>
            <a:ext cx="10210800" cy="0"/>
          </a:xfrm>
          <a:prstGeom prst="line">
            <a:avLst/>
          </a:prstGeom>
          <a:noFill/>
          <a:ln w="9525">
            <a:noFill/>
            <a:round/>
            <a:headEnd/>
            <a:tailEnd/>
          </a:ln>
          <a:effectLst/>
        </p:spPr>
        <p:txBody>
          <a:bodyPr/>
          <a:lstStyle/>
          <a:p>
            <a:endParaRPr lang="en-US" sz="2000"/>
          </a:p>
        </p:txBody>
      </p:sp>
      <p:sp>
        <p:nvSpPr>
          <p:cNvPr id="472078" name="Line 14"/>
          <p:cNvSpPr>
            <a:spLocks noChangeShapeType="1"/>
          </p:cNvSpPr>
          <p:nvPr/>
        </p:nvSpPr>
        <p:spPr bwMode="auto">
          <a:xfrm>
            <a:off x="-457200" y="2057400"/>
            <a:ext cx="0" cy="1036638"/>
          </a:xfrm>
          <a:prstGeom prst="line">
            <a:avLst/>
          </a:prstGeom>
          <a:noFill/>
          <a:ln w="9525">
            <a:noFill/>
            <a:round/>
            <a:headEnd/>
            <a:tailEnd/>
          </a:ln>
          <a:effectLst/>
        </p:spPr>
        <p:txBody>
          <a:bodyPr/>
          <a:lstStyle/>
          <a:p>
            <a:endParaRPr lang="en-US" sz="2000"/>
          </a:p>
        </p:txBody>
      </p:sp>
      <p:sp>
        <p:nvSpPr>
          <p:cNvPr id="472079" name="Line 15"/>
          <p:cNvSpPr>
            <a:spLocks noChangeShapeType="1"/>
          </p:cNvSpPr>
          <p:nvPr/>
        </p:nvSpPr>
        <p:spPr bwMode="auto">
          <a:xfrm>
            <a:off x="9829800" y="2057400"/>
            <a:ext cx="0" cy="1036638"/>
          </a:xfrm>
          <a:prstGeom prst="line">
            <a:avLst/>
          </a:prstGeom>
          <a:noFill/>
          <a:ln w="9525">
            <a:noFill/>
            <a:round/>
            <a:headEnd/>
            <a:tailEnd/>
          </a:ln>
          <a:effectLst/>
        </p:spPr>
        <p:txBody>
          <a:bodyPr/>
          <a:lstStyle/>
          <a:p>
            <a:endParaRPr lang="en-US" sz="2000"/>
          </a:p>
        </p:txBody>
      </p:sp>
    </p:spTree>
    <p:extLst>
      <p:ext uri="{BB962C8B-B14F-4D97-AF65-F5344CB8AC3E}">
        <p14:creationId xmlns:p14="http://schemas.microsoft.com/office/powerpoint/2010/main" val="11447700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Routes of exposure </a:t>
            </a:r>
          </a:p>
        </p:txBody>
      </p:sp>
      <p:sp>
        <p:nvSpPr>
          <p:cNvPr id="8" name="Rectangle 7"/>
          <p:cNvSpPr/>
          <p:nvPr/>
        </p:nvSpPr>
        <p:spPr>
          <a:xfrm>
            <a:off x="533400" y="1143000"/>
            <a:ext cx="7772400" cy="2585323"/>
          </a:xfrm>
          <a:prstGeom prst="rect">
            <a:avLst/>
          </a:prstGeom>
        </p:spPr>
        <p:txBody>
          <a:bodyPr wrap="square">
            <a:spAutoFit/>
          </a:bodyPr>
          <a:lstStyle/>
          <a:p>
            <a:r>
              <a:rPr lang="en-US" b="1" dirty="0"/>
              <a:t>Skin Contact The skin is a protective barrier that helps keep foreign chemicals out of the body. However, some chemicals can easily pass through the skin and enter the bloodstream. If the skin is cut or cracked, chemicals can penetrate through the skin more easily. Also, some caustic substances, like strong acids and alkalis, can chemically burn the skin. Others can irritate the skin. Many chemicals, particularly organic solvents, dissolve the oils in the skin, leaving it dry, cracked, and susceptible to infection and absorption of other chemicals. </a:t>
            </a:r>
            <a:endParaRPr lang="en-US" dirty="0"/>
          </a:p>
        </p:txBody>
      </p:sp>
    </p:spTree>
    <p:extLst>
      <p:ext uri="{BB962C8B-B14F-4D97-AF65-F5344CB8AC3E}">
        <p14:creationId xmlns:p14="http://schemas.microsoft.com/office/powerpoint/2010/main" val="455691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Routes of exposure </a:t>
            </a:r>
          </a:p>
        </p:txBody>
      </p:sp>
      <p:sp>
        <p:nvSpPr>
          <p:cNvPr id="8" name="Rectangle 7"/>
          <p:cNvSpPr/>
          <p:nvPr/>
        </p:nvSpPr>
        <p:spPr>
          <a:xfrm>
            <a:off x="533400" y="1143000"/>
            <a:ext cx="3200400" cy="2862322"/>
          </a:xfrm>
          <a:prstGeom prst="rect">
            <a:avLst/>
          </a:prstGeom>
        </p:spPr>
        <p:txBody>
          <a:bodyPr wrap="square">
            <a:spAutoFit/>
          </a:bodyPr>
          <a:lstStyle/>
          <a:p>
            <a:r>
              <a:rPr lang="en-US" b="1" dirty="0"/>
              <a:t>Eye Contact </a:t>
            </a:r>
            <a:r>
              <a:rPr lang="en-US" dirty="0"/>
              <a:t>Some chemicals may burn or irritate the eye. Occasionally they may be absorbed through the eye and enter the bloodstream. The eyes are easily harmed by chemicals, so any eye contact with chemicals should be taken as a serious incident. </a:t>
            </a:r>
          </a:p>
        </p:txBody>
      </p:sp>
    </p:spTree>
    <p:extLst>
      <p:ext uri="{BB962C8B-B14F-4D97-AF65-F5344CB8AC3E}">
        <p14:creationId xmlns:p14="http://schemas.microsoft.com/office/powerpoint/2010/main" val="25692867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Routes of exposure </a:t>
            </a:r>
          </a:p>
        </p:txBody>
      </p:sp>
      <p:sp>
        <p:nvSpPr>
          <p:cNvPr id="8" name="Rectangle 7"/>
          <p:cNvSpPr/>
          <p:nvPr/>
        </p:nvSpPr>
        <p:spPr>
          <a:xfrm>
            <a:off x="533400" y="1143000"/>
            <a:ext cx="3200400" cy="3693319"/>
          </a:xfrm>
          <a:prstGeom prst="rect">
            <a:avLst/>
          </a:prstGeom>
        </p:spPr>
        <p:txBody>
          <a:bodyPr wrap="square">
            <a:spAutoFit/>
          </a:bodyPr>
          <a:lstStyle/>
          <a:p>
            <a:r>
              <a:rPr lang="en-US" dirty="0"/>
              <a:t>I</a:t>
            </a:r>
            <a:r>
              <a:rPr lang="en-US" b="1" dirty="0"/>
              <a:t>ngestion </a:t>
            </a:r>
            <a:r>
              <a:rPr lang="en-US" dirty="0"/>
              <a:t>The least common source of exposure in the workplace is swallowing chemicals. Chemicals can be ingested if they are left on hands, clothing or beard, or accidentally contaminate food, drinks or cigarettes. Chemicals present in the workplace as dust, for example, metal dusts such as lead or cadmium, are easily ingested</a:t>
            </a:r>
          </a:p>
        </p:txBody>
      </p:sp>
    </p:spTree>
    <p:extLst>
      <p:ext uri="{BB962C8B-B14F-4D97-AF65-F5344CB8AC3E}">
        <p14:creationId xmlns:p14="http://schemas.microsoft.com/office/powerpoint/2010/main" val="11155454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Routes of exposure </a:t>
            </a:r>
          </a:p>
        </p:txBody>
      </p:sp>
      <p:pic>
        <p:nvPicPr>
          <p:cNvPr id="4" name="Picture 3" descr="228215_1249242732600[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21580"/>
            <a:ext cx="3477768" cy="4066912"/>
          </a:xfrm>
          <a:prstGeom prst="rect">
            <a:avLst/>
          </a:prstGeom>
          <a:noFill/>
          <a:ln>
            <a:noFill/>
          </a:ln>
        </p:spPr>
      </p:pic>
      <p:pic>
        <p:nvPicPr>
          <p:cNvPr id="5" name="Picture 3"/>
          <p:cNvPicPr>
            <a:picLocks noChangeAspect="1" noChangeArrowheads="1"/>
          </p:cNvPicPr>
          <p:nvPr/>
        </p:nvPicPr>
        <p:blipFill>
          <a:blip r:embed="rId3" cstate="print"/>
          <a:srcRect/>
          <a:stretch>
            <a:fillRect/>
          </a:stretch>
        </p:blipFill>
        <p:spPr bwMode="auto">
          <a:xfrm>
            <a:off x="5181600" y="1219200"/>
            <a:ext cx="3048000" cy="4069292"/>
          </a:xfrm>
          <a:prstGeom prst="rect">
            <a:avLst/>
          </a:prstGeom>
          <a:noFill/>
          <a:ln w="9525">
            <a:noFill/>
            <a:miter lim="800000"/>
            <a:headEnd/>
            <a:tailEnd/>
          </a:ln>
          <a:effectLst/>
        </p:spPr>
      </p:pic>
      <p:sp>
        <p:nvSpPr>
          <p:cNvPr id="3" name="Rectangle 2"/>
          <p:cNvSpPr/>
          <p:nvPr/>
        </p:nvSpPr>
        <p:spPr>
          <a:xfrm>
            <a:off x="914400" y="5505271"/>
            <a:ext cx="7467600" cy="646331"/>
          </a:xfrm>
          <a:prstGeom prst="rect">
            <a:avLst/>
          </a:prstGeom>
        </p:spPr>
        <p:txBody>
          <a:bodyPr wrap="square">
            <a:spAutoFit/>
          </a:bodyPr>
          <a:lstStyle/>
          <a:p>
            <a:pPr algn="ctr"/>
            <a:r>
              <a:rPr lang="en-US" dirty="0"/>
              <a:t>Remember: Your front door could be a Route of Entry for bringing contaminants home from work and exposing family members </a:t>
            </a:r>
          </a:p>
        </p:txBody>
      </p:sp>
    </p:spTree>
    <p:extLst>
      <p:ext uri="{BB962C8B-B14F-4D97-AF65-F5344CB8AC3E}">
        <p14:creationId xmlns:p14="http://schemas.microsoft.com/office/powerpoint/2010/main" val="1287074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t>The GHS Elements</a:t>
            </a:r>
          </a:p>
        </p:txBody>
      </p:sp>
      <p:sp>
        <p:nvSpPr>
          <p:cNvPr id="144387" name="Rectangle 3"/>
          <p:cNvSpPr>
            <a:spLocks noGrp="1" noChangeArrowheads="1"/>
          </p:cNvSpPr>
          <p:nvPr>
            <p:ph type="body" idx="1"/>
          </p:nvPr>
        </p:nvSpPr>
        <p:spPr/>
        <p:txBody>
          <a:bodyPr/>
          <a:lstStyle/>
          <a:p>
            <a:pPr>
              <a:buFont typeface="Wingdings" pitchFamily="2" charset="2"/>
              <a:buNone/>
            </a:pPr>
            <a:r>
              <a:rPr lang="en-US"/>
              <a:t>Classification Criteria</a:t>
            </a:r>
          </a:p>
          <a:p>
            <a:pPr lvl="1"/>
            <a:r>
              <a:rPr lang="en-US"/>
              <a:t>Health and Environmental Hazards</a:t>
            </a:r>
          </a:p>
          <a:p>
            <a:pPr lvl="1"/>
            <a:r>
              <a:rPr lang="en-US"/>
              <a:t>Physical Hazards</a:t>
            </a:r>
          </a:p>
          <a:p>
            <a:pPr lvl="1"/>
            <a:r>
              <a:rPr lang="en-US"/>
              <a:t>Mixtures</a:t>
            </a:r>
          </a:p>
          <a:p>
            <a:pPr>
              <a:buFont typeface="Wingdings" pitchFamily="2" charset="2"/>
              <a:buNone/>
            </a:pPr>
            <a:r>
              <a:rPr lang="en-US"/>
              <a:t>Hazard Communication</a:t>
            </a:r>
          </a:p>
          <a:p>
            <a:pPr lvl="1"/>
            <a:r>
              <a:rPr lang="en-US"/>
              <a:t>Labels</a:t>
            </a:r>
          </a:p>
          <a:p>
            <a:pPr lvl="1"/>
            <a:r>
              <a:rPr lang="en-US"/>
              <a:t>Safety Data Sheets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t>Health &amp; Environmental Hazards</a:t>
            </a:r>
          </a:p>
        </p:txBody>
      </p:sp>
      <p:sp>
        <p:nvSpPr>
          <p:cNvPr id="145411" name="Rectangle 3"/>
          <p:cNvSpPr>
            <a:spLocks noGrp="1" noChangeArrowheads="1"/>
          </p:cNvSpPr>
          <p:nvPr>
            <p:ph type="body" idx="1"/>
          </p:nvPr>
        </p:nvSpPr>
        <p:spPr/>
        <p:txBody>
          <a:bodyPr/>
          <a:lstStyle/>
          <a:p>
            <a:pPr>
              <a:lnSpc>
                <a:spcPct val="90000"/>
              </a:lnSpc>
              <a:buFont typeface="Wingdings" pitchFamily="2" charset="2"/>
              <a:buNone/>
            </a:pPr>
            <a:r>
              <a:rPr lang="en-US" sz="2400" dirty="0"/>
              <a:t>		Acute Toxicity</a:t>
            </a:r>
          </a:p>
          <a:p>
            <a:pPr lvl="2">
              <a:lnSpc>
                <a:spcPct val="90000"/>
              </a:lnSpc>
              <a:buFont typeface="Wingdings" pitchFamily="2" charset="2"/>
              <a:buNone/>
            </a:pPr>
            <a:r>
              <a:rPr lang="en-US" dirty="0"/>
              <a:t>Skin Corrosion/Irritation</a:t>
            </a:r>
          </a:p>
          <a:p>
            <a:pPr lvl="2">
              <a:lnSpc>
                <a:spcPct val="90000"/>
              </a:lnSpc>
              <a:buFont typeface="Wingdings" pitchFamily="2" charset="2"/>
              <a:buNone/>
            </a:pPr>
            <a:r>
              <a:rPr lang="en-US" dirty="0"/>
              <a:t>Serious Eye Damage/Eye Irritation</a:t>
            </a:r>
          </a:p>
          <a:p>
            <a:pPr lvl="2">
              <a:lnSpc>
                <a:spcPct val="90000"/>
              </a:lnSpc>
              <a:buFont typeface="Wingdings" pitchFamily="2" charset="2"/>
              <a:buNone/>
            </a:pPr>
            <a:r>
              <a:rPr lang="en-US" dirty="0"/>
              <a:t>Respiratory or Skin Sensitization</a:t>
            </a:r>
          </a:p>
          <a:p>
            <a:pPr lvl="2">
              <a:lnSpc>
                <a:spcPct val="90000"/>
              </a:lnSpc>
              <a:buFont typeface="Wingdings" pitchFamily="2" charset="2"/>
              <a:buNone/>
            </a:pPr>
            <a:r>
              <a:rPr lang="en-US" dirty="0"/>
              <a:t>Germ Cell Mutagenicity</a:t>
            </a:r>
          </a:p>
          <a:p>
            <a:pPr lvl="2">
              <a:lnSpc>
                <a:spcPct val="90000"/>
              </a:lnSpc>
              <a:buFont typeface="Wingdings" pitchFamily="2" charset="2"/>
              <a:buNone/>
            </a:pPr>
            <a:r>
              <a:rPr lang="en-US" dirty="0"/>
              <a:t>Carcinogenicity</a:t>
            </a:r>
          </a:p>
          <a:p>
            <a:pPr lvl="2">
              <a:lnSpc>
                <a:spcPct val="90000"/>
              </a:lnSpc>
              <a:buFont typeface="Wingdings" pitchFamily="2" charset="2"/>
              <a:buNone/>
            </a:pPr>
            <a:r>
              <a:rPr lang="en-US" dirty="0"/>
              <a:t>Reproductive Toxicity</a:t>
            </a:r>
          </a:p>
          <a:p>
            <a:pPr lvl="2">
              <a:lnSpc>
                <a:spcPct val="90000"/>
              </a:lnSpc>
              <a:buFont typeface="Wingdings" pitchFamily="2" charset="2"/>
              <a:buNone/>
            </a:pPr>
            <a:r>
              <a:rPr lang="en-US" dirty="0"/>
              <a:t>Target Organ Systemic Toxicity – Single and Repeated Dose</a:t>
            </a:r>
          </a:p>
          <a:p>
            <a:pPr lvl="2">
              <a:lnSpc>
                <a:spcPct val="90000"/>
              </a:lnSpc>
              <a:buFont typeface="Wingdings" pitchFamily="2" charset="2"/>
              <a:buNone/>
            </a:pPr>
            <a:r>
              <a:rPr lang="en-US" dirty="0"/>
              <a:t>Hazardous to the Aquatic </a:t>
            </a:r>
            <a:r>
              <a:rPr lang="en-US" dirty="0" smtClean="0"/>
              <a:t>Environment (Not OSHA)</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228600" y="914400"/>
            <a:ext cx="7772400" cy="685800"/>
          </a:xfrm>
        </p:spPr>
        <p:txBody>
          <a:bodyPr>
            <a:normAutofit/>
          </a:bodyPr>
          <a:lstStyle/>
          <a:p>
            <a:r>
              <a:rPr lang="en-CA"/>
              <a:t>     Physical Hazards</a:t>
            </a:r>
          </a:p>
        </p:txBody>
      </p:sp>
      <p:sp>
        <p:nvSpPr>
          <p:cNvPr id="158723" name="Rectangle 3"/>
          <p:cNvSpPr>
            <a:spLocks noGrp="1" noChangeArrowheads="1"/>
          </p:cNvSpPr>
          <p:nvPr>
            <p:ph type="body" idx="1"/>
          </p:nvPr>
        </p:nvSpPr>
        <p:spPr>
          <a:xfrm>
            <a:off x="800100" y="1600200"/>
            <a:ext cx="7543800" cy="4343400"/>
          </a:xfrm>
        </p:spPr>
        <p:txBody>
          <a:bodyPr>
            <a:normAutofit lnSpcReduction="10000"/>
          </a:bodyPr>
          <a:lstStyle/>
          <a:p>
            <a:pPr marL="457200" indent="-457200">
              <a:lnSpc>
                <a:spcPct val="90000"/>
              </a:lnSpc>
              <a:buFont typeface="Wingdings" pitchFamily="2" charset="2"/>
              <a:buNone/>
            </a:pPr>
            <a:endParaRPr lang="en-CA" sz="2800"/>
          </a:p>
          <a:p>
            <a:pPr marL="457200" indent="-457200">
              <a:lnSpc>
                <a:spcPct val="90000"/>
              </a:lnSpc>
              <a:buFont typeface="Wingdings" pitchFamily="2" charset="2"/>
              <a:buNone/>
            </a:pPr>
            <a:r>
              <a:rPr lang="en-CA" sz="2400"/>
              <a:t>Explosives</a:t>
            </a:r>
            <a:endParaRPr lang="en-US" sz="2400"/>
          </a:p>
          <a:p>
            <a:pPr marL="457200" indent="-457200">
              <a:lnSpc>
                <a:spcPct val="90000"/>
              </a:lnSpc>
              <a:buFont typeface="Wingdings" pitchFamily="2" charset="2"/>
              <a:buNone/>
            </a:pPr>
            <a:r>
              <a:rPr lang="en-CA" sz="2400"/>
              <a:t>Flammability</a:t>
            </a:r>
            <a:r>
              <a:rPr lang="en-US" sz="2400"/>
              <a:t> – gases, aerosols, liquids, solids</a:t>
            </a:r>
          </a:p>
          <a:p>
            <a:pPr marL="457200" indent="-457200">
              <a:lnSpc>
                <a:spcPct val="90000"/>
              </a:lnSpc>
              <a:buFont typeface="Wingdings" pitchFamily="2" charset="2"/>
              <a:buNone/>
            </a:pPr>
            <a:r>
              <a:rPr lang="en-CA" sz="2400"/>
              <a:t>Oxidizers</a:t>
            </a:r>
            <a:r>
              <a:rPr lang="en-US" sz="2400"/>
              <a:t> – liquid, solid, gases</a:t>
            </a:r>
          </a:p>
          <a:p>
            <a:pPr marL="457200" indent="-457200">
              <a:lnSpc>
                <a:spcPct val="90000"/>
              </a:lnSpc>
              <a:buFont typeface="Wingdings" pitchFamily="2" charset="2"/>
              <a:buNone/>
            </a:pPr>
            <a:r>
              <a:rPr lang="en-CA" sz="2400"/>
              <a:t>Self-Reactive </a:t>
            </a:r>
            <a:endParaRPr lang="en-US" sz="2400"/>
          </a:p>
          <a:p>
            <a:pPr marL="457200" indent="-457200">
              <a:lnSpc>
                <a:spcPct val="90000"/>
              </a:lnSpc>
              <a:buFont typeface="Wingdings" pitchFamily="2" charset="2"/>
              <a:buNone/>
            </a:pPr>
            <a:r>
              <a:rPr lang="en-CA" sz="2400"/>
              <a:t>Pyrophoric</a:t>
            </a:r>
            <a:r>
              <a:rPr lang="en-US" sz="2400"/>
              <a:t> – liquids, solids</a:t>
            </a:r>
          </a:p>
          <a:p>
            <a:pPr marL="457200" indent="-457200">
              <a:lnSpc>
                <a:spcPct val="90000"/>
              </a:lnSpc>
              <a:buFont typeface="Wingdings" pitchFamily="2" charset="2"/>
              <a:buNone/>
            </a:pPr>
            <a:r>
              <a:rPr lang="en-CA" sz="2400"/>
              <a:t>Self-Heating</a:t>
            </a:r>
            <a:endParaRPr lang="en-US" sz="2400"/>
          </a:p>
          <a:p>
            <a:pPr marL="457200" indent="-457200">
              <a:lnSpc>
                <a:spcPct val="90000"/>
              </a:lnSpc>
              <a:buFont typeface="Wingdings" pitchFamily="2" charset="2"/>
              <a:buNone/>
            </a:pPr>
            <a:r>
              <a:rPr lang="en-CA" sz="2400"/>
              <a:t>Organic Peroxide</a:t>
            </a:r>
            <a:r>
              <a:rPr lang="en-US" sz="2400"/>
              <a:t>s</a:t>
            </a:r>
          </a:p>
          <a:p>
            <a:pPr marL="457200" indent="-457200">
              <a:lnSpc>
                <a:spcPct val="90000"/>
              </a:lnSpc>
              <a:buFont typeface="Wingdings" pitchFamily="2" charset="2"/>
              <a:buNone/>
            </a:pPr>
            <a:r>
              <a:rPr lang="en-CA" sz="2400"/>
              <a:t>Corrosive to Metals</a:t>
            </a:r>
            <a:endParaRPr lang="en-US" sz="2400"/>
          </a:p>
          <a:p>
            <a:pPr marL="457200" indent="-457200">
              <a:lnSpc>
                <a:spcPct val="90000"/>
              </a:lnSpc>
              <a:buFont typeface="Wingdings" pitchFamily="2" charset="2"/>
              <a:buNone/>
            </a:pPr>
            <a:r>
              <a:rPr lang="en-US" sz="2400"/>
              <a:t>Gases Under Pressure</a:t>
            </a:r>
          </a:p>
          <a:p>
            <a:pPr marL="457200" indent="-457200">
              <a:lnSpc>
                <a:spcPct val="90000"/>
              </a:lnSpc>
              <a:buFont typeface="Wingdings" pitchFamily="2" charset="2"/>
              <a:buNone/>
            </a:pPr>
            <a:r>
              <a:rPr lang="en-US" sz="2400"/>
              <a:t>Water-Activated Flammable Gases</a:t>
            </a:r>
            <a:endParaRPr lang="en-CA" sz="2400"/>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CA"/>
              <a:t>Comprehensibility </a:t>
            </a:r>
          </a:p>
        </p:txBody>
      </p:sp>
      <p:sp>
        <p:nvSpPr>
          <p:cNvPr id="167939" name="Rectangle 3"/>
          <p:cNvSpPr>
            <a:spLocks noGrp="1" noChangeArrowheads="1"/>
          </p:cNvSpPr>
          <p:nvPr>
            <p:ph type="body" idx="1"/>
          </p:nvPr>
        </p:nvSpPr>
        <p:spPr>
          <a:xfrm>
            <a:off x="685800" y="1447800"/>
            <a:ext cx="7772400" cy="4114800"/>
          </a:xfrm>
        </p:spPr>
        <p:txBody>
          <a:bodyPr/>
          <a:lstStyle/>
          <a:p>
            <a:pPr marL="457200" indent="-457200">
              <a:lnSpc>
                <a:spcPct val="90000"/>
              </a:lnSpc>
              <a:buSzPct val="80000"/>
              <a:buFont typeface="Wingdings" pitchFamily="2" charset="2"/>
              <a:buNone/>
            </a:pPr>
            <a:r>
              <a:rPr lang="en-CA" b="1" dirty="0"/>
              <a:t>Guiding principles:</a:t>
            </a:r>
          </a:p>
          <a:p>
            <a:pPr marL="457200" indent="-457200">
              <a:lnSpc>
                <a:spcPct val="90000"/>
              </a:lnSpc>
              <a:buSzPct val="80000"/>
              <a:buFont typeface="Wingdings" pitchFamily="2" charset="2"/>
              <a:buChar char="§"/>
            </a:pPr>
            <a:r>
              <a:rPr lang="en-CA" sz="2800" dirty="0"/>
              <a:t>Information should be conveyed in more than one way.</a:t>
            </a:r>
          </a:p>
          <a:p>
            <a:pPr marL="457200" indent="-457200">
              <a:lnSpc>
                <a:spcPct val="90000"/>
              </a:lnSpc>
              <a:buSzPct val="80000"/>
              <a:buFont typeface="Wingdings" pitchFamily="2" charset="2"/>
              <a:buChar char="§"/>
            </a:pPr>
            <a:r>
              <a:rPr lang="en-CA" sz="2800" dirty="0"/>
              <a:t>The comprehensibility of the components of the system should take account of existing studies and evidence gained from testing.</a:t>
            </a:r>
          </a:p>
          <a:p>
            <a:pPr marL="457200" indent="-457200">
              <a:lnSpc>
                <a:spcPct val="90000"/>
              </a:lnSpc>
              <a:buSzPct val="80000"/>
              <a:buFont typeface="Wingdings" pitchFamily="2" charset="2"/>
              <a:buChar char="§"/>
            </a:pPr>
            <a:r>
              <a:rPr lang="en-CA" sz="2800" dirty="0"/>
              <a:t>The phrases used to indicate the degree (severity) of hazard should be consistent across different hazard types.</a:t>
            </a:r>
          </a:p>
          <a:p>
            <a:pPr marL="457200" indent="-457200">
              <a:lnSpc>
                <a:spcPct val="90000"/>
              </a:lnSpc>
              <a:buSzPct val="80000"/>
              <a:buFont typeface="Wingdings" pitchFamily="2" charset="2"/>
              <a:buChar char="§"/>
            </a:pPr>
            <a:endParaRPr lang="en-CA" sz="2800"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304800" y="990600"/>
            <a:ext cx="8059738" cy="762000"/>
          </a:xfrm>
        </p:spPr>
        <p:txBody>
          <a:bodyPr/>
          <a:lstStyle/>
          <a:p>
            <a:r>
              <a:rPr lang="en-US"/>
              <a:t>     Key Label Elements</a:t>
            </a:r>
            <a:r>
              <a:rPr lang="en-CA"/>
              <a:t> </a:t>
            </a:r>
          </a:p>
        </p:txBody>
      </p:sp>
      <p:sp>
        <p:nvSpPr>
          <p:cNvPr id="169987" name="Rectangle 3"/>
          <p:cNvSpPr>
            <a:spLocks noGrp="1" noChangeArrowheads="1"/>
          </p:cNvSpPr>
          <p:nvPr>
            <p:ph type="body" idx="1"/>
          </p:nvPr>
        </p:nvSpPr>
        <p:spPr>
          <a:xfrm>
            <a:off x="685800" y="1828800"/>
            <a:ext cx="7772400" cy="4405313"/>
          </a:xfrm>
        </p:spPr>
        <p:txBody>
          <a:bodyPr/>
          <a:lstStyle/>
          <a:p>
            <a:pPr marL="1370013" lvl="2">
              <a:buClr>
                <a:srgbClr val="FFFF00"/>
              </a:buClr>
              <a:buFont typeface="Wingdings" pitchFamily="2" charset="2"/>
              <a:buNone/>
            </a:pPr>
            <a:r>
              <a:rPr lang="en-CA" sz="2800"/>
              <a:t>Product identifier</a:t>
            </a:r>
          </a:p>
          <a:p>
            <a:pPr marL="1370013" lvl="2">
              <a:buClr>
                <a:srgbClr val="FFFF00"/>
              </a:buClr>
              <a:buFont typeface="Wingdings" pitchFamily="2" charset="2"/>
              <a:buNone/>
            </a:pPr>
            <a:r>
              <a:rPr lang="en-CA" sz="2800"/>
              <a:t>Supplier identifier</a:t>
            </a:r>
          </a:p>
          <a:p>
            <a:pPr marL="1370013" lvl="2">
              <a:buClr>
                <a:srgbClr val="FFFF00"/>
              </a:buClr>
              <a:buFont typeface="Wingdings" pitchFamily="2" charset="2"/>
              <a:buNone/>
            </a:pPr>
            <a:r>
              <a:rPr lang="en-CA" sz="2800"/>
              <a:t>Chemical identity</a:t>
            </a:r>
          </a:p>
          <a:p>
            <a:pPr marL="1370013" lvl="2">
              <a:buClr>
                <a:srgbClr val="FFFF00"/>
              </a:buClr>
              <a:buFont typeface="Wingdings" pitchFamily="2" charset="2"/>
              <a:buNone/>
            </a:pPr>
            <a:r>
              <a:rPr lang="en-CA" sz="2800"/>
              <a:t>Hazard pictograms</a:t>
            </a:r>
            <a:r>
              <a:rPr lang="en-US" sz="2800"/>
              <a:t>*</a:t>
            </a:r>
            <a:endParaRPr lang="en-CA" sz="2800"/>
          </a:p>
          <a:p>
            <a:pPr marL="1370013" lvl="2">
              <a:buClr>
                <a:srgbClr val="FFFF00"/>
              </a:buClr>
              <a:buFont typeface="Wingdings" pitchFamily="2" charset="2"/>
              <a:buNone/>
            </a:pPr>
            <a:r>
              <a:rPr lang="en-CA" sz="2800"/>
              <a:t>Signal words</a:t>
            </a:r>
            <a:r>
              <a:rPr lang="en-US" sz="2800"/>
              <a:t>*</a:t>
            </a:r>
            <a:endParaRPr lang="en-CA" sz="2800"/>
          </a:p>
          <a:p>
            <a:pPr marL="1370013" lvl="2">
              <a:buClr>
                <a:srgbClr val="FFFF00"/>
              </a:buClr>
              <a:buFont typeface="Wingdings" pitchFamily="2" charset="2"/>
              <a:buNone/>
            </a:pPr>
            <a:r>
              <a:rPr lang="en-CA" sz="2800"/>
              <a:t>Hazard statements</a:t>
            </a:r>
            <a:r>
              <a:rPr lang="en-US" sz="2800"/>
              <a:t>*</a:t>
            </a:r>
            <a:endParaRPr lang="en-CA" sz="2800"/>
          </a:p>
          <a:p>
            <a:pPr marL="1370013" lvl="2">
              <a:buClr>
                <a:srgbClr val="FFFF00"/>
              </a:buClr>
              <a:buFont typeface="Wingdings" pitchFamily="2" charset="2"/>
              <a:buNone/>
            </a:pPr>
            <a:r>
              <a:rPr lang="en-CA" sz="2800"/>
              <a:t>Precautionary information</a:t>
            </a:r>
            <a:endParaRPr lang="en-US" sz="2800"/>
          </a:p>
          <a:p>
            <a:pPr marL="1370013" lvl="2">
              <a:buClr>
                <a:srgbClr val="FFFF00"/>
              </a:buClr>
              <a:buFont typeface="Wingdings" pitchFamily="2" charset="2"/>
              <a:buNone/>
            </a:pPr>
            <a:endParaRPr lang="en-US" sz="1800"/>
          </a:p>
          <a:p>
            <a:pPr marL="1027113" lvl="1" indent="-455613">
              <a:buClr>
                <a:srgbClr val="FFFF00"/>
              </a:buClr>
              <a:buFont typeface="Wingdings" pitchFamily="2" charset="2"/>
              <a:buNone/>
            </a:pPr>
            <a:r>
              <a:rPr lang="en-US" sz="2000" b="1"/>
              <a:t>*Standardized</a:t>
            </a:r>
            <a:endParaRPr lang="en-CA" sz="2000" b="1"/>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fontScale="90000"/>
          </a:bodyPr>
          <a:lstStyle/>
          <a:p>
            <a:pPr algn="l"/>
            <a:r>
              <a:rPr lang="en-US" dirty="0"/>
              <a:t>Section One: Rights and Responsibilities</a:t>
            </a:r>
            <a:br>
              <a:rPr lang="en-US" dirty="0"/>
            </a:br>
            <a:r>
              <a:rPr lang="en-US" dirty="0"/>
              <a:t/>
            </a:r>
            <a:br>
              <a:rPr lang="en-US" dirty="0"/>
            </a:br>
            <a:endParaRPr lang="en-US" dirty="0"/>
          </a:p>
        </p:txBody>
      </p:sp>
      <p:sp>
        <p:nvSpPr>
          <p:cNvPr id="5" name="Content Placeholder 2"/>
          <p:cNvSpPr>
            <a:spLocks noGrp="1"/>
          </p:cNvSpPr>
          <p:nvPr>
            <p:ph idx="1"/>
          </p:nvPr>
        </p:nvSpPr>
        <p:spPr>
          <a:xfrm>
            <a:off x="228600" y="685800"/>
            <a:ext cx="8686800" cy="6096000"/>
          </a:xfrm>
        </p:spPr>
        <p:txBody>
          <a:bodyPr>
            <a:normAutofit fontScale="55000" lnSpcReduction="20000"/>
          </a:bodyPr>
          <a:lstStyle/>
          <a:p>
            <a:pPr marL="0" indent="0">
              <a:buNone/>
            </a:pPr>
            <a:r>
              <a:rPr lang="en-US" dirty="0"/>
              <a:t> </a:t>
            </a:r>
          </a:p>
          <a:p>
            <a:pPr marL="0" indent="0">
              <a:buNone/>
            </a:pPr>
            <a:r>
              <a:rPr lang="en-US" b="1" dirty="0"/>
              <a:t>Mandatory </a:t>
            </a:r>
            <a:r>
              <a:rPr lang="en-US" b="1" dirty="0" smtClean="0"/>
              <a:t>Training</a:t>
            </a:r>
          </a:p>
          <a:p>
            <a:pPr marL="0" indent="0">
              <a:buNone/>
            </a:pPr>
            <a:endParaRPr lang="en-US" b="1" dirty="0"/>
          </a:p>
          <a:p>
            <a:pPr marL="0" indent="0">
              <a:buNone/>
            </a:pPr>
            <a:r>
              <a:rPr lang="en-US" b="1" dirty="0"/>
              <a:t>OSHA’s Hazard Communication requirements are Identical </a:t>
            </a:r>
            <a:r>
              <a:rPr lang="en-US" b="1" dirty="0" smtClean="0"/>
              <a:t>in: 	</a:t>
            </a:r>
          </a:p>
          <a:p>
            <a:pPr marL="0" indent="0">
              <a:buNone/>
            </a:pPr>
            <a:r>
              <a:rPr lang="en-US" b="1" dirty="0"/>
              <a:t>	</a:t>
            </a:r>
            <a:r>
              <a:rPr lang="en-US" b="1" dirty="0" smtClean="0"/>
              <a:t>General </a:t>
            </a:r>
            <a:r>
              <a:rPr lang="en-US" b="1" dirty="0"/>
              <a:t>Industry, </a:t>
            </a:r>
            <a:endParaRPr lang="en-US" b="1" dirty="0" smtClean="0"/>
          </a:p>
          <a:p>
            <a:pPr marL="0" indent="0">
              <a:buNone/>
            </a:pPr>
            <a:r>
              <a:rPr lang="en-US" b="1" dirty="0"/>
              <a:t>	</a:t>
            </a:r>
            <a:r>
              <a:rPr lang="en-US" b="1" dirty="0" smtClean="0"/>
              <a:t>Construction,</a:t>
            </a:r>
          </a:p>
          <a:p>
            <a:pPr marL="0" indent="0">
              <a:buNone/>
            </a:pPr>
            <a:r>
              <a:rPr lang="en-US" b="1" dirty="0"/>
              <a:t>	</a:t>
            </a:r>
            <a:r>
              <a:rPr lang="en-US" b="1" dirty="0" smtClean="0"/>
              <a:t>Maritime </a:t>
            </a:r>
            <a:r>
              <a:rPr lang="en-US" b="1" dirty="0"/>
              <a:t>industries. </a:t>
            </a:r>
            <a:endParaRPr lang="en-US" b="1" dirty="0" smtClean="0"/>
          </a:p>
          <a:p>
            <a:pPr marL="0" indent="0">
              <a:buNone/>
            </a:pPr>
            <a:endParaRPr lang="en-US" b="1" dirty="0"/>
          </a:p>
          <a:p>
            <a:pPr marL="0" indent="0">
              <a:buNone/>
            </a:pPr>
            <a:r>
              <a:rPr lang="en-US" b="1" dirty="0" smtClean="0"/>
              <a:t>It </a:t>
            </a:r>
            <a:r>
              <a:rPr lang="en-US" b="1" dirty="0"/>
              <a:t>is found in the Code of Federal Regulations (CFR) Title 29 §1910.1200 and has specific mandatory language that spells out required employee training in the workplace: </a:t>
            </a:r>
          </a:p>
          <a:p>
            <a:pPr marL="0" indent="0">
              <a:buNone/>
            </a:pPr>
            <a:r>
              <a:rPr lang="en-US" b="1" dirty="0"/>
              <a:t> </a:t>
            </a:r>
          </a:p>
          <a:p>
            <a:pPr marL="0" indent="0">
              <a:buNone/>
            </a:pPr>
            <a:r>
              <a:rPr lang="en-US" b="1" dirty="0"/>
              <a:t> </a:t>
            </a:r>
          </a:p>
          <a:p>
            <a:pPr marL="0" indent="0">
              <a:buNone/>
            </a:pPr>
            <a:r>
              <a:rPr lang="en-US" b="1" dirty="0" smtClean="0"/>
              <a:t>Employers </a:t>
            </a:r>
            <a:r>
              <a:rPr lang="en-US" b="1" dirty="0"/>
              <a:t>shall </a:t>
            </a:r>
            <a:r>
              <a:rPr lang="en-US" b="1" dirty="0" smtClean="0"/>
              <a:t>provide </a:t>
            </a:r>
            <a:r>
              <a:rPr lang="en-US" b="1" u="sng" dirty="0" smtClean="0"/>
              <a:t>effective</a:t>
            </a:r>
            <a:r>
              <a:rPr lang="en-US" b="1" dirty="0" smtClean="0"/>
              <a:t> </a:t>
            </a:r>
            <a:r>
              <a:rPr lang="en-US" b="1" dirty="0"/>
              <a:t>information and </a:t>
            </a:r>
            <a:r>
              <a:rPr lang="en-US" b="1" dirty="0" smtClean="0"/>
              <a:t>training to employees </a:t>
            </a:r>
          </a:p>
          <a:p>
            <a:pPr lvl="1">
              <a:buFont typeface="Symbol" pitchFamily="18" charset="2"/>
              <a:buChar char="ð"/>
            </a:pPr>
            <a:r>
              <a:rPr lang="en-US" b="1" dirty="0" smtClean="0"/>
              <a:t>at </a:t>
            </a:r>
            <a:r>
              <a:rPr lang="en-US" b="1" dirty="0"/>
              <a:t>the time </a:t>
            </a:r>
            <a:r>
              <a:rPr lang="en-US" b="1" dirty="0" smtClean="0"/>
              <a:t>of </a:t>
            </a:r>
            <a:r>
              <a:rPr lang="en-US" b="1" dirty="0"/>
              <a:t>initial </a:t>
            </a:r>
            <a:r>
              <a:rPr lang="en-US" b="1" dirty="0" smtClean="0"/>
              <a:t>assignment,</a:t>
            </a:r>
          </a:p>
          <a:p>
            <a:pPr lvl="1">
              <a:buFont typeface="Symbol" pitchFamily="18" charset="2"/>
              <a:buChar char="ð"/>
            </a:pPr>
            <a:r>
              <a:rPr lang="en-US" b="1" dirty="0" smtClean="0"/>
              <a:t>For new </a:t>
            </a:r>
            <a:r>
              <a:rPr lang="en-US" b="1" dirty="0"/>
              <a:t>chemical </a:t>
            </a:r>
            <a:r>
              <a:rPr lang="en-US" b="1" dirty="0" smtClean="0"/>
              <a:t>hazards (not previously trained)</a:t>
            </a:r>
          </a:p>
          <a:p>
            <a:pPr marL="457200" lvl="1" indent="0">
              <a:buNone/>
            </a:pPr>
            <a:endParaRPr lang="en-US" b="1" dirty="0" smtClean="0"/>
          </a:p>
          <a:p>
            <a:pPr marL="0" indent="0">
              <a:buNone/>
            </a:pPr>
            <a:r>
              <a:rPr lang="en-US" b="1" dirty="0" smtClean="0"/>
              <a:t>Note: Information </a:t>
            </a:r>
            <a:r>
              <a:rPr lang="en-US" b="1" dirty="0"/>
              <a:t>and training may be designed to cover categories of hazards (e.g., flammability, carcinogenicity) or specific chemicals. Chemical-specific information must always be available through labels and safety data sheets</a:t>
            </a:r>
            <a:r>
              <a:rPr lang="en-US" b="1" dirty="0" smtClean="0"/>
              <a:t>.</a:t>
            </a:r>
          </a:p>
        </p:txBody>
      </p:sp>
    </p:spTree>
    <p:extLst>
      <p:ext uri="{BB962C8B-B14F-4D97-AF65-F5344CB8AC3E}">
        <p14:creationId xmlns:p14="http://schemas.microsoft.com/office/powerpoint/2010/main" val="6838612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5106" name="Picture 2" descr="C:\Symbole\transpor\ggve\NR03_F.TIF"/>
          <p:cNvPicPr>
            <a:picLocks noChangeAspect="1" noChangeArrowheads="1"/>
          </p:cNvPicPr>
          <p:nvPr/>
        </p:nvPicPr>
        <p:blipFill>
          <a:blip r:embed="rId2" cstate="print"/>
          <a:srcRect/>
          <a:stretch>
            <a:fillRect/>
          </a:stretch>
        </p:blipFill>
        <p:spPr bwMode="auto">
          <a:xfrm>
            <a:off x="4876800" y="1676400"/>
            <a:ext cx="1371600" cy="1371600"/>
          </a:xfrm>
          <a:prstGeom prst="rect">
            <a:avLst/>
          </a:prstGeom>
          <a:noFill/>
        </p:spPr>
      </p:pic>
      <p:pic>
        <p:nvPicPr>
          <p:cNvPr id="175107" name="Picture 3" descr="C:\Symbole\transpor\ggve\NR041_F.TIF"/>
          <p:cNvPicPr>
            <a:picLocks noChangeAspect="1" noChangeArrowheads="1"/>
          </p:cNvPicPr>
          <p:nvPr/>
        </p:nvPicPr>
        <p:blipFill>
          <a:blip r:embed="rId3" cstate="print"/>
          <a:srcRect/>
          <a:stretch>
            <a:fillRect/>
          </a:stretch>
        </p:blipFill>
        <p:spPr bwMode="auto">
          <a:xfrm>
            <a:off x="6934200" y="1676400"/>
            <a:ext cx="1371600" cy="1371600"/>
          </a:xfrm>
          <a:prstGeom prst="rect">
            <a:avLst/>
          </a:prstGeom>
          <a:noFill/>
        </p:spPr>
      </p:pic>
      <p:pic>
        <p:nvPicPr>
          <p:cNvPr id="175108" name="Picture 4" descr="C:\Symbole\transpor\ggve\NR042_F.TIF"/>
          <p:cNvPicPr>
            <a:picLocks noChangeAspect="1" noChangeArrowheads="1"/>
          </p:cNvPicPr>
          <p:nvPr/>
        </p:nvPicPr>
        <p:blipFill>
          <a:blip r:embed="rId4" cstate="print"/>
          <a:srcRect/>
          <a:stretch>
            <a:fillRect/>
          </a:stretch>
        </p:blipFill>
        <p:spPr bwMode="auto">
          <a:xfrm>
            <a:off x="3886200" y="3200400"/>
            <a:ext cx="1371600" cy="1362075"/>
          </a:xfrm>
          <a:prstGeom prst="rect">
            <a:avLst/>
          </a:prstGeom>
          <a:noFill/>
        </p:spPr>
      </p:pic>
      <p:pic>
        <p:nvPicPr>
          <p:cNvPr id="175109" name="Picture 5" descr="C:\Symbole\transpor\ggve\NR043_F.TIF"/>
          <p:cNvPicPr>
            <a:picLocks noChangeAspect="1" noChangeArrowheads="1"/>
          </p:cNvPicPr>
          <p:nvPr/>
        </p:nvPicPr>
        <p:blipFill>
          <a:blip r:embed="rId5" cstate="print"/>
          <a:srcRect/>
          <a:stretch>
            <a:fillRect/>
          </a:stretch>
        </p:blipFill>
        <p:spPr bwMode="auto">
          <a:xfrm>
            <a:off x="1752600" y="3200400"/>
            <a:ext cx="1371600" cy="1371600"/>
          </a:xfrm>
          <a:prstGeom prst="rect">
            <a:avLst/>
          </a:prstGeom>
          <a:noFill/>
        </p:spPr>
      </p:pic>
      <p:pic>
        <p:nvPicPr>
          <p:cNvPr id="175110" name="Picture 6" descr="C:\Symbole\transpor\ggvs\NR05_F.TIF"/>
          <p:cNvPicPr>
            <a:picLocks noChangeAspect="1" noChangeArrowheads="1"/>
          </p:cNvPicPr>
          <p:nvPr/>
        </p:nvPicPr>
        <p:blipFill>
          <a:blip r:embed="rId6" cstate="print"/>
          <a:srcRect/>
          <a:stretch>
            <a:fillRect/>
          </a:stretch>
        </p:blipFill>
        <p:spPr bwMode="auto">
          <a:xfrm>
            <a:off x="5943600" y="3200400"/>
            <a:ext cx="1447800" cy="1377950"/>
          </a:xfrm>
          <a:prstGeom prst="rect">
            <a:avLst/>
          </a:prstGeom>
          <a:noFill/>
        </p:spPr>
      </p:pic>
      <p:pic>
        <p:nvPicPr>
          <p:cNvPr id="175111" name="Picture 7" descr="C:\Symbole\transpor\ggve\NR01_F.TIF"/>
          <p:cNvPicPr>
            <a:picLocks noChangeAspect="1" noChangeArrowheads="1"/>
          </p:cNvPicPr>
          <p:nvPr/>
        </p:nvPicPr>
        <p:blipFill>
          <a:blip r:embed="rId7" cstate="print"/>
          <a:srcRect/>
          <a:stretch>
            <a:fillRect/>
          </a:stretch>
        </p:blipFill>
        <p:spPr bwMode="auto">
          <a:xfrm>
            <a:off x="685800" y="1676400"/>
            <a:ext cx="1371600" cy="1368425"/>
          </a:xfrm>
          <a:prstGeom prst="rect">
            <a:avLst/>
          </a:prstGeom>
          <a:noFill/>
        </p:spPr>
      </p:pic>
      <p:pic>
        <p:nvPicPr>
          <p:cNvPr id="175112" name="Picture 8" descr="C:\Symbole\transpor\ggvs\NR014_F.TIF"/>
          <p:cNvPicPr>
            <a:picLocks noChangeAspect="1" noChangeArrowheads="1"/>
          </p:cNvPicPr>
          <p:nvPr/>
        </p:nvPicPr>
        <p:blipFill>
          <a:blip r:embed="rId8" cstate="print"/>
          <a:srcRect/>
          <a:stretch>
            <a:fillRect/>
          </a:stretch>
        </p:blipFill>
        <p:spPr bwMode="auto">
          <a:xfrm>
            <a:off x="2819400" y="1676400"/>
            <a:ext cx="1371600" cy="1368425"/>
          </a:xfrm>
          <a:prstGeom prst="rect">
            <a:avLst/>
          </a:prstGeom>
          <a:noFill/>
        </p:spPr>
      </p:pic>
      <p:pic>
        <p:nvPicPr>
          <p:cNvPr id="175113" name="Picture 9" descr="C:\Symbole\transpor\ggvs\NR08_SW.TIF"/>
          <p:cNvPicPr>
            <a:picLocks noChangeAspect="1" noChangeArrowheads="1"/>
          </p:cNvPicPr>
          <p:nvPr/>
        </p:nvPicPr>
        <p:blipFill>
          <a:blip r:embed="rId9" cstate="print"/>
          <a:srcRect/>
          <a:stretch>
            <a:fillRect/>
          </a:stretch>
        </p:blipFill>
        <p:spPr bwMode="auto">
          <a:xfrm>
            <a:off x="4876800" y="4724400"/>
            <a:ext cx="1371600" cy="1371600"/>
          </a:xfrm>
          <a:prstGeom prst="rect">
            <a:avLst/>
          </a:prstGeom>
          <a:noFill/>
        </p:spPr>
      </p:pic>
      <p:pic>
        <p:nvPicPr>
          <p:cNvPr id="175114" name="Picture 10" descr="C:\Symbole\transpor\ggve\NR061_SW.TIF"/>
          <p:cNvPicPr>
            <a:picLocks noChangeAspect="1" noChangeArrowheads="1"/>
          </p:cNvPicPr>
          <p:nvPr/>
        </p:nvPicPr>
        <p:blipFill>
          <a:blip r:embed="rId10" cstate="print"/>
          <a:srcRect/>
          <a:stretch>
            <a:fillRect/>
          </a:stretch>
        </p:blipFill>
        <p:spPr bwMode="auto">
          <a:xfrm>
            <a:off x="2667000" y="4724400"/>
            <a:ext cx="1341438" cy="1341438"/>
          </a:xfrm>
          <a:prstGeom prst="rect">
            <a:avLst/>
          </a:prstGeom>
          <a:noFill/>
        </p:spPr>
      </p:pic>
      <p:sp>
        <p:nvSpPr>
          <p:cNvPr id="175115" name="Text Box 11"/>
          <p:cNvSpPr txBox="1">
            <a:spLocks noChangeArrowheads="1"/>
          </p:cNvSpPr>
          <p:nvPr/>
        </p:nvSpPr>
        <p:spPr bwMode="auto">
          <a:xfrm>
            <a:off x="1066800" y="381000"/>
            <a:ext cx="6553200" cy="823913"/>
          </a:xfrm>
          <a:prstGeom prst="rect">
            <a:avLst/>
          </a:prstGeom>
          <a:noFill/>
          <a:ln w="9525">
            <a:noFill/>
            <a:miter lim="800000"/>
            <a:headEnd/>
            <a:tailEnd/>
          </a:ln>
          <a:effectLst/>
        </p:spPr>
        <p:txBody>
          <a:bodyPr>
            <a:spAutoFit/>
          </a:bodyPr>
          <a:lstStyle/>
          <a:p>
            <a:pPr eaLnBrk="0" hangingPunct="0">
              <a:spcBef>
                <a:spcPct val="50000"/>
              </a:spcBef>
            </a:pPr>
            <a:r>
              <a:rPr lang="en-GB" sz="4800" dirty="0">
                <a:effectLst>
                  <a:outerShdw blurRad="38100" dist="38100" dir="2700000" algn="tl">
                    <a:srgbClr val="C0C0C0"/>
                  </a:outerShdw>
                </a:effectLst>
              </a:rPr>
              <a:t>  Transport Pictograms</a:t>
            </a:r>
            <a:endParaRPr lang="en-GB" dirty="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2202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130" name="Text Box 2"/>
          <p:cNvSpPr txBox="1">
            <a:spLocks noChangeArrowheads="1"/>
          </p:cNvSpPr>
          <p:nvPr/>
        </p:nvSpPr>
        <p:spPr bwMode="auto">
          <a:xfrm>
            <a:off x="1600200" y="838200"/>
            <a:ext cx="7010400" cy="823913"/>
          </a:xfrm>
          <a:prstGeom prst="rect">
            <a:avLst/>
          </a:prstGeom>
          <a:noFill/>
          <a:ln w="9525">
            <a:noFill/>
            <a:miter lim="800000"/>
            <a:headEnd/>
            <a:tailEnd/>
          </a:ln>
          <a:effectLst/>
        </p:spPr>
        <p:txBody>
          <a:bodyPr>
            <a:spAutoFit/>
          </a:bodyPr>
          <a:lstStyle/>
          <a:p>
            <a:pPr eaLnBrk="0" hangingPunct="0">
              <a:spcBef>
                <a:spcPct val="50000"/>
              </a:spcBef>
            </a:pPr>
            <a:r>
              <a:rPr lang="en-GB" sz="4800" dirty="0">
                <a:effectLst>
                  <a:outerShdw blurRad="38100" dist="38100" dir="2700000" algn="tl">
                    <a:srgbClr val="C0C0C0"/>
                  </a:outerShdw>
                </a:effectLst>
              </a:rPr>
              <a:t>  GHS Pictograms</a:t>
            </a:r>
            <a:endParaRPr lang="en-GB" sz="4000" b="1" dirty="0">
              <a:effectLst>
                <a:outerShdw blurRad="38100" dist="38100" dir="2700000" algn="tl">
                  <a:srgbClr val="C0C0C0"/>
                </a:outerShdw>
              </a:effectLst>
            </a:endParaRPr>
          </a:p>
        </p:txBody>
      </p:sp>
      <p:sp>
        <p:nvSpPr>
          <p:cNvPr id="176131" name="AutoShape 3"/>
          <p:cNvSpPr>
            <a:spLocks noChangeArrowheads="1"/>
          </p:cNvSpPr>
          <p:nvPr/>
        </p:nvSpPr>
        <p:spPr bwMode="auto">
          <a:xfrm>
            <a:off x="5486400" y="3962400"/>
            <a:ext cx="1320800" cy="1320800"/>
          </a:xfrm>
          <a:prstGeom prst="diamond">
            <a:avLst/>
          </a:prstGeom>
          <a:solidFill>
            <a:srgbClr val="FFFFFF"/>
          </a:solidFill>
          <a:ln w="76200">
            <a:solidFill>
              <a:srgbClr val="FF0000"/>
            </a:solidFill>
            <a:miter lim="800000"/>
            <a:headEnd/>
            <a:tailEnd/>
          </a:ln>
        </p:spPr>
        <p:txBody>
          <a:bodyPr wrap="none" anchor="ctr"/>
          <a:lstStyle/>
          <a:p>
            <a:pPr algn="ctr" eaLnBrk="0" hangingPunct="0"/>
            <a:r>
              <a:rPr lang="de-DE" sz="7200" b="1">
                <a:solidFill>
                  <a:srgbClr val="000000"/>
                </a:solidFill>
              </a:rPr>
              <a:t>!</a:t>
            </a:r>
            <a:endParaRPr lang="de-DE" b="1">
              <a:solidFill>
                <a:srgbClr val="000000"/>
              </a:solidFill>
            </a:endParaRPr>
          </a:p>
        </p:txBody>
      </p:sp>
      <p:grpSp>
        <p:nvGrpSpPr>
          <p:cNvPr id="2" name="Group 5"/>
          <p:cNvGrpSpPr>
            <a:grpSpLocks/>
          </p:cNvGrpSpPr>
          <p:nvPr/>
        </p:nvGrpSpPr>
        <p:grpSpPr bwMode="auto">
          <a:xfrm>
            <a:off x="685800" y="3962400"/>
            <a:ext cx="1371600" cy="1371600"/>
            <a:chOff x="672" y="3120"/>
            <a:chExt cx="864" cy="864"/>
          </a:xfrm>
        </p:grpSpPr>
        <p:sp>
          <p:nvSpPr>
            <p:cNvPr id="176134" name="AutoShape 6"/>
            <p:cNvSpPr>
              <a:spLocks noChangeArrowheads="1"/>
            </p:cNvSpPr>
            <p:nvPr/>
          </p:nvSpPr>
          <p:spPr bwMode="auto">
            <a:xfrm>
              <a:off x="672"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a:solidFill>
                  <a:srgbClr val="000000"/>
                </a:solidFill>
              </a:endParaRPr>
            </a:p>
          </p:txBody>
        </p:sp>
        <p:pic>
          <p:nvPicPr>
            <p:cNvPr id="176135" name="Picture 7"/>
            <p:cNvPicPr>
              <a:picLocks noChangeAspect="1" noChangeArrowheads="1"/>
            </p:cNvPicPr>
            <p:nvPr/>
          </p:nvPicPr>
          <p:blipFill>
            <a:blip r:embed="rId3" cstate="print"/>
            <a:srcRect/>
            <a:stretch>
              <a:fillRect/>
            </a:stretch>
          </p:blipFill>
          <p:spPr bwMode="auto">
            <a:xfrm>
              <a:off x="919" y="3367"/>
              <a:ext cx="370" cy="312"/>
            </a:xfrm>
            <a:prstGeom prst="rect">
              <a:avLst/>
            </a:prstGeom>
            <a:noFill/>
            <a:ln w="9525">
              <a:noFill/>
              <a:miter lim="800000"/>
              <a:headEnd/>
              <a:tailEnd/>
            </a:ln>
            <a:effectLst/>
          </p:spPr>
        </p:pic>
      </p:grpSp>
      <p:grpSp>
        <p:nvGrpSpPr>
          <p:cNvPr id="3" name="Group 8"/>
          <p:cNvGrpSpPr>
            <a:grpSpLocks/>
          </p:cNvGrpSpPr>
          <p:nvPr/>
        </p:nvGrpSpPr>
        <p:grpSpPr bwMode="auto">
          <a:xfrm>
            <a:off x="2286000" y="3962400"/>
            <a:ext cx="1371600" cy="1371600"/>
            <a:chOff x="1824" y="3120"/>
            <a:chExt cx="864" cy="864"/>
          </a:xfrm>
        </p:grpSpPr>
        <p:sp>
          <p:nvSpPr>
            <p:cNvPr id="176137" name="AutoShape 9"/>
            <p:cNvSpPr>
              <a:spLocks noChangeArrowheads="1"/>
            </p:cNvSpPr>
            <p:nvPr/>
          </p:nvSpPr>
          <p:spPr bwMode="auto">
            <a:xfrm>
              <a:off x="1824" y="3120"/>
              <a:ext cx="864" cy="864"/>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nb-NO">
                <a:solidFill>
                  <a:srgbClr val="000000"/>
                </a:solidFill>
              </a:endParaRPr>
            </a:p>
          </p:txBody>
        </p:sp>
        <p:graphicFrame>
          <p:nvGraphicFramePr>
            <p:cNvPr id="176138" name="Object 10"/>
            <p:cNvGraphicFramePr>
              <a:graphicFrameLocks noChangeAspect="1"/>
            </p:cNvGraphicFramePr>
            <p:nvPr/>
          </p:nvGraphicFramePr>
          <p:xfrm>
            <a:off x="2071" y="3367"/>
            <a:ext cx="350" cy="355"/>
          </p:xfrm>
          <a:graphic>
            <a:graphicData uri="http://schemas.openxmlformats.org/presentationml/2006/ole">
              <mc:AlternateContent xmlns:mc="http://schemas.openxmlformats.org/markup-compatibility/2006">
                <mc:Choice xmlns:v="urn:schemas-microsoft-com:vml" Requires="v">
                  <p:oleObj spid="_x0000_s160862" name="Bitmap Image" r:id="rId4" imgW="1381151" imgH="1400000" progId="PBrush">
                    <p:embed/>
                  </p:oleObj>
                </mc:Choice>
                <mc:Fallback>
                  <p:oleObj name="Bitmap Image" r:id="rId4" imgW="1381151" imgH="1400000" progId="PBrush">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 y="3367"/>
                          <a:ext cx="350" cy="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11"/>
          <p:cNvGrpSpPr>
            <a:grpSpLocks/>
          </p:cNvGrpSpPr>
          <p:nvPr/>
        </p:nvGrpSpPr>
        <p:grpSpPr bwMode="auto">
          <a:xfrm>
            <a:off x="7010400" y="3962400"/>
            <a:ext cx="1295400" cy="1295400"/>
            <a:chOff x="4368" y="3072"/>
            <a:chExt cx="816" cy="816"/>
          </a:xfrm>
        </p:grpSpPr>
        <p:sp>
          <p:nvSpPr>
            <p:cNvPr id="176140" name="AutoShape 12"/>
            <p:cNvSpPr>
              <a:spLocks noChangeArrowheads="1"/>
            </p:cNvSpPr>
            <p:nvPr/>
          </p:nvSpPr>
          <p:spPr bwMode="auto">
            <a:xfrm>
              <a:off x="4368" y="3072"/>
              <a:ext cx="816" cy="816"/>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b="1">
                <a:solidFill>
                  <a:srgbClr val="000000"/>
                </a:solidFill>
              </a:endParaRPr>
            </a:p>
          </p:txBody>
        </p:sp>
        <p:graphicFrame>
          <p:nvGraphicFramePr>
            <p:cNvPr id="176141" name="Object 13"/>
            <p:cNvGraphicFramePr>
              <a:graphicFrameLocks noChangeAspect="1"/>
            </p:cNvGraphicFramePr>
            <p:nvPr/>
          </p:nvGraphicFramePr>
          <p:xfrm>
            <a:off x="4603" y="3312"/>
            <a:ext cx="368" cy="370"/>
          </p:xfrm>
          <a:graphic>
            <a:graphicData uri="http://schemas.openxmlformats.org/presentationml/2006/ole">
              <mc:AlternateContent xmlns:mc="http://schemas.openxmlformats.org/markup-compatibility/2006">
                <mc:Choice xmlns:v="urn:schemas-microsoft-com:vml" Requires="v">
                  <p:oleObj spid="_x0000_s160863" name="Bitmap Image" r:id="rId6" imgW="3514563" imgH="3562146" progId="PBrush">
                    <p:embed/>
                  </p:oleObj>
                </mc:Choice>
                <mc:Fallback>
                  <p:oleObj name="Bitmap Image" r:id="rId6" imgW="3514563" imgH="3562146" progId="PBrush">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3" y="3312"/>
                          <a:ext cx="368" cy="370"/>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grpSp>
      <p:sp>
        <p:nvSpPr>
          <p:cNvPr id="176142" name="AutoShape 14"/>
          <p:cNvSpPr>
            <a:spLocks noChangeArrowheads="1"/>
          </p:cNvSpPr>
          <p:nvPr/>
        </p:nvSpPr>
        <p:spPr bwMode="auto">
          <a:xfrm>
            <a:off x="6096000" y="1981200"/>
            <a:ext cx="1320800" cy="1320800"/>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b="1">
              <a:solidFill>
                <a:srgbClr val="000000"/>
              </a:solidFill>
            </a:endParaRPr>
          </a:p>
        </p:txBody>
      </p:sp>
      <p:sp>
        <p:nvSpPr>
          <p:cNvPr id="176143" name="AutoShape 15"/>
          <p:cNvSpPr>
            <a:spLocks noChangeArrowheads="1"/>
          </p:cNvSpPr>
          <p:nvPr/>
        </p:nvSpPr>
        <p:spPr bwMode="auto">
          <a:xfrm>
            <a:off x="3505200" y="1981200"/>
            <a:ext cx="1320800" cy="1320800"/>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b="1">
              <a:solidFill>
                <a:srgbClr val="000000"/>
              </a:solidFill>
            </a:endParaRPr>
          </a:p>
        </p:txBody>
      </p:sp>
      <p:pic>
        <p:nvPicPr>
          <p:cNvPr id="176144" name="Picture 16"/>
          <p:cNvPicPr>
            <a:picLocks noChangeAspect="1" noChangeArrowheads="1"/>
          </p:cNvPicPr>
          <p:nvPr/>
        </p:nvPicPr>
        <p:blipFill>
          <a:blip r:embed="rId8" cstate="print"/>
          <a:srcRect/>
          <a:stretch>
            <a:fillRect/>
          </a:stretch>
        </p:blipFill>
        <p:spPr bwMode="auto">
          <a:xfrm>
            <a:off x="3962400" y="2286000"/>
            <a:ext cx="444500" cy="628650"/>
          </a:xfrm>
          <a:prstGeom prst="rect">
            <a:avLst/>
          </a:prstGeom>
          <a:noFill/>
          <a:ln w="9525">
            <a:noFill/>
            <a:miter lim="800000"/>
            <a:headEnd/>
            <a:tailEnd/>
          </a:ln>
        </p:spPr>
      </p:pic>
      <p:sp>
        <p:nvSpPr>
          <p:cNvPr id="176145" name="AutoShape 17"/>
          <p:cNvSpPr>
            <a:spLocks noChangeArrowheads="1"/>
          </p:cNvSpPr>
          <p:nvPr/>
        </p:nvSpPr>
        <p:spPr bwMode="auto">
          <a:xfrm>
            <a:off x="1219200" y="1981200"/>
            <a:ext cx="1320800" cy="1320800"/>
          </a:xfrm>
          <a:prstGeom prst="diamond">
            <a:avLst/>
          </a:prstGeom>
          <a:solidFill>
            <a:srgbClr val="FFFFFF"/>
          </a:solidFill>
          <a:ln w="76200">
            <a:solidFill>
              <a:srgbClr val="FF0000"/>
            </a:solidFill>
            <a:miter lim="800000"/>
            <a:headEnd/>
            <a:tailEnd/>
          </a:ln>
        </p:spPr>
        <p:txBody>
          <a:bodyPr wrap="none" anchor="ctr"/>
          <a:lstStyle/>
          <a:p>
            <a:pPr algn="ctr" eaLnBrk="0" hangingPunct="0"/>
            <a:endParaRPr lang="de-DE" b="1">
              <a:solidFill>
                <a:srgbClr val="000000"/>
              </a:solidFill>
            </a:endParaRPr>
          </a:p>
        </p:txBody>
      </p:sp>
      <p:graphicFrame>
        <p:nvGraphicFramePr>
          <p:cNvPr id="176146" name="Object 18"/>
          <p:cNvGraphicFramePr>
            <a:graphicFrameLocks noChangeAspect="1"/>
          </p:cNvGraphicFramePr>
          <p:nvPr/>
        </p:nvGraphicFramePr>
        <p:xfrm>
          <a:off x="1600200" y="2438400"/>
          <a:ext cx="635000" cy="465138"/>
        </p:xfrm>
        <a:graphic>
          <a:graphicData uri="http://schemas.openxmlformats.org/presentationml/2006/ole">
            <mc:AlternateContent xmlns:mc="http://schemas.openxmlformats.org/markup-compatibility/2006">
              <mc:Choice xmlns:v="urn:schemas-microsoft-com:vml" Requires="v">
                <p:oleObj spid="_x0000_s160864" name="Bitmap Image" r:id="rId9" imgW="923867" imgH="695143" progId="PBrush">
                  <p:embed/>
                </p:oleObj>
              </mc:Choice>
              <mc:Fallback>
                <p:oleObj name="Bitmap Image" r:id="rId9" imgW="923867" imgH="695143" progId="PBrush">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2438400"/>
                        <a:ext cx="635000" cy="46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6147" name="Object 19"/>
          <p:cNvGraphicFramePr>
            <a:graphicFrameLocks noChangeAspect="1"/>
          </p:cNvGraphicFramePr>
          <p:nvPr/>
        </p:nvGraphicFramePr>
        <p:xfrm>
          <a:off x="6553200" y="2286000"/>
          <a:ext cx="431800" cy="698500"/>
        </p:xfrm>
        <a:graphic>
          <a:graphicData uri="http://schemas.openxmlformats.org/presentationml/2006/ole">
            <mc:AlternateContent xmlns:mc="http://schemas.openxmlformats.org/markup-compatibility/2006">
              <mc:Choice xmlns:v="urn:schemas-microsoft-com:vml" Requires="v">
                <p:oleObj spid="_x0000_s160865" name="Bitmap Image" r:id="rId11" imgW="523810" imgH="847843" progId="PBrush">
                  <p:embed/>
                </p:oleObj>
              </mc:Choice>
              <mc:Fallback>
                <p:oleObj name="Bitmap Image" r:id="rId11" imgW="523810" imgH="847843" progId="PBrush">
                  <p:embed/>
                  <p:pic>
                    <p:nvPicPr>
                      <p:cNvPr id="0"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3200" y="2286000"/>
                        <a:ext cx="43180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6148" name="Picture 20"/>
          <p:cNvPicPr>
            <a:picLocks noChangeAspect="1" noChangeArrowheads="1"/>
          </p:cNvPicPr>
          <p:nvPr/>
        </p:nvPicPr>
        <p:blipFill>
          <a:blip r:embed="rId13" cstate="print"/>
          <a:srcRect/>
          <a:stretch>
            <a:fillRect/>
          </a:stretch>
        </p:blipFill>
        <p:spPr bwMode="auto">
          <a:xfrm>
            <a:off x="3810000" y="3962400"/>
            <a:ext cx="1600200" cy="1600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838200" y="914400"/>
            <a:ext cx="7620000" cy="990600"/>
          </a:xfrm>
        </p:spPr>
        <p:txBody>
          <a:bodyPr/>
          <a:lstStyle/>
          <a:p>
            <a:r>
              <a:rPr lang="en-CA"/>
              <a:t>  Signal Words</a:t>
            </a:r>
          </a:p>
        </p:txBody>
      </p:sp>
      <p:sp>
        <p:nvSpPr>
          <p:cNvPr id="177155" name="Rectangle 3"/>
          <p:cNvSpPr>
            <a:spLocks noGrp="1" noChangeArrowheads="1"/>
          </p:cNvSpPr>
          <p:nvPr>
            <p:ph type="body" idx="1"/>
          </p:nvPr>
        </p:nvSpPr>
        <p:spPr/>
        <p:txBody>
          <a:bodyPr/>
          <a:lstStyle/>
          <a:p>
            <a:pPr>
              <a:buFont typeface="Wingdings" pitchFamily="2" charset="2"/>
              <a:buNone/>
            </a:pPr>
            <a:endParaRPr lang="en-US" dirty="0"/>
          </a:p>
          <a:p>
            <a:pPr>
              <a:buFont typeface="Wingdings" pitchFamily="2" charset="2"/>
              <a:buNone/>
            </a:pPr>
            <a:r>
              <a:rPr lang="en-US" dirty="0"/>
              <a:t>           </a:t>
            </a:r>
            <a:r>
              <a:rPr lang="en-CA" sz="3600" b="1" dirty="0">
                <a:solidFill>
                  <a:srgbClr val="C00000"/>
                </a:solidFill>
              </a:rPr>
              <a:t>“Danger” </a:t>
            </a:r>
            <a:r>
              <a:rPr lang="en-CA" sz="3600" dirty="0"/>
              <a:t>or </a:t>
            </a:r>
            <a:r>
              <a:rPr lang="en-CA" sz="3600" b="1" dirty="0">
                <a:solidFill>
                  <a:srgbClr val="C00000"/>
                </a:solidFill>
              </a:rPr>
              <a:t>“Warning”</a:t>
            </a:r>
          </a:p>
          <a:p>
            <a:pPr marL="0" indent="0">
              <a:lnSpc>
                <a:spcPct val="130000"/>
              </a:lnSpc>
              <a:buSzPct val="80000"/>
              <a:buNone/>
            </a:pPr>
            <a:r>
              <a:rPr lang="en-CA" sz="3600" dirty="0"/>
              <a:t>Used to emphasize hazard and discriminate between levels of hazard.</a:t>
            </a:r>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GB" sz="4000"/>
              <a:t>Hazard Statements</a:t>
            </a:r>
            <a:endParaRPr lang="en-CA"/>
          </a:p>
        </p:txBody>
      </p:sp>
      <p:sp>
        <p:nvSpPr>
          <p:cNvPr id="178179" name="Rectangle 3"/>
          <p:cNvSpPr>
            <a:spLocks noGrp="1" noChangeArrowheads="1"/>
          </p:cNvSpPr>
          <p:nvPr>
            <p:ph type="body" idx="1"/>
          </p:nvPr>
        </p:nvSpPr>
        <p:spPr/>
        <p:txBody>
          <a:bodyPr/>
          <a:lstStyle/>
          <a:p>
            <a:pPr>
              <a:buFont typeface="Wingdings" pitchFamily="2" charset="2"/>
              <a:buChar char="§"/>
            </a:pPr>
            <a:r>
              <a:rPr lang="en-CA"/>
              <a:t>A single harmonized hazard statement for each level of hazard within each hazard class</a:t>
            </a:r>
          </a:p>
          <a:p>
            <a:pPr lvl="1">
              <a:buFont typeface="Wingdings" pitchFamily="2" charset="2"/>
              <a:buChar char="§"/>
            </a:pPr>
            <a:r>
              <a:rPr lang="en-GB"/>
              <a:t>Example:  Flammable liquids</a:t>
            </a:r>
          </a:p>
          <a:p>
            <a:pPr lvl="2">
              <a:buClr>
                <a:srgbClr val="FFFF00"/>
              </a:buClr>
            </a:pPr>
            <a:r>
              <a:rPr lang="en-GB" sz="2000"/>
              <a:t>Category 1: Extremely flammable liquid and vapour</a:t>
            </a:r>
          </a:p>
          <a:p>
            <a:pPr lvl="2">
              <a:buClr>
                <a:srgbClr val="FFFF00"/>
              </a:buClr>
            </a:pPr>
            <a:r>
              <a:rPr lang="en-GB" sz="2000"/>
              <a:t>Category 2: Highly flammable liquid and vapour</a:t>
            </a:r>
          </a:p>
          <a:p>
            <a:pPr lvl="2">
              <a:buClr>
                <a:srgbClr val="FFFF00"/>
              </a:buClr>
            </a:pPr>
            <a:r>
              <a:rPr lang="en-GB" sz="2000"/>
              <a:t>Category 3: Flammable liquid and vapour</a:t>
            </a:r>
          </a:p>
          <a:p>
            <a:pPr lvl="2">
              <a:buClr>
                <a:srgbClr val="FFFF00"/>
              </a:buClr>
            </a:pPr>
            <a:r>
              <a:rPr lang="en-GB" sz="2000"/>
              <a:t>Category 4: Combustible liquid</a:t>
            </a:r>
          </a:p>
          <a:p>
            <a:pPr>
              <a:buFont typeface="Wingdings" pitchFamily="2" charset="2"/>
              <a:buChar char="Ø"/>
            </a:pPr>
            <a:endParaRPr lang="en-CA"/>
          </a:p>
        </p:txBody>
      </p:sp>
      <p:sp>
        <p:nvSpPr>
          <p:cNvPr id="178180" name="Rectangle 4"/>
          <p:cNvSpPr>
            <a:spLocks noChangeArrowheads="1"/>
          </p:cNvSpPr>
          <p:nvPr/>
        </p:nvSpPr>
        <p:spPr bwMode="auto">
          <a:xfrm>
            <a:off x="398463" y="1082675"/>
            <a:ext cx="7772400" cy="1143000"/>
          </a:xfrm>
          <a:prstGeom prst="rect">
            <a:avLst/>
          </a:prstGeom>
          <a:noFill/>
          <a:ln w="9525">
            <a:noFill/>
            <a:miter lim="800000"/>
            <a:headEnd/>
            <a:tailEnd/>
          </a:ln>
          <a:effectLst/>
        </p:spPr>
        <p:txBody>
          <a:bodyPr anchor="ctr"/>
          <a:lstStyle/>
          <a:p>
            <a:endParaRPr lang="en-CA" sz="4400" i="1"/>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685800" y="838200"/>
            <a:ext cx="7772400" cy="1066800"/>
          </a:xfrm>
        </p:spPr>
        <p:txBody>
          <a:bodyPr>
            <a:normAutofit/>
          </a:bodyPr>
          <a:lstStyle/>
          <a:p>
            <a:r>
              <a:rPr lang="en-GB"/>
              <a:t/>
            </a:r>
            <a:br>
              <a:rPr lang="en-GB"/>
            </a:br>
            <a:r>
              <a:rPr lang="en-GB" sz="3600"/>
              <a:t>Precautionary Information</a:t>
            </a:r>
            <a:endParaRPr lang="en-GB"/>
          </a:p>
        </p:txBody>
      </p:sp>
      <p:sp>
        <p:nvSpPr>
          <p:cNvPr id="179203" name="Rectangle 3"/>
          <p:cNvSpPr>
            <a:spLocks noGrp="1" noChangeArrowheads="1"/>
          </p:cNvSpPr>
          <p:nvPr>
            <p:ph type="body" idx="1"/>
          </p:nvPr>
        </p:nvSpPr>
        <p:spPr>
          <a:xfrm>
            <a:off x="685800" y="2438400"/>
            <a:ext cx="7772400" cy="4038600"/>
          </a:xfrm>
        </p:spPr>
        <p:txBody>
          <a:bodyPr/>
          <a:lstStyle/>
          <a:p>
            <a:pPr>
              <a:buSzPct val="80000"/>
              <a:buFont typeface="Wingdings" pitchFamily="2" charset="2"/>
              <a:buChar char="§"/>
            </a:pPr>
            <a:r>
              <a:rPr lang="en-GB" sz="2800"/>
              <a:t>GHS label should include appropriate precautionary information. </a:t>
            </a:r>
          </a:p>
          <a:p>
            <a:pPr>
              <a:buSzPct val="80000"/>
              <a:buFont typeface="Wingdings" pitchFamily="2" charset="2"/>
              <a:buChar char="§"/>
            </a:pPr>
            <a:r>
              <a:rPr lang="en-GB" sz="2800"/>
              <a:t>The GHS document includes examples of precautionary statements which can be used.</a:t>
            </a:r>
          </a:p>
          <a:p>
            <a:pPr>
              <a:buSzPct val="80000"/>
              <a:buFont typeface="Wingdings" pitchFamily="2" charset="2"/>
              <a:buChar char="§"/>
            </a:pPr>
            <a:r>
              <a:rPr lang="en-GB" sz="2800"/>
              <a:t>The intent is to harmonize precautionary statements in the future.</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normAutofit fontScale="90000"/>
          </a:bodyPr>
          <a:lstStyle/>
          <a:p>
            <a:r>
              <a:rPr lang="en-GB" sz="4800"/>
              <a:t/>
            </a:r>
            <a:br>
              <a:rPr lang="en-GB" sz="4800"/>
            </a:br>
            <a:r>
              <a:rPr lang="en-GB"/>
              <a:t>Role of the SDS in the GHS</a:t>
            </a:r>
            <a:endParaRPr lang="en-GB" sz="4000"/>
          </a:p>
        </p:txBody>
      </p:sp>
      <p:sp>
        <p:nvSpPr>
          <p:cNvPr id="181251" name="Rectangle 3"/>
          <p:cNvSpPr>
            <a:spLocks noGrp="1" noChangeArrowheads="1"/>
          </p:cNvSpPr>
          <p:nvPr>
            <p:ph type="body" idx="1"/>
          </p:nvPr>
        </p:nvSpPr>
        <p:spPr>
          <a:xfrm>
            <a:off x="533400" y="1828800"/>
            <a:ext cx="7772400" cy="4114800"/>
          </a:xfrm>
        </p:spPr>
        <p:txBody>
          <a:bodyPr/>
          <a:lstStyle/>
          <a:p>
            <a:pPr>
              <a:buClr>
                <a:srgbClr val="FFFF00"/>
              </a:buClr>
              <a:buFont typeface="Monotype Sorts" pitchFamily="2" charset="2"/>
              <a:buNone/>
            </a:pPr>
            <a:endParaRPr lang="en-GB" sz="2700"/>
          </a:p>
          <a:p>
            <a:pPr>
              <a:buSzPct val="80000"/>
              <a:buFont typeface="Wingdings" pitchFamily="2" charset="2"/>
              <a:buChar char="§"/>
            </a:pPr>
            <a:r>
              <a:rPr lang="en-GB" sz="2700"/>
              <a:t>The SDS should provide comprehensive information about a chemical substance or mixture.</a:t>
            </a:r>
          </a:p>
          <a:p>
            <a:pPr>
              <a:buSzPct val="80000"/>
              <a:buFont typeface="Wingdings" pitchFamily="2" charset="2"/>
              <a:buChar char="§"/>
            </a:pPr>
            <a:r>
              <a:rPr lang="en-GB" sz="2700"/>
              <a:t>Primary Use:  The Workplace</a:t>
            </a:r>
          </a:p>
          <a:p>
            <a:pPr>
              <a:buSzPct val="80000"/>
              <a:buFont typeface="Wingdings" pitchFamily="2" charset="2"/>
              <a:buChar char="§"/>
            </a:pPr>
            <a:r>
              <a:rPr lang="en-GB" sz="2700"/>
              <a:t>Employers and workers use the SDS as a source of information about hazards and to obtain advice on safety precautions.</a:t>
            </a:r>
          </a:p>
          <a:p>
            <a:pPr>
              <a:buSzPct val="80000"/>
              <a:buFont typeface="Wingdings" pitchFamily="2" charset="2"/>
              <a:buChar char="§"/>
            </a:pPr>
            <a:endParaRPr lang="en-GB" sz="270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GB"/>
              <a:t>SDS</a:t>
            </a:r>
            <a:r>
              <a:rPr lang="en-GB" sz="3600"/>
              <a:t> </a:t>
            </a:r>
            <a:r>
              <a:rPr lang="en-GB"/>
              <a:t>Format:  </a:t>
            </a:r>
            <a:r>
              <a:rPr lang="en-GB" sz="4000"/>
              <a:t>16 headings</a:t>
            </a:r>
          </a:p>
        </p:txBody>
      </p:sp>
      <p:sp>
        <p:nvSpPr>
          <p:cNvPr id="185347" name="Rectangle 3"/>
          <p:cNvSpPr>
            <a:spLocks noGrp="1" noChangeArrowheads="1"/>
          </p:cNvSpPr>
          <p:nvPr>
            <p:ph type="body" idx="1"/>
          </p:nvPr>
        </p:nvSpPr>
        <p:spPr>
          <a:xfrm>
            <a:off x="457200" y="2209800"/>
            <a:ext cx="7772400" cy="4114800"/>
          </a:xfrm>
        </p:spPr>
        <p:txBody>
          <a:bodyPr/>
          <a:lstStyle/>
          <a:p>
            <a:pPr marL="457200" indent="-457200">
              <a:buClr>
                <a:srgbClr val="FFFF00"/>
              </a:buClr>
              <a:buFont typeface="Monotype Sorts" pitchFamily="2" charset="2"/>
              <a:buNone/>
            </a:pPr>
            <a:r>
              <a:rPr lang="en-CA" sz="2800"/>
              <a:t>1.		Identification</a:t>
            </a:r>
          </a:p>
          <a:p>
            <a:pPr marL="457200" indent="-457200">
              <a:buClr>
                <a:srgbClr val="FFFF00"/>
              </a:buClr>
              <a:buFont typeface="Monotype Sorts" pitchFamily="2" charset="2"/>
              <a:buNone/>
            </a:pPr>
            <a:r>
              <a:rPr lang="en-CA" sz="2800"/>
              <a:t>2.		Hazard(s) identification</a:t>
            </a:r>
          </a:p>
          <a:p>
            <a:pPr marL="457200" indent="-457200">
              <a:buClr>
                <a:srgbClr val="FFFF00"/>
              </a:buClr>
              <a:buFont typeface="Monotype Sorts" pitchFamily="2" charset="2"/>
              <a:buNone/>
            </a:pPr>
            <a:r>
              <a:rPr lang="en-CA" sz="2800"/>
              <a:t>3.		Composition/information on ingredients</a:t>
            </a:r>
          </a:p>
          <a:p>
            <a:pPr marL="457200" indent="-457200">
              <a:buClr>
                <a:srgbClr val="FFFF00"/>
              </a:buClr>
              <a:buFont typeface="Monotype Sorts" pitchFamily="2" charset="2"/>
              <a:buNone/>
            </a:pPr>
            <a:r>
              <a:rPr lang="en-CA" sz="2800"/>
              <a:t>4.		First-aid measures</a:t>
            </a:r>
          </a:p>
          <a:p>
            <a:pPr marL="457200" indent="-457200">
              <a:buClr>
                <a:srgbClr val="FFFF00"/>
              </a:buClr>
              <a:buFont typeface="Monotype Sorts" pitchFamily="2" charset="2"/>
              <a:buNone/>
            </a:pPr>
            <a:r>
              <a:rPr lang="en-CA" sz="2800"/>
              <a:t>5.		Fire-fighting measures</a:t>
            </a:r>
          </a:p>
          <a:p>
            <a:pPr marL="457200" indent="-457200">
              <a:buClr>
                <a:srgbClr val="FFFF00"/>
              </a:buClr>
              <a:buFont typeface="Monotype Sorts" pitchFamily="2" charset="2"/>
              <a:buNone/>
            </a:pPr>
            <a:r>
              <a:rPr lang="en-CA" sz="2800"/>
              <a:t>6.		Accidental release measures</a:t>
            </a:r>
          </a:p>
          <a:p>
            <a:pPr marL="457200" indent="-457200">
              <a:buClr>
                <a:srgbClr val="FFFF00"/>
              </a:buClr>
              <a:buFont typeface="Monotype Sorts" pitchFamily="2" charset="2"/>
              <a:buNone/>
            </a:pPr>
            <a:r>
              <a:rPr lang="en-CA" sz="2800"/>
              <a:t>7.		Handling and storage</a:t>
            </a:r>
          </a:p>
          <a:p>
            <a:pPr marL="457200" indent="-457200">
              <a:buClr>
                <a:srgbClr val="FFFF00"/>
              </a:buClr>
              <a:buFont typeface="Monotype Sorts" pitchFamily="2" charset="2"/>
              <a:buNone/>
            </a:pPr>
            <a:r>
              <a:rPr lang="en-CA" sz="2800"/>
              <a:t>8.		Exposure control/personal protection</a:t>
            </a:r>
            <a:endParaRPr lang="en-GB" sz="280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GB" sz="3600"/>
              <a:t> </a:t>
            </a:r>
            <a:r>
              <a:rPr lang="en-GB"/>
              <a:t>Format:  </a:t>
            </a:r>
            <a:r>
              <a:rPr lang="en-GB" sz="4000"/>
              <a:t>16 headings (cont.)</a:t>
            </a:r>
            <a:endParaRPr lang="en-CA" sz="4000">
              <a:solidFill>
                <a:srgbClr val="FFFF00"/>
              </a:solidFill>
            </a:endParaRPr>
          </a:p>
        </p:txBody>
      </p:sp>
      <p:sp>
        <p:nvSpPr>
          <p:cNvPr id="186371" name="Rectangle 3"/>
          <p:cNvSpPr>
            <a:spLocks noGrp="1" noChangeArrowheads="1"/>
          </p:cNvSpPr>
          <p:nvPr>
            <p:ph type="body" idx="1"/>
          </p:nvPr>
        </p:nvSpPr>
        <p:spPr>
          <a:xfrm>
            <a:off x="685800" y="2286000"/>
            <a:ext cx="7772400" cy="4114800"/>
          </a:xfrm>
        </p:spPr>
        <p:txBody>
          <a:bodyPr/>
          <a:lstStyle/>
          <a:p>
            <a:pPr marL="457200" indent="-457200">
              <a:buClr>
                <a:srgbClr val="FFFF00"/>
              </a:buClr>
              <a:buFont typeface="Monotype Sorts" pitchFamily="2" charset="2"/>
              <a:buNone/>
            </a:pPr>
            <a:r>
              <a:rPr lang="en-CA" sz="2800"/>
              <a:t>9.		Physical and chemical properties</a:t>
            </a:r>
          </a:p>
          <a:p>
            <a:pPr marL="457200" indent="-457200">
              <a:buClr>
                <a:srgbClr val="FFFF00"/>
              </a:buClr>
              <a:buFont typeface="Monotype Sorts" pitchFamily="2" charset="2"/>
              <a:buNone/>
            </a:pPr>
            <a:r>
              <a:rPr lang="en-CA" sz="2800"/>
              <a:t>10.	Stability and reactivity</a:t>
            </a:r>
          </a:p>
          <a:p>
            <a:pPr marL="457200" indent="-457200">
              <a:buClr>
                <a:srgbClr val="FFFF00"/>
              </a:buClr>
              <a:buFont typeface="Monotype Sorts" pitchFamily="2" charset="2"/>
              <a:buNone/>
            </a:pPr>
            <a:r>
              <a:rPr lang="en-CA" sz="2800"/>
              <a:t>11.	Toxicological information</a:t>
            </a:r>
          </a:p>
          <a:p>
            <a:pPr marL="457200" indent="-457200">
              <a:buClr>
                <a:srgbClr val="FFFF00"/>
              </a:buClr>
              <a:buFont typeface="Monotype Sorts" pitchFamily="2" charset="2"/>
              <a:buNone/>
            </a:pPr>
            <a:r>
              <a:rPr lang="en-CA" sz="2800"/>
              <a:t>12.	Ecological information</a:t>
            </a:r>
          </a:p>
          <a:p>
            <a:pPr marL="457200" indent="-457200">
              <a:buClr>
                <a:srgbClr val="FFFF00"/>
              </a:buClr>
              <a:buFont typeface="Monotype Sorts" pitchFamily="2" charset="2"/>
              <a:buNone/>
            </a:pPr>
            <a:r>
              <a:rPr lang="en-CA" sz="2800"/>
              <a:t>13.	Disposal considerations</a:t>
            </a:r>
          </a:p>
          <a:p>
            <a:pPr marL="457200" indent="-457200">
              <a:buClr>
                <a:srgbClr val="FFFF00"/>
              </a:buClr>
              <a:buFont typeface="Monotype Sorts" pitchFamily="2" charset="2"/>
              <a:buNone/>
            </a:pPr>
            <a:r>
              <a:rPr lang="en-CA" sz="2800"/>
              <a:t>14.	Transport information</a:t>
            </a:r>
          </a:p>
          <a:p>
            <a:pPr marL="457200" indent="-457200">
              <a:buClr>
                <a:srgbClr val="FFFF00"/>
              </a:buClr>
              <a:buFont typeface="Monotype Sorts" pitchFamily="2" charset="2"/>
              <a:buNone/>
            </a:pPr>
            <a:r>
              <a:rPr lang="en-CA" sz="2800"/>
              <a:t>15.	Regulatory information</a:t>
            </a:r>
          </a:p>
          <a:p>
            <a:pPr marL="457200" indent="-457200">
              <a:buClr>
                <a:srgbClr val="FFFF00"/>
              </a:buClr>
              <a:buFont typeface="Monotype Sorts" pitchFamily="2" charset="2"/>
              <a:buNone/>
            </a:pPr>
            <a:r>
              <a:rPr lang="en-CA" sz="2800"/>
              <a:t>16.	Other information</a:t>
            </a:r>
            <a:endParaRPr lang="en-GB" sz="280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normAutofit fontScale="90000"/>
          </a:bodyPr>
          <a:lstStyle/>
          <a:p>
            <a:r>
              <a:rPr lang="en-GB" sz="4000"/>
              <a:t>Confidential Business Information</a:t>
            </a:r>
            <a:br>
              <a:rPr lang="en-GB" sz="4000"/>
            </a:br>
            <a:endParaRPr lang="en-GB" sz="2000"/>
          </a:p>
        </p:txBody>
      </p:sp>
      <p:sp>
        <p:nvSpPr>
          <p:cNvPr id="180227" name="Rectangle 3"/>
          <p:cNvSpPr>
            <a:spLocks noGrp="1" noChangeArrowheads="1"/>
          </p:cNvSpPr>
          <p:nvPr>
            <p:ph type="body" idx="1"/>
          </p:nvPr>
        </p:nvSpPr>
        <p:spPr>
          <a:xfrm>
            <a:off x="533400" y="1828800"/>
            <a:ext cx="7772400" cy="4114800"/>
          </a:xfrm>
        </p:spPr>
        <p:txBody>
          <a:bodyPr/>
          <a:lstStyle/>
          <a:p>
            <a:pPr>
              <a:lnSpc>
                <a:spcPct val="90000"/>
              </a:lnSpc>
              <a:buSzPct val="80000"/>
              <a:buFont typeface="Wingdings" pitchFamily="2" charset="2"/>
              <a:buChar char="§"/>
            </a:pPr>
            <a:r>
              <a:rPr lang="en-GB" sz="2700"/>
              <a:t>National authorities should establish appropriate mechanisms for CBI protection.  CBI will not be harmonized under the GHS.</a:t>
            </a:r>
          </a:p>
          <a:p>
            <a:pPr>
              <a:lnSpc>
                <a:spcPct val="90000"/>
              </a:lnSpc>
              <a:buSzPct val="80000"/>
              <a:buFont typeface="Wingdings" pitchFamily="2" charset="2"/>
              <a:buChar char="§"/>
            </a:pPr>
            <a:r>
              <a:rPr lang="en-GB" sz="2700"/>
              <a:t>The provisions for CBI protection should not compromise the health and safety of users.</a:t>
            </a:r>
          </a:p>
          <a:p>
            <a:pPr>
              <a:lnSpc>
                <a:spcPct val="90000"/>
              </a:lnSpc>
              <a:buSzPct val="80000"/>
              <a:buFont typeface="Wingdings" pitchFamily="2" charset="2"/>
              <a:buChar char="§"/>
            </a:pPr>
            <a:r>
              <a:rPr lang="en-GB" sz="2700"/>
              <a:t>CBI claims should be limited to the names of chemicals and their concentrations in mixtures.</a:t>
            </a:r>
          </a:p>
          <a:p>
            <a:pPr>
              <a:lnSpc>
                <a:spcPct val="90000"/>
              </a:lnSpc>
              <a:buSzPct val="80000"/>
              <a:buFont typeface="Wingdings" pitchFamily="2" charset="2"/>
              <a:buChar char="§"/>
            </a:pPr>
            <a:r>
              <a:rPr lang="en-GB" sz="2700"/>
              <a:t>Mechanisms should be established for disclosure in emergency and non-emergency situations.</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solidFill>
                  <a:srgbClr val="000099"/>
                </a:solidFill>
                <a:latin typeface="Tahoma" pitchFamily="34" charset="0"/>
                <a:cs typeface="Tahoma" pitchFamily="34" charset="0"/>
              </a:rPr>
              <a:t>Key GHS Words</a:t>
            </a:r>
          </a:p>
        </p:txBody>
      </p:sp>
      <p:sp>
        <p:nvSpPr>
          <p:cNvPr id="32771" name="Content Placeholder 2"/>
          <p:cNvSpPr>
            <a:spLocks noGrp="1"/>
          </p:cNvSpPr>
          <p:nvPr>
            <p:ph idx="1"/>
          </p:nvPr>
        </p:nvSpPr>
        <p:spPr>
          <a:xfrm>
            <a:off x="381000" y="1828800"/>
            <a:ext cx="8382000" cy="4038600"/>
          </a:xfrm>
        </p:spPr>
        <p:txBody>
          <a:bodyPr/>
          <a:lstStyle/>
          <a:p>
            <a:r>
              <a:rPr lang="en-US" sz="2700" u="sng" smtClean="0"/>
              <a:t>Pictogram</a:t>
            </a:r>
            <a:r>
              <a:rPr lang="en-US" sz="2700" smtClean="0"/>
              <a:t>: Symbols comprehensible worldwide</a:t>
            </a:r>
          </a:p>
          <a:p>
            <a:r>
              <a:rPr lang="en-US" sz="2700" u="sng" smtClean="0"/>
              <a:t>Signal Words</a:t>
            </a:r>
            <a:r>
              <a:rPr lang="en-US" sz="2700" smtClean="0"/>
              <a:t>: Also indicates degree of danger but gets user attention</a:t>
            </a:r>
          </a:p>
          <a:p>
            <a:r>
              <a:rPr lang="en-US" sz="2700" u="sng" smtClean="0"/>
              <a:t>Hazard Statement</a:t>
            </a:r>
            <a:r>
              <a:rPr lang="en-US" sz="2700" smtClean="0"/>
              <a:t>: Phrases to summarize product hazards on labels and SDSs</a:t>
            </a:r>
          </a:p>
        </p:txBody>
      </p:sp>
      <p:pic>
        <p:nvPicPr>
          <p:cNvPr id="32772" name="Picture 6" descr="http://blogs.business.com/whatworks/wp-contents/uploads/2009/10/Keywords-300x189.jpg"/>
          <p:cNvPicPr>
            <a:picLocks noChangeAspect="1" noChangeArrowheads="1"/>
          </p:cNvPicPr>
          <p:nvPr/>
        </p:nvPicPr>
        <p:blipFill>
          <a:blip r:embed="rId3" cstate="print"/>
          <a:srcRect/>
          <a:stretch>
            <a:fillRect/>
          </a:stretch>
        </p:blipFill>
        <p:spPr bwMode="auto">
          <a:xfrm>
            <a:off x="6705600" y="381000"/>
            <a:ext cx="1993900" cy="12557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normAutofit fontScale="90000"/>
          </a:bodyPr>
          <a:lstStyle/>
          <a:p>
            <a:pPr algn="l"/>
            <a:r>
              <a:rPr lang="en-US" dirty="0"/>
              <a:t>Section One: Rights and Responsibilities</a:t>
            </a:r>
            <a:br>
              <a:rPr lang="en-US" dirty="0"/>
            </a:br>
            <a:r>
              <a:rPr lang="en-US" dirty="0"/>
              <a:t/>
            </a:r>
            <a:br>
              <a:rPr lang="en-US" dirty="0"/>
            </a:br>
            <a:endParaRPr lang="en-US" dirty="0"/>
          </a:p>
        </p:txBody>
      </p:sp>
      <p:sp>
        <p:nvSpPr>
          <p:cNvPr id="5" name="Content Placeholder 2"/>
          <p:cNvSpPr>
            <a:spLocks noGrp="1"/>
          </p:cNvSpPr>
          <p:nvPr>
            <p:ph idx="1"/>
          </p:nvPr>
        </p:nvSpPr>
        <p:spPr>
          <a:xfrm>
            <a:off x="228600" y="609600"/>
            <a:ext cx="8686800" cy="6096000"/>
          </a:xfrm>
        </p:spPr>
        <p:txBody>
          <a:bodyPr>
            <a:noAutofit/>
          </a:bodyPr>
          <a:lstStyle/>
          <a:p>
            <a:pPr marL="0" indent="0">
              <a:buNone/>
            </a:pPr>
            <a:r>
              <a:rPr lang="en-US" sz="1800" b="1" dirty="0"/>
              <a:t> </a:t>
            </a:r>
          </a:p>
          <a:p>
            <a:pPr marL="0" indent="0">
              <a:buNone/>
            </a:pPr>
            <a:r>
              <a:rPr lang="en-US" sz="1800" b="1" dirty="0"/>
              <a:t>Mandatory </a:t>
            </a:r>
            <a:r>
              <a:rPr lang="en-US" sz="1800" b="1" dirty="0" smtClean="0"/>
              <a:t>Training Must Include</a:t>
            </a:r>
          </a:p>
          <a:p>
            <a:pPr marL="0" indent="0">
              <a:buNone/>
            </a:pPr>
            <a:endParaRPr lang="en-US" sz="1800" b="1" dirty="0"/>
          </a:p>
          <a:p>
            <a:pPr marL="0" indent="0">
              <a:buNone/>
            </a:pPr>
            <a:r>
              <a:rPr lang="en-US" sz="1800" b="1" dirty="0" smtClean="0"/>
              <a:t>1. Methods </a:t>
            </a:r>
            <a:r>
              <a:rPr lang="en-US" sz="1800" b="1" dirty="0"/>
              <a:t>and observations </a:t>
            </a:r>
            <a:r>
              <a:rPr lang="en-US" sz="1800" b="1" dirty="0" smtClean="0"/>
              <a:t>to </a:t>
            </a:r>
            <a:r>
              <a:rPr lang="en-US" sz="1800" b="1" dirty="0"/>
              <a:t>detect the presence or release of a hazardous </a:t>
            </a:r>
            <a:r>
              <a:rPr lang="en-US" sz="1800" b="1" dirty="0" smtClean="0"/>
              <a:t>chemicals (such </a:t>
            </a:r>
            <a:r>
              <a:rPr lang="en-US" sz="1800" b="1" dirty="0"/>
              <a:t>as </a:t>
            </a:r>
            <a:r>
              <a:rPr lang="en-US" sz="1800" b="1" dirty="0" smtClean="0"/>
              <a:t>monitoring, visual appearance, odors </a:t>
            </a:r>
            <a:r>
              <a:rPr lang="en-US" sz="1800" b="1" dirty="0"/>
              <a:t>of hazardous chemicals when being released, etc</a:t>
            </a:r>
            <a:r>
              <a:rPr lang="en-US" sz="1800" b="1" dirty="0" smtClean="0"/>
              <a:t>.);</a:t>
            </a:r>
            <a:r>
              <a:rPr lang="en-US" sz="1800" b="1" dirty="0"/>
              <a:t> 1910.1200(h)(3)(</a:t>
            </a:r>
            <a:r>
              <a:rPr lang="en-US" sz="1800" b="1" dirty="0" err="1"/>
              <a:t>i</a:t>
            </a:r>
            <a:r>
              <a:rPr lang="en-US" sz="1800" b="1" dirty="0"/>
              <a:t>) </a:t>
            </a:r>
          </a:p>
          <a:p>
            <a:pPr marL="0" indent="0">
              <a:buNone/>
            </a:pPr>
            <a:endParaRPr lang="en-US" sz="1800" b="1" dirty="0"/>
          </a:p>
          <a:p>
            <a:pPr marL="0" indent="0">
              <a:buNone/>
            </a:pPr>
            <a:r>
              <a:rPr lang="en-US" sz="1800" b="1" dirty="0" smtClean="0"/>
              <a:t>2. The </a:t>
            </a:r>
            <a:r>
              <a:rPr lang="en-US" sz="1800" b="1" dirty="0"/>
              <a:t>physical, health, simple asphyxiation, combustible dust, and pyrophoric gas hazards, as well as hazards not otherwise classified, of the chemicals in the work area</a:t>
            </a:r>
            <a:r>
              <a:rPr lang="en-US" sz="1800" b="1" dirty="0" smtClean="0"/>
              <a:t>; </a:t>
            </a:r>
            <a:r>
              <a:rPr lang="en-US" sz="1800" b="1" dirty="0"/>
              <a:t>1910.1200(h)(3)(ii) </a:t>
            </a:r>
          </a:p>
          <a:p>
            <a:pPr marL="0" indent="0">
              <a:buNone/>
            </a:pPr>
            <a:endParaRPr lang="en-US" sz="1800" b="1" dirty="0"/>
          </a:p>
          <a:p>
            <a:pPr marL="0" indent="0">
              <a:buNone/>
            </a:pPr>
            <a:r>
              <a:rPr lang="en-US" sz="1800" b="1" dirty="0" smtClean="0"/>
              <a:t>3. Protective measures, </a:t>
            </a:r>
            <a:r>
              <a:rPr lang="en-US" sz="1800" b="1" dirty="0"/>
              <a:t>including specific procedures the employer has implemented to protect employees from exposure to hazardous chemicals, such as appropriate work practices, emergency procedures, and personal protective </a:t>
            </a:r>
            <a:r>
              <a:rPr lang="en-US" sz="1800" b="1" dirty="0" smtClean="0"/>
              <a:t>equipment. 1910.1200(h</a:t>
            </a:r>
            <a:r>
              <a:rPr lang="en-US" sz="1800" b="1" dirty="0"/>
              <a:t>)(3)(iii) </a:t>
            </a:r>
          </a:p>
          <a:p>
            <a:pPr marL="0" indent="0">
              <a:buNone/>
            </a:pPr>
            <a:endParaRPr lang="en-US" sz="1800" b="1" dirty="0"/>
          </a:p>
          <a:p>
            <a:pPr marL="0" indent="0">
              <a:buNone/>
            </a:pPr>
            <a:r>
              <a:rPr lang="en-US" sz="1800" b="1" dirty="0" smtClean="0"/>
              <a:t>4. Details about the employer’s hazard </a:t>
            </a:r>
            <a:r>
              <a:rPr lang="en-US" sz="1800" b="1" dirty="0"/>
              <a:t>communication </a:t>
            </a:r>
            <a:r>
              <a:rPr lang="en-US" sz="1800" b="1" dirty="0" smtClean="0"/>
              <a:t>program, </a:t>
            </a:r>
            <a:r>
              <a:rPr lang="en-US" sz="1800" b="1" dirty="0"/>
              <a:t>including an explanation of the </a:t>
            </a:r>
            <a:r>
              <a:rPr lang="en-US" sz="1800" b="1" dirty="0" smtClean="0"/>
              <a:t>labels, the </a:t>
            </a:r>
            <a:r>
              <a:rPr lang="en-US" sz="1800" b="1" dirty="0"/>
              <a:t>safety data sheet, including the order of information and how employees can obtain and use the appropriate hazard information</a:t>
            </a:r>
            <a:r>
              <a:rPr lang="en-US" sz="1800" b="1" dirty="0" smtClean="0"/>
              <a:t>. </a:t>
            </a:r>
            <a:r>
              <a:rPr lang="en-US" sz="1800" b="1" dirty="0"/>
              <a:t>1910.1200(h)(3)(iv) </a:t>
            </a:r>
          </a:p>
          <a:p>
            <a:pPr marL="0" indent="0">
              <a:buNone/>
            </a:pPr>
            <a:r>
              <a:rPr lang="en-US" sz="1800" b="1" dirty="0"/>
              <a:t> </a:t>
            </a:r>
          </a:p>
        </p:txBody>
      </p:sp>
    </p:spTree>
    <p:extLst>
      <p:ext uri="{BB962C8B-B14F-4D97-AF65-F5344CB8AC3E}">
        <p14:creationId xmlns:p14="http://schemas.microsoft.com/office/powerpoint/2010/main" val="11859816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solidFill>
                  <a:srgbClr val="000099"/>
                </a:solidFill>
                <a:latin typeface="Tahoma" pitchFamily="34" charset="0"/>
                <a:cs typeface="Tahoma" pitchFamily="34" charset="0"/>
              </a:rPr>
              <a:t>GHS Point Of Use Exemptions</a:t>
            </a:r>
          </a:p>
        </p:txBody>
      </p:sp>
      <p:sp>
        <p:nvSpPr>
          <p:cNvPr id="33795" name="Content Placeholder 2"/>
          <p:cNvSpPr>
            <a:spLocks noGrp="1"/>
          </p:cNvSpPr>
          <p:nvPr>
            <p:ph idx="1"/>
          </p:nvPr>
        </p:nvSpPr>
        <p:spPr>
          <a:xfrm>
            <a:off x="609600" y="2057400"/>
            <a:ext cx="8153400" cy="3657600"/>
          </a:xfrm>
        </p:spPr>
        <p:txBody>
          <a:bodyPr/>
          <a:lstStyle/>
          <a:p>
            <a:r>
              <a:rPr lang="en-US" smtClean="0"/>
              <a:t>Pharmaceuticals</a:t>
            </a:r>
          </a:p>
          <a:p>
            <a:r>
              <a:rPr lang="en-US" smtClean="0"/>
              <a:t>Food Additives</a:t>
            </a:r>
          </a:p>
          <a:p>
            <a:r>
              <a:rPr lang="en-US" smtClean="0"/>
              <a:t>Cosmetics</a:t>
            </a:r>
          </a:p>
          <a:p>
            <a:r>
              <a:rPr lang="en-US" smtClean="0"/>
              <a:t>Pesticide Residues in food</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a:xfrm>
            <a:off x="990600" y="838200"/>
            <a:ext cx="7239000" cy="2559050"/>
          </a:xfrm>
        </p:spPr>
        <p:txBody>
          <a:bodyPr>
            <a:normAutofit fontScale="90000"/>
          </a:bodyPr>
          <a:lstStyle/>
          <a:p>
            <a:r>
              <a:rPr lang="en-US" sz="5400" smtClean="0">
                <a:solidFill>
                  <a:srgbClr val="000099"/>
                </a:solidFill>
                <a:latin typeface="Tahoma" pitchFamily="34" charset="0"/>
                <a:cs typeface="Tahoma" pitchFamily="34" charset="0"/>
              </a:rPr>
              <a:t>Hazard Classification and Hazard Categories</a:t>
            </a:r>
          </a:p>
        </p:txBody>
      </p:sp>
      <p:sp>
        <p:nvSpPr>
          <p:cNvPr id="37891" name="Subtitle 2"/>
          <p:cNvSpPr>
            <a:spLocks noGrp="1"/>
          </p:cNvSpPr>
          <p:nvPr>
            <p:ph type="subTitle" idx="1"/>
          </p:nvPr>
        </p:nvSpPr>
        <p:spPr/>
        <p:txBody>
          <a:bodyPr/>
          <a:lstStyle/>
          <a:p>
            <a:endParaRPr lang="en-US" smtClean="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solidFill>
                  <a:srgbClr val="000099"/>
                </a:solidFill>
                <a:latin typeface="Tahoma" pitchFamily="34" charset="0"/>
                <a:cs typeface="Tahoma" pitchFamily="34" charset="0"/>
              </a:rPr>
              <a:t>Chemical Hazards</a:t>
            </a:r>
          </a:p>
        </p:txBody>
      </p:sp>
      <p:sp>
        <p:nvSpPr>
          <p:cNvPr id="38915" name="Content Placeholder 2"/>
          <p:cNvSpPr>
            <a:spLocks noGrp="1"/>
          </p:cNvSpPr>
          <p:nvPr>
            <p:ph idx="1"/>
          </p:nvPr>
        </p:nvSpPr>
        <p:spPr/>
        <p:txBody>
          <a:bodyPr/>
          <a:lstStyle/>
          <a:p>
            <a:r>
              <a:rPr lang="en-US" smtClean="0"/>
              <a:t>Chemicals can pose a danger for human health and the environment from:</a:t>
            </a:r>
            <a:br>
              <a:rPr lang="en-US" smtClean="0"/>
            </a:br>
            <a:r>
              <a:rPr lang="en-US" smtClean="0"/>
              <a:t>- Production</a:t>
            </a:r>
            <a:br>
              <a:rPr lang="en-US" smtClean="0"/>
            </a:br>
            <a:r>
              <a:rPr lang="en-US" smtClean="0"/>
              <a:t>- Handling</a:t>
            </a:r>
            <a:br>
              <a:rPr lang="en-US" smtClean="0"/>
            </a:br>
            <a:r>
              <a:rPr lang="en-US" smtClean="0"/>
              <a:t>- Storage</a:t>
            </a:r>
            <a:br>
              <a:rPr lang="en-US" smtClean="0"/>
            </a:br>
            <a:r>
              <a:rPr lang="en-US" smtClean="0"/>
              <a:t>- Transportation</a:t>
            </a:r>
            <a:br>
              <a:rPr lang="en-US" smtClean="0"/>
            </a:br>
            <a:r>
              <a:rPr lang="en-US" smtClean="0"/>
              <a:t>- Use</a:t>
            </a:r>
            <a:br>
              <a:rPr lang="en-US" smtClean="0"/>
            </a:br>
            <a:r>
              <a:rPr lang="en-US" smtClean="0"/>
              <a:t>- Disposal </a:t>
            </a:r>
          </a:p>
        </p:txBody>
      </p:sp>
      <p:pic>
        <p:nvPicPr>
          <p:cNvPr id="38916" name="Picture 6" descr="http://74.52.84.219/images/NPG2005.gif"/>
          <p:cNvPicPr>
            <a:picLocks noChangeAspect="1" noChangeArrowheads="1"/>
          </p:cNvPicPr>
          <p:nvPr/>
        </p:nvPicPr>
        <p:blipFill>
          <a:blip r:embed="rId3" cstate="print"/>
          <a:srcRect/>
          <a:stretch>
            <a:fillRect/>
          </a:stretch>
        </p:blipFill>
        <p:spPr bwMode="auto">
          <a:xfrm>
            <a:off x="6324600" y="3276600"/>
            <a:ext cx="1619250" cy="2362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r>
              <a:rPr lang="en-US" sz="3800" smtClean="0">
                <a:solidFill>
                  <a:srgbClr val="000099"/>
                </a:solidFill>
                <a:latin typeface="Tahoma" pitchFamily="34" charset="0"/>
                <a:cs typeface="Tahoma" pitchFamily="34" charset="0"/>
              </a:rPr>
              <a:t>Basic Hazard Categories Under GHS</a:t>
            </a:r>
          </a:p>
        </p:txBody>
      </p:sp>
      <p:sp>
        <p:nvSpPr>
          <p:cNvPr id="46083" name="Content Placeholder 2"/>
          <p:cNvSpPr>
            <a:spLocks noGrp="1"/>
          </p:cNvSpPr>
          <p:nvPr>
            <p:ph idx="1"/>
          </p:nvPr>
        </p:nvSpPr>
        <p:spPr>
          <a:ln>
            <a:solidFill>
              <a:schemeClr val="tx1"/>
            </a:solidFill>
          </a:ln>
        </p:spPr>
        <p:txBody>
          <a:bodyPr/>
          <a:lstStyle/>
          <a:p>
            <a:r>
              <a:rPr lang="en-US" sz="3000" u="sng" dirty="0" smtClean="0"/>
              <a:t>Physical</a:t>
            </a:r>
            <a:r>
              <a:rPr lang="en-US" sz="3000" b="1" i="1" dirty="0" smtClean="0"/>
              <a:t>, </a:t>
            </a:r>
            <a:r>
              <a:rPr lang="en-US" sz="3000" dirty="0" smtClean="0"/>
              <a:t>e.g., fire/explosion, corrosion</a:t>
            </a:r>
            <a:br>
              <a:rPr lang="en-US" sz="3000" dirty="0" smtClean="0"/>
            </a:br>
            <a:r>
              <a:rPr lang="en-US" sz="3000" dirty="0" smtClean="0"/>
              <a:t>- Use standard tests (e.g., FP), Structure</a:t>
            </a:r>
            <a:br>
              <a:rPr lang="en-US" sz="3000" dirty="0" smtClean="0"/>
            </a:br>
            <a:r>
              <a:rPr lang="en-US" sz="3000" dirty="0" smtClean="0"/>
              <a:t>  Activity Relationships &amp; Expert Judgment</a:t>
            </a:r>
          </a:p>
          <a:p>
            <a:r>
              <a:rPr lang="en-US" sz="3000" u="sng" dirty="0" smtClean="0"/>
              <a:t>Health Effects</a:t>
            </a:r>
            <a:r>
              <a:rPr lang="en-US" sz="3000" dirty="0" smtClean="0"/>
              <a:t> - Chronic &amp; Acute</a:t>
            </a:r>
            <a:br>
              <a:rPr lang="en-US" sz="3000" dirty="0" smtClean="0"/>
            </a:br>
            <a:r>
              <a:rPr lang="en-US" sz="3000" dirty="0" smtClean="0"/>
              <a:t>- </a:t>
            </a:r>
            <a:r>
              <a:rPr lang="en-US" sz="3000" dirty="0" err="1" smtClean="0"/>
              <a:t>Tox</a:t>
            </a:r>
            <a:r>
              <a:rPr lang="en-US" sz="3000" dirty="0" smtClean="0"/>
              <a:t> testing, LD</a:t>
            </a:r>
            <a:r>
              <a:rPr lang="en-US" sz="3000" baseline="-25000" dirty="0" smtClean="0"/>
              <a:t>50</a:t>
            </a:r>
            <a:r>
              <a:rPr lang="en-US" sz="3000" dirty="0" smtClean="0"/>
              <a:t>, human data, calculations</a:t>
            </a:r>
          </a:p>
          <a:p>
            <a:r>
              <a:rPr lang="en-US" sz="3000" u="sng" dirty="0" smtClean="0"/>
              <a:t>Environmental</a:t>
            </a:r>
            <a:r>
              <a:rPr lang="en-US" sz="3000" dirty="0" smtClean="0"/>
              <a:t> - Aquatic environment, i.e.,</a:t>
            </a:r>
            <a:br>
              <a:rPr lang="en-US" sz="3000" dirty="0" smtClean="0"/>
            </a:br>
            <a:r>
              <a:rPr lang="en-US" sz="3000" dirty="0" smtClean="0"/>
              <a:t>Marine pollutants (Not OSHA Regulated)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slide(fromBottom)">
                                      <p:cBhvr>
                                        <p:cTn id="7" dur="500"/>
                                        <p:tgtEl>
                                          <p:spTgt spid="46083">
                                            <p:txEl>
                                              <p:pRg st="1" end="1"/>
                                            </p:txEl>
                                          </p:spTgt>
                                        </p:tgtEl>
                                      </p:cBhvr>
                                    </p:animEffect>
                                  </p:childTnLst>
                                </p:cTn>
                              </p:par>
                              <p:par>
                                <p:cTn id="8" presetID="9" presetClass="emph" presetSubtype="0" nodeType="withEffect">
                                  <p:stCondLst>
                                    <p:cond delay="0"/>
                                  </p:stCondLst>
                                  <p:childTnLst>
                                    <p:set>
                                      <p:cBhvr rctx="PPT">
                                        <p:cTn id="9" dur="indefinite"/>
                                        <p:tgtEl>
                                          <p:spTgt spid="46083">
                                            <p:txEl>
                                              <p:pRg st="0" end="0"/>
                                            </p:txEl>
                                          </p:spTgt>
                                        </p:tgtEl>
                                        <p:attrNameLst>
                                          <p:attrName>style.opacity</p:attrName>
                                        </p:attrNameLst>
                                      </p:cBhvr>
                                      <p:to>
                                        <p:strVal val="0.5"/>
                                      </p:to>
                                    </p:set>
                                    <p:animEffect filter="image" prLst="opacity: 0.5">
                                      <p:cBhvr rctx="IE">
                                        <p:cTn id="10" dur="indefinite"/>
                                        <p:tgtEl>
                                          <p:spTgt spid="4608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animEffect transition="in" filter="slide(fromBottom)">
                                      <p:cBhvr>
                                        <p:cTn id="15" dur="500"/>
                                        <p:tgtEl>
                                          <p:spTgt spid="46083">
                                            <p:txEl>
                                              <p:pRg st="2" end="2"/>
                                            </p:txEl>
                                          </p:spTgt>
                                        </p:tgtEl>
                                      </p:cBhvr>
                                    </p:animEffect>
                                  </p:childTnLst>
                                </p:cTn>
                              </p:par>
                              <p:par>
                                <p:cTn id="16" presetID="9" presetClass="emph" presetSubtype="0" nodeType="withEffect">
                                  <p:stCondLst>
                                    <p:cond delay="0"/>
                                  </p:stCondLst>
                                  <p:childTnLst>
                                    <p:set>
                                      <p:cBhvr rctx="PPT">
                                        <p:cTn id="17" dur="indefinite"/>
                                        <p:tgtEl>
                                          <p:spTgt spid="46083">
                                            <p:txEl>
                                              <p:pRg st="1" end="1"/>
                                            </p:txEl>
                                          </p:spTgt>
                                        </p:tgtEl>
                                        <p:attrNameLst>
                                          <p:attrName>style.opacity</p:attrName>
                                        </p:attrNameLst>
                                      </p:cBhvr>
                                      <p:to>
                                        <p:strVal val="0.5"/>
                                      </p:to>
                                    </p:set>
                                    <p:animEffect filter="image" prLst="opacity: 0.5">
                                      <p:cBhvr rctx="IE">
                                        <p:cTn id="18" dur="indefinite"/>
                                        <p:tgtEl>
                                          <p:spTgt spid="4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457200"/>
            <a:ext cx="8153400" cy="930275"/>
          </a:xfrm>
        </p:spPr>
        <p:txBody>
          <a:bodyPr>
            <a:normAutofit fontScale="90000"/>
          </a:bodyPr>
          <a:lstStyle/>
          <a:p>
            <a:r>
              <a:rPr lang="en-US" sz="2800" smtClean="0">
                <a:solidFill>
                  <a:srgbClr val="000099"/>
                </a:solidFill>
                <a:latin typeface="Tahoma" pitchFamily="34" charset="0"/>
                <a:cs typeface="Tahoma" pitchFamily="34" charset="0"/>
              </a:rPr>
              <a:t>Worldwide Classification Frequently Different</a:t>
            </a:r>
            <a:br>
              <a:rPr lang="en-US" sz="2800" smtClean="0">
                <a:solidFill>
                  <a:srgbClr val="000099"/>
                </a:solidFill>
                <a:latin typeface="Tahoma" pitchFamily="34" charset="0"/>
                <a:cs typeface="Tahoma" pitchFamily="34" charset="0"/>
              </a:rPr>
            </a:br>
            <a:r>
              <a:rPr lang="en-US" sz="2800" smtClean="0">
                <a:solidFill>
                  <a:srgbClr val="000099"/>
                </a:solidFill>
                <a:latin typeface="Tahoma" pitchFamily="34" charset="0"/>
                <a:cs typeface="Tahoma" pitchFamily="34" charset="0"/>
              </a:rPr>
              <a:t>Example: Chemical w/ LD</a:t>
            </a:r>
            <a:r>
              <a:rPr lang="en-US" sz="2800" baseline="-25000" smtClean="0">
                <a:solidFill>
                  <a:srgbClr val="000099"/>
                </a:solidFill>
                <a:latin typeface="Tahoma" pitchFamily="34" charset="0"/>
                <a:cs typeface="Tahoma" pitchFamily="34" charset="0"/>
              </a:rPr>
              <a:t>50</a:t>
            </a:r>
            <a:r>
              <a:rPr lang="en-US" sz="2800" smtClean="0">
                <a:solidFill>
                  <a:srgbClr val="000099"/>
                </a:solidFill>
                <a:latin typeface="Tahoma" pitchFamily="34" charset="0"/>
                <a:cs typeface="Tahoma" pitchFamily="34" charset="0"/>
              </a:rPr>
              <a:t> = 260 mg/kg</a:t>
            </a:r>
          </a:p>
        </p:txBody>
      </p:sp>
      <p:sp>
        <p:nvSpPr>
          <p:cNvPr id="40963" name="Content Placeholder 2"/>
          <p:cNvSpPr>
            <a:spLocks noGrp="1"/>
          </p:cNvSpPr>
          <p:nvPr>
            <p:ph idx="1"/>
          </p:nvPr>
        </p:nvSpPr>
        <p:spPr/>
        <p:txBody>
          <a:bodyPr/>
          <a:lstStyle/>
          <a:p>
            <a:endParaRPr lang="en-US" smtClean="0"/>
          </a:p>
        </p:txBody>
      </p:sp>
      <p:pic>
        <p:nvPicPr>
          <p:cNvPr id="40964" name="Picture 2"/>
          <p:cNvPicPr>
            <a:picLocks noChangeAspect="1" noChangeArrowheads="1"/>
          </p:cNvPicPr>
          <p:nvPr/>
        </p:nvPicPr>
        <p:blipFill>
          <a:blip r:embed="rId3" cstate="print"/>
          <a:srcRect/>
          <a:stretch>
            <a:fillRect/>
          </a:stretch>
        </p:blipFill>
        <p:spPr bwMode="auto">
          <a:xfrm>
            <a:off x="762000" y="1447800"/>
            <a:ext cx="7620000" cy="457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a:bodyPr>
          <a:lstStyle/>
          <a:p>
            <a:r>
              <a:rPr lang="en-US" smtClean="0">
                <a:solidFill>
                  <a:srgbClr val="000099"/>
                </a:solidFill>
                <a:latin typeface="Tahoma" pitchFamily="34" charset="0"/>
                <a:cs typeface="Tahoma" pitchFamily="34" charset="0"/>
              </a:rPr>
              <a:t>GHS Categories Based On Severity</a:t>
            </a:r>
          </a:p>
        </p:txBody>
      </p:sp>
      <p:sp>
        <p:nvSpPr>
          <p:cNvPr id="43011" name="Content Placeholder 2"/>
          <p:cNvSpPr>
            <a:spLocks noGrp="1"/>
          </p:cNvSpPr>
          <p:nvPr>
            <p:ph idx="1"/>
          </p:nvPr>
        </p:nvSpPr>
        <p:spPr/>
        <p:txBody>
          <a:bodyPr/>
          <a:lstStyle/>
          <a:p>
            <a:pPr marL="0" indent="0">
              <a:buNone/>
            </a:pPr>
            <a:r>
              <a:rPr lang="en-US" sz="3600" dirty="0" smtClean="0"/>
              <a:t>5 Categories</a:t>
            </a:r>
            <a:br>
              <a:rPr lang="en-US" sz="3600" dirty="0" smtClean="0"/>
            </a:br>
            <a:r>
              <a:rPr lang="en-US" sz="3600" dirty="0" smtClean="0"/>
              <a:t>- Category 1 = Most Hazardous</a:t>
            </a:r>
            <a:br>
              <a:rPr lang="en-US" sz="3600" dirty="0" smtClean="0"/>
            </a:br>
            <a:r>
              <a:rPr lang="en-US" sz="3600" dirty="0" smtClean="0"/>
              <a:t>- Category 5 = Least Hazardous</a:t>
            </a:r>
          </a:p>
          <a:p>
            <a:pPr>
              <a:buFont typeface="Wingdings" pitchFamily="2" charset="2"/>
              <a:buNone/>
            </a:pPr>
            <a:endParaRPr lang="en-US" sz="3600" dirty="0" smtClean="0"/>
          </a:p>
          <a:p>
            <a:pPr marL="0" indent="0">
              <a:buNone/>
            </a:pPr>
            <a:r>
              <a:rPr lang="en-US" sz="3600" dirty="0" smtClean="0"/>
              <a:t>Not all Categories are regulated in all modes</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304800"/>
            <a:ext cx="8229600" cy="1143000"/>
          </a:xfrm>
          <a:solidFill>
            <a:schemeClr val="bg1"/>
          </a:solidFill>
        </p:spPr>
        <p:txBody>
          <a:bodyPr>
            <a:normAutofit/>
          </a:bodyPr>
          <a:lstStyle/>
          <a:p>
            <a:r>
              <a:rPr lang="en-US" smtClean="0">
                <a:solidFill>
                  <a:srgbClr val="000099"/>
                </a:solidFill>
                <a:latin typeface="Tahoma" pitchFamily="34" charset="0"/>
                <a:cs typeface="Tahoma" pitchFamily="34" charset="0"/>
              </a:rPr>
              <a:t>Example: GHS Hazard Categories For ETHANOL</a:t>
            </a:r>
          </a:p>
        </p:txBody>
      </p:sp>
      <p:sp>
        <p:nvSpPr>
          <p:cNvPr id="56323" name="Content Placeholder 2"/>
          <p:cNvSpPr>
            <a:spLocks noGrp="1"/>
          </p:cNvSpPr>
          <p:nvPr>
            <p:ph idx="1"/>
          </p:nvPr>
        </p:nvSpPr>
        <p:spPr>
          <a:xfrm>
            <a:off x="457200" y="1828800"/>
            <a:ext cx="8229600" cy="4038600"/>
          </a:xfrm>
          <a:ln>
            <a:solidFill>
              <a:schemeClr val="tx1"/>
            </a:solidFill>
          </a:ln>
        </p:spPr>
        <p:txBody>
          <a:bodyPr/>
          <a:lstStyle/>
          <a:p>
            <a:r>
              <a:rPr lang="en-US" sz="3400" smtClean="0"/>
              <a:t>Acute Toxicity (oral): Category 5</a:t>
            </a:r>
          </a:p>
          <a:p>
            <a:r>
              <a:rPr lang="en-US" sz="3400" smtClean="0"/>
              <a:t>Eye Irritation: Category 2A</a:t>
            </a:r>
          </a:p>
          <a:p>
            <a:r>
              <a:rPr lang="en-US" sz="3400" smtClean="0"/>
              <a:t>Flammable Liquid: Category 2</a:t>
            </a:r>
          </a:p>
          <a:p>
            <a:r>
              <a:rPr lang="en-US" sz="3400" smtClean="0"/>
              <a:t>Respiratory Irritation: Category 3</a:t>
            </a:r>
          </a:p>
          <a:p>
            <a:r>
              <a:rPr lang="en-US" sz="3400" smtClean="0"/>
              <a:t>Skin Corrosion/ Irritation: Category 3</a:t>
            </a:r>
            <a:r>
              <a:rPr lang="en-US" smtClean="0"/>
              <a:t/>
            </a:r>
            <a:br>
              <a:rPr lang="en-US" smtClean="0"/>
            </a:b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323">
                                            <p:txEl>
                                              <p:pRg st="4" end="4"/>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56323">
                                            <p:txEl>
                                              <p:pRg st="0" end="0"/>
                                            </p:txEl>
                                          </p:spTgt>
                                        </p:tgtEl>
                                        <p:attrNameLst>
                                          <p:attrName>style.opacity</p:attrName>
                                        </p:attrNameLst>
                                      </p:cBhvr>
                                      <p:to>
                                        <p:strVal val="0.5"/>
                                      </p:to>
                                    </p:set>
                                    <p:animEffect filter="image" prLst="opacity: 0.5">
                                      <p:cBhvr rctx="IE">
                                        <p:cTn id="13" dur="indefinite"/>
                                        <p:tgtEl>
                                          <p:spTgt spid="56323">
                                            <p:txEl>
                                              <p:pRg st="0" end="0"/>
                                            </p:txEl>
                                          </p:spTgt>
                                        </p:tgtEl>
                                      </p:cBhvr>
                                    </p:animEffect>
                                  </p:childTnLst>
                                </p:cTn>
                              </p:par>
                              <p:par>
                                <p:cTn id="14" presetID="9" presetClass="emph" presetSubtype="0" nodeType="withEffect">
                                  <p:stCondLst>
                                    <p:cond delay="0"/>
                                  </p:stCondLst>
                                  <p:childTnLst>
                                    <p:set>
                                      <p:cBhvr rctx="PPT">
                                        <p:cTn id="15" dur="indefinite"/>
                                        <p:tgtEl>
                                          <p:spTgt spid="56323">
                                            <p:txEl>
                                              <p:pRg st="1" end="1"/>
                                            </p:txEl>
                                          </p:spTgt>
                                        </p:tgtEl>
                                        <p:attrNameLst>
                                          <p:attrName>style.opacity</p:attrName>
                                        </p:attrNameLst>
                                      </p:cBhvr>
                                      <p:to>
                                        <p:strVal val="0.5"/>
                                      </p:to>
                                    </p:set>
                                    <p:animEffect filter="image" prLst="opacity: 0.5">
                                      <p:cBhvr rctx="IE">
                                        <p:cTn id="16" dur="indefinite"/>
                                        <p:tgtEl>
                                          <p:spTgt spid="563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p:nvPr>
        </p:nvSpPr>
        <p:spPr/>
        <p:txBody>
          <a:bodyPr/>
          <a:lstStyle/>
          <a:p>
            <a:r>
              <a:rPr lang="en-US" smtClean="0">
                <a:solidFill>
                  <a:srgbClr val="000099"/>
                </a:solidFill>
                <a:latin typeface="Tahoma" pitchFamily="34" charset="0"/>
                <a:cs typeface="Tahoma" pitchFamily="34" charset="0"/>
              </a:rPr>
              <a:t>Pictograms</a:t>
            </a:r>
          </a:p>
        </p:txBody>
      </p:sp>
      <p:sp>
        <p:nvSpPr>
          <p:cNvPr id="45059" name="Subtitle 2"/>
          <p:cNvSpPr>
            <a:spLocks noGrp="1"/>
          </p:cNvSpPr>
          <p:nvPr>
            <p:ph type="subTitle" idx="1"/>
          </p:nvPr>
        </p:nvSpPr>
        <p:spPr/>
        <p:txBody>
          <a:bodyPr/>
          <a:lstStyle/>
          <a:p>
            <a:endParaRPr lang="en-US" smtClean="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62000" y="473075"/>
            <a:ext cx="7924800" cy="1143000"/>
          </a:xfrm>
        </p:spPr>
        <p:txBody>
          <a:bodyPr/>
          <a:lstStyle/>
          <a:p>
            <a:pPr eaLnBrk="1" hangingPunct="1"/>
            <a:r>
              <a:rPr lang="en-US" smtClean="0">
                <a:solidFill>
                  <a:srgbClr val="0000CC"/>
                </a:solidFill>
                <a:latin typeface="Tahoma" pitchFamily="34" charset="0"/>
              </a:rPr>
              <a:t>GHS Pictograms</a:t>
            </a:r>
            <a:endParaRPr lang="en-US" smtClean="0"/>
          </a:p>
        </p:txBody>
      </p:sp>
      <p:graphicFrame>
        <p:nvGraphicFramePr>
          <p:cNvPr id="60438" name="Group 22"/>
          <p:cNvGraphicFramePr>
            <a:graphicFrameLocks noGrp="1"/>
          </p:cNvGraphicFramePr>
          <p:nvPr/>
        </p:nvGraphicFramePr>
        <p:xfrm>
          <a:off x="609600" y="1752600"/>
          <a:ext cx="7772400" cy="3905251"/>
        </p:xfrm>
        <a:graphic>
          <a:graphicData uri="http://schemas.openxmlformats.org/drawingml/2006/table">
            <a:tbl>
              <a:tblPr/>
              <a:tblGrid>
                <a:gridCol w="2209800"/>
                <a:gridCol w="2743200"/>
                <a:gridCol w="2819400"/>
              </a:tblGrid>
              <a:tr h="579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cs typeface="Arial" pitchFamily="34" charset="0"/>
                        </a:rPr>
                        <a:t>Description</a:t>
                      </a:r>
                      <a:endParaRPr kumimoji="0" lang="en-US" sz="1700" b="0" i="0" u="none" strike="noStrike" cap="none" normalizeH="0" baseline="0" smtClean="0">
                        <a:ln>
                          <a:noFill/>
                        </a:ln>
                        <a:solidFill>
                          <a:schemeClr val="tx1"/>
                        </a:solidFill>
                        <a:effectLst/>
                        <a:latin typeface="Arial" pitchFamily="34" charset="0"/>
                        <a:cs typeface="Arial" pitchFamily="34" charset="0"/>
                      </a:endParaRPr>
                    </a:p>
                  </a:txBody>
                  <a:tcPr marL="17919" marR="17919" marT="17919" marB="179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cs typeface="Arial" pitchFamily="34" charset="0"/>
                        </a:rPr>
                        <a:t>Pictogram</a:t>
                      </a:r>
                      <a:endParaRPr kumimoji="0" lang="en-US" sz="1700" b="0" i="0" u="none" strike="noStrike" cap="none" normalizeH="0" baseline="0" smtClean="0">
                        <a:ln>
                          <a:noFill/>
                        </a:ln>
                        <a:solidFill>
                          <a:schemeClr val="tx1"/>
                        </a:solidFill>
                        <a:effectLst/>
                        <a:latin typeface="Arial" pitchFamily="34" charset="0"/>
                        <a:cs typeface="Arial" pitchFamily="34" charset="0"/>
                      </a:endParaRPr>
                    </a:p>
                  </a:txBody>
                  <a:tcPr marL="17919" marR="17919" marT="17919" marB="179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cs typeface="Arial" pitchFamily="34" charset="0"/>
                        </a:rPr>
                        <a:t>Hazard class and hazard category:</a:t>
                      </a:r>
                      <a:endParaRPr kumimoji="0" lang="en-US" sz="1700" b="0" i="0" u="none" strike="noStrike" cap="none" normalizeH="0" baseline="0" smtClean="0">
                        <a:ln>
                          <a:noFill/>
                        </a:ln>
                        <a:solidFill>
                          <a:schemeClr val="tx1"/>
                        </a:solidFill>
                        <a:effectLst/>
                        <a:latin typeface="Arial" pitchFamily="34" charset="0"/>
                        <a:cs typeface="Arial" pitchFamily="34" charset="0"/>
                      </a:endParaRPr>
                    </a:p>
                  </a:txBody>
                  <a:tcPr marL="17919" marR="17919" marT="17919" marB="179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r>
              <a:tr h="307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 </a:t>
                      </a:r>
                    </a:p>
                  </a:txBody>
                  <a:tcPr marL="17919" marR="17919" marT="17919" marB="17919"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 </a:t>
                      </a:r>
                    </a:p>
                  </a:txBody>
                  <a:tcPr marL="17919" marR="17919" marT="17919" marB="17919"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 </a:t>
                      </a:r>
                    </a:p>
                  </a:txBody>
                  <a:tcPr marL="17919" marR="17919" marT="17919" marB="17919"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017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Exploding Bomb</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17919" marR="17919" marT="17919" marB="17919"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pitchFamily="34" charset="0"/>
                        <a:cs typeface="Arial" pitchFamily="34" charset="0"/>
                      </a:endParaRPr>
                    </a:p>
                  </a:txBody>
                  <a:tcPr marL="17919" marR="17919" marT="17919" marB="17919"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Arial" pitchFamily="34" charset="0"/>
                          <a:cs typeface="Arial" pitchFamily="34" charset="0"/>
                        </a:rPr>
                        <a:t>Unstable explosives </a:t>
                      </a:r>
                      <a:br>
                        <a:rPr kumimoji="0" lang="en-US" sz="1700" b="0" i="0" u="none" strike="noStrike" cap="none" normalizeH="0" baseline="0" smtClean="0">
                          <a:ln>
                            <a:noFill/>
                          </a:ln>
                          <a:solidFill>
                            <a:schemeClr val="tx1"/>
                          </a:solidFill>
                          <a:effectLst/>
                          <a:latin typeface="Arial" pitchFamily="34" charset="0"/>
                          <a:cs typeface="Arial" pitchFamily="34" charset="0"/>
                        </a:rPr>
                      </a:br>
                      <a:r>
                        <a:rPr kumimoji="0" lang="en-US" sz="1700" b="0" i="0" u="none" strike="noStrike" cap="none" normalizeH="0" baseline="0" smtClean="0">
                          <a:ln>
                            <a:noFill/>
                          </a:ln>
                          <a:solidFill>
                            <a:schemeClr val="tx1"/>
                          </a:solidFill>
                          <a:effectLst/>
                          <a:latin typeface="Arial" pitchFamily="34" charset="0"/>
                          <a:cs typeface="Arial" pitchFamily="34" charset="0"/>
                        </a:rPr>
                        <a:t>Explosives of Divisions 1.1, 1.2, 1.3, 1.4 </a:t>
                      </a:r>
                      <a:br>
                        <a:rPr kumimoji="0" lang="en-US" sz="1700" b="0" i="0" u="none" strike="noStrike" cap="none" normalizeH="0" baseline="0" smtClean="0">
                          <a:ln>
                            <a:noFill/>
                          </a:ln>
                          <a:solidFill>
                            <a:schemeClr val="tx1"/>
                          </a:solidFill>
                          <a:effectLst/>
                          <a:latin typeface="Arial" pitchFamily="34" charset="0"/>
                          <a:cs typeface="Arial" pitchFamily="34" charset="0"/>
                        </a:rPr>
                      </a:br>
                      <a:r>
                        <a:rPr kumimoji="0" lang="en-US" sz="1700" b="0" i="0" u="none" strike="noStrike" cap="none" normalizeH="0" baseline="0" smtClean="0">
                          <a:ln>
                            <a:noFill/>
                          </a:ln>
                          <a:solidFill>
                            <a:schemeClr val="tx1"/>
                          </a:solidFill>
                          <a:effectLst/>
                          <a:latin typeface="Arial" pitchFamily="34" charset="0"/>
                          <a:cs typeface="Arial" pitchFamily="34" charset="0"/>
                        </a:rPr>
                        <a:t>Self reactive substances and mixtures, Types A,B</a:t>
                      </a:r>
                      <a:br>
                        <a:rPr kumimoji="0" lang="en-US" sz="1700" b="0" i="0" u="none" strike="noStrike" cap="none" normalizeH="0" baseline="0" smtClean="0">
                          <a:ln>
                            <a:noFill/>
                          </a:ln>
                          <a:solidFill>
                            <a:schemeClr val="tx1"/>
                          </a:solidFill>
                          <a:effectLst/>
                          <a:latin typeface="Arial" pitchFamily="34" charset="0"/>
                          <a:cs typeface="Arial" pitchFamily="34" charset="0"/>
                        </a:rPr>
                      </a:br>
                      <a:r>
                        <a:rPr kumimoji="0" lang="en-US" sz="1700" b="0" i="0" u="none" strike="noStrike" cap="none" normalizeH="0" baseline="0" smtClean="0">
                          <a:ln>
                            <a:noFill/>
                          </a:ln>
                          <a:solidFill>
                            <a:schemeClr val="tx1"/>
                          </a:solidFill>
                          <a:effectLst/>
                          <a:latin typeface="Arial" pitchFamily="34" charset="0"/>
                          <a:cs typeface="Arial" pitchFamily="34" charset="0"/>
                        </a:rPr>
                        <a:t>Organic peroxides, Types A, B</a:t>
                      </a:r>
                    </a:p>
                  </a:txBody>
                  <a:tcPr marL="17919" marR="17919" marT="17919" marB="17919" horzOverflow="overflow">
                    <a:lnL>
                      <a:noFill/>
                    </a:lnL>
                    <a:lnR>
                      <a:noFill/>
                    </a:lnR>
                    <a:lnT>
                      <a:noFill/>
                    </a:lnT>
                    <a:lnB>
                      <a:noFill/>
                    </a:lnB>
                    <a:lnTlToBr>
                      <a:noFill/>
                    </a:lnTlToBr>
                    <a:lnBlToTr>
                      <a:noFill/>
                    </a:lnBlToTr>
                    <a:noFill/>
                  </a:tcPr>
                </a:tc>
              </a:tr>
            </a:tbl>
          </a:graphicData>
        </a:graphic>
      </p:graphicFrame>
      <p:pic>
        <p:nvPicPr>
          <p:cNvPr id="47124" name="Content Placeholder 5" descr="explos.gif"/>
          <p:cNvPicPr>
            <a:picLocks noGrp="1" noChangeAspect="1"/>
          </p:cNvPicPr>
          <p:nvPr>
            <p:ph idx="1"/>
          </p:nvPr>
        </p:nvPicPr>
        <p:blipFill>
          <a:blip r:embed="rId3" cstate="print"/>
          <a:srcRect/>
          <a:stretch>
            <a:fillRect/>
          </a:stretch>
        </p:blipFill>
        <p:spPr>
          <a:xfrm>
            <a:off x="2971800" y="2590800"/>
            <a:ext cx="2363788" cy="2360613"/>
          </a:xfrm>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59" name="Group 19"/>
          <p:cNvGraphicFramePr>
            <a:graphicFrameLocks noGrp="1"/>
          </p:cNvGraphicFramePr>
          <p:nvPr/>
        </p:nvGraphicFramePr>
        <p:xfrm>
          <a:off x="609600" y="1806575"/>
          <a:ext cx="8077200" cy="4262229"/>
        </p:xfrm>
        <a:graphic>
          <a:graphicData uri="http://schemas.openxmlformats.org/drawingml/2006/table">
            <a:tbl>
              <a:tblPr/>
              <a:tblGrid>
                <a:gridCol w="1600200"/>
                <a:gridCol w="2362200"/>
                <a:gridCol w="4114800"/>
              </a:tblGrid>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cs typeface="Arial" pitchFamily="34" charset="0"/>
                        </a:rPr>
                        <a:t>Description</a:t>
                      </a:r>
                      <a:endParaRPr kumimoji="0" lang="en-US" sz="1700" b="0" i="0" u="none" strike="noStrike" cap="none" normalizeH="0" baseline="0" smtClean="0">
                        <a:ln>
                          <a:noFill/>
                        </a:ln>
                        <a:solidFill>
                          <a:schemeClr val="tx1"/>
                        </a:solidFill>
                        <a:effectLst/>
                        <a:latin typeface="Arial" pitchFamily="34" charset="0"/>
                        <a:cs typeface="Arial" pitchFamily="34" charset="0"/>
                      </a:endParaRPr>
                    </a:p>
                  </a:txBody>
                  <a:tcPr marL="17919" marR="17919" marT="17919" marB="179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cs typeface="Arial" pitchFamily="34" charset="0"/>
                        </a:rPr>
                        <a:t>Pictogram</a:t>
                      </a:r>
                      <a:endParaRPr kumimoji="0" lang="en-US" sz="1700" b="0" i="0" u="none" strike="noStrike" cap="none" normalizeH="0" baseline="0" smtClean="0">
                        <a:ln>
                          <a:noFill/>
                        </a:ln>
                        <a:solidFill>
                          <a:schemeClr val="tx1"/>
                        </a:solidFill>
                        <a:effectLst/>
                        <a:latin typeface="Arial" pitchFamily="34" charset="0"/>
                        <a:cs typeface="Arial" pitchFamily="34" charset="0"/>
                      </a:endParaRPr>
                    </a:p>
                  </a:txBody>
                  <a:tcPr marL="17919" marR="17919" marT="17919" marB="179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cs typeface="Arial" pitchFamily="34" charset="0"/>
                        </a:rPr>
                        <a:t>Hazard class and hazard category:</a:t>
                      </a:r>
                      <a:endParaRPr kumimoji="0" lang="en-US" sz="1700" b="0" i="0" u="none" strike="noStrike" cap="none" normalizeH="0" baseline="0" smtClean="0">
                        <a:ln>
                          <a:noFill/>
                        </a:ln>
                        <a:solidFill>
                          <a:schemeClr val="tx1"/>
                        </a:solidFill>
                        <a:effectLst/>
                        <a:latin typeface="Arial" pitchFamily="34" charset="0"/>
                        <a:cs typeface="Arial" pitchFamily="34" charset="0"/>
                      </a:endParaRPr>
                    </a:p>
                  </a:txBody>
                  <a:tcPr marL="17919" marR="17919" marT="17919" marB="179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9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pitchFamily="34" charset="0"/>
                          <a:cs typeface="Arial" pitchFamily="34" charset="0"/>
                        </a:rPr>
                        <a:t>Flame</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marL="9262" marR="9262" marT="9262" marB="926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marL="9262" marR="9262" marT="9262" marB="926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Flammable gases, category 1</a:t>
                      </a:r>
                      <a:br>
                        <a:rPr kumimoji="0" lang="en-US" sz="1800" b="0" i="0" u="none" strike="noStrike" cap="none" normalizeH="0" baseline="0" smtClean="0">
                          <a:ln>
                            <a:noFill/>
                          </a:ln>
                          <a:solidFill>
                            <a:schemeClr val="tx1"/>
                          </a:solidFill>
                          <a:effectLst/>
                          <a:latin typeface="Arial" pitchFamily="34" charset="0"/>
                          <a:cs typeface="Arial" pitchFamily="34" charset="0"/>
                        </a:rPr>
                      </a:br>
                      <a:r>
                        <a:rPr kumimoji="0" lang="en-US" sz="1800" b="0" i="0" u="none" strike="noStrike" cap="none" normalizeH="0" baseline="0" smtClean="0">
                          <a:ln>
                            <a:noFill/>
                          </a:ln>
                          <a:solidFill>
                            <a:schemeClr val="tx1"/>
                          </a:solidFill>
                          <a:effectLst/>
                          <a:latin typeface="Arial" pitchFamily="34" charset="0"/>
                          <a:cs typeface="Arial" pitchFamily="34" charset="0"/>
                        </a:rPr>
                        <a:t>Flammable aerosols, categories 1,2</a:t>
                      </a:r>
                      <a:br>
                        <a:rPr kumimoji="0" lang="en-US" sz="1800" b="0" i="0" u="none" strike="noStrike" cap="none" normalizeH="0" baseline="0" smtClean="0">
                          <a:ln>
                            <a:noFill/>
                          </a:ln>
                          <a:solidFill>
                            <a:schemeClr val="tx1"/>
                          </a:solidFill>
                          <a:effectLst/>
                          <a:latin typeface="Arial" pitchFamily="34" charset="0"/>
                          <a:cs typeface="Arial" pitchFamily="34" charset="0"/>
                        </a:rPr>
                      </a:br>
                      <a:r>
                        <a:rPr kumimoji="0" lang="en-US" sz="1800" b="0" i="0" u="none" strike="noStrike" cap="none" normalizeH="0" baseline="0" smtClean="0">
                          <a:ln>
                            <a:noFill/>
                          </a:ln>
                          <a:solidFill>
                            <a:schemeClr val="tx1"/>
                          </a:solidFill>
                          <a:effectLst/>
                          <a:latin typeface="Arial" pitchFamily="34" charset="0"/>
                          <a:cs typeface="Arial" pitchFamily="34" charset="0"/>
                        </a:rPr>
                        <a:t>Flammable liquids, categories 1,2,3</a:t>
                      </a:r>
                      <a:br>
                        <a:rPr kumimoji="0" lang="en-US" sz="1800" b="0" i="0" u="none" strike="noStrike" cap="none" normalizeH="0" baseline="0" smtClean="0">
                          <a:ln>
                            <a:noFill/>
                          </a:ln>
                          <a:solidFill>
                            <a:schemeClr val="tx1"/>
                          </a:solidFill>
                          <a:effectLst/>
                          <a:latin typeface="Arial" pitchFamily="34" charset="0"/>
                          <a:cs typeface="Arial" pitchFamily="34" charset="0"/>
                        </a:rPr>
                      </a:br>
                      <a:r>
                        <a:rPr kumimoji="0" lang="en-US" sz="1800" b="0" i="0" u="none" strike="noStrike" cap="none" normalizeH="0" baseline="0" smtClean="0">
                          <a:ln>
                            <a:noFill/>
                          </a:ln>
                          <a:solidFill>
                            <a:schemeClr val="tx1"/>
                          </a:solidFill>
                          <a:effectLst/>
                          <a:latin typeface="Arial" pitchFamily="34" charset="0"/>
                          <a:cs typeface="Arial" pitchFamily="34" charset="0"/>
                        </a:rPr>
                        <a:t>Flammable solids, categories 1,2</a:t>
                      </a:r>
                      <a:br>
                        <a:rPr kumimoji="0" lang="en-US" sz="1800" b="0" i="0" u="none" strike="noStrike" cap="none" normalizeH="0" baseline="0" smtClean="0">
                          <a:ln>
                            <a:noFill/>
                          </a:ln>
                          <a:solidFill>
                            <a:schemeClr val="tx1"/>
                          </a:solidFill>
                          <a:effectLst/>
                          <a:latin typeface="Arial" pitchFamily="34" charset="0"/>
                          <a:cs typeface="Arial" pitchFamily="34" charset="0"/>
                        </a:rPr>
                      </a:br>
                      <a:r>
                        <a:rPr kumimoji="0" lang="en-US" sz="1800" b="0" i="0" u="none" strike="noStrike" cap="none" normalizeH="0" baseline="0" smtClean="0">
                          <a:ln>
                            <a:noFill/>
                          </a:ln>
                          <a:solidFill>
                            <a:schemeClr val="tx1"/>
                          </a:solidFill>
                          <a:effectLst/>
                          <a:latin typeface="Arial" pitchFamily="34" charset="0"/>
                          <a:cs typeface="Arial" pitchFamily="34" charset="0"/>
                        </a:rPr>
                        <a:t>Self-reactive substances and mixtures, Types B,C,D,E,F </a:t>
                      </a:r>
                      <a:br>
                        <a:rPr kumimoji="0" lang="en-US" sz="1800" b="0" i="0" u="none" strike="noStrike" cap="none" normalizeH="0" baseline="0" smtClean="0">
                          <a:ln>
                            <a:noFill/>
                          </a:ln>
                          <a:solidFill>
                            <a:schemeClr val="tx1"/>
                          </a:solidFill>
                          <a:effectLst/>
                          <a:latin typeface="Arial" pitchFamily="34" charset="0"/>
                          <a:cs typeface="Arial" pitchFamily="34" charset="0"/>
                        </a:rPr>
                      </a:br>
                      <a:r>
                        <a:rPr kumimoji="0" lang="en-US" sz="1800" b="0" i="0" u="none" strike="noStrike" cap="none" normalizeH="0" baseline="0" smtClean="0">
                          <a:ln>
                            <a:noFill/>
                          </a:ln>
                          <a:solidFill>
                            <a:schemeClr val="tx1"/>
                          </a:solidFill>
                          <a:effectLst/>
                          <a:latin typeface="Arial" pitchFamily="34" charset="0"/>
                          <a:cs typeface="Arial" pitchFamily="34" charset="0"/>
                        </a:rPr>
                        <a:t>Pyrophoric liquids, category 1 </a:t>
                      </a:r>
                      <a:br>
                        <a:rPr kumimoji="0" lang="en-US" sz="1800" b="0" i="0" u="none" strike="noStrike" cap="none" normalizeH="0" baseline="0" smtClean="0">
                          <a:ln>
                            <a:noFill/>
                          </a:ln>
                          <a:solidFill>
                            <a:schemeClr val="tx1"/>
                          </a:solidFill>
                          <a:effectLst/>
                          <a:latin typeface="Arial" pitchFamily="34" charset="0"/>
                          <a:cs typeface="Arial" pitchFamily="34" charset="0"/>
                        </a:rPr>
                      </a:br>
                      <a:r>
                        <a:rPr kumimoji="0" lang="en-US" sz="1800" b="0" i="0" u="none" strike="noStrike" cap="none" normalizeH="0" baseline="0" smtClean="0">
                          <a:ln>
                            <a:noFill/>
                          </a:ln>
                          <a:solidFill>
                            <a:schemeClr val="tx1"/>
                          </a:solidFill>
                          <a:effectLst/>
                          <a:latin typeface="Arial" pitchFamily="34" charset="0"/>
                          <a:cs typeface="Arial" pitchFamily="34" charset="0"/>
                        </a:rPr>
                        <a:t>Pyrophoric solids, category 1 </a:t>
                      </a:r>
                      <a:br>
                        <a:rPr kumimoji="0" lang="en-US" sz="1800" b="0" i="0" u="none" strike="noStrike" cap="none" normalizeH="0" baseline="0" smtClean="0">
                          <a:ln>
                            <a:noFill/>
                          </a:ln>
                          <a:solidFill>
                            <a:schemeClr val="tx1"/>
                          </a:solidFill>
                          <a:effectLst/>
                          <a:latin typeface="Arial" pitchFamily="34" charset="0"/>
                          <a:cs typeface="Arial" pitchFamily="34" charset="0"/>
                        </a:rPr>
                      </a:br>
                      <a:r>
                        <a:rPr kumimoji="0" lang="en-US" sz="1800" b="0" i="0" u="none" strike="noStrike" cap="none" normalizeH="0" baseline="0" smtClean="0">
                          <a:ln>
                            <a:noFill/>
                          </a:ln>
                          <a:solidFill>
                            <a:schemeClr val="tx1"/>
                          </a:solidFill>
                          <a:effectLst/>
                          <a:latin typeface="Arial" pitchFamily="34" charset="0"/>
                          <a:cs typeface="Arial" pitchFamily="34" charset="0"/>
                        </a:rPr>
                        <a:t>Self-heating substances and mixtures, categories 1,2</a:t>
                      </a:r>
                      <a:br>
                        <a:rPr kumimoji="0" lang="en-US" sz="1800" b="0" i="0" u="none" strike="noStrike" cap="none" normalizeH="0" baseline="0" smtClean="0">
                          <a:ln>
                            <a:noFill/>
                          </a:ln>
                          <a:solidFill>
                            <a:schemeClr val="tx1"/>
                          </a:solidFill>
                          <a:effectLst/>
                          <a:latin typeface="Arial" pitchFamily="34" charset="0"/>
                          <a:cs typeface="Arial" pitchFamily="34" charset="0"/>
                        </a:rPr>
                      </a:br>
                      <a:r>
                        <a:rPr kumimoji="0" lang="en-US" sz="1800" b="0" i="0" u="none" strike="noStrike" cap="none" normalizeH="0" baseline="0" smtClean="0">
                          <a:ln>
                            <a:noFill/>
                          </a:ln>
                          <a:solidFill>
                            <a:schemeClr val="tx1"/>
                          </a:solidFill>
                          <a:effectLst/>
                          <a:latin typeface="Arial" pitchFamily="34" charset="0"/>
                          <a:cs typeface="Arial" pitchFamily="34" charset="0"/>
                        </a:rPr>
                        <a:t>Substances and mixtures, which in contact with water, </a:t>
                      </a:r>
                      <a:br>
                        <a:rPr kumimoji="0" lang="en-US" sz="1800" b="0" i="0" u="none" strike="noStrike" cap="none" normalizeH="0" baseline="0" smtClean="0">
                          <a:ln>
                            <a:noFill/>
                          </a:ln>
                          <a:solidFill>
                            <a:schemeClr val="tx1"/>
                          </a:solidFill>
                          <a:effectLst/>
                          <a:latin typeface="Arial" pitchFamily="34" charset="0"/>
                          <a:cs typeface="Arial" pitchFamily="34" charset="0"/>
                        </a:rPr>
                      </a:br>
                      <a:r>
                        <a:rPr kumimoji="0" lang="en-US" sz="1800" b="0" i="0" u="none" strike="noStrike" cap="none" normalizeH="0" baseline="0" smtClean="0">
                          <a:ln>
                            <a:noFill/>
                          </a:ln>
                          <a:solidFill>
                            <a:schemeClr val="tx1"/>
                          </a:solidFill>
                          <a:effectLst/>
                          <a:latin typeface="Arial" pitchFamily="34" charset="0"/>
                          <a:cs typeface="Arial" pitchFamily="34" charset="0"/>
                        </a:rPr>
                        <a:t>emit flammable gases, categories 1,2,3 </a:t>
                      </a:r>
                      <a:br>
                        <a:rPr kumimoji="0" lang="en-US" sz="1800" b="0" i="0" u="none" strike="noStrike" cap="none" normalizeH="0" baseline="0" smtClean="0">
                          <a:ln>
                            <a:noFill/>
                          </a:ln>
                          <a:solidFill>
                            <a:schemeClr val="tx1"/>
                          </a:solidFill>
                          <a:effectLst/>
                          <a:latin typeface="Arial" pitchFamily="34" charset="0"/>
                          <a:cs typeface="Arial" pitchFamily="34" charset="0"/>
                        </a:rPr>
                      </a:br>
                      <a:r>
                        <a:rPr kumimoji="0" lang="en-US" sz="1800" b="0" i="0" u="none" strike="noStrike" cap="none" normalizeH="0" baseline="0" smtClean="0">
                          <a:ln>
                            <a:noFill/>
                          </a:ln>
                          <a:solidFill>
                            <a:schemeClr val="tx1"/>
                          </a:solidFill>
                          <a:effectLst/>
                          <a:latin typeface="Arial" pitchFamily="34" charset="0"/>
                          <a:cs typeface="Arial" pitchFamily="34" charset="0"/>
                        </a:rPr>
                        <a:t>Organic peroxides, Types B,C,D,E,F</a:t>
                      </a:r>
                    </a:p>
                  </a:txBody>
                  <a:tcPr marL="9262" marR="9262" marT="9262" marB="9262"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
        <p:nvSpPr>
          <p:cNvPr id="48143" name="Rectangle 2"/>
          <p:cNvSpPr>
            <a:spLocks noGrp="1" noChangeArrowheads="1"/>
          </p:cNvSpPr>
          <p:nvPr>
            <p:ph type="title"/>
          </p:nvPr>
        </p:nvSpPr>
        <p:spPr>
          <a:xfrm>
            <a:off x="838200" y="457200"/>
            <a:ext cx="7924800" cy="1143000"/>
          </a:xfrm>
        </p:spPr>
        <p:txBody>
          <a:bodyPr/>
          <a:lstStyle/>
          <a:p>
            <a:pPr eaLnBrk="1" hangingPunct="1"/>
            <a:r>
              <a:rPr lang="en-US" smtClean="0">
                <a:solidFill>
                  <a:srgbClr val="0000CC"/>
                </a:solidFill>
                <a:latin typeface="Tahoma" pitchFamily="34" charset="0"/>
              </a:rPr>
              <a:t>GHS Pictograms</a:t>
            </a:r>
            <a:endParaRPr lang="en-US" smtClean="0"/>
          </a:p>
        </p:txBody>
      </p:sp>
      <p:pic>
        <p:nvPicPr>
          <p:cNvPr id="48144" name="Picture 6" descr="GHS_flammable.gif"/>
          <p:cNvPicPr>
            <a:picLocks noChangeAspect="1"/>
          </p:cNvPicPr>
          <p:nvPr/>
        </p:nvPicPr>
        <p:blipFill>
          <a:blip r:embed="rId3" cstate="print"/>
          <a:srcRect/>
          <a:stretch>
            <a:fillRect/>
          </a:stretch>
        </p:blipFill>
        <p:spPr bwMode="auto">
          <a:xfrm>
            <a:off x="2209800" y="2667000"/>
            <a:ext cx="2132013" cy="21351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815" y="685800"/>
            <a:ext cx="355798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81000" y="1751886"/>
            <a:ext cx="8458200" cy="4801314"/>
          </a:xfrm>
          <a:prstGeom prst="rect">
            <a:avLst/>
          </a:prstGeom>
        </p:spPr>
        <p:txBody>
          <a:bodyPr wrap="square">
            <a:spAutoFit/>
          </a:bodyPr>
          <a:lstStyle/>
          <a:p>
            <a:r>
              <a:rPr lang="en-US" b="1" dirty="0">
                <a:solidFill>
                  <a:schemeClr val="accent1">
                    <a:lumMod val="75000"/>
                  </a:schemeClr>
                </a:solidFill>
              </a:rPr>
              <a:t>A Right to Be Heard: Your Rights as a Whistleblower</a:t>
            </a:r>
            <a:endParaRPr lang="en-US" dirty="0">
              <a:solidFill>
                <a:schemeClr val="accent1">
                  <a:lumMod val="75000"/>
                </a:schemeClr>
              </a:solidFill>
            </a:endParaRPr>
          </a:p>
          <a:p>
            <a:endParaRPr lang="en-US" dirty="0" smtClean="0">
              <a:solidFill>
                <a:schemeClr val="accent1">
                  <a:lumMod val="75000"/>
                </a:schemeClr>
              </a:solidFill>
            </a:endParaRPr>
          </a:p>
          <a:p>
            <a:r>
              <a:rPr lang="en-US" dirty="0" smtClean="0">
                <a:solidFill>
                  <a:schemeClr val="accent1">
                    <a:lumMod val="75000"/>
                  </a:schemeClr>
                </a:solidFill>
              </a:rPr>
              <a:t>OSHA's </a:t>
            </a:r>
            <a:r>
              <a:rPr lang="en-US" dirty="0">
                <a:solidFill>
                  <a:schemeClr val="accent1">
                    <a:lumMod val="75000"/>
                  </a:schemeClr>
                </a:solidFill>
              </a:rPr>
              <a:t>Whistleblower Protection Program enforces the whistleblower provisions of more than twenty whistleblower </a:t>
            </a:r>
            <a:r>
              <a:rPr lang="en-US" dirty="0" smtClean="0">
                <a:solidFill>
                  <a:schemeClr val="accent1">
                    <a:lumMod val="75000"/>
                  </a:schemeClr>
                </a:solidFill>
              </a:rPr>
              <a:t>statutes. Rights </a:t>
            </a:r>
            <a:r>
              <a:rPr lang="en-US" dirty="0">
                <a:solidFill>
                  <a:schemeClr val="accent1">
                    <a:lumMod val="75000"/>
                  </a:schemeClr>
                </a:solidFill>
              </a:rPr>
              <a:t>afforded by these whistleblower acts include, but are not limited to, worker participation in safety and health activities, reporting a work related injury, illness or fatality, or reporting a violation of the statutes</a:t>
            </a:r>
            <a:r>
              <a:rPr lang="en-US" dirty="0" smtClean="0">
                <a:solidFill>
                  <a:schemeClr val="accent1">
                    <a:lumMod val="75000"/>
                  </a:schemeClr>
                </a:solidFill>
              </a:rPr>
              <a:t>.</a:t>
            </a:r>
          </a:p>
          <a:p>
            <a:endParaRPr lang="en-US" dirty="0">
              <a:solidFill>
                <a:schemeClr val="accent1">
                  <a:lumMod val="75000"/>
                </a:schemeClr>
              </a:solidFill>
            </a:endParaRPr>
          </a:p>
          <a:p>
            <a:r>
              <a:rPr lang="en-US" dirty="0">
                <a:solidFill>
                  <a:schemeClr val="accent1">
                    <a:lumMod val="75000"/>
                  </a:schemeClr>
                </a:solidFill>
              </a:rPr>
              <a:t>Protection from discrimination means that an employer cannot retaliate by taking "adverse action" against workers, such as:</a:t>
            </a:r>
            <a:endParaRPr lang="en-US" dirty="0" smtClean="0">
              <a:solidFill>
                <a:schemeClr val="accent1">
                  <a:lumMod val="75000"/>
                </a:schemeClr>
              </a:solidFill>
            </a:endParaRPr>
          </a:p>
          <a:p>
            <a:endParaRPr lang="en-US" dirty="0">
              <a:solidFill>
                <a:schemeClr val="accent1">
                  <a:lumMod val="75000"/>
                </a:schemeClr>
              </a:solidFill>
            </a:endParaRPr>
          </a:p>
          <a:p>
            <a:pPr marL="285750" indent="-285750">
              <a:buFont typeface="Symbol" pitchFamily="18" charset="2"/>
              <a:buChar char="ð"/>
            </a:pPr>
            <a:r>
              <a:rPr lang="en-US" dirty="0">
                <a:solidFill>
                  <a:schemeClr val="accent1">
                    <a:lumMod val="75000"/>
                  </a:schemeClr>
                </a:solidFill>
              </a:rPr>
              <a:t>Firing or laying off </a:t>
            </a:r>
          </a:p>
          <a:p>
            <a:pPr marL="285750" indent="-285750">
              <a:buFont typeface="Symbol" pitchFamily="18" charset="2"/>
              <a:buChar char="ð"/>
            </a:pPr>
            <a:r>
              <a:rPr lang="en-US" dirty="0" smtClean="0">
                <a:solidFill>
                  <a:schemeClr val="accent1">
                    <a:lumMod val="75000"/>
                  </a:schemeClr>
                </a:solidFill>
              </a:rPr>
              <a:t>Blacklisting</a:t>
            </a:r>
            <a:endParaRPr lang="en-US" dirty="0">
              <a:solidFill>
                <a:schemeClr val="accent1">
                  <a:lumMod val="75000"/>
                </a:schemeClr>
              </a:solidFill>
            </a:endParaRPr>
          </a:p>
          <a:p>
            <a:pPr marL="285750" indent="-285750">
              <a:buFont typeface="Symbol" pitchFamily="18" charset="2"/>
              <a:buChar char="ð"/>
            </a:pPr>
            <a:r>
              <a:rPr lang="en-US" dirty="0">
                <a:solidFill>
                  <a:schemeClr val="accent1">
                    <a:lumMod val="75000"/>
                  </a:schemeClr>
                </a:solidFill>
              </a:rPr>
              <a:t>Demoting </a:t>
            </a:r>
          </a:p>
          <a:p>
            <a:pPr marL="285750" indent="-285750">
              <a:buFont typeface="Symbol" pitchFamily="18" charset="2"/>
              <a:buChar char="ð"/>
            </a:pPr>
            <a:r>
              <a:rPr lang="en-US" dirty="0">
                <a:solidFill>
                  <a:schemeClr val="accent1">
                    <a:lumMod val="75000"/>
                  </a:schemeClr>
                </a:solidFill>
              </a:rPr>
              <a:t>Denying overtime or promotion </a:t>
            </a:r>
          </a:p>
          <a:p>
            <a:pPr marL="285750" indent="-285750">
              <a:buFont typeface="Symbol" pitchFamily="18" charset="2"/>
              <a:buChar char="ð"/>
            </a:pPr>
            <a:r>
              <a:rPr lang="en-US" dirty="0">
                <a:solidFill>
                  <a:schemeClr val="accent1">
                    <a:lumMod val="75000"/>
                  </a:schemeClr>
                </a:solidFill>
              </a:rPr>
              <a:t>Disciplining </a:t>
            </a:r>
          </a:p>
          <a:p>
            <a:pPr marL="285750" indent="-285750">
              <a:buFont typeface="Symbol" pitchFamily="18" charset="2"/>
              <a:buChar char="ð"/>
            </a:pPr>
            <a:r>
              <a:rPr lang="en-US" dirty="0">
                <a:solidFill>
                  <a:schemeClr val="accent1">
                    <a:lumMod val="75000"/>
                  </a:schemeClr>
                </a:solidFill>
              </a:rPr>
              <a:t>Denial of benefits </a:t>
            </a:r>
          </a:p>
        </p:txBody>
      </p:sp>
      <p:sp>
        <p:nvSpPr>
          <p:cNvPr id="9" name="Rectangle 8"/>
          <p:cNvSpPr/>
          <p:nvPr/>
        </p:nvSpPr>
        <p:spPr>
          <a:xfrm>
            <a:off x="4343400" y="4672192"/>
            <a:ext cx="4572000" cy="1754326"/>
          </a:xfrm>
          <a:prstGeom prst="rect">
            <a:avLst/>
          </a:prstGeom>
        </p:spPr>
        <p:txBody>
          <a:bodyPr>
            <a:spAutoFit/>
          </a:bodyPr>
          <a:lstStyle/>
          <a:p>
            <a:pPr marL="285750" indent="-285750">
              <a:buFont typeface="Symbol" pitchFamily="18" charset="2"/>
              <a:buChar char="ð"/>
            </a:pPr>
            <a:r>
              <a:rPr lang="en-US" dirty="0">
                <a:solidFill>
                  <a:schemeClr val="accent1">
                    <a:lumMod val="75000"/>
                  </a:schemeClr>
                </a:solidFill>
              </a:rPr>
              <a:t>Failure to hire or rehire </a:t>
            </a:r>
          </a:p>
          <a:p>
            <a:pPr marL="285750" indent="-285750">
              <a:buFont typeface="Symbol" pitchFamily="18" charset="2"/>
              <a:buChar char="ð"/>
            </a:pPr>
            <a:r>
              <a:rPr lang="en-US" dirty="0" smtClean="0">
                <a:solidFill>
                  <a:schemeClr val="accent1">
                    <a:lumMod val="75000"/>
                  </a:schemeClr>
                </a:solidFill>
              </a:rPr>
              <a:t>Intimidation </a:t>
            </a:r>
            <a:endParaRPr lang="en-US" dirty="0">
              <a:solidFill>
                <a:schemeClr val="accent1">
                  <a:lumMod val="75000"/>
                </a:schemeClr>
              </a:solidFill>
            </a:endParaRPr>
          </a:p>
          <a:p>
            <a:pPr marL="285750" indent="-285750">
              <a:buFont typeface="Symbol" pitchFamily="18" charset="2"/>
              <a:buChar char="ð"/>
            </a:pPr>
            <a:r>
              <a:rPr lang="en-US" dirty="0">
                <a:solidFill>
                  <a:schemeClr val="accent1">
                    <a:lumMod val="75000"/>
                  </a:schemeClr>
                </a:solidFill>
              </a:rPr>
              <a:t>Making threats </a:t>
            </a:r>
          </a:p>
          <a:p>
            <a:pPr marL="285750" indent="-285750">
              <a:buFont typeface="Symbol" pitchFamily="18" charset="2"/>
              <a:buChar char="ð"/>
            </a:pPr>
            <a:r>
              <a:rPr lang="en-US" dirty="0">
                <a:solidFill>
                  <a:schemeClr val="accent1">
                    <a:lumMod val="75000"/>
                  </a:schemeClr>
                </a:solidFill>
              </a:rPr>
              <a:t>Reassignment affecting prospects for promotion </a:t>
            </a:r>
          </a:p>
          <a:p>
            <a:pPr marL="285750" indent="-285750">
              <a:buFont typeface="Symbol" pitchFamily="18" charset="2"/>
              <a:buChar char="ð"/>
            </a:pPr>
            <a:r>
              <a:rPr lang="en-US" dirty="0">
                <a:solidFill>
                  <a:schemeClr val="accent1">
                    <a:lumMod val="75000"/>
                  </a:schemeClr>
                </a:solidFill>
              </a:rPr>
              <a:t>Reducing pay or hours </a:t>
            </a:r>
          </a:p>
        </p:txBody>
      </p:sp>
      <p:sp>
        <p:nvSpPr>
          <p:cNvPr id="13" name="Title 1"/>
          <p:cNvSpPr txBox="1">
            <a:spLocks/>
          </p:cNvSpPr>
          <p:nvPr/>
        </p:nvSpPr>
        <p:spPr>
          <a:xfrm>
            <a:off x="228600" y="152400"/>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2800" b="1" kern="1200">
                <a:solidFill>
                  <a:schemeClr val="accent1">
                    <a:lumMod val="75000"/>
                  </a:schemeClr>
                </a:solidFill>
                <a:latin typeface="Arial" pitchFamily="34" charset="0"/>
                <a:ea typeface="+mj-ea"/>
                <a:cs typeface="Arial" pitchFamily="34" charset="0"/>
              </a:defRPr>
            </a:lvl1pPr>
          </a:lstStyle>
          <a:p>
            <a:pPr algn="l"/>
            <a:r>
              <a:rPr lang="en-US" smtClean="0"/>
              <a:t>Section One: Rights and Responsibilities</a:t>
            </a:r>
            <a:br>
              <a:rPr lang="en-US" smtClean="0"/>
            </a:br>
            <a:r>
              <a:rPr lang="en-US" smtClean="0"/>
              <a:t/>
            </a:r>
            <a:br>
              <a:rPr lang="en-US" smtClean="0"/>
            </a:br>
            <a:endParaRPr lang="en-US" dirty="0"/>
          </a:p>
        </p:txBody>
      </p:sp>
    </p:spTree>
    <p:extLst>
      <p:ext uri="{BB962C8B-B14F-4D97-AF65-F5344CB8AC3E}">
        <p14:creationId xmlns:p14="http://schemas.microsoft.com/office/powerpoint/2010/main" val="2712386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0" y="473075"/>
            <a:ext cx="7924800" cy="1143000"/>
          </a:xfrm>
        </p:spPr>
        <p:txBody>
          <a:bodyPr/>
          <a:lstStyle/>
          <a:p>
            <a:pPr eaLnBrk="1" hangingPunct="1"/>
            <a:r>
              <a:rPr lang="en-US" smtClean="0">
                <a:solidFill>
                  <a:srgbClr val="0000CC"/>
                </a:solidFill>
                <a:latin typeface="Tahoma" pitchFamily="34" charset="0"/>
              </a:rPr>
              <a:t>GHS Pictograms</a:t>
            </a:r>
            <a:endParaRPr lang="en-US" smtClean="0"/>
          </a:p>
        </p:txBody>
      </p:sp>
      <p:graphicFrame>
        <p:nvGraphicFramePr>
          <p:cNvPr id="7" name="Table 6"/>
          <p:cNvGraphicFramePr>
            <a:graphicFrameLocks noGrp="1"/>
          </p:cNvGraphicFramePr>
          <p:nvPr/>
        </p:nvGraphicFramePr>
        <p:xfrm>
          <a:off x="609600" y="1905000"/>
          <a:ext cx="8001000" cy="3548909"/>
        </p:xfrm>
        <a:graphic>
          <a:graphicData uri="http://schemas.openxmlformats.org/drawingml/2006/table">
            <a:tbl>
              <a:tblPr/>
              <a:tblGrid>
                <a:gridCol w="2667000"/>
                <a:gridCol w="2667000"/>
                <a:gridCol w="2667000"/>
              </a:tblGrid>
              <a:tr h="609600">
                <a:tc>
                  <a:txBody>
                    <a:bodyPr/>
                    <a:lstStyle/>
                    <a:p>
                      <a:r>
                        <a:rPr lang="en-US" sz="1700" b="1" dirty="0"/>
                        <a:t>Description</a:t>
                      </a:r>
                      <a:endParaRPr lang="en-US" sz="1700" dirty="0"/>
                    </a:p>
                  </a:txBody>
                  <a:tcPr marL="17919" marR="17919" marT="17919" marB="179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b="1" dirty="0" smtClean="0"/>
                        <a:t>Pictogram</a:t>
                      </a:r>
                      <a:endParaRPr lang="en-US" sz="1700" dirty="0"/>
                    </a:p>
                  </a:txBody>
                  <a:tcPr marL="17919" marR="17919" marT="17919" marB="179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b="1" dirty="0"/>
                        <a:t>Hazard class and hazard category:</a:t>
                      </a:r>
                      <a:endParaRPr lang="en-US" sz="1700" dirty="0"/>
                    </a:p>
                  </a:txBody>
                  <a:tcPr marL="17919" marR="17919" marT="17919" marB="179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39309">
                <a:tc>
                  <a:txBody>
                    <a:bodyPr/>
                    <a:lstStyle/>
                    <a:p>
                      <a:endParaRPr lang="en-US" sz="2400" b="1" dirty="0" smtClean="0"/>
                    </a:p>
                    <a:p>
                      <a:endParaRPr lang="en-US" sz="2400" b="1" dirty="0" smtClean="0"/>
                    </a:p>
                    <a:p>
                      <a:endParaRPr lang="en-US" sz="2400" b="1" dirty="0" smtClean="0"/>
                    </a:p>
                    <a:p>
                      <a:r>
                        <a:rPr lang="en-US" sz="2400" b="1" dirty="0" smtClean="0"/>
                        <a:t>Flame </a:t>
                      </a:r>
                      <a:r>
                        <a:rPr lang="en-US" sz="2400" b="1" dirty="0"/>
                        <a:t>Over Circle</a:t>
                      </a:r>
                      <a:endParaRPr lang="en-US" sz="2400" dirty="0"/>
                    </a:p>
                  </a:txBody>
                  <a:tcPr marL="19050" marR="19050" marT="19050" marB="19050">
                    <a:lnL>
                      <a:noFill/>
                    </a:lnL>
                    <a:lnR>
                      <a:noFill/>
                    </a:lnR>
                    <a:lnT w="12700" cap="flat" cmpd="sng" algn="ctr">
                      <a:solidFill>
                        <a:schemeClr val="tx1"/>
                      </a:solidFill>
                      <a:prstDash val="solid"/>
                      <a:round/>
                      <a:headEnd type="none" w="med" len="med"/>
                      <a:tailEnd type="none" w="med" len="med"/>
                    </a:lnT>
                    <a:lnB>
                      <a:noFill/>
                    </a:lnB>
                  </a:tcPr>
                </a:tc>
                <a:tc>
                  <a:txBody>
                    <a:bodyPr/>
                    <a:lstStyle/>
                    <a:p>
                      <a:pPr algn="ctr"/>
                      <a:endParaRPr lang="en-US" dirty="0"/>
                    </a:p>
                  </a:txBody>
                  <a:tcPr marL="19050" marR="19050" marT="19050" marB="19050">
                    <a:lnL>
                      <a:noFill/>
                    </a:lnL>
                    <a:lnR>
                      <a:noFill/>
                    </a:lnR>
                    <a:lnT w="12700" cap="flat" cmpd="sng" algn="ctr">
                      <a:solidFill>
                        <a:schemeClr val="tx1"/>
                      </a:solidFill>
                      <a:prstDash val="solid"/>
                      <a:round/>
                      <a:headEnd type="none" w="med" len="med"/>
                      <a:tailEnd type="none" w="med" len="med"/>
                    </a:lnT>
                    <a:lnB>
                      <a:noFill/>
                    </a:lnB>
                  </a:tcPr>
                </a:tc>
                <a:tc>
                  <a:txBody>
                    <a:bodyPr/>
                    <a:lstStyle/>
                    <a:p>
                      <a:r>
                        <a:rPr lang="en-US" sz="2400" dirty="0"/>
                        <a:t>Oxidizing gases, category 1 </a:t>
                      </a:r>
                      <a:br>
                        <a:rPr lang="en-US" sz="2400" dirty="0"/>
                      </a:br>
                      <a:r>
                        <a:rPr lang="en-US" sz="2400" dirty="0"/>
                        <a:t>Oxidizing liquids, categories 1,2,3 </a:t>
                      </a:r>
                    </a:p>
                  </a:txBody>
                  <a:tcPr marL="19050" marR="19050" marT="19050" marB="19050">
                    <a:lnL>
                      <a:noFill/>
                    </a:lnL>
                    <a:lnR>
                      <a:noFill/>
                    </a:lnR>
                    <a:lnT w="12700" cap="flat" cmpd="sng" algn="ctr">
                      <a:solidFill>
                        <a:schemeClr val="tx1"/>
                      </a:solidFill>
                      <a:prstDash val="solid"/>
                      <a:round/>
                      <a:headEnd type="none" w="med" len="med"/>
                      <a:tailEnd type="none" w="med" len="med"/>
                    </a:lnT>
                    <a:lnB>
                      <a:noFill/>
                    </a:lnB>
                  </a:tcPr>
                </a:tc>
              </a:tr>
            </a:tbl>
          </a:graphicData>
        </a:graphic>
      </p:graphicFrame>
      <p:pic>
        <p:nvPicPr>
          <p:cNvPr id="49169" name="Picture 20" descr="http://www.unece.org/trans/danger/publi/ghs/pictograms/rondflam.gif"/>
          <p:cNvPicPr>
            <a:picLocks noChangeAspect="1" noChangeArrowheads="1"/>
          </p:cNvPicPr>
          <p:nvPr/>
        </p:nvPicPr>
        <p:blipFill>
          <a:blip r:embed="rId3" cstate="print"/>
          <a:srcRect/>
          <a:stretch>
            <a:fillRect/>
          </a:stretch>
        </p:blipFill>
        <p:spPr bwMode="auto">
          <a:xfrm>
            <a:off x="3429000" y="2667000"/>
            <a:ext cx="2362200" cy="2362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62000" y="473075"/>
            <a:ext cx="7924800" cy="1143000"/>
          </a:xfrm>
        </p:spPr>
        <p:txBody>
          <a:bodyPr/>
          <a:lstStyle/>
          <a:p>
            <a:pPr eaLnBrk="1" hangingPunct="1"/>
            <a:r>
              <a:rPr lang="en-US" smtClean="0">
                <a:solidFill>
                  <a:srgbClr val="0000CC"/>
                </a:solidFill>
                <a:latin typeface="Tahoma" pitchFamily="34" charset="0"/>
              </a:rPr>
              <a:t>GHS Pictograms</a:t>
            </a:r>
            <a:endParaRPr lang="en-US" smtClean="0"/>
          </a:p>
        </p:txBody>
      </p:sp>
      <p:graphicFrame>
        <p:nvGraphicFramePr>
          <p:cNvPr id="8" name="Table 7"/>
          <p:cNvGraphicFramePr>
            <a:graphicFrameLocks noGrp="1"/>
          </p:cNvGraphicFramePr>
          <p:nvPr/>
        </p:nvGraphicFramePr>
        <p:xfrm>
          <a:off x="533400" y="1992313"/>
          <a:ext cx="7924800" cy="3524730"/>
        </p:xfrm>
        <a:graphic>
          <a:graphicData uri="http://schemas.openxmlformats.org/drawingml/2006/table">
            <a:tbl>
              <a:tblPr/>
              <a:tblGrid>
                <a:gridCol w="1981200"/>
                <a:gridCol w="2590800"/>
                <a:gridCol w="3352800"/>
              </a:tblGrid>
              <a:tr h="674370">
                <a:tc>
                  <a:txBody>
                    <a:bodyPr/>
                    <a:lstStyle/>
                    <a:p>
                      <a:r>
                        <a:rPr lang="en-US" sz="1700" b="1" dirty="0"/>
                        <a:t>Description</a:t>
                      </a:r>
                      <a:endParaRPr lang="en-US" sz="1700" dirty="0"/>
                    </a:p>
                  </a:txBody>
                  <a:tcPr marL="17919" marR="17919" marT="17919" marB="179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b="1" dirty="0"/>
                        <a:t>Pictogram</a:t>
                      </a:r>
                      <a:endParaRPr lang="en-US" sz="1700" dirty="0"/>
                    </a:p>
                  </a:txBody>
                  <a:tcPr marL="17919" marR="17919" marT="17919" marB="179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b="1" dirty="0"/>
                        <a:t>Hazard class and hazard category:</a:t>
                      </a:r>
                      <a:endParaRPr lang="en-US" sz="1700" dirty="0"/>
                    </a:p>
                  </a:txBody>
                  <a:tcPr marL="17919" marR="17919" marT="17919" marB="179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0360">
                <a:tc>
                  <a:txBody>
                    <a:bodyPr/>
                    <a:lstStyle/>
                    <a:p>
                      <a:endParaRPr lang="en-US" sz="2400" b="1" dirty="0" smtClean="0"/>
                    </a:p>
                    <a:p>
                      <a:endParaRPr lang="en-US" sz="2400" b="1" dirty="0" smtClean="0"/>
                    </a:p>
                    <a:p>
                      <a:endParaRPr lang="en-US" sz="2400" b="1" dirty="0" smtClean="0"/>
                    </a:p>
                    <a:p>
                      <a:r>
                        <a:rPr lang="en-US" sz="2400" b="1" dirty="0" smtClean="0"/>
                        <a:t>Gas </a:t>
                      </a:r>
                      <a:r>
                        <a:rPr lang="en-US" sz="2400" b="1" dirty="0"/>
                        <a:t>Cylinder</a:t>
                      </a:r>
                      <a:endParaRPr lang="en-US" sz="2400" dirty="0"/>
                    </a:p>
                  </a:txBody>
                  <a:tcPr marL="19050" marR="19050" marT="19050" marB="19050">
                    <a:lnL>
                      <a:noFill/>
                    </a:lnL>
                    <a:lnR>
                      <a:noFill/>
                    </a:lnR>
                    <a:lnT w="12700" cap="flat" cmpd="sng" algn="ctr">
                      <a:solidFill>
                        <a:schemeClr val="tx1"/>
                      </a:solidFill>
                      <a:prstDash val="solid"/>
                      <a:round/>
                      <a:headEnd type="none" w="med" len="med"/>
                      <a:tailEnd type="none" w="med" len="med"/>
                    </a:lnT>
                    <a:lnB>
                      <a:noFill/>
                    </a:lnB>
                  </a:tcPr>
                </a:tc>
                <a:tc>
                  <a:txBody>
                    <a:bodyPr/>
                    <a:lstStyle/>
                    <a:p>
                      <a:pPr algn="ctr"/>
                      <a:endParaRPr lang="en-US" dirty="0"/>
                    </a:p>
                  </a:txBody>
                  <a:tcPr marL="19050" marR="19050" marT="19050" marB="19050">
                    <a:lnL>
                      <a:noFill/>
                    </a:lnL>
                    <a:lnR>
                      <a:noFill/>
                    </a:lnR>
                    <a:lnT w="12700" cap="flat" cmpd="sng" algn="ctr">
                      <a:solidFill>
                        <a:schemeClr val="tx1"/>
                      </a:solidFill>
                      <a:prstDash val="solid"/>
                      <a:round/>
                      <a:headEnd type="none" w="med" len="med"/>
                      <a:tailEnd type="none" w="med" len="med"/>
                    </a:lnT>
                    <a:lnB>
                      <a:noFill/>
                    </a:lnB>
                  </a:tcPr>
                </a:tc>
                <a:tc>
                  <a:txBody>
                    <a:bodyPr/>
                    <a:lstStyle/>
                    <a:p>
                      <a:r>
                        <a:rPr lang="en-US" sz="2400" dirty="0"/>
                        <a:t>Gases under pressure: </a:t>
                      </a:r>
                      <a:br>
                        <a:rPr lang="en-US" sz="2400" dirty="0"/>
                      </a:br>
                      <a:r>
                        <a:rPr lang="en-US" sz="2400" dirty="0"/>
                        <a:t>- Compressed gases </a:t>
                      </a:r>
                      <a:br>
                        <a:rPr lang="en-US" sz="2400" dirty="0"/>
                      </a:br>
                      <a:r>
                        <a:rPr lang="en-US" sz="2400" dirty="0"/>
                        <a:t>- Liquefied gases </a:t>
                      </a:r>
                      <a:br>
                        <a:rPr lang="en-US" sz="2400" dirty="0"/>
                      </a:br>
                      <a:r>
                        <a:rPr lang="en-US" sz="2400" dirty="0"/>
                        <a:t>- Refrigerated liquefied </a:t>
                      </a:r>
                      <a:br>
                        <a:rPr lang="en-US" sz="2400" dirty="0"/>
                      </a:br>
                      <a:r>
                        <a:rPr lang="en-US" sz="2400" dirty="0"/>
                        <a:t>- gases Dissolved gases</a:t>
                      </a:r>
                    </a:p>
                  </a:txBody>
                  <a:tcPr marL="19050" marR="19050" marT="19050" marB="19050">
                    <a:lnL>
                      <a:noFill/>
                    </a:lnL>
                    <a:lnR>
                      <a:noFill/>
                    </a:lnR>
                    <a:lnT w="12700" cap="flat" cmpd="sng" algn="ctr">
                      <a:solidFill>
                        <a:schemeClr val="tx1"/>
                      </a:solidFill>
                      <a:prstDash val="solid"/>
                      <a:round/>
                      <a:headEnd type="none" w="med" len="med"/>
                      <a:tailEnd type="none" w="med" len="med"/>
                    </a:lnT>
                    <a:lnB>
                      <a:noFill/>
                    </a:lnB>
                  </a:tcPr>
                </a:tc>
              </a:tr>
            </a:tbl>
          </a:graphicData>
        </a:graphic>
      </p:graphicFrame>
      <p:pic>
        <p:nvPicPr>
          <p:cNvPr id="50192" name="Picture 5" descr="GHS_gas cylinder.jpg"/>
          <p:cNvPicPr>
            <a:picLocks noChangeAspect="1"/>
          </p:cNvPicPr>
          <p:nvPr/>
        </p:nvPicPr>
        <p:blipFill>
          <a:blip r:embed="rId3" cstate="print"/>
          <a:srcRect/>
          <a:stretch>
            <a:fillRect/>
          </a:stretch>
        </p:blipFill>
        <p:spPr bwMode="auto">
          <a:xfrm>
            <a:off x="2667000" y="2895600"/>
            <a:ext cx="2228850" cy="2170113"/>
          </a:xfrm>
          <a:prstGeom prst="rect">
            <a:avLst/>
          </a:prstGeom>
          <a:noFill/>
          <a:ln w="9525">
            <a:noFill/>
            <a:miter lim="800000"/>
            <a:headEnd/>
            <a:tailEnd/>
          </a:ln>
        </p:spPr>
      </p:pic>
      <p:pic>
        <p:nvPicPr>
          <p:cNvPr id="50193" name="Picture 6" descr="http://research.prevention.issa.int/illustrations/GHS.jpg"/>
          <p:cNvPicPr>
            <a:picLocks noChangeAspect="1" noChangeArrowheads="1"/>
          </p:cNvPicPr>
          <p:nvPr/>
        </p:nvPicPr>
        <p:blipFill>
          <a:blip r:embed="rId4" cstate="print"/>
          <a:srcRect/>
          <a:stretch>
            <a:fillRect/>
          </a:stretch>
        </p:blipFill>
        <p:spPr bwMode="auto">
          <a:xfrm>
            <a:off x="6934200" y="609600"/>
            <a:ext cx="1374775" cy="930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62000" y="473075"/>
            <a:ext cx="7924800" cy="1143000"/>
          </a:xfrm>
        </p:spPr>
        <p:txBody>
          <a:bodyPr/>
          <a:lstStyle/>
          <a:p>
            <a:pPr eaLnBrk="1" hangingPunct="1"/>
            <a:r>
              <a:rPr lang="en-US" smtClean="0">
                <a:solidFill>
                  <a:srgbClr val="0000CC"/>
                </a:solidFill>
                <a:latin typeface="Tahoma" pitchFamily="34" charset="0"/>
              </a:rPr>
              <a:t>GHS Pictograms</a:t>
            </a:r>
            <a:endParaRPr lang="en-US" smtClean="0"/>
          </a:p>
        </p:txBody>
      </p:sp>
      <p:graphicFrame>
        <p:nvGraphicFramePr>
          <p:cNvPr id="7" name="Table 6"/>
          <p:cNvGraphicFramePr>
            <a:graphicFrameLocks noGrp="1"/>
          </p:cNvGraphicFramePr>
          <p:nvPr/>
        </p:nvGraphicFramePr>
        <p:xfrm>
          <a:off x="381000" y="2130425"/>
          <a:ext cx="8305800" cy="3737610"/>
        </p:xfrm>
        <a:graphic>
          <a:graphicData uri="http://schemas.openxmlformats.org/drawingml/2006/table">
            <a:tbl>
              <a:tblPr/>
              <a:tblGrid>
                <a:gridCol w="2768600"/>
                <a:gridCol w="2768600"/>
                <a:gridCol w="2768600"/>
              </a:tblGrid>
              <a:tr h="666934">
                <a:tc>
                  <a:txBody>
                    <a:bodyPr/>
                    <a:lstStyle/>
                    <a:p>
                      <a:r>
                        <a:rPr lang="en-US" sz="1700" b="1" dirty="0"/>
                        <a:t>Description</a:t>
                      </a:r>
                      <a:endParaRPr lang="en-US" sz="1700" dirty="0"/>
                    </a:p>
                  </a:txBody>
                  <a:tcPr marL="17919" marR="17919" marT="17919" marB="179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b="1" dirty="0"/>
                        <a:t>Pictogram</a:t>
                      </a:r>
                      <a:endParaRPr lang="en-US" sz="1700" dirty="0"/>
                    </a:p>
                  </a:txBody>
                  <a:tcPr marL="17919" marR="17919" marT="17919" marB="179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b="1" dirty="0"/>
                        <a:t>Hazard class and hazard category:</a:t>
                      </a:r>
                      <a:endParaRPr lang="en-US" sz="1700" dirty="0"/>
                    </a:p>
                  </a:txBody>
                  <a:tcPr marL="17919" marR="17919" marT="17919" marB="179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70676">
                <a:tc>
                  <a:txBody>
                    <a:bodyPr/>
                    <a:lstStyle/>
                    <a:p>
                      <a:endParaRPr lang="en-US" sz="2400" b="1" dirty="0" smtClean="0"/>
                    </a:p>
                    <a:p>
                      <a:endParaRPr lang="en-US" sz="2400" b="1" dirty="0" smtClean="0"/>
                    </a:p>
                    <a:p>
                      <a:endParaRPr lang="en-US" sz="2400" b="1" dirty="0" smtClean="0"/>
                    </a:p>
                    <a:p>
                      <a:r>
                        <a:rPr lang="en-US" sz="2400" b="1" dirty="0" smtClean="0"/>
                        <a:t>Corrosion</a:t>
                      </a:r>
                      <a:endParaRPr lang="en-US" sz="2400" dirty="0"/>
                    </a:p>
                  </a:txBody>
                  <a:tcPr marL="19050" marR="19050" marT="19050" marB="19050">
                    <a:lnL>
                      <a:noFill/>
                    </a:lnL>
                    <a:lnR>
                      <a:noFill/>
                    </a:lnR>
                    <a:lnT w="12700" cap="flat" cmpd="sng" algn="ctr">
                      <a:solidFill>
                        <a:schemeClr val="tx1"/>
                      </a:solidFill>
                      <a:prstDash val="solid"/>
                      <a:round/>
                      <a:headEnd type="none" w="med" len="med"/>
                      <a:tailEnd type="none" w="med" len="med"/>
                    </a:lnT>
                    <a:lnB>
                      <a:noFill/>
                    </a:lnB>
                  </a:tcPr>
                </a:tc>
                <a:tc>
                  <a:txBody>
                    <a:bodyPr/>
                    <a:lstStyle/>
                    <a:p>
                      <a:pPr algn="ctr"/>
                      <a:endParaRPr lang="en-US" dirty="0"/>
                    </a:p>
                  </a:txBody>
                  <a:tcPr marL="19050" marR="19050" marT="19050" marB="19050">
                    <a:lnL>
                      <a:noFill/>
                    </a:lnL>
                    <a:lnR>
                      <a:noFill/>
                    </a:lnR>
                    <a:lnT w="12700" cap="flat" cmpd="sng" algn="ctr">
                      <a:solidFill>
                        <a:schemeClr val="tx1"/>
                      </a:solidFill>
                      <a:prstDash val="solid"/>
                      <a:round/>
                      <a:headEnd type="none" w="med" len="med"/>
                      <a:tailEnd type="none" w="med" len="med"/>
                    </a:lnT>
                    <a:lnB>
                      <a:noFill/>
                    </a:lnB>
                  </a:tcPr>
                </a:tc>
                <a:tc>
                  <a:txBody>
                    <a:bodyPr/>
                    <a:lstStyle/>
                    <a:p>
                      <a:r>
                        <a:rPr lang="en-US" dirty="0"/>
                        <a:t>Corrosive to metals, category 1</a:t>
                      </a:r>
                      <a:br>
                        <a:rPr lang="en-US" dirty="0"/>
                      </a:br>
                      <a:r>
                        <a:rPr lang="en-US" dirty="0"/>
                        <a:t>Skin corrosion, categories 1A,1B,1C</a:t>
                      </a:r>
                      <a:br>
                        <a:rPr lang="en-US" dirty="0"/>
                      </a:br>
                      <a:r>
                        <a:rPr lang="en-US" dirty="0"/>
                        <a:t>Serious eye damage, category 1 </a:t>
                      </a:r>
                    </a:p>
                  </a:txBody>
                  <a:tcPr marL="19050" marR="19050" marT="19050" marB="19050">
                    <a:lnL>
                      <a:noFill/>
                    </a:lnL>
                    <a:lnR>
                      <a:noFill/>
                    </a:lnR>
                    <a:lnT w="12700" cap="flat" cmpd="sng" algn="ctr">
                      <a:solidFill>
                        <a:schemeClr val="tx1"/>
                      </a:solidFill>
                      <a:prstDash val="solid"/>
                      <a:round/>
                      <a:headEnd type="none" w="med" len="med"/>
                      <a:tailEnd type="none" w="med" len="med"/>
                    </a:lnT>
                    <a:lnB>
                      <a:noFill/>
                    </a:lnB>
                  </a:tcPr>
                </a:tc>
              </a:tr>
            </a:tbl>
          </a:graphicData>
        </a:graphic>
      </p:graphicFrame>
      <p:pic>
        <p:nvPicPr>
          <p:cNvPr id="51216" name="Picture 7" descr="GHS_acid.gif"/>
          <p:cNvPicPr>
            <a:picLocks noChangeAspect="1"/>
          </p:cNvPicPr>
          <p:nvPr/>
        </p:nvPicPr>
        <p:blipFill>
          <a:blip r:embed="rId3" cstate="print"/>
          <a:srcRect/>
          <a:stretch>
            <a:fillRect/>
          </a:stretch>
        </p:blipFill>
        <p:spPr bwMode="auto">
          <a:xfrm>
            <a:off x="3352800" y="2971800"/>
            <a:ext cx="2286000" cy="2286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62000" y="473075"/>
            <a:ext cx="7924800" cy="1143000"/>
          </a:xfrm>
        </p:spPr>
        <p:txBody>
          <a:bodyPr/>
          <a:lstStyle/>
          <a:p>
            <a:pPr eaLnBrk="1" hangingPunct="1"/>
            <a:r>
              <a:rPr lang="en-US" smtClean="0">
                <a:solidFill>
                  <a:srgbClr val="0000CC"/>
                </a:solidFill>
                <a:latin typeface="Tahoma" pitchFamily="34" charset="0"/>
              </a:rPr>
              <a:t>GHS Pictograms</a:t>
            </a:r>
            <a:endParaRPr lang="en-US" smtClean="0"/>
          </a:p>
        </p:txBody>
      </p:sp>
      <p:graphicFrame>
        <p:nvGraphicFramePr>
          <p:cNvPr id="8" name="Table 7"/>
          <p:cNvGraphicFramePr>
            <a:graphicFrameLocks noGrp="1"/>
          </p:cNvGraphicFramePr>
          <p:nvPr/>
        </p:nvGraphicFramePr>
        <p:xfrm>
          <a:off x="609600" y="2057400"/>
          <a:ext cx="8001000" cy="3581400"/>
        </p:xfrm>
        <a:graphic>
          <a:graphicData uri="http://schemas.openxmlformats.org/drawingml/2006/table">
            <a:tbl>
              <a:tblPr/>
              <a:tblGrid>
                <a:gridCol w="2667000"/>
                <a:gridCol w="2667000"/>
                <a:gridCol w="2667000"/>
              </a:tblGrid>
              <a:tr h="736876">
                <a:tc>
                  <a:txBody>
                    <a:bodyPr/>
                    <a:lstStyle/>
                    <a:p>
                      <a:r>
                        <a:rPr lang="en-US" sz="1700" b="1" dirty="0"/>
                        <a:t>Description</a:t>
                      </a:r>
                      <a:endParaRPr lang="en-US" sz="1700" dirty="0"/>
                    </a:p>
                  </a:txBody>
                  <a:tcPr marL="17919" marR="17919" marT="17919" marB="179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b="1" dirty="0"/>
                        <a:t>Pictogram</a:t>
                      </a:r>
                      <a:endParaRPr lang="en-US" sz="1700" dirty="0"/>
                    </a:p>
                  </a:txBody>
                  <a:tcPr marL="17919" marR="17919" marT="17919" marB="179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b="1" dirty="0"/>
                        <a:t>Hazard class and hazard category:</a:t>
                      </a:r>
                      <a:endParaRPr lang="en-US" sz="1700" dirty="0"/>
                    </a:p>
                  </a:txBody>
                  <a:tcPr marL="17919" marR="17919" marT="17919" marB="179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4524">
                <a:tc>
                  <a:txBody>
                    <a:bodyPr/>
                    <a:lstStyle/>
                    <a:p>
                      <a:endParaRPr lang="en-US" sz="2400" b="1" dirty="0" smtClean="0"/>
                    </a:p>
                    <a:p>
                      <a:endParaRPr lang="en-US" sz="2400" b="1" dirty="0" smtClean="0"/>
                    </a:p>
                    <a:p>
                      <a:endParaRPr lang="en-US" sz="2400" b="1" dirty="0" smtClean="0"/>
                    </a:p>
                    <a:p>
                      <a:r>
                        <a:rPr lang="en-US" sz="2400" b="1" dirty="0" smtClean="0"/>
                        <a:t>Skull </a:t>
                      </a:r>
                      <a:r>
                        <a:rPr lang="en-US" sz="2400" b="1" dirty="0"/>
                        <a:t>and Crossbones</a:t>
                      </a:r>
                      <a:endParaRPr lang="en-US" sz="2400" dirty="0"/>
                    </a:p>
                  </a:txBody>
                  <a:tcPr marL="19050" marR="19050" marT="19050" marB="19050">
                    <a:lnL>
                      <a:noFill/>
                    </a:lnL>
                    <a:lnR>
                      <a:noFill/>
                    </a:lnR>
                    <a:lnT w="12700" cap="flat" cmpd="sng" algn="ctr">
                      <a:solidFill>
                        <a:schemeClr val="tx1"/>
                      </a:solidFill>
                      <a:prstDash val="solid"/>
                      <a:round/>
                      <a:headEnd type="none" w="med" len="med"/>
                      <a:tailEnd type="none" w="med" len="med"/>
                    </a:lnT>
                    <a:lnB>
                      <a:noFill/>
                    </a:lnB>
                  </a:tcPr>
                </a:tc>
                <a:tc>
                  <a:txBody>
                    <a:bodyPr/>
                    <a:lstStyle/>
                    <a:p>
                      <a:pPr algn="ctr"/>
                      <a:endParaRPr lang="en-US" dirty="0"/>
                    </a:p>
                  </a:txBody>
                  <a:tcPr marL="19050" marR="19050" marT="19050" marB="19050">
                    <a:lnL>
                      <a:noFill/>
                    </a:lnL>
                    <a:lnR>
                      <a:noFill/>
                    </a:lnR>
                    <a:lnT w="12700" cap="flat" cmpd="sng" algn="ctr">
                      <a:solidFill>
                        <a:schemeClr val="tx1"/>
                      </a:solidFill>
                      <a:prstDash val="solid"/>
                      <a:round/>
                      <a:headEnd type="none" w="med" len="med"/>
                      <a:tailEnd type="none" w="med" len="med"/>
                    </a:lnT>
                    <a:lnB>
                      <a:noFill/>
                    </a:lnB>
                  </a:tcPr>
                </a:tc>
                <a:tc>
                  <a:txBody>
                    <a:bodyPr/>
                    <a:lstStyle/>
                    <a:p>
                      <a:r>
                        <a:rPr lang="en-US" dirty="0"/>
                        <a:t>Acute toxicity (oral, dermal, inhalation), categories 1,2,3</a:t>
                      </a:r>
                    </a:p>
                  </a:txBody>
                  <a:tcPr marL="19050" marR="19050" marT="19050" marB="19050">
                    <a:lnL>
                      <a:noFill/>
                    </a:lnL>
                    <a:lnR>
                      <a:noFill/>
                    </a:lnR>
                    <a:lnT w="12700" cap="flat" cmpd="sng" algn="ctr">
                      <a:solidFill>
                        <a:schemeClr val="tx1"/>
                      </a:solidFill>
                      <a:prstDash val="solid"/>
                      <a:round/>
                      <a:headEnd type="none" w="med" len="med"/>
                      <a:tailEnd type="none" w="med" len="med"/>
                    </a:lnT>
                    <a:lnB>
                      <a:noFill/>
                    </a:lnB>
                  </a:tcPr>
                </a:tc>
              </a:tr>
            </a:tbl>
          </a:graphicData>
        </a:graphic>
      </p:graphicFrame>
      <p:pic>
        <p:nvPicPr>
          <p:cNvPr id="52241" name="Picture 20" descr="http://www.unece.org/trans/danger/publi/ghs/pictograms/skull.gif"/>
          <p:cNvPicPr>
            <a:picLocks noChangeAspect="1" noChangeArrowheads="1"/>
          </p:cNvPicPr>
          <p:nvPr/>
        </p:nvPicPr>
        <p:blipFill>
          <a:blip r:embed="rId3" cstate="print"/>
          <a:srcRect/>
          <a:stretch>
            <a:fillRect/>
          </a:stretch>
        </p:blipFill>
        <p:spPr bwMode="auto">
          <a:xfrm>
            <a:off x="3352800" y="3124200"/>
            <a:ext cx="2362200" cy="2362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762000" y="473075"/>
            <a:ext cx="7924800" cy="1143000"/>
          </a:xfrm>
        </p:spPr>
        <p:txBody>
          <a:bodyPr/>
          <a:lstStyle/>
          <a:p>
            <a:pPr eaLnBrk="1" hangingPunct="1"/>
            <a:r>
              <a:rPr lang="en-US" smtClean="0">
                <a:solidFill>
                  <a:srgbClr val="0000CC"/>
                </a:solidFill>
                <a:latin typeface="Tahoma" pitchFamily="34" charset="0"/>
              </a:rPr>
              <a:t>GHS Pictograms</a:t>
            </a:r>
            <a:endParaRPr lang="en-US" smtClean="0"/>
          </a:p>
        </p:txBody>
      </p:sp>
      <p:graphicFrame>
        <p:nvGraphicFramePr>
          <p:cNvPr id="7" name="Table 6"/>
          <p:cNvGraphicFramePr>
            <a:graphicFrameLocks noGrp="1"/>
          </p:cNvGraphicFramePr>
          <p:nvPr/>
        </p:nvGraphicFramePr>
        <p:xfrm>
          <a:off x="609600" y="1905000"/>
          <a:ext cx="7924800" cy="4124243"/>
        </p:xfrm>
        <a:graphic>
          <a:graphicData uri="http://schemas.openxmlformats.org/drawingml/2006/table">
            <a:tbl>
              <a:tblPr/>
              <a:tblGrid>
                <a:gridCol w="2641600"/>
                <a:gridCol w="2641600"/>
                <a:gridCol w="2641600"/>
              </a:tblGrid>
              <a:tr h="392155">
                <a:tc>
                  <a:txBody>
                    <a:bodyPr/>
                    <a:lstStyle/>
                    <a:p>
                      <a:r>
                        <a:rPr lang="en-US" sz="1700" b="1" dirty="0"/>
                        <a:t>Description</a:t>
                      </a:r>
                      <a:endParaRPr lang="en-US" sz="1700" dirty="0"/>
                    </a:p>
                  </a:txBody>
                  <a:tcPr marL="17919" marR="17919" marT="17919" marB="179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b="1" dirty="0"/>
                        <a:t>Pictogram</a:t>
                      </a:r>
                      <a:endParaRPr lang="en-US" sz="1700" dirty="0"/>
                    </a:p>
                  </a:txBody>
                  <a:tcPr marL="17919" marR="17919" marT="17919" marB="179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b="1" dirty="0"/>
                        <a:t>Hazard class and hazard category:</a:t>
                      </a:r>
                      <a:endParaRPr lang="en-US" sz="1700" dirty="0"/>
                    </a:p>
                  </a:txBody>
                  <a:tcPr marL="17919" marR="17919" marT="17919" marB="179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0245">
                <a:tc>
                  <a:txBody>
                    <a:bodyPr/>
                    <a:lstStyle/>
                    <a:p>
                      <a:endParaRPr lang="en-US" sz="2400" b="1" dirty="0" smtClean="0"/>
                    </a:p>
                    <a:p>
                      <a:endParaRPr lang="en-US" sz="2400" b="1" dirty="0" smtClean="0"/>
                    </a:p>
                    <a:p>
                      <a:endParaRPr lang="en-US" sz="2400" b="1" dirty="0" smtClean="0"/>
                    </a:p>
                    <a:p>
                      <a:r>
                        <a:rPr lang="en-US" sz="2400" b="1" dirty="0" smtClean="0"/>
                        <a:t>Exclamation </a:t>
                      </a:r>
                      <a:r>
                        <a:rPr lang="en-US" sz="2400" b="1" dirty="0"/>
                        <a:t>Mark</a:t>
                      </a:r>
                      <a:endParaRPr lang="en-US" sz="2400" dirty="0"/>
                    </a:p>
                  </a:txBody>
                  <a:tcPr marL="19050" marR="19050" marT="19050" marB="19050">
                    <a:lnL>
                      <a:noFill/>
                    </a:lnL>
                    <a:lnR>
                      <a:noFill/>
                    </a:lnR>
                    <a:lnT w="12700" cap="flat" cmpd="sng" algn="ctr">
                      <a:solidFill>
                        <a:schemeClr val="tx1"/>
                      </a:solidFill>
                      <a:prstDash val="solid"/>
                      <a:round/>
                      <a:headEnd type="none" w="med" len="med"/>
                      <a:tailEnd type="none" w="med" len="med"/>
                    </a:lnT>
                    <a:lnB>
                      <a:noFill/>
                    </a:lnB>
                  </a:tcPr>
                </a:tc>
                <a:tc>
                  <a:txBody>
                    <a:bodyPr/>
                    <a:lstStyle/>
                    <a:p>
                      <a:pPr algn="ctr"/>
                      <a:endParaRPr lang="en-US" dirty="0" smtClean="0"/>
                    </a:p>
                    <a:p>
                      <a:pPr algn="ctr"/>
                      <a:endParaRPr lang="en-US" dirty="0"/>
                    </a:p>
                  </a:txBody>
                  <a:tcPr marL="19050" marR="19050" marT="19050" marB="19050">
                    <a:lnL>
                      <a:noFill/>
                    </a:lnL>
                    <a:lnR>
                      <a:noFill/>
                    </a:lnR>
                    <a:lnT w="12700" cap="flat" cmpd="sng" algn="ctr">
                      <a:solidFill>
                        <a:schemeClr val="tx1"/>
                      </a:solidFill>
                      <a:prstDash val="solid"/>
                      <a:round/>
                      <a:headEnd type="none" w="med" len="med"/>
                      <a:tailEnd type="none" w="med" len="med"/>
                    </a:lnT>
                    <a:lnB>
                      <a:noFill/>
                    </a:lnB>
                  </a:tcPr>
                </a:tc>
                <a:tc>
                  <a:txBody>
                    <a:bodyPr/>
                    <a:lstStyle/>
                    <a:p>
                      <a:r>
                        <a:rPr lang="en-US" dirty="0"/>
                        <a:t>Acute toxicity (oral, dermal, inhalation), category 4 </a:t>
                      </a:r>
                      <a:br>
                        <a:rPr lang="en-US" dirty="0"/>
                      </a:br>
                      <a:r>
                        <a:rPr lang="en-US" dirty="0"/>
                        <a:t>Skin irritation, category 2 </a:t>
                      </a:r>
                      <a:br>
                        <a:rPr lang="en-US" dirty="0"/>
                      </a:br>
                      <a:r>
                        <a:rPr lang="en-US" dirty="0"/>
                        <a:t>Eye irritation, category 2 </a:t>
                      </a:r>
                      <a:br>
                        <a:rPr lang="en-US" dirty="0"/>
                      </a:br>
                      <a:r>
                        <a:rPr lang="en-US" dirty="0"/>
                        <a:t>Skin </a:t>
                      </a:r>
                      <a:r>
                        <a:rPr lang="en-US" dirty="0" smtClean="0"/>
                        <a:t>sensitization, </a:t>
                      </a:r>
                      <a:r>
                        <a:rPr lang="en-US" dirty="0"/>
                        <a:t>category 1 </a:t>
                      </a:r>
                      <a:br>
                        <a:rPr lang="en-US" dirty="0"/>
                      </a:br>
                      <a:r>
                        <a:rPr lang="en-US" dirty="0"/>
                        <a:t>Specific Target Organ Toxicity – Single exposure, category 3 </a:t>
                      </a:r>
                    </a:p>
                  </a:txBody>
                  <a:tcPr marL="19050" marR="19050" marT="19050" marB="19050">
                    <a:lnL>
                      <a:noFill/>
                    </a:lnL>
                    <a:lnR>
                      <a:noFill/>
                    </a:lnR>
                    <a:lnT w="12700" cap="flat" cmpd="sng" algn="ctr">
                      <a:solidFill>
                        <a:schemeClr val="tx1"/>
                      </a:solidFill>
                      <a:prstDash val="solid"/>
                      <a:round/>
                      <a:headEnd type="none" w="med" len="med"/>
                      <a:tailEnd type="none" w="med" len="med"/>
                    </a:lnT>
                    <a:lnB>
                      <a:noFill/>
                    </a:lnB>
                  </a:tcPr>
                </a:tc>
              </a:tr>
            </a:tbl>
          </a:graphicData>
        </a:graphic>
      </p:graphicFrame>
      <p:pic>
        <p:nvPicPr>
          <p:cNvPr id="53265" name="Picture 20" descr="http://www.unece.org/trans/danger/publi/ghs/pictograms/exclam.gif"/>
          <p:cNvPicPr>
            <a:picLocks noChangeAspect="1" noChangeArrowheads="1"/>
          </p:cNvPicPr>
          <p:nvPr/>
        </p:nvPicPr>
        <p:blipFill>
          <a:blip r:embed="rId3" cstate="print"/>
          <a:srcRect/>
          <a:stretch>
            <a:fillRect/>
          </a:stretch>
        </p:blipFill>
        <p:spPr bwMode="auto">
          <a:xfrm>
            <a:off x="3429000" y="2743200"/>
            <a:ext cx="2133600" cy="213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62000" y="473075"/>
            <a:ext cx="7924800" cy="1143000"/>
          </a:xfrm>
        </p:spPr>
        <p:txBody>
          <a:bodyPr/>
          <a:lstStyle/>
          <a:p>
            <a:pPr eaLnBrk="1" hangingPunct="1"/>
            <a:r>
              <a:rPr lang="en-US" smtClean="0">
                <a:solidFill>
                  <a:srgbClr val="0000CC"/>
                </a:solidFill>
                <a:latin typeface="Tahoma" pitchFamily="34" charset="0"/>
              </a:rPr>
              <a:t>GHS Pictograms</a:t>
            </a:r>
            <a:endParaRPr lang="en-US" smtClean="0"/>
          </a:p>
        </p:txBody>
      </p:sp>
      <p:graphicFrame>
        <p:nvGraphicFramePr>
          <p:cNvPr id="67603" name="Group 19"/>
          <p:cNvGraphicFramePr>
            <a:graphicFrameLocks noGrp="1"/>
          </p:cNvGraphicFramePr>
          <p:nvPr/>
        </p:nvGraphicFramePr>
        <p:xfrm>
          <a:off x="381000" y="1881188"/>
          <a:ext cx="8458200" cy="4216401"/>
        </p:xfrm>
        <a:graphic>
          <a:graphicData uri="http://schemas.openxmlformats.org/drawingml/2006/table">
            <a:tbl>
              <a:tblPr/>
              <a:tblGrid>
                <a:gridCol w="2292350"/>
                <a:gridCol w="2355850"/>
                <a:gridCol w="3810000"/>
              </a:tblGrid>
              <a:tr h="481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cs typeface="Arial" pitchFamily="34" charset="0"/>
                        </a:rPr>
                        <a:t>Description</a:t>
                      </a:r>
                      <a:endParaRPr kumimoji="0" lang="en-US" sz="1700" b="0" i="0" u="none" strike="noStrike" cap="none" normalizeH="0" baseline="0" smtClean="0">
                        <a:ln>
                          <a:noFill/>
                        </a:ln>
                        <a:solidFill>
                          <a:schemeClr val="tx1"/>
                        </a:solidFill>
                        <a:effectLst/>
                        <a:latin typeface="Arial" pitchFamily="34" charset="0"/>
                        <a:cs typeface="Arial" pitchFamily="34" charset="0"/>
                      </a:endParaRPr>
                    </a:p>
                  </a:txBody>
                  <a:tcPr marL="17919" marR="17919" marT="17919" marB="179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cs typeface="Arial" pitchFamily="34" charset="0"/>
                        </a:rPr>
                        <a:t>Pictogram</a:t>
                      </a:r>
                      <a:endParaRPr kumimoji="0" lang="en-US" sz="1700" b="0" i="0" u="none" strike="noStrike" cap="none" normalizeH="0" baseline="0" smtClean="0">
                        <a:ln>
                          <a:noFill/>
                        </a:ln>
                        <a:solidFill>
                          <a:schemeClr val="tx1"/>
                        </a:solidFill>
                        <a:effectLst/>
                        <a:latin typeface="Arial" pitchFamily="34" charset="0"/>
                        <a:cs typeface="Arial" pitchFamily="34" charset="0"/>
                      </a:endParaRPr>
                    </a:p>
                  </a:txBody>
                  <a:tcPr marL="17919" marR="17919" marT="17919" marB="179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chemeClr val="tx1"/>
                          </a:solidFill>
                          <a:effectLst/>
                          <a:latin typeface="Arial" pitchFamily="34" charset="0"/>
                          <a:cs typeface="Arial" pitchFamily="34" charset="0"/>
                        </a:rPr>
                        <a:t>Hazard class and hazard category:</a:t>
                      </a:r>
                      <a:endParaRPr kumimoji="0" lang="en-US" sz="1700" b="0" i="0" u="none" strike="noStrike" cap="none" normalizeH="0" baseline="0" smtClean="0">
                        <a:ln>
                          <a:noFill/>
                        </a:ln>
                        <a:solidFill>
                          <a:schemeClr val="tx1"/>
                        </a:solidFill>
                        <a:effectLst/>
                        <a:latin typeface="Arial" pitchFamily="34" charset="0"/>
                        <a:cs typeface="Arial" pitchFamily="34" charset="0"/>
                      </a:endParaRPr>
                    </a:p>
                  </a:txBody>
                  <a:tcPr marL="17919" marR="17919" marT="17919" marB="179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53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Health Hazard</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12024" marR="12024" marT="12024" marB="1202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pitchFamily="34" charset="0"/>
                        <a:cs typeface="Arial" pitchFamily="34" charset="0"/>
                      </a:endParaRPr>
                    </a:p>
                  </a:txBody>
                  <a:tcPr marL="12024" marR="12024" marT="12024" marB="1202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Respiratory sensitization, category 1</a:t>
                      </a:r>
                      <a:br>
                        <a:rPr kumimoji="0" lang="en-US" sz="1800" b="0" i="0" u="none" strike="noStrike" cap="none" normalizeH="0" baseline="0" smtClean="0">
                          <a:ln>
                            <a:noFill/>
                          </a:ln>
                          <a:solidFill>
                            <a:schemeClr val="tx1"/>
                          </a:solidFill>
                          <a:effectLst/>
                          <a:latin typeface="Arial" pitchFamily="34" charset="0"/>
                          <a:cs typeface="Arial" pitchFamily="34" charset="0"/>
                        </a:rPr>
                      </a:br>
                      <a:r>
                        <a:rPr kumimoji="0" lang="en-US" sz="1800" b="0" i="0" u="none" strike="noStrike" cap="none" normalizeH="0" baseline="0" smtClean="0">
                          <a:ln>
                            <a:noFill/>
                          </a:ln>
                          <a:solidFill>
                            <a:schemeClr val="tx1"/>
                          </a:solidFill>
                          <a:effectLst/>
                          <a:latin typeface="Arial" pitchFamily="34" charset="0"/>
                          <a:cs typeface="Arial" pitchFamily="34" charset="0"/>
                        </a:rPr>
                        <a:t>Germ cell mutagenicity, categories 1A,1B,2 </a:t>
                      </a:r>
                      <a:br>
                        <a:rPr kumimoji="0" lang="en-US" sz="1800" b="0" i="0" u="none" strike="noStrike" cap="none" normalizeH="0" baseline="0" smtClean="0">
                          <a:ln>
                            <a:noFill/>
                          </a:ln>
                          <a:solidFill>
                            <a:schemeClr val="tx1"/>
                          </a:solidFill>
                          <a:effectLst/>
                          <a:latin typeface="Arial" pitchFamily="34" charset="0"/>
                          <a:cs typeface="Arial" pitchFamily="34" charset="0"/>
                        </a:rPr>
                      </a:br>
                      <a:r>
                        <a:rPr kumimoji="0" lang="en-US" sz="1800" b="0" i="0" u="none" strike="noStrike" cap="none" normalizeH="0" baseline="0" smtClean="0">
                          <a:ln>
                            <a:noFill/>
                          </a:ln>
                          <a:solidFill>
                            <a:schemeClr val="tx1"/>
                          </a:solidFill>
                          <a:effectLst/>
                          <a:latin typeface="Arial" pitchFamily="34" charset="0"/>
                          <a:cs typeface="Arial" pitchFamily="34" charset="0"/>
                        </a:rPr>
                        <a:t>Carcinogenicity, categories 1A,1B,2 </a:t>
                      </a:r>
                      <a:br>
                        <a:rPr kumimoji="0" lang="en-US" sz="1800" b="0" i="0" u="none" strike="noStrike" cap="none" normalizeH="0" baseline="0" smtClean="0">
                          <a:ln>
                            <a:noFill/>
                          </a:ln>
                          <a:solidFill>
                            <a:schemeClr val="tx1"/>
                          </a:solidFill>
                          <a:effectLst/>
                          <a:latin typeface="Arial" pitchFamily="34" charset="0"/>
                          <a:cs typeface="Arial" pitchFamily="34" charset="0"/>
                        </a:rPr>
                      </a:br>
                      <a:r>
                        <a:rPr kumimoji="0" lang="en-US" sz="1800" b="0" i="0" u="none" strike="noStrike" cap="none" normalizeH="0" baseline="0" smtClean="0">
                          <a:ln>
                            <a:noFill/>
                          </a:ln>
                          <a:solidFill>
                            <a:schemeClr val="tx1"/>
                          </a:solidFill>
                          <a:effectLst/>
                          <a:latin typeface="Arial" pitchFamily="34" charset="0"/>
                          <a:cs typeface="Arial" pitchFamily="34" charset="0"/>
                        </a:rPr>
                        <a:t>Reproductive toxicity, categories 1A,1B,2 </a:t>
                      </a:r>
                      <a:br>
                        <a:rPr kumimoji="0" lang="en-US" sz="1800" b="0" i="0" u="none" strike="noStrike" cap="none" normalizeH="0" baseline="0" smtClean="0">
                          <a:ln>
                            <a:noFill/>
                          </a:ln>
                          <a:solidFill>
                            <a:schemeClr val="tx1"/>
                          </a:solidFill>
                          <a:effectLst/>
                          <a:latin typeface="Arial" pitchFamily="34" charset="0"/>
                          <a:cs typeface="Arial" pitchFamily="34" charset="0"/>
                        </a:rPr>
                      </a:br>
                      <a:r>
                        <a:rPr kumimoji="0" lang="en-US" sz="1800" b="0" i="0" u="none" strike="noStrike" cap="none" normalizeH="0" baseline="0" smtClean="0">
                          <a:ln>
                            <a:noFill/>
                          </a:ln>
                          <a:solidFill>
                            <a:schemeClr val="tx1"/>
                          </a:solidFill>
                          <a:effectLst/>
                          <a:latin typeface="Arial" pitchFamily="34" charset="0"/>
                          <a:cs typeface="Arial" pitchFamily="34" charset="0"/>
                        </a:rPr>
                        <a:t>Specific Target Organ Toxicity – Single exposure, categories 1,2 </a:t>
                      </a:r>
                      <a:br>
                        <a:rPr kumimoji="0" lang="en-US" sz="1800" b="0" i="0" u="none" strike="noStrike" cap="none" normalizeH="0" baseline="0" smtClean="0">
                          <a:ln>
                            <a:noFill/>
                          </a:ln>
                          <a:solidFill>
                            <a:schemeClr val="tx1"/>
                          </a:solidFill>
                          <a:effectLst/>
                          <a:latin typeface="Arial" pitchFamily="34" charset="0"/>
                          <a:cs typeface="Arial" pitchFamily="34" charset="0"/>
                        </a:rPr>
                      </a:br>
                      <a:r>
                        <a:rPr kumimoji="0" lang="en-US" sz="1800" b="0" i="0" u="none" strike="noStrike" cap="none" normalizeH="0" baseline="0" smtClean="0">
                          <a:ln>
                            <a:noFill/>
                          </a:ln>
                          <a:solidFill>
                            <a:schemeClr val="tx1"/>
                          </a:solidFill>
                          <a:effectLst/>
                          <a:latin typeface="Arial" pitchFamily="34" charset="0"/>
                          <a:cs typeface="Arial" pitchFamily="34" charset="0"/>
                        </a:rPr>
                        <a:t>Specific Target Organ Toxicity – Repeated exposure, categories 1,2 </a:t>
                      </a:r>
                      <a:br>
                        <a:rPr kumimoji="0" lang="en-US" sz="1800" b="0" i="0" u="none" strike="noStrike" cap="none" normalizeH="0" baseline="0" smtClean="0">
                          <a:ln>
                            <a:noFill/>
                          </a:ln>
                          <a:solidFill>
                            <a:schemeClr val="tx1"/>
                          </a:solidFill>
                          <a:effectLst/>
                          <a:latin typeface="Arial" pitchFamily="34" charset="0"/>
                          <a:cs typeface="Arial" pitchFamily="34" charset="0"/>
                        </a:rPr>
                      </a:br>
                      <a:r>
                        <a:rPr kumimoji="0" lang="en-US" sz="1800" b="0" i="0" u="none" strike="noStrike" cap="none" normalizeH="0" baseline="0" smtClean="0">
                          <a:ln>
                            <a:noFill/>
                          </a:ln>
                          <a:solidFill>
                            <a:schemeClr val="tx1"/>
                          </a:solidFill>
                          <a:effectLst/>
                          <a:latin typeface="Arial" pitchFamily="34" charset="0"/>
                          <a:cs typeface="Arial" pitchFamily="34" charset="0"/>
                        </a:rPr>
                        <a:t>Aspiration Hazard, category 1 </a:t>
                      </a:r>
                    </a:p>
                  </a:txBody>
                  <a:tcPr marL="12024" marR="12024" marT="12024" marB="1202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pic>
        <p:nvPicPr>
          <p:cNvPr id="54289" name="Picture 20" descr="http://www.unece.org/trans/danger/publi/ghs/pictograms/silhouete.gif"/>
          <p:cNvPicPr>
            <a:picLocks noChangeAspect="1" noChangeArrowheads="1"/>
          </p:cNvPicPr>
          <p:nvPr/>
        </p:nvPicPr>
        <p:blipFill>
          <a:blip r:embed="rId3" cstate="print"/>
          <a:srcRect/>
          <a:stretch>
            <a:fillRect/>
          </a:stretch>
        </p:blipFill>
        <p:spPr bwMode="auto">
          <a:xfrm>
            <a:off x="2667000" y="2667000"/>
            <a:ext cx="2057400" cy="2057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solidFill>
                  <a:srgbClr val="000099"/>
                </a:solidFill>
                <a:latin typeface="Tahoma" pitchFamily="34" charset="0"/>
                <a:cs typeface="Tahoma" pitchFamily="34" charset="0"/>
              </a:rPr>
              <a:t>Current North American Labels</a:t>
            </a:r>
          </a:p>
        </p:txBody>
      </p:sp>
      <p:sp>
        <p:nvSpPr>
          <p:cNvPr id="71683" name="Content Placeholder 2"/>
          <p:cNvSpPr>
            <a:spLocks noGrp="1"/>
          </p:cNvSpPr>
          <p:nvPr>
            <p:ph idx="1"/>
          </p:nvPr>
        </p:nvSpPr>
        <p:spPr>
          <a:ln>
            <a:solidFill>
              <a:schemeClr val="tx1"/>
            </a:solidFill>
          </a:ln>
        </p:spPr>
        <p:txBody>
          <a:bodyPr/>
          <a:lstStyle/>
          <a:p>
            <a:r>
              <a:rPr lang="en-US" dirty="0" smtClean="0"/>
              <a:t>US Workforce labels follow:</a:t>
            </a:r>
            <a:br>
              <a:rPr lang="en-US" dirty="0" smtClean="0"/>
            </a:br>
            <a:r>
              <a:rPr lang="en-US" dirty="0" smtClean="0"/>
              <a:t>- OSHA</a:t>
            </a:r>
            <a:br>
              <a:rPr lang="en-US" dirty="0" smtClean="0"/>
            </a:br>
            <a:r>
              <a:rPr lang="en-US" dirty="0" smtClean="0"/>
              <a:t>- ANSI</a:t>
            </a:r>
            <a:br>
              <a:rPr lang="en-US" dirty="0" smtClean="0"/>
            </a:br>
            <a:r>
              <a:rPr lang="en-US" dirty="0" smtClean="0"/>
              <a:t>- NJ Right to Know Law</a:t>
            </a:r>
            <a:br>
              <a:rPr lang="en-US" dirty="0" smtClean="0"/>
            </a:br>
            <a:r>
              <a:rPr lang="en-US" dirty="0" smtClean="0"/>
              <a:t>- CA Proposition 65</a:t>
            </a:r>
          </a:p>
          <a:p>
            <a:r>
              <a:rPr lang="en-US" dirty="0" smtClean="0"/>
              <a:t>Canada Workforce labels follow  WHMIS</a:t>
            </a:r>
          </a:p>
          <a:p>
            <a:r>
              <a:rPr lang="en-US" dirty="0" smtClean="0"/>
              <a:t>Lots of differences among these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683">
                                            <p:txEl>
                                              <p:pRg st="2" end="2"/>
                                            </p:txEl>
                                          </p:spTgt>
                                        </p:tgtEl>
                                        <p:attrNameLst>
                                          <p:attrName>style.visibility</p:attrName>
                                        </p:attrNameLst>
                                      </p:cBhvr>
                                      <p:to>
                                        <p:strVal val="visible"/>
                                      </p:to>
                                    </p:set>
                                  </p:childTnLst>
                                </p:cTn>
                              </p:par>
                              <p:par>
                                <p:cTn id="9" presetID="9" presetClass="emph" presetSubtype="0" nodeType="withEffect">
                                  <p:stCondLst>
                                    <p:cond delay="0"/>
                                  </p:stCondLst>
                                  <p:childTnLst>
                                    <p:set>
                                      <p:cBhvr rctx="PPT">
                                        <p:cTn id="10" dur="indefinite"/>
                                        <p:tgtEl>
                                          <p:spTgt spid="71683">
                                            <p:txEl>
                                              <p:pRg st="0" end="0"/>
                                            </p:txEl>
                                          </p:spTgt>
                                        </p:tgtEl>
                                        <p:attrNameLst>
                                          <p:attrName>style.opacity</p:attrName>
                                        </p:attrNameLst>
                                      </p:cBhvr>
                                      <p:to>
                                        <p:strVal val="0.5"/>
                                      </p:to>
                                    </p:set>
                                    <p:animEffect filter="image" prLst="opacity: 0.5">
                                      <p:cBhvr rctx="IE">
                                        <p:cTn id="11" dur="indefinite"/>
                                        <p:tgtEl>
                                          <p:spTgt spid="716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solidFill>
                  <a:srgbClr val="000099"/>
                </a:solidFill>
                <a:latin typeface="Tahoma" pitchFamily="34" charset="0"/>
                <a:cs typeface="Tahoma" pitchFamily="34" charset="0"/>
              </a:rPr>
              <a:t>Six Elements Of The GHS Label</a:t>
            </a:r>
          </a:p>
        </p:txBody>
      </p:sp>
      <p:sp>
        <p:nvSpPr>
          <p:cNvPr id="59395" name="Content Placeholder 2"/>
          <p:cNvSpPr>
            <a:spLocks noGrp="1"/>
          </p:cNvSpPr>
          <p:nvPr>
            <p:ph idx="1"/>
          </p:nvPr>
        </p:nvSpPr>
        <p:spPr>
          <a:xfrm>
            <a:off x="609600" y="1752600"/>
            <a:ext cx="8153400" cy="4038600"/>
          </a:xfrm>
        </p:spPr>
        <p:txBody>
          <a:bodyPr/>
          <a:lstStyle/>
          <a:p>
            <a:r>
              <a:rPr lang="en-US" smtClean="0"/>
              <a:t>Product Identifier</a:t>
            </a:r>
          </a:p>
          <a:p>
            <a:r>
              <a:rPr lang="en-US" smtClean="0"/>
              <a:t>Supplier Identification</a:t>
            </a:r>
          </a:p>
          <a:p>
            <a:r>
              <a:rPr lang="en-US" smtClean="0"/>
              <a:t>Chemical Identification</a:t>
            </a:r>
          </a:p>
          <a:p>
            <a:r>
              <a:rPr lang="en-US" smtClean="0">
                <a:solidFill>
                  <a:srgbClr val="0000CC"/>
                </a:solidFill>
              </a:rPr>
              <a:t>Hazard Pictograms </a:t>
            </a:r>
          </a:p>
          <a:p>
            <a:r>
              <a:rPr lang="en-US" smtClean="0">
                <a:solidFill>
                  <a:srgbClr val="0000CC"/>
                </a:solidFill>
              </a:rPr>
              <a:t>Signal Words </a:t>
            </a:r>
          </a:p>
          <a:p>
            <a:r>
              <a:rPr lang="en-US" smtClean="0">
                <a:solidFill>
                  <a:srgbClr val="0000CC"/>
                </a:solidFill>
              </a:rPr>
              <a:t>Hazard Statements describing nature of hazards</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533400" y="304800"/>
            <a:ext cx="8153400" cy="990600"/>
          </a:xfrm>
        </p:spPr>
        <p:txBody>
          <a:bodyPr/>
          <a:lstStyle/>
          <a:p>
            <a:r>
              <a:rPr lang="en-US" sz="4200" smtClean="0">
                <a:solidFill>
                  <a:srgbClr val="000099"/>
                </a:solidFill>
                <a:latin typeface="Tahoma" pitchFamily="34" charset="0"/>
                <a:cs typeface="Tahoma" pitchFamily="34" charset="0"/>
              </a:rPr>
              <a:t>GHS Label For Acetone</a:t>
            </a:r>
          </a:p>
        </p:txBody>
      </p:sp>
      <p:sp>
        <p:nvSpPr>
          <p:cNvPr id="60419" name="Content Placeholder 2"/>
          <p:cNvSpPr>
            <a:spLocks noGrp="1"/>
          </p:cNvSpPr>
          <p:nvPr>
            <p:ph idx="1"/>
          </p:nvPr>
        </p:nvSpPr>
        <p:spPr/>
        <p:txBody>
          <a:bodyPr/>
          <a:lstStyle/>
          <a:p>
            <a:endParaRPr lang="en-US" smtClean="0"/>
          </a:p>
        </p:txBody>
      </p:sp>
      <p:pic>
        <p:nvPicPr>
          <p:cNvPr id="60420" name="Picture 34" descr="Presentation5.jpg"/>
          <p:cNvPicPr>
            <a:picLocks noChangeAspect="1" noChangeArrowheads="1"/>
          </p:cNvPicPr>
          <p:nvPr/>
        </p:nvPicPr>
        <p:blipFill>
          <a:blip r:embed="rId3" cstate="print"/>
          <a:srcRect/>
          <a:stretch>
            <a:fillRect/>
          </a:stretch>
        </p:blipFill>
        <p:spPr bwMode="auto">
          <a:xfrm>
            <a:off x="1295400" y="1371600"/>
            <a:ext cx="6972300" cy="5238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81000" y="533400"/>
            <a:ext cx="2743200" cy="914400"/>
          </a:xfrm>
        </p:spPr>
        <p:txBody>
          <a:bodyPr/>
          <a:lstStyle/>
          <a:p>
            <a:r>
              <a:rPr lang="en-US" sz="2400" b="1" smtClean="0">
                <a:solidFill>
                  <a:srgbClr val="000099"/>
                </a:solidFill>
                <a:latin typeface="Tahoma" pitchFamily="34" charset="0"/>
                <a:cs typeface="Tahoma" pitchFamily="34" charset="0"/>
              </a:rPr>
              <a:t>GHS Label For Epichlorohydrin</a:t>
            </a:r>
          </a:p>
        </p:txBody>
      </p:sp>
      <p:graphicFrame>
        <p:nvGraphicFramePr>
          <p:cNvPr id="4" name="Content Placeholder 3"/>
          <p:cNvGraphicFramePr>
            <a:graphicFrameLocks noGrp="1"/>
          </p:cNvGraphicFramePr>
          <p:nvPr>
            <p:ph idx="1"/>
          </p:nvPr>
        </p:nvGraphicFramePr>
        <p:xfrm>
          <a:off x="3048000" y="609600"/>
          <a:ext cx="5715000" cy="5329239"/>
        </p:xfrm>
        <a:graphic>
          <a:graphicData uri="http://schemas.openxmlformats.org/drawingml/2006/table">
            <a:tbl>
              <a:tblPr/>
              <a:tblGrid>
                <a:gridCol w="5715000"/>
              </a:tblGrid>
              <a:tr h="1206500">
                <a:tc>
                  <a:txBody>
                    <a:bodyPr/>
                    <a:lstStyle/>
                    <a:p>
                      <a:pPr marL="0" marR="0" lvl="0" indent="2312988"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it-IT" altLang="ja-JP" sz="1800" b="1" i="0" u="none" strike="noStrike" cap="none" normalizeH="0" baseline="0" dirty="0" smtClean="0">
                          <a:ln>
                            <a:noFill/>
                          </a:ln>
                          <a:solidFill>
                            <a:schemeClr val="tx1"/>
                          </a:solidFill>
                          <a:effectLst/>
                          <a:latin typeface="Gothic720"/>
                          <a:ea typeface="ＭＳ Ｐゴシック" pitchFamily="30" charset="-128"/>
                          <a:cs typeface="Angsana New" pitchFamily="18" charset="-34"/>
                        </a:rPr>
                        <a:t>Epichlohydrin</a:t>
                      </a:r>
                      <a:endParaRPr kumimoji="0" lang="en-US" altLang="ja-JP" sz="1800" b="1" i="0" u="none" strike="noStrike" cap="none" normalizeH="0" baseline="0" dirty="0" smtClean="0">
                        <a:ln>
                          <a:noFill/>
                        </a:ln>
                        <a:solidFill>
                          <a:schemeClr val="tx1"/>
                        </a:solidFill>
                        <a:effectLst/>
                        <a:latin typeface="Century" pitchFamily="18" charset="0"/>
                        <a:ea typeface="ＭＳ Ｐゴシック" pitchFamily="30" charset="-128"/>
                        <a:cs typeface="Angsana New" pitchFamily="18" charset="-34"/>
                      </a:endParaRPr>
                    </a:p>
                    <a:p>
                      <a:pPr marL="0" marR="0" lvl="0" indent="2312988" algn="l" defTabSz="914400" rtl="0" eaLnBrk="1" fontAlgn="base" latinLnBrk="0" hangingPunct="1">
                        <a:lnSpc>
                          <a:spcPct val="100000"/>
                        </a:lnSpc>
                        <a:spcBef>
                          <a:spcPct val="0"/>
                        </a:spcBef>
                        <a:spcAft>
                          <a:spcPct val="0"/>
                        </a:spcAft>
                        <a:buClrTx/>
                        <a:buSzPct val="70000"/>
                        <a:buFontTx/>
                        <a:buNone/>
                        <a:tabLst/>
                      </a:pPr>
                      <a:r>
                        <a:rPr kumimoji="0" lang="it-IT" altLang="ja-JP" sz="1800" b="1" i="0" u="none" strike="noStrike" cap="none" normalizeH="0" baseline="0" dirty="0" smtClean="0">
                          <a:ln>
                            <a:noFill/>
                          </a:ln>
                          <a:solidFill>
                            <a:schemeClr val="tx1"/>
                          </a:solidFill>
                          <a:effectLst/>
                          <a:latin typeface="Century" pitchFamily="18" charset="0"/>
                          <a:ea typeface="MS Gothic" pitchFamily="49" charset="-128"/>
                          <a:cs typeface="Times New Roman" pitchFamily="18" charset="0"/>
                        </a:rPr>
                        <a:t>1-Chloro-2,3-epoxypropane</a:t>
                      </a:r>
                      <a:endParaRPr kumimoji="0" lang="en-US" altLang="ja-JP" sz="1800" b="1" i="0" u="none" strike="noStrike" cap="none" normalizeH="0" baseline="0" dirty="0" smtClean="0">
                        <a:ln>
                          <a:noFill/>
                        </a:ln>
                        <a:solidFill>
                          <a:schemeClr val="tx1"/>
                        </a:solidFill>
                        <a:effectLst/>
                        <a:latin typeface="Century" pitchFamily="18" charset="0"/>
                        <a:ea typeface="ＭＳ Ｐゴシック" pitchFamily="30" charset="-128"/>
                        <a:cs typeface="Angsana New" pitchFamily="18" charset="-34"/>
                      </a:endParaRPr>
                    </a:p>
                    <a:p>
                      <a:pPr marL="0" marR="0" lvl="0" indent="2312988" algn="l" defTabSz="914400" rtl="0" eaLnBrk="1" fontAlgn="base" latinLnBrk="0" hangingPunct="1">
                        <a:lnSpc>
                          <a:spcPct val="100000"/>
                        </a:lnSpc>
                        <a:spcBef>
                          <a:spcPct val="0"/>
                        </a:spcBef>
                        <a:spcAft>
                          <a:spcPct val="0"/>
                        </a:spcAft>
                        <a:buClrTx/>
                        <a:buSzPct val="70000"/>
                        <a:buFontTx/>
                        <a:buNone/>
                        <a:tabLst/>
                      </a:pPr>
                      <a:r>
                        <a:rPr kumimoji="0" lang="it-IT" altLang="ja-JP" sz="1800" b="1" i="0" u="none" strike="noStrike" cap="none" normalizeH="0" baseline="0" dirty="0" smtClean="0">
                          <a:ln>
                            <a:noFill/>
                          </a:ln>
                          <a:solidFill>
                            <a:schemeClr val="tx1"/>
                          </a:solidFill>
                          <a:effectLst/>
                          <a:latin typeface="Century" pitchFamily="18" charset="0"/>
                          <a:ea typeface="MS Gothic" pitchFamily="49" charset="-128"/>
                          <a:cs typeface="Angsana New" pitchFamily="18" charset="-34"/>
                        </a:rPr>
                        <a:t>CAS No. 106-89-8</a:t>
                      </a:r>
                      <a:endParaRPr kumimoji="0" lang="en-US" altLang="ja-JP" sz="1800" b="1" i="0" u="none" strike="noStrike" cap="none" normalizeH="0" baseline="0" dirty="0" smtClean="0">
                        <a:ln>
                          <a:noFill/>
                        </a:ln>
                        <a:solidFill>
                          <a:schemeClr val="tx1"/>
                        </a:solidFill>
                        <a:effectLst/>
                        <a:latin typeface="Century" pitchFamily="18" charset="0"/>
                        <a:ea typeface="ＭＳ Ｐゴシック" pitchFamily="30" charset="-128"/>
                        <a:cs typeface="Angsana New" pitchFamily="18" charset="-34"/>
                      </a:endParaRPr>
                    </a:p>
                    <a:p>
                      <a:pPr marL="0" marR="0" lvl="0" indent="2312988" algn="l" defTabSz="914400" rtl="0" eaLnBrk="1" fontAlgn="base" latinLnBrk="0" hangingPunct="1">
                        <a:lnSpc>
                          <a:spcPct val="100000"/>
                        </a:lnSpc>
                        <a:spcBef>
                          <a:spcPct val="0"/>
                        </a:spcBef>
                        <a:spcAft>
                          <a:spcPct val="0"/>
                        </a:spcAft>
                        <a:buClrTx/>
                        <a:buSzPct val="70000"/>
                        <a:buFontTx/>
                        <a:buNone/>
                        <a:tabLst/>
                      </a:pPr>
                      <a:r>
                        <a:rPr kumimoji="0" lang="it-IT" altLang="ja-JP" sz="1800" b="1" i="0" u="none" strike="noStrike" cap="none" normalizeH="0" baseline="0" dirty="0" smtClean="0">
                          <a:ln>
                            <a:noFill/>
                          </a:ln>
                          <a:solidFill>
                            <a:schemeClr val="tx1"/>
                          </a:solidFill>
                          <a:effectLst/>
                          <a:latin typeface="Century" pitchFamily="18" charset="0"/>
                          <a:ea typeface="MS Gothic" pitchFamily="49" charset="-128"/>
                          <a:cs typeface="Angsana New" pitchFamily="18" charset="-34"/>
                        </a:rPr>
                        <a:t>UN No. 2023</a:t>
                      </a:r>
                      <a:endParaRPr kumimoji="0" lang="it-IT" altLang="ja-JP" sz="1800" b="1" i="0" u="none" strike="noStrike" cap="none" normalizeH="0" baseline="0" dirty="0" smtClean="0">
                        <a:ln>
                          <a:noFill/>
                        </a:ln>
                        <a:solidFill>
                          <a:schemeClr val="tx1"/>
                        </a:solidFill>
                        <a:effectLst/>
                        <a:latin typeface="Garamond" pitchFamily="18" charset="0"/>
                        <a:ea typeface="ＭＳ Ｐゴシック" pitchFamily="30" charset="-128"/>
                        <a:cs typeface="Angsana New" pitchFamily="18" charset="-34"/>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83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1" i="0" u="none" strike="noStrike" cap="none" normalizeH="0" baseline="0" smtClean="0">
                        <a:ln>
                          <a:noFill/>
                        </a:ln>
                        <a:solidFill>
                          <a:schemeClr val="tx1"/>
                        </a:solidFill>
                        <a:effectLst/>
                        <a:latin typeface="Garamond" pitchFamily="18" charset="0"/>
                        <a:cs typeface="Angsana New" pitchFamily="18" charset="-34"/>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3713">
                <a:tc>
                  <a:txBody>
                    <a:bodyPr/>
                    <a:lstStyle/>
                    <a:p>
                      <a:pPr marL="0" marR="0" lvl="0" indent="0" algn="ctr"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altLang="ja-JP" sz="1800" b="1" i="0" u="none" strike="noStrike" cap="none" normalizeH="0" baseline="0" smtClean="0">
                          <a:ln>
                            <a:noFill/>
                          </a:ln>
                          <a:solidFill>
                            <a:schemeClr val="tx1"/>
                          </a:solidFill>
                          <a:effectLst/>
                          <a:latin typeface="Garamond" pitchFamily="18" charset="0"/>
                          <a:ea typeface="MS Gothic" pitchFamily="49" charset="-128"/>
                          <a:cs typeface="Times New Roman" pitchFamily="18" charset="0"/>
                        </a:rPr>
                        <a:t>Hazard</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0688">
                <a:tc>
                  <a:txBody>
                    <a:bodyPr/>
                    <a:lstStyle/>
                    <a:p>
                      <a:pPr marL="0" marR="0" lvl="0" indent="1397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altLang="ja-JP" sz="1800" b="1" i="0" u="none" strike="noStrike" cap="none" normalizeH="0" baseline="0" smtClean="0">
                          <a:ln>
                            <a:noFill/>
                          </a:ln>
                          <a:solidFill>
                            <a:schemeClr val="tx1"/>
                          </a:solidFill>
                          <a:effectLst/>
                          <a:latin typeface="Gothic720"/>
                          <a:ea typeface="ＭＳ Ｐゴシック" pitchFamily="30" charset="-128"/>
                          <a:cs typeface="Angsana New" pitchFamily="18" charset="-34"/>
                        </a:rPr>
                        <a:t>Hazard statements:</a:t>
                      </a:r>
                      <a:endParaRPr kumimoji="0" lang="en-US" altLang="ja-JP" sz="1800" b="1" i="0" u="none" strike="noStrike" cap="none" normalizeH="0" baseline="0" smtClean="0">
                        <a:ln>
                          <a:noFill/>
                        </a:ln>
                        <a:solidFill>
                          <a:schemeClr val="tx1"/>
                        </a:solidFill>
                        <a:effectLst/>
                        <a:latin typeface="Century" pitchFamily="18" charset="0"/>
                        <a:ea typeface="ＭＳ Ｐゴシック" pitchFamily="30" charset="-128"/>
                        <a:cs typeface="Angsana New" pitchFamily="18" charset="-34"/>
                      </a:endParaRPr>
                    </a:p>
                    <a:p>
                      <a:pPr marL="0" marR="0" lvl="0" indent="139700" algn="l" defTabSz="914400" rtl="0" eaLnBrk="1" fontAlgn="base" latinLnBrk="0" hangingPunct="1">
                        <a:lnSpc>
                          <a:spcPct val="100000"/>
                        </a:lnSpc>
                        <a:spcBef>
                          <a:spcPct val="0"/>
                        </a:spcBef>
                        <a:spcAft>
                          <a:spcPct val="0"/>
                        </a:spcAft>
                        <a:buClrTx/>
                        <a:buSzPct val="70000"/>
                        <a:buFontTx/>
                        <a:buNone/>
                        <a:tabLst/>
                      </a:pPr>
                      <a:r>
                        <a:rPr kumimoji="0" lang="ja-JP" altLang="en-US" sz="1800" b="1" i="0" u="none" strike="noStrike" cap="none" normalizeH="0" baseline="0" smtClean="0">
                          <a:ln>
                            <a:noFill/>
                          </a:ln>
                          <a:solidFill>
                            <a:schemeClr val="tx1"/>
                          </a:solidFill>
                          <a:effectLst/>
                          <a:latin typeface="Gothic720"/>
                          <a:ea typeface="MS Mincho" pitchFamily="49" charset="-128"/>
                          <a:cs typeface="ＭＳ Ｐゴシック" pitchFamily="30" charset="-128"/>
                        </a:rPr>
                        <a:t>・</a:t>
                      </a:r>
                      <a:r>
                        <a:rPr kumimoji="0" lang="en-US" altLang="ja-JP" sz="1800" b="1" i="0" u="none" strike="noStrike" cap="none" normalizeH="0" baseline="0" smtClean="0">
                          <a:ln>
                            <a:noFill/>
                          </a:ln>
                          <a:solidFill>
                            <a:schemeClr val="tx1"/>
                          </a:solidFill>
                          <a:effectLst/>
                          <a:latin typeface="Gothic720"/>
                          <a:ea typeface="Gothic720"/>
                          <a:cs typeface="ＭＳ Ｐゴシック" pitchFamily="30" charset="-128"/>
                        </a:rPr>
                        <a:t>Toxic if swallowed</a:t>
                      </a:r>
                      <a:endParaRPr kumimoji="0" lang="en-US" altLang="ja-JP" sz="1800" b="1" i="0" u="none" strike="noStrike" cap="none" normalizeH="0" baseline="0" smtClean="0">
                        <a:ln>
                          <a:noFill/>
                        </a:ln>
                        <a:solidFill>
                          <a:schemeClr val="tx1"/>
                        </a:solidFill>
                        <a:effectLst/>
                        <a:latin typeface="Century" pitchFamily="18" charset="0"/>
                        <a:ea typeface="ＭＳ Ｐゴシック" pitchFamily="30" charset="-128"/>
                        <a:cs typeface="Angsana New" pitchFamily="18" charset="-34"/>
                      </a:endParaRPr>
                    </a:p>
                    <a:p>
                      <a:pPr marL="0" marR="0" lvl="0" indent="139700" algn="l" defTabSz="914400" rtl="0" eaLnBrk="1" fontAlgn="base" latinLnBrk="0" hangingPunct="1">
                        <a:lnSpc>
                          <a:spcPct val="100000"/>
                        </a:lnSpc>
                        <a:spcBef>
                          <a:spcPct val="0"/>
                        </a:spcBef>
                        <a:spcAft>
                          <a:spcPct val="0"/>
                        </a:spcAft>
                        <a:buClrTx/>
                        <a:buSzPct val="70000"/>
                        <a:buFontTx/>
                        <a:buNone/>
                        <a:tabLst/>
                      </a:pPr>
                      <a:r>
                        <a:rPr kumimoji="0" lang="ja-JP" altLang="en-US" sz="1800" b="1" i="0" u="none" strike="noStrike" cap="none" normalizeH="0" baseline="0" smtClean="0">
                          <a:ln>
                            <a:noFill/>
                          </a:ln>
                          <a:solidFill>
                            <a:schemeClr val="tx1"/>
                          </a:solidFill>
                          <a:effectLst/>
                          <a:latin typeface="Gothic720"/>
                          <a:ea typeface="MS Mincho" pitchFamily="49" charset="-128"/>
                          <a:cs typeface="Angsana New" pitchFamily="18" charset="-34"/>
                        </a:rPr>
                        <a:t>・</a:t>
                      </a:r>
                      <a:r>
                        <a:rPr kumimoji="0" lang="en-US" altLang="ja-JP" sz="1800" b="1" i="0" u="none" strike="noStrike" cap="none" normalizeH="0" baseline="0" smtClean="0">
                          <a:ln>
                            <a:noFill/>
                          </a:ln>
                          <a:solidFill>
                            <a:schemeClr val="tx1"/>
                          </a:solidFill>
                          <a:effectLst/>
                          <a:latin typeface="Gothic720"/>
                          <a:ea typeface="ＭＳ Ｐゴシック" pitchFamily="30" charset="-128"/>
                          <a:cs typeface="Angsana New" pitchFamily="18" charset="-34"/>
                        </a:rPr>
                        <a:t>Toxic in contact with skin</a:t>
                      </a:r>
                      <a:endParaRPr kumimoji="0" lang="en-US" altLang="ja-JP" sz="1800" b="1" i="0" u="none" strike="noStrike" cap="none" normalizeH="0" baseline="0" smtClean="0">
                        <a:ln>
                          <a:noFill/>
                        </a:ln>
                        <a:solidFill>
                          <a:schemeClr val="tx1"/>
                        </a:solidFill>
                        <a:effectLst/>
                        <a:latin typeface="Century" pitchFamily="18" charset="0"/>
                        <a:ea typeface="ＭＳ Ｐゴシック" pitchFamily="30" charset="-128"/>
                        <a:cs typeface="Angsana New" pitchFamily="18" charset="-34"/>
                      </a:endParaRPr>
                    </a:p>
                    <a:p>
                      <a:pPr marL="0" marR="0" lvl="0" indent="139700" algn="l" defTabSz="914400" rtl="0" eaLnBrk="1" fontAlgn="base" latinLnBrk="0" hangingPunct="1">
                        <a:lnSpc>
                          <a:spcPct val="100000"/>
                        </a:lnSpc>
                        <a:spcBef>
                          <a:spcPct val="0"/>
                        </a:spcBef>
                        <a:spcAft>
                          <a:spcPct val="0"/>
                        </a:spcAft>
                        <a:buClrTx/>
                        <a:buSzPct val="70000"/>
                        <a:buFontTx/>
                        <a:buNone/>
                        <a:tabLst/>
                      </a:pPr>
                      <a:r>
                        <a:rPr kumimoji="0" lang="ja-JP" altLang="en-US" sz="1800" b="1" i="0" u="none" strike="noStrike" cap="none" normalizeH="0" baseline="0" smtClean="0">
                          <a:ln>
                            <a:noFill/>
                          </a:ln>
                          <a:solidFill>
                            <a:schemeClr val="tx1"/>
                          </a:solidFill>
                          <a:effectLst/>
                          <a:latin typeface="Gothic720"/>
                          <a:ea typeface="MS Mincho" pitchFamily="49" charset="-128"/>
                          <a:cs typeface="Angsana New" pitchFamily="18" charset="-34"/>
                        </a:rPr>
                        <a:t>・</a:t>
                      </a:r>
                      <a:r>
                        <a:rPr kumimoji="0" lang="en-US" altLang="ja-JP" sz="1800" b="1" i="0" u="none" strike="noStrike" cap="none" normalizeH="0" baseline="0" smtClean="0">
                          <a:ln>
                            <a:noFill/>
                          </a:ln>
                          <a:solidFill>
                            <a:schemeClr val="tx1"/>
                          </a:solidFill>
                          <a:effectLst/>
                          <a:latin typeface="Gothic720"/>
                          <a:ea typeface="ＭＳ Ｐゴシック" pitchFamily="30" charset="-128"/>
                          <a:cs typeface="Angsana New" pitchFamily="18" charset="-34"/>
                        </a:rPr>
                        <a:t>Fatal if inhaled</a:t>
                      </a:r>
                      <a:endParaRPr kumimoji="0" lang="en-US" altLang="ja-JP" sz="1800" b="1" i="0" u="none" strike="noStrike" cap="none" normalizeH="0" baseline="0" smtClean="0">
                        <a:ln>
                          <a:noFill/>
                        </a:ln>
                        <a:solidFill>
                          <a:schemeClr val="tx1"/>
                        </a:solidFill>
                        <a:effectLst/>
                        <a:latin typeface="Century" pitchFamily="18" charset="0"/>
                        <a:ea typeface="ＭＳ Ｐゴシック" pitchFamily="30" charset="-128"/>
                        <a:cs typeface="Angsana New" pitchFamily="18" charset="-34"/>
                      </a:endParaRPr>
                    </a:p>
                    <a:p>
                      <a:pPr marL="0" marR="0" lvl="0" indent="139700" algn="l" defTabSz="914400" rtl="0" eaLnBrk="1" fontAlgn="base" latinLnBrk="0" hangingPunct="1">
                        <a:lnSpc>
                          <a:spcPct val="100000"/>
                        </a:lnSpc>
                        <a:spcBef>
                          <a:spcPct val="0"/>
                        </a:spcBef>
                        <a:spcAft>
                          <a:spcPct val="0"/>
                        </a:spcAft>
                        <a:buClrTx/>
                        <a:buSzPct val="70000"/>
                        <a:buFontTx/>
                        <a:buNone/>
                        <a:tabLst/>
                      </a:pPr>
                      <a:r>
                        <a:rPr kumimoji="0" lang="ja-JP" altLang="en-US" sz="1800" b="1" i="0" u="none" strike="noStrike" cap="none" normalizeH="0" baseline="0" smtClean="0">
                          <a:ln>
                            <a:noFill/>
                          </a:ln>
                          <a:solidFill>
                            <a:schemeClr val="tx1"/>
                          </a:solidFill>
                          <a:effectLst/>
                          <a:latin typeface="Gothic720"/>
                          <a:ea typeface="MS Mincho" pitchFamily="49" charset="-128"/>
                          <a:cs typeface="Angsana New" pitchFamily="18" charset="-34"/>
                        </a:rPr>
                        <a:t>・</a:t>
                      </a:r>
                      <a:r>
                        <a:rPr kumimoji="0" lang="en-US" altLang="ja-JP" sz="1800" b="1" i="0" u="none" strike="noStrike" cap="none" normalizeH="0" baseline="0" smtClean="0">
                          <a:ln>
                            <a:noFill/>
                          </a:ln>
                          <a:solidFill>
                            <a:schemeClr val="tx1"/>
                          </a:solidFill>
                          <a:effectLst/>
                          <a:latin typeface="Gothic720"/>
                          <a:ea typeface="ＭＳ Ｐゴシック" pitchFamily="30" charset="-128"/>
                          <a:cs typeface="Angsana New" pitchFamily="18" charset="-34"/>
                        </a:rPr>
                        <a:t>May cause an allergic skin reaction.</a:t>
                      </a:r>
                      <a:endParaRPr kumimoji="0" lang="en-US" altLang="ja-JP" sz="1800" b="1" i="0" u="none" strike="noStrike" cap="none" normalizeH="0" baseline="0" smtClean="0">
                        <a:ln>
                          <a:noFill/>
                        </a:ln>
                        <a:solidFill>
                          <a:schemeClr val="tx1"/>
                        </a:solidFill>
                        <a:effectLst/>
                        <a:latin typeface="Century" pitchFamily="18" charset="0"/>
                        <a:ea typeface="ＭＳ Ｐゴシック" pitchFamily="30" charset="-128"/>
                        <a:cs typeface="Angsana New" pitchFamily="18" charset="-34"/>
                      </a:endParaRPr>
                    </a:p>
                    <a:p>
                      <a:pPr marL="0" marR="0" lvl="0" indent="139700" algn="l" defTabSz="914400" rtl="0" eaLnBrk="1" fontAlgn="base" latinLnBrk="0" hangingPunct="1">
                        <a:lnSpc>
                          <a:spcPct val="100000"/>
                        </a:lnSpc>
                        <a:spcBef>
                          <a:spcPct val="0"/>
                        </a:spcBef>
                        <a:spcAft>
                          <a:spcPct val="0"/>
                        </a:spcAft>
                        <a:buClrTx/>
                        <a:buSzPct val="70000"/>
                        <a:buFontTx/>
                        <a:buNone/>
                        <a:tabLst/>
                      </a:pPr>
                      <a:r>
                        <a:rPr kumimoji="0" lang="ja-JP" altLang="en-US" sz="1800" b="1" i="0" u="none" strike="noStrike" cap="none" normalizeH="0" baseline="0" smtClean="0">
                          <a:ln>
                            <a:noFill/>
                          </a:ln>
                          <a:solidFill>
                            <a:schemeClr val="tx1"/>
                          </a:solidFill>
                          <a:effectLst/>
                          <a:latin typeface="Gothic720"/>
                          <a:ea typeface="MS Mincho" pitchFamily="49" charset="-128"/>
                          <a:cs typeface="Angsana New" pitchFamily="18" charset="-34"/>
                        </a:rPr>
                        <a:t>・</a:t>
                      </a:r>
                      <a:r>
                        <a:rPr kumimoji="0" lang="en-US" altLang="ja-JP" sz="1800" b="1" i="0" u="none" strike="noStrike" cap="none" normalizeH="0" baseline="0" smtClean="0">
                          <a:ln>
                            <a:noFill/>
                          </a:ln>
                          <a:solidFill>
                            <a:schemeClr val="tx1"/>
                          </a:solidFill>
                          <a:effectLst/>
                          <a:latin typeface="Gothic720"/>
                          <a:ea typeface="ＭＳ Ｐゴシック" pitchFamily="30" charset="-128"/>
                          <a:cs typeface="Angsana New" pitchFamily="18" charset="-34"/>
                        </a:rPr>
                        <a:t>May cause genetic defects.</a:t>
                      </a:r>
                      <a:endParaRPr kumimoji="0" lang="en-US" altLang="ja-JP" sz="1800" b="1" i="0" u="none" strike="noStrike" cap="none" normalizeH="0" baseline="0" smtClean="0">
                        <a:ln>
                          <a:noFill/>
                        </a:ln>
                        <a:solidFill>
                          <a:schemeClr val="tx1"/>
                        </a:solidFill>
                        <a:effectLst/>
                        <a:latin typeface="Century" pitchFamily="18" charset="0"/>
                        <a:ea typeface="ＭＳ Ｐゴシック" pitchFamily="30" charset="-128"/>
                        <a:cs typeface="Angsana New" pitchFamily="18" charset="-34"/>
                      </a:endParaRPr>
                    </a:p>
                    <a:p>
                      <a:pPr marL="0" marR="0" lvl="0" indent="139700" algn="l" defTabSz="914400" rtl="0" eaLnBrk="1" fontAlgn="base" latinLnBrk="0" hangingPunct="1">
                        <a:lnSpc>
                          <a:spcPct val="100000"/>
                        </a:lnSpc>
                        <a:spcBef>
                          <a:spcPct val="0"/>
                        </a:spcBef>
                        <a:spcAft>
                          <a:spcPct val="0"/>
                        </a:spcAft>
                        <a:buClrTx/>
                        <a:buSzPct val="70000"/>
                        <a:buFontTx/>
                        <a:buNone/>
                        <a:tabLst/>
                      </a:pPr>
                      <a:r>
                        <a:rPr kumimoji="0" lang="ja-JP" altLang="en-US" sz="1800" b="1" i="0" u="none" strike="noStrike" cap="none" normalizeH="0" baseline="0" smtClean="0">
                          <a:ln>
                            <a:noFill/>
                          </a:ln>
                          <a:solidFill>
                            <a:schemeClr val="tx1"/>
                          </a:solidFill>
                          <a:effectLst/>
                          <a:latin typeface="Gothic720"/>
                          <a:ea typeface="MS Mincho" pitchFamily="49" charset="-128"/>
                          <a:cs typeface="Angsana New" pitchFamily="18" charset="-34"/>
                        </a:rPr>
                        <a:t>・</a:t>
                      </a:r>
                      <a:r>
                        <a:rPr kumimoji="0" lang="en-US" altLang="ja-JP" sz="1800" b="1" i="0" u="none" strike="noStrike" cap="none" normalizeH="0" baseline="0" smtClean="0">
                          <a:ln>
                            <a:noFill/>
                          </a:ln>
                          <a:solidFill>
                            <a:schemeClr val="tx1"/>
                          </a:solidFill>
                          <a:effectLst/>
                          <a:latin typeface="Gothic720"/>
                          <a:ea typeface="ＭＳ Ｐゴシック" pitchFamily="30" charset="-128"/>
                          <a:cs typeface="Angsana New" pitchFamily="18" charset="-34"/>
                        </a:rPr>
                        <a:t>May cause cancer</a:t>
                      </a:r>
                      <a:endParaRPr kumimoji="0" lang="en-US" altLang="ja-JP" sz="1800" b="1" i="0" u="none" strike="noStrike" cap="none" normalizeH="0" baseline="0" smtClean="0">
                        <a:ln>
                          <a:noFill/>
                        </a:ln>
                        <a:solidFill>
                          <a:schemeClr val="tx1"/>
                        </a:solidFill>
                        <a:effectLst/>
                        <a:latin typeface="Century" pitchFamily="18" charset="0"/>
                        <a:ea typeface="ＭＳ Ｐゴシック" pitchFamily="30" charset="-128"/>
                        <a:cs typeface="Angsana New" pitchFamily="18" charset="-34"/>
                      </a:endParaRPr>
                    </a:p>
                    <a:p>
                      <a:pPr marL="0" marR="0" lvl="0" indent="139700" algn="l" defTabSz="914400" rtl="0" eaLnBrk="1" fontAlgn="base" latinLnBrk="0" hangingPunct="1">
                        <a:lnSpc>
                          <a:spcPct val="100000"/>
                        </a:lnSpc>
                        <a:spcBef>
                          <a:spcPct val="0"/>
                        </a:spcBef>
                        <a:spcAft>
                          <a:spcPct val="0"/>
                        </a:spcAft>
                        <a:buClrTx/>
                        <a:buSzPct val="70000"/>
                        <a:buFontTx/>
                        <a:buNone/>
                        <a:tabLst/>
                      </a:pPr>
                      <a:r>
                        <a:rPr kumimoji="0" lang="ja-JP" altLang="en-US" sz="1800" b="1" i="0" u="none" strike="noStrike" cap="none" normalizeH="0" baseline="0" smtClean="0">
                          <a:ln>
                            <a:noFill/>
                          </a:ln>
                          <a:solidFill>
                            <a:schemeClr val="tx1"/>
                          </a:solidFill>
                          <a:effectLst/>
                          <a:latin typeface="Gothic720"/>
                          <a:ea typeface="MS Mincho" pitchFamily="49" charset="-128"/>
                          <a:cs typeface="Angsana New" pitchFamily="18" charset="-34"/>
                        </a:rPr>
                        <a:t>・</a:t>
                      </a:r>
                      <a:r>
                        <a:rPr kumimoji="0" lang="en-US" altLang="ja-JP" sz="1800" b="1" i="0" u="none" strike="noStrike" cap="none" normalizeH="0" baseline="0" smtClean="0">
                          <a:ln>
                            <a:noFill/>
                          </a:ln>
                          <a:solidFill>
                            <a:schemeClr val="tx1"/>
                          </a:solidFill>
                          <a:effectLst/>
                          <a:latin typeface="Gothic720"/>
                          <a:ea typeface="ＭＳ Ｐゴシック" pitchFamily="30" charset="-128"/>
                          <a:cs typeface="Angsana New" pitchFamily="18" charset="-34"/>
                        </a:rPr>
                        <a:t>Cause severe skin burns and eye damage</a:t>
                      </a:r>
                      <a:endParaRPr kumimoji="0" lang="en-US" altLang="ja-JP" sz="1800" b="1" i="0" u="none" strike="noStrike" cap="none" normalizeH="0" baseline="0" smtClean="0">
                        <a:ln>
                          <a:noFill/>
                        </a:ln>
                        <a:solidFill>
                          <a:schemeClr val="tx1"/>
                        </a:solidFill>
                        <a:effectLst/>
                        <a:latin typeface="Century" pitchFamily="18" charset="0"/>
                        <a:ea typeface="ＭＳ Ｐゴシック" pitchFamily="30" charset="-128"/>
                        <a:cs typeface="Angsana New" pitchFamily="18" charset="-34"/>
                      </a:endParaRPr>
                    </a:p>
                    <a:p>
                      <a:pPr marL="0" marR="0" lvl="0" indent="139700" algn="l" defTabSz="914400" rtl="0" eaLnBrk="1" fontAlgn="base" latinLnBrk="0" hangingPunct="1">
                        <a:lnSpc>
                          <a:spcPct val="100000"/>
                        </a:lnSpc>
                        <a:spcBef>
                          <a:spcPct val="0"/>
                        </a:spcBef>
                        <a:spcAft>
                          <a:spcPct val="0"/>
                        </a:spcAft>
                        <a:buClrTx/>
                        <a:buSzPct val="70000"/>
                        <a:buFontTx/>
                        <a:buNone/>
                        <a:tabLst/>
                      </a:pPr>
                      <a:r>
                        <a:rPr kumimoji="0" lang="ja-JP" altLang="en-US" sz="1800" b="1" i="0" u="none" strike="noStrike" cap="none" normalizeH="0" baseline="0" smtClean="0">
                          <a:ln>
                            <a:noFill/>
                          </a:ln>
                          <a:solidFill>
                            <a:schemeClr val="tx1"/>
                          </a:solidFill>
                          <a:effectLst/>
                          <a:latin typeface="Gothic720"/>
                          <a:ea typeface="MS Mincho" pitchFamily="49" charset="-128"/>
                          <a:cs typeface="Angsana New" pitchFamily="18" charset="-34"/>
                        </a:rPr>
                        <a:t>・</a:t>
                      </a:r>
                      <a:r>
                        <a:rPr kumimoji="0" lang="en-US" altLang="ja-JP" sz="1800" b="1" i="0" u="none" strike="noStrike" cap="none" normalizeH="0" baseline="0" smtClean="0">
                          <a:ln>
                            <a:noFill/>
                          </a:ln>
                          <a:solidFill>
                            <a:schemeClr val="tx1"/>
                          </a:solidFill>
                          <a:effectLst/>
                          <a:latin typeface="Gothic720"/>
                          <a:ea typeface="ＭＳ Ｐゴシック" pitchFamily="30" charset="-128"/>
                          <a:cs typeface="Angsana New" pitchFamily="18" charset="-34"/>
                        </a:rPr>
                        <a:t>Cause serious eye irritation</a:t>
                      </a:r>
                      <a:endParaRPr kumimoji="0" lang="en-US" altLang="ja-JP" sz="1800" b="1" i="0" u="none" strike="noStrike" cap="none" normalizeH="0" baseline="0" smtClean="0">
                        <a:ln>
                          <a:noFill/>
                        </a:ln>
                        <a:solidFill>
                          <a:schemeClr val="tx1"/>
                        </a:solidFill>
                        <a:effectLst/>
                        <a:latin typeface="Century" pitchFamily="18" charset="0"/>
                        <a:ea typeface="ＭＳ Ｐゴシック" pitchFamily="30" charset="-128"/>
                        <a:cs typeface="Angsana New" pitchFamily="18" charset="-34"/>
                      </a:endParaRPr>
                    </a:p>
                    <a:p>
                      <a:pPr marL="0" marR="0" lvl="0" indent="139700" algn="l" defTabSz="914400" rtl="0" eaLnBrk="1" fontAlgn="base" latinLnBrk="0" hangingPunct="1">
                        <a:lnSpc>
                          <a:spcPct val="100000"/>
                        </a:lnSpc>
                        <a:spcBef>
                          <a:spcPct val="0"/>
                        </a:spcBef>
                        <a:spcAft>
                          <a:spcPct val="0"/>
                        </a:spcAft>
                        <a:buClrTx/>
                        <a:buSzPct val="70000"/>
                        <a:buFontTx/>
                        <a:buNone/>
                        <a:tabLst/>
                      </a:pPr>
                      <a:r>
                        <a:rPr kumimoji="0" lang="ja-JP" altLang="en-US" sz="1800" b="1" i="0" u="none" strike="noStrike" cap="none" normalizeH="0" baseline="0" smtClean="0">
                          <a:ln>
                            <a:noFill/>
                          </a:ln>
                          <a:solidFill>
                            <a:schemeClr val="tx1"/>
                          </a:solidFill>
                          <a:effectLst/>
                          <a:latin typeface="Gothic720"/>
                          <a:ea typeface="MS Mincho" pitchFamily="49" charset="-128"/>
                          <a:cs typeface="Angsana New" pitchFamily="18" charset="-34"/>
                        </a:rPr>
                        <a:t>・</a:t>
                      </a:r>
                      <a:r>
                        <a:rPr kumimoji="0" lang="en-US" altLang="ja-JP" sz="1800" b="1" i="0" u="none" strike="noStrike" cap="none" normalizeH="0" baseline="0" smtClean="0">
                          <a:ln>
                            <a:noFill/>
                          </a:ln>
                          <a:solidFill>
                            <a:schemeClr val="tx1"/>
                          </a:solidFill>
                          <a:effectLst/>
                          <a:latin typeface="Gothic720"/>
                          <a:ea typeface="ＭＳ Ｐゴシック" pitchFamily="30" charset="-128"/>
                          <a:cs typeface="Angsana New" pitchFamily="18" charset="-34"/>
                        </a:rPr>
                        <a:t>Toxic to aquatic life</a:t>
                      </a:r>
                      <a:r>
                        <a:rPr kumimoji="0" lang="en-US" altLang="ja-JP" sz="1800" b="1" i="0" u="none" strike="noStrike" cap="none" normalizeH="0" baseline="0" smtClean="0">
                          <a:ln>
                            <a:noFill/>
                          </a:ln>
                          <a:solidFill>
                            <a:schemeClr val="tx1"/>
                          </a:solidFill>
                          <a:effectLst/>
                          <a:latin typeface="MS Gothic" pitchFamily="49" charset="-128"/>
                          <a:ea typeface="MS Gothic" pitchFamily="49" charset="-128"/>
                          <a:cs typeface="Angsana New" pitchFamily="18" charset="-34"/>
                        </a:rPr>
                        <a:t> </a:t>
                      </a:r>
                      <a:endParaRPr kumimoji="0" lang="en-US" altLang="ja-JP" sz="1800" b="1" i="0" u="none" strike="noStrike" cap="none" normalizeH="0" baseline="0" smtClean="0">
                        <a:ln>
                          <a:noFill/>
                        </a:ln>
                        <a:solidFill>
                          <a:schemeClr val="tx1"/>
                        </a:solidFill>
                        <a:effectLst/>
                        <a:latin typeface="Garamond" pitchFamily="18" charset="0"/>
                        <a:ea typeface="ＭＳ Ｐゴシック" pitchFamily="30" charset="-128"/>
                        <a:cs typeface="Angsana New" pitchFamily="18" charset="-34"/>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61455" name="Picture 25"/>
          <p:cNvPicPr>
            <a:picLocks noChangeAspect="1" noChangeArrowheads="1"/>
          </p:cNvPicPr>
          <p:nvPr/>
        </p:nvPicPr>
        <p:blipFill>
          <a:blip r:embed="rId3" cstate="print"/>
          <a:srcRect/>
          <a:stretch>
            <a:fillRect/>
          </a:stretch>
        </p:blipFill>
        <p:spPr bwMode="auto">
          <a:xfrm>
            <a:off x="4191000" y="1905000"/>
            <a:ext cx="533400" cy="496888"/>
          </a:xfrm>
          <a:prstGeom prst="rect">
            <a:avLst/>
          </a:prstGeom>
          <a:noFill/>
          <a:ln w="9525">
            <a:noFill/>
            <a:miter lim="800000"/>
            <a:headEnd/>
            <a:tailEnd/>
          </a:ln>
        </p:spPr>
      </p:pic>
      <p:pic>
        <p:nvPicPr>
          <p:cNvPr id="61456" name="Picture 27"/>
          <p:cNvPicPr>
            <a:picLocks noChangeAspect="1" noChangeArrowheads="1"/>
          </p:cNvPicPr>
          <p:nvPr/>
        </p:nvPicPr>
        <p:blipFill>
          <a:blip r:embed="rId4" cstate="print"/>
          <a:srcRect/>
          <a:stretch>
            <a:fillRect/>
          </a:stretch>
        </p:blipFill>
        <p:spPr bwMode="auto">
          <a:xfrm>
            <a:off x="5029200" y="1905000"/>
            <a:ext cx="611188" cy="495300"/>
          </a:xfrm>
          <a:prstGeom prst="rect">
            <a:avLst/>
          </a:prstGeom>
          <a:noFill/>
          <a:ln w="9525">
            <a:noFill/>
            <a:miter lim="800000"/>
            <a:headEnd/>
            <a:tailEnd/>
          </a:ln>
        </p:spPr>
      </p:pic>
      <p:pic>
        <p:nvPicPr>
          <p:cNvPr id="61457" name="Picture 28"/>
          <p:cNvPicPr>
            <a:picLocks noChangeAspect="1" noChangeArrowheads="1"/>
          </p:cNvPicPr>
          <p:nvPr/>
        </p:nvPicPr>
        <p:blipFill>
          <a:blip r:embed="rId5" cstate="print"/>
          <a:srcRect/>
          <a:stretch>
            <a:fillRect/>
          </a:stretch>
        </p:blipFill>
        <p:spPr bwMode="auto">
          <a:xfrm>
            <a:off x="5943600" y="1905000"/>
            <a:ext cx="611188" cy="477838"/>
          </a:xfrm>
          <a:prstGeom prst="rect">
            <a:avLst/>
          </a:prstGeom>
          <a:noFill/>
          <a:ln w="9525">
            <a:noFill/>
            <a:miter lim="800000"/>
            <a:headEnd/>
            <a:tailEnd/>
          </a:ln>
        </p:spPr>
      </p:pic>
      <p:pic>
        <p:nvPicPr>
          <p:cNvPr id="61458" name="Picture 29"/>
          <p:cNvPicPr>
            <a:picLocks noChangeAspect="1" noChangeArrowheads="1"/>
          </p:cNvPicPr>
          <p:nvPr/>
        </p:nvPicPr>
        <p:blipFill>
          <a:blip r:embed="rId6" cstate="print"/>
          <a:srcRect/>
          <a:stretch>
            <a:fillRect/>
          </a:stretch>
        </p:blipFill>
        <p:spPr bwMode="auto">
          <a:xfrm>
            <a:off x="6858000" y="1905000"/>
            <a:ext cx="611188" cy="517525"/>
          </a:xfrm>
          <a:prstGeom prst="rect">
            <a:avLst/>
          </a:prstGeom>
          <a:noFill/>
          <a:ln w="9525">
            <a:noFill/>
            <a:miter lim="800000"/>
            <a:headEnd/>
            <a:tailEnd/>
          </a:ln>
        </p:spPr>
      </p:pic>
      <p:sp>
        <p:nvSpPr>
          <p:cNvPr id="61459" name="TextBox 8"/>
          <p:cNvSpPr txBox="1">
            <a:spLocks noChangeArrowheads="1"/>
          </p:cNvSpPr>
          <p:nvPr/>
        </p:nvSpPr>
        <p:spPr bwMode="auto">
          <a:xfrm>
            <a:off x="533400" y="2209800"/>
            <a:ext cx="1828800" cy="1077913"/>
          </a:xfrm>
          <a:prstGeom prst="rect">
            <a:avLst/>
          </a:prstGeom>
          <a:noFill/>
          <a:ln w="9525">
            <a:noFill/>
            <a:miter lim="800000"/>
            <a:headEnd/>
            <a:tailEnd/>
          </a:ln>
        </p:spPr>
        <p:txBody>
          <a:bodyPr>
            <a:spAutoFit/>
          </a:bodyPr>
          <a:lstStyle/>
          <a:p>
            <a:pPr eaLnBrk="0" hangingPunct="0"/>
            <a:r>
              <a:rPr lang="en-US" sz="3200">
                <a:solidFill>
                  <a:srgbClr val="000099"/>
                </a:solidFill>
              </a:rPr>
              <a:t>Top Half Of Label</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1751886"/>
            <a:ext cx="8458200" cy="5355312"/>
          </a:xfrm>
          <a:prstGeom prst="rect">
            <a:avLst/>
          </a:prstGeom>
        </p:spPr>
        <p:txBody>
          <a:bodyPr wrap="square">
            <a:spAutoFit/>
          </a:bodyPr>
          <a:lstStyle/>
          <a:p>
            <a:r>
              <a:rPr lang="en-US" b="1" dirty="0" smtClean="0">
                <a:solidFill>
                  <a:schemeClr val="accent1">
                    <a:lumMod val="75000"/>
                  </a:schemeClr>
                </a:solidFill>
              </a:rPr>
              <a:t>Limited </a:t>
            </a:r>
            <a:r>
              <a:rPr lang="en-US" b="1" dirty="0">
                <a:solidFill>
                  <a:schemeClr val="accent1">
                    <a:lumMod val="75000"/>
                  </a:schemeClr>
                </a:solidFill>
              </a:rPr>
              <a:t>Right to Refuse to </a:t>
            </a:r>
            <a:r>
              <a:rPr lang="en-US" b="1" dirty="0" smtClean="0">
                <a:solidFill>
                  <a:schemeClr val="accent1">
                    <a:lumMod val="75000"/>
                  </a:schemeClr>
                </a:solidFill>
              </a:rPr>
              <a:t>Work</a:t>
            </a:r>
          </a:p>
          <a:p>
            <a:r>
              <a:rPr lang="en-US" dirty="0" smtClean="0">
                <a:solidFill>
                  <a:schemeClr val="accent1">
                    <a:lumMod val="75000"/>
                  </a:schemeClr>
                </a:solidFill>
              </a:rPr>
              <a:t> </a:t>
            </a:r>
            <a:endParaRPr lang="en-US" dirty="0">
              <a:solidFill>
                <a:schemeClr val="accent1">
                  <a:lumMod val="75000"/>
                </a:schemeClr>
              </a:solidFill>
            </a:endParaRPr>
          </a:p>
          <a:p>
            <a:pPr lvl="0"/>
            <a:r>
              <a:rPr lang="en-US" dirty="0">
                <a:solidFill>
                  <a:schemeClr val="accent1">
                    <a:lumMod val="75000"/>
                  </a:schemeClr>
                </a:solidFill>
              </a:rPr>
              <a:t>Employees have a limited right under the OSH Act to refuse to do a job because conditions are hazardous. </a:t>
            </a:r>
            <a:endParaRPr lang="en-US" dirty="0" smtClean="0">
              <a:solidFill>
                <a:schemeClr val="accent1">
                  <a:lumMod val="75000"/>
                </a:schemeClr>
              </a:solidFill>
            </a:endParaRPr>
          </a:p>
          <a:p>
            <a:pPr lvl="0"/>
            <a:endParaRPr lang="en-US" dirty="0">
              <a:solidFill>
                <a:schemeClr val="accent1">
                  <a:lumMod val="75000"/>
                </a:schemeClr>
              </a:solidFill>
            </a:endParaRPr>
          </a:p>
          <a:p>
            <a:pPr lvl="0"/>
            <a:r>
              <a:rPr lang="en-US" dirty="0" smtClean="0">
                <a:solidFill>
                  <a:schemeClr val="accent1">
                    <a:lumMod val="75000"/>
                  </a:schemeClr>
                </a:solidFill>
              </a:rPr>
              <a:t>You </a:t>
            </a:r>
            <a:r>
              <a:rPr lang="en-US" dirty="0">
                <a:solidFill>
                  <a:schemeClr val="accent1">
                    <a:lumMod val="75000"/>
                  </a:schemeClr>
                </a:solidFill>
              </a:rPr>
              <a:t>may do so under the OSH Act only when: </a:t>
            </a:r>
            <a:endParaRPr lang="en-US" dirty="0" smtClean="0">
              <a:solidFill>
                <a:schemeClr val="accent1">
                  <a:lumMod val="75000"/>
                </a:schemeClr>
              </a:solidFill>
            </a:endParaRPr>
          </a:p>
          <a:p>
            <a:endParaRPr lang="en-US" dirty="0" smtClean="0">
              <a:solidFill>
                <a:schemeClr val="accent1">
                  <a:lumMod val="75000"/>
                </a:schemeClr>
              </a:solidFill>
            </a:endParaRPr>
          </a:p>
          <a:p>
            <a:r>
              <a:rPr lang="en-US" dirty="0" smtClean="0">
                <a:solidFill>
                  <a:schemeClr val="accent1">
                    <a:lumMod val="75000"/>
                  </a:schemeClr>
                </a:solidFill>
              </a:rPr>
              <a:t>1. You </a:t>
            </a:r>
            <a:r>
              <a:rPr lang="en-US" dirty="0">
                <a:solidFill>
                  <a:schemeClr val="accent1">
                    <a:lumMod val="75000"/>
                  </a:schemeClr>
                </a:solidFill>
              </a:rPr>
              <a:t>believe that you face death or serious injury (and the situation is so clearly hazardous that any reasonable person would believe the same thing); </a:t>
            </a:r>
            <a:endParaRPr lang="en-US" dirty="0" smtClean="0">
              <a:solidFill>
                <a:schemeClr val="accent1">
                  <a:lumMod val="75000"/>
                </a:schemeClr>
              </a:solidFill>
            </a:endParaRPr>
          </a:p>
          <a:p>
            <a:pPr marL="342900" indent="-342900">
              <a:buAutoNum type="arabicParenBoth"/>
            </a:pPr>
            <a:endParaRPr lang="en-US" dirty="0">
              <a:solidFill>
                <a:schemeClr val="accent1">
                  <a:lumMod val="75000"/>
                </a:schemeClr>
              </a:solidFill>
            </a:endParaRPr>
          </a:p>
          <a:p>
            <a:r>
              <a:rPr lang="en-US" dirty="0" smtClean="0">
                <a:solidFill>
                  <a:schemeClr val="accent1">
                    <a:lumMod val="75000"/>
                  </a:schemeClr>
                </a:solidFill>
              </a:rPr>
              <a:t>2. </a:t>
            </a:r>
            <a:r>
              <a:rPr lang="en-US" dirty="0">
                <a:solidFill>
                  <a:schemeClr val="accent1">
                    <a:lumMod val="75000"/>
                  </a:schemeClr>
                </a:solidFill>
              </a:rPr>
              <a:t>Y</a:t>
            </a:r>
            <a:r>
              <a:rPr lang="en-US" dirty="0" smtClean="0">
                <a:solidFill>
                  <a:schemeClr val="accent1">
                    <a:lumMod val="75000"/>
                  </a:schemeClr>
                </a:solidFill>
              </a:rPr>
              <a:t>ou </a:t>
            </a:r>
            <a:r>
              <a:rPr lang="en-US" dirty="0">
                <a:solidFill>
                  <a:schemeClr val="accent1">
                    <a:lumMod val="75000"/>
                  </a:schemeClr>
                </a:solidFill>
              </a:rPr>
              <a:t>have tried to get your employer to correct the condition, and there is no other way to do the job safely; and </a:t>
            </a:r>
            <a:endParaRPr lang="en-US" dirty="0" smtClean="0">
              <a:solidFill>
                <a:schemeClr val="accent1">
                  <a:lumMod val="75000"/>
                </a:schemeClr>
              </a:solidFill>
            </a:endParaRPr>
          </a:p>
          <a:p>
            <a:endParaRPr lang="en-US" dirty="0">
              <a:solidFill>
                <a:schemeClr val="accent1">
                  <a:lumMod val="75000"/>
                </a:schemeClr>
              </a:solidFill>
            </a:endParaRPr>
          </a:p>
          <a:p>
            <a:r>
              <a:rPr lang="en-US" dirty="0" smtClean="0">
                <a:solidFill>
                  <a:schemeClr val="accent1">
                    <a:lumMod val="75000"/>
                  </a:schemeClr>
                </a:solidFill>
              </a:rPr>
              <a:t>3. </a:t>
            </a:r>
            <a:r>
              <a:rPr lang="en-US" dirty="0">
                <a:solidFill>
                  <a:schemeClr val="accent1">
                    <a:lumMod val="75000"/>
                  </a:schemeClr>
                </a:solidFill>
              </a:rPr>
              <a:t>T</a:t>
            </a:r>
            <a:r>
              <a:rPr lang="en-US" dirty="0" smtClean="0">
                <a:solidFill>
                  <a:schemeClr val="accent1">
                    <a:lumMod val="75000"/>
                  </a:schemeClr>
                </a:solidFill>
              </a:rPr>
              <a:t>he </a:t>
            </a:r>
            <a:r>
              <a:rPr lang="en-US" dirty="0">
                <a:solidFill>
                  <a:schemeClr val="accent1">
                    <a:lumMod val="75000"/>
                  </a:schemeClr>
                </a:solidFill>
              </a:rPr>
              <a:t>situation is so urgent that you do not have time to eliminate the hazard through regulatory channels such as calling OSHA.</a:t>
            </a:r>
          </a:p>
          <a:p>
            <a:pPr lvl="0"/>
            <a:endParaRPr lang="en-US" dirty="0" smtClean="0">
              <a:solidFill>
                <a:schemeClr val="accent1">
                  <a:lumMod val="75000"/>
                </a:schemeClr>
              </a:solidFill>
            </a:endParaRPr>
          </a:p>
          <a:p>
            <a:pPr lvl="0"/>
            <a:r>
              <a:rPr lang="en-US" dirty="0" smtClean="0">
                <a:solidFill>
                  <a:schemeClr val="accent1">
                    <a:lumMod val="75000"/>
                  </a:schemeClr>
                </a:solidFill>
              </a:rPr>
              <a:t>Regardless </a:t>
            </a:r>
            <a:r>
              <a:rPr lang="en-US" dirty="0">
                <a:solidFill>
                  <a:schemeClr val="accent1">
                    <a:lumMod val="75000"/>
                  </a:schemeClr>
                </a:solidFill>
              </a:rPr>
              <a:t>of the unsafe condition, you are not protected if you simply walk off the job</a:t>
            </a:r>
          </a:p>
          <a:p>
            <a:r>
              <a:rPr lang="en-US" dirty="0">
                <a:solidFill>
                  <a:schemeClr val="accent1">
                    <a:lumMod val="75000"/>
                  </a:schemeClr>
                </a:solidFill>
              </a:rPr>
              <a:t> </a:t>
            </a: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815" y="685800"/>
            <a:ext cx="355798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txBox="1">
            <a:spLocks/>
          </p:cNvSpPr>
          <p:nvPr/>
        </p:nvSpPr>
        <p:spPr>
          <a:xfrm>
            <a:off x="228600" y="152400"/>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2800" b="1" kern="1200">
                <a:solidFill>
                  <a:schemeClr val="accent1">
                    <a:lumMod val="75000"/>
                  </a:schemeClr>
                </a:solidFill>
                <a:latin typeface="Arial" pitchFamily="34" charset="0"/>
                <a:ea typeface="+mj-ea"/>
                <a:cs typeface="Arial" pitchFamily="34" charset="0"/>
              </a:defRPr>
            </a:lvl1pPr>
          </a:lstStyle>
          <a:p>
            <a:pPr algn="l"/>
            <a:r>
              <a:rPr lang="en-US" smtClean="0"/>
              <a:t>Section One: Rights and Responsibilities</a:t>
            </a:r>
            <a:br>
              <a:rPr lang="en-US" smtClean="0"/>
            </a:br>
            <a:r>
              <a:rPr lang="en-US" smtClean="0"/>
              <a:t/>
            </a:r>
            <a:br>
              <a:rPr lang="en-US" smtClean="0"/>
            </a:br>
            <a:endParaRPr lang="en-US" dirty="0"/>
          </a:p>
        </p:txBody>
      </p:sp>
    </p:spTree>
    <p:extLst>
      <p:ext uri="{BB962C8B-B14F-4D97-AF65-F5344CB8AC3E}">
        <p14:creationId xmlns:p14="http://schemas.microsoft.com/office/powerpoint/2010/main" val="166110758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0" y="1447800"/>
          <a:ext cx="7239000" cy="4876801"/>
        </p:xfrm>
        <a:graphic>
          <a:graphicData uri="http://schemas.openxmlformats.org/drawingml/2006/table">
            <a:tbl>
              <a:tblPr/>
              <a:tblGrid>
                <a:gridCol w="7239000"/>
              </a:tblGrid>
              <a:tr h="3316288">
                <a:tc>
                  <a:txBody>
                    <a:bodyPr/>
                    <a:lstStyle/>
                    <a:p>
                      <a:pPr marL="0" marR="0" lvl="0" indent="13970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altLang="ja-JP" sz="1800" b="1" i="0" u="none" strike="noStrike" cap="none" normalizeH="0" baseline="0" smtClean="0">
                          <a:ln>
                            <a:noFill/>
                          </a:ln>
                          <a:solidFill>
                            <a:schemeClr val="tx1"/>
                          </a:solidFill>
                          <a:effectLst/>
                          <a:latin typeface="Gothic720"/>
                          <a:ea typeface="ＭＳ Ｐゴシック" pitchFamily="30" charset="-128"/>
                          <a:cs typeface="Angsana New" pitchFamily="18" charset="-34"/>
                        </a:rPr>
                        <a:t>Precautionary statements:</a:t>
                      </a:r>
                      <a:endParaRPr kumimoji="0" lang="en-US" altLang="ja-JP" sz="1800" b="1" i="0" u="none" strike="noStrike" cap="none" normalizeH="0" baseline="0" smtClean="0">
                        <a:ln>
                          <a:noFill/>
                        </a:ln>
                        <a:solidFill>
                          <a:schemeClr val="tx1"/>
                        </a:solidFill>
                        <a:effectLst/>
                        <a:latin typeface="Century" pitchFamily="18" charset="0"/>
                        <a:ea typeface="ＭＳ Ｐゴシック" pitchFamily="30" charset="-128"/>
                        <a:cs typeface="Angsana New" pitchFamily="18" charset="-34"/>
                      </a:endParaRPr>
                    </a:p>
                    <a:p>
                      <a:pPr marL="0" marR="0" lvl="0" indent="139700" algn="l" defTabSz="914400" rtl="0" eaLnBrk="1" fontAlgn="base" latinLnBrk="0" hangingPunct="1">
                        <a:lnSpc>
                          <a:spcPct val="100000"/>
                        </a:lnSpc>
                        <a:spcBef>
                          <a:spcPct val="0"/>
                        </a:spcBef>
                        <a:spcAft>
                          <a:spcPct val="0"/>
                        </a:spcAft>
                        <a:buClrTx/>
                        <a:buSzPct val="70000"/>
                        <a:buFontTx/>
                        <a:buNone/>
                        <a:tabLst/>
                      </a:pPr>
                      <a:r>
                        <a:rPr kumimoji="0" lang="ja-JP" altLang="en-US" sz="1800" b="1" i="0" u="none" strike="noStrike" cap="none" normalizeH="0" baseline="0" smtClean="0">
                          <a:ln>
                            <a:noFill/>
                          </a:ln>
                          <a:solidFill>
                            <a:schemeClr val="tx1"/>
                          </a:solidFill>
                          <a:effectLst/>
                          <a:latin typeface="MS Gothic" pitchFamily="49" charset="-128"/>
                          <a:ea typeface="MS Gothic" pitchFamily="49" charset="-128"/>
                          <a:cs typeface="Times New Roman" pitchFamily="18" charset="0"/>
                        </a:rPr>
                        <a:t>・</a:t>
                      </a:r>
                      <a:r>
                        <a:rPr kumimoji="0" lang="en-US" altLang="ja-JP" sz="1800" b="1" i="0" u="none" strike="noStrike" cap="none" normalizeH="0" baseline="0" smtClean="0">
                          <a:ln>
                            <a:noFill/>
                          </a:ln>
                          <a:solidFill>
                            <a:schemeClr val="tx1"/>
                          </a:solidFill>
                          <a:effectLst/>
                          <a:latin typeface="Gothic720"/>
                          <a:ea typeface="ＭＳ Ｐゴシック" pitchFamily="30" charset="-128"/>
                          <a:cs typeface="Times New Roman" pitchFamily="18" charset="0"/>
                        </a:rPr>
                        <a:t>Keep out of reach of children.</a:t>
                      </a:r>
                      <a:endParaRPr kumimoji="0" lang="en-US" altLang="ja-JP" sz="1800" b="1" i="0" u="none" strike="noStrike" cap="none" normalizeH="0" baseline="0" smtClean="0">
                        <a:ln>
                          <a:noFill/>
                        </a:ln>
                        <a:solidFill>
                          <a:schemeClr val="tx1"/>
                        </a:solidFill>
                        <a:effectLst/>
                        <a:latin typeface="Century" pitchFamily="18" charset="0"/>
                        <a:ea typeface="ＭＳ Ｐゴシック" pitchFamily="30" charset="-128"/>
                        <a:cs typeface="Times New Roman" pitchFamily="18" charset="0"/>
                      </a:endParaRPr>
                    </a:p>
                    <a:p>
                      <a:pPr marL="0" marR="0" lvl="0" indent="139700" algn="l" defTabSz="914400" rtl="0" eaLnBrk="1" fontAlgn="base" latinLnBrk="0" hangingPunct="1">
                        <a:lnSpc>
                          <a:spcPct val="100000"/>
                        </a:lnSpc>
                        <a:spcBef>
                          <a:spcPct val="0"/>
                        </a:spcBef>
                        <a:spcAft>
                          <a:spcPct val="0"/>
                        </a:spcAft>
                        <a:buClrTx/>
                        <a:buSzPct val="70000"/>
                        <a:buFontTx/>
                        <a:buNone/>
                        <a:tabLst/>
                      </a:pPr>
                      <a:r>
                        <a:rPr kumimoji="0" lang="ja-JP" altLang="en-US" sz="1800" b="1" i="0" u="none" strike="noStrike" cap="none" normalizeH="0" baseline="0" smtClean="0">
                          <a:ln>
                            <a:noFill/>
                          </a:ln>
                          <a:solidFill>
                            <a:schemeClr val="tx1"/>
                          </a:solidFill>
                          <a:effectLst/>
                          <a:latin typeface="MS Gothic" pitchFamily="49" charset="-128"/>
                          <a:ea typeface="MS Gothic" pitchFamily="49" charset="-128"/>
                          <a:cs typeface="Angsana New" pitchFamily="18" charset="-34"/>
                        </a:rPr>
                        <a:t>・</a:t>
                      </a:r>
                      <a:r>
                        <a:rPr kumimoji="0" lang="en-US" altLang="ja-JP" sz="1800" b="1" i="0" u="none" strike="noStrike" cap="none" normalizeH="0" baseline="0" smtClean="0">
                          <a:ln>
                            <a:noFill/>
                          </a:ln>
                          <a:solidFill>
                            <a:schemeClr val="tx1"/>
                          </a:solidFill>
                          <a:effectLst/>
                          <a:latin typeface="Gothic720"/>
                          <a:ea typeface="MS Gothic" pitchFamily="49" charset="-128"/>
                          <a:cs typeface="Angsana New" pitchFamily="18" charset="-34"/>
                        </a:rPr>
                        <a:t>Keep container tightly closed.</a:t>
                      </a:r>
                      <a:endParaRPr kumimoji="0" lang="en-US" altLang="ja-JP" sz="1800" b="1" i="0" u="none" strike="noStrike" cap="none" normalizeH="0" baseline="0" smtClean="0">
                        <a:ln>
                          <a:noFill/>
                        </a:ln>
                        <a:solidFill>
                          <a:schemeClr val="tx1"/>
                        </a:solidFill>
                        <a:effectLst/>
                        <a:latin typeface="Century" pitchFamily="18" charset="0"/>
                        <a:ea typeface="ＭＳ Ｐゴシック" pitchFamily="30" charset="-128"/>
                        <a:cs typeface="Angsana New" pitchFamily="18" charset="-34"/>
                      </a:endParaRPr>
                    </a:p>
                    <a:p>
                      <a:pPr marL="0" marR="0" lvl="0" indent="139700" algn="l" defTabSz="914400" rtl="0" eaLnBrk="1" fontAlgn="base" latinLnBrk="0" hangingPunct="1">
                        <a:lnSpc>
                          <a:spcPct val="100000"/>
                        </a:lnSpc>
                        <a:spcBef>
                          <a:spcPct val="0"/>
                        </a:spcBef>
                        <a:spcAft>
                          <a:spcPct val="0"/>
                        </a:spcAft>
                        <a:buClrTx/>
                        <a:buSzPct val="70000"/>
                        <a:buFontTx/>
                        <a:buNone/>
                        <a:tabLst/>
                      </a:pPr>
                      <a:r>
                        <a:rPr kumimoji="0" lang="ja-JP" altLang="en-US" sz="1800" b="1" i="0" u="none" strike="noStrike" cap="none" normalizeH="0" baseline="0" smtClean="0">
                          <a:ln>
                            <a:noFill/>
                          </a:ln>
                          <a:solidFill>
                            <a:schemeClr val="tx1"/>
                          </a:solidFill>
                          <a:effectLst/>
                          <a:latin typeface="MS Gothic" pitchFamily="49" charset="-128"/>
                          <a:ea typeface="MS Gothic" pitchFamily="49" charset="-128"/>
                          <a:cs typeface="Angsana New" pitchFamily="18" charset="-34"/>
                        </a:rPr>
                        <a:t>・</a:t>
                      </a:r>
                      <a:r>
                        <a:rPr kumimoji="0" lang="en-US" altLang="ja-JP" sz="1800" b="1" i="0" u="none" strike="noStrike" cap="none" normalizeH="0" baseline="0" smtClean="0">
                          <a:ln>
                            <a:noFill/>
                          </a:ln>
                          <a:solidFill>
                            <a:schemeClr val="tx1"/>
                          </a:solidFill>
                          <a:effectLst/>
                          <a:latin typeface="Gothic720"/>
                          <a:ea typeface="ＭＳ Ｐゴシック" pitchFamily="30" charset="-128"/>
                          <a:cs typeface="Angsana New" pitchFamily="18" charset="-34"/>
                        </a:rPr>
                        <a:t>Do not handle until all safety precautions have been read and </a:t>
                      </a:r>
                    </a:p>
                    <a:p>
                      <a:pPr marL="0" marR="0" lvl="0" indent="139700" algn="l" defTabSz="914400" rtl="0" eaLnBrk="1" fontAlgn="base" latinLnBrk="0" hangingPunct="1">
                        <a:lnSpc>
                          <a:spcPct val="100000"/>
                        </a:lnSpc>
                        <a:spcBef>
                          <a:spcPct val="0"/>
                        </a:spcBef>
                        <a:spcAft>
                          <a:spcPct val="0"/>
                        </a:spcAft>
                        <a:buClrTx/>
                        <a:buSzPct val="70000"/>
                        <a:buFontTx/>
                        <a:buNone/>
                        <a:tabLst/>
                      </a:pPr>
                      <a:r>
                        <a:rPr kumimoji="0" lang="ja-JP" altLang="en-US" sz="1800" b="1" i="0" u="none" strike="noStrike" cap="none" normalizeH="0" baseline="0" smtClean="0">
                          <a:ln>
                            <a:noFill/>
                          </a:ln>
                          <a:solidFill>
                            <a:schemeClr val="tx1"/>
                          </a:solidFill>
                          <a:effectLst/>
                          <a:latin typeface="Gothic720"/>
                          <a:ea typeface="ＭＳ Ｐゴシック" pitchFamily="30" charset="-128"/>
                          <a:cs typeface="Angsana New" pitchFamily="18" charset="-34"/>
                        </a:rPr>
                        <a:t>　　</a:t>
                      </a:r>
                      <a:r>
                        <a:rPr kumimoji="0" lang="en-US" altLang="ja-JP" sz="1800" b="1" i="0" u="none" strike="noStrike" cap="none" normalizeH="0" baseline="0" smtClean="0">
                          <a:ln>
                            <a:noFill/>
                          </a:ln>
                          <a:solidFill>
                            <a:schemeClr val="tx1"/>
                          </a:solidFill>
                          <a:effectLst/>
                          <a:latin typeface="Gothic720"/>
                          <a:ea typeface="ＭＳ Ｐゴシック" pitchFamily="30" charset="-128"/>
                          <a:cs typeface="Angsana New" pitchFamily="18" charset="-34"/>
                        </a:rPr>
                        <a:t>understood.</a:t>
                      </a:r>
                      <a:endParaRPr kumimoji="0" lang="en-US" altLang="ja-JP" sz="1800" b="1" i="0" u="none" strike="noStrike" cap="none" normalizeH="0" baseline="0" smtClean="0">
                        <a:ln>
                          <a:noFill/>
                        </a:ln>
                        <a:solidFill>
                          <a:schemeClr val="tx1"/>
                        </a:solidFill>
                        <a:effectLst/>
                        <a:latin typeface="Century" pitchFamily="18" charset="0"/>
                        <a:ea typeface="ＭＳ Ｐゴシック" pitchFamily="30" charset="-128"/>
                        <a:cs typeface="Angsana New" pitchFamily="18" charset="-34"/>
                      </a:endParaRPr>
                    </a:p>
                    <a:p>
                      <a:pPr marL="0" marR="0" lvl="0" indent="139700" algn="l" defTabSz="914400" rtl="0" eaLnBrk="1" fontAlgn="base" latinLnBrk="0" hangingPunct="1">
                        <a:lnSpc>
                          <a:spcPct val="100000"/>
                        </a:lnSpc>
                        <a:spcBef>
                          <a:spcPct val="0"/>
                        </a:spcBef>
                        <a:spcAft>
                          <a:spcPct val="0"/>
                        </a:spcAft>
                        <a:buClrTx/>
                        <a:buSzPct val="70000"/>
                        <a:buFontTx/>
                        <a:buNone/>
                        <a:tabLst/>
                      </a:pPr>
                      <a:r>
                        <a:rPr kumimoji="0" lang="ja-JP" altLang="en-US" sz="1800" b="1" i="0" u="none" strike="noStrike" cap="none" normalizeH="0" baseline="0" smtClean="0">
                          <a:ln>
                            <a:noFill/>
                          </a:ln>
                          <a:solidFill>
                            <a:schemeClr val="tx1"/>
                          </a:solidFill>
                          <a:effectLst/>
                          <a:latin typeface="MS Gothic" pitchFamily="49" charset="-128"/>
                          <a:ea typeface="MS Gothic" pitchFamily="49" charset="-128"/>
                          <a:cs typeface="Angsana New" pitchFamily="18" charset="-34"/>
                        </a:rPr>
                        <a:t>・</a:t>
                      </a:r>
                      <a:r>
                        <a:rPr kumimoji="0" lang="en-US" altLang="ja-JP" sz="1800" b="1" i="0" u="none" strike="noStrike" cap="none" normalizeH="0" baseline="0" smtClean="0">
                          <a:ln>
                            <a:noFill/>
                          </a:ln>
                          <a:solidFill>
                            <a:schemeClr val="tx1"/>
                          </a:solidFill>
                          <a:effectLst/>
                          <a:latin typeface="Gothic720"/>
                          <a:ea typeface="ＭＳ Ｐゴシック" pitchFamily="30" charset="-128"/>
                          <a:cs typeface="Angsana New" pitchFamily="18" charset="-34"/>
                        </a:rPr>
                        <a:t>Wear eye/face protection.</a:t>
                      </a:r>
                      <a:endParaRPr kumimoji="0" lang="en-US" altLang="ja-JP" sz="1800" b="1" i="0" u="none" strike="noStrike" cap="none" normalizeH="0" baseline="0" smtClean="0">
                        <a:ln>
                          <a:noFill/>
                        </a:ln>
                        <a:solidFill>
                          <a:schemeClr val="tx1"/>
                        </a:solidFill>
                        <a:effectLst/>
                        <a:latin typeface="Century" pitchFamily="18" charset="0"/>
                        <a:ea typeface="ＭＳ Ｐゴシック" pitchFamily="30" charset="-128"/>
                        <a:cs typeface="Angsana New" pitchFamily="18" charset="-34"/>
                      </a:endParaRPr>
                    </a:p>
                    <a:p>
                      <a:pPr marL="0" marR="0" lvl="0" indent="139700" algn="l" defTabSz="914400" rtl="0" eaLnBrk="1" fontAlgn="base" latinLnBrk="0" hangingPunct="1">
                        <a:lnSpc>
                          <a:spcPct val="100000"/>
                        </a:lnSpc>
                        <a:spcBef>
                          <a:spcPct val="0"/>
                        </a:spcBef>
                        <a:spcAft>
                          <a:spcPct val="0"/>
                        </a:spcAft>
                        <a:buClrTx/>
                        <a:buSzPct val="70000"/>
                        <a:buFontTx/>
                        <a:buNone/>
                        <a:tabLst/>
                      </a:pPr>
                      <a:r>
                        <a:rPr kumimoji="0" lang="ja-JP" altLang="en-US" sz="1800" b="1" i="0" u="none" strike="noStrike" cap="none" normalizeH="0" baseline="0" smtClean="0">
                          <a:ln>
                            <a:noFill/>
                          </a:ln>
                          <a:solidFill>
                            <a:schemeClr val="tx1"/>
                          </a:solidFill>
                          <a:effectLst/>
                          <a:latin typeface="MS Gothic" pitchFamily="49" charset="-128"/>
                          <a:ea typeface="MS Gothic" pitchFamily="49" charset="-128"/>
                          <a:cs typeface="Angsana New" pitchFamily="18" charset="-34"/>
                        </a:rPr>
                        <a:t>・</a:t>
                      </a:r>
                      <a:r>
                        <a:rPr kumimoji="0" lang="en-US" altLang="ja-JP" sz="1800" b="1" i="0" u="none" strike="noStrike" cap="none" normalizeH="0" baseline="0" smtClean="0">
                          <a:ln>
                            <a:noFill/>
                          </a:ln>
                          <a:solidFill>
                            <a:schemeClr val="tx1"/>
                          </a:solidFill>
                          <a:effectLst/>
                          <a:latin typeface="Gothic720"/>
                          <a:ea typeface="ＭＳ Ｐゴシック" pitchFamily="30" charset="-128"/>
                          <a:cs typeface="Angsana New" pitchFamily="18" charset="-34"/>
                        </a:rPr>
                        <a:t>Wear protective gloves/clothing.</a:t>
                      </a:r>
                      <a:endParaRPr kumimoji="0" lang="en-US" altLang="ja-JP" sz="1800" b="1" i="0" u="none" strike="noStrike" cap="none" normalizeH="0" baseline="0" smtClean="0">
                        <a:ln>
                          <a:noFill/>
                        </a:ln>
                        <a:solidFill>
                          <a:schemeClr val="tx1"/>
                        </a:solidFill>
                        <a:effectLst/>
                        <a:latin typeface="Century" pitchFamily="18" charset="0"/>
                        <a:ea typeface="ＭＳ Ｐゴシック" pitchFamily="30" charset="-128"/>
                        <a:cs typeface="Angsana New" pitchFamily="18" charset="-34"/>
                      </a:endParaRPr>
                    </a:p>
                    <a:p>
                      <a:pPr marL="0" marR="0" lvl="0" indent="139700" algn="l" defTabSz="914400" rtl="0" eaLnBrk="1" fontAlgn="base" latinLnBrk="0" hangingPunct="1">
                        <a:lnSpc>
                          <a:spcPct val="100000"/>
                        </a:lnSpc>
                        <a:spcBef>
                          <a:spcPct val="0"/>
                        </a:spcBef>
                        <a:spcAft>
                          <a:spcPct val="0"/>
                        </a:spcAft>
                        <a:buClrTx/>
                        <a:buSzPct val="70000"/>
                        <a:buFontTx/>
                        <a:buNone/>
                        <a:tabLst/>
                      </a:pPr>
                      <a:r>
                        <a:rPr kumimoji="0" lang="ja-JP" altLang="en-US" sz="1800" b="1" i="0" u="none" strike="noStrike" cap="none" normalizeH="0" baseline="0" smtClean="0">
                          <a:ln>
                            <a:noFill/>
                          </a:ln>
                          <a:solidFill>
                            <a:schemeClr val="tx1"/>
                          </a:solidFill>
                          <a:effectLst/>
                          <a:latin typeface="MS Gothic" pitchFamily="49" charset="-128"/>
                          <a:ea typeface="MS Gothic" pitchFamily="49" charset="-128"/>
                          <a:cs typeface="Angsana New" pitchFamily="18" charset="-34"/>
                        </a:rPr>
                        <a:t>・</a:t>
                      </a:r>
                      <a:r>
                        <a:rPr kumimoji="0" lang="en-US" altLang="ja-JP" sz="1800" b="1" i="0" u="none" strike="noStrike" cap="none" normalizeH="0" baseline="0" smtClean="0">
                          <a:ln>
                            <a:noFill/>
                          </a:ln>
                          <a:solidFill>
                            <a:schemeClr val="tx1"/>
                          </a:solidFill>
                          <a:effectLst/>
                          <a:latin typeface="Gothic720"/>
                          <a:ea typeface="ＭＳ Ｐゴシック" pitchFamily="30" charset="-128"/>
                          <a:cs typeface="Angsana New" pitchFamily="18" charset="-34"/>
                        </a:rPr>
                        <a:t>Wear respiratory protection, as specified by the manufacturer.</a:t>
                      </a:r>
                      <a:endParaRPr kumimoji="0" lang="en-US" altLang="ja-JP" sz="1800" b="1" i="0" u="none" strike="noStrike" cap="none" normalizeH="0" baseline="0" smtClean="0">
                        <a:ln>
                          <a:noFill/>
                        </a:ln>
                        <a:solidFill>
                          <a:schemeClr val="tx1"/>
                        </a:solidFill>
                        <a:effectLst/>
                        <a:latin typeface="Century" pitchFamily="18" charset="0"/>
                        <a:ea typeface="ＭＳ Ｐゴシック" pitchFamily="30" charset="-128"/>
                        <a:cs typeface="Angsana New" pitchFamily="18" charset="-34"/>
                      </a:endParaRPr>
                    </a:p>
                    <a:p>
                      <a:pPr marL="0" marR="0" lvl="0" indent="139700" algn="l" defTabSz="914400" rtl="0" eaLnBrk="1" fontAlgn="base" latinLnBrk="0" hangingPunct="1">
                        <a:lnSpc>
                          <a:spcPct val="100000"/>
                        </a:lnSpc>
                        <a:spcBef>
                          <a:spcPct val="0"/>
                        </a:spcBef>
                        <a:spcAft>
                          <a:spcPct val="0"/>
                        </a:spcAft>
                        <a:buClrTx/>
                        <a:buSzPct val="70000"/>
                        <a:buFontTx/>
                        <a:buNone/>
                        <a:tabLst/>
                      </a:pPr>
                      <a:r>
                        <a:rPr kumimoji="0" lang="ja-JP" altLang="en-US" sz="1800" b="1" i="0" u="none" strike="noStrike" cap="none" normalizeH="0" baseline="0" smtClean="0">
                          <a:ln>
                            <a:noFill/>
                          </a:ln>
                          <a:solidFill>
                            <a:schemeClr val="tx1"/>
                          </a:solidFill>
                          <a:effectLst/>
                          <a:latin typeface="MS Gothic" pitchFamily="49" charset="-128"/>
                          <a:ea typeface="MS Gothic" pitchFamily="49" charset="-128"/>
                          <a:cs typeface="Angsana New" pitchFamily="18" charset="-34"/>
                        </a:rPr>
                        <a:t>・</a:t>
                      </a:r>
                      <a:r>
                        <a:rPr kumimoji="0" lang="en-US" altLang="ja-JP" sz="1800" b="1" i="0" u="none" strike="noStrike" cap="none" normalizeH="0" baseline="0" smtClean="0">
                          <a:ln>
                            <a:noFill/>
                          </a:ln>
                          <a:solidFill>
                            <a:schemeClr val="tx1"/>
                          </a:solidFill>
                          <a:effectLst/>
                          <a:latin typeface="Gothic720"/>
                          <a:ea typeface="ＭＳ Ｐゴシック" pitchFamily="30" charset="-128"/>
                          <a:cs typeface="Angsana New" pitchFamily="18" charset="-34"/>
                        </a:rPr>
                        <a:t>Do not breathe dust/fume/gas/mist/vapors/spray.</a:t>
                      </a:r>
                      <a:endParaRPr kumimoji="0" lang="en-US" altLang="ja-JP" sz="1800" b="1" i="0" u="none" strike="noStrike" cap="none" normalizeH="0" baseline="0" smtClean="0">
                        <a:ln>
                          <a:noFill/>
                        </a:ln>
                        <a:solidFill>
                          <a:schemeClr val="tx1"/>
                        </a:solidFill>
                        <a:effectLst/>
                        <a:latin typeface="Century" pitchFamily="18" charset="0"/>
                        <a:ea typeface="ＭＳ Ｐゴシック" pitchFamily="30" charset="-128"/>
                        <a:cs typeface="Angsana New" pitchFamily="18" charset="-34"/>
                      </a:endParaRPr>
                    </a:p>
                    <a:p>
                      <a:pPr marL="0" marR="0" lvl="0" indent="139700" algn="l" defTabSz="914400" rtl="0" eaLnBrk="1" fontAlgn="base" latinLnBrk="0" hangingPunct="1">
                        <a:lnSpc>
                          <a:spcPct val="100000"/>
                        </a:lnSpc>
                        <a:spcBef>
                          <a:spcPct val="0"/>
                        </a:spcBef>
                        <a:spcAft>
                          <a:spcPct val="0"/>
                        </a:spcAft>
                        <a:buClrTx/>
                        <a:buSzPct val="70000"/>
                        <a:buFontTx/>
                        <a:buNone/>
                        <a:tabLst/>
                      </a:pPr>
                      <a:r>
                        <a:rPr kumimoji="0" lang="ja-JP" altLang="en-US" sz="1800" b="1" i="0" u="none" strike="noStrike" cap="none" normalizeH="0" baseline="0" smtClean="0">
                          <a:ln>
                            <a:noFill/>
                          </a:ln>
                          <a:solidFill>
                            <a:schemeClr val="tx1"/>
                          </a:solidFill>
                          <a:effectLst/>
                          <a:latin typeface="MS Gothic" pitchFamily="49" charset="-128"/>
                          <a:ea typeface="MS Gothic" pitchFamily="49" charset="-128"/>
                          <a:cs typeface="Angsana New" pitchFamily="18" charset="-34"/>
                        </a:rPr>
                        <a:t>・</a:t>
                      </a:r>
                      <a:r>
                        <a:rPr kumimoji="0" lang="en-US" altLang="ja-JP" sz="1800" b="1" i="0" u="none" strike="noStrike" cap="none" normalizeH="0" baseline="0" smtClean="0">
                          <a:ln>
                            <a:noFill/>
                          </a:ln>
                          <a:solidFill>
                            <a:schemeClr val="tx1"/>
                          </a:solidFill>
                          <a:effectLst/>
                          <a:latin typeface="Gothic720"/>
                          <a:ea typeface="ＭＳ Ｐゴシック" pitchFamily="30" charset="-128"/>
                          <a:cs typeface="Angsana New" pitchFamily="18" charset="-34"/>
                        </a:rPr>
                        <a:t>Use appropriate ventilation.</a:t>
                      </a:r>
                      <a:endParaRPr kumimoji="0" lang="en-US" altLang="ja-JP" sz="1800" b="1" i="0" u="none" strike="noStrike" cap="none" normalizeH="0" baseline="0" smtClean="0">
                        <a:ln>
                          <a:noFill/>
                        </a:ln>
                        <a:solidFill>
                          <a:schemeClr val="tx1"/>
                        </a:solidFill>
                        <a:effectLst/>
                        <a:latin typeface="Century" pitchFamily="18" charset="0"/>
                        <a:ea typeface="ＭＳ Ｐゴシック" pitchFamily="30" charset="-128"/>
                        <a:cs typeface="Angsana New" pitchFamily="18" charset="-34"/>
                      </a:endParaRPr>
                    </a:p>
                    <a:p>
                      <a:pPr marL="0" marR="0" lvl="0" indent="139700" algn="l" defTabSz="914400" rtl="0" eaLnBrk="1" fontAlgn="base" latinLnBrk="0" hangingPunct="1">
                        <a:lnSpc>
                          <a:spcPct val="100000"/>
                        </a:lnSpc>
                        <a:spcBef>
                          <a:spcPct val="0"/>
                        </a:spcBef>
                        <a:spcAft>
                          <a:spcPct val="0"/>
                        </a:spcAft>
                        <a:buClrTx/>
                        <a:buSzPct val="70000"/>
                        <a:buFontTx/>
                        <a:buNone/>
                        <a:tabLst/>
                      </a:pPr>
                      <a:r>
                        <a:rPr kumimoji="0" lang="ja-JP" altLang="en-US" sz="1800" b="1" i="0" u="none" strike="noStrike" cap="none" normalizeH="0" baseline="0" smtClean="0">
                          <a:ln>
                            <a:noFill/>
                          </a:ln>
                          <a:solidFill>
                            <a:schemeClr val="tx1"/>
                          </a:solidFill>
                          <a:effectLst/>
                          <a:latin typeface="MS Gothic" pitchFamily="49" charset="-128"/>
                          <a:ea typeface="MS Gothic" pitchFamily="49" charset="-128"/>
                          <a:cs typeface="Angsana New" pitchFamily="18" charset="-34"/>
                        </a:rPr>
                        <a:t>・</a:t>
                      </a:r>
                      <a:r>
                        <a:rPr kumimoji="0" lang="en-US" altLang="ja-JP" sz="1800" b="1" i="0" u="none" strike="noStrike" cap="none" normalizeH="0" baseline="0" smtClean="0">
                          <a:ln>
                            <a:noFill/>
                          </a:ln>
                          <a:solidFill>
                            <a:schemeClr val="tx1"/>
                          </a:solidFill>
                          <a:effectLst/>
                          <a:latin typeface="Gothic720"/>
                          <a:ea typeface="ＭＳ Ｐゴシック" pitchFamily="30" charset="-128"/>
                          <a:cs typeface="Angsana New" pitchFamily="18" charset="-34"/>
                        </a:rPr>
                        <a:t>Wash thoroughly after handling.</a:t>
                      </a:r>
                      <a:endParaRPr kumimoji="0" lang="en-US" altLang="ja-JP" sz="1800" b="1" i="0" u="none" strike="noStrike" cap="none" normalizeH="0" baseline="0" smtClean="0">
                        <a:ln>
                          <a:noFill/>
                        </a:ln>
                        <a:solidFill>
                          <a:schemeClr val="tx1"/>
                        </a:solidFill>
                        <a:effectLst/>
                        <a:latin typeface="Garamond" pitchFamily="18" charset="0"/>
                        <a:ea typeface="ＭＳ Ｐゴシック" pitchFamily="30" charset="-128"/>
                        <a:cs typeface="Angsana New" pitchFamily="18" charset="-34"/>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60513">
                <a:tc>
                  <a:txBody>
                    <a:bodyPr/>
                    <a:lstStyle/>
                    <a:p>
                      <a:pPr marL="0" marR="0" lvl="0" indent="13335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altLang="ja-JP" sz="1800" b="1" i="0" u="none" strike="noStrike" cap="none" normalizeH="0" baseline="0" smtClean="0">
                          <a:ln>
                            <a:noFill/>
                          </a:ln>
                          <a:solidFill>
                            <a:schemeClr val="tx1"/>
                          </a:solidFill>
                          <a:effectLst/>
                          <a:latin typeface="Gothic720"/>
                          <a:ea typeface="ＭＳ Ｐゴシック" pitchFamily="30" charset="-128"/>
                          <a:cs typeface="Times New Roman" pitchFamily="18" charset="0"/>
                        </a:rPr>
                        <a:t>United Nations Co., Ltd. </a:t>
                      </a:r>
                      <a:endParaRPr kumimoji="0" lang="en-US" altLang="ja-JP" sz="1800" b="1" i="0" u="none" strike="noStrike" cap="none" normalizeH="0" baseline="0" smtClean="0">
                        <a:ln>
                          <a:noFill/>
                        </a:ln>
                        <a:solidFill>
                          <a:schemeClr val="tx1"/>
                        </a:solidFill>
                        <a:effectLst/>
                        <a:latin typeface="Century" pitchFamily="18" charset="0"/>
                        <a:ea typeface="ＭＳ Ｐゴシック" pitchFamily="30" charset="-128"/>
                        <a:cs typeface="Times New Roman" pitchFamily="18" charset="0"/>
                      </a:endParaRPr>
                    </a:p>
                    <a:p>
                      <a:pPr marL="0" marR="0" lvl="0" indent="133350" algn="l" defTabSz="914400" rtl="0" eaLnBrk="1" fontAlgn="base" latinLnBrk="0" hangingPunct="1">
                        <a:lnSpc>
                          <a:spcPct val="100000"/>
                        </a:lnSpc>
                        <a:spcBef>
                          <a:spcPct val="0"/>
                        </a:spcBef>
                        <a:spcAft>
                          <a:spcPct val="0"/>
                        </a:spcAft>
                        <a:buClrTx/>
                        <a:buSzPct val="70000"/>
                        <a:buFontTx/>
                        <a:buNone/>
                        <a:tabLst/>
                      </a:pPr>
                      <a:r>
                        <a:rPr kumimoji="0" lang="en-US" altLang="ja-JP" sz="1800" b="1" i="0" u="none" strike="noStrike" cap="none" normalizeH="0" baseline="0" smtClean="0">
                          <a:ln>
                            <a:noFill/>
                          </a:ln>
                          <a:solidFill>
                            <a:schemeClr val="tx1"/>
                          </a:solidFill>
                          <a:effectLst/>
                          <a:latin typeface="Gothic720"/>
                          <a:ea typeface="ＭＳ Ｐゴシック" pitchFamily="30" charset="-128"/>
                          <a:cs typeface="Times New Roman" pitchFamily="18" charset="0"/>
                        </a:rPr>
                        <a:t>1-1, Peace Avenue</a:t>
                      </a:r>
                    </a:p>
                    <a:p>
                      <a:pPr marL="0" marR="0" lvl="0" indent="133350" algn="l" defTabSz="914400" rtl="0" eaLnBrk="1" fontAlgn="base" latinLnBrk="0" hangingPunct="1">
                        <a:lnSpc>
                          <a:spcPct val="100000"/>
                        </a:lnSpc>
                        <a:spcBef>
                          <a:spcPct val="0"/>
                        </a:spcBef>
                        <a:spcAft>
                          <a:spcPct val="0"/>
                        </a:spcAft>
                        <a:buClrTx/>
                        <a:buSzPct val="70000"/>
                        <a:buFontTx/>
                        <a:buNone/>
                        <a:tabLst/>
                      </a:pPr>
                      <a:r>
                        <a:rPr kumimoji="0" lang="en-US" altLang="ja-JP" sz="1800" b="1" i="0" u="none" strike="noStrike" cap="none" normalizeH="0" baseline="0" smtClean="0">
                          <a:ln>
                            <a:noFill/>
                          </a:ln>
                          <a:solidFill>
                            <a:schemeClr val="tx1"/>
                          </a:solidFill>
                          <a:effectLst/>
                          <a:latin typeface="Gothic720"/>
                          <a:ea typeface="ＭＳ Ｐゴシック" pitchFamily="30" charset="-128"/>
                          <a:cs typeface="Times New Roman" pitchFamily="18" charset="0"/>
                        </a:rPr>
                        <a:t>Geneva, Switzerland</a:t>
                      </a:r>
                      <a:endParaRPr kumimoji="0" lang="en-US" altLang="ja-JP" sz="1800" b="1" i="0" u="none" strike="noStrike" cap="none" normalizeH="0" baseline="0" smtClean="0">
                        <a:ln>
                          <a:noFill/>
                        </a:ln>
                        <a:solidFill>
                          <a:schemeClr val="tx1"/>
                        </a:solidFill>
                        <a:effectLst/>
                        <a:latin typeface="Century" pitchFamily="18" charset="0"/>
                        <a:ea typeface="ＭＳ Ｐゴシック" pitchFamily="30" charset="-128"/>
                        <a:cs typeface="Times New Roman" pitchFamily="18" charset="0"/>
                      </a:endParaRPr>
                    </a:p>
                    <a:p>
                      <a:pPr marL="0" marR="0" lvl="0" indent="133350" algn="l" defTabSz="914400" rtl="0" eaLnBrk="1" fontAlgn="base" latinLnBrk="0" hangingPunct="1">
                        <a:lnSpc>
                          <a:spcPct val="100000"/>
                        </a:lnSpc>
                        <a:spcBef>
                          <a:spcPct val="0"/>
                        </a:spcBef>
                        <a:spcAft>
                          <a:spcPct val="0"/>
                        </a:spcAft>
                        <a:buClrTx/>
                        <a:buSzPct val="70000"/>
                        <a:buFontTx/>
                        <a:buNone/>
                        <a:tabLst/>
                      </a:pPr>
                      <a:r>
                        <a:rPr kumimoji="0" lang="en-US" altLang="ja-JP" sz="1800" b="1" i="0" u="none" strike="noStrike" cap="none" normalizeH="0" baseline="0" smtClean="0">
                          <a:ln>
                            <a:noFill/>
                          </a:ln>
                          <a:solidFill>
                            <a:schemeClr val="tx1"/>
                          </a:solidFill>
                          <a:effectLst/>
                          <a:latin typeface="Gothic720"/>
                          <a:ea typeface="ＭＳ Ｐゴシック" pitchFamily="30" charset="-128"/>
                          <a:cs typeface="Times New Roman" pitchFamily="18" charset="0"/>
                        </a:rPr>
                        <a:t>Tel. 41 22 917 00 00 </a:t>
                      </a:r>
                      <a:r>
                        <a:rPr kumimoji="0" lang="ja-JP" altLang="en-US" sz="1800" b="1" i="0" u="none" strike="noStrike" cap="none" normalizeH="0" baseline="0" smtClean="0">
                          <a:ln>
                            <a:noFill/>
                          </a:ln>
                          <a:solidFill>
                            <a:schemeClr val="tx1"/>
                          </a:solidFill>
                          <a:effectLst/>
                          <a:latin typeface="Gothic720"/>
                          <a:ea typeface="ＭＳ Ｐゴシック" pitchFamily="30" charset="-128"/>
                          <a:cs typeface="Times New Roman" pitchFamily="18" charset="0"/>
                        </a:rPr>
                        <a:t>　　　　　　</a:t>
                      </a:r>
                      <a:r>
                        <a:rPr kumimoji="0" lang="en-US" altLang="ja-JP" sz="1800" b="1" i="0" u="none" strike="noStrike" cap="none" normalizeH="0" baseline="0" smtClean="0">
                          <a:ln>
                            <a:noFill/>
                          </a:ln>
                          <a:solidFill>
                            <a:schemeClr val="tx1"/>
                          </a:solidFill>
                          <a:effectLst/>
                          <a:latin typeface="Gothic720"/>
                          <a:ea typeface="ＭＳ Ｐゴシック" pitchFamily="30" charset="-128"/>
                          <a:cs typeface="Times New Roman" pitchFamily="18" charset="0"/>
                        </a:rPr>
                        <a:t>Fax. 41 22 917 00 00</a:t>
                      </a:r>
                      <a:endParaRPr kumimoji="0" lang="en-US" altLang="ja-JP" sz="1800" b="1" i="0" u="none" strike="noStrike" cap="none" normalizeH="0" baseline="0" smtClean="0">
                        <a:ln>
                          <a:noFill/>
                        </a:ln>
                        <a:solidFill>
                          <a:schemeClr val="tx1"/>
                        </a:solidFill>
                        <a:effectLst/>
                        <a:latin typeface="Garamond" pitchFamily="18" charset="0"/>
                        <a:ea typeface="ＭＳ Ｐゴシック" pitchFamily="30" charset="-128"/>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2474" name="Title 1"/>
          <p:cNvSpPr>
            <a:spLocks noGrp="1"/>
          </p:cNvSpPr>
          <p:nvPr>
            <p:ph type="title"/>
          </p:nvPr>
        </p:nvSpPr>
        <p:spPr>
          <a:xfrm>
            <a:off x="685800" y="533400"/>
            <a:ext cx="7696200" cy="701675"/>
          </a:xfrm>
        </p:spPr>
        <p:txBody>
          <a:bodyPr/>
          <a:lstStyle/>
          <a:p>
            <a:r>
              <a:rPr lang="en-US" sz="3600" smtClean="0">
                <a:solidFill>
                  <a:srgbClr val="000099"/>
                </a:solidFill>
                <a:latin typeface="Tahoma" pitchFamily="34" charset="0"/>
                <a:cs typeface="Tahoma" pitchFamily="34" charset="0"/>
              </a:rPr>
              <a:t>GHS Label For Epichlorohydrin</a:t>
            </a:r>
          </a:p>
        </p:txBody>
      </p:sp>
      <p:sp>
        <p:nvSpPr>
          <p:cNvPr id="62475" name="TextBox 5"/>
          <p:cNvSpPr txBox="1">
            <a:spLocks noChangeArrowheads="1"/>
          </p:cNvSpPr>
          <p:nvPr/>
        </p:nvSpPr>
        <p:spPr bwMode="auto">
          <a:xfrm>
            <a:off x="381000" y="2209800"/>
            <a:ext cx="1295400" cy="1200150"/>
          </a:xfrm>
          <a:prstGeom prst="rect">
            <a:avLst/>
          </a:prstGeom>
          <a:noFill/>
          <a:ln w="9525">
            <a:noFill/>
            <a:miter lim="800000"/>
            <a:headEnd/>
            <a:tailEnd/>
          </a:ln>
        </p:spPr>
        <p:txBody>
          <a:bodyPr>
            <a:spAutoFit/>
          </a:bodyPr>
          <a:lstStyle/>
          <a:p>
            <a:pPr eaLnBrk="0" hangingPunct="0"/>
            <a:r>
              <a:rPr lang="en-US" sz="2400">
                <a:solidFill>
                  <a:srgbClr val="000099"/>
                </a:solidFill>
              </a:rPr>
              <a:t>Bottom Half Of Label</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533400" y="381000"/>
            <a:ext cx="8153400" cy="930275"/>
          </a:xfrm>
        </p:spPr>
        <p:txBody>
          <a:bodyPr/>
          <a:lstStyle/>
          <a:p>
            <a:r>
              <a:rPr lang="en-US" smtClean="0">
                <a:solidFill>
                  <a:srgbClr val="000099"/>
                </a:solidFill>
                <a:latin typeface="Tahoma" pitchFamily="34" charset="0"/>
                <a:cs typeface="Tahoma" pitchFamily="34" charset="0"/>
              </a:rPr>
              <a:t>GHS Label Placement</a:t>
            </a:r>
          </a:p>
        </p:txBody>
      </p:sp>
      <p:pic>
        <p:nvPicPr>
          <p:cNvPr id="63491" name="Picture 2" descr="http://www.ishn.com/ISHN/2006/06/Files/Images/ishn0606_F7fig1_lg.jpg"/>
          <p:cNvPicPr>
            <a:picLocks noChangeAspect="1" noChangeArrowheads="1"/>
          </p:cNvPicPr>
          <p:nvPr/>
        </p:nvPicPr>
        <p:blipFill>
          <a:blip r:embed="rId3" cstate="print"/>
          <a:srcRect/>
          <a:stretch>
            <a:fillRect/>
          </a:stretch>
        </p:blipFill>
        <p:spPr bwMode="auto">
          <a:xfrm>
            <a:off x="914400" y="1295400"/>
            <a:ext cx="6096000" cy="5013325"/>
          </a:xfrm>
          <a:prstGeom prst="rect">
            <a:avLst/>
          </a:prstGeom>
          <a:noFill/>
          <a:ln w="9525">
            <a:noFill/>
            <a:miter lim="800000"/>
            <a:headEnd/>
            <a:tailEnd/>
          </a:ln>
        </p:spPr>
      </p:pic>
      <p:pic>
        <p:nvPicPr>
          <p:cNvPr id="11" name="Picture 10" descr="Plastic Jar.jpg"/>
          <p:cNvPicPr>
            <a:picLocks noChangeAspect="1"/>
          </p:cNvPicPr>
          <p:nvPr/>
        </p:nvPicPr>
        <p:blipFill>
          <a:blip r:embed="rId4" cstate="print"/>
          <a:srcRect/>
          <a:stretch>
            <a:fillRect/>
          </a:stretch>
        </p:blipFill>
        <p:spPr bwMode="auto">
          <a:xfrm>
            <a:off x="7086600" y="2514600"/>
            <a:ext cx="1581150" cy="1581150"/>
          </a:xfrm>
          <a:prstGeom prst="rect">
            <a:avLst/>
          </a:prstGeom>
          <a:noFill/>
          <a:ln w="9525">
            <a:noFill/>
            <a:miter lim="800000"/>
            <a:headEnd/>
            <a:tailEnd/>
          </a:ln>
        </p:spPr>
      </p:pic>
      <p:sp>
        <p:nvSpPr>
          <p:cNvPr id="12" name="Rectangle 11"/>
          <p:cNvSpPr>
            <a:spLocks noChangeArrowheads="1"/>
          </p:cNvSpPr>
          <p:nvPr/>
        </p:nvSpPr>
        <p:spPr bwMode="auto">
          <a:xfrm>
            <a:off x="7620000" y="3352800"/>
            <a:ext cx="533400" cy="228600"/>
          </a:xfrm>
          <a:prstGeom prst="rect">
            <a:avLst/>
          </a:prstGeom>
          <a:solidFill>
            <a:schemeClr val="accent1"/>
          </a:solidFill>
          <a:ln w="9525" algn="ctr">
            <a:solidFill>
              <a:schemeClr val="tx1"/>
            </a:solidFill>
            <a:round/>
            <a:headEnd/>
            <a:tailEnd/>
          </a:ln>
        </p:spPr>
        <p:txBody>
          <a:bodyPr/>
          <a:lstStyle/>
          <a:p>
            <a:pPr eaLnBrk="0" hangingPunct="0"/>
            <a:endParaRPr lang="en-US"/>
          </a:p>
        </p:txBody>
      </p:sp>
      <p:cxnSp>
        <p:nvCxnSpPr>
          <p:cNvPr id="14" name="Straight Arrow Connector 13"/>
          <p:cNvCxnSpPr>
            <a:cxnSpLocks noChangeShapeType="1"/>
          </p:cNvCxnSpPr>
          <p:nvPr/>
        </p:nvCxnSpPr>
        <p:spPr bwMode="auto">
          <a:xfrm rot="5400000" flipH="1" flipV="1">
            <a:off x="6819900" y="3695700"/>
            <a:ext cx="990600" cy="762000"/>
          </a:xfrm>
          <a:prstGeom prst="straightConnector1">
            <a:avLst/>
          </a:prstGeom>
          <a:noFill/>
          <a:ln w="38100" algn="ctr">
            <a:solidFill>
              <a:schemeClr val="tx1"/>
            </a:solidFill>
            <a:round/>
            <a:headEnd/>
            <a:tailEnd type="arrow" w="med" len="med"/>
          </a:ln>
        </p:spPr>
      </p:cxnSp>
      <p:sp>
        <p:nvSpPr>
          <p:cNvPr id="17" name="TextBox 16"/>
          <p:cNvSpPr txBox="1">
            <a:spLocks noChangeArrowheads="1"/>
          </p:cNvSpPr>
          <p:nvPr/>
        </p:nvSpPr>
        <p:spPr bwMode="auto">
          <a:xfrm>
            <a:off x="381000" y="3886200"/>
            <a:ext cx="1447800" cy="2032000"/>
          </a:xfrm>
          <a:prstGeom prst="rect">
            <a:avLst/>
          </a:prstGeom>
          <a:noFill/>
          <a:ln w="9525">
            <a:noFill/>
            <a:miter lim="800000"/>
            <a:headEnd/>
            <a:tailEnd/>
          </a:ln>
        </p:spPr>
        <p:txBody>
          <a:bodyPr>
            <a:spAutoFit/>
          </a:bodyPr>
          <a:lstStyle/>
          <a:p>
            <a:pPr eaLnBrk="0" hangingPunct="0"/>
            <a:r>
              <a:rPr lang="en-US" b="1"/>
              <a:t>GHS label Pictogram is optional, if shipping label has hazard symbol</a:t>
            </a:r>
          </a:p>
        </p:txBody>
      </p:sp>
      <p:cxnSp>
        <p:nvCxnSpPr>
          <p:cNvPr id="19" name="Straight Arrow Connector 18"/>
          <p:cNvCxnSpPr>
            <a:cxnSpLocks noChangeShapeType="1"/>
          </p:cNvCxnSpPr>
          <p:nvPr/>
        </p:nvCxnSpPr>
        <p:spPr bwMode="auto">
          <a:xfrm flipV="1">
            <a:off x="1752600" y="3962400"/>
            <a:ext cx="685800" cy="381000"/>
          </a:xfrm>
          <a:prstGeom prst="straightConnector1">
            <a:avLst/>
          </a:prstGeom>
          <a:noFill/>
          <a:ln w="38100" algn="ctr">
            <a:solidFill>
              <a:srgbClr val="000099"/>
            </a:solidFill>
            <a:round/>
            <a:headEnd/>
            <a:tailEnd type="arrow" w="med" len="med"/>
          </a:ln>
        </p:spPr>
      </p:cxnSp>
      <p:cxnSp>
        <p:nvCxnSpPr>
          <p:cNvPr id="22" name="Straight Arrow Connector 21"/>
          <p:cNvCxnSpPr>
            <a:cxnSpLocks noChangeShapeType="1"/>
          </p:cNvCxnSpPr>
          <p:nvPr/>
        </p:nvCxnSpPr>
        <p:spPr bwMode="auto">
          <a:xfrm flipV="1">
            <a:off x="1447800" y="4876800"/>
            <a:ext cx="2209800" cy="838200"/>
          </a:xfrm>
          <a:prstGeom prst="straightConnector1">
            <a:avLst/>
          </a:prstGeom>
          <a:noFill/>
          <a:ln w="38100" algn="ctr">
            <a:solidFill>
              <a:srgbClr val="003399"/>
            </a:solidFill>
            <a:round/>
            <a:headEnd/>
            <a:tailEnd type="arrow"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normAutofit/>
          </a:bodyPr>
          <a:lstStyle/>
          <a:p>
            <a:r>
              <a:rPr lang="en-US" smtClean="0">
                <a:solidFill>
                  <a:srgbClr val="000099"/>
                </a:solidFill>
                <a:latin typeface="Tahoma" pitchFamily="34" charset="0"/>
                <a:cs typeface="Tahoma" pitchFamily="34" charset="0"/>
              </a:rPr>
              <a:t>GHS Label Placement For Combination Packages </a:t>
            </a:r>
          </a:p>
        </p:txBody>
      </p:sp>
      <p:pic>
        <p:nvPicPr>
          <p:cNvPr id="43014" name="Picture 11" descr="properly_marked_and_labeled_package.jpg"/>
          <p:cNvPicPr>
            <a:picLocks noChangeAspect="1"/>
          </p:cNvPicPr>
          <p:nvPr/>
        </p:nvPicPr>
        <p:blipFill>
          <a:blip r:embed="rId3" cstate="print"/>
          <a:srcRect/>
          <a:stretch>
            <a:fillRect/>
          </a:stretch>
        </p:blipFill>
        <p:spPr bwMode="auto">
          <a:xfrm>
            <a:off x="762000" y="2057400"/>
            <a:ext cx="3333750" cy="2362200"/>
          </a:xfrm>
          <a:prstGeom prst="rect">
            <a:avLst/>
          </a:prstGeom>
          <a:noFill/>
          <a:ln w="9525">
            <a:noFill/>
            <a:miter lim="800000"/>
            <a:headEnd/>
            <a:tailEnd/>
          </a:ln>
        </p:spPr>
      </p:pic>
      <p:pic>
        <p:nvPicPr>
          <p:cNvPr id="64516" name="Picture 8" descr="http://www.foxvalleycontainers.com/Plastic_Gallon_Bottle.gif"/>
          <p:cNvPicPr>
            <a:picLocks noChangeAspect="1" noChangeArrowheads="1"/>
          </p:cNvPicPr>
          <p:nvPr/>
        </p:nvPicPr>
        <p:blipFill>
          <a:blip r:embed="rId4" cstate="print"/>
          <a:srcRect/>
          <a:stretch>
            <a:fillRect/>
          </a:stretch>
        </p:blipFill>
        <p:spPr bwMode="auto">
          <a:xfrm>
            <a:off x="5334000" y="1981200"/>
            <a:ext cx="2654300" cy="2581275"/>
          </a:xfrm>
          <a:prstGeom prst="rect">
            <a:avLst/>
          </a:prstGeom>
          <a:noFill/>
          <a:ln w="9525">
            <a:noFill/>
            <a:miter lim="800000"/>
            <a:headEnd/>
            <a:tailEnd/>
          </a:ln>
        </p:spPr>
      </p:pic>
      <p:sp>
        <p:nvSpPr>
          <p:cNvPr id="64517" name="Rectangle 10"/>
          <p:cNvSpPr>
            <a:spLocks noChangeArrowheads="1"/>
          </p:cNvSpPr>
          <p:nvPr/>
        </p:nvSpPr>
        <p:spPr bwMode="auto">
          <a:xfrm>
            <a:off x="6248400" y="3352800"/>
            <a:ext cx="762000" cy="304800"/>
          </a:xfrm>
          <a:prstGeom prst="rect">
            <a:avLst/>
          </a:prstGeom>
          <a:solidFill>
            <a:srgbClr val="00B0F0"/>
          </a:solidFill>
          <a:ln w="9525" algn="ctr">
            <a:solidFill>
              <a:schemeClr val="tx1"/>
            </a:solidFill>
            <a:round/>
            <a:headEnd/>
            <a:tailEnd/>
          </a:ln>
        </p:spPr>
        <p:txBody>
          <a:bodyPr/>
          <a:lstStyle/>
          <a:p>
            <a:pPr eaLnBrk="0" hangingPunct="0"/>
            <a:endParaRPr lang="en-US"/>
          </a:p>
        </p:txBody>
      </p:sp>
      <p:sp>
        <p:nvSpPr>
          <p:cNvPr id="64518" name="TextBox 11"/>
          <p:cNvSpPr txBox="1">
            <a:spLocks noChangeArrowheads="1"/>
          </p:cNvSpPr>
          <p:nvPr/>
        </p:nvSpPr>
        <p:spPr bwMode="auto">
          <a:xfrm>
            <a:off x="5562600" y="4648200"/>
            <a:ext cx="2286000" cy="830263"/>
          </a:xfrm>
          <a:prstGeom prst="rect">
            <a:avLst/>
          </a:prstGeom>
          <a:noFill/>
          <a:ln w="9525">
            <a:noFill/>
            <a:miter lim="800000"/>
            <a:headEnd/>
            <a:tailEnd/>
          </a:ln>
        </p:spPr>
        <p:txBody>
          <a:bodyPr>
            <a:spAutoFit/>
          </a:bodyPr>
          <a:lstStyle/>
          <a:p>
            <a:pPr algn="ctr" eaLnBrk="0" hangingPunct="0"/>
            <a:r>
              <a:rPr lang="en-US" sz="2400"/>
              <a:t>GHS Single Package Label</a:t>
            </a:r>
          </a:p>
        </p:txBody>
      </p:sp>
      <p:sp>
        <p:nvSpPr>
          <p:cNvPr id="13" name="TextBox 12"/>
          <p:cNvSpPr txBox="1">
            <a:spLocks noChangeArrowheads="1"/>
          </p:cNvSpPr>
          <p:nvPr/>
        </p:nvSpPr>
        <p:spPr bwMode="auto">
          <a:xfrm>
            <a:off x="533400" y="4572000"/>
            <a:ext cx="3733800" cy="1187450"/>
          </a:xfrm>
          <a:prstGeom prst="rect">
            <a:avLst/>
          </a:prstGeom>
          <a:noFill/>
          <a:ln w="9525">
            <a:noFill/>
            <a:miter lim="800000"/>
            <a:headEnd/>
            <a:tailEnd/>
          </a:ln>
        </p:spPr>
        <p:txBody>
          <a:bodyPr>
            <a:spAutoFit/>
          </a:bodyPr>
          <a:lstStyle/>
          <a:p>
            <a:pPr algn="ctr" eaLnBrk="0" hangingPunct="0"/>
            <a:r>
              <a:rPr lang="en-US" sz="2400"/>
              <a:t>No GHS Label on Outer Package if Danger is noted by diamond label(s)</a:t>
            </a:r>
          </a:p>
        </p:txBody>
      </p:sp>
      <p:sp>
        <p:nvSpPr>
          <p:cNvPr id="14" name="Left Arrow 13"/>
          <p:cNvSpPr>
            <a:spLocks noChangeArrowheads="1"/>
          </p:cNvSpPr>
          <p:nvPr/>
        </p:nvSpPr>
        <p:spPr bwMode="auto">
          <a:xfrm>
            <a:off x="4114800" y="2743200"/>
            <a:ext cx="1828800" cy="381000"/>
          </a:xfrm>
          <a:prstGeom prst="leftArrow">
            <a:avLst>
              <a:gd name="adj1" fmla="val 50000"/>
              <a:gd name="adj2" fmla="val 50000"/>
            </a:avLst>
          </a:prstGeom>
          <a:solidFill>
            <a:schemeClr val="accent1"/>
          </a:solidFill>
          <a:ln w="9525" algn="ctr">
            <a:solidFill>
              <a:schemeClr val="tx1"/>
            </a:solidFill>
            <a:round/>
            <a:headEnd/>
            <a:tailEnd/>
          </a:ln>
        </p:spPr>
        <p:txBody>
          <a:bodyPr/>
          <a:lstStyle/>
          <a:p>
            <a:pPr eaLnBrk="0" hangingPunct="0"/>
            <a:endParaRPr lang="en-US"/>
          </a:p>
        </p:txBody>
      </p:sp>
      <p:sp>
        <p:nvSpPr>
          <p:cNvPr id="15" name="TextBox 14"/>
          <p:cNvSpPr txBox="1">
            <a:spLocks noChangeArrowheads="1"/>
          </p:cNvSpPr>
          <p:nvPr/>
        </p:nvSpPr>
        <p:spPr bwMode="auto">
          <a:xfrm>
            <a:off x="4343400" y="3200400"/>
            <a:ext cx="1143000" cy="1200150"/>
          </a:xfrm>
          <a:prstGeom prst="rect">
            <a:avLst/>
          </a:prstGeom>
          <a:noFill/>
          <a:ln w="9525">
            <a:noFill/>
            <a:miter lim="800000"/>
            <a:headEnd/>
            <a:tailEnd/>
          </a:ln>
        </p:spPr>
        <p:txBody>
          <a:bodyPr>
            <a:spAutoFit/>
          </a:bodyPr>
          <a:lstStyle/>
          <a:p>
            <a:pPr eaLnBrk="0" hangingPunct="0"/>
            <a:r>
              <a:rPr lang="en-US" sz="2400"/>
              <a:t>Put 6 Units</a:t>
            </a:r>
          </a:p>
          <a:p>
            <a:pPr eaLnBrk="0" hangingPunct="0"/>
            <a:r>
              <a:rPr lang="en-US" sz="2400"/>
              <a:t>in box</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0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ctrTitle"/>
          </p:nvPr>
        </p:nvSpPr>
        <p:spPr>
          <a:xfrm>
            <a:off x="1066800" y="-457200"/>
            <a:ext cx="7010400" cy="2254250"/>
          </a:xfrm>
        </p:spPr>
        <p:txBody>
          <a:bodyPr/>
          <a:lstStyle/>
          <a:p>
            <a:r>
              <a:rPr lang="en-US" dirty="0" smtClean="0">
                <a:solidFill>
                  <a:srgbClr val="003399"/>
                </a:solidFill>
                <a:latin typeface="Tahoma" pitchFamily="34" charset="0"/>
                <a:cs typeface="Tahoma" pitchFamily="34" charset="0"/>
              </a:rPr>
              <a:t>Safety Data Sheets</a:t>
            </a:r>
          </a:p>
        </p:txBody>
      </p:sp>
      <p:sp>
        <p:nvSpPr>
          <p:cNvPr id="65539" name="Subtitle 2"/>
          <p:cNvSpPr>
            <a:spLocks noGrp="1"/>
          </p:cNvSpPr>
          <p:nvPr>
            <p:ph type="subTitle" idx="1"/>
          </p:nvPr>
        </p:nvSpPr>
        <p:spPr/>
        <p:txBody>
          <a:bodyPr/>
          <a:lstStyle/>
          <a:p>
            <a:endParaRPr lang="en-US" smtClean="0"/>
          </a:p>
        </p:txBody>
      </p:sp>
      <p:pic>
        <p:nvPicPr>
          <p:cNvPr id="65540" name="Picture 2" descr="http://www.plasticsgroup.com/images/professor_polymer/msds_sheets.jpg"/>
          <p:cNvPicPr>
            <a:picLocks noChangeAspect="1" noChangeArrowheads="1"/>
          </p:cNvPicPr>
          <p:nvPr/>
        </p:nvPicPr>
        <p:blipFill>
          <a:blip r:embed="rId3" cstate="print"/>
          <a:srcRect/>
          <a:stretch>
            <a:fillRect/>
          </a:stretch>
        </p:blipFill>
        <p:spPr bwMode="auto">
          <a:xfrm>
            <a:off x="2514600" y="1167446"/>
            <a:ext cx="4191000" cy="500475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solidFill>
                  <a:srgbClr val="000099"/>
                </a:solidFill>
                <a:latin typeface="Tahoma" pitchFamily="34" charset="0"/>
                <a:cs typeface="Tahoma" pitchFamily="34" charset="0"/>
              </a:rPr>
              <a:t>Safety Data Sheets Under GHS</a:t>
            </a:r>
          </a:p>
        </p:txBody>
      </p:sp>
      <p:sp>
        <p:nvSpPr>
          <p:cNvPr id="82947" name="Content Placeholder 2"/>
          <p:cNvSpPr>
            <a:spLocks noGrp="1"/>
          </p:cNvSpPr>
          <p:nvPr>
            <p:ph idx="1"/>
          </p:nvPr>
        </p:nvSpPr>
        <p:spPr>
          <a:xfrm>
            <a:off x="533400" y="1752600"/>
            <a:ext cx="8153400" cy="4038600"/>
          </a:xfrm>
        </p:spPr>
        <p:txBody>
          <a:bodyPr>
            <a:normAutofit lnSpcReduction="10000"/>
          </a:bodyPr>
          <a:lstStyle/>
          <a:p>
            <a:pPr marL="457200" indent="-457200">
              <a:buFont typeface="Wingdings" pitchFamily="2" charset="2"/>
              <a:buNone/>
            </a:pPr>
            <a:r>
              <a:rPr lang="en-US" sz="2700" smtClean="0"/>
              <a:t>Section 1.  Identification</a:t>
            </a:r>
          </a:p>
          <a:p>
            <a:pPr marL="457200" indent="-457200">
              <a:buFont typeface="Wingdings" pitchFamily="2" charset="2"/>
              <a:buNone/>
            </a:pPr>
            <a:r>
              <a:rPr lang="en-US" sz="2700" b="1" smtClean="0"/>
              <a:t>Section 2</a:t>
            </a:r>
            <a:r>
              <a:rPr lang="en-US" sz="2700" smtClean="0"/>
              <a:t>.  Hazard(s) classification &amp; labeling statements</a:t>
            </a:r>
          </a:p>
          <a:p>
            <a:pPr marL="457200" indent="-457200">
              <a:buFont typeface="Wingdings" pitchFamily="2" charset="2"/>
              <a:buNone/>
            </a:pPr>
            <a:r>
              <a:rPr lang="en-US" sz="2700" b="1" smtClean="0"/>
              <a:t>Section 3</a:t>
            </a:r>
            <a:r>
              <a:rPr lang="en-US" sz="2700" smtClean="0"/>
              <a:t>.  Composition/information on ingredients</a:t>
            </a:r>
          </a:p>
          <a:p>
            <a:pPr marL="457200" indent="-457200">
              <a:buFont typeface="Wingdings" pitchFamily="2" charset="2"/>
              <a:buNone/>
            </a:pPr>
            <a:r>
              <a:rPr lang="en-US" sz="2700" smtClean="0"/>
              <a:t>Section 4.  First-aid measures</a:t>
            </a:r>
          </a:p>
          <a:p>
            <a:pPr marL="457200" indent="-457200">
              <a:buFont typeface="Wingdings" pitchFamily="2" charset="2"/>
              <a:buNone/>
            </a:pPr>
            <a:r>
              <a:rPr lang="en-US" sz="2700" smtClean="0"/>
              <a:t>Section 5.  Fire-fighting measures</a:t>
            </a:r>
          </a:p>
          <a:p>
            <a:pPr marL="457200" indent="-457200">
              <a:buFont typeface="Wingdings" pitchFamily="2" charset="2"/>
              <a:buNone/>
            </a:pPr>
            <a:r>
              <a:rPr lang="en-US" sz="2700" smtClean="0"/>
              <a:t>Section 6.  Accidental release measures</a:t>
            </a:r>
          </a:p>
          <a:p>
            <a:pPr marL="457200" indent="-457200">
              <a:buFont typeface="Wingdings" pitchFamily="2" charset="2"/>
              <a:buNone/>
            </a:pPr>
            <a:r>
              <a:rPr lang="en-US" sz="2700" smtClean="0"/>
              <a:t>Section 7.  Handling and storage</a:t>
            </a:r>
          </a:p>
          <a:p>
            <a:pPr marL="457200" indent="-457200">
              <a:buFont typeface="Wingdings" pitchFamily="2" charset="2"/>
              <a:buNone/>
            </a:pPr>
            <a:r>
              <a:rPr lang="en-US" sz="2700" smtClean="0"/>
              <a:t>Section 8.  Exposure controls/personal protection</a:t>
            </a:r>
          </a:p>
          <a:p>
            <a:pPr marL="457200" indent="-457200">
              <a:buFont typeface="Wingdings" pitchFamily="2" charset="2"/>
              <a:buAutoNum type="arabicPeriod"/>
            </a:pPr>
            <a:endParaRPr lang="en-US" sz="20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94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94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947">
                                            <p:txEl>
                                              <p:pRg st="7" end="7"/>
                                            </p:txEl>
                                          </p:spTgt>
                                        </p:tgtEl>
                                        <p:attrNameLst>
                                          <p:attrName>style.visibility</p:attrName>
                                        </p:attrNameLst>
                                      </p:cBhvr>
                                      <p:to>
                                        <p:strVal val="visible"/>
                                      </p:to>
                                    </p:set>
                                  </p:childTnLst>
                                </p:cTn>
                              </p:par>
                              <p:par>
                                <p:cTn id="13" presetID="9" presetClass="emph" presetSubtype="0" nodeType="withEffect">
                                  <p:stCondLst>
                                    <p:cond delay="0"/>
                                  </p:stCondLst>
                                  <p:childTnLst>
                                    <p:set>
                                      <p:cBhvr rctx="PPT">
                                        <p:cTn id="14" dur="indefinite"/>
                                        <p:tgtEl>
                                          <p:spTgt spid="82947">
                                            <p:txEl>
                                              <p:pRg st="0" end="0"/>
                                            </p:txEl>
                                          </p:spTgt>
                                        </p:tgtEl>
                                        <p:attrNameLst>
                                          <p:attrName>style.opacity</p:attrName>
                                        </p:attrNameLst>
                                      </p:cBhvr>
                                      <p:to>
                                        <p:strVal val="0.5"/>
                                      </p:to>
                                    </p:set>
                                    <p:animEffect filter="image" prLst="opacity: 0.5">
                                      <p:cBhvr rctx="IE">
                                        <p:cTn id="15" dur="indefinite"/>
                                        <p:tgtEl>
                                          <p:spTgt spid="82947">
                                            <p:txEl>
                                              <p:pRg st="0" end="0"/>
                                            </p:txEl>
                                          </p:spTgt>
                                        </p:tgtEl>
                                      </p:cBhvr>
                                    </p:animEffect>
                                  </p:childTnLst>
                                </p:cTn>
                              </p:par>
                              <p:par>
                                <p:cTn id="16" presetID="9" presetClass="emph" presetSubtype="0" nodeType="withEffect">
                                  <p:stCondLst>
                                    <p:cond delay="0"/>
                                  </p:stCondLst>
                                  <p:childTnLst>
                                    <p:set>
                                      <p:cBhvr rctx="PPT">
                                        <p:cTn id="17" dur="indefinite"/>
                                        <p:tgtEl>
                                          <p:spTgt spid="82947">
                                            <p:txEl>
                                              <p:pRg st="1" end="1"/>
                                            </p:txEl>
                                          </p:spTgt>
                                        </p:tgtEl>
                                        <p:attrNameLst>
                                          <p:attrName>style.opacity</p:attrName>
                                        </p:attrNameLst>
                                      </p:cBhvr>
                                      <p:to>
                                        <p:strVal val="0.5"/>
                                      </p:to>
                                    </p:set>
                                    <p:animEffect filter="image" prLst="opacity: 0.5">
                                      <p:cBhvr rctx="IE">
                                        <p:cTn id="18" dur="indefinite"/>
                                        <p:tgtEl>
                                          <p:spTgt spid="82947">
                                            <p:txEl>
                                              <p:pRg st="1" end="1"/>
                                            </p:txEl>
                                          </p:spTgt>
                                        </p:tgtEl>
                                      </p:cBhvr>
                                    </p:animEffect>
                                  </p:childTnLst>
                                </p:cTn>
                              </p:par>
                              <p:par>
                                <p:cTn id="19" presetID="9" presetClass="emph" presetSubtype="0" nodeType="withEffect">
                                  <p:stCondLst>
                                    <p:cond delay="0"/>
                                  </p:stCondLst>
                                  <p:childTnLst>
                                    <p:set>
                                      <p:cBhvr rctx="PPT">
                                        <p:cTn id="20" dur="indefinite"/>
                                        <p:tgtEl>
                                          <p:spTgt spid="82947">
                                            <p:txEl>
                                              <p:pRg st="2" end="2"/>
                                            </p:txEl>
                                          </p:spTgt>
                                        </p:tgtEl>
                                        <p:attrNameLst>
                                          <p:attrName>style.opacity</p:attrName>
                                        </p:attrNameLst>
                                      </p:cBhvr>
                                      <p:to>
                                        <p:strVal val="0.5"/>
                                      </p:to>
                                    </p:set>
                                    <p:animEffect filter="image" prLst="opacity: 0.5">
                                      <p:cBhvr rctx="IE">
                                        <p:cTn id="21" dur="indefinite"/>
                                        <p:tgtEl>
                                          <p:spTgt spid="82947">
                                            <p:txEl>
                                              <p:pRg st="2" end="2"/>
                                            </p:txEl>
                                          </p:spTgt>
                                        </p:tgtEl>
                                      </p:cBhvr>
                                    </p:animEffect>
                                  </p:childTnLst>
                                </p:cTn>
                              </p:par>
                              <p:par>
                                <p:cTn id="22" presetID="9" presetClass="emph" presetSubtype="0" nodeType="withEffect">
                                  <p:stCondLst>
                                    <p:cond delay="0"/>
                                  </p:stCondLst>
                                  <p:childTnLst>
                                    <p:set>
                                      <p:cBhvr rctx="PPT">
                                        <p:cTn id="23" dur="indefinite"/>
                                        <p:tgtEl>
                                          <p:spTgt spid="82947">
                                            <p:txEl>
                                              <p:pRg st="3" end="3"/>
                                            </p:txEl>
                                          </p:spTgt>
                                        </p:tgtEl>
                                        <p:attrNameLst>
                                          <p:attrName>style.opacity</p:attrName>
                                        </p:attrNameLst>
                                      </p:cBhvr>
                                      <p:to>
                                        <p:strVal val="0.5"/>
                                      </p:to>
                                    </p:set>
                                    <p:animEffect filter="image" prLst="opacity: 0.5">
                                      <p:cBhvr rctx="IE">
                                        <p:cTn id="24" dur="indefinite"/>
                                        <p:tgtEl>
                                          <p:spTgt spid="829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solidFill>
                  <a:srgbClr val="000099"/>
                </a:solidFill>
                <a:latin typeface="Tahoma" pitchFamily="34" charset="0"/>
                <a:cs typeface="Tahoma" pitchFamily="34" charset="0"/>
              </a:rPr>
              <a:t>Safety Data Sheets Under GHS</a:t>
            </a:r>
          </a:p>
        </p:txBody>
      </p:sp>
      <p:sp>
        <p:nvSpPr>
          <p:cNvPr id="83971" name="Content Placeholder 2"/>
          <p:cNvSpPr>
            <a:spLocks noGrp="1"/>
          </p:cNvSpPr>
          <p:nvPr>
            <p:ph idx="1"/>
          </p:nvPr>
        </p:nvSpPr>
        <p:spPr>
          <a:xfrm>
            <a:off x="381000" y="1828800"/>
            <a:ext cx="8382000" cy="4038600"/>
          </a:xfrm>
        </p:spPr>
        <p:txBody>
          <a:bodyPr>
            <a:normAutofit lnSpcReduction="10000"/>
          </a:bodyPr>
          <a:lstStyle/>
          <a:p>
            <a:pPr marL="457200" indent="-457200">
              <a:buFont typeface="Wingdings" pitchFamily="2" charset="2"/>
              <a:buNone/>
            </a:pPr>
            <a:r>
              <a:rPr lang="en-US" sz="2700" smtClean="0"/>
              <a:t>Section 9.  Phys and Chem Properties/Measurements</a:t>
            </a:r>
          </a:p>
          <a:p>
            <a:pPr marL="457200" indent="-457200">
              <a:buFont typeface="Wingdings" pitchFamily="2" charset="2"/>
              <a:buNone/>
            </a:pPr>
            <a:r>
              <a:rPr lang="en-US" sz="2700" smtClean="0"/>
              <a:t>Section 10.  Stability &amp; reactivity (Heat, water,</a:t>
            </a:r>
            <a:br>
              <a:rPr lang="en-US" sz="2700" smtClean="0"/>
            </a:br>
            <a:r>
              <a:rPr lang="en-US" sz="2700" smtClean="0"/>
              <a:t>		 incompatibles)</a:t>
            </a:r>
          </a:p>
          <a:p>
            <a:pPr marL="457200" indent="-457200">
              <a:buFont typeface="Wingdings" pitchFamily="2" charset="2"/>
              <a:buNone/>
            </a:pPr>
            <a:r>
              <a:rPr lang="en-US" sz="2700" smtClean="0"/>
              <a:t>Section 11.  Toxicological information (Health info)</a:t>
            </a:r>
          </a:p>
          <a:p>
            <a:pPr marL="457200" indent="-457200">
              <a:buFont typeface="Wingdings" pitchFamily="2" charset="2"/>
              <a:buNone/>
            </a:pPr>
            <a:r>
              <a:rPr lang="en-US" sz="2700" smtClean="0"/>
              <a:t>Section 12.  Ecological information (Environ effects)</a:t>
            </a:r>
          </a:p>
          <a:p>
            <a:pPr marL="457200" indent="-457200">
              <a:buFont typeface="Wingdings" pitchFamily="2" charset="2"/>
              <a:buNone/>
            </a:pPr>
            <a:r>
              <a:rPr lang="en-US" sz="2700" smtClean="0"/>
              <a:t>Section 13.  Disposal considerations</a:t>
            </a:r>
          </a:p>
          <a:p>
            <a:pPr marL="457200" indent="-457200">
              <a:buFont typeface="Wingdings" pitchFamily="2" charset="2"/>
              <a:buNone/>
            </a:pPr>
            <a:r>
              <a:rPr lang="en-US" sz="2700" smtClean="0"/>
              <a:t>Section 14.  Transport info (49CFR, Can DGR...)</a:t>
            </a:r>
          </a:p>
          <a:p>
            <a:pPr marL="457200" indent="-457200">
              <a:buFont typeface="Wingdings" pitchFamily="2" charset="2"/>
              <a:buNone/>
            </a:pPr>
            <a:r>
              <a:rPr lang="en-US" sz="2700" smtClean="0"/>
              <a:t>Section 15.  Regulatory info (CA Prop 65, NJRTK…)</a:t>
            </a:r>
          </a:p>
          <a:p>
            <a:pPr marL="457200" indent="-457200">
              <a:buFont typeface="Wingdings" pitchFamily="2" charset="2"/>
              <a:buNone/>
            </a:pPr>
            <a:r>
              <a:rPr lang="en-US" sz="2700" smtClean="0"/>
              <a:t>Section 16.  Other info (Preparer, Contact #, Date…)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7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7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97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3971">
                                            <p:txEl>
                                              <p:pRg st="7" end="7"/>
                                            </p:txEl>
                                          </p:spTgt>
                                        </p:tgtEl>
                                        <p:attrNameLst>
                                          <p:attrName>style.visibility</p:attrName>
                                        </p:attrNameLst>
                                      </p:cBhvr>
                                      <p:to>
                                        <p:strVal val="visible"/>
                                      </p:to>
                                    </p:set>
                                  </p:childTnLst>
                                </p:cTn>
                              </p:par>
                              <p:par>
                                <p:cTn id="13" presetID="9" presetClass="emph" presetSubtype="0" nodeType="withEffect">
                                  <p:stCondLst>
                                    <p:cond delay="0"/>
                                  </p:stCondLst>
                                  <p:childTnLst>
                                    <p:set>
                                      <p:cBhvr rctx="PPT">
                                        <p:cTn id="14" dur="indefinite"/>
                                        <p:tgtEl>
                                          <p:spTgt spid="83971">
                                            <p:txEl>
                                              <p:pRg st="0" end="0"/>
                                            </p:txEl>
                                          </p:spTgt>
                                        </p:tgtEl>
                                        <p:attrNameLst>
                                          <p:attrName>style.opacity</p:attrName>
                                        </p:attrNameLst>
                                      </p:cBhvr>
                                      <p:to>
                                        <p:strVal val="0.5"/>
                                      </p:to>
                                    </p:set>
                                    <p:animEffect filter="image" prLst="opacity: 0.5">
                                      <p:cBhvr rctx="IE">
                                        <p:cTn id="15" dur="indefinite"/>
                                        <p:tgtEl>
                                          <p:spTgt spid="83971">
                                            <p:txEl>
                                              <p:pRg st="0" end="0"/>
                                            </p:txEl>
                                          </p:spTgt>
                                        </p:tgtEl>
                                      </p:cBhvr>
                                    </p:animEffect>
                                  </p:childTnLst>
                                </p:cTn>
                              </p:par>
                              <p:par>
                                <p:cTn id="16" presetID="9" presetClass="emph" presetSubtype="0" nodeType="withEffect">
                                  <p:stCondLst>
                                    <p:cond delay="0"/>
                                  </p:stCondLst>
                                  <p:childTnLst>
                                    <p:set>
                                      <p:cBhvr rctx="PPT">
                                        <p:cTn id="17" dur="indefinite"/>
                                        <p:tgtEl>
                                          <p:spTgt spid="83971">
                                            <p:txEl>
                                              <p:pRg st="1" end="1"/>
                                            </p:txEl>
                                          </p:spTgt>
                                        </p:tgtEl>
                                        <p:attrNameLst>
                                          <p:attrName>style.opacity</p:attrName>
                                        </p:attrNameLst>
                                      </p:cBhvr>
                                      <p:to>
                                        <p:strVal val="0.5"/>
                                      </p:to>
                                    </p:set>
                                    <p:animEffect filter="image" prLst="opacity: 0.5">
                                      <p:cBhvr rctx="IE">
                                        <p:cTn id="18" dur="indefinite"/>
                                        <p:tgtEl>
                                          <p:spTgt spid="83971">
                                            <p:txEl>
                                              <p:pRg st="1" end="1"/>
                                            </p:txEl>
                                          </p:spTgt>
                                        </p:tgtEl>
                                      </p:cBhvr>
                                    </p:animEffect>
                                  </p:childTnLst>
                                </p:cTn>
                              </p:par>
                              <p:par>
                                <p:cTn id="19" presetID="9" presetClass="emph" presetSubtype="0" nodeType="withEffect">
                                  <p:stCondLst>
                                    <p:cond delay="0"/>
                                  </p:stCondLst>
                                  <p:childTnLst>
                                    <p:set>
                                      <p:cBhvr rctx="PPT">
                                        <p:cTn id="20" dur="indefinite"/>
                                        <p:tgtEl>
                                          <p:spTgt spid="83971">
                                            <p:txEl>
                                              <p:pRg st="2" end="2"/>
                                            </p:txEl>
                                          </p:spTgt>
                                        </p:tgtEl>
                                        <p:attrNameLst>
                                          <p:attrName>style.opacity</p:attrName>
                                        </p:attrNameLst>
                                      </p:cBhvr>
                                      <p:to>
                                        <p:strVal val="0.5"/>
                                      </p:to>
                                    </p:set>
                                    <p:animEffect filter="image" prLst="opacity: 0.5">
                                      <p:cBhvr rctx="IE">
                                        <p:cTn id="21" dur="indefinite"/>
                                        <p:tgtEl>
                                          <p:spTgt spid="83971">
                                            <p:txEl>
                                              <p:pRg st="2" end="2"/>
                                            </p:txEl>
                                          </p:spTgt>
                                        </p:tgtEl>
                                      </p:cBhvr>
                                    </p:animEffect>
                                  </p:childTnLst>
                                </p:cTn>
                              </p:par>
                              <p:par>
                                <p:cTn id="22" presetID="9" presetClass="emph" presetSubtype="0" nodeType="withEffect">
                                  <p:stCondLst>
                                    <p:cond delay="0"/>
                                  </p:stCondLst>
                                  <p:childTnLst>
                                    <p:set>
                                      <p:cBhvr rctx="PPT">
                                        <p:cTn id="23" dur="indefinite"/>
                                        <p:tgtEl>
                                          <p:spTgt spid="83971">
                                            <p:txEl>
                                              <p:pRg st="3" end="3"/>
                                            </p:txEl>
                                          </p:spTgt>
                                        </p:tgtEl>
                                        <p:attrNameLst>
                                          <p:attrName>style.opacity</p:attrName>
                                        </p:attrNameLst>
                                      </p:cBhvr>
                                      <p:to>
                                        <p:strVal val="0.5"/>
                                      </p:to>
                                    </p:set>
                                    <p:animEffect filter="image" prLst="opacity: 0.5">
                                      <p:cBhvr rctx="IE">
                                        <p:cTn id="24" dur="indefinite"/>
                                        <p:tgtEl>
                                          <p:spTgt spid="839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normAutofit fontScale="90000"/>
          </a:bodyPr>
          <a:lstStyle/>
          <a:p>
            <a:r>
              <a:rPr lang="en-US" sz="4200" smtClean="0">
                <a:solidFill>
                  <a:srgbClr val="000099"/>
                </a:solidFill>
                <a:latin typeface="Tahoma" pitchFamily="34" charset="0"/>
                <a:cs typeface="Tahoma" pitchFamily="34" charset="0"/>
              </a:rPr>
              <a:t>Confidential Business Information</a:t>
            </a:r>
          </a:p>
        </p:txBody>
      </p:sp>
      <p:sp>
        <p:nvSpPr>
          <p:cNvPr id="84995" name="Content Placeholder 2"/>
          <p:cNvSpPr>
            <a:spLocks noGrp="1"/>
          </p:cNvSpPr>
          <p:nvPr>
            <p:ph idx="1"/>
          </p:nvPr>
        </p:nvSpPr>
        <p:spPr>
          <a:xfrm>
            <a:off x="381000" y="1752600"/>
            <a:ext cx="8382000" cy="4038600"/>
          </a:xfrm>
        </p:spPr>
        <p:txBody>
          <a:bodyPr>
            <a:normAutofit lnSpcReduction="10000"/>
          </a:bodyPr>
          <a:lstStyle/>
          <a:p>
            <a:r>
              <a:rPr lang="en-US" sz="2400" dirty="0" smtClean="0"/>
              <a:t>GHS will not address confidentiality exemptions</a:t>
            </a:r>
          </a:p>
          <a:p>
            <a:r>
              <a:rPr lang="en-US" sz="2400" dirty="0" smtClean="0"/>
              <a:t>But end-users’ health &amp; safety must not be compromised by CBI</a:t>
            </a:r>
          </a:p>
          <a:p>
            <a:r>
              <a:rPr lang="en-US" sz="2400" dirty="0" smtClean="0"/>
              <a:t>Non-disclosure claims limited to chemical names &amp; concentrations in mixtures</a:t>
            </a:r>
          </a:p>
          <a:p>
            <a:r>
              <a:rPr lang="en-US" sz="2400" dirty="0" smtClean="0"/>
              <a:t>Need mechanism for disclosure in emergencies</a:t>
            </a:r>
          </a:p>
          <a:p>
            <a:r>
              <a:rPr lang="en-US" sz="2400" dirty="0" smtClean="0"/>
              <a:t>Each country must determine requirements for protecting CBI, OSHA, therefore, will likely still allow Safety Data Sheets to show Trade Secret Registry Numbers (TSRNs) in the hazardous ingredients section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99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4995">
                                            <p:txEl>
                                              <p:pRg st="4" end="4"/>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84995">
                                            <p:txEl>
                                              <p:pRg st="0" end="0"/>
                                            </p:txEl>
                                          </p:spTgt>
                                        </p:tgtEl>
                                        <p:attrNameLst>
                                          <p:attrName>style.opacity</p:attrName>
                                        </p:attrNameLst>
                                      </p:cBhvr>
                                      <p:to>
                                        <p:strVal val="0.5"/>
                                      </p:to>
                                    </p:set>
                                    <p:animEffect filter="image" prLst="opacity: 0.5">
                                      <p:cBhvr rctx="IE">
                                        <p:cTn id="13" dur="indefinite"/>
                                        <p:tgtEl>
                                          <p:spTgt spid="84995">
                                            <p:txEl>
                                              <p:pRg st="0" end="0"/>
                                            </p:txEl>
                                          </p:spTgt>
                                        </p:tgtEl>
                                      </p:cBhvr>
                                    </p:animEffect>
                                  </p:childTnLst>
                                </p:cTn>
                              </p:par>
                              <p:par>
                                <p:cTn id="14" presetID="9" presetClass="emph" presetSubtype="0" nodeType="withEffect">
                                  <p:stCondLst>
                                    <p:cond delay="0"/>
                                  </p:stCondLst>
                                  <p:childTnLst>
                                    <p:set>
                                      <p:cBhvr rctx="PPT">
                                        <p:cTn id="15" dur="indefinite"/>
                                        <p:tgtEl>
                                          <p:spTgt spid="84995">
                                            <p:txEl>
                                              <p:pRg st="1" end="1"/>
                                            </p:txEl>
                                          </p:spTgt>
                                        </p:tgtEl>
                                        <p:attrNameLst>
                                          <p:attrName>style.opacity</p:attrName>
                                        </p:attrNameLst>
                                      </p:cBhvr>
                                      <p:to>
                                        <p:strVal val="0.5"/>
                                      </p:to>
                                    </p:set>
                                    <p:animEffect filter="image" prLst="opacity: 0.5">
                                      <p:cBhvr rctx="IE">
                                        <p:cTn id="16" dur="indefinite"/>
                                        <p:tgtEl>
                                          <p:spTgt spid="849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rrowheads="1"/>
          </p:cNvPicPr>
          <p:nvPr/>
        </p:nvPicPr>
        <p:blipFill>
          <a:blip r:embed="rId3" cstate="print"/>
          <a:srcRect/>
          <a:stretch>
            <a:fillRect/>
          </a:stretch>
        </p:blipFill>
        <p:spPr bwMode="auto">
          <a:xfrm>
            <a:off x="1320800" y="1752600"/>
            <a:ext cx="6451600" cy="4648200"/>
          </a:xfrm>
          <a:prstGeom prst="rect">
            <a:avLst/>
          </a:prstGeom>
          <a:noFill/>
          <a:ln w="9525">
            <a:noFill/>
            <a:miter lim="800000"/>
            <a:headEnd/>
            <a:tailEnd/>
          </a:ln>
          <a:effectLst/>
        </p:spPr>
      </p:pic>
      <p:sp>
        <p:nvSpPr>
          <p:cNvPr id="36867" name="Rectangle 3"/>
          <p:cNvSpPr>
            <a:spLocks noChangeArrowheads="1"/>
          </p:cNvSpPr>
          <p:nvPr/>
        </p:nvSpPr>
        <p:spPr bwMode="auto">
          <a:xfrm>
            <a:off x="228600" y="304800"/>
            <a:ext cx="8534400" cy="1143000"/>
          </a:xfrm>
          <a:prstGeom prst="rect">
            <a:avLst/>
          </a:prstGeom>
          <a:noFill/>
          <a:ln w="9525">
            <a:noFill/>
            <a:miter lim="800000"/>
            <a:headEnd/>
            <a:tailEnd/>
          </a:ln>
          <a:effectLst/>
        </p:spPr>
        <p:txBody>
          <a:bodyPr lIns="92075" tIns="46038" rIns="92075" bIns="46038" anchor="ctr"/>
          <a:lstStyle/>
          <a:p>
            <a:r>
              <a:rPr lang="en-US" sz="2800" b="1" dirty="0">
                <a:solidFill>
                  <a:schemeClr val="accent1">
                    <a:lumMod val="75000"/>
                  </a:schemeClr>
                </a:solidFill>
              </a:rPr>
              <a:t>Section Four: Nature of Chemical Hazards</a:t>
            </a:r>
            <a:endParaRPr lang="en-US" sz="2800" dirty="0">
              <a:solidFill>
                <a:schemeClr val="accent1">
                  <a:lumMod val="75000"/>
                </a:schemeClr>
              </a:solidFill>
            </a:endParaRPr>
          </a:p>
          <a:p>
            <a:pPr algn="ctr">
              <a:lnSpc>
                <a:spcPct val="80000"/>
              </a:lnSpc>
            </a:pPr>
            <a:r>
              <a:rPr lang="en-US" sz="2800" b="1" i="1" dirty="0" smtClean="0">
                <a:solidFill>
                  <a:schemeClr val="tx1"/>
                </a:solidFill>
              </a:rPr>
              <a:t> </a:t>
            </a:r>
            <a:endParaRPr lang="en-US" sz="2800" b="1" i="1" dirty="0">
              <a:solidFill>
                <a:schemeClr val="tx1"/>
              </a:solidFill>
            </a:endParaRPr>
          </a:p>
          <a:p>
            <a:pPr algn="ctr">
              <a:lnSpc>
                <a:spcPct val="80000"/>
              </a:lnSpc>
            </a:pPr>
            <a:r>
              <a:rPr lang="en-US" sz="2800" dirty="0">
                <a:solidFill>
                  <a:schemeClr val="tx1"/>
                </a:solidFill>
              </a:rPr>
              <a:t>“INFORMATION IS OUR BEST DEFENSE”</a:t>
            </a:r>
            <a:r>
              <a:rPr lang="en-US" sz="2800" b="1" i="1" dirty="0">
                <a:solidFill>
                  <a:srgbClr val="FFFF00"/>
                </a:solidFill>
              </a:rPr>
              <a:t/>
            </a:r>
            <a:br>
              <a:rPr lang="en-US" sz="2800" b="1" i="1" dirty="0">
                <a:solidFill>
                  <a:srgbClr val="FFFF00"/>
                </a:solidFill>
              </a:rPr>
            </a:br>
            <a:endParaRPr lang="en-US" sz="2800" b="1" i="1" dirty="0">
              <a:solidFill>
                <a:srgbClr val="FFFF00"/>
              </a:solidFill>
            </a:endParaRPr>
          </a:p>
        </p:txBody>
      </p:sp>
      <p:sp>
        <p:nvSpPr>
          <p:cNvPr id="36868" name="Rectangle 4"/>
          <p:cNvSpPr>
            <a:spLocks noChangeArrowheads="1"/>
          </p:cNvSpPr>
          <p:nvPr/>
        </p:nvSpPr>
        <p:spPr bwMode="auto">
          <a:xfrm>
            <a:off x="2133600" y="2209800"/>
            <a:ext cx="5334000" cy="3733800"/>
          </a:xfrm>
          <a:prstGeom prst="rect">
            <a:avLst/>
          </a:prstGeom>
          <a:noFill/>
          <a:ln w="38100">
            <a:no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835237"/>
            <a:ext cx="6934200" cy="5565563"/>
          </a:xfrm>
          <a:prstGeom prst="rect">
            <a:avLst/>
          </a:prstGeom>
        </p:spPr>
        <p:txBody>
          <a:bodyPr wrap="square">
            <a:spAutoFit/>
          </a:bodyPr>
          <a:lstStyle/>
          <a:p>
            <a:pPr>
              <a:lnSpc>
                <a:spcPct val="150000"/>
              </a:lnSpc>
            </a:pPr>
            <a:r>
              <a:rPr lang="en-US" sz="2400" b="1" dirty="0">
                <a:ea typeface="Times New Roman"/>
              </a:rPr>
              <a:t>The Nature of Chemical Hazards </a:t>
            </a:r>
            <a:endParaRPr lang="en-US" sz="2400" dirty="0">
              <a:latin typeface="Times New Roman"/>
              <a:ea typeface="Times New Roman"/>
            </a:endParaRPr>
          </a:p>
          <a:p>
            <a:pPr marL="342900" marR="0" lvl="0" indent="-342900">
              <a:lnSpc>
                <a:spcPct val="150000"/>
              </a:lnSpc>
              <a:spcBef>
                <a:spcPts val="0"/>
              </a:spcBef>
              <a:spcAft>
                <a:spcPts val="0"/>
              </a:spcAft>
              <a:buFont typeface="Symbol"/>
              <a:buChar char=""/>
            </a:pPr>
            <a:r>
              <a:rPr lang="en-US" sz="2400" dirty="0">
                <a:ea typeface="Times New Roman"/>
              </a:rPr>
              <a:t>The Nature of Flammables</a:t>
            </a:r>
            <a:endParaRPr lang="en-US" sz="2400" dirty="0">
              <a:latin typeface="Times New Roman"/>
              <a:ea typeface="Times New Roman"/>
            </a:endParaRPr>
          </a:p>
          <a:p>
            <a:pPr marL="342900" marR="0" lvl="0" indent="-342900">
              <a:lnSpc>
                <a:spcPct val="150000"/>
              </a:lnSpc>
              <a:spcBef>
                <a:spcPts val="0"/>
              </a:spcBef>
              <a:spcAft>
                <a:spcPts val="0"/>
              </a:spcAft>
              <a:buFont typeface="Symbol"/>
              <a:buChar char=""/>
            </a:pPr>
            <a:r>
              <a:rPr lang="en-US" sz="2400" dirty="0">
                <a:ea typeface="Times New Roman"/>
              </a:rPr>
              <a:t>The Nature of </a:t>
            </a:r>
            <a:r>
              <a:rPr lang="en-US" sz="2400" dirty="0">
                <a:ea typeface="Times"/>
              </a:rPr>
              <a:t>Reactive agents </a:t>
            </a:r>
            <a:endParaRPr lang="en-US" sz="2400" dirty="0">
              <a:latin typeface="Times New Roman"/>
              <a:ea typeface="Times New Roman"/>
            </a:endParaRPr>
          </a:p>
          <a:p>
            <a:pPr marL="342900" marR="0" lvl="0" indent="-342900">
              <a:lnSpc>
                <a:spcPct val="150000"/>
              </a:lnSpc>
              <a:spcBef>
                <a:spcPts val="0"/>
              </a:spcBef>
              <a:spcAft>
                <a:spcPts val="0"/>
              </a:spcAft>
              <a:buFont typeface="Symbol"/>
              <a:buChar char=""/>
            </a:pPr>
            <a:r>
              <a:rPr lang="en-US" sz="2400" dirty="0">
                <a:ea typeface="Times New Roman"/>
              </a:rPr>
              <a:t>Corrosives and Caustics</a:t>
            </a:r>
            <a:endParaRPr lang="en-US" sz="2400" dirty="0">
              <a:latin typeface="Times New Roman"/>
              <a:ea typeface="Times New Roman"/>
            </a:endParaRPr>
          </a:p>
          <a:p>
            <a:pPr marL="342900" marR="0" lvl="0" indent="-342900">
              <a:lnSpc>
                <a:spcPct val="150000"/>
              </a:lnSpc>
              <a:spcBef>
                <a:spcPts val="0"/>
              </a:spcBef>
              <a:spcAft>
                <a:spcPts val="0"/>
              </a:spcAft>
              <a:buFont typeface="Symbol"/>
              <a:buChar char=""/>
            </a:pPr>
            <a:r>
              <a:rPr lang="en-US" sz="2400" dirty="0">
                <a:ea typeface="Times New Roman"/>
              </a:rPr>
              <a:t>The Nature and </a:t>
            </a:r>
            <a:r>
              <a:rPr lang="en-US" sz="2400" dirty="0">
                <a:ea typeface="Times"/>
              </a:rPr>
              <a:t>Effects of oxygen</a:t>
            </a:r>
            <a:endParaRPr lang="en-US" sz="2400" dirty="0">
              <a:latin typeface="Times New Roman"/>
              <a:ea typeface="Times New Roman"/>
            </a:endParaRPr>
          </a:p>
          <a:p>
            <a:pPr marL="342900" marR="0" lvl="0" indent="-342900">
              <a:lnSpc>
                <a:spcPct val="150000"/>
              </a:lnSpc>
              <a:spcBef>
                <a:spcPts val="0"/>
              </a:spcBef>
              <a:spcAft>
                <a:spcPts val="0"/>
              </a:spcAft>
              <a:buFont typeface="Symbol"/>
              <a:buChar char=""/>
            </a:pPr>
            <a:r>
              <a:rPr lang="en-US" sz="2400" dirty="0">
                <a:ea typeface="Times New Roman"/>
              </a:rPr>
              <a:t>The Nature and </a:t>
            </a:r>
            <a:r>
              <a:rPr lang="en-US" sz="2400" dirty="0">
                <a:ea typeface="Times"/>
              </a:rPr>
              <a:t>Effects of temperature pressure</a:t>
            </a:r>
            <a:endParaRPr lang="en-US" sz="2400" dirty="0">
              <a:latin typeface="Times New Roman"/>
              <a:ea typeface="Times New Roman"/>
            </a:endParaRPr>
          </a:p>
          <a:p>
            <a:pPr marL="342900" marR="0" lvl="0" indent="-342900">
              <a:lnSpc>
                <a:spcPct val="150000"/>
              </a:lnSpc>
              <a:spcBef>
                <a:spcPts val="0"/>
              </a:spcBef>
              <a:spcAft>
                <a:spcPts val="0"/>
              </a:spcAft>
              <a:buFont typeface="Symbol"/>
              <a:buChar char=""/>
            </a:pPr>
            <a:r>
              <a:rPr lang="en-US" sz="2400" dirty="0">
                <a:ea typeface="Times"/>
              </a:rPr>
              <a:t>Specific gravity and relative vapor density</a:t>
            </a:r>
            <a:endParaRPr lang="en-US" sz="2400" dirty="0">
              <a:latin typeface="Times New Roman"/>
              <a:ea typeface="Times New Roman"/>
            </a:endParaRPr>
          </a:p>
          <a:p>
            <a:pPr marL="342900" marR="0" lvl="0" indent="-342900">
              <a:lnSpc>
                <a:spcPct val="150000"/>
              </a:lnSpc>
              <a:spcBef>
                <a:spcPts val="0"/>
              </a:spcBef>
              <a:spcAft>
                <a:spcPts val="0"/>
              </a:spcAft>
              <a:buFont typeface="Symbol"/>
              <a:buChar char=""/>
            </a:pPr>
            <a:r>
              <a:rPr lang="en-US" sz="2400" dirty="0">
                <a:ea typeface="Times"/>
              </a:rPr>
              <a:t>Toxins</a:t>
            </a:r>
            <a:r>
              <a:rPr lang="en-US" sz="2400" dirty="0">
                <a:ea typeface="Times New Roman"/>
              </a:rPr>
              <a:t>, </a:t>
            </a:r>
            <a:r>
              <a:rPr lang="en-US" sz="2400" dirty="0">
                <a:ea typeface="Times"/>
              </a:rPr>
              <a:t>Carcinogens, Mutagens and Teratogens</a:t>
            </a:r>
            <a:endParaRPr lang="en-US" sz="2400" dirty="0">
              <a:effectLst/>
              <a:latin typeface="Times New Roman"/>
              <a:ea typeface="Times New Roman"/>
            </a:endParaRPr>
          </a:p>
        </p:txBody>
      </p:sp>
      <p:sp>
        <p:nvSpPr>
          <p:cNvPr id="3" name="Rectangle 2"/>
          <p:cNvSpPr>
            <a:spLocks noChangeArrowheads="1"/>
          </p:cNvSpPr>
          <p:nvPr/>
        </p:nvSpPr>
        <p:spPr bwMode="auto">
          <a:xfrm>
            <a:off x="228600" y="304800"/>
            <a:ext cx="8534400" cy="1143000"/>
          </a:xfrm>
          <a:prstGeom prst="rect">
            <a:avLst/>
          </a:prstGeom>
          <a:noFill/>
          <a:ln w="9525">
            <a:noFill/>
            <a:miter lim="800000"/>
            <a:headEnd/>
            <a:tailEnd/>
          </a:ln>
          <a:effectLst/>
        </p:spPr>
        <p:txBody>
          <a:bodyPr lIns="92075" tIns="46038" rIns="92075" bIns="46038" anchor="ctr"/>
          <a:lstStyle/>
          <a:p>
            <a:r>
              <a:rPr lang="en-US" sz="2800" b="1" dirty="0">
                <a:solidFill>
                  <a:schemeClr val="accent1">
                    <a:lumMod val="75000"/>
                  </a:schemeClr>
                </a:solidFill>
              </a:rPr>
              <a:t>Section Four: Nature of Chemical Hazards</a:t>
            </a:r>
            <a:endParaRPr lang="en-US" sz="2800" dirty="0">
              <a:solidFill>
                <a:schemeClr val="accent1">
                  <a:lumMod val="75000"/>
                </a:schemeClr>
              </a:solidFill>
            </a:endParaRPr>
          </a:p>
          <a:p>
            <a:pPr algn="ctr">
              <a:lnSpc>
                <a:spcPct val="80000"/>
              </a:lnSpc>
            </a:pPr>
            <a:r>
              <a:rPr lang="en-US" sz="2800" dirty="0" smtClean="0">
                <a:solidFill>
                  <a:schemeClr val="tx1"/>
                </a:solidFill>
              </a:rPr>
              <a:t>”</a:t>
            </a:r>
            <a:r>
              <a:rPr lang="en-US" sz="2800" b="1" i="1" dirty="0">
                <a:solidFill>
                  <a:srgbClr val="FFFF00"/>
                </a:solidFill>
              </a:rPr>
              <a:t/>
            </a:r>
            <a:br>
              <a:rPr lang="en-US" sz="2800" b="1" i="1" dirty="0">
                <a:solidFill>
                  <a:srgbClr val="FFFF00"/>
                </a:solidFill>
              </a:rPr>
            </a:br>
            <a:endParaRPr lang="en-US" sz="2800" b="1" i="1" dirty="0">
              <a:solidFill>
                <a:srgbClr val="FFFF00"/>
              </a:solidFill>
            </a:endParaRPr>
          </a:p>
        </p:txBody>
      </p:sp>
    </p:spTree>
    <p:extLst>
      <p:ext uri="{BB962C8B-B14F-4D97-AF65-F5344CB8AC3E}">
        <p14:creationId xmlns:p14="http://schemas.microsoft.com/office/powerpoint/2010/main" val="409160708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525963"/>
          </a:xfrm>
        </p:spPr>
        <p:txBody>
          <a:bodyPr>
            <a:normAutofit fontScale="70000" lnSpcReduction="20000"/>
          </a:bodyPr>
          <a:lstStyle/>
          <a:p>
            <a:r>
              <a:rPr lang="en-US" dirty="0" smtClean="0"/>
              <a:t>Air borne: dusts fumes smoke aerosols mists gases vapors</a:t>
            </a:r>
          </a:p>
          <a:p>
            <a:r>
              <a:rPr lang="en-US" dirty="0" smtClean="0"/>
              <a:t>Flammables and Combustibles </a:t>
            </a:r>
          </a:p>
          <a:p>
            <a:r>
              <a:rPr lang="en-US" dirty="0" smtClean="0"/>
              <a:t>Oxygen </a:t>
            </a:r>
          </a:p>
          <a:p>
            <a:r>
              <a:rPr lang="en-US" dirty="0" smtClean="0"/>
              <a:t>Health Hazards?</a:t>
            </a:r>
          </a:p>
          <a:p>
            <a:pPr lvl="1"/>
            <a:r>
              <a:rPr lang="en-US" dirty="0" smtClean="0"/>
              <a:t>Latency Period </a:t>
            </a:r>
          </a:p>
          <a:p>
            <a:pPr lvl="1"/>
            <a:r>
              <a:rPr lang="en-US" dirty="0" smtClean="0"/>
              <a:t>Acute and Chronic</a:t>
            </a:r>
          </a:p>
          <a:p>
            <a:pPr lvl="1"/>
            <a:r>
              <a:rPr lang="en-US" dirty="0" smtClean="0"/>
              <a:t>Local and Systemic</a:t>
            </a:r>
          </a:p>
          <a:p>
            <a:pPr lvl="1"/>
            <a:r>
              <a:rPr lang="en-US" dirty="0" smtClean="0"/>
              <a:t>Asphyxiants</a:t>
            </a:r>
          </a:p>
          <a:p>
            <a:pPr lvl="1"/>
            <a:r>
              <a:rPr lang="en-US" dirty="0" smtClean="0"/>
              <a:t>Nuisance dusts</a:t>
            </a:r>
          </a:p>
          <a:p>
            <a:pPr lvl="1"/>
            <a:r>
              <a:rPr lang="en-US" dirty="0" smtClean="0"/>
              <a:t>Biological Toxins (considered </a:t>
            </a:r>
            <a:r>
              <a:rPr lang="en-US" dirty="0" err="1" smtClean="0"/>
              <a:t>hazardus</a:t>
            </a:r>
            <a:r>
              <a:rPr lang="en-US" dirty="0" smtClean="0"/>
              <a:t>)</a:t>
            </a:r>
          </a:p>
          <a:p>
            <a:pPr lvl="1"/>
            <a:r>
              <a:rPr lang="en-US" dirty="0" smtClean="0"/>
              <a:t>Carcinogens</a:t>
            </a:r>
          </a:p>
          <a:p>
            <a:pPr lvl="1"/>
            <a:r>
              <a:rPr lang="en-US" dirty="0" smtClean="0"/>
              <a:t>Mutagens</a:t>
            </a:r>
          </a:p>
          <a:p>
            <a:pPr lvl="1"/>
            <a:r>
              <a:rPr lang="en-US" dirty="0" smtClean="0"/>
              <a:t>Teratogens</a:t>
            </a:r>
            <a:endParaRPr lang="en-US" dirty="0"/>
          </a:p>
        </p:txBody>
      </p:sp>
      <p:sp>
        <p:nvSpPr>
          <p:cNvPr id="5" name="Rectangle 3"/>
          <p:cNvSpPr>
            <a:spLocks noChangeArrowheads="1"/>
          </p:cNvSpPr>
          <p:nvPr/>
        </p:nvSpPr>
        <p:spPr bwMode="auto">
          <a:xfrm>
            <a:off x="228600" y="228600"/>
            <a:ext cx="8534400" cy="1143000"/>
          </a:xfrm>
          <a:prstGeom prst="rect">
            <a:avLst/>
          </a:prstGeom>
          <a:noFill/>
          <a:ln w="9525">
            <a:noFill/>
            <a:miter lim="800000"/>
            <a:headEnd/>
            <a:tailEnd/>
          </a:ln>
          <a:effectLst/>
        </p:spPr>
        <p:txBody>
          <a:bodyPr lIns="92075" tIns="46038" rIns="92075" bIns="46038" anchor="ctr"/>
          <a:lstStyle/>
          <a:p>
            <a:r>
              <a:rPr lang="en-US" sz="2800" b="1" dirty="0">
                <a:solidFill>
                  <a:schemeClr val="accent1">
                    <a:lumMod val="75000"/>
                  </a:schemeClr>
                </a:solidFill>
              </a:rPr>
              <a:t>Section Four: Nature of Chemical Hazards</a:t>
            </a:r>
            <a:endParaRPr lang="en-US" sz="2800" dirty="0">
              <a:solidFill>
                <a:schemeClr val="accent1">
                  <a:lumMod val="75000"/>
                </a:schemeClr>
              </a:solidFill>
            </a:endParaRPr>
          </a:p>
          <a:p>
            <a:pPr algn="ctr">
              <a:lnSpc>
                <a:spcPct val="80000"/>
              </a:lnSpc>
            </a:pPr>
            <a:r>
              <a:rPr lang="en-US" sz="2800" b="1" i="1" dirty="0" smtClean="0">
                <a:solidFill>
                  <a:schemeClr val="tx1"/>
                </a:solidFill>
              </a:rPr>
              <a:t> </a:t>
            </a:r>
            <a:endParaRPr lang="en-US" sz="2800" b="1" i="1" dirty="0">
              <a:solidFill>
                <a:schemeClr val="tx1"/>
              </a:solidFill>
            </a:endParaRPr>
          </a:p>
          <a:p>
            <a:pPr algn="ctr">
              <a:lnSpc>
                <a:spcPct val="80000"/>
              </a:lnSpc>
            </a:pPr>
            <a:r>
              <a:rPr lang="en-US" sz="2800" dirty="0">
                <a:solidFill>
                  <a:schemeClr val="tx1"/>
                </a:solidFill>
              </a:rPr>
              <a:t>“INFORMATION IS OUR BEST DEFENSE”</a:t>
            </a:r>
            <a:r>
              <a:rPr lang="en-US" sz="2800" b="1" i="1" dirty="0">
                <a:solidFill>
                  <a:srgbClr val="FFFF00"/>
                </a:solidFill>
              </a:rPr>
              <a:t/>
            </a:r>
            <a:br>
              <a:rPr lang="en-US" sz="2800" b="1" i="1" dirty="0">
                <a:solidFill>
                  <a:srgbClr val="FFFF00"/>
                </a:solidFill>
              </a:rPr>
            </a:br>
            <a:endParaRPr lang="en-US" sz="2800" b="1" i="1"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62000" y="1722437"/>
            <a:ext cx="8534400" cy="4525963"/>
          </a:xfrm>
        </p:spPr>
        <p:txBody>
          <a:bodyPr>
            <a:normAutofit fontScale="32500" lnSpcReduction="20000"/>
          </a:bodyPr>
          <a:lstStyle/>
          <a:p>
            <a:pPr marL="0" indent="0">
              <a:buNone/>
            </a:pPr>
            <a:endParaRPr lang="en-US" dirty="0"/>
          </a:p>
          <a:p>
            <a:pPr marL="0" indent="0">
              <a:buNone/>
            </a:pPr>
            <a:r>
              <a:rPr lang="en-US" sz="6200" b="1" dirty="0"/>
              <a:t>Right to Know vs. Right to Understand</a:t>
            </a:r>
            <a:endParaRPr lang="en-US" sz="6200" dirty="0"/>
          </a:p>
          <a:p>
            <a:pPr marL="0" indent="0">
              <a:buNone/>
            </a:pPr>
            <a:r>
              <a:rPr lang="en-US" sz="6200" b="1" dirty="0"/>
              <a:t> </a:t>
            </a:r>
            <a:endParaRPr lang="en-US" sz="6200" dirty="0"/>
          </a:p>
          <a:p>
            <a:pPr marL="0" indent="0">
              <a:buNone/>
            </a:pPr>
            <a:r>
              <a:rPr lang="en-US" sz="6200" b="1" dirty="0"/>
              <a:t>Activity One: Critical Assessment</a:t>
            </a:r>
            <a:r>
              <a:rPr lang="en-US" sz="6200" b="1" dirty="0" smtClean="0"/>
              <a:t>:</a:t>
            </a:r>
            <a:endParaRPr lang="en-US" sz="6200" dirty="0" smtClean="0"/>
          </a:p>
          <a:p>
            <a:pPr marL="0" indent="0">
              <a:buNone/>
            </a:pPr>
            <a:endParaRPr lang="en-US" sz="6200" dirty="0"/>
          </a:p>
          <a:p>
            <a:pPr marL="0" indent="0">
              <a:buNone/>
            </a:pPr>
            <a:r>
              <a:rPr lang="en-US" sz="6200" dirty="0" smtClean="0"/>
              <a:t>Can </a:t>
            </a:r>
            <a:r>
              <a:rPr lang="en-US" sz="6200" dirty="0"/>
              <a:t>you remember receiving right-to-know training yourself? </a:t>
            </a:r>
            <a:endParaRPr lang="en-US" sz="6200" dirty="0" smtClean="0"/>
          </a:p>
          <a:p>
            <a:pPr marL="0" indent="0">
              <a:buNone/>
            </a:pPr>
            <a:endParaRPr lang="en-US" sz="6200" dirty="0" smtClean="0"/>
          </a:p>
          <a:p>
            <a:pPr lvl="1">
              <a:buFont typeface="Symbol" pitchFamily="18" charset="2"/>
              <a:buChar char="ð"/>
            </a:pPr>
            <a:r>
              <a:rPr lang="en-US" sz="6200" dirty="0"/>
              <a:t>W</a:t>
            </a:r>
            <a:r>
              <a:rPr lang="en-US" sz="6200" dirty="0" smtClean="0"/>
              <a:t>hat did you learned?</a:t>
            </a:r>
          </a:p>
          <a:p>
            <a:pPr lvl="1">
              <a:buFont typeface="Symbol" pitchFamily="18" charset="2"/>
              <a:buChar char="ð"/>
            </a:pPr>
            <a:r>
              <a:rPr lang="en-US" sz="6200" dirty="0" smtClean="0"/>
              <a:t>Who </a:t>
            </a:r>
            <a:r>
              <a:rPr lang="en-US" sz="6200" dirty="0"/>
              <a:t>performed the </a:t>
            </a:r>
            <a:r>
              <a:rPr lang="en-US" sz="6200" dirty="0" smtClean="0"/>
              <a:t>training? </a:t>
            </a:r>
          </a:p>
          <a:p>
            <a:pPr lvl="1">
              <a:buFont typeface="Symbol" pitchFamily="18" charset="2"/>
              <a:buChar char="ð"/>
            </a:pPr>
            <a:r>
              <a:rPr lang="en-US" sz="6200" dirty="0" smtClean="0"/>
              <a:t>Where </a:t>
            </a:r>
            <a:r>
              <a:rPr lang="en-US" sz="6200" dirty="0"/>
              <a:t>in the workplace </a:t>
            </a:r>
            <a:r>
              <a:rPr lang="en-US" sz="6200" dirty="0" smtClean="0"/>
              <a:t>are your certifications?</a:t>
            </a:r>
          </a:p>
          <a:p>
            <a:pPr lvl="1">
              <a:buFont typeface="Symbol" pitchFamily="18" charset="2"/>
              <a:buChar char="ð"/>
            </a:pPr>
            <a:r>
              <a:rPr lang="en-US" sz="6200" dirty="0" smtClean="0"/>
              <a:t>Where can you find chemical </a:t>
            </a:r>
            <a:r>
              <a:rPr lang="en-US" sz="6200" dirty="0"/>
              <a:t>hazard </a:t>
            </a:r>
            <a:r>
              <a:rPr lang="en-US" sz="6200" dirty="0" smtClean="0"/>
              <a:t>information? </a:t>
            </a:r>
          </a:p>
          <a:p>
            <a:pPr lvl="1">
              <a:buFont typeface="Symbol" pitchFamily="18" charset="2"/>
              <a:buChar char="ð"/>
            </a:pPr>
            <a:r>
              <a:rPr lang="en-US" sz="6200" dirty="0" smtClean="0"/>
              <a:t>Do </a:t>
            </a:r>
            <a:r>
              <a:rPr lang="en-US" sz="6200" dirty="0"/>
              <a:t>you feel your training was effective, why or why not? </a:t>
            </a:r>
            <a:endParaRPr lang="en-US" sz="6200" dirty="0" smtClean="0"/>
          </a:p>
          <a:p>
            <a:pPr lvl="1">
              <a:buFont typeface="Symbol" pitchFamily="18" charset="2"/>
              <a:buChar char="ð"/>
            </a:pPr>
            <a:endParaRPr lang="en-US" sz="6200" b="1" dirty="0"/>
          </a:p>
          <a:p>
            <a:pPr lvl="1">
              <a:buFont typeface="Symbol" pitchFamily="18" charset="2"/>
              <a:buChar char="ð"/>
            </a:pPr>
            <a:endParaRPr lang="en-US" sz="6200" b="1" dirty="0" smtClean="0"/>
          </a:p>
          <a:p>
            <a:pPr marL="0" indent="0">
              <a:buNone/>
            </a:pPr>
            <a:endParaRPr lang="en-US" sz="6200" dirty="0"/>
          </a:p>
          <a:p>
            <a:pPr marL="0" indent="0">
              <a:buNone/>
            </a:pPr>
            <a:endParaRPr lang="en-US" dirty="0"/>
          </a:p>
        </p:txBody>
      </p:sp>
      <p:sp>
        <p:nvSpPr>
          <p:cNvPr id="9" name="Title 1"/>
          <p:cNvSpPr txBox="1">
            <a:spLocks/>
          </p:cNvSpPr>
          <p:nvPr/>
        </p:nvSpPr>
        <p:spPr>
          <a:xfrm>
            <a:off x="228600" y="152400"/>
            <a:ext cx="8229600" cy="11430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2800" b="1" kern="1200">
                <a:solidFill>
                  <a:schemeClr val="accent1">
                    <a:lumMod val="75000"/>
                  </a:schemeClr>
                </a:solidFill>
                <a:latin typeface="Arial" pitchFamily="34" charset="0"/>
                <a:ea typeface="+mj-ea"/>
                <a:cs typeface="Arial" pitchFamily="34" charset="0"/>
              </a:defRPr>
            </a:lvl1pPr>
          </a:lstStyle>
          <a:p>
            <a:pPr algn="l"/>
            <a:r>
              <a:rPr lang="en-US" dirty="0" smtClean="0"/>
              <a:t>Section One: Rights and Responsibilities</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101779475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lnSpcReduction="10000"/>
          </a:bodyPr>
          <a:lstStyle/>
          <a:p>
            <a:pPr>
              <a:buNone/>
            </a:pPr>
            <a:r>
              <a:rPr lang="en-US" dirty="0" smtClean="0"/>
              <a:t>Chemicals</a:t>
            </a:r>
          </a:p>
          <a:p>
            <a:pPr>
              <a:buNone/>
            </a:pPr>
            <a:r>
              <a:rPr lang="en-US" dirty="0" smtClean="0"/>
              <a:t>States of Matter</a:t>
            </a:r>
          </a:p>
          <a:p>
            <a:pPr>
              <a:buNone/>
            </a:pPr>
            <a:r>
              <a:rPr lang="en-US" dirty="0" smtClean="0"/>
              <a:t>	The Environment</a:t>
            </a:r>
          </a:p>
          <a:p>
            <a:pPr>
              <a:buNone/>
            </a:pPr>
            <a:r>
              <a:rPr lang="en-US" dirty="0"/>
              <a:t>	</a:t>
            </a:r>
            <a:r>
              <a:rPr lang="en-US" dirty="0" smtClean="0"/>
              <a:t>Temperature</a:t>
            </a:r>
          </a:p>
          <a:p>
            <a:pPr>
              <a:buNone/>
            </a:pPr>
            <a:r>
              <a:rPr lang="en-US" dirty="0"/>
              <a:t>	</a:t>
            </a:r>
            <a:r>
              <a:rPr lang="en-US" dirty="0" smtClean="0"/>
              <a:t>Pressure/altitude </a:t>
            </a:r>
          </a:p>
          <a:p>
            <a:pPr>
              <a:buNone/>
            </a:pPr>
            <a:r>
              <a:rPr lang="en-US" dirty="0" smtClean="0"/>
              <a:t>Oxygen</a:t>
            </a:r>
          </a:p>
          <a:p>
            <a:pPr>
              <a:buNone/>
            </a:pPr>
            <a:r>
              <a:rPr lang="en-US" dirty="0" smtClean="0"/>
              <a:t>Flammability </a:t>
            </a:r>
          </a:p>
          <a:p>
            <a:pPr>
              <a:buNone/>
            </a:pPr>
            <a:r>
              <a:rPr lang="en-US" dirty="0" smtClean="0"/>
              <a:t>Reactivity</a:t>
            </a:r>
          </a:p>
          <a:p>
            <a:pPr>
              <a:buNone/>
            </a:pPr>
            <a:r>
              <a:rPr lang="en-US" dirty="0" smtClean="0"/>
              <a:t>Acids and Bases</a:t>
            </a:r>
          </a:p>
          <a:p>
            <a:pPr>
              <a:buNone/>
            </a:pPr>
            <a:endParaRPr lang="en-US" dirty="0" smtClean="0"/>
          </a:p>
        </p:txBody>
      </p:sp>
      <p:sp>
        <p:nvSpPr>
          <p:cNvPr id="4" name="Rectangle 3"/>
          <p:cNvSpPr>
            <a:spLocks noChangeArrowheads="1"/>
          </p:cNvSpPr>
          <p:nvPr/>
        </p:nvSpPr>
        <p:spPr bwMode="auto">
          <a:xfrm>
            <a:off x="228600" y="304800"/>
            <a:ext cx="8534400" cy="1143000"/>
          </a:xfrm>
          <a:prstGeom prst="rect">
            <a:avLst/>
          </a:prstGeom>
          <a:noFill/>
          <a:ln w="9525">
            <a:noFill/>
            <a:miter lim="800000"/>
            <a:headEnd/>
            <a:tailEnd/>
          </a:ln>
          <a:effectLst/>
        </p:spPr>
        <p:txBody>
          <a:bodyPr lIns="92075" tIns="46038" rIns="92075" bIns="46038" anchor="ctr"/>
          <a:lstStyle/>
          <a:p>
            <a:r>
              <a:rPr lang="en-US" sz="2800" b="1" dirty="0">
                <a:solidFill>
                  <a:schemeClr val="accent1">
                    <a:lumMod val="75000"/>
                  </a:schemeClr>
                </a:solidFill>
              </a:rPr>
              <a:t>Section Four: Nature of Chemical Hazards</a:t>
            </a:r>
            <a:endParaRPr lang="en-US" sz="2800" dirty="0">
              <a:solidFill>
                <a:schemeClr val="accent1">
                  <a:lumMod val="75000"/>
                </a:schemeClr>
              </a:solidFill>
            </a:endParaRPr>
          </a:p>
          <a:p>
            <a:pPr algn="ctr">
              <a:lnSpc>
                <a:spcPct val="80000"/>
              </a:lnSpc>
            </a:pPr>
            <a:r>
              <a:rPr lang="en-US" sz="2800" dirty="0" smtClean="0">
                <a:solidFill>
                  <a:schemeClr val="tx1"/>
                </a:solidFill>
              </a:rPr>
              <a:t>”</a:t>
            </a:r>
            <a:r>
              <a:rPr lang="en-US" sz="2800" b="1" i="1" dirty="0">
                <a:solidFill>
                  <a:srgbClr val="FFFF00"/>
                </a:solidFill>
              </a:rPr>
              <a:t/>
            </a:r>
            <a:br>
              <a:rPr lang="en-US" sz="2800" b="1" i="1" dirty="0">
                <a:solidFill>
                  <a:srgbClr val="FFFF00"/>
                </a:solidFill>
              </a:rPr>
            </a:br>
            <a:endParaRPr lang="en-US" sz="2800" b="1" i="1" dirty="0">
              <a:solidFill>
                <a:srgbClr val="FFFF00"/>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Chemistry </a:t>
            </a:r>
            <a:endParaRPr lang="en-US" dirty="0"/>
          </a:p>
        </p:txBody>
      </p:sp>
      <p:sp>
        <p:nvSpPr>
          <p:cNvPr id="3" name="Content Placeholder 2"/>
          <p:cNvSpPr>
            <a:spLocks noGrp="1"/>
          </p:cNvSpPr>
          <p:nvPr>
            <p:ph idx="1"/>
          </p:nvPr>
        </p:nvSpPr>
        <p:spPr>
          <a:xfrm>
            <a:off x="457200" y="914400"/>
            <a:ext cx="8229600" cy="6096000"/>
          </a:xfrm>
        </p:spPr>
        <p:txBody>
          <a:bodyPr>
            <a:normAutofit fontScale="62500" lnSpcReduction="20000"/>
          </a:bodyPr>
          <a:lstStyle/>
          <a:p>
            <a:pPr>
              <a:buNone/>
            </a:pPr>
            <a:r>
              <a:rPr lang="en-US" dirty="0"/>
              <a:t>Dr. William </a:t>
            </a:r>
            <a:r>
              <a:rPr lang="en-US" dirty="0" smtClean="0"/>
              <a:t>Haddon Jr</a:t>
            </a:r>
            <a:r>
              <a:rPr lang="en-US" dirty="0"/>
              <a:t>. a physician with degrees from the Massachusetts Institute of Technology, Harvard Medical School and Harvard School of Public Health and the first director of the National Highway Traffic Safety Administration, proposed a general idea that accidents and injuries involve the transfer of energy.  </a:t>
            </a:r>
            <a:endParaRPr lang="en-US" dirty="0" smtClean="0"/>
          </a:p>
          <a:p>
            <a:pPr>
              <a:buNone/>
            </a:pPr>
            <a:endParaRPr lang="en-US" dirty="0"/>
          </a:p>
          <a:p>
            <a:pPr>
              <a:buNone/>
            </a:pPr>
            <a:r>
              <a:rPr lang="en-US" dirty="0" smtClean="0"/>
              <a:t>The Energy </a:t>
            </a:r>
            <a:r>
              <a:rPr lang="en-US" dirty="0"/>
              <a:t>Release Theory</a:t>
            </a:r>
            <a:r>
              <a:rPr lang="en-US" dirty="0" smtClean="0"/>
              <a:t>,  </a:t>
            </a:r>
            <a:r>
              <a:rPr lang="en-US" dirty="0"/>
              <a:t>poses that objects, events, or environments interaction with people cause harm.   </a:t>
            </a:r>
            <a:endParaRPr lang="en-US" dirty="0" smtClean="0"/>
          </a:p>
          <a:p>
            <a:pPr>
              <a:buNone/>
            </a:pPr>
            <a:endParaRPr lang="en-US" dirty="0"/>
          </a:p>
          <a:p>
            <a:pPr>
              <a:buNone/>
            </a:pPr>
            <a:r>
              <a:rPr lang="en-US" dirty="0" smtClean="0"/>
              <a:t>Many </a:t>
            </a:r>
            <a:r>
              <a:rPr lang="en-US" dirty="0"/>
              <a:t>sources of energy are obvious to us such as the moving parts of a machine, motor vehicles, projectiles, gravity, or even wind and weather systems yet we often overlook the tremendous energy found in chemicals simply because we cannot see the energy. </a:t>
            </a:r>
          </a:p>
          <a:p>
            <a:pPr>
              <a:buNone/>
            </a:pPr>
            <a:endParaRPr lang="en-US" dirty="0" smtClean="0"/>
          </a:p>
          <a:p>
            <a:pPr>
              <a:buNone/>
            </a:pPr>
            <a:r>
              <a:rPr lang="en-US" dirty="0" smtClean="0"/>
              <a:t>Example: Energy in Chemicals</a:t>
            </a:r>
          </a:p>
          <a:p>
            <a:pPr>
              <a:buNone/>
            </a:pPr>
            <a:endParaRPr lang="en-US" dirty="0"/>
          </a:p>
          <a:p>
            <a:pPr>
              <a:buNone/>
            </a:pPr>
            <a:r>
              <a:rPr lang="en-US" dirty="0" smtClean="0"/>
              <a:t>None Electrolytes   Sugar</a:t>
            </a:r>
          </a:p>
          <a:p>
            <a:pPr>
              <a:buNone/>
            </a:pPr>
            <a:r>
              <a:rPr lang="en-US" dirty="0" smtClean="0"/>
              <a:t>Strong Electrolytes  Salt</a:t>
            </a:r>
          </a:p>
          <a:p>
            <a:pPr>
              <a:buNone/>
            </a:pPr>
            <a:r>
              <a:rPr lang="en-US" dirty="0" smtClean="0"/>
              <a:t>Weak Electrolytes  Vinegar</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2547" name="Picture 3"/>
          <p:cNvPicPr>
            <a:picLocks noChangeAspect="1" noChangeArrowheads="1"/>
          </p:cNvPicPr>
          <p:nvPr/>
        </p:nvPicPr>
        <p:blipFill>
          <a:blip r:embed="rId2" cstate="print"/>
          <a:srcRect/>
          <a:stretch>
            <a:fillRect/>
          </a:stretch>
        </p:blipFill>
        <p:spPr bwMode="auto">
          <a:xfrm>
            <a:off x="61913" y="687387"/>
            <a:ext cx="9005887" cy="55610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274638"/>
            <a:ext cx="8686800" cy="1143000"/>
          </a:xfrm>
        </p:spPr>
        <p:txBody>
          <a:bodyPr>
            <a:normAutofit/>
          </a:bodyPr>
          <a:lstStyle/>
          <a:p>
            <a:r>
              <a:rPr lang="en-US" dirty="0" smtClean="0"/>
              <a:t>Elements –Compounds- Molecules – Mass and Energy</a:t>
            </a:r>
            <a:endParaRPr lang="en-US" dirty="0"/>
          </a:p>
        </p:txBody>
      </p:sp>
      <p:pic>
        <p:nvPicPr>
          <p:cNvPr id="516100" name="Picture 4" descr="http://beyondpenguins.ehe.osu.edu/files/2011/06/web_water.jpg"/>
          <p:cNvPicPr>
            <a:picLocks noChangeAspect="1" noChangeArrowheads="1"/>
          </p:cNvPicPr>
          <p:nvPr/>
        </p:nvPicPr>
        <p:blipFill>
          <a:blip r:embed="rId2" cstate="print"/>
          <a:srcRect/>
          <a:stretch>
            <a:fillRect/>
          </a:stretch>
        </p:blipFill>
        <p:spPr bwMode="auto">
          <a:xfrm>
            <a:off x="1981200" y="1600200"/>
            <a:ext cx="4737100" cy="4896491"/>
          </a:xfrm>
          <a:prstGeom prst="rect">
            <a:avLst/>
          </a:prstGeom>
          <a:noFill/>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Molecules </a:t>
            </a:r>
            <a:endParaRPr lang="en-US" dirty="0"/>
          </a:p>
        </p:txBody>
      </p:sp>
      <p:pic>
        <p:nvPicPr>
          <p:cNvPr id="515074" name="Picture 2" descr="http://1.bp.blogspot.com/-GNp0SJ3TozY/TtiKsM9j33I/AAAAAAAAAJY/MhkWkF8J9P4/s1600/molecules.jpg"/>
          <p:cNvPicPr>
            <a:picLocks noChangeAspect="1" noChangeArrowheads="1"/>
          </p:cNvPicPr>
          <p:nvPr/>
        </p:nvPicPr>
        <p:blipFill>
          <a:blip r:embed="rId2" cstate="print"/>
          <a:srcRect/>
          <a:stretch>
            <a:fillRect/>
          </a:stretch>
        </p:blipFill>
        <p:spPr bwMode="auto">
          <a:xfrm>
            <a:off x="304800" y="838200"/>
            <a:ext cx="8423945" cy="5715000"/>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States of Matter</a:t>
            </a:r>
            <a:endParaRPr lang="en-US" dirty="0"/>
          </a:p>
        </p:txBody>
      </p:sp>
      <p:pic>
        <p:nvPicPr>
          <p:cNvPr id="514050" name="Picture 2" descr="frozen water molecular model">
            <a:hlinkClick r:id="rId2"/>
          </p:cNvPr>
          <p:cNvPicPr>
            <a:picLocks noChangeAspect="1" noChangeArrowheads="1"/>
          </p:cNvPicPr>
          <p:nvPr/>
        </p:nvPicPr>
        <p:blipFill>
          <a:blip r:embed="rId3" cstate="print"/>
          <a:srcRect/>
          <a:stretch>
            <a:fillRect/>
          </a:stretch>
        </p:blipFill>
        <p:spPr bwMode="auto">
          <a:xfrm>
            <a:off x="638175" y="2181224"/>
            <a:ext cx="3324225" cy="2619376"/>
          </a:xfrm>
          <a:prstGeom prst="rect">
            <a:avLst/>
          </a:prstGeom>
          <a:noFill/>
        </p:spPr>
      </p:pic>
      <p:pic>
        <p:nvPicPr>
          <p:cNvPr id="514052" name="Picture 4" descr="http://2.bp.blogspot.com/_DZH2cmCoois/RrdFHEV8SMI/AAAAAAAACxY/vE8ny5Bf-Ac/s1600/Name_This_Molecule_%2338.jpg"/>
          <p:cNvPicPr>
            <a:picLocks noChangeAspect="1" noChangeArrowheads="1"/>
          </p:cNvPicPr>
          <p:nvPr/>
        </p:nvPicPr>
        <p:blipFill>
          <a:blip r:embed="rId4" cstate="print"/>
          <a:srcRect/>
          <a:stretch>
            <a:fillRect/>
          </a:stretch>
        </p:blipFill>
        <p:spPr bwMode="auto">
          <a:xfrm>
            <a:off x="4408914" y="990600"/>
            <a:ext cx="4201686" cy="5483772"/>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 Picture (13)"/>
          <p:cNvPicPr/>
          <p:nvPr/>
        </p:nvPicPr>
        <p:blipFill>
          <a:blip r:embed="rId2">
            <a:extLst>
              <a:ext uri="{28A0092B-C50C-407E-A947-70E740481C1C}">
                <a14:useLocalDpi xmlns:a14="http://schemas.microsoft.com/office/drawing/2010/main" val="0"/>
              </a:ext>
            </a:extLst>
          </a:blip>
          <a:srcRect/>
          <a:stretch>
            <a:fillRect/>
          </a:stretch>
        </p:blipFill>
        <p:spPr bwMode="auto">
          <a:xfrm>
            <a:off x="76200" y="1630017"/>
            <a:ext cx="9144000" cy="4770783"/>
          </a:xfrm>
          <a:prstGeom prst="rect">
            <a:avLst/>
          </a:prstGeom>
          <a:noFill/>
          <a:ln>
            <a:noFill/>
          </a:ln>
        </p:spPr>
      </p:pic>
      <p:sp>
        <p:nvSpPr>
          <p:cNvPr id="5" name="Rectangle 4"/>
          <p:cNvSpPr/>
          <p:nvPr/>
        </p:nvSpPr>
        <p:spPr>
          <a:xfrm>
            <a:off x="1123796" y="64063"/>
            <a:ext cx="6877204" cy="1307537"/>
          </a:xfrm>
          <a:prstGeom prst="rect">
            <a:avLst/>
          </a:prstGeom>
        </p:spPr>
        <p:txBody>
          <a:bodyPr wrap="none">
            <a:spAutoFit/>
          </a:bodyPr>
          <a:lstStyle/>
          <a:p>
            <a:pPr marL="57150" marR="0" algn="ctr">
              <a:lnSpc>
                <a:spcPct val="150000"/>
              </a:lnSpc>
              <a:spcBef>
                <a:spcPts val="0"/>
              </a:spcBef>
              <a:spcAft>
                <a:spcPts val="0"/>
              </a:spcAft>
            </a:pPr>
            <a:r>
              <a:rPr lang="en-US" sz="2800" b="1" dirty="0">
                <a:solidFill>
                  <a:schemeClr val="accent1">
                    <a:lumMod val="75000"/>
                  </a:schemeClr>
                </a:solidFill>
                <a:ea typeface="Times New Roman"/>
              </a:rPr>
              <a:t>The Nature of Corrosives and </a:t>
            </a:r>
            <a:r>
              <a:rPr lang="en-US" sz="2800" b="1" dirty="0" smtClean="0">
                <a:solidFill>
                  <a:schemeClr val="accent1">
                    <a:lumMod val="75000"/>
                  </a:schemeClr>
                </a:solidFill>
                <a:ea typeface="Times New Roman"/>
              </a:rPr>
              <a:t>Caustics</a:t>
            </a:r>
          </a:p>
          <a:p>
            <a:pPr marL="57150" marR="0" algn="ctr">
              <a:lnSpc>
                <a:spcPct val="150000"/>
              </a:lnSpc>
              <a:spcBef>
                <a:spcPts val="0"/>
              </a:spcBef>
              <a:spcAft>
                <a:spcPts val="0"/>
              </a:spcAft>
            </a:pPr>
            <a:r>
              <a:rPr lang="en-US" sz="2800" b="1" dirty="0" smtClean="0">
                <a:solidFill>
                  <a:schemeClr val="accent1">
                    <a:lumMod val="75000"/>
                  </a:schemeClr>
                </a:solidFill>
                <a:effectLst/>
                <a:latin typeface="Times New Roman"/>
                <a:ea typeface="Times New Roman"/>
              </a:rPr>
              <a:t>Acids and Bases</a:t>
            </a:r>
            <a:endParaRPr lang="en-US" sz="2800" dirty="0">
              <a:solidFill>
                <a:schemeClr val="accent1">
                  <a:lumMod val="75000"/>
                </a:schemeClr>
              </a:solidFill>
              <a:effectLst/>
              <a:latin typeface="Times New Roman"/>
              <a:ea typeface="Times New Roman"/>
            </a:endParaRPr>
          </a:p>
        </p:txBody>
      </p:sp>
    </p:spTree>
    <p:extLst>
      <p:ext uri="{BB962C8B-B14F-4D97-AF65-F5344CB8AC3E}">
        <p14:creationId xmlns:p14="http://schemas.microsoft.com/office/powerpoint/2010/main" val="238975490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90600"/>
            <a:ext cx="6553200" cy="5540078"/>
          </a:xfrm>
          <a:prstGeom prst="rect">
            <a:avLst/>
          </a:prstGeom>
          <a:noFill/>
          <a:ln>
            <a:noFill/>
          </a:ln>
        </p:spPr>
      </p:pic>
      <p:sp>
        <p:nvSpPr>
          <p:cNvPr id="6" name="Title 1"/>
          <p:cNvSpPr txBox="1">
            <a:spLocks/>
          </p:cNvSpPr>
          <p:nvPr/>
        </p:nvSpPr>
        <p:spPr>
          <a:xfrm>
            <a:off x="6096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accent1">
                    <a:lumMod val="75000"/>
                  </a:schemeClr>
                </a:solidFill>
                <a:latin typeface="Arial" pitchFamily="34" charset="0"/>
                <a:ea typeface="+mj-ea"/>
                <a:cs typeface="Arial" pitchFamily="34" charset="0"/>
              </a:defRPr>
            </a:lvl1pPr>
          </a:lstStyle>
          <a:p>
            <a:r>
              <a:rPr lang="en-US" smtClean="0"/>
              <a:t>Affects of Pressure /Attitude &amp; Temperature</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Affects of Pressure /Attitude</a:t>
            </a:r>
            <a:r>
              <a:rPr lang="en-US" dirty="0"/>
              <a:t> </a:t>
            </a:r>
            <a:r>
              <a:rPr lang="en-US" dirty="0" smtClean="0"/>
              <a:t>&amp; Temperature</a:t>
            </a:r>
            <a:endParaRPr lang="en-US" dirty="0"/>
          </a:p>
        </p:txBody>
      </p:sp>
      <p:pic>
        <p:nvPicPr>
          <p:cNvPr id="5" name="Picture 4" descr="bpgraph"/>
          <p:cNvPicPr/>
          <p:nvPr/>
        </p:nvPicPr>
        <p:blipFill>
          <a:blip r:embed="rId2">
            <a:extLst>
              <a:ext uri="{28A0092B-C50C-407E-A947-70E740481C1C}">
                <a14:useLocalDpi xmlns:a14="http://schemas.microsoft.com/office/drawing/2010/main" val="0"/>
              </a:ext>
            </a:extLst>
          </a:blip>
          <a:srcRect/>
          <a:stretch>
            <a:fillRect/>
          </a:stretch>
        </p:blipFill>
        <p:spPr bwMode="auto">
          <a:xfrm>
            <a:off x="1979295" y="1143000"/>
            <a:ext cx="5107305" cy="3272472"/>
          </a:xfrm>
          <a:prstGeom prst="rect">
            <a:avLst/>
          </a:prstGeom>
          <a:noFill/>
          <a:ln>
            <a:noFill/>
          </a:ln>
        </p:spPr>
      </p:pic>
      <p:sp>
        <p:nvSpPr>
          <p:cNvPr id="3" name="Rectangle 2"/>
          <p:cNvSpPr/>
          <p:nvPr/>
        </p:nvSpPr>
        <p:spPr>
          <a:xfrm>
            <a:off x="1066800" y="4724400"/>
            <a:ext cx="7467600" cy="1477328"/>
          </a:xfrm>
          <a:prstGeom prst="rect">
            <a:avLst/>
          </a:prstGeom>
        </p:spPr>
        <p:txBody>
          <a:bodyPr wrap="square">
            <a:spAutoFit/>
          </a:bodyPr>
          <a:lstStyle/>
          <a:p>
            <a:r>
              <a:rPr lang="en-US" dirty="0"/>
              <a:t>Boiling Points: As a liquid is heated, its vapor pressure increases until the vapor pressure equals the pressure of the gas above I The temperature of a boiling liquid remains constant, even when more heat is added yet the liquid change state into a vapor.  Pressure (altitude) and temperature can affect the states of matter. </a:t>
            </a:r>
          </a:p>
        </p:txBody>
      </p:sp>
    </p:spTree>
    <p:extLst>
      <p:ext uri="{BB962C8B-B14F-4D97-AF65-F5344CB8AC3E}">
        <p14:creationId xmlns:p14="http://schemas.microsoft.com/office/powerpoint/2010/main" val="289029083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081" y="-228600"/>
            <a:ext cx="8229600" cy="1143000"/>
          </a:xfrm>
        </p:spPr>
        <p:txBody>
          <a:bodyPr>
            <a:normAutofit/>
          </a:bodyPr>
          <a:lstStyle/>
          <a:p>
            <a:r>
              <a:rPr lang="en-US" sz="2400" dirty="0" smtClean="0"/>
              <a:t>The Nature and Effects of Oxygen</a:t>
            </a:r>
            <a:endParaRPr lang="en-US" sz="2400" dirty="0"/>
          </a:p>
        </p:txBody>
      </p:sp>
      <p:sp>
        <p:nvSpPr>
          <p:cNvPr id="5" name="Rectangle 4"/>
          <p:cNvSpPr/>
          <p:nvPr/>
        </p:nvSpPr>
        <p:spPr>
          <a:xfrm>
            <a:off x="304800" y="762000"/>
            <a:ext cx="8534400" cy="5870390"/>
          </a:xfrm>
          <a:prstGeom prst="rect">
            <a:avLst/>
          </a:prstGeom>
        </p:spPr>
        <p:txBody>
          <a:bodyPr wrap="square">
            <a:spAutoFit/>
          </a:bodyPr>
          <a:lstStyle/>
          <a:p>
            <a:pPr marL="342900" marR="0" lvl="0" indent="-342900">
              <a:lnSpc>
                <a:spcPct val="150000"/>
              </a:lnSpc>
              <a:spcBef>
                <a:spcPts val="0"/>
              </a:spcBef>
              <a:spcAft>
                <a:spcPts val="0"/>
              </a:spcAft>
              <a:buFont typeface="Symbol"/>
              <a:buChar char=""/>
            </a:pPr>
            <a:r>
              <a:rPr lang="en-GB" sz="1400" dirty="0" smtClean="0">
                <a:ea typeface="Times New Roman"/>
              </a:rPr>
              <a:t>Oxygen </a:t>
            </a:r>
            <a:r>
              <a:rPr lang="en-GB" sz="1400" dirty="0">
                <a:ea typeface="Times New Roman"/>
              </a:rPr>
              <a:t>is essential to life</a:t>
            </a:r>
            <a:r>
              <a:rPr lang="en-US" sz="1400" dirty="0">
                <a:ea typeface="Times New Roman"/>
              </a:rPr>
              <a:t>. </a:t>
            </a:r>
            <a:r>
              <a:rPr lang="en-GB" sz="1400" dirty="0">
                <a:ea typeface="Times New Roman"/>
              </a:rPr>
              <a:t>Its normal concentration in the air we</a:t>
            </a:r>
            <a:br>
              <a:rPr lang="en-GB" sz="1400" dirty="0">
                <a:ea typeface="Times New Roman"/>
              </a:rPr>
            </a:br>
            <a:r>
              <a:rPr lang="en-GB" sz="1400" dirty="0">
                <a:ea typeface="Times New Roman"/>
              </a:rPr>
              <a:t>  breathe is approximately 21 % (20.9%)</a:t>
            </a:r>
            <a:endParaRPr lang="en-US" sz="1400" dirty="0">
              <a:latin typeface="Times New Roman"/>
              <a:ea typeface="Times New Roman"/>
            </a:endParaRPr>
          </a:p>
          <a:p>
            <a:pPr marL="342900" marR="0" lvl="0" indent="-342900">
              <a:lnSpc>
                <a:spcPct val="150000"/>
              </a:lnSpc>
              <a:spcBef>
                <a:spcPts val="0"/>
              </a:spcBef>
              <a:spcAft>
                <a:spcPts val="0"/>
              </a:spcAft>
              <a:buFont typeface="Symbol"/>
              <a:buChar char=""/>
            </a:pPr>
            <a:r>
              <a:rPr lang="en-GB" sz="1400" dirty="0">
                <a:ea typeface="Times New Roman"/>
              </a:rPr>
              <a:t>OSHA 19.5 % to 23.5 %</a:t>
            </a:r>
            <a:endParaRPr lang="en-US" sz="1400" dirty="0">
              <a:latin typeface="Times New Roman"/>
              <a:ea typeface="Times New Roman"/>
            </a:endParaRPr>
          </a:p>
          <a:p>
            <a:pPr marL="342900" marR="0" lvl="0" indent="-342900">
              <a:lnSpc>
                <a:spcPct val="150000"/>
              </a:lnSpc>
              <a:spcBef>
                <a:spcPts val="0"/>
              </a:spcBef>
              <a:spcAft>
                <a:spcPts val="0"/>
              </a:spcAft>
              <a:buFont typeface="Symbol"/>
              <a:buChar char=""/>
            </a:pPr>
            <a:r>
              <a:rPr lang="en-GB" sz="1400" dirty="0">
                <a:ea typeface="Times New Roman"/>
              </a:rPr>
              <a:t>We can breathe in a 50-60% oxygen enriched atmosphere for several</a:t>
            </a:r>
            <a:br>
              <a:rPr lang="en-GB" sz="1400" dirty="0">
                <a:ea typeface="Times New Roman"/>
              </a:rPr>
            </a:br>
            <a:r>
              <a:rPr lang="en-GB" sz="1400" dirty="0">
                <a:ea typeface="Times New Roman"/>
              </a:rPr>
              <a:t>  hours under medical care (oxygen therapy)</a:t>
            </a:r>
            <a:endParaRPr lang="en-US" sz="1400" dirty="0">
              <a:latin typeface="Times New Roman"/>
              <a:ea typeface="Times New Roman"/>
            </a:endParaRPr>
          </a:p>
          <a:p>
            <a:pPr marL="342900" marR="0" lvl="0" indent="-342900">
              <a:lnSpc>
                <a:spcPct val="150000"/>
              </a:lnSpc>
              <a:spcBef>
                <a:spcPts val="0"/>
              </a:spcBef>
              <a:spcAft>
                <a:spcPts val="0"/>
              </a:spcAft>
              <a:buFont typeface="Symbol"/>
              <a:buChar char=""/>
            </a:pPr>
            <a:r>
              <a:rPr lang="en-GB" sz="1400" dirty="0">
                <a:ea typeface="Times New Roman"/>
              </a:rPr>
              <a:t>Oxygen  is not flammable but supports combustion. </a:t>
            </a:r>
            <a:endParaRPr lang="en-US" sz="1400" dirty="0">
              <a:latin typeface="Times New Roman"/>
              <a:ea typeface="Times New Roman"/>
            </a:endParaRPr>
          </a:p>
          <a:p>
            <a:pPr marL="342900" marR="0" lvl="0" indent="-342900">
              <a:lnSpc>
                <a:spcPct val="150000"/>
              </a:lnSpc>
              <a:spcBef>
                <a:spcPts val="0"/>
              </a:spcBef>
              <a:spcAft>
                <a:spcPts val="0"/>
              </a:spcAft>
              <a:buFont typeface="Symbol"/>
              <a:buChar char=""/>
            </a:pPr>
            <a:r>
              <a:rPr lang="en-GB" sz="1400" dirty="0">
                <a:ea typeface="Times New Roman"/>
              </a:rPr>
              <a:t>Most materials burn fiercely sometimes explosively in oxygen.</a:t>
            </a:r>
            <a:endParaRPr lang="en-US" sz="1400" dirty="0">
              <a:latin typeface="Times New Roman"/>
              <a:ea typeface="Times New Roman"/>
            </a:endParaRPr>
          </a:p>
          <a:p>
            <a:pPr marL="342900" marR="0" lvl="0" indent="-342900">
              <a:lnSpc>
                <a:spcPct val="150000"/>
              </a:lnSpc>
              <a:spcBef>
                <a:spcPts val="0"/>
              </a:spcBef>
              <a:spcAft>
                <a:spcPts val="0"/>
              </a:spcAft>
              <a:buFont typeface="Symbol"/>
              <a:buChar char=""/>
            </a:pPr>
            <a:r>
              <a:rPr lang="en-GB" sz="1400" dirty="0">
                <a:ea typeface="Times New Roman"/>
              </a:rPr>
              <a:t>As the oxygen concentration in air increases, the potential</a:t>
            </a:r>
            <a:br>
              <a:rPr lang="en-GB" sz="1400" dirty="0">
                <a:ea typeface="Times New Roman"/>
              </a:rPr>
            </a:br>
            <a:r>
              <a:rPr lang="en-GB" sz="1400" dirty="0">
                <a:ea typeface="Times New Roman"/>
              </a:rPr>
              <a:t>  fire risk increases. Oxygen enrichment cannot be detected by the human senses</a:t>
            </a:r>
            <a:endParaRPr lang="en-US" sz="1400" dirty="0">
              <a:latin typeface="Times New Roman"/>
              <a:ea typeface="Times New Roman"/>
            </a:endParaRPr>
          </a:p>
          <a:p>
            <a:pPr marL="342900" marR="0" lvl="0" indent="-342900">
              <a:lnSpc>
                <a:spcPct val="150000"/>
              </a:lnSpc>
              <a:spcBef>
                <a:spcPts val="0"/>
              </a:spcBef>
              <a:spcAft>
                <a:spcPts val="0"/>
              </a:spcAft>
              <a:buFont typeface="Symbol"/>
              <a:buChar char=""/>
            </a:pPr>
            <a:r>
              <a:rPr lang="en-GB" sz="1400" dirty="0">
                <a:ea typeface="Times New Roman"/>
              </a:rPr>
              <a:t>At concentrations above 23.5 %  in air, the situation becomes dangerous due to the  increased fire hazard.</a:t>
            </a:r>
            <a:endParaRPr lang="en-US" sz="1400" dirty="0">
              <a:latin typeface="Times New Roman"/>
              <a:ea typeface="Times New Roman"/>
            </a:endParaRPr>
          </a:p>
          <a:p>
            <a:pPr marL="342900" marR="0" lvl="0" indent="-342900">
              <a:lnSpc>
                <a:spcPct val="150000"/>
              </a:lnSpc>
              <a:spcBef>
                <a:spcPts val="0"/>
              </a:spcBef>
              <a:spcAft>
                <a:spcPts val="0"/>
              </a:spcAft>
              <a:buFont typeface="Symbol"/>
              <a:buChar char=""/>
            </a:pPr>
            <a:r>
              <a:rPr lang="en-GB" sz="1400" dirty="0">
                <a:ea typeface="Times New Roman"/>
              </a:rPr>
              <a:t>Oxygen is colourless, tasteless and has no odour. </a:t>
            </a:r>
            <a:endParaRPr lang="en-US" sz="1400" dirty="0">
              <a:latin typeface="Times New Roman"/>
              <a:ea typeface="Times New Roman"/>
            </a:endParaRPr>
          </a:p>
          <a:p>
            <a:pPr marL="342900" marR="0" lvl="0" indent="-342900">
              <a:lnSpc>
                <a:spcPct val="150000"/>
              </a:lnSpc>
              <a:spcBef>
                <a:spcPts val="0"/>
              </a:spcBef>
              <a:spcAft>
                <a:spcPts val="0"/>
              </a:spcAft>
              <a:buFont typeface="Symbol"/>
              <a:buChar char=""/>
            </a:pPr>
            <a:r>
              <a:rPr lang="en-GB" sz="1400" dirty="0">
                <a:ea typeface="Times New Roman"/>
              </a:rPr>
              <a:t>Oxygen is heavier than air, oxygen can accumulate in low lying areas. such as pits or underground rooms especially in cases of liquid spillage. </a:t>
            </a:r>
            <a:endParaRPr lang="en-US" sz="1400" dirty="0">
              <a:latin typeface="Times New Roman"/>
              <a:ea typeface="Times New Roman"/>
            </a:endParaRPr>
          </a:p>
          <a:p>
            <a:pPr marL="342900" marR="0" lvl="0" indent="-342900">
              <a:lnSpc>
                <a:spcPct val="150000"/>
              </a:lnSpc>
              <a:spcBef>
                <a:spcPts val="0"/>
              </a:spcBef>
              <a:spcAft>
                <a:spcPts val="0"/>
              </a:spcAft>
              <a:buFont typeface="Symbol"/>
              <a:buChar char=""/>
            </a:pPr>
            <a:r>
              <a:rPr lang="fr-FR" sz="1400" dirty="0">
                <a:ea typeface="Times New Roman"/>
              </a:rPr>
              <a:t>3 </a:t>
            </a:r>
            <a:r>
              <a:rPr lang="en-US" sz="1400" dirty="0">
                <a:ea typeface="Times New Roman"/>
              </a:rPr>
              <a:t>Means</a:t>
            </a:r>
            <a:r>
              <a:rPr lang="fr-FR" sz="1400" dirty="0">
                <a:ea typeface="Times New Roman"/>
              </a:rPr>
              <a:t> of </a:t>
            </a:r>
            <a:r>
              <a:rPr lang="en-US" sz="1400" dirty="0">
                <a:ea typeface="Times New Roman"/>
              </a:rPr>
              <a:t>losing oxygen</a:t>
            </a:r>
            <a:endParaRPr lang="en-US" sz="1400" dirty="0">
              <a:latin typeface="Times New Roman"/>
              <a:ea typeface="Times New Roman"/>
            </a:endParaRPr>
          </a:p>
          <a:p>
            <a:pPr marL="742950" marR="0" lvl="1" indent="-285750">
              <a:lnSpc>
                <a:spcPct val="150000"/>
              </a:lnSpc>
              <a:spcBef>
                <a:spcPts val="0"/>
              </a:spcBef>
              <a:spcAft>
                <a:spcPts val="0"/>
              </a:spcAft>
              <a:buFont typeface="Arial"/>
              <a:buChar char="–"/>
            </a:pPr>
            <a:r>
              <a:rPr lang="en-US" sz="1400" dirty="0">
                <a:ea typeface="Times New Roman"/>
                <a:cs typeface="Times New Roman"/>
              </a:rPr>
              <a:t>Displacement</a:t>
            </a:r>
            <a:endParaRPr lang="en-US" sz="1400" dirty="0">
              <a:latin typeface="Times New Roman"/>
              <a:ea typeface="Times New Roman"/>
              <a:cs typeface="Times New Roman"/>
            </a:endParaRPr>
          </a:p>
          <a:p>
            <a:pPr marL="742950" marR="0" lvl="1" indent="-285750">
              <a:lnSpc>
                <a:spcPct val="150000"/>
              </a:lnSpc>
              <a:spcBef>
                <a:spcPts val="0"/>
              </a:spcBef>
              <a:spcAft>
                <a:spcPts val="0"/>
              </a:spcAft>
              <a:buFont typeface="Arial"/>
              <a:buChar char="–"/>
            </a:pPr>
            <a:r>
              <a:rPr lang="fr-FR" sz="1400" dirty="0">
                <a:ea typeface="Times New Roman"/>
                <a:cs typeface="Times New Roman"/>
              </a:rPr>
              <a:t>Consomption</a:t>
            </a:r>
            <a:endParaRPr lang="en-US" sz="1400" dirty="0">
              <a:latin typeface="Times New Roman"/>
              <a:ea typeface="Times New Roman"/>
              <a:cs typeface="Times New Roman"/>
            </a:endParaRPr>
          </a:p>
          <a:p>
            <a:pPr marL="742950" marR="0" lvl="1" indent="-285750">
              <a:lnSpc>
                <a:spcPct val="150000"/>
              </a:lnSpc>
              <a:spcBef>
                <a:spcPts val="0"/>
              </a:spcBef>
              <a:spcAft>
                <a:spcPts val="0"/>
              </a:spcAft>
              <a:buFont typeface="Arial"/>
              <a:buChar char="–"/>
            </a:pPr>
            <a:r>
              <a:rPr lang="fr-FR" sz="1400" dirty="0" err="1">
                <a:ea typeface="Times New Roman"/>
                <a:cs typeface="Times New Roman"/>
              </a:rPr>
              <a:t>Reaction</a:t>
            </a:r>
            <a:r>
              <a:rPr lang="fr-FR" sz="1400" dirty="0">
                <a:ea typeface="Times New Roman"/>
                <a:cs typeface="Times New Roman"/>
              </a:rPr>
              <a:t> </a:t>
            </a:r>
            <a:endParaRPr lang="en-US" sz="1400" dirty="0">
              <a:effectLst/>
              <a:latin typeface="Times New Roman"/>
              <a:ea typeface="Times New Roman"/>
              <a:cs typeface="Times New Roman"/>
            </a:endParaRPr>
          </a:p>
        </p:txBody>
      </p:sp>
    </p:spTree>
    <p:extLst>
      <p:ext uri="{BB962C8B-B14F-4D97-AF65-F5344CB8AC3E}">
        <p14:creationId xmlns:p14="http://schemas.microsoft.com/office/powerpoint/2010/main" val="4131329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4972</TotalTime>
  <Words>6048</Words>
  <Application>Microsoft Office PowerPoint</Application>
  <PresentationFormat>On-screen Show (4:3)</PresentationFormat>
  <Paragraphs>934</Paragraphs>
  <Slides>109</Slides>
  <Notes>46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109</vt:i4>
      </vt:variant>
    </vt:vector>
  </HeadingPairs>
  <TitlesOfParts>
    <vt:vector size="111" baseType="lpstr">
      <vt:lpstr>Office Theme</vt:lpstr>
      <vt:lpstr>Bitmap Image</vt:lpstr>
      <vt:lpstr>PowerPoint Presentation</vt:lpstr>
      <vt:lpstr>Federal Disclaimer</vt:lpstr>
      <vt:lpstr>Today’s Goals &amp; Objectives</vt:lpstr>
      <vt:lpstr>Section One: Rights and Responsibilities  </vt:lpstr>
      <vt:lpstr>Section One: Rights and Responsibilities  </vt:lpstr>
      <vt:lpstr>Section One: Rights and Responsibilities  </vt:lpstr>
      <vt:lpstr>PowerPoint Presentation</vt:lpstr>
      <vt:lpstr>PowerPoint Presentation</vt:lpstr>
      <vt:lpstr>PowerPoint Presentation</vt:lpstr>
      <vt:lpstr>Key elements of an Effective  Hazard Communication Program </vt:lpstr>
      <vt:lpstr>PowerPoint Presentation</vt:lpstr>
      <vt:lpstr>Reasons For A GHS</vt:lpstr>
      <vt:lpstr>GHS History</vt:lpstr>
      <vt:lpstr>GHS History</vt:lpstr>
      <vt:lpstr>GHS History – The UN Mandate</vt:lpstr>
      <vt:lpstr>PowerPoint Presentation</vt:lpstr>
      <vt:lpstr>Harmonization Principles</vt:lpstr>
      <vt:lpstr>Hazard Vs. Risk Basis</vt:lpstr>
      <vt:lpstr>PowerPoint Presentation</vt:lpstr>
      <vt:lpstr>PowerPoint Presentation</vt:lpstr>
      <vt:lpstr>PowerPoint Presentation</vt:lpstr>
      <vt:lpstr>Benefits Of The GHS</vt:lpstr>
      <vt:lpstr>Governments Benefit</vt:lpstr>
      <vt:lpstr>Companies &amp; Workers Benefit</vt:lpstr>
      <vt:lpstr>Stakeholders</vt:lpstr>
      <vt:lpstr>Stakeholders &amp; Other interested Parties </vt:lpstr>
      <vt:lpstr>Interagency Working Group On Harmonization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Simple Job Safety Analysis and the  Application of Controls    </vt:lpstr>
      <vt:lpstr>PowerPoint Presentation</vt:lpstr>
      <vt:lpstr>Routes of exposure </vt:lpstr>
      <vt:lpstr>Personal Protective Equipment</vt:lpstr>
      <vt:lpstr>Routes of exposure </vt:lpstr>
      <vt:lpstr>Routes of exposure </vt:lpstr>
      <vt:lpstr>Routes of exposure </vt:lpstr>
      <vt:lpstr>Routes of exposure </vt:lpstr>
      <vt:lpstr>The GHS Elements</vt:lpstr>
      <vt:lpstr>Health &amp; Environmental Hazards</vt:lpstr>
      <vt:lpstr>     Physical Hazards</vt:lpstr>
      <vt:lpstr>Comprehensibility </vt:lpstr>
      <vt:lpstr>     Key Label Elements </vt:lpstr>
      <vt:lpstr>PowerPoint Presentation</vt:lpstr>
      <vt:lpstr>PowerPoint Presentation</vt:lpstr>
      <vt:lpstr>  Signal Words</vt:lpstr>
      <vt:lpstr>Hazard Statements</vt:lpstr>
      <vt:lpstr> Precautionary Information</vt:lpstr>
      <vt:lpstr> Role of the SDS in the GHS</vt:lpstr>
      <vt:lpstr>SDS Format:  16 headings</vt:lpstr>
      <vt:lpstr> Format:  16 headings (cont.)</vt:lpstr>
      <vt:lpstr>Confidential Business Information </vt:lpstr>
      <vt:lpstr>Key GHS Words</vt:lpstr>
      <vt:lpstr>GHS Point Of Use Exemptions</vt:lpstr>
      <vt:lpstr>Hazard Classification and Hazard Categories</vt:lpstr>
      <vt:lpstr>Chemical Hazards</vt:lpstr>
      <vt:lpstr>Basic Hazard Categories Under GHS</vt:lpstr>
      <vt:lpstr>Worldwide Classification Frequently Different Example: Chemical w/ LD50 = 260 mg/kg</vt:lpstr>
      <vt:lpstr>GHS Categories Based On Severity</vt:lpstr>
      <vt:lpstr>Example: GHS Hazard Categories For ETHANOL</vt:lpstr>
      <vt:lpstr>Pictograms</vt:lpstr>
      <vt:lpstr>GHS Pictograms</vt:lpstr>
      <vt:lpstr>GHS Pictograms</vt:lpstr>
      <vt:lpstr>GHS Pictograms</vt:lpstr>
      <vt:lpstr>GHS Pictograms</vt:lpstr>
      <vt:lpstr>GHS Pictograms</vt:lpstr>
      <vt:lpstr>GHS Pictograms</vt:lpstr>
      <vt:lpstr>GHS Pictograms</vt:lpstr>
      <vt:lpstr>GHS Pictograms</vt:lpstr>
      <vt:lpstr>Current North American Labels</vt:lpstr>
      <vt:lpstr>Six Elements Of The GHS Label</vt:lpstr>
      <vt:lpstr>GHS Label For Acetone</vt:lpstr>
      <vt:lpstr>GHS Label For Epichlorohydrin</vt:lpstr>
      <vt:lpstr>GHS Label For Epichlorohydrin</vt:lpstr>
      <vt:lpstr>GHS Label Placement</vt:lpstr>
      <vt:lpstr>GHS Label Placement For Combination Packages </vt:lpstr>
      <vt:lpstr>Safety Data Sheets</vt:lpstr>
      <vt:lpstr>Safety Data Sheets Under GHS</vt:lpstr>
      <vt:lpstr>Safety Data Sheets Under GHS</vt:lpstr>
      <vt:lpstr>Confidential Business Information</vt:lpstr>
      <vt:lpstr>PowerPoint Presentation</vt:lpstr>
      <vt:lpstr>PowerPoint Presentation</vt:lpstr>
      <vt:lpstr>PowerPoint Presentation</vt:lpstr>
      <vt:lpstr>PowerPoint Presentation</vt:lpstr>
      <vt:lpstr>Basic Chemistry </vt:lpstr>
      <vt:lpstr>PowerPoint Presentation</vt:lpstr>
      <vt:lpstr>Elements –Compounds- Molecules – Mass and Energy</vt:lpstr>
      <vt:lpstr>Molecules </vt:lpstr>
      <vt:lpstr>States of Matter</vt:lpstr>
      <vt:lpstr>PowerPoint Presentation</vt:lpstr>
      <vt:lpstr>PowerPoint Presentation</vt:lpstr>
      <vt:lpstr>Affects of Pressure /Attitude &amp; Temperature</vt:lpstr>
      <vt:lpstr>The Nature and Effects of Oxygen</vt:lpstr>
      <vt:lpstr>Properties of oxygen Oxygen supports life and Combustion (19.5 % - 23.5%)</vt:lpstr>
      <vt:lpstr>Properties of oxygen Oxygen is heavier than air </vt:lpstr>
      <vt:lpstr>The Fire Triangle </vt:lpstr>
      <vt:lpstr>PowerPoint Presentation</vt:lpstr>
      <vt:lpstr>Oxidizing Agents</vt:lpstr>
      <vt:lpstr>Compatibility of Mixtures and Substances </vt:lpstr>
      <vt:lpstr>PowerPoint Presentation</vt:lpstr>
      <vt:lpstr>PowerPoint Presentation</vt:lpstr>
      <vt:lpstr>PowerPoint Presentation</vt:lpstr>
      <vt:lpstr>PowerPoint Presentation</vt:lpstr>
    </vt:vector>
  </TitlesOfParts>
  <Company>Sony Electronics,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 Com</dc:title>
  <dc:creator>Mike Presutti</dc:creator>
  <cp:lastModifiedBy>Vosburgh, Linda - OSHA</cp:lastModifiedBy>
  <cp:revision>52</cp:revision>
  <dcterms:created xsi:type="dcterms:W3CDTF">2012-10-27T12:59:50Z</dcterms:created>
  <dcterms:modified xsi:type="dcterms:W3CDTF">2014-06-16T11:49:39Z</dcterms:modified>
</cp:coreProperties>
</file>