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9" r:id="rId5"/>
    <p:sldId id="260" r:id="rId6"/>
    <p:sldId id="261" r:id="rId7"/>
    <p:sldId id="263" r:id="rId8"/>
    <p:sldId id="264" r:id="rId9"/>
    <p:sldId id="265" r:id="rId10"/>
    <p:sldId id="332" r:id="rId11"/>
    <p:sldId id="335" r:id="rId12"/>
    <p:sldId id="266" r:id="rId13"/>
    <p:sldId id="267" r:id="rId14"/>
    <p:sldId id="268" r:id="rId15"/>
    <p:sldId id="273" r:id="rId16"/>
    <p:sldId id="272" r:id="rId17"/>
    <p:sldId id="275" r:id="rId18"/>
    <p:sldId id="290" r:id="rId19"/>
    <p:sldId id="276" r:id="rId20"/>
    <p:sldId id="277" r:id="rId21"/>
    <p:sldId id="319"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3300"/>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0" autoAdjust="0"/>
  </p:normalViewPr>
  <p:slideViewPr>
    <p:cSldViewPr>
      <p:cViewPr varScale="1">
        <p:scale>
          <a:sx n="72" d="100"/>
          <a:sy n="72"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u="none" strike="noStrike" baseline="0" dirty="0" smtClean="0"/>
              <a:t>Fatal Occupational Injuries at Road Construction Sites</a:t>
            </a:r>
            <a:endParaRPr lang="en-US" sz="3200" dirty="0"/>
          </a:p>
        </c:rich>
      </c:tx>
      <c:layout/>
      <c:overlay val="0"/>
    </c:title>
    <c:autoTitleDeleted val="0"/>
    <c:plotArea>
      <c:layout/>
      <c:barChart>
        <c:barDir val="col"/>
        <c:grouping val="stacked"/>
        <c:varyColors val="0"/>
        <c:ser>
          <c:idx val="0"/>
          <c:order val="0"/>
          <c:tx>
            <c:strRef>
              <c:f>Sheet1!$B$1</c:f>
              <c:strCache>
                <c:ptCount val="1"/>
                <c:pt idx="0">
                  <c:v>Other Fatalities</c:v>
                </c:pt>
              </c:strCache>
            </c:strRef>
          </c:tx>
          <c:spPr>
            <a:solidFill>
              <a:schemeClr val="tx1"/>
            </a:solidFill>
          </c:spPr>
          <c:invertIfNegative val="0"/>
          <c:cat>
            <c:numRef>
              <c:f>Sheet1!$A$2:$A$7</c:f>
              <c:numCache>
                <c:formatCode>General</c:formatCode>
                <c:ptCount val="5"/>
                <c:pt idx="0">
                  <c:v>2005</c:v>
                </c:pt>
                <c:pt idx="1">
                  <c:v>2006</c:v>
                </c:pt>
                <c:pt idx="2">
                  <c:v>2007</c:v>
                </c:pt>
                <c:pt idx="3">
                  <c:v>2008</c:v>
                </c:pt>
                <c:pt idx="4">
                  <c:v>2009</c:v>
                </c:pt>
              </c:numCache>
            </c:numRef>
          </c:cat>
          <c:val>
            <c:numRef>
              <c:f>Sheet1!$B$2:$B$7</c:f>
              <c:numCache>
                <c:formatCode>General</c:formatCode>
                <c:ptCount val="5"/>
                <c:pt idx="0">
                  <c:v>165</c:v>
                </c:pt>
                <c:pt idx="1">
                  <c:v>139</c:v>
                </c:pt>
                <c:pt idx="2">
                  <c:v>106</c:v>
                </c:pt>
                <c:pt idx="3">
                  <c:v>101</c:v>
                </c:pt>
                <c:pt idx="4">
                  <c:v>115</c:v>
                </c:pt>
              </c:numCache>
            </c:numRef>
          </c:val>
        </c:ser>
        <c:ser>
          <c:idx val="1"/>
          <c:order val="1"/>
          <c:tx>
            <c:strRef>
              <c:f>Sheet1!$C$1</c:f>
              <c:strCache>
                <c:ptCount val="1"/>
                <c:pt idx="0">
                  <c:v>Workers Struck by Vehicle/Equipment</c:v>
                </c:pt>
              </c:strCache>
            </c:strRef>
          </c:tx>
          <c:spPr>
            <a:solidFill>
              <a:srgbClr val="FFCC00"/>
            </a:solidFill>
          </c:spPr>
          <c:invertIfNegative val="0"/>
          <c:cat>
            <c:numRef>
              <c:f>Sheet1!$A$2:$A$7</c:f>
              <c:numCache>
                <c:formatCode>General</c:formatCode>
                <c:ptCount val="5"/>
                <c:pt idx="0">
                  <c:v>2005</c:v>
                </c:pt>
                <c:pt idx="1">
                  <c:v>2006</c:v>
                </c:pt>
                <c:pt idx="2">
                  <c:v>2007</c:v>
                </c:pt>
                <c:pt idx="3">
                  <c:v>2008</c:v>
                </c:pt>
                <c:pt idx="4">
                  <c:v>2009</c:v>
                </c:pt>
              </c:numCache>
            </c:numRef>
          </c:cat>
          <c:val>
            <c:numRef>
              <c:f>Sheet1!$C$2:$C$7</c:f>
              <c:numCache>
                <c:formatCode>General</c:formatCode>
                <c:ptCount val="5"/>
                <c:pt idx="0">
                  <c:v>80</c:v>
                </c:pt>
                <c:pt idx="1">
                  <c:v>75</c:v>
                </c:pt>
                <c:pt idx="2">
                  <c:v>46</c:v>
                </c:pt>
                <c:pt idx="3">
                  <c:v>43</c:v>
                </c:pt>
                <c:pt idx="4">
                  <c:v>49</c:v>
                </c:pt>
              </c:numCache>
            </c:numRef>
          </c:val>
        </c:ser>
        <c:dLbls>
          <c:showLegendKey val="0"/>
          <c:showVal val="0"/>
          <c:showCatName val="0"/>
          <c:showSerName val="0"/>
          <c:showPercent val="0"/>
          <c:showBubbleSize val="0"/>
        </c:dLbls>
        <c:gapWidth val="75"/>
        <c:overlap val="100"/>
        <c:axId val="200336512"/>
        <c:axId val="200338048"/>
      </c:barChart>
      <c:catAx>
        <c:axId val="200336512"/>
        <c:scaling>
          <c:orientation val="minMax"/>
        </c:scaling>
        <c:delete val="0"/>
        <c:axPos val="b"/>
        <c:numFmt formatCode="General" sourceLinked="1"/>
        <c:majorTickMark val="none"/>
        <c:minorTickMark val="none"/>
        <c:tickLblPos val="nextTo"/>
        <c:crossAx val="200338048"/>
        <c:crosses val="autoZero"/>
        <c:auto val="1"/>
        <c:lblAlgn val="ctr"/>
        <c:lblOffset val="100"/>
        <c:noMultiLvlLbl val="0"/>
      </c:catAx>
      <c:valAx>
        <c:axId val="200338048"/>
        <c:scaling>
          <c:orientation val="minMax"/>
        </c:scaling>
        <c:delete val="0"/>
        <c:axPos val="l"/>
        <c:majorGridlines>
          <c:spPr>
            <a:ln w="12700">
              <a:solidFill>
                <a:schemeClr val="tx1"/>
              </a:solidFill>
            </a:ln>
          </c:spPr>
        </c:majorGridlines>
        <c:numFmt formatCode="General" sourceLinked="1"/>
        <c:majorTickMark val="none"/>
        <c:minorTickMark val="none"/>
        <c:tickLblPos val="nextTo"/>
        <c:spPr>
          <a:ln w="9525">
            <a:noFill/>
          </a:ln>
        </c:spPr>
        <c:crossAx val="200336512"/>
        <c:crosses val="autoZero"/>
        <c:crossBetween val="between"/>
      </c:valAx>
      <c:spPr>
        <a:noFill/>
      </c:spPr>
    </c:plotArea>
    <c:legend>
      <c:legendPos val="b"/>
      <c:layout/>
      <c:overlay val="0"/>
      <c:txPr>
        <a:bodyPr/>
        <a:lstStyle/>
        <a:p>
          <a:pPr>
            <a:defRPr b="1"/>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dirty="0"/>
              <a:t>Fatal Injuries at Road Construction Sites:  1995 - 2007</a:t>
            </a:r>
          </a:p>
        </c:rich>
      </c:tx>
      <c:layout/>
      <c:overlay val="0"/>
    </c:title>
    <c:autoTitleDeleted val="0"/>
    <c:plotArea>
      <c:layout/>
      <c:barChart>
        <c:barDir val="bar"/>
        <c:grouping val="clustered"/>
        <c:varyColors val="0"/>
        <c:ser>
          <c:idx val="0"/>
          <c:order val="0"/>
          <c:tx>
            <c:strRef>
              <c:f>Sheet1!$B$1</c:f>
              <c:strCache>
                <c:ptCount val="1"/>
                <c:pt idx="0">
                  <c:v>Fatalities</c:v>
                </c:pt>
              </c:strCache>
            </c:strRef>
          </c:tx>
          <c:invertIfNegative val="0"/>
          <c:dLbls>
            <c:showLegendKey val="0"/>
            <c:showVal val="1"/>
            <c:showCatName val="0"/>
            <c:showSerName val="0"/>
            <c:showPercent val="0"/>
            <c:showBubbleSize val="0"/>
            <c:showLeaderLines val="0"/>
          </c:dLbls>
          <c:cat>
            <c:strRef>
              <c:f>Sheet1!$A$2:$A$11</c:f>
              <c:strCache>
                <c:ptCount val="10"/>
                <c:pt idx="0">
                  <c:v>All Cases</c:v>
                </c:pt>
                <c:pt idx="1">
                  <c:v>All Trucks</c:v>
                </c:pt>
                <c:pt idx="2">
                  <c:v>Dump Truck</c:v>
                </c:pt>
                <c:pt idx="3">
                  <c:v>Pickup Truck</c:v>
                </c:pt>
                <c:pt idx="4">
                  <c:v>Semi</c:v>
                </c:pt>
                <c:pt idx="5">
                  <c:v>Car</c:v>
                </c:pt>
                <c:pt idx="6">
                  <c:v>Roller, Paver</c:v>
                </c:pt>
                <c:pt idx="7">
                  <c:v>Grader, Scraper, etc.</c:v>
                </c:pt>
                <c:pt idx="8">
                  <c:v>Van</c:v>
                </c:pt>
                <c:pt idx="9">
                  <c:v>Backhoe</c:v>
                </c:pt>
              </c:strCache>
            </c:strRef>
          </c:cat>
          <c:val>
            <c:numRef>
              <c:f>Sheet1!$B$2:$B$11</c:f>
              <c:numCache>
                <c:formatCode>General</c:formatCode>
                <c:ptCount val="10"/>
                <c:pt idx="0">
                  <c:v>305</c:v>
                </c:pt>
                <c:pt idx="1">
                  <c:v>177</c:v>
                </c:pt>
                <c:pt idx="2">
                  <c:v>73</c:v>
                </c:pt>
                <c:pt idx="3">
                  <c:v>32</c:v>
                </c:pt>
                <c:pt idx="4">
                  <c:v>23</c:v>
                </c:pt>
                <c:pt idx="5">
                  <c:v>70</c:v>
                </c:pt>
                <c:pt idx="6">
                  <c:v>15</c:v>
                </c:pt>
                <c:pt idx="7">
                  <c:v>9</c:v>
                </c:pt>
                <c:pt idx="8">
                  <c:v>8</c:v>
                </c:pt>
                <c:pt idx="9">
                  <c:v>5</c:v>
                </c:pt>
              </c:numCache>
            </c:numRef>
          </c:val>
        </c:ser>
        <c:dLbls>
          <c:showLegendKey val="0"/>
          <c:showVal val="0"/>
          <c:showCatName val="0"/>
          <c:showSerName val="0"/>
          <c:showPercent val="0"/>
          <c:showBubbleSize val="0"/>
        </c:dLbls>
        <c:gapWidth val="150"/>
        <c:axId val="200377856"/>
        <c:axId val="200379392"/>
      </c:barChart>
      <c:catAx>
        <c:axId val="200377856"/>
        <c:scaling>
          <c:orientation val="minMax"/>
        </c:scaling>
        <c:delete val="0"/>
        <c:axPos val="l"/>
        <c:majorTickMark val="out"/>
        <c:minorTickMark val="none"/>
        <c:tickLblPos val="nextTo"/>
        <c:crossAx val="200379392"/>
        <c:crosses val="autoZero"/>
        <c:auto val="1"/>
        <c:lblAlgn val="ctr"/>
        <c:lblOffset val="100"/>
        <c:noMultiLvlLbl val="0"/>
      </c:catAx>
      <c:valAx>
        <c:axId val="200379392"/>
        <c:scaling>
          <c:orientation val="minMax"/>
        </c:scaling>
        <c:delete val="0"/>
        <c:axPos val="b"/>
        <c:majorGridlines/>
        <c:numFmt formatCode="General" sourceLinked="1"/>
        <c:majorTickMark val="out"/>
        <c:minorTickMark val="none"/>
        <c:tickLblPos val="nextTo"/>
        <c:crossAx val="200377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6/12/2014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310673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72277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extLst>
      <p:ext uri="{BB962C8B-B14F-4D97-AF65-F5344CB8AC3E}">
        <p14:creationId xmlns:p14="http://schemas.microsoft.com/office/powerpoint/2010/main" val="48045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on foot – or pedestrian workers</a:t>
            </a:r>
            <a:r>
              <a:rPr lang="en-US" baseline="0" dirty="0" smtClean="0"/>
              <a:t> - </a:t>
            </a:r>
            <a:r>
              <a:rPr lang="en-US" dirty="0" smtClean="0"/>
              <a:t>ground</a:t>
            </a:r>
            <a:r>
              <a:rPr lang="en-US" baseline="0" dirty="0" smtClean="0"/>
              <a:t> workers – are those employees who perform their tasks outside construction equipment and other vehicles.  They are exposed to the hazards of being struck by motorists and construction vehicles.  While there are many terms used to describe such workers, in this course we will refer to them as “workers on foot.”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extLst>
      <p:ext uri="{BB962C8B-B14F-4D97-AF65-F5344CB8AC3E}">
        <p14:creationId xmlns:p14="http://schemas.microsoft.com/office/powerpoint/2010/main" val="264509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average, 50-60 workers are killed in struck-by incidents on roadway construction</a:t>
            </a:r>
            <a:r>
              <a:rPr lang="en-US" baseline="0" dirty="0" smtClean="0"/>
              <a:t> sites.  Greater industry and public education needs to be focused on eliminating distractions, such as cell phone use, which can contribute to these deaths and injuries to reduce incidents caused by motorists.  ITCPs can protect against accidents caused by construction vehicles. </a:t>
            </a:r>
            <a:r>
              <a:rPr lang="en-US" i="1" baseline="0" dirty="0" smtClean="0"/>
              <a:t>See article on worker fatalities by Stephen Pegula contained in the Instructor Background Materials.</a:t>
            </a:r>
            <a:endParaRPr lang="en-US" i="1"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workers are killed by construction-related vehicles or equipment (38 percent) than by cars, tractor-trailer trucks, and vans (33 percent).  Coordination of workers and equipment doing different activities in close proximity can improve work flow and reduce conflicts between workers on foot and equipment operators.  (See state –by-state statistics in instructor materials.)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Compliance with the MUTCD and OSHA regulations is a necessary first step in providing a safe work environment. However, these sources, taken together, do not provide comprehensive guidance to ensure worker safety in roadway work zones.   The interaction between workers on foot and construction trucks and equipment is the single biggest hazard in the heavy and highway industry.  There are several exposures workers</a:t>
            </a:r>
            <a:r>
              <a:rPr lang="en-US" baseline="0" dirty="0" smtClean="0"/>
              <a:t> should be aware of to enable them to protect themselves against work zone hazards.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constant movement of vehicles in and</a:t>
            </a:r>
            <a:r>
              <a:rPr lang="en-US" baseline="0" dirty="0" smtClean="0"/>
              <a:t> out of the work area can create hazards if the travel paths are not set and coordinated.  </a:t>
            </a:r>
            <a:r>
              <a:rPr lang="en-US" dirty="0" smtClean="0"/>
              <a:t>ITCPs can also be used to communicate the need to keep entry and exit points free of parked vehicles and equipment.</a:t>
            </a:r>
            <a:r>
              <a:rPr lang="en-US" baseline="0" dirty="0" smtClean="0"/>
              <a:t> Note the tire marks on the pavement indicating vehicles are turning around in the work area.  Ideally, ITCPs minimize backing and turning.  Start each day with a risk assessment discussion with workers and subcontractors (including employees).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size of workers on foot in relation</a:t>
            </a:r>
            <a:r>
              <a:rPr lang="en-US" baseline="0" dirty="0" smtClean="0"/>
              <a:t> to the size of the construction equipment and vehicles.  Because workers are relatively short compared to construction vehicles, it can be difficult or  impossible to see them, especially in areas known as “blind spots.”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blind spot (or blind area) is the area around a vehicle or piece of construction equipment that is not visible to the operator, either by direct line-of-sight or indirectly by use of internal and external mirrors. Blind areas can be reduced by properly setting mirrors on equipment in a “mirror check station.”</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vehicle has its own, unique blind </a:t>
            </a:r>
            <a:r>
              <a:rPr lang="en-US" baseline="0" dirty="0" smtClean="0"/>
              <a:t>spots.  Operators should be familiar with the blind spots surrounding each piece of equipment he or she operates and should be sensitive to the fact workers and other objects cannot be seen – even when using mirrors.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gray</a:t>
            </a:r>
            <a:r>
              <a:rPr lang="en-US" baseline="0" dirty="0" smtClean="0"/>
              <a:t> areas in the diagrams indicating the</a:t>
            </a:r>
            <a:r>
              <a:rPr lang="en-US" dirty="0" smtClean="0"/>
              <a:t> various shapes and sizes of blind spots for different vehicles.  The yellow hatched lines show areas visible using the mirrors.  More examples</a:t>
            </a:r>
            <a:r>
              <a:rPr lang="en-US" baseline="0" dirty="0" smtClean="0"/>
              <a:t> can be found at: http://www.cdc.gov/niosh/topics/highwayworkzones/BAD/imagelookup.html.  </a:t>
            </a:r>
            <a:r>
              <a:rPr lang="en-US" i="1" baseline="0" dirty="0" smtClean="0"/>
              <a:t>See also Blind Spot poster from the National Work Zone Safety Information Clearinghouse.  These posters are available for free from the Clearinghouse and would make a good handout for this section</a:t>
            </a:r>
            <a:r>
              <a:rPr lang="en-US" baseline="0" dirty="0" smtClean="0"/>
              <a:t>. </a:t>
            </a:r>
            <a:r>
              <a:rPr lang="en-US" dirty="0" smtClean="0"/>
              <a:t>You can create maps like these--and appreciation</a:t>
            </a:r>
            <a:r>
              <a:rPr lang="en-US" baseline="0" dirty="0" smtClean="0"/>
              <a:t> for the blind areas</a:t>
            </a:r>
            <a:r>
              <a:rPr lang="en-US" dirty="0" smtClean="0"/>
              <a:t> for your vehicles--by having workers</a:t>
            </a:r>
            <a:r>
              <a:rPr lang="en-US" baseline="0" dirty="0" smtClean="0"/>
              <a:t> on foot take turns sitting in the cab and viewing their surroundings.  Have another worker walk around the vehicle so the person in the cab can identify the blind spots.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simple terms, ITCPs are a protocol to inform all parties operating </a:t>
            </a:r>
            <a:r>
              <a:rPr lang="en-US" u="sng" dirty="0" smtClean="0"/>
              <a:t>within the work space</a:t>
            </a:r>
            <a:r>
              <a:rPr lang="en-US" dirty="0" smtClean="0"/>
              <a:t> about the location of others. ITCPs create “zones” designed to minimize interaction between workers on foot and construction vehicles by designating routes and operating procedures for large trucks delivering materials inside the “cone zone.”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worker</a:t>
            </a:r>
            <a:r>
              <a:rPr lang="en-US" baseline="0" dirty="0" smtClean="0"/>
              <a:t> on foot, i</a:t>
            </a:r>
            <a:r>
              <a:rPr lang="en-US" dirty="0" smtClean="0"/>
              <a:t>f you</a:t>
            </a:r>
            <a:r>
              <a:rPr lang="en-US" baseline="0" dirty="0" smtClean="0"/>
              <a:t> can’t see the driver and the driver can’t see you, you’re in a dangerous situation.  Companies and projects should identify a specific side of the vehicle where a worker should walk for each operation.  Consistency is important for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extLst>
      <p:ext uri="{BB962C8B-B14F-4D97-AF65-F5344CB8AC3E}">
        <p14:creationId xmlns:p14="http://schemas.microsoft.com/office/powerpoint/2010/main" val="426853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effective plan enables communication among all work zone parties in advance of arrival to the construction site, making sure all parties know the location of access points and the proper path for truck and equipment movement, including pickup trucks and other work vehicles.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construction drivers understand</a:t>
            </a:r>
            <a:r>
              <a:rPr lang="en-US" baseline="0" dirty="0" smtClean="0"/>
              <a:t> there is an ITC Plan, they will be motivated to take ownership of the program and contribute to its success.  The drivers may also provide input if they see a problem if they feel part of the “team.”  Drivers rarely receive a “thank you” for their efforts, and expressions of gratitude for safe performance can go a long way towards getting their buy-in and cooperation.  Once all parties understand how an ITCP operates, they will better understand instructions and verbal communications used to explain daily plans and changes.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involved in roadway construction are likely familiar with </a:t>
            </a:r>
            <a:r>
              <a:rPr lang="en-US" i="1" dirty="0" smtClean="0"/>
              <a:t>temporary traffic control plans </a:t>
            </a:r>
            <a:r>
              <a:rPr lang="en-US" dirty="0" smtClean="0"/>
              <a:t>(TTCP) which describe how a specific work zone is to be set up to ensure the safety of the motoring public.  Activity in the work space (hatched area) of the TTCP is not addressed in most TTC plans or MUTCD Typical Applications.  This is the area where construction workers, equipment and vehicles interact.   Internal Traffic Control Plans address this planning gap.</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Temporary Traffic Control</a:t>
            </a:r>
            <a:r>
              <a:rPr lang="en-US" baseline="0" dirty="0" smtClean="0"/>
              <a:t> Plans (to guide traffic) are REQUIRED by federal regulations.  Internal Traffic Control to prevent runovers is an industry BEST PRACTICE.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movement of workers and equipment within the work space should be planned in a manner similar to the way the TTC plan guides road users through a work zone. Whereas Temporary Traffic Control Plans focus on moving traffic safely through a work zone, Internal Traffic Control Plans focus on keeping workers on foot from being struck by construction equipment and large trucks.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TTCPs and ITCPs contain common principles, including:</a:t>
            </a:r>
            <a:endParaRPr lang="en-US" dirty="0" smtClean="0"/>
          </a:p>
          <a:p>
            <a:r>
              <a:rPr lang="en-US" i="1" dirty="0" smtClean="0"/>
              <a:t> </a:t>
            </a:r>
            <a:endParaRPr lang="en-US" dirty="0" smtClean="0"/>
          </a:p>
          <a:p>
            <a:pPr lvl="0"/>
            <a:r>
              <a:rPr lang="en-US" dirty="0" smtClean="0"/>
              <a:t>Providing clear direction to drivers</a:t>
            </a:r>
          </a:p>
          <a:p>
            <a:pPr lvl="0"/>
            <a:r>
              <a:rPr lang="en-US" dirty="0" smtClean="0"/>
              <a:t>Separating moving vehicles from workers on foot</a:t>
            </a:r>
          </a:p>
          <a:p>
            <a:pPr lvl="0"/>
            <a:r>
              <a:rPr lang="en-US" dirty="0" smtClean="0"/>
              <a:t>Using temporary traffic control devices to mark traffic paths, and</a:t>
            </a:r>
          </a:p>
          <a:p>
            <a:pPr lvl="0"/>
            <a:r>
              <a:rPr lang="en-US" dirty="0" smtClean="0"/>
              <a:t>Maintaining a smooth traffic flow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extLst>
      <p:ext uri="{BB962C8B-B14F-4D97-AF65-F5344CB8AC3E}">
        <p14:creationId xmlns:p14="http://schemas.microsoft.com/office/powerpoint/2010/main" val="24652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cid:9C7D46F2-B34A-46B3-B4E6-9322EC25DAA3" TargetMode="External"/><Relationship Id="rId5" Type="http://schemas.openxmlformats.org/officeDocument/2006/relationships/image" Target="../media/image24.jpeg"/><Relationship Id="rId4" Type="http://schemas.openxmlformats.org/officeDocument/2006/relationships/image" Target="cid:E44B8752-9A7A-409D-9D63-81C6B9C0F8E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a:xfrm>
            <a:off x="1371600" y="4114800"/>
            <a:ext cx="6400800" cy="2362200"/>
          </a:xfrm>
        </p:spPr>
        <p:txBody>
          <a:bodyPr>
            <a:normAutofit fontScale="92500" lnSpcReduction="10000"/>
          </a:bodyPr>
          <a:lstStyle/>
          <a:p>
            <a:r>
              <a:rPr lang="en-US" dirty="0" smtClean="0"/>
              <a:t>Principles of “Internal Traffic Control” for Roadway Construction</a:t>
            </a:r>
          </a:p>
          <a:p>
            <a:r>
              <a:rPr lang="en-US" sz="3500" i="1" dirty="0" smtClean="0"/>
              <a:t>Module 2</a:t>
            </a:r>
            <a:endParaRPr lang="en-US" sz="35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ITCPs Protect Workers on Foot</a:t>
            </a:r>
            <a:endParaRPr lang="en-US" dirty="0"/>
          </a:p>
        </p:txBody>
      </p:sp>
      <p:sp>
        <p:nvSpPr>
          <p:cNvPr id="3" name="Content Placeholder 2"/>
          <p:cNvSpPr>
            <a:spLocks noGrp="1"/>
          </p:cNvSpPr>
          <p:nvPr>
            <p:ph idx="1"/>
          </p:nvPr>
        </p:nvSpPr>
        <p:spPr>
          <a:xfrm>
            <a:off x="228600" y="1752600"/>
            <a:ext cx="7010400" cy="4373563"/>
          </a:xfrm>
        </p:spPr>
        <p:txBody>
          <a:bodyPr>
            <a:normAutofit fontScale="92500"/>
          </a:bodyPr>
          <a:lstStyle/>
          <a:p>
            <a:r>
              <a:rPr lang="en-US" dirty="0" smtClean="0"/>
              <a:t>Workers on foot or “pedestrian workers” are those employees who perform most of their duties outside vehicles and equipment.  They are particularly vulnerable to being struck by equipment.  Every person on the site has the responsibility to be vigilant and work safely.</a:t>
            </a:r>
            <a:endParaRPr lang="en-US" dirty="0"/>
          </a:p>
        </p:txBody>
      </p:sp>
      <p:pic>
        <p:nvPicPr>
          <p:cNvPr id="130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523999"/>
            <a:ext cx="1828800" cy="5354415"/>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xplosion 1 49"/>
          <p:cNvSpPr/>
          <p:nvPr/>
        </p:nvSpPr>
        <p:spPr>
          <a:xfrm rot="1019793">
            <a:off x="4544126" y="3529748"/>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Explosion 1 27"/>
          <p:cNvSpPr/>
          <p:nvPr/>
        </p:nvSpPr>
        <p:spPr>
          <a:xfrm>
            <a:off x="914400" y="3352800"/>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Two “Struck-By” Hazards</a:t>
            </a:r>
            <a:endParaRPr lang="en-US" dirty="0"/>
          </a:p>
        </p:txBody>
      </p:sp>
      <p:sp>
        <p:nvSpPr>
          <p:cNvPr id="4" name="Content Placeholder 3"/>
          <p:cNvSpPr>
            <a:spLocks noGrp="1"/>
          </p:cNvSpPr>
          <p:nvPr>
            <p:ph sz="half" idx="1"/>
          </p:nvPr>
        </p:nvSpPr>
        <p:spPr/>
        <p:txBody>
          <a:bodyPr>
            <a:normAutofit/>
          </a:bodyPr>
          <a:lstStyle/>
          <a:p>
            <a:r>
              <a:rPr lang="en-US" sz="3200" dirty="0" smtClean="0"/>
              <a:t>Workers Killed by Motorists</a:t>
            </a:r>
            <a:endParaRPr lang="en-US" sz="3200" dirty="0"/>
          </a:p>
        </p:txBody>
      </p:sp>
      <p:sp>
        <p:nvSpPr>
          <p:cNvPr id="5" name="Content Placeholder 4"/>
          <p:cNvSpPr>
            <a:spLocks noGrp="1"/>
          </p:cNvSpPr>
          <p:nvPr>
            <p:ph sz="half" idx="2"/>
          </p:nvPr>
        </p:nvSpPr>
        <p:spPr/>
        <p:txBody>
          <a:bodyPr>
            <a:normAutofit/>
          </a:bodyPr>
          <a:lstStyle/>
          <a:p>
            <a:r>
              <a:rPr lang="en-US" sz="3200" dirty="0" smtClean="0"/>
              <a:t>Workers Killed by Construction Trucks and Equipment</a:t>
            </a:r>
            <a:endParaRPr lang="en-US" sz="3200" dirty="0"/>
          </a:p>
        </p:txBody>
      </p:sp>
      <p:sp>
        <p:nvSpPr>
          <p:cNvPr id="6" name="TextBox 5"/>
          <p:cNvSpPr txBox="1"/>
          <p:nvPr/>
        </p:nvSpPr>
        <p:spPr>
          <a:xfrm>
            <a:off x="457200" y="5486400"/>
            <a:ext cx="8514575" cy="1077218"/>
          </a:xfrm>
          <a:prstGeom prst="rect">
            <a:avLst/>
          </a:prstGeom>
          <a:noFill/>
        </p:spPr>
        <p:txBody>
          <a:bodyPr wrap="none" rtlCol="0">
            <a:spAutoFit/>
          </a:bodyPr>
          <a:lstStyle/>
          <a:p>
            <a:r>
              <a:rPr lang="en-US" sz="3200" b="1" dirty="0" smtClean="0">
                <a:solidFill>
                  <a:srgbClr val="FF0000"/>
                </a:solidFill>
              </a:rPr>
              <a:t>MORE WORKERS ARE KILLED BY CONSTRUCTION </a:t>
            </a:r>
          </a:p>
          <a:p>
            <a:r>
              <a:rPr lang="en-US" sz="3200" b="1" dirty="0" smtClean="0">
                <a:solidFill>
                  <a:srgbClr val="FF0000"/>
                </a:solidFill>
              </a:rPr>
              <a:t>VEHICLES THAN BY MOTORISTS</a:t>
            </a:r>
            <a:endParaRPr lang="en-US" sz="3200" b="1" dirty="0">
              <a:solidFill>
                <a:srgbClr val="FF0000"/>
              </a:solidFill>
            </a:endParaRPr>
          </a:p>
        </p:txBody>
      </p:sp>
      <p:grpSp>
        <p:nvGrpSpPr>
          <p:cNvPr id="1029" name="Group 5"/>
          <p:cNvGrpSpPr>
            <a:grpSpLocks noChangeAspect="1"/>
          </p:cNvGrpSpPr>
          <p:nvPr/>
        </p:nvGrpSpPr>
        <p:grpSpPr bwMode="auto">
          <a:xfrm rot="10404949">
            <a:off x="1392710" y="3096828"/>
            <a:ext cx="2286000" cy="1828800"/>
            <a:chOff x="1248" y="2016"/>
            <a:chExt cx="1372" cy="1152"/>
          </a:xfrm>
        </p:grpSpPr>
        <p:sp>
          <p:nvSpPr>
            <p:cNvPr id="1028"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45" name="Picture 21" descr="C:\Users\bsant.ARTBA\AppData\Local\Microsoft\Windows\Temporary Internet Files\Content.IE5\40VF1KS8\MC90044128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64500">
            <a:off x="3022916" y="3099118"/>
            <a:ext cx="990600" cy="990600"/>
          </a:xfrm>
          <a:prstGeom prst="rect">
            <a:avLst/>
          </a:prstGeom>
          <a:noFill/>
        </p:spPr>
      </p:pic>
      <p:pic>
        <p:nvPicPr>
          <p:cNvPr id="1047" name="Picture 23" descr="C:\Users\bsant.ARTBA\AppData\Local\Microsoft\Windows\Temporary Internet Files\Content.IE5\40VF1KS8\MC90036172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79887">
            <a:off x="2756561" y="4528445"/>
            <a:ext cx="942746" cy="913486"/>
          </a:xfrm>
          <a:prstGeom prst="rect">
            <a:avLst/>
          </a:prstGeom>
          <a:noFill/>
        </p:spPr>
      </p:pic>
      <p:pic>
        <p:nvPicPr>
          <p:cNvPr id="1051" name="Picture 27" descr="C:\Users\bsant.ARTBA\AppData\Local\Microsoft\Windows\Temporary Internet Files\Content.IE5\TJPASE63\MC900318488[1].wm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49364"/>
          <a:stretch/>
        </p:blipFill>
        <p:spPr bwMode="auto">
          <a:xfrm>
            <a:off x="6248400" y="3048000"/>
            <a:ext cx="2723375" cy="2435962"/>
          </a:xfrm>
          <a:prstGeom prst="rect">
            <a:avLst/>
          </a:prstGeom>
          <a:noFill/>
        </p:spPr>
      </p:pic>
      <p:pic>
        <p:nvPicPr>
          <p:cNvPr id="1052" name="Picture 28" descr="C:\Users\bsant.ARTBA\AppData\Local\Microsoft\Windows\Temporary Internet Files\Content.IE5\2A6FDUSV\MC900390712[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57200" y="3657600"/>
            <a:ext cx="1824228" cy="1767535"/>
          </a:xfrm>
          <a:prstGeom prst="rect">
            <a:avLst/>
          </a:prstGeom>
          <a:noFill/>
        </p:spPr>
      </p:pic>
      <p:grpSp>
        <p:nvGrpSpPr>
          <p:cNvPr id="34" name="Group 5"/>
          <p:cNvGrpSpPr>
            <a:grpSpLocks noChangeAspect="1"/>
          </p:cNvGrpSpPr>
          <p:nvPr/>
        </p:nvGrpSpPr>
        <p:grpSpPr bwMode="auto">
          <a:xfrm rot="11195051" flipH="1">
            <a:off x="4745508" y="3477829"/>
            <a:ext cx="2286000" cy="1828800"/>
            <a:chOff x="1248" y="2016"/>
            <a:chExt cx="1372" cy="1152"/>
          </a:xfrm>
        </p:grpSpPr>
        <p:sp>
          <p:nvSpPr>
            <p:cNvPr id="35"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9" name="Picture 21" descr="C:\Users\bsant.ARTBA\AppData\Local\Microsoft\Windows\Temporary Internet Files\Content.IE5\40VF1KS8\MC90044128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976624" flipH="1">
            <a:off x="4514490" y="3447689"/>
            <a:ext cx="990600" cy="990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Runovers/Backovers are the Primary Cause of Roadway Worker Deaths</a:t>
            </a:r>
            <a:endParaRPr lang="en-US" dirty="0"/>
          </a:p>
        </p:txBody>
      </p:sp>
      <p:graphicFrame>
        <p:nvGraphicFramePr>
          <p:cNvPr id="4" name="Content Placeholder 3"/>
          <p:cNvGraphicFramePr>
            <a:graphicFrameLocks noGrp="1"/>
          </p:cNvGraphicFramePr>
          <p:nvPr>
            <p:ph idx="1"/>
          </p:nvPr>
        </p:nvGraphicFramePr>
        <p:xfrm>
          <a:off x="762000" y="1524000"/>
          <a:ext cx="7467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76800" y="6324600"/>
            <a:ext cx="4114800" cy="338554"/>
          </a:xfrm>
          <a:prstGeom prst="rect">
            <a:avLst/>
          </a:prstGeom>
          <a:noFill/>
        </p:spPr>
        <p:txBody>
          <a:bodyPr wrap="square" rtlCol="0">
            <a:spAutoFit/>
          </a:bodyPr>
          <a:lstStyle/>
          <a:p>
            <a:pPr algn="r"/>
            <a:r>
              <a:rPr lang="en-US" sz="1600" b="1" i="1" dirty="0" smtClean="0"/>
              <a:t>Source:  U.S. Bureau of Labor Statistics</a:t>
            </a:r>
            <a:endParaRPr lang="en-US" sz="16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rmAutofit fontScale="90000"/>
          </a:bodyPr>
          <a:lstStyle/>
          <a:p>
            <a:r>
              <a:rPr lang="en-US" dirty="0" smtClean="0"/>
              <a:t>More Workers are Killed by Construction Equipment than Motorists</a:t>
            </a:r>
            <a:endParaRPr lang="en-US" dirty="0"/>
          </a:p>
        </p:txBody>
      </p:sp>
      <p:graphicFrame>
        <p:nvGraphicFramePr>
          <p:cNvPr id="4" name="Content Placeholder 3"/>
          <p:cNvGraphicFramePr>
            <a:graphicFrameLocks noGrp="1"/>
          </p:cNvGraphicFramePr>
          <p:nvPr>
            <p:ph idx="1"/>
          </p:nvPr>
        </p:nvGraphicFramePr>
        <p:xfrm>
          <a:off x="228600" y="1600200"/>
          <a:ext cx="7696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3810000"/>
            <a:ext cx="1600200" cy="1754326"/>
          </a:xfrm>
          <a:prstGeom prst="rect">
            <a:avLst/>
          </a:prstGeom>
          <a:noFill/>
        </p:spPr>
        <p:txBody>
          <a:bodyPr wrap="square" rtlCol="0">
            <a:spAutoFit/>
          </a:bodyPr>
          <a:lstStyle/>
          <a:p>
            <a:pPr algn="r"/>
            <a:r>
              <a:rPr lang="en-US" b="1" i="1" dirty="0" smtClean="0"/>
              <a:t>Source:</a:t>
            </a:r>
            <a:r>
              <a:rPr lang="en-US" b="1" dirty="0" smtClean="0"/>
              <a:t> Bureau of Labor Statistics/  Stephen Pegula</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Vehicles are </a:t>
            </a:r>
            <a:br>
              <a:rPr lang="en-US" dirty="0" smtClean="0"/>
            </a:br>
            <a:r>
              <a:rPr lang="en-US" dirty="0" smtClean="0"/>
              <a:t>the Greatest Hazard</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81200"/>
            <a:ext cx="8621713" cy="420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Vehicles Frequently Enter and Exit</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066" cy="38862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Up Arrow 3"/>
          <p:cNvSpPr/>
          <p:nvPr/>
        </p:nvSpPr>
        <p:spPr>
          <a:xfrm rot="3679037">
            <a:off x="2838368" y="4447752"/>
            <a:ext cx="685800" cy="1828800"/>
          </a:xfrm>
          <a:prstGeom prst="upArrow">
            <a:avLst/>
          </a:prstGeom>
          <a:solidFill>
            <a:srgbClr val="FF0000"/>
          </a:solidFill>
          <a:ln>
            <a:solidFill>
              <a:srgbClr val="FFC0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9792 0.12917 L 0.35208 -0.19305 " pathEditMode="relative" rAng="0" ptsTypes="AA">
                                      <p:cBhvr>
                                        <p:cTn id="6" dur="2000" fill="hold"/>
                                        <p:tgtEl>
                                          <p:spTgt spid="4"/>
                                        </p:tgtEl>
                                        <p:attrNameLst>
                                          <p:attrName>ppt_x</p:attrName>
                                          <p:attrName>ppt_y</p:attrName>
                                        </p:attrNameLst>
                                      </p:cBhvr>
                                      <p:rCtr x="22500" y="-1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1" cy="4671958"/>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33400" y="-152400"/>
            <a:ext cx="8229600" cy="1524000"/>
          </a:xfrm>
        </p:spPr>
        <p:txBody>
          <a:bodyPr>
            <a:normAutofit/>
          </a:bodyPr>
          <a:lstStyle/>
          <a:p>
            <a:r>
              <a:rPr lang="en-US" dirty="0" smtClean="0"/>
              <a:t>Workers on Foot Labor in Close Proximity to Large Vehicles</a:t>
            </a:r>
            <a:endParaRPr lang="en-US" dirty="0"/>
          </a:p>
        </p:txBody>
      </p:sp>
      <p:sp>
        <p:nvSpPr>
          <p:cNvPr id="4" name="Down Arrow 3"/>
          <p:cNvSpPr/>
          <p:nvPr/>
        </p:nvSpPr>
        <p:spPr>
          <a:xfrm>
            <a:off x="914400" y="37338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229600" y="36576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Spots</a:t>
            </a:r>
            <a:endParaRPr lang="en-US" dirty="0"/>
          </a:p>
        </p:txBody>
      </p:sp>
      <p:sp>
        <p:nvSpPr>
          <p:cNvPr id="3" name="Content Placeholder 2"/>
          <p:cNvSpPr>
            <a:spLocks noGrp="1"/>
          </p:cNvSpPr>
          <p:nvPr>
            <p:ph idx="1"/>
          </p:nvPr>
        </p:nvSpPr>
        <p:spPr>
          <a:xfrm>
            <a:off x="304800" y="1752600"/>
            <a:ext cx="3733800" cy="4724400"/>
          </a:xfrm>
        </p:spPr>
        <p:txBody>
          <a:bodyPr>
            <a:normAutofit/>
          </a:bodyPr>
          <a:lstStyle/>
          <a:p>
            <a:r>
              <a:rPr lang="en-US" sz="3200" dirty="0" smtClean="0"/>
              <a:t>Blind Spots are the locations around equipment and vehicles where workers on foot are invisible to the operator through his windows and mirrors.</a:t>
            </a:r>
            <a:endParaRPr lang="en-US" sz="3200" dirty="0"/>
          </a:p>
        </p:txBody>
      </p:sp>
      <p:pic>
        <p:nvPicPr>
          <p:cNvPr id="6" name="Picture 5" descr="cid:E44B8752-9A7A-409D-9D63-81C6B9C0F8E5"/>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cid:9C7D46F2-B34A-46B3-B4E6-9322EC25DAA3"/>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495800" y="4038600"/>
            <a:ext cx="4190365"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733800" y="3352800"/>
            <a:ext cx="2286000" cy="400110"/>
          </a:xfrm>
          <a:prstGeom prst="rect">
            <a:avLst/>
          </a:prstGeom>
          <a:solidFill>
            <a:schemeClr val="bg1"/>
          </a:solidFill>
          <a:ln w="12700">
            <a:solidFill>
              <a:schemeClr val="tx1"/>
            </a:solidFill>
          </a:ln>
        </p:spPr>
        <p:txBody>
          <a:bodyPr wrap="square" rtlCol="0">
            <a:spAutoFit/>
          </a:bodyPr>
          <a:lstStyle/>
          <a:p>
            <a:r>
              <a:rPr lang="en-US" sz="2000" dirty="0" smtClean="0"/>
              <a:t>Behind the Vehicle</a:t>
            </a:r>
            <a:endParaRPr lang="en-US" sz="2000" dirty="0"/>
          </a:p>
        </p:txBody>
      </p:sp>
      <p:sp>
        <p:nvSpPr>
          <p:cNvPr id="9" name="TextBox 8"/>
          <p:cNvSpPr txBox="1"/>
          <p:nvPr/>
        </p:nvSpPr>
        <p:spPr>
          <a:xfrm>
            <a:off x="3733800" y="5715000"/>
            <a:ext cx="2514600" cy="400110"/>
          </a:xfrm>
          <a:prstGeom prst="rect">
            <a:avLst/>
          </a:prstGeom>
          <a:solidFill>
            <a:schemeClr val="bg1"/>
          </a:solidFill>
          <a:ln w="12700">
            <a:solidFill>
              <a:schemeClr val="tx1"/>
            </a:solidFill>
          </a:ln>
        </p:spPr>
        <p:txBody>
          <a:bodyPr wrap="square" rtlCol="0">
            <a:spAutoFit/>
          </a:bodyPr>
          <a:lstStyle/>
          <a:p>
            <a:r>
              <a:rPr lang="en-US" sz="2000" dirty="0" smtClean="0"/>
              <a:t>Outside Mirror Range</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Familiar with Your </a:t>
            </a:r>
            <a:br>
              <a:rPr lang="en-US" dirty="0" smtClean="0"/>
            </a:br>
            <a:r>
              <a:rPr lang="en-US" dirty="0" smtClean="0"/>
              <a:t>Vehicle's Blind Spots</a:t>
            </a:r>
            <a:endParaRPr lang="en-US" dirty="0"/>
          </a:p>
        </p:txBody>
      </p:sp>
      <p:pic>
        <p:nvPicPr>
          <p:cNvPr id="49154" name="Picture 2" descr="http://www.cdc.gov/niosh/topics/highwayworkzones/BAD/images/blindarea/3axletrucks/800px/sterl9511-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600200"/>
            <a:ext cx="4467970" cy="5105400"/>
          </a:xfrm>
          <a:prstGeom prst="rect">
            <a:avLst/>
          </a:prstGeom>
          <a:ln>
            <a:noFill/>
          </a:ln>
          <a:effectLst>
            <a:outerShdw blurRad="292100" dist="139700" dir="2700000" algn="tl" rotWithShape="0">
              <a:srgbClr val="333333">
                <a:alpha val="65000"/>
              </a:srgbClr>
            </a:outerShdw>
          </a:effectLst>
        </p:spPr>
      </p:pic>
      <p:pic>
        <p:nvPicPr>
          <p:cNvPr id="49156" name="Picture 4" descr="Sterling 95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8600" y="2667000"/>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49158" name="Picture 6" descr="http://www.cdc.gov/niosh/topics/highwayworkzones/BAD/images/blindarea/artictrucks/800px/volvoa40d-9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600200"/>
            <a:ext cx="4467969" cy="5105400"/>
          </a:xfrm>
          <a:prstGeom prst="rect">
            <a:avLst/>
          </a:prstGeom>
          <a:noFill/>
        </p:spPr>
      </p:pic>
      <p:pic>
        <p:nvPicPr>
          <p:cNvPr id="49160" name="Picture 8" descr="Volvo A40D"/>
          <p:cNvPicPr>
            <a:picLocks noChangeAspect="1" noChangeArrowheads="1"/>
          </p:cNvPicPr>
          <p:nvPr/>
        </p:nvPicPr>
        <p:blipFill>
          <a:blip r:embed="rId6" cstate="print"/>
          <a:srcRect/>
          <a:stretch>
            <a:fillRect/>
          </a:stretch>
        </p:blipFill>
        <p:spPr bwMode="auto">
          <a:xfrm flipH="1">
            <a:off x="228600" y="2667000"/>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Spots</a:t>
            </a:r>
            <a:endParaRPr lang="en-US" dirty="0"/>
          </a:p>
        </p:txBody>
      </p:sp>
      <p:sp>
        <p:nvSpPr>
          <p:cNvPr id="3" name="Content Placeholder 2"/>
          <p:cNvSpPr>
            <a:spLocks noGrp="1"/>
          </p:cNvSpPr>
          <p:nvPr>
            <p:ph idx="1"/>
          </p:nvPr>
        </p:nvSpPr>
        <p:spPr>
          <a:xfrm>
            <a:off x="457200" y="1752600"/>
            <a:ext cx="8382000" cy="1524000"/>
          </a:xfrm>
        </p:spPr>
        <p:txBody>
          <a:bodyPr>
            <a:normAutofit/>
          </a:bodyPr>
          <a:lstStyle/>
          <a:p>
            <a:r>
              <a:rPr lang="en-US" dirty="0" smtClean="0"/>
              <a:t>Each type and make of vehicle has its unique blind spots.</a:t>
            </a:r>
            <a:endParaRPr lang="en-US" dirty="0"/>
          </a:p>
        </p:txBody>
      </p:sp>
      <p:pic>
        <p:nvPicPr>
          <p:cNvPr id="6" name="Picture 5" descr="Dump Tru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200400"/>
            <a:ext cx="2754635" cy="3500682"/>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Picture 7" descr="Scrap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2971800"/>
            <a:ext cx="2812312" cy="3505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Recycl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2667000"/>
            <a:ext cx="2798971" cy="346188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i="1" dirty="0"/>
          </a:p>
        </p:txBody>
      </p:sp>
      <p:sp>
        <p:nvSpPr>
          <p:cNvPr id="3" name="Content Placeholder 2"/>
          <p:cNvSpPr>
            <a:spLocks noGrp="1"/>
          </p:cNvSpPr>
          <p:nvPr>
            <p:ph idx="1"/>
          </p:nvPr>
        </p:nvSpPr>
        <p:spPr>
          <a:xfrm>
            <a:off x="457200" y="1752600"/>
            <a:ext cx="5638800" cy="4953000"/>
          </a:xfrm>
        </p:spPr>
        <p:txBody>
          <a:bodyPr>
            <a:normAutofit fontScale="92500" lnSpcReduction="10000"/>
          </a:bodyPr>
          <a:lstStyle/>
          <a:p>
            <a:r>
              <a:rPr lang="en-US" dirty="0" smtClean="0"/>
              <a:t>An effective Internal Traffic Control Plan (ITCP) informs all workers </a:t>
            </a:r>
            <a:r>
              <a:rPr lang="en-US" u="sng" dirty="0" smtClean="0"/>
              <a:t>within the work space</a:t>
            </a:r>
            <a:r>
              <a:rPr lang="en-US" dirty="0" smtClean="0"/>
              <a:t> about the location of others.</a:t>
            </a:r>
          </a:p>
          <a:p>
            <a:r>
              <a:rPr lang="en-US" dirty="0" smtClean="0"/>
              <a:t>ITCP creates “zones” designed to minimize interaction between workers on foot and construction vehicles.</a:t>
            </a:r>
            <a:endParaRPr lang="en-US" dirty="0"/>
          </a:p>
        </p:txBody>
      </p:sp>
      <p:pic>
        <p:nvPicPr>
          <p:cNvPr id="5" name="Picture 4" descr="DSC_01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384" y="1524000"/>
            <a:ext cx="3023616" cy="5334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Are Vulnerable in Blind Spots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3747381" cy="45720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752599"/>
            <a:ext cx="4321335" cy="458579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Two</a:t>
            </a:r>
            <a:endParaRPr lang="en-US" dirty="0"/>
          </a:p>
        </p:txBody>
      </p:sp>
      <p:sp>
        <p:nvSpPr>
          <p:cNvPr id="6"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b="1" dirty="0" smtClean="0">
                <a:latin typeface="Calibri" pitchFamily="34" charset="0"/>
                <a:cs typeface="Calibri" pitchFamily="34" charset="0"/>
              </a:rPr>
              <a:t>“This material was produced under the grant </a:t>
            </a:r>
            <a:r>
              <a:rPr lang="en-US" sz="1600" b="1" dirty="0" smtClean="0">
                <a:latin typeface="Calibri" pitchFamily="34" charset="0"/>
                <a:cs typeface="Calibri" pitchFamily="34" charset="0"/>
              </a:rPr>
              <a:t>SH-23551-12-60-F-11 </a:t>
            </a:r>
            <a:r>
              <a:rPr lang="en-US" sz="1600" b="1" dirty="0" smtClean="0">
                <a:latin typeface="Calibri" pitchFamily="34" charset="0"/>
                <a:cs typeface="Calibri" pitchFamily="34" charset="0"/>
              </a:rPr>
              <a:t>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dirty="0"/>
          </a:p>
        </p:txBody>
      </p:sp>
      <p:sp>
        <p:nvSpPr>
          <p:cNvPr id="3" name="Content Placeholder 2"/>
          <p:cNvSpPr>
            <a:spLocks noGrp="1"/>
          </p:cNvSpPr>
          <p:nvPr>
            <p:ph idx="1"/>
          </p:nvPr>
        </p:nvSpPr>
        <p:spPr>
          <a:xfrm>
            <a:off x="228600" y="1752600"/>
            <a:ext cx="7696200" cy="4876800"/>
          </a:xfrm>
        </p:spPr>
        <p:txBody>
          <a:bodyPr>
            <a:normAutofit lnSpcReduction="10000"/>
          </a:bodyPr>
          <a:lstStyle/>
          <a:p>
            <a:r>
              <a:rPr lang="en-US" dirty="0" smtClean="0"/>
              <a:t>An ITC plan designates routes and operating procedures for large trucks delivering materials.</a:t>
            </a:r>
          </a:p>
          <a:p>
            <a:r>
              <a:rPr lang="en-US" dirty="0" smtClean="0"/>
              <a:t>The plan creates a traffic           pattern minimizing backing.</a:t>
            </a:r>
          </a:p>
          <a:p>
            <a:r>
              <a:rPr lang="en-US" dirty="0" smtClean="0"/>
              <a:t>ITC facilitates </a:t>
            </a:r>
            <a:r>
              <a:rPr lang="en-US" dirty="0" err="1" smtClean="0"/>
              <a:t>communica</a:t>
            </a:r>
            <a:r>
              <a:rPr lang="en-US" dirty="0" smtClean="0"/>
              <a:t>-               </a:t>
            </a:r>
            <a:r>
              <a:rPr lang="en-US" dirty="0" err="1" smtClean="0"/>
              <a:t>tion</a:t>
            </a:r>
            <a:r>
              <a:rPr lang="en-US" dirty="0" smtClean="0"/>
              <a:t> among key work zone              parties in advance of arrival                  to the construction site.</a:t>
            </a:r>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6096000" y="2971800"/>
            <a:ext cx="2819400" cy="269811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dirty="0"/>
          </a:p>
        </p:txBody>
      </p:sp>
      <p:sp>
        <p:nvSpPr>
          <p:cNvPr id="3" name="Content Placeholder 2"/>
          <p:cNvSpPr>
            <a:spLocks noGrp="1"/>
          </p:cNvSpPr>
          <p:nvPr>
            <p:ph idx="1"/>
          </p:nvPr>
        </p:nvSpPr>
        <p:spPr>
          <a:xfrm>
            <a:off x="457200" y="1752600"/>
            <a:ext cx="8229600" cy="4953000"/>
          </a:xfrm>
        </p:spPr>
        <p:txBody>
          <a:bodyPr>
            <a:normAutofit fontScale="92500"/>
          </a:bodyPr>
          <a:lstStyle/>
          <a:p>
            <a:pPr marL="342900" lvl="1" indent="-342900">
              <a:buClr>
                <a:srgbClr val="FFCC00"/>
              </a:buClr>
              <a:buFont typeface="Wingdings" pitchFamily="2" charset="2"/>
              <a:buChar char="§"/>
            </a:pPr>
            <a:r>
              <a:rPr lang="en-US" sz="3600" dirty="0" smtClean="0"/>
              <a:t>Limits access points to                                      the work zone</a:t>
            </a:r>
          </a:p>
          <a:p>
            <a:pPr marL="342900" lvl="1" indent="-342900">
              <a:buClr>
                <a:srgbClr val="FFCC00"/>
              </a:buClr>
              <a:buFont typeface="Wingdings" pitchFamily="2" charset="2"/>
              <a:buChar char="§"/>
            </a:pPr>
            <a:r>
              <a:rPr lang="en-US" sz="3600" dirty="0" smtClean="0"/>
              <a:t>Coordinates truck and                                equipment movements</a:t>
            </a:r>
          </a:p>
          <a:p>
            <a:pPr marL="342900" lvl="1" indent="-342900">
              <a:buClr>
                <a:srgbClr val="FFCC00"/>
              </a:buClr>
              <a:buFont typeface="Wingdings" pitchFamily="2" charset="2"/>
              <a:buChar char="§"/>
            </a:pPr>
            <a:r>
              <a:rPr lang="en-US" sz="3600" dirty="0" smtClean="0"/>
              <a:t>Provides Information on                                     traffic paths and safe/unsafe work areas for workers</a:t>
            </a:r>
          </a:p>
          <a:p>
            <a:pPr marL="342900" lvl="1" indent="-342900">
              <a:buClr>
                <a:srgbClr val="FFCC00"/>
              </a:buClr>
              <a:buFont typeface="Wingdings" pitchFamily="2" charset="2"/>
              <a:buChar char="§"/>
            </a:pPr>
            <a:r>
              <a:rPr lang="en-US" sz="3600" dirty="0" smtClean="0"/>
              <a:t>Heightens awareness of workers on foot in relation to vehicle traffic in the work area</a:t>
            </a:r>
          </a:p>
          <a:p>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5410200" y="1676400"/>
            <a:ext cx="3395980" cy="2590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613025"/>
          </a:xfrm>
        </p:spPr>
        <p:txBody>
          <a:bodyPr>
            <a:noAutofit/>
          </a:bodyPr>
          <a:lstStyle/>
          <a:p>
            <a:r>
              <a:rPr lang="en-US" sz="4800" dirty="0" smtClean="0"/>
              <a:t>What is the difference between Internal Traffic Control and a Temporary Traffic Control?</a:t>
            </a:r>
            <a:endParaRPr lang="en-US" sz="4800" dirty="0"/>
          </a:p>
        </p:txBody>
      </p:sp>
      <p:pic>
        <p:nvPicPr>
          <p:cNvPr id="6" name="Picture 5" descr="lifegarddi1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3352800"/>
            <a:ext cx="2362200"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mb1_main_mech.jpg"/>
          <p:cNvPicPr>
            <a:picLocks noChangeAspect="1"/>
          </p:cNvPicPr>
          <p:nvPr/>
        </p:nvPicPr>
        <p:blipFill>
          <a:blip r:embed="rId4" cstate="print"/>
          <a:stretch>
            <a:fillRect/>
          </a:stretch>
        </p:blipFill>
        <p:spPr>
          <a:xfrm>
            <a:off x="228600" y="3352800"/>
            <a:ext cx="2272957"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Apac Truc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8400" y="3581400"/>
            <a:ext cx="4267200" cy="264845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Traffic Control Plans</a:t>
            </a:r>
            <a:endParaRPr lang="en-US" dirty="0"/>
          </a:p>
        </p:txBody>
      </p:sp>
      <p:sp>
        <p:nvSpPr>
          <p:cNvPr id="3" name="Content Placeholder 2"/>
          <p:cNvSpPr>
            <a:spLocks noGrp="1"/>
          </p:cNvSpPr>
          <p:nvPr>
            <p:ph idx="1"/>
          </p:nvPr>
        </p:nvSpPr>
        <p:spPr>
          <a:xfrm>
            <a:off x="228600" y="1752600"/>
            <a:ext cx="6629400" cy="4724400"/>
          </a:xfrm>
        </p:spPr>
        <p:txBody>
          <a:bodyPr>
            <a:normAutofit lnSpcReduction="10000"/>
          </a:bodyPr>
          <a:lstStyle/>
          <a:p>
            <a:r>
              <a:rPr lang="en-US" dirty="0" smtClean="0"/>
              <a:t>Temporary Traffic Control Plans are defined and prescribed in the U.S. Federal Highway Administration’s “</a:t>
            </a:r>
            <a:r>
              <a:rPr lang="en-US" i="1" dirty="0" smtClean="0">
                <a:effectLst>
                  <a:outerShdw blurRad="38100" dist="38100" dir="2700000" algn="tl">
                    <a:srgbClr val="000000">
                      <a:alpha val="43137"/>
                    </a:srgbClr>
                  </a:outerShdw>
                </a:effectLst>
              </a:rPr>
              <a:t>Manual on Uniform Traffic Control Devices</a:t>
            </a:r>
            <a:r>
              <a:rPr lang="en-US" dirty="0" smtClean="0"/>
              <a:t>” or “</a:t>
            </a:r>
            <a:r>
              <a:rPr lang="en-US" i="1" dirty="0" smtClean="0">
                <a:effectLst>
                  <a:outerShdw blurRad="38100" dist="38100" dir="2700000" algn="tl">
                    <a:srgbClr val="000000">
                      <a:alpha val="43137"/>
                    </a:srgbClr>
                  </a:outerShdw>
                </a:effectLst>
              </a:rPr>
              <a:t>MUTCD</a:t>
            </a:r>
            <a:r>
              <a:rPr lang="en-US" dirty="0" smtClean="0"/>
              <a:t>.”</a:t>
            </a:r>
          </a:p>
          <a:p>
            <a:r>
              <a:rPr lang="en-US" dirty="0" smtClean="0"/>
              <a:t>Internal Traffic Control is an industry </a:t>
            </a:r>
            <a:r>
              <a:rPr lang="en-US" i="1" dirty="0" smtClean="0">
                <a:effectLst>
                  <a:outerShdw blurRad="38100" dist="38100" dir="2700000" algn="tl">
                    <a:srgbClr val="000000">
                      <a:alpha val="43137"/>
                    </a:srgbClr>
                  </a:outerShdw>
                </a:effectLst>
              </a:rPr>
              <a:t>recommended practice</a:t>
            </a:r>
            <a:r>
              <a:rPr lang="en-US" i="1" dirty="0" smtClean="0"/>
              <a:t> </a:t>
            </a:r>
            <a:r>
              <a:rPr lang="en-US" dirty="0" smtClean="0"/>
              <a:t>and is not prescribed by law.</a:t>
            </a:r>
            <a:endParaRPr lang="en-US" dirty="0"/>
          </a:p>
        </p:txBody>
      </p:sp>
      <p:pic>
        <p:nvPicPr>
          <p:cNvPr id="4" name="Picture 2" descr="MUTCD 2009 Edition, dated December 2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752600"/>
            <a:ext cx="1706409" cy="2209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ITCP Booklet.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8469" y="4114800"/>
            <a:ext cx="1708340" cy="2286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Traffic Control Plans</a:t>
            </a:r>
            <a:endParaRPr lang="en-US" dirty="0"/>
          </a:p>
        </p:txBody>
      </p:sp>
      <p:sp>
        <p:nvSpPr>
          <p:cNvPr id="3" name="Content Placeholder 2"/>
          <p:cNvSpPr>
            <a:spLocks noGrp="1"/>
          </p:cNvSpPr>
          <p:nvPr>
            <p:ph idx="1"/>
          </p:nvPr>
        </p:nvSpPr>
        <p:spPr>
          <a:xfrm>
            <a:off x="457200" y="1752600"/>
            <a:ext cx="6858000" cy="4724400"/>
          </a:xfrm>
        </p:spPr>
        <p:txBody>
          <a:bodyPr>
            <a:normAutofit lnSpcReduction="10000"/>
          </a:bodyPr>
          <a:lstStyle/>
          <a:p>
            <a:pPr>
              <a:spcBef>
                <a:spcPts val="600"/>
              </a:spcBef>
            </a:pPr>
            <a:r>
              <a:rPr lang="en-US" dirty="0" smtClean="0"/>
              <a:t>Temporary Traffic Control Plans focus on moving traffic safely through a work zone.</a:t>
            </a:r>
          </a:p>
          <a:p>
            <a:pPr>
              <a:spcBef>
                <a:spcPts val="600"/>
              </a:spcBef>
            </a:pPr>
            <a:r>
              <a:rPr lang="en-US" dirty="0" smtClean="0"/>
              <a:t>Internal Traffic Control Plans focus on keeping workers on foot from being struck by construction equipment and large trucks within the               activity area of a work zone.</a:t>
            </a:r>
            <a:endParaRPr lang="en-US" i="1" dirty="0" smtClean="0"/>
          </a:p>
          <a:p>
            <a:pPr>
              <a:buNone/>
            </a:pPr>
            <a:endParaRPr lang="en-US" dirty="0" smtClean="0"/>
          </a:p>
        </p:txBody>
      </p:sp>
      <p:pic>
        <p:nvPicPr>
          <p:cNvPr id="19459" name="Picture 3" descr="C:\Users\bsant.ARTBA\AppData\Local\Microsoft\Windows\Temporary Internet Files\Content.IE5\WXP7EXCJ\MC90044173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629400" y="1676400"/>
            <a:ext cx="2362200" cy="2362200"/>
          </a:xfrm>
          <a:prstGeom prst="rect">
            <a:avLst/>
          </a:prstGeom>
          <a:noFill/>
        </p:spPr>
      </p:pic>
      <p:pic>
        <p:nvPicPr>
          <p:cNvPr id="65537" name="Picture 1"/>
          <p:cNvPicPr>
            <a:picLocks noChangeAspect="1" noChangeArrowheads="1"/>
          </p:cNvPicPr>
          <p:nvPr/>
        </p:nvPicPr>
        <p:blipFill>
          <a:blip r:embed="rId4" cstate="print"/>
          <a:srcRect/>
          <a:stretch>
            <a:fillRect/>
          </a:stretch>
        </p:blipFill>
        <p:spPr bwMode="auto">
          <a:xfrm>
            <a:off x="7162800" y="4267200"/>
            <a:ext cx="1666875" cy="1724025"/>
          </a:xfrm>
          <a:prstGeom prst="rect">
            <a:avLst/>
          </a:prstGeom>
          <a:noFill/>
          <a:ln w="9525">
            <a:noFill/>
            <a:miter lim="800000"/>
            <a:headEnd/>
            <a:tailEnd/>
          </a:ln>
        </p:spPr>
      </p:pic>
      <p:pic>
        <p:nvPicPr>
          <p:cNvPr id="19463" name="Picture 7" descr="C:\Users\bsant.ARTBA\AppData\Local\Microsoft\Windows\Temporary Internet Files\Content.IE5\3EW5WSYW\MC90044128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248400" y="4953000"/>
            <a:ext cx="2057400" cy="205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in Common</a:t>
            </a:r>
            <a:endParaRPr lang="en-US" dirty="0"/>
          </a:p>
        </p:txBody>
      </p:sp>
      <p:sp>
        <p:nvSpPr>
          <p:cNvPr id="3" name="Content Placeholder 2"/>
          <p:cNvSpPr>
            <a:spLocks noGrp="1"/>
          </p:cNvSpPr>
          <p:nvPr>
            <p:ph idx="1"/>
          </p:nvPr>
        </p:nvSpPr>
        <p:spPr/>
        <p:txBody>
          <a:bodyPr>
            <a:normAutofit fontScale="92500"/>
          </a:bodyPr>
          <a:lstStyle/>
          <a:p>
            <a:r>
              <a:rPr lang="en-US" dirty="0" smtClean="0"/>
              <a:t>While TTCPs and ITCPs each have a distinct focus, they carry common themes including:</a:t>
            </a:r>
          </a:p>
          <a:p>
            <a:pPr lvl="1"/>
            <a:r>
              <a:rPr lang="en-US" dirty="0" smtClean="0"/>
              <a:t>Providing clear direction to drivers</a:t>
            </a:r>
          </a:p>
          <a:p>
            <a:pPr lvl="1"/>
            <a:r>
              <a:rPr lang="en-US" dirty="0" smtClean="0"/>
              <a:t>Separating moving vehicles from workers on foot</a:t>
            </a:r>
          </a:p>
          <a:p>
            <a:pPr lvl="1"/>
            <a:r>
              <a:rPr lang="en-US" dirty="0" smtClean="0"/>
              <a:t>Using temporary traffic control                   devices to mark traffic paths</a:t>
            </a:r>
          </a:p>
          <a:p>
            <a:pPr lvl="1"/>
            <a:r>
              <a:rPr lang="en-US" dirty="0" smtClean="0"/>
              <a:t>Maintaining a smooth traffic flow</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984827"/>
            <a:ext cx="2562479" cy="25559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Part 2:	Why Internal</a:t>
            </a:r>
            <a:br>
              <a:rPr lang="en-US" dirty="0" smtClean="0"/>
            </a:br>
            <a:r>
              <a:rPr lang="en-US" dirty="0"/>
              <a:t>	</a:t>
            </a:r>
            <a:r>
              <a:rPr lang="en-US" dirty="0" smtClean="0"/>
              <a:t>		Traffic Control?</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94398" y="3962400"/>
            <a:ext cx="8305800" cy="231637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4893</TotalTime>
  <Words>1711</Words>
  <Application>Microsoft Office PowerPoint</Application>
  <PresentationFormat>On-screen Show (4:3)</PresentationFormat>
  <Paragraphs>99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Preventing Runovers and Backovers</vt:lpstr>
      <vt:lpstr>Internal Traffic Control - Overview</vt:lpstr>
      <vt:lpstr>Internal Traffic Control - Overview</vt:lpstr>
      <vt:lpstr>Internal Traffic Control - Overview</vt:lpstr>
      <vt:lpstr>What is the difference between Internal Traffic Control and a Temporary Traffic Control?</vt:lpstr>
      <vt:lpstr>Temporary Traffic Control Plans</vt:lpstr>
      <vt:lpstr>Temporary Traffic Control Plans</vt:lpstr>
      <vt:lpstr>Concepts in Common</vt:lpstr>
      <vt:lpstr>Part 2: Why Internal    Traffic Control?</vt:lpstr>
      <vt:lpstr>ITCPs Protect Workers on Foot</vt:lpstr>
      <vt:lpstr>Two “Struck-By” Hazards</vt:lpstr>
      <vt:lpstr>Runovers/Backovers are the Primary Cause of Roadway Worker Deaths</vt:lpstr>
      <vt:lpstr>More Workers are Killed by Construction Equipment than Motorists</vt:lpstr>
      <vt:lpstr>Construction Vehicles are  the Greatest Hazard</vt:lpstr>
      <vt:lpstr>Vehicles Frequently Enter and Exit</vt:lpstr>
      <vt:lpstr>Workers on Foot Labor in Close Proximity to Large Vehicles</vt:lpstr>
      <vt:lpstr>Blind Spots</vt:lpstr>
      <vt:lpstr>Be Familiar with Your  Vehicle's Blind Spots</vt:lpstr>
      <vt:lpstr>Blind Spots</vt:lpstr>
      <vt:lpstr>Workers Are Vulnerable in Blind Spots</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254</cp:revision>
  <cp:lastPrinted>2013-02-08T21:28:15Z</cp:lastPrinted>
  <dcterms:created xsi:type="dcterms:W3CDTF">2011-04-13T19:39:59Z</dcterms:created>
  <dcterms:modified xsi:type="dcterms:W3CDTF">2014-06-12T16:05:14Z</dcterms:modified>
</cp:coreProperties>
</file>