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57" r:id="rId3"/>
    <p:sldId id="264" r:id="rId4"/>
    <p:sldId id="261" r:id="rId5"/>
    <p:sldId id="263" r:id="rId6"/>
    <p:sldId id="260" r:id="rId7"/>
    <p:sldId id="258" r:id="rId8"/>
    <p:sldId id="265" r:id="rId9"/>
    <p:sldId id="262" r:id="rId10"/>
    <p:sldId id="266" r:id="rId11"/>
    <p:sldId id="267" r:id="rId12"/>
    <p:sldId id="268" r:id="rId13"/>
    <p:sldId id="269" r:id="rId14"/>
    <p:sldId id="273" r:id="rId15"/>
    <p:sldId id="274" r:id="rId16"/>
    <p:sldId id="277" r:id="rId17"/>
    <p:sldId id="276" r:id="rId18"/>
    <p:sldId id="279" r:id="rId1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5D0C"/>
    <a:srgbClr val="719931"/>
    <a:srgbClr val="D9690D"/>
    <a:srgbClr val="F28124"/>
    <a:srgbClr val="FF0000"/>
    <a:srgbClr val="FFCC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381" autoAdjust="0"/>
  </p:normalViewPr>
  <p:slideViewPr>
    <p:cSldViewPr>
      <p:cViewPr varScale="1">
        <p:scale>
          <a:sx n="77" d="100"/>
          <a:sy n="77" d="100"/>
        </p:scale>
        <p:origin x="-120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dirty="0"/>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60E3BFAA-9F4E-46F7-B485-F1E55AD7AA0D}" type="datetimeFigureOut">
              <a:rPr lang="en-US" smtClean="0"/>
              <a:pPr/>
              <a:t>6/12/2014</a:t>
            </a:fld>
            <a:endParaRPr lang="en-US" dirty="0"/>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58F346F5-9BE4-453C-9B86-303A9B72B2E3}" type="slidenum">
              <a:rPr lang="en-US" smtClean="0"/>
              <a:pPr/>
              <a:t>‹#›</a:t>
            </a:fld>
            <a:endParaRPr lang="en-US" dirty="0"/>
          </a:p>
        </p:txBody>
      </p:sp>
    </p:spTree>
    <p:extLst>
      <p:ext uri="{BB962C8B-B14F-4D97-AF65-F5344CB8AC3E}">
        <p14:creationId xmlns:p14="http://schemas.microsoft.com/office/powerpoint/2010/main" val="40237263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FF81D48E-292A-47C8-A511-2D7AA3F36ECC}" type="datetimeFigureOut">
              <a:rPr lang="en-US" smtClean="0"/>
              <a:pPr/>
              <a:t>6/12/2014</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2C3EAC68-8BDB-4104-9D51-555F29A8ACB0}" type="slidenum">
              <a:rPr lang="en-US" smtClean="0"/>
              <a:pPr/>
              <a:t>‹#›</a:t>
            </a:fld>
            <a:endParaRPr lang="en-US" dirty="0"/>
          </a:p>
        </p:txBody>
      </p:sp>
    </p:spTree>
    <p:extLst>
      <p:ext uri="{BB962C8B-B14F-4D97-AF65-F5344CB8AC3E}">
        <p14:creationId xmlns:p14="http://schemas.microsoft.com/office/powerpoint/2010/main" val="2741944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module focuses on how ITCP planning can improve</a:t>
            </a:r>
            <a:r>
              <a:rPr lang="en-US" baseline="0" dirty="0" smtClean="0"/>
              <a:t> safety at vehicle entry and exit points.  It explains how access/egress locations provide transitions between TTC plans and ITC plans.</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truck queues</a:t>
            </a:r>
            <a:r>
              <a:rPr lang="en-US" baseline="0" dirty="0" smtClean="0"/>
              <a:t> form near exit and entry points they create hazards for other vehicles attempting to enter (with little deceleration space) and exit (with little acceleration space).  If queues threaten to block these spots, queues should be redirect, or different access and egress spots should be identified for drivers to use.</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48507" rtl="0" eaLnBrk="1" fontAlgn="auto" latinLnBrk="0" hangingPunct="1">
              <a:lnSpc>
                <a:spcPct val="100000"/>
              </a:lnSpc>
              <a:spcBef>
                <a:spcPts val="0"/>
              </a:spcBef>
              <a:spcAft>
                <a:spcPts val="0"/>
              </a:spcAft>
              <a:buClrTx/>
              <a:buSzTx/>
              <a:buFontTx/>
              <a:buNone/>
              <a:tabLst/>
              <a:defRPr/>
            </a:pPr>
            <a:r>
              <a:rPr lang="en-US" dirty="0" smtClean="0"/>
              <a:t>If queues threaten to block access and egress locations, queues should be redirected, or different access and egress spots should be opened and identified for drivers to use. </a:t>
            </a:r>
          </a:p>
          <a:p>
            <a:pPr defTabSz="948507">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Speed</a:t>
            </a:r>
            <a:r>
              <a:rPr lang="en-US" baseline="0" dirty="0" smtClean="0"/>
              <a:t> differential between traffic lanes and work space is a challenge for truck drivers, and can create significant hazards for both workers and motorists.</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addition</a:t>
            </a:r>
            <a:r>
              <a:rPr lang="en-US" baseline="0" dirty="0" smtClean="0"/>
              <a:t> to creating special ramps or other lanes, all access and egress areas should be kept clear of debris, signage, parked vehicles, etc.</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Roadway construction involves</a:t>
            </a:r>
            <a:r>
              <a:rPr lang="en-US" baseline="0" dirty="0" smtClean="0"/>
              <a:t> moving operations.  As the work progresses, so moves the work site.  With continual changing conditions, access and egress points may change.</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best way to keep</a:t>
            </a:r>
            <a:r>
              <a:rPr lang="en-US" baseline="0" dirty="0" smtClean="0"/>
              <a:t> all members of the construction team up-to-date is to hold pre-shift meetings where the day’s activities are discussed and those involved can receive updates.</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Access and egress points</a:t>
            </a:r>
            <a:r>
              <a:rPr lang="en-US" baseline="0" dirty="0" smtClean="0"/>
              <a:t> require gaps in barriers and traffic delineation.  These gaps can allow traffic to enter the work space unimpeded and therefore create increased exposures to workers.</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Temporary traffic control devices, particularly end treatments, should be checked regularly to ensure they are in good operating condition.  Part of the ITCP is to evaluate end treatments when access/egress points are opened and closed.</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 is access and egress control important? (Discuss this question.)</a:t>
            </a:r>
          </a:p>
          <a:p>
            <a:endParaRPr lang="en-US" dirty="0" smtClean="0"/>
          </a:p>
          <a:p>
            <a:r>
              <a:rPr lang="en-US" dirty="0" smtClean="0"/>
              <a:t>The establishment and maintenance of safe access and egress points are key determinants of project safety. In order for roadway construction jobs to maintain safe operations, there must be procedures to allow for safe and efficient passage of work vehicles into and out of the work space and for motorists to travel through the work zone. Effectively addressing safe access and egress at the project level requires planning during the project development phase and implementing traffic control plans throughout the entire project.</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primary</a:t>
            </a:r>
            <a:r>
              <a:rPr lang="en-US" baseline="0" dirty="0" smtClean="0"/>
              <a:t> challenge with regards to work zone access and egress is getting materials in and out of the work space.  Of necessity, this involves acceleration and deceleration of large, heavy trucks and equipment hauling the materials.  These construction vehicles must leave and enter the traffic space, where motorists often drive at high speeds, and transition to the work space, filled with slow moving equipment and workers on foot.  </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the entrance</a:t>
            </a:r>
            <a:r>
              <a:rPr lang="en-US" baseline="0" dirty="0" smtClean="0"/>
              <a:t> to the work area is provided via an earthen ramp between the work area and travel lanes.  The truck must enter from and exit to the high speed left travel lane without much acceleration or deceleration space.</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(Have class discuss</a:t>
            </a:r>
            <a:r>
              <a:rPr lang="en-US" baseline="0" dirty="0" smtClean="0"/>
              <a:t> how the identified operations are compounded or made more complicated by having large vehicles entering and exiting the work space.)  In some situations it may be necessary to have a flagger assist construction vehicles in entering and exiting the work space by slowing traffic and preventing motorists from entering the work space by accident.</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work area can be complex with delivery trucks entering and exiting the work</a:t>
            </a:r>
            <a:r>
              <a:rPr lang="en-US" baseline="0" dirty="0" smtClean="0"/>
              <a:t> space near workers on foot and other operating/moving equipment.  The ITCP should coordinate these activities so all know what the other is doing and each stays out of the path of the other.  In this slide, the employee vehicle and worker on foot would be in direct path of a vehicle entering the work area.  A risk analysis would identify the location of the parked vehicle as a hazard; a different parking site should be identified.  Employer should train employees on where to and where not to park on site.   Employers should also train on particularly hazardous areas like access and egress points.</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Workers,</a:t>
            </a:r>
            <a:r>
              <a:rPr lang="en-US" baseline="0" dirty="0" smtClean="0"/>
              <a:t> operators and drivers inside the workspace should be aware and vigilant when working near access and egress points.   Drivers entering the work space likewise need to be very attentive when doing so as this is a high-hazard area for all workers.</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Entering and exiting the work space can require rapid</a:t>
            </a:r>
            <a:r>
              <a:rPr lang="en-US" baseline="0" dirty="0" smtClean="0"/>
              <a:t> acceleration and deceleration.  (Discuss with the class the dynamics of how this situation is impacted if the truck in loaded or empty.  Taking the load into consideration, how might that knowledge be used to make the work environment safer?</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Activities that occur under the direction of construction contractors include maintaining a clear/open area around access/egress points where equipment or vehicles should not be parked. Contractors are also responsible for educating on-site employees about areas near access/egress points that are prone to heavy truck traffic.  Workers should</a:t>
            </a:r>
            <a:r>
              <a:rPr lang="en-US" baseline="0" dirty="0" smtClean="0"/>
              <a:t> avoid crossing open traffic lanes, particularly those on high-speed roadways.</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228600"/>
            <a:ext cx="9144000" cy="3733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685800" y="1295400"/>
            <a:ext cx="7772400" cy="1470025"/>
          </a:xfrm>
        </p:spPr>
        <p:txBody>
          <a:bodyPr>
            <a:noAutofit/>
          </a:bodyPr>
          <a:lstStyle>
            <a:lvl1pPr>
              <a:defRPr sz="6000" b="1"/>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114800"/>
            <a:ext cx="6400800" cy="1752600"/>
          </a:xfrm>
        </p:spPr>
        <p:txBody>
          <a:bodyPr>
            <a:normAutofit/>
          </a:bodyPr>
          <a:lstStyle>
            <a:lvl1pPr marL="0" indent="0" algn="ctr">
              <a:buNone/>
              <a:defRPr sz="4000">
                <a:solidFill>
                  <a:schemeClr val="tx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F8928C45-0B54-4BDF-B637-224140A339C5}" type="datetimeFigureOut">
              <a:rPr lang="en-US" smtClean="0"/>
              <a:pPr/>
              <a:t>6/12/2014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cxnSp>
        <p:nvCxnSpPr>
          <p:cNvPr id="9" name="Straight Connector 8"/>
          <p:cNvCxnSpPr/>
          <p:nvPr userDrawn="1"/>
        </p:nvCxnSpPr>
        <p:spPr>
          <a:xfrm>
            <a:off x="0" y="3124200"/>
            <a:ext cx="9144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28C45-0B54-4BDF-B637-224140A339C5}" type="datetimeFigureOut">
              <a:rPr lang="en-US" smtClean="0"/>
              <a:pPr/>
              <a:t>6/12/2014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28C45-0B54-4BDF-B637-224140A339C5}" type="datetimeFigureOut">
              <a:rPr lang="en-US" smtClean="0"/>
              <a:pPr/>
              <a:t>6/12/2014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28C45-0B54-4BDF-B637-224140A339C5}" type="datetimeFigureOut">
              <a:rPr lang="en-US" smtClean="0"/>
              <a:pPr/>
              <a:t>6/12/2014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Autofit/>
          </a:bodyPr>
          <a:lstStyle>
            <a:lvl1pPr algn="l">
              <a:defRPr sz="5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F8928C45-0B54-4BDF-B637-224140A339C5}" type="datetimeFigureOut">
              <a:rPr lang="en-US" smtClean="0"/>
              <a:pPr/>
              <a:t>6/12/2014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928C45-0B54-4BDF-B637-224140A339C5}" type="datetimeFigureOut">
              <a:rPr lang="en-US" smtClean="0"/>
              <a:pPr/>
              <a:t>6/12/2014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928C45-0B54-4BDF-B637-224140A339C5}" type="datetimeFigureOut">
              <a:rPr lang="en-US" smtClean="0"/>
              <a:pPr/>
              <a:t>6/12/2014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928C45-0B54-4BDF-B637-224140A339C5}" type="datetimeFigureOut">
              <a:rPr lang="en-US" smtClean="0"/>
              <a:pPr/>
              <a:t>6/12/2014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928C45-0B54-4BDF-B637-224140A339C5}" type="datetimeFigureOut">
              <a:rPr lang="en-US" smtClean="0"/>
              <a:pPr/>
              <a:t>6/12/2014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928C45-0B54-4BDF-B637-224140A339C5}" type="datetimeFigureOut">
              <a:rPr lang="en-US" smtClean="0"/>
              <a:pPr/>
              <a:t>6/12/2014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928C45-0B54-4BDF-B637-224140A339C5}" type="datetimeFigureOut">
              <a:rPr lang="en-US" smtClean="0"/>
              <a:pPr/>
              <a:t>6/12/2014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36000"/>
            <a:lum/>
          </a:blip>
          <a:srcRect/>
          <a:tile tx="0" ty="0" sx="100000" sy="100000" flip="none" algn="tl"/>
        </a:blip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52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Placeholder 1"/>
          <p:cNvSpPr>
            <a:spLocks noGrp="1"/>
          </p:cNvSpPr>
          <p:nvPr>
            <p:ph type="title"/>
          </p:nvPr>
        </p:nvSpPr>
        <p:spPr>
          <a:xfrm>
            <a:off x="457200" y="152400"/>
            <a:ext cx="8229600" cy="990600"/>
          </a:xfrm>
          <a:prstGeom prst="rect">
            <a:avLst/>
          </a:prstGeom>
        </p:spPr>
        <p:txBody>
          <a:bodyPr vert="horz" lIns="91440" tIns="45720" rIns="91440" bIns="45720" rtlCol="0" anchor="ctr">
            <a:normAutofit/>
            <a:scene3d>
              <a:camera prst="orthographicFront"/>
              <a:lightRig rig="threePt" dir="t"/>
            </a:scene3d>
            <a:sp3d extrusionH="57150">
              <a:bevelT w="38100" h="38100"/>
            </a:sp3d>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928C45-0B54-4BDF-B637-224140A339C5}" type="datetimeFigureOut">
              <a:rPr lang="en-US" smtClean="0"/>
              <a:pPr/>
              <a:t>6/12/2014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2B1F7A-E11E-4ABD-8984-FA591D0E1995}" type="slidenum">
              <a:rPr lang="en-US" smtClean="0"/>
              <a:pPr/>
              <a:t>‹#›</a:t>
            </a:fld>
            <a:endParaRPr lang="en-US" dirty="0"/>
          </a:p>
        </p:txBody>
      </p:sp>
      <p:cxnSp>
        <p:nvCxnSpPr>
          <p:cNvPr id="8" name="Straight Connector 7"/>
          <p:cNvCxnSpPr/>
          <p:nvPr userDrawn="1"/>
        </p:nvCxnSpPr>
        <p:spPr>
          <a:xfrm>
            <a:off x="0" y="1219200"/>
            <a:ext cx="9144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b="1" kern="1200">
          <a:solidFill>
            <a:srgbClr val="FFCC00"/>
          </a:solidFill>
          <a:latin typeface="+mj-lt"/>
          <a:ea typeface="+mj-ea"/>
          <a:cs typeface="+mj-cs"/>
        </a:defRPr>
      </a:lvl1pPr>
    </p:titleStyle>
    <p:bodyStyle>
      <a:lvl1pPr marL="342900" indent="-342900" algn="l" defTabSz="914400" rtl="0" eaLnBrk="1" latinLnBrk="0" hangingPunct="1">
        <a:spcBef>
          <a:spcPct val="20000"/>
        </a:spcBef>
        <a:buClr>
          <a:srgbClr val="FFCC00"/>
        </a:buClr>
        <a:buFont typeface="Wingdings" pitchFamily="2" charset="2"/>
        <a:buChar char="§"/>
        <a:defRPr sz="3600" b="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b="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b="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Preventing Runovers and Backovers</a:t>
            </a:r>
            <a:endParaRPr lang="en-US" dirty="0"/>
          </a:p>
        </p:txBody>
      </p:sp>
      <p:sp>
        <p:nvSpPr>
          <p:cNvPr id="3" name="Subtitle 2"/>
          <p:cNvSpPr>
            <a:spLocks noGrp="1"/>
          </p:cNvSpPr>
          <p:nvPr>
            <p:ph type="subTitle" idx="1"/>
          </p:nvPr>
        </p:nvSpPr>
        <p:spPr>
          <a:xfrm>
            <a:off x="1371600" y="3810000"/>
            <a:ext cx="6400800" cy="2057400"/>
          </a:xfrm>
        </p:spPr>
        <p:txBody>
          <a:bodyPr>
            <a:normAutofit fontScale="92500" lnSpcReduction="20000"/>
          </a:bodyPr>
          <a:lstStyle/>
          <a:p>
            <a:r>
              <a:rPr lang="en-US" dirty="0" smtClean="0"/>
              <a:t>Construction Vehicle Access and Egress</a:t>
            </a:r>
          </a:p>
          <a:p>
            <a:endParaRPr lang="en-US" sz="3500" i="1" dirty="0" smtClean="0"/>
          </a:p>
          <a:p>
            <a:r>
              <a:rPr lang="en-US" sz="3500" i="1" dirty="0" smtClean="0"/>
              <a:t>Module 4</a:t>
            </a:r>
            <a:endParaRPr lang="en-US" sz="3500"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 #2</a:t>
            </a:r>
            <a:endParaRPr lang="en-US" dirty="0"/>
          </a:p>
        </p:txBody>
      </p:sp>
      <p:sp>
        <p:nvSpPr>
          <p:cNvPr id="3" name="Content Placeholder 2"/>
          <p:cNvSpPr>
            <a:spLocks noGrp="1"/>
          </p:cNvSpPr>
          <p:nvPr>
            <p:ph sz="half" idx="1"/>
          </p:nvPr>
        </p:nvSpPr>
        <p:spPr>
          <a:xfrm>
            <a:off x="304800" y="1600200"/>
            <a:ext cx="3733800" cy="4525963"/>
          </a:xfrm>
        </p:spPr>
        <p:txBody>
          <a:bodyPr>
            <a:normAutofit/>
          </a:bodyPr>
          <a:lstStyle/>
          <a:p>
            <a:r>
              <a:rPr lang="en-US" sz="3600" dirty="0" smtClean="0"/>
              <a:t>Trucks queued inside the work zone create obstacles for workers and operators.</a:t>
            </a:r>
            <a:endParaRPr lang="en-US" sz="3600" dirty="0"/>
          </a:p>
        </p:txBody>
      </p:sp>
      <p:pic>
        <p:nvPicPr>
          <p:cNvPr id="5122" name="Picture 2"/>
          <p:cNvPicPr>
            <a:picLocks noGrp="1" noChangeAspect="1" noChangeArrowheads="1"/>
          </p:cNvPicPr>
          <p:nvPr>
            <p:ph sz="half" idx="2"/>
          </p:nvPr>
        </p:nvPicPr>
        <p:blipFill>
          <a:blip r:embed="rId3" cstate="print"/>
          <a:srcRect/>
          <a:stretch>
            <a:fillRect/>
          </a:stretch>
        </p:blipFill>
        <p:spPr bwMode="auto">
          <a:xfrm>
            <a:off x="4038600" y="2133600"/>
            <a:ext cx="4893910" cy="3733800"/>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ITCP Solution</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318" y="4419600"/>
            <a:ext cx="9220200" cy="2774603"/>
          </a:xfrm>
          <a:prstGeom prst="rect">
            <a:avLst/>
          </a:prstGeom>
          <a:ln w="12700">
            <a:solidFill>
              <a:schemeClr val="tx1"/>
            </a:solidFill>
          </a:ln>
          <a:effectLst>
            <a:outerShdw blurRad="292100" dist="139700" dir="2700000" algn="tl" rotWithShape="0">
              <a:srgbClr val="333333">
                <a:alpha val="65000"/>
              </a:srgbClr>
            </a:outerShdw>
          </a:effectLst>
        </p:spPr>
      </p:pic>
      <p:sp>
        <p:nvSpPr>
          <p:cNvPr id="3" name="Content Placeholder 2"/>
          <p:cNvSpPr>
            <a:spLocks noGrp="1"/>
          </p:cNvSpPr>
          <p:nvPr>
            <p:ph idx="1"/>
          </p:nvPr>
        </p:nvSpPr>
        <p:spPr>
          <a:xfrm>
            <a:off x="152400" y="1524000"/>
            <a:ext cx="8915400" cy="4602163"/>
          </a:xfrm>
        </p:spPr>
        <p:txBody>
          <a:bodyPr>
            <a:normAutofit/>
          </a:bodyPr>
          <a:lstStyle/>
          <a:p>
            <a:r>
              <a:rPr lang="en-US" dirty="0" smtClean="0"/>
              <a:t>If queues threaten to block access and egress locations, queues should be redirected, or different access and egress spots should be opened and identified for drivers to use.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 #3</a:t>
            </a:r>
            <a:endParaRPr lang="en-US" dirty="0"/>
          </a:p>
        </p:txBody>
      </p:sp>
      <p:sp>
        <p:nvSpPr>
          <p:cNvPr id="3" name="Content Placeholder 2"/>
          <p:cNvSpPr>
            <a:spLocks noGrp="1"/>
          </p:cNvSpPr>
          <p:nvPr>
            <p:ph sz="half" idx="1"/>
          </p:nvPr>
        </p:nvSpPr>
        <p:spPr>
          <a:xfrm>
            <a:off x="304800" y="1600200"/>
            <a:ext cx="3733800" cy="4525963"/>
          </a:xfrm>
        </p:spPr>
        <p:txBody>
          <a:bodyPr>
            <a:normAutofit/>
          </a:bodyPr>
          <a:lstStyle/>
          <a:p>
            <a:r>
              <a:rPr lang="en-US" sz="3600" dirty="0" smtClean="0"/>
              <a:t>Trucks do not have sufficient space to slow down when entering, or match traffic speeds when exiting.</a:t>
            </a:r>
            <a:endParaRPr lang="en-US" sz="3600" dirty="0"/>
          </a:p>
        </p:txBody>
      </p:sp>
      <p:pic>
        <p:nvPicPr>
          <p:cNvPr id="6" name="Picture 2"/>
          <p:cNvPicPr>
            <a:picLocks noGrp="1" noChangeAspect="1" noChangeArrowheads="1"/>
          </p:cNvPicPr>
          <p:nvPr>
            <p:ph sz="half" idx="2"/>
          </p:nvPr>
        </p:nvPicPr>
        <p:blipFill>
          <a:blip r:embed="rId3" cstate="print"/>
          <a:srcRect/>
          <a:stretch>
            <a:fillRect/>
          </a:stretch>
        </p:blipFill>
        <p:spPr bwMode="auto">
          <a:xfrm>
            <a:off x="4648200" y="1676400"/>
            <a:ext cx="3886200" cy="4965700"/>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ITCP Solution</a:t>
            </a:r>
            <a:endParaRPr lang="en-US" dirty="0"/>
          </a:p>
        </p:txBody>
      </p:sp>
      <p:sp>
        <p:nvSpPr>
          <p:cNvPr id="3" name="Content Placeholder 2"/>
          <p:cNvSpPr>
            <a:spLocks noGrp="1"/>
          </p:cNvSpPr>
          <p:nvPr>
            <p:ph sz="half" idx="1"/>
          </p:nvPr>
        </p:nvSpPr>
        <p:spPr>
          <a:xfrm>
            <a:off x="304800" y="1600200"/>
            <a:ext cx="3505200" cy="4525963"/>
          </a:xfrm>
        </p:spPr>
        <p:txBody>
          <a:bodyPr>
            <a:normAutofit fontScale="92500"/>
          </a:bodyPr>
          <a:lstStyle/>
          <a:p>
            <a:r>
              <a:rPr lang="en-US" sz="3600" dirty="0" smtClean="0"/>
              <a:t>Use shoulder areas or closed lanes to create ramps that will provide safe acceleration and deceleration zones.</a:t>
            </a:r>
            <a:endParaRPr lang="en-US" sz="3600" dirty="0"/>
          </a:p>
        </p:txBody>
      </p:sp>
      <p:pic>
        <p:nvPicPr>
          <p:cNvPr id="6146" name="Picture 2"/>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3810000" y="1676400"/>
            <a:ext cx="5096980" cy="4343400"/>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 #4</a:t>
            </a:r>
            <a:endParaRPr lang="en-US" dirty="0"/>
          </a:p>
        </p:txBody>
      </p:sp>
      <p:sp>
        <p:nvSpPr>
          <p:cNvPr id="3" name="Content Placeholder 2"/>
          <p:cNvSpPr>
            <a:spLocks noGrp="1"/>
          </p:cNvSpPr>
          <p:nvPr>
            <p:ph sz="half" idx="1"/>
          </p:nvPr>
        </p:nvSpPr>
        <p:spPr>
          <a:xfrm>
            <a:off x="304800" y="1600200"/>
            <a:ext cx="4114800" cy="4525963"/>
          </a:xfrm>
        </p:spPr>
        <p:txBody>
          <a:bodyPr>
            <a:normAutofit/>
          </a:bodyPr>
          <a:lstStyle/>
          <a:p>
            <a:r>
              <a:rPr lang="en-US" sz="3600" dirty="0" smtClean="0"/>
              <a:t>Crew, operators, inspectors, subcontractors and others may not be up-to-date on access/egress locations as work progresses.</a:t>
            </a:r>
            <a:endParaRPr lang="en-US" sz="3600" dirty="0"/>
          </a:p>
        </p:txBody>
      </p:sp>
      <p:pic>
        <p:nvPicPr>
          <p:cNvPr id="8194" name="Picture 2"/>
          <p:cNvPicPr>
            <a:picLocks noGrp="1" noChangeAspect="1" noChangeArrowheads="1"/>
          </p:cNvPicPr>
          <p:nvPr>
            <p:ph sz="half" idx="2"/>
          </p:nvPr>
        </p:nvPicPr>
        <p:blipFill>
          <a:blip r:embed="rId3" cstate="print"/>
          <a:srcRect/>
          <a:stretch>
            <a:fillRect/>
          </a:stretch>
        </p:blipFill>
        <p:spPr bwMode="auto">
          <a:xfrm>
            <a:off x="4953000" y="1600200"/>
            <a:ext cx="3506772" cy="5075078"/>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ITCP Solution</a:t>
            </a:r>
            <a:endParaRPr lang="en-US" dirty="0"/>
          </a:p>
        </p:txBody>
      </p:sp>
      <p:sp>
        <p:nvSpPr>
          <p:cNvPr id="3" name="Content Placeholder 2"/>
          <p:cNvSpPr>
            <a:spLocks noGrp="1"/>
          </p:cNvSpPr>
          <p:nvPr>
            <p:ph sz="half" idx="1"/>
          </p:nvPr>
        </p:nvSpPr>
        <p:spPr>
          <a:xfrm>
            <a:off x="304800" y="1600200"/>
            <a:ext cx="3505200" cy="4525963"/>
          </a:xfrm>
        </p:spPr>
        <p:txBody>
          <a:bodyPr>
            <a:normAutofit/>
          </a:bodyPr>
          <a:lstStyle/>
          <a:p>
            <a:r>
              <a:rPr lang="en-US" sz="3600" dirty="0" smtClean="0"/>
              <a:t>Hold pre‐shift meeting with all involved</a:t>
            </a:r>
          </a:p>
          <a:p>
            <a:r>
              <a:rPr lang="en-US" sz="3600" dirty="0" smtClean="0"/>
              <a:t>Everyone must be informed on daily activities and changes.</a:t>
            </a:r>
            <a:endParaRPr lang="en-US" sz="3600"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91000" y="2133600"/>
            <a:ext cx="4191000" cy="3764547"/>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 #5</a:t>
            </a:r>
            <a:endParaRPr lang="en-US" dirty="0"/>
          </a:p>
        </p:txBody>
      </p:sp>
      <p:sp>
        <p:nvSpPr>
          <p:cNvPr id="3" name="Content Placeholder 2"/>
          <p:cNvSpPr>
            <a:spLocks noGrp="1"/>
          </p:cNvSpPr>
          <p:nvPr>
            <p:ph sz="half" idx="1"/>
          </p:nvPr>
        </p:nvSpPr>
        <p:spPr>
          <a:xfrm>
            <a:off x="304800" y="1600201"/>
            <a:ext cx="8686800" cy="1752600"/>
          </a:xfrm>
        </p:spPr>
        <p:txBody>
          <a:bodyPr>
            <a:normAutofit/>
          </a:bodyPr>
          <a:lstStyle/>
          <a:p>
            <a:r>
              <a:rPr lang="en-US" sz="3600" dirty="0" smtClean="0"/>
              <a:t>Motorists may breach barriers and strike workers near access and egress points.</a:t>
            </a:r>
            <a:endParaRPr lang="en-US" sz="3600"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57400" y="2895600"/>
            <a:ext cx="4800600" cy="3601426"/>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ITCP Solution</a:t>
            </a:r>
            <a:endParaRPr lang="en-US" dirty="0"/>
          </a:p>
        </p:txBody>
      </p:sp>
      <p:sp>
        <p:nvSpPr>
          <p:cNvPr id="3" name="Content Placeholder 2"/>
          <p:cNvSpPr>
            <a:spLocks noGrp="1"/>
          </p:cNvSpPr>
          <p:nvPr>
            <p:ph sz="half" idx="1"/>
          </p:nvPr>
        </p:nvSpPr>
        <p:spPr>
          <a:xfrm>
            <a:off x="152400" y="1600200"/>
            <a:ext cx="4038600" cy="4953000"/>
          </a:xfrm>
        </p:spPr>
        <p:txBody>
          <a:bodyPr>
            <a:noAutofit/>
          </a:bodyPr>
          <a:lstStyle/>
          <a:p>
            <a:pPr>
              <a:spcBef>
                <a:spcPts val="0"/>
              </a:spcBef>
            </a:pPr>
            <a:r>
              <a:rPr lang="en-US" sz="3200" dirty="0" smtClean="0"/>
              <a:t>When openings are not in use they should be evaluated to see if it is necessary to close them.</a:t>
            </a:r>
          </a:p>
          <a:p>
            <a:pPr>
              <a:spcBef>
                <a:spcPts val="0"/>
              </a:spcBef>
            </a:pPr>
            <a:r>
              <a:rPr lang="en-US" sz="3200" dirty="0" smtClean="0"/>
              <a:t>Watch for vehicles that do not belong in or near the work area.</a:t>
            </a:r>
          </a:p>
        </p:txBody>
      </p:sp>
      <p:pic>
        <p:nvPicPr>
          <p:cNvPr id="11268" name="Picture 4"/>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5195560" y="1752601"/>
            <a:ext cx="3643640" cy="2743200"/>
          </a:xfrm>
          <a:prstGeom prst="rect">
            <a:avLst/>
          </a:prstGeom>
          <a:ln w="12700">
            <a:solidFill>
              <a:schemeClr val="tx1"/>
            </a:solidFill>
          </a:ln>
          <a:effectLst>
            <a:outerShdw blurRad="292100" dist="139700" dir="2700000" algn="tl" rotWithShape="0">
              <a:srgbClr val="333333">
                <a:alpha val="65000"/>
              </a:srgbClr>
            </a:outerShdw>
          </a:effectLst>
        </p:spPr>
      </p:pic>
      <p:pic>
        <p:nvPicPr>
          <p:cNvPr id="11267" name="Picture 3"/>
          <p:cNvPicPr>
            <a:picLocks noChangeAspect="1" noChangeArrowheads="1"/>
          </p:cNvPicPr>
          <p:nvPr/>
        </p:nvPicPr>
        <p:blipFill>
          <a:blip r:embed="rId4" cstate="print"/>
          <a:srcRect/>
          <a:stretch>
            <a:fillRect/>
          </a:stretch>
        </p:blipFill>
        <p:spPr bwMode="auto">
          <a:xfrm>
            <a:off x="4114800" y="3048000"/>
            <a:ext cx="2362200" cy="3259836"/>
          </a:xfrm>
          <a:prstGeom prst="rect">
            <a:avLst/>
          </a:prstGeom>
          <a:ln w="12700">
            <a:solidFill>
              <a:schemeClr val="tx1"/>
            </a:solidFill>
          </a:ln>
          <a:effectLst>
            <a:outerShdw blurRad="292100" dist="139700" dir="2700000" algn="tl" rotWithShape="0">
              <a:srgbClr val="333333">
                <a:alpha val="65000"/>
              </a:srgbClr>
            </a:outerShdw>
          </a:effectLst>
        </p:spPr>
      </p:pic>
      <p:sp>
        <p:nvSpPr>
          <p:cNvPr id="6" name="Content Placeholder 2"/>
          <p:cNvSpPr txBox="1">
            <a:spLocks/>
          </p:cNvSpPr>
          <p:nvPr/>
        </p:nvSpPr>
        <p:spPr>
          <a:xfrm>
            <a:off x="6629400" y="4648200"/>
            <a:ext cx="2209800" cy="19050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ts val="0"/>
              </a:spcBef>
              <a:spcAft>
                <a:spcPts val="0"/>
              </a:spcAft>
              <a:buClr>
                <a:srgbClr val="FFCC00"/>
              </a:buClr>
              <a:buSzTx/>
              <a:buFont typeface="Wingdings" pitchFamily="2" charset="2"/>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Check</a:t>
            </a:r>
            <a:r>
              <a:rPr kumimoji="0" lang="en-US" sz="2400" b="1" i="0" u="none" strike="noStrike" kern="1200" cap="none" spc="0" normalizeH="0" noProof="0" dirty="0" smtClean="0">
                <a:ln>
                  <a:noFill/>
                </a:ln>
                <a:solidFill>
                  <a:schemeClr val="tx1"/>
                </a:solidFill>
                <a:effectLst/>
                <a:uLnTx/>
                <a:uFillTx/>
                <a:latin typeface="+mn-lt"/>
                <a:ea typeface="+mn-ea"/>
                <a:cs typeface="+mn-cs"/>
              </a:rPr>
              <a:t> for problems such as blunt ends on barriers</a:t>
            </a:r>
            <a:endParaRPr kumimoji="0" lang="en-US" sz="24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Discussion</a:t>
            </a:r>
            <a:br>
              <a:rPr lang="en-US" dirty="0" smtClean="0"/>
            </a:br>
            <a:r>
              <a:rPr lang="en-US" dirty="0" smtClean="0"/>
              <a:t>and Questions</a:t>
            </a:r>
            <a:endParaRPr lang="en-US" dirty="0"/>
          </a:p>
        </p:txBody>
      </p:sp>
      <p:sp>
        <p:nvSpPr>
          <p:cNvPr id="6" name="Subtitle 5"/>
          <p:cNvSpPr>
            <a:spLocks noGrp="1"/>
          </p:cNvSpPr>
          <p:nvPr>
            <p:ph type="subTitle" idx="1"/>
          </p:nvPr>
        </p:nvSpPr>
        <p:spPr>
          <a:xfrm>
            <a:off x="1371600" y="3657600"/>
            <a:ext cx="6400800" cy="1752600"/>
          </a:xfrm>
        </p:spPr>
        <p:txBody>
          <a:bodyPr/>
          <a:lstStyle/>
          <a:p>
            <a:r>
              <a:rPr lang="en-US" dirty="0" smtClean="0"/>
              <a:t>End Module Four</a:t>
            </a:r>
            <a:endParaRPr lang="en-US" dirty="0"/>
          </a:p>
        </p:txBody>
      </p:sp>
      <p:sp>
        <p:nvSpPr>
          <p:cNvPr id="4" name="TextBox 3"/>
          <p:cNvSpPr txBox="1"/>
          <p:nvPr/>
        </p:nvSpPr>
        <p:spPr>
          <a:xfrm>
            <a:off x="457200" y="4648200"/>
            <a:ext cx="8229600" cy="181588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latin typeface="Calibri" pitchFamily="34" charset="0"/>
                <a:cs typeface="Calibri" pitchFamily="34" charset="0"/>
              </a:rPr>
              <a:t>“This material was produced under the grant </a:t>
            </a:r>
            <a:r>
              <a:rPr lang="en-US" sz="1600" b="1" dirty="0" smtClean="0">
                <a:latin typeface="Calibri" pitchFamily="34" charset="0"/>
                <a:cs typeface="Calibri" pitchFamily="34" charset="0"/>
              </a:rPr>
              <a:t>SH-23551-12-60-F-11 </a:t>
            </a:r>
            <a:r>
              <a:rPr lang="en-US" sz="1600" b="1" dirty="0" smtClean="0">
                <a:latin typeface="Calibri" pitchFamily="34" charset="0"/>
                <a:cs typeface="Calibri" pitchFamily="34" charset="0"/>
              </a:rPr>
              <a:t>from the Occupational Safety and Health Administration, U.S. Department of Labor, and contract 212-2009-M-32109 from the National Institute for Occupational Safety and Health. It does not necessarily reflect the views or policies of the U.S. Department of Labor or U.S. Department of Health and Human Services, respectively, nor does mention of trade names, commercial products, or organizations imply endorsement by the U.S. Government.”</a:t>
            </a:r>
          </a:p>
          <a:p>
            <a:endParaRPr lang="en-US" sz="1600" dirty="0">
              <a:latin typeface="AlternateGothic2 BT"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is Access and Egress </a:t>
            </a:r>
            <a:r>
              <a:rPr lang="en-US" i="1" dirty="0" smtClean="0"/>
              <a:t/>
            </a:r>
            <a:br>
              <a:rPr lang="en-US" i="1" dirty="0" smtClean="0"/>
            </a:br>
            <a:r>
              <a:rPr lang="en-US" dirty="0" smtClean="0"/>
              <a:t>Control Important?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523999"/>
            <a:ext cx="9144000" cy="6268641"/>
          </a:xfrm>
          <a:prstGeom prst="rect">
            <a:avLst/>
          </a:prstGeom>
        </p:spPr>
      </p:pic>
      <p:sp>
        <p:nvSpPr>
          <p:cNvPr id="3" name="Content Placeholder 2"/>
          <p:cNvSpPr>
            <a:spLocks noGrp="1"/>
          </p:cNvSpPr>
          <p:nvPr>
            <p:ph idx="1"/>
          </p:nvPr>
        </p:nvSpPr>
        <p:spPr>
          <a:xfrm>
            <a:off x="457200" y="1752600"/>
            <a:ext cx="8229600" cy="4648200"/>
          </a:xfrm>
        </p:spPr>
        <p:txBody>
          <a:bodyPr>
            <a:normAutofit fontScale="62500" lnSpcReduction="20000"/>
          </a:bodyPr>
          <a:lstStyle/>
          <a:p>
            <a:r>
              <a:rPr lang="en-US" sz="4800" dirty="0" smtClean="0">
                <a:solidFill>
                  <a:schemeClr val="bg1"/>
                </a:solidFill>
              </a:rPr>
              <a:t>Access to- and egress from work zones presents significant challenges.  Hazards are compounded when the roadway carries high traffic volumes or operates at  high traffic speeds.  Safety challenges include:</a:t>
            </a:r>
          </a:p>
          <a:p>
            <a:pPr lvl="1"/>
            <a:r>
              <a:rPr lang="en-US" sz="4500" dirty="0" smtClean="0">
                <a:solidFill>
                  <a:schemeClr val="bg1"/>
                </a:solidFill>
              </a:rPr>
              <a:t>Motorists following construction vehicles into the work space;</a:t>
            </a:r>
          </a:p>
          <a:p>
            <a:pPr lvl="1"/>
            <a:r>
              <a:rPr lang="en-US" sz="4500" dirty="0" smtClean="0">
                <a:solidFill>
                  <a:schemeClr val="bg1"/>
                </a:solidFill>
              </a:rPr>
              <a:t>Acceleration and deceleration of construction vehicles as they exit and enter open traffic lanes; </a:t>
            </a:r>
          </a:p>
          <a:p>
            <a:pPr lvl="1"/>
            <a:r>
              <a:rPr lang="en-US" sz="5100" dirty="0" smtClean="0">
                <a:solidFill>
                  <a:schemeClr val="bg1"/>
                </a:solidFill>
              </a:rPr>
              <a:t>Proximity of workers on foot to access and egress locations.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Challenge</a:t>
            </a:r>
            <a:endParaRPr lang="en-US" dirty="0"/>
          </a:p>
        </p:txBody>
      </p:sp>
      <p:sp>
        <p:nvSpPr>
          <p:cNvPr id="4" name="Content Placeholder 3"/>
          <p:cNvSpPr>
            <a:spLocks noGrp="1"/>
          </p:cNvSpPr>
          <p:nvPr>
            <p:ph sz="half" idx="1"/>
          </p:nvPr>
        </p:nvSpPr>
        <p:spPr/>
        <p:txBody>
          <a:bodyPr>
            <a:normAutofit/>
          </a:bodyPr>
          <a:lstStyle/>
          <a:p>
            <a:r>
              <a:rPr lang="en-US" sz="3600" dirty="0" smtClean="0"/>
              <a:t>Getting materials and equipment into the work zone safely and efficiently.</a:t>
            </a:r>
            <a:endParaRPr lang="en-US" sz="3600" dirty="0"/>
          </a:p>
        </p:txBody>
      </p:sp>
      <p:pic>
        <p:nvPicPr>
          <p:cNvPr id="3074" name="Picture 2"/>
          <p:cNvPicPr>
            <a:picLocks noGrp="1" noChangeAspect="1" noChangeArrowheads="1"/>
          </p:cNvPicPr>
          <p:nvPr>
            <p:ph sz="half" idx="2"/>
          </p:nvPr>
        </p:nvPicPr>
        <p:blipFill>
          <a:blip r:embed="rId3" cstate="print"/>
          <a:srcRect/>
          <a:stretch>
            <a:fillRect/>
          </a:stretch>
        </p:blipFill>
        <p:spPr bwMode="auto">
          <a:xfrm>
            <a:off x="5105400" y="1600200"/>
            <a:ext cx="3276600" cy="4950775"/>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00200" y="1600200"/>
            <a:ext cx="6629400" cy="4981593"/>
          </a:xfrm>
          <a:prstGeom prst="rect">
            <a:avLst/>
          </a:prstGeom>
          <a:ln w="12700">
            <a:solidFill>
              <a:schemeClr val="tx1"/>
            </a:solidFill>
          </a:ln>
          <a:effectLst>
            <a:outerShdw blurRad="292100" dist="139700" dir="2700000" algn="tl" rotWithShape="0">
              <a:srgbClr val="333333">
                <a:alpha val="65000"/>
              </a:srgbClr>
            </a:outerShdw>
          </a:effectLst>
        </p:spPr>
      </p:pic>
      <p:sp>
        <p:nvSpPr>
          <p:cNvPr id="3" name="Title 2"/>
          <p:cNvSpPr>
            <a:spLocks noGrp="1"/>
          </p:cNvSpPr>
          <p:nvPr>
            <p:ph type="title"/>
          </p:nvPr>
        </p:nvSpPr>
        <p:spPr/>
        <p:txBody>
          <a:bodyPr/>
          <a:lstStyle/>
          <a:p>
            <a:r>
              <a:rPr lang="en-US" dirty="0" smtClean="0"/>
              <a:t>Access and Egress Challenges</a:t>
            </a:r>
            <a:endParaRPr lang="en-US" dirty="0"/>
          </a:p>
        </p:txBody>
      </p:sp>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00200" y="1600200"/>
            <a:ext cx="6673851" cy="4953000"/>
          </a:xfrm>
          <a:prstGeom prst="rect">
            <a:avLst/>
          </a:prstGeom>
          <a:noFill/>
          <a:ln w="1270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and Egress Challenges</a:t>
            </a:r>
            <a:endParaRPr lang="en-US" dirty="0"/>
          </a:p>
        </p:txBody>
      </p:sp>
      <p:sp>
        <p:nvSpPr>
          <p:cNvPr id="3" name="Content Placeholder 2"/>
          <p:cNvSpPr>
            <a:spLocks noGrp="1"/>
          </p:cNvSpPr>
          <p:nvPr>
            <p:ph idx="1"/>
          </p:nvPr>
        </p:nvSpPr>
        <p:spPr>
          <a:xfrm>
            <a:off x="457200" y="1752600"/>
            <a:ext cx="8229600" cy="4800600"/>
          </a:xfrm>
        </p:spPr>
        <p:txBody>
          <a:bodyPr>
            <a:normAutofit fontScale="85000" lnSpcReduction="20000"/>
          </a:bodyPr>
          <a:lstStyle/>
          <a:p>
            <a:r>
              <a:rPr lang="en-US" dirty="0" smtClean="0"/>
              <a:t>Acceleration / Deceleration Lanes</a:t>
            </a:r>
          </a:p>
          <a:p>
            <a:pPr lvl="1"/>
            <a:r>
              <a:rPr lang="en-US" dirty="0" smtClean="0"/>
              <a:t>Short or Non-existent</a:t>
            </a:r>
          </a:p>
          <a:p>
            <a:r>
              <a:rPr lang="en-US" dirty="0" smtClean="0"/>
              <a:t>Signage Indicating Merge / Exit Points</a:t>
            </a:r>
          </a:p>
          <a:p>
            <a:pPr lvl="1"/>
            <a:r>
              <a:rPr lang="en-US" dirty="0" smtClean="0"/>
              <a:t>Signs give vague information</a:t>
            </a:r>
          </a:p>
          <a:p>
            <a:pPr lvl="1"/>
            <a:r>
              <a:rPr lang="en-US" dirty="0" smtClean="0"/>
              <a:t>Messages left up 24 / 7</a:t>
            </a:r>
          </a:p>
          <a:p>
            <a:r>
              <a:rPr lang="en-US" dirty="0" smtClean="0"/>
              <a:t>Flagging Operations</a:t>
            </a:r>
          </a:p>
          <a:p>
            <a:pPr lvl="1"/>
            <a:r>
              <a:rPr lang="en-US" dirty="0" smtClean="0"/>
              <a:t>Works best with low traffic and moderate trucks</a:t>
            </a:r>
          </a:p>
          <a:p>
            <a:pPr lvl="1"/>
            <a:r>
              <a:rPr lang="en-US" dirty="0" smtClean="0"/>
              <a:t>Low trucks = intermittent flagging</a:t>
            </a:r>
          </a:p>
          <a:p>
            <a:pPr lvl="1"/>
            <a:r>
              <a:rPr lang="en-US" dirty="0" smtClean="0"/>
              <a:t>Proper rules are forgotten</a:t>
            </a:r>
          </a:p>
          <a:p>
            <a:r>
              <a:rPr lang="en-US" dirty="0" smtClean="0"/>
              <a:t>Night Work</a:t>
            </a:r>
          </a:p>
          <a:p>
            <a:pPr lvl="1"/>
            <a:r>
              <a:rPr lang="en-US" dirty="0" smtClean="0"/>
              <a:t>Poor sight distance, impaired drivers, others?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1676400"/>
            <a:ext cx="7620000" cy="5060156"/>
          </a:xfrm>
          <a:prstGeom prst="rect">
            <a:avLst/>
          </a:prstGeom>
          <a:ln w="12700">
            <a:solidFill>
              <a:schemeClr val="tx1"/>
            </a:solidFill>
          </a:ln>
          <a:effectLst>
            <a:outerShdw blurRad="292100" dist="139700" dir="2700000" algn="tl" rotWithShape="0">
              <a:srgbClr val="333333">
                <a:alpha val="65000"/>
              </a:srgbClr>
            </a:outerShdw>
          </a:effectLst>
        </p:spPr>
      </p:pic>
      <p:sp>
        <p:nvSpPr>
          <p:cNvPr id="3" name="Title 2"/>
          <p:cNvSpPr>
            <a:spLocks noGrp="1"/>
          </p:cNvSpPr>
          <p:nvPr>
            <p:ph type="title"/>
          </p:nvPr>
        </p:nvSpPr>
        <p:spPr/>
        <p:txBody>
          <a:bodyPr/>
          <a:lstStyle/>
          <a:p>
            <a:r>
              <a:rPr lang="en-US" dirty="0" smtClean="0"/>
              <a:t>ITCPs Coordinate Tasks</a:t>
            </a:r>
            <a:endParaRPr lang="en-US" dirty="0"/>
          </a:p>
        </p:txBody>
      </p:sp>
      <p:sp>
        <p:nvSpPr>
          <p:cNvPr id="6" name="TextBox 5"/>
          <p:cNvSpPr txBox="1"/>
          <p:nvPr/>
        </p:nvSpPr>
        <p:spPr>
          <a:xfrm>
            <a:off x="3581400" y="1752600"/>
            <a:ext cx="1792157" cy="646331"/>
          </a:xfrm>
          <a:prstGeom prst="rect">
            <a:avLst/>
          </a:prstGeom>
          <a:solidFill>
            <a:schemeClr val="bg1"/>
          </a:solidFill>
          <a:ln w="12700">
            <a:solidFill>
              <a:schemeClr val="tx1"/>
            </a:solidFill>
          </a:ln>
        </p:spPr>
        <p:txBody>
          <a:bodyPr wrap="square" rtlCol="0">
            <a:spAutoFit/>
          </a:bodyPr>
          <a:lstStyle/>
          <a:p>
            <a:pPr algn="r"/>
            <a:r>
              <a:rPr lang="en-US" dirty="0" smtClean="0"/>
              <a:t>Delivery access </a:t>
            </a:r>
          </a:p>
          <a:p>
            <a:pPr algn="r"/>
            <a:r>
              <a:rPr lang="en-US" dirty="0" smtClean="0"/>
              <a:t>and egress point.</a:t>
            </a:r>
            <a:endParaRPr lang="en-US" dirty="0"/>
          </a:p>
        </p:txBody>
      </p:sp>
      <p:sp>
        <p:nvSpPr>
          <p:cNvPr id="7" name="Left Arrow 6"/>
          <p:cNvSpPr/>
          <p:nvPr/>
        </p:nvSpPr>
        <p:spPr>
          <a:xfrm rot="5400000">
            <a:off x="5143500" y="5372100"/>
            <a:ext cx="1143000" cy="457200"/>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457200" y="5334000"/>
            <a:ext cx="2120389" cy="646331"/>
          </a:xfrm>
          <a:prstGeom prst="rect">
            <a:avLst/>
          </a:prstGeom>
          <a:solidFill>
            <a:schemeClr val="bg1"/>
          </a:solidFill>
          <a:ln w="12700">
            <a:solidFill>
              <a:schemeClr val="tx1"/>
            </a:solidFill>
          </a:ln>
        </p:spPr>
        <p:txBody>
          <a:bodyPr wrap="none" rtlCol="0">
            <a:spAutoFit/>
          </a:bodyPr>
          <a:lstStyle/>
          <a:p>
            <a:pPr algn="ctr"/>
            <a:r>
              <a:rPr lang="en-US" dirty="0" smtClean="0"/>
              <a:t>Moving construction</a:t>
            </a:r>
          </a:p>
          <a:p>
            <a:pPr algn="ctr"/>
            <a:r>
              <a:rPr lang="en-US" dirty="0" smtClean="0"/>
              <a:t>Equipment.</a:t>
            </a:r>
            <a:endParaRPr lang="en-US" dirty="0"/>
          </a:p>
        </p:txBody>
      </p:sp>
      <p:sp>
        <p:nvSpPr>
          <p:cNvPr id="10" name="TextBox 9"/>
          <p:cNvSpPr txBox="1"/>
          <p:nvPr/>
        </p:nvSpPr>
        <p:spPr>
          <a:xfrm>
            <a:off x="6705600" y="1524000"/>
            <a:ext cx="1803314" cy="646331"/>
          </a:xfrm>
          <a:prstGeom prst="rect">
            <a:avLst/>
          </a:prstGeom>
          <a:solidFill>
            <a:schemeClr val="bg1"/>
          </a:solidFill>
          <a:ln w="12700">
            <a:solidFill>
              <a:schemeClr val="tx1"/>
            </a:solidFill>
          </a:ln>
        </p:spPr>
        <p:txBody>
          <a:bodyPr wrap="none" rtlCol="0">
            <a:spAutoFit/>
          </a:bodyPr>
          <a:lstStyle/>
          <a:p>
            <a:pPr algn="r"/>
            <a:r>
              <a:rPr lang="en-US" dirty="0" smtClean="0"/>
              <a:t>Parked employee</a:t>
            </a:r>
          </a:p>
          <a:p>
            <a:pPr algn="r"/>
            <a:r>
              <a:rPr lang="en-US" dirty="0" smtClean="0"/>
              <a:t>vehicles.</a:t>
            </a:r>
            <a:endParaRPr lang="en-US" dirty="0"/>
          </a:p>
        </p:txBody>
      </p:sp>
      <p:sp>
        <p:nvSpPr>
          <p:cNvPr id="11" name="TextBox 10"/>
          <p:cNvSpPr txBox="1"/>
          <p:nvPr/>
        </p:nvSpPr>
        <p:spPr>
          <a:xfrm>
            <a:off x="5943600" y="5791200"/>
            <a:ext cx="1143000" cy="646331"/>
          </a:xfrm>
          <a:prstGeom prst="rect">
            <a:avLst/>
          </a:prstGeom>
          <a:solidFill>
            <a:schemeClr val="bg1"/>
          </a:solidFill>
          <a:ln w="12700">
            <a:solidFill>
              <a:schemeClr val="tx1"/>
            </a:solidFill>
          </a:ln>
        </p:spPr>
        <p:txBody>
          <a:bodyPr wrap="square" rtlCol="0">
            <a:spAutoFit/>
          </a:bodyPr>
          <a:lstStyle/>
          <a:p>
            <a:pPr algn="ctr"/>
            <a:r>
              <a:rPr lang="en-US" dirty="0" smtClean="0"/>
              <a:t>Workers</a:t>
            </a:r>
          </a:p>
          <a:p>
            <a:pPr algn="ctr"/>
            <a:r>
              <a:rPr lang="en-US" dirty="0" smtClean="0"/>
              <a:t>on Foot.</a:t>
            </a:r>
            <a:endParaRPr lang="en-US" dirty="0"/>
          </a:p>
        </p:txBody>
      </p:sp>
      <p:sp>
        <p:nvSpPr>
          <p:cNvPr id="12" name="Left Arrow 11"/>
          <p:cNvSpPr/>
          <p:nvPr/>
        </p:nvSpPr>
        <p:spPr>
          <a:xfrm rot="5400000">
            <a:off x="419100" y="4610100"/>
            <a:ext cx="1143000" cy="457200"/>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Left Arrow 12"/>
          <p:cNvSpPr/>
          <p:nvPr/>
        </p:nvSpPr>
        <p:spPr>
          <a:xfrm rot="16200000">
            <a:off x="6210300" y="2247900"/>
            <a:ext cx="1143000" cy="457200"/>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Left Arrow 4"/>
          <p:cNvSpPr/>
          <p:nvPr/>
        </p:nvSpPr>
        <p:spPr>
          <a:xfrm rot="16200000">
            <a:off x="2933700" y="2400300"/>
            <a:ext cx="1143000" cy="457200"/>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100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0-#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100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100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100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par>
                          <p:cTn id="31" fill="hold">
                            <p:stCondLst>
                              <p:cond delay="3500"/>
                            </p:stCondLst>
                            <p:childTnLst>
                              <p:par>
                                <p:cTn id="32" presetID="2" presetClass="entr" presetSubtype="1" fill="hold" grpId="0" nodeType="afterEffect">
                                  <p:stCondLst>
                                    <p:cond delay="100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100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2" grpId="0" animBg="1"/>
      <p:bldP spid="13"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this apply to ITCPs?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523999"/>
            <a:ext cx="9220200" cy="6149801"/>
          </a:xfrm>
          <a:prstGeom prst="rect">
            <a:avLst/>
          </a:prstGeom>
        </p:spPr>
      </p:pic>
      <p:sp>
        <p:nvSpPr>
          <p:cNvPr id="3" name="Content Placeholder 2"/>
          <p:cNvSpPr>
            <a:spLocks noGrp="1"/>
          </p:cNvSpPr>
          <p:nvPr>
            <p:ph idx="1"/>
          </p:nvPr>
        </p:nvSpPr>
        <p:spPr>
          <a:xfrm>
            <a:off x="457200" y="1752600"/>
            <a:ext cx="8229600" cy="4800600"/>
          </a:xfrm>
        </p:spPr>
        <p:txBody>
          <a:bodyPr>
            <a:normAutofit fontScale="85000" lnSpcReduction="20000"/>
          </a:bodyPr>
          <a:lstStyle/>
          <a:p>
            <a:r>
              <a:rPr lang="en-US" dirty="0" smtClean="0">
                <a:solidFill>
                  <a:schemeClr val="bg1"/>
                </a:solidFill>
              </a:rPr>
              <a:t>Access and egress challenges can be addressed by an ITCP in the following ways:</a:t>
            </a:r>
          </a:p>
          <a:p>
            <a:pPr lvl="1"/>
            <a:r>
              <a:rPr lang="en-US" dirty="0" smtClean="0">
                <a:solidFill>
                  <a:schemeClr val="bg1"/>
                </a:solidFill>
              </a:rPr>
              <a:t>Isolating workers on foot from trucks and equipment;</a:t>
            </a:r>
          </a:p>
          <a:p>
            <a:pPr lvl="1"/>
            <a:r>
              <a:rPr lang="en-US" dirty="0" smtClean="0">
                <a:solidFill>
                  <a:schemeClr val="bg1"/>
                </a:solidFill>
              </a:rPr>
              <a:t>Limiting/controlling vehicle access points;</a:t>
            </a:r>
          </a:p>
          <a:p>
            <a:pPr lvl="1"/>
            <a:r>
              <a:rPr lang="en-US" dirty="0" smtClean="0">
                <a:solidFill>
                  <a:schemeClr val="bg1"/>
                </a:solidFill>
              </a:rPr>
              <a:t>Coordinating truck and equipment movements; </a:t>
            </a:r>
          </a:p>
          <a:p>
            <a:pPr lvl="1"/>
            <a:r>
              <a:rPr lang="en-US" dirty="0" smtClean="0">
                <a:solidFill>
                  <a:schemeClr val="bg1"/>
                </a:solidFill>
              </a:rPr>
              <a:t>Providing guidance to workers on foot, truck drivers, and equipment operators.</a:t>
            </a:r>
          </a:p>
          <a:p>
            <a:pPr lvl="1"/>
            <a:r>
              <a:rPr lang="en-US" dirty="0" smtClean="0">
                <a:solidFill>
                  <a:schemeClr val="bg1"/>
                </a:solidFill>
              </a:rPr>
              <a:t>Designating locations for parked vehicles and equipment</a:t>
            </a:r>
          </a:p>
          <a:p>
            <a:pPr lvl="1"/>
            <a:r>
              <a:rPr lang="en-US" dirty="0" smtClean="0">
                <a:solidFill>
                  <a:schemeClr val="bg1"/>
                </a:solidFill>
              </a:rPr>
              <a:t>Raising awareness about vehicle intrusions with workers and operators/drivers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Challenge #1</a:t>
            </a:r>
            <a:endParaRPr lang="en-US" dirty="0"/>
          </a:p>
        </p:txBody>
      </p:sp>
      <p:sp>
        <p:nvSpPr>
          <p:cNvPr id="5" name="Content Placeholder 4"/>
          <p:cNvSpPr>
            <a:spLocks noGrp="1"/>
          </p:cNvSpPr>
          <p:nvPr>
            <p:ph sz="half" idx="1"/>
          </p:nvPr>
        </p:nvSpPr>
        <p:spPr>
          <a:xfrm>
            <a:off x="457200" y="1600200"/>
            <a:ext cx="3276600" cy="4525963"/>
          </a:xfrm>
        </p:spPr>
        <p:txBody>
          <a:bodyPr>
            <a:normAutofit/>
          </a:bodyPr>
          <a:lstStyle/>
          <a:p>
            <a:r>
              <a:rPr lang="en-US" sz="3600" dirty="0" smtClean="0"/>
              <a:t>Trucks entering the work zone put motorists and those on other side of wall at risk.</a:t>
            </a:r>
            <a:endParaRPr lang="en-US" sz="3600" dirty="0"/>
          </a:p>
        </p:txBody>
      </p:sp>
      <p:pic>
        <p:nvPicPr>
          <p:cNvPr id="4099" name="Picture 3"/>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4114800" y="1752600"/>
            <a:ext cx="4726540" cy="4648200"/>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ITCP Solution</a:t>
            </a:r>
            <a:endParaRPr lang="en-US" dirty="0"/>
          </a:p>
        </p:txBody>
      </p:sp>
      <p:sp>
        <p:nvSpPr>
          <p:cNvPr id="3" name="Content Placeholder 2"/>
          <p:cNvSpPr>
            <a:spLocks noGrp="1"/>
          </p:cNvSpPr>
          <p:nvPr>
            <p:ph idx="1"/>
          </p:nvPr>
        </p:nvSpPr>
        <p:spPr>
          <a:xfrm>
            <a:off x="32656" y="1600200"/>
            <a:ext cx="5682343" cy="4953000"/>
          </a:xfrm>
        </p:spPr>
        <p:txBody>
          <a:bodyPr>
            <a:normAutofit fontScale="92500"/>
          </a:bodyPr>
          <a:lstStyle/>
          <a:p>
            <a:r>
              <a:rPr lang="en-US" dirty="0" smtClean="0"/>
              <a:t>Training truckers to pay attention to work space dynamics.</a:t>
            </a:r>
          </a:p>
          <a:p>
            <a:r>
              <a:rPr lang="en-US" dirty="0" smtClean="0"/>
              <a:t>Instruct workers to stay clear of access and egress points.</a:t>
            </a:r>
          </a:p>
          <a:p>
            <a:r>
              <a:rPr lang="en-US" dirty="0" smtClean="0"/>
              <a:t>Instruct employees on proper locations for parking and staging vehicles, away from entry and exit points.</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5041" y="1524000"/>
            <a:ext cx="3338959" cy="5334000"/>
          </a:xfrm>
          <a:prstGeom prst="rect">
            <a:avLst/>
          </a:prstGeom>
          <a:ln w="12700">
            <a:solidFill>
              <a:schemeClr val="tx1"/>
            </a:solid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913</TotalTime>
  <Words>1477</Words>
  <Application>Microsoft Office PowerPoint</Application>
  <PresentationFormat>On-screen Show (4:3)</PresentationFormat>
  <Paragraphs>105</Paragraphs>
  <Slides>18</Slides>
  <Notes>17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Preventing Runovers and Backovers</vt:lpstr>
      <vt:lpstr>Why is Access and Egress  Control Important?</vt:lpstr>
      <vt:lpstr>Primary Challenge</vt:lpstr>
      <vt:lpstr>Access and Egress Challenges</vt:lpstr>
      <vt:lpstr>Access and Egress Challenges</vt:lpstr>
      <vt:lpstr>ITCPs Coordinate Tasks</vt:lpstr>
      <vt:lpstr>How does this apply to ITCPs?</vt:lpstr>
      <vt:lpstr>Challenge #1</vt:lpstr>
      <vt:lpstr>ITCP Solution</vt:lpstr>
      <vt:lpstr>Challenge #2</vt:lpstr>
      <vt:lpstr>ITCP Solution</vt:lpstr>
      <vt:lpstr>Challenge #3</vt:lpstr>
      <vt:lpstr>ITCP Solution</vt:lpstr>
      <vt:lpstr>Challenge #4</vt:lpstr>
      <vt:lpstr>ITCP Solution</vt:lpstr>
      <vt:lpstr>Challenge #5</vt:lpstr>
      <vt:lpstr>ITCP Solution</vt:lpstr>
      <vt:lpstr>Discussion and Questions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Internal Traffic Control</dc:title>
  <dc:creator>bsant</dc:creator>
  <cp:lastModifiedBy>Vosburgh, Linda - OSHA</cp:lastModifiedBy>
  <cp:revision>131</cp:revision>
  <dcterms:created xsi:type="dcterms:W3CDTF">2011-04-13T19:39:59Z</dcterms:created>
  <dcterms:modified xsi:type="dcterms:W3CDTF">2014-06-12T16:13:54Z</dcterms:modified>
</cp:coreProperties>
</file>