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69" r:id="rId3"/>
    <p:sldId id="286" r:id="rId4"/>
    <p:sldId id="271" r:id="rId5"/>
    <p:sldId id="272" r:id="rId6"/>
    <p:sldId id="273" r:id="rId7"/>
    <p:sldId id="266" r:id="rId8"/>
    <p:sldId id="289" r:id="rId9"/>
    <p:sldId id="257" r:id="rId10"/>
    <p:sldId id="263" r:id="rId11"/>
    <p:sldId id="264" r:id="rId12"/>
    <p:sldId id="265" r:id="rId13"/>
    <p:sldId id="275" r:id="rId14"/>
    <p:sldId id="276" r:id="rId15"/>
    <p:sldId id="278" r:id="rId16"/>
    <p:sldId id="277" r:id="rId17"/>
    <p:sldId id="262" r:id="rId18"/>
    <p:sldId id="259" r:id="rId19"/>
    <p:sldId id="260" r:id="rId20"/>
    <p:sldId id="258" r:id="rId21"/>
    <p:sldId id="274" r:id="rId22"/>
    <p:sldId id="288" r:id="rId23"/>
    <p:sldId id="280" r:id="rId24"/>
    <p:sldId id="291" r:id="rId25"/>
    <p:sldId id="285"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996600"/>
    <a:srgbClr val="FF0000"/>
    <a:srgbClr val="CC6600"/>
    <a:srgbClr val="DA8D1C"/>
    <a:srgbClr val="000000"/>
    <a:srgbClr val="F0E1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38" autoAdjust="0"/>
  </p:normalViewPr>
  <p:slideViewPr>
    <p:cSldViewPr>
      <p:cViewPr varScale="1">
        <p:scale>
          <a:sx n="73" d="100"/>
          <a:sy n="73" d="100"/>
        </p:scale>
        <p:origin x="-1326" y="-9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936"/>
    </p:cViewPr>
  </p:sorterViewPr>
  <p:notesViewPr>
    <p:cSldViewPr>
      <p:cViewPr varScale="1">
        <p:scale>
          <a:sx n="85" d="100"/>
          <a:sy n="85" d="100"/>
        </p:scale>
        <p:origin x="-255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8D80E220-C672-49E4-991B-6B3EC00A4CAC}" type="datetimeFigureOut">
              <a:rPr lang="en-US" smtClean="0"/>
              <a:pPr/>
              <a:t>6/12/2014</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7E28A063-6F5B-4583-B724-875C12CB06AD}" type="slidenum">
              <a:rPr lang="en-US" smtClean="0"/>
              <a:pPr/>
              <a:t>‹#›</a:t>
            </a:fld>
            <a:endParaRPr lang="en-US" dirty="0"/>
          </a:p>
        </p:txBody>
      </p:sp>
    </p:spTree>
    <p:extLst>
      <p:ext uri="{BB962C8B-B14F-4D97-AF65-F5344CB8AC3E}">
        <p14:creationId xmlns:p14="http://schemas.microsoft.com/office/powerpoint/2010/main" val="748861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FF81D48E-292A-47C8-A511-2D7AA3F36ECC}" type="datetimeFigureOut">
              <a:rPr lang="en-US" smtClean="0"/>
              <a:pPr/>
              <a:t>6/12/2014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2C3EAC68-8BDB-4104-9D51-555F29A8ACB0}" type="slidenum">
              <a:rPr lang="en-US" smtClean="0"/>
              <a:pPr/>
              <a:t>‹#›</a:t>
            </a:fld>
            <a:endParaRPr lang="en-US" dirty="0"/>
          </a:p>
        </p:txBody>
      </p:sp>
    </p:spTree>
    <p:extLst>
      <p:ext uri="{BB962C8B-B14F-4D97-AF65-F5344CB8AC3E}">
        <p14:creationId xmlns:p14="http://schemas.microsoft.com/office/powerpoint/2010/main" val="1245710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latin typeface="Arial" pitchFamily="34" charset="0"/>
              </a:rPr>
              <a:t>The next step is to review the site plan.  Identify</a:t>
            </a:r>
            <a:r>
              <a:rPr lang="en-US" b="0" baseline="0" dirty="0" smtClean="0">
                <a:latin typeface="Arial" pitchFamily="34" charset="0"/>
              </a:rPr>
              <a:t> what will take place and where.  Is there space for workers to park cars and safely access the work area?  Where will restrooms, water coolers and break areas be located?  What equipment will be on sight?  How many workers are needed to operate the equipment?  What work will be done by workers on foot?  Can they be physically separated from equipment operating areas and vehicle travel paths?  How is the TTCP organized?  Are workers sufficiently protected by the TTCP?  By asking and answering these questions, you will begin to formulate your internal traffic control plan.</a:t>
            </a:r>
            <a:endParaRPr lang="en-US" b="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latin typeface="Arial" pitchFamily="34" charset="0"/>
              </a:rPr>
              <a:t>Next,</a:t>
            </a:r>
            <a:r>
              <a:rPr lang="en-US" b="0" baseline="0" dirty="0" smtClean="0">
                <a:latin typeface="Arial" pitchFamily="34" charset="0"/>
              </a:rPr>
              <a:t> you will need to assess how your work will proceed once operations begin.  How quickly will the operation move?  For example, earth moving and site preparation work may remain in the same location for weeks, even months.  Paving operations, particularly resurfacing, will move down the road more quickly.  How often will access and egress points need to be relocated?  How frequently will asphalt, aggregate or other materials be delivered to- or removed from the site?  By addressing these questions you will begin to understand how frequently your ITCP will need to change or be updated.</a:t>
            </a:r>
            <a:endParaRPr lang="en-US" b="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latin typeface="Arial" pitchFamily="34" charset="0"/>
              </a:rPr>
              <a:t>The final phase</a:t>
            </a:r>
            <a:r>
              <a:rPr lang="en-US" b="0" baseline="0" dirty="0" smtClean="0">
                <a:latin typeface="Arial" pitchFamily="34" charset="0"/>
              </a:rPr>
              <a:t> in ITCP development is implementing the communications plan--including training.   Who will update the plan and stay in constant communication with site supervisors, foremen, subcontractors, workers, operators, etc.  The most challenging part of ITCP implementation will be communicating with drivers of delivery trucks (dump trucks) and other site visitors who are not direct employees of the contractor.  These communications can be difficult and require constant monitoring.</a:t>
            </a:r>
            <a:endParaRPr lang="en-US" b="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Site specific ITCPs should be developed for different phases of the project</a:t>
            </a:r>
            <a:r>
              <a:rPr lang="en-US" baseline="0" dirty="0" smtClean="0"/>
              <a:t> as the site conditions change.  Remember, ITCPs are “living” documents that must be updated to reflect current conditions.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Once you have the basic work area drawn out, plot where workers on foot and construction equipment will operate.  Next plot the path of vehicles approaching and leaving the operation.  Show on the drawing areas where ground workers are to avoid (worker-free-zones) and the path workers will take to complete their duties, check on materials, etc.  Finally, plot the location of overhead and underground utilities, storage and staging areas, and any other known obstacle or hazard.  This process creates the ITCP diagram, which can be used to show workers, equipment operators, dump truck drivers, and others how workers on foot and equipment will move about the site.</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Remember, the main goal of the ITCP --- to the extent possible—is to remove workers from the risk of being struck by construction vehicles and equipment.  To do this, layout on the ITCP diagram equipment paths and worker free zones.</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 that the ITCP diagram is drawn up, create plan notes to explain important aspects of the diagram (such as worker-free zones) and any other site-specific safety points (such as on-site speed limits, spotting instructions for overhead power lines, or instructions for the ticket taker to stay on the driver’s side of dump trucks).  Explain in the notes if special signage will be used to direct construction vehicles inside the work space.</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29">
              <a:defRPr/>
            </a:pPr>
            <a:r>
              <a:rPr lang="en-US" b="0" dirty="0" smtClean="0">
                <a:latin typeface="Arial" pitchFamily="34" charset="0"/>
              </a:rPr>
              <a:t>This sample site diagram.  The drawing shows an asphalt paving operation.  The delivery trucks enter the job site, then approach the work site from behind the paving operation,</a:t>
            </a:r>
            <a:r>
              <a:rPr lang="en-US" b="0" baseline="0" dirty="0" smtClean="0">
                <a:latin typeface="Arial" pitchFamily="34" charset="0"/>
              </a:rPr>
              <a:t> drive along side the operation until they are in front.  The dump truck then crosses in front of the paver and other dump trucks waiting for its turn in the queue.  When the space is clear between the paver and dump truck, the truck backs a minimum distance and unloads its asphalt into the hopper. </a:t>
            </a:r>
            <a:r>
              <a:rPr lang="en-US" dirty="0" smtClean="0"/>
              <a:t>Trucks leaving the paver use the middle lane to a turn-around point, then came back using the right hand (lowest lane on slide) lane.</a:t>
            </a:r>
          </a:p>
          <a:p>
            <a:pPr defTabSz="966529">
              <a:defRPr/>
            </a:pPr>
            <a:endParaRPr lang="en-US" b="0" baseline="0" dirty="0" smtClean="0">
              <a:latin typeface="Arial" pitchFamily="34" charset="0"/>
            </a:endParaRPr>
          </a:p>
          <a:p>
            <a:pPr defTabSz="966529">
              <a:defRPr/>
            </a:pPr>
            <a:r>
              <a:rPr lang="en-US" b="0" baseline="0" dirty="0" smtClean="0">
                <a:latin typeface="Arial" pitchFamily="34" charset="0"/>
              </a:rPr>
              <a:t>Though this drawing uses graphics, an ITCP</a:t>
            </a:r>
            <a:r>
              <a:rPr lang="en-US" b="0" dirty="0" smtClean="0">
                <a:latin typeface="Arial" pitchFamily="34" charset="0"/>
              </a:rPr>
              <a:t> can be created with simple drawings on a piece of paper.  In fact, because conditions change on a daily basis, and even several times during the day, site diagrams need to be simple to understand and easy to modify.</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29">
              <a:defRPr/>
            </a:pPr>
            <a:r>
              <a:rPr lang="en-US" dirty="0" smtClean="0">
                <a:latin typeface="Arial" pitchFamily="34" charset="0"/>
              </a:rPr>
              <a:t>Here’s a simple example of how internal traffic control might be set up.  This is a fairly common situation where there would be a need to move material from a pile into a dump truck.  The loader picks up a load, backs up, then goes forward to dump it into the truck. The idea here is of course to keep workers on foot out of the path of the loader. </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rPr>
              <a:t>Here is how the work site might be modified to reduce the risk of injury.  The redline represents a fence, barrier or tape to create worker-free and equipment-free zones so workers on foot in the area would be re-directed away from the loader and around to the front of the truck.</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Ideally the ITCP</a:t>
            </a:r>
            <a:r>
              <a:rPr lang="en-US" baseline="0" dirty="0" smtClean="0"/>
              <a:t> should be considered from the very beginning of a project because some important elements--such as the size of the work space--will be dictated by the amount of right-of-way, number of lane closures, etc.  To facilitate proper separation between workers on foot and mobile equipment, adequate space is necessary.  If such considerations are not anticipated from the beginning, it will be more difficult to organize a complete ITCP.  </a:t>
            </a:r>
          </a:p>
          <a:p>
            <a:endParaRPr lang="en-US" baseline="0" dirty="0" smtClean="0"/>
          </a:p>
          <a:p>
            <a:r>
              <a:rPr lang="en-US" dirty="0" smtClean="0"/>
              <a:t>The first phase (design) is when the project is first bid and won, a general plan should be created at that point. The second phase (planning) takes place when projects are being laid out, the original plan is flushed out into phases and plans are developed for those phases. The third phase (pre-construction) is the week before the work begins.  In that phase any additional modification should be added to that plan like other activities on site or changes to internal traffic in the plan. The final phase (construction) begins the day of construction, any final changes need to be communicated to everyone on site that day. Phase 1 involves the DOT traffic engineer, site superintendent, safety professional, and other project managers. The second phase involves the DOT inspector (optional), site superintendent, safety professional, foreman, truck boss (optional), and other management personnel on site. The third phase involves the DOT inspector, safety professional, foreman, truck boss, key truck drivers, key workers, and QA/QC. The final phase involves everyone on site that day. </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of a very basic paving operation.  In this situation, workers on foot</a:t>
            </a:r>
            <a:r>
              <a:rPr lang="en-US" baseline="0" dirty="0" smtClean="0"/>
              <a:t> are working around a paving machine, followed by a roller.  The truck carrying asphalt enters the work space from the traffic space, backs up to the paver, empties its load, then exits the work space.  What are the critical/dangerous tasks during this operation that are most likely to place workers on foot in an hazardous situation?  What changes can be implemented to improve safety?</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several </a:t>
            </a:r>
            <a:r>
              <a:rPr lang="en-US" baseline="0" dirty="0" smtClean="0"/>
              <a:t>components of an ITCP– the diagram, personnel and equipment lists, and safety points.  A critical part of ITCP development is developing worker free zones, which on this drawing are depicted in yellow hatching.</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State and local agencies have significant influence upon decisions made during early planning of a project that impact the options available to the contractor when developing an ITCP.  For example, planners can ensure the project has access and egress points that are not encumbered by roadway geometry or structures such as bridges.  Forethought to ITCP needs will impact the amount of right-of-way obtained for acceleration/deceleration lanes, access/egress points, and parking and staging of vehicles.  Some consideration may be allowed for contractor selection based on past safety performance.</a:t>
            </a:r>
          </a:p>
          <a:p>
            <a:endParaRPr lang="en-US" baseline="0" dirty="0" smtClean="0"/>
          </a:p>
          <a:p>
            <a:r>
              <a:rPr lang="en-US" baseline="0" dirty="0" smtClean="0"/>
              <a:t>Such consideration during the planning phase is being encouraged by OSHA and other organizations under the concept of “Prevention through Design.”  It should be noted, however, it is NEVER too late to set up and ITCP.  Even if such a plan is conceived when construction is underway, many ITCP concepts can be employed to improve worker safety.</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The Contractor Planning Phase</a:t>
            </a:r>
            <a:r>
              <a:rPr lang="en-US" baseline="0" dirty="0" smtClean="0"/>
              <a:t> is an ideal time to negotiate responsibility for executing certain elements of the ITCP.  Duties can be allocated to the roadway owner, project engineer, superintendent, foremen and other personnel.  Risk can be properly allocated and process can be assigned such as participation in safety m</a:t>
            </a:r>
            <a:r>
              <a:rPr lang="en-US" dirty="0" smtClean="0"/>
              <a:t>eetings, how and if law enforcement will be used, location of access and egress points, and the amount of lane encroachments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29">
              <a:defRPr/>
            </a:pPr>
            <a:r>
              <a:rPr lang="en-US" dirty="0" smtClean="0"/>
              <a:t>The ITCP is implemented during</a:t>
            </a:r>
            <a:r>
              <a:rPr lang="en-US" baseline="0" dirty="0" smtClean="0"/>
              <a:t> the construction phase. </a:t>
            </a:r>
            <a:r>
              <a:rPr lang="en-US" dirty="0" smtClean="0"/>
              <a:t>The ITCP should</a:t>
            </a:r>
            <a:r>
              <a:rPr lang="en-US" baseline="0" dirty="0" smtClean="0"/>
              <a:t> be part of the project’s safety plan.  The site supervisor/foreman should oversee implementation and will likely develop the site plan.  As noted, foremen, supervisors, lead persons and others are crucial for plan implementation and should be taught the principles of safe construction traffic control.  They will be in charge of daily set-up and monitoring of the ITCP. </a:t>
            </a:r>
            <a:r>
              <a:rPr lang="en-US" sz="1200" kern="1200" dirty="0" smtClean="0">
                <a:solidFill>
                  <a:schemeClr val="tx1"/>
                </a:solidFill>
                <a:latin typeface="+mn-lt"/>
                <a:ea typeface="+mn-ea"/>
                <a:cs typeface="+mn-cs"/>
              </a:rPr>
              <a:t>Responsibilities for key personnel are assigned and any remaining training is conducted during this phase. </a:t>
            </a:r>
            <a:r>
              <a:rPr lang="en-US" baseline="0" dirty="0" smtClean="0"/>
              <a:t>Onsite workers are provided training in both overall ITCP concepts and specific implementation elements at their assigned work area.  To function properly, the ITCP must be reviewed and modified each day before the beginning of each shift so employees can receive instruction on how it will be implemented that day.  In addition, ITCPs may be modified more frequently as conditions change throughout the day.</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good communications plan is essential during the construction phase.  A process must be engaged to coordinate the ITCP and site conditions among all those who will enter the work space.  At this point, subcontractors will need to be engaged as their operations will be impacted by the creation and implementation of the ITCP. </a:t>
            </a:r>
            <a:r>
              <a:rPr lang="en-US" b="0" dirty="0" smtClean="0">
                <a:latin typeface="Arial" pitchFamily="34" charset="0"/>
              </a:rPr>
              <a:t>When seeking to identify all those impacted by the ITCP, it is imperative</a:t>
            </a:r>
            <a:r>
              <a:rPr lang="en-US" b="0" baseline="0" dirty="0" smtClean="0">
                <a:latin typeface="Arial" pitchFamily="34" charset="0"/>
              </a:rPr>
              <a:t> that all subcontractors and their operations are considered and educated about the program.  A failure by one subcontractor can impact the safety and production of the entire site.</a:t>
            </a:r>
            <a:endParaRPr lang="en-US" b="0"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notes are critical to execution of the plan.  They should include specific</a:t>
            </a:r>
            <a:r>
              <a:rPr lang="en-US" baseline="0" dirty="0" smtClean="0"/>
              <a:t> elements such as vehicle speed limits in the work space, near workers; how to identify and locate employees taking tickets; requirements for drivers to keep their window down (when appropriate) so they can hear site sounds and warnings.  These notes become site audit tools that will assist supervisors in auditing the success of their safety program.</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legend explains the symbols used on the ITCP diagram. Standard symbols are based on those used in the MUTCD. However, additional details on classes of personnel and vehicle types are needed in developing an ITCP for a paving operation.  In this example, t</a:t>
            </a:r>
            <a:r>
              <a:rPr lang="en-US" dirty="0" smtClean="0"/>
              <a:t>he orange hatched area is a worker-free zone which we will go over later.  The orange circle is a construction barrel; the icon below that is a grader.  A dump truck with a black bed is a full truck, while the dump truck with a yellow bed is an empty truck.  The icon up in the right corner is a paver and the icon below that is the roller.  The other icons on this slide are a tack truck, a water truck and a passenger car. </a:t>
            </a:r>
            <a:r>
              <a:rPr lang="en-US" sz="1200" kern="1200" baseline="0" dirty="0">
                <a:solidFill>
                  <a:schemeClr val="tx1"/>
                </a:solidFill>
                <a:latin typeface="+mn-lt"/>
                <a:ea typeface="+mn-ea"/>
                <a:cs typeface="+mn-cs"/>
              </a:rPr>
              <a:t> </a:t>
            </a:r>
            <a:r>
              <a:rPr lang="en-US" sz="1200" kern="1200" baseline="0" dirty="0" smtClean="0">
                <a:solidFill>
                  <a:schemeClr val="tx1"/>
                </a:solidFill>
                <a:latin typeface="+mn-lt"/>
                <a:ea typeface="+mn-ea"/>
                <a:cs typeface="+mn-cs"/>
              </a:rPr>
              <a:t> The key may also be hand drawn.  The important thing is that you provide a key so someone reading the diagram understands the symbols you have used.</a:t>
            </a:r>
            <a:endParaRPr lang="en-US" dirty="0" smtClean="0"/>
          </a:p>
        </p:txBody>
      </p:sp>
      <p:sp>
        <p:nvSpPr>
          <p:cNvPr id="4" name="Slide Number Placeholder 3"/>
          <p:cNvSpPr>
            <a:spLocks noGrp="1"/>
          </p:cNvSpPr>
          <p:nvPr>
            <p:ph type="sldNum" sz="quarter" idx="10"/>
          </p:nvPr>
        </p:nvSpPr>
        <p:spPr/>
        <p:txBody>
          <a:bodyPr/>
          <a:lstStyle/>
          <a:p>
            <a:fld id="{2C3EAC68-8BDB-4104-9D51-555F29A8ACB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latin typeface="Arial" pitchFamily="34" charset="0"/>
              </a:rPr>
              <a:t>The first step</a:t>
            </a:r>
            <a:r>
              <a:rPr lang="en-US" b="0" baseline="0" dirty="0" smtClean="0">
                <a:latin typeface="Arial" pitchFamily="34" charset="0"/>
              </a:rPr>
              <a:t> is to recognize the scope of the operation and each of the tasks that will be performed.  Based on these planned operations, the contractor will identify personnel who will be involved.</a:t>
            </a:r>
            <a:endParaRPr lang="en-US" b="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22860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685800" y="1295400"/>
            <a:ext cx="7772400" cy="1470025"/>
          </a:xfrm>
        </p:spPr>
        <p:txBody>
          <a:bodyPr>
            <a:noAutofit/>
          </a:bodyPr>
          <a:lstStyle>
            <a:lvl1pPr>
              <a:defRPr sz="60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14800"/>
            <a:ext cx="6400800" cy="1752600"/>
          </a:xfrm>
        </p:spPr>
        <p:txBody>
          <a:bodyPr>
            <a:normAutofit/>
          </a:bodyPr>
          <a:lstStyle>
            <a:lvl1pPr marL="0" indent="0" algn="ctr">
              <a:buNone/>
              <a:defRPr sz="4000">
                <a:solidFill>
                  <a:schemeClr val="tx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cxnSp>
        <p:nvCxnSpPr>
          <p:cNvPr id="9" name="Straight Connector 8"/>
          <p:cNvCxnSpPr/>
          <p:nvPr userDrawn="1"/>
        </p:nvCxnSpPr>
        <p:spPr>
          <a:xfrm>
            <a:off x="0" y="3124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5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8C45-0B54-4BDF-B637-224140A339C5}" type="datetimeFigureOut">
              <a:rPr lang="en-US" smtClean="0"/>
              <a:pPr/>
              <a:t>6/12/2014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B1F7A-E11E-4ABD-8984-FA591D0E1995}" type="slidenum">
              <a:rPr lang="en-US" smtClean="0"/>
              <a:pPr/>
              <a:t>‹#›</a:t>
            </a:fld>
            <a:endParaRPr lang="en-US" dirty="0"/>
          </a:p>
        </p:txBody>
      </p:sp>
      <p:cxnSp>
        <p:nvCxnSpPr>
          <p:cNvPr id="8" name="Straight Connector 7"/>
          <p:cNvCxnSpPr/>
          <p:nvPr userDrawn="1"/>
        </p:nvCxnSpPr>
        <p:spPr>
          <a:xfrm>
            <a:off x="0" y="1219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FFCC00"/>
          </a:solidFill>
          <a:latin typeface="+mj-lt"/>
          <a:ea typeface="+mj-ea"/>
          <a:cs typeface="+mj-cs"/>
        </a:defRPr>
      </a:lvl1pPr>
    </p:titleStyle>
    <p:bodyStyle>
      <a:lvl1pPr marL="342900" indent="-342900" algn="l" defTabSz="914400" rtl="0" eaLnBrk="1" latinLnBrk="0" hangingPunct="1">
        <a:spcBef>
          <a:spcPct val="20000"/>
        </a:spcBef>
        <a:buClr>
          <a:srgbClr val="FFCC00"/>
        </a:buClr>
        <a:buFont typeface="Wingdings" pitchFamily="2" charset="2"/>
        <a:buChar char="§"/>
        <a:defRPr sz="36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w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gif"/></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8.wmf"/><Relationship Id="rId7" Type="http://schemas.openxmlformats.org/officeDocument/2006/relationships/image" Target="../media/image36.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42.emf"/><Relationship Id="rId5" Type="http://schemas.openxmlformats.org/officeDocument/2006/relationships/package" Target="../embeddings/Microsoft_PowerPoint_Slide1.sldx"/><Relationship Id="rId4"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2.wmf"/><Relationship Id="rId3" Type="http://schemas.openxmlformats.org/officeDocument/2006/relationships/notesSlide" Target="../notesSlides/notesSlide8.xml"/><Relationship Id="rId7" Type="http://schemas.openxmlformats.org/officeDocument/2006/relationships/image" Target="../media/image9.wmf"/><Relationship Id="rId12" Type="http://schemas.openxmlformats.org/officeDocument/2006/relationships/oleObject" Target="../embeddings/oleObject5.bin"/><Relationship Id="rId17" Type="http://schemas.openxmlformats.org/officeDocument/2006/relationships/image" Target="../media/image14.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1.wmf"/><Relationship Id="rId5" Type="http://schemas.openxmlformats.org/officeDocument/2006/relationships/image" Target="../media/image8.wmf"/><Relationship Id="rId15" Type="http://schemas.openxmlformats.org/officeDocument/2006/relationships/image" Target="../media/image13.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0.wmf"/><Relationship Id="rId1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Preventing Runovers and Backovers</a:t>
            </a:r>
            <a:endParaRPr lang="en-US" dirty="0"/>
          </a:p>
        </p:txBody>
      </p:sp>
      <p:sp>
        <p:nvSpPr>
          <p:cNvPr id="3" name="Subtitle 2"/>
          <p:cNvSpPr>
            <a:spLocks noGrp="1"/>
          </p:cNvSpPr>
          <p:nvPr>
            <p:ph type="subTitle" idx="1"/>
          </p:nvPr>
        </p:nvSpPr>
        <p:spPr/>
        <p:txBody>
          <a:bodyPr>
            <a:normAutofit lnSpcReduction="10000"/>
          </a:bodyPr>
          <a:lstStyle/>
          <a:p>
            <a:r>
              <a:rPr lang="en-US" dirty="0" smtClean="0"/>
              <a:t>Developing the Program</a:t>
            </a:r>
          </a:p>
          <a:p>
            <a:endParaRPr lang="en-US" sz="3200" i="1" dirty="0" smtClean="0"/>
          </a:p>
          <a:p>
            <a:r>
              <a:rPr lang="en-US" sz="3200" i="1" dirty="0" smtClean="0"/>
              <a:t>Module 5</a:t>
            </a:r>
            <a:endParaRPr lang="en-US" sz="32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the Plan</a:t>
            </a:r>
            <a:endParaRPr lang="en-US" i="1" dirty="0"/>
          </a:p>
        </p:txBody>
      </p:sp>
      <p:sp>
        <p:nvSpPr>
          <p:cNvPr id="6" name="Content Placeholder 5"/>
          <p:cNvSpPr>
            <a:spLocks noGrp="1"/>
          </p:cNvSpPr>
          <p:nvPr>
            <p:ph idx="1"/>
          </p:nvPr>
        </p:nvSpPr>
        <p:spPr>
          <a:xfrm>
            <a:off x="457200" y="1752600"/>
            <a:ext cx="6248400" cy="4800600"/>
          </a:xfrm>
        </p:spPr>
        <p:txBody>
          <a:bodyPr>
            <a:normAutofit lnSpcReduction="10000"/>
          </a:bodyPr>
          <a:lstStyle/>
          <a:p>
            <a:r>
              <a:rPr lang="en-US" dirty="0" smtClean="0"/>
              <a:t>Review the site plan:</a:t>
            </a:r>
          </a:p>
          <a:p>
            <a:pPr lvl="1"/>
            <a:r>
              <a:rPr lang="en-US" dirty="0" smtClean="0"/>
              <a:t>Where will the operation take place?</a:t>
            </a:r>
          </a:p>
          <a:p>
            <a:pPr lvl="1"/>
            <a:r>
              <a:rPr lang="en-US" dirty="0" smtClean="0"/>
              <a:t>What equipment will be involved?</a:t>
            </a:r>
          </a:p>
          <a:p>
            <a:pPr lvl="1"/>
            <a:r>
              <a:rPr lang="en-US" dirty="0" smtClean="0"/>
              <a:t>Where will workers on foot need to be located?</a:t>
            </a:r>
          </a:p>
          <a:p>
            <a:pPr lvl="1"/>
            <a:r>
              <a:rPr lang="en-US" dirty="0" smtClean="0"/>
              <a:t>What is the traffic control plan?</a:t>
            </a:r>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6600" y="1752600"/>
            <a:ext cx="1600200" cy="1600200"/>
          </a:xfrm>
          <a:prstGeom prst="rect">
            <a:avLst/>
          </a:prstGeom>
          <a:noFill/>
          <a:ln w="38100">
            <a:solidFill>
              <a:srgbClr val="FFCC00"/>
            </a:solidFill>
            <a:miter lim="800000"/>
            <a:headEnd/>
            <a:tailEnd/>
          </a:ln>
          <a:effectLst/>
        </p:spPr>
      </p:pic>
      <p:pic>
        <p:nvPicPr>
          <p:cNvPr id="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86600" y="3352800"/>
            <a:ext cx="1600200" cy="1573213"/>
          </a:xfrm>
          <a:prstGeom prst="rect">
            <a:avLst/>
          </a:prstGeom>
          <a:noFill/>
          <a:ln w="38100">
            <a:solidFill>
              <a:srgbClr val="FFCC00"/>
            </a:solidFill>
            <a:miter lim="800000"/>
            <a:headEnd/>
            <a:tailEnd/>
          </a:ln>
          <a:effectLst/>
        </p:spPr>
      </p:pic>
      <p:pic>
        <p:nvPicPr>
          <p:cNvPr id="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86601" y="4876800"/>
            <a:ext cx="1600200" cy="1601415"/>
          </a:xfrm>
          <a:prstGeom prst="rect">
            <a:avLst/>
          </a:prstGeom>
          <a:noFill/>
          <a:ln w="38100">
            <a:solidFill>
              <a:srgbClr val="FFCC00"/>
            </a:solid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the Plan</a:t>
            </a:r>
            <a:endParaRPr lang="en-US" i="1" dirty="0"/>
          </a:p>
        </p:txBody>
      </p:sp>
      <p:sp>
        <p:nvSpPr>
          <p:cNvPr id="6" name="Content Placeholder 5"/>
          <p:cNvSpPr>
            <a:spLocks noGrp="1"/>
          </p:cNvSpPr>
          <p:nvPr>
            <p:ph idx="1"/>
          </p:nvPr>
        </p:nvSpPr>
        <p:spPr>
          <a:xfrm>
            <a:off x="457200" y="1752600"/>
            <a:ext cx="6248400" cy="4373563"/>
          </a:xfrm>
        </p:spPr>
        <p:txBody>
          <a:bodyPr>
            <a:normAutofit/>
          </a:bodyPr>
          <a:lstStyle/>
          <a:p>
            <a:r>
              <a:rPr lang="en-US" dirty="0" smtClean="0"/>
              <a:t>Review the site plan </a:t>
            </a:r>
            <a:r>
              <a:rPr lang="en-US" sz="2600" i="1" dirty="0" smtClean="0"/>
              <a:t>(continued):</a:t>
            </a:r>
          </a:p>
          <a:p>
            <a:pPr lvl="1"/>
            <a:r>
              <a:rPr lang="en-US" dirty="0" smtClean="0"/>
              <a:t>Where are the access/egress points?</a:t>
            </a:r>
          </a:p>
          <a:p>
            <a:pPr lvl="1"/>
            <a:r>
              <a:rPr lang="en-US" dirty="0" smtClean="0"/>
              <a:t>How often will deliveries be made or loads removed?</a:t>
            </a:r>
          </a:p>
          <a:p>
            <a:pPr lvl="1"/>
            <a:r>
              <a:rPr lang="en-US" dirty="0" smtClean="0"/>
              <a:t>How quickly will the work progress?</a:t>
            </a:r>
          </a:p>
        </p:txBody>
      </p:sp>
      <p:pic>
        <p:nvPicPr>
          <p:cNvPr id="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6600" y="3276600"/>
            <a:ext cx="1600199" cy="1600199"/>
          </a:xfrm>
          <a:prstGeom prst="rect">
            <a:avLst/>
          </a:prstGeom>
          <a:noFill/>
          <a:ln w="38100">
            <a:solidFill>
              <a:srgbClr val="FFCC00"/>
            </a:solidFill>
            <a:miter lim="800000"/>
            <a:headEnd/>
            <a:tailEnd/>
          </a:ln>
          <a:effectLst/>
        </p:spPr>
      </p:pic>
      <p:pic>
        <p:nvPicPr>
          <p:cNvPr id="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085628" y="1752601"/>
            <a:ext cx="1601172" cy="1523999"/>
          </a:xfrm>
          <a:prstGeom prst="rect">
            <a:avLst/>
          </a:prstGeom>
          <a:noFill/>
          <a:ln w="38100">
            <a:solidFill>
              <a:srgbClr val="FFCC00"/>
            </a:solidFill>
            <a:miter lim="800000"/>
            <a:headEnd/>
            <a:tailEnd/>
          </a:ln>
          <a:effectLst/>
        </p:spPr>
      </p:pic>
      <p:pic>
        <p:nvPicPr>
          <p:cNvPr id="5"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86557" y="4876800"/>
            <a:ext cx="1599292" cy="1600200"/>
          </a:xfrm>
          <a:prstGeom prst="rect">
            <a:avLst/>
          </a:prstGeom>
          <a:noFill/>
          <a:ln w="38100">
            <a:solidFill>
              <a:srgbClr val="FFCC00"/>
            </a:solid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the Plan</a:t>
            </a:r>
            <a:endParaRPr lang="en-US" i="1" dirty="0"/>
          </a:p>
        </p:txBody>
      </p:sp>
      <p:sp>
        <p:nvSpPr>
          <p:cNvPr id="6" name="Content Placeholder 5"/>
          <p:cNvSpPr>
            <a:spLocks noGrp="1"/>
          </p:cNvSpPr>
          <p:nvPr>
            <p:ph idx="1"/>
          </p:nvPr>
        </p:nvSpPr>
        <p:spPr>
          <a:xfrm>
            <a:off x="457200" y="1752600"/>
            <a:ext cx="6248400" cy="4373563"/>
          </a:xfrm>
        </p:spPr>
        <p:txBody>
          <a:bodyPr>
            <a:normAutofit fontScale="92500" lnSpcReduction="10000"/>
          </a:bodyPr>
          <a:lstStyle/>
          <a:p>
            <a:r>
              <a:rPr lang="en-US" dirty="0" smtClean="0"/>
              <a:t>Implement Communications Plan:</a:t>
            </a:r>
            <a:endParaRPr lang="en-US" sz="2600" i="1" dirty="0" smtClean="0"/>
          </a:p>
          <a:p>
            <a:pPr lvl="1"/>
            <a:r>
              <a:rPr lang="en-US" dirty="0" smtClean="0"/>
              <a:t>Who will develop the ITCP?</a:t>
            </a:r>
          </a:p>
          <a:p>
            <a:pPr lvl="1"/>
            <a:r>
              <a:rPr lang="en-US" dirty="0" smtClean="0"/>
              <a:t>Who will execute the ITCP?</a:t>
            </a:r>
          </a:p>
          <a:p>
            <a:pPr lvl="1"/>
            <a:r>
              <a:rPr lang="en-US" dirty="0" smtClean="0"/>
              <a:t>Who will instruct project leaders?  Site employees? Operators? Subcontractors?  Truck Drivers? </a:t>
            </a:r>
          </a:p>
          <a:p>
            <a:r>
              <a:rPr lang="en-US" dirty="0" smtClean="0"/>
              <a:t>Once communications are in order, your plan is complete</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086600" y="1676400"/>
            <a:ext cx="1600200" cy="1600200"/>
          </a:xfrm>
          <a:prstGeom prst="rect">
            <a:avLst/>
          </a:prstGeom>
          <a:noFill/>
          <a:ln w="28575">
            <a:solidFill>
              <a:srgbClr val="FFCC00"/>
            </a:solidFill>
            <a:miter lim="800000"/>
            <a:headEnd/>
            <a:tailEnd/>
          </a:ln>
          <a:effec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86600" y="3276600"/>
            <a:ext cx="1600200" cy="1600200"/>
          </a:xfrm>
          <a:prstGeom prst="rect">
            <a:avLst/>
          </a:prstGeom>
          <a:noFill/>
          <a:ln w="28575">
            <a:solidFill>
              <a:srgbClr val="FFCC00"/>
            </a:solidFill>
            <a:miter lim="800000"/>
            <a:headEnd/>
            <a:tailEnd/>
          </a:ln>
          <a:effec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86600" y="4876800"/>
            <a:ext cx="1600200" cy="1600200"/>
          </a:xfrm>
          <a:prstGeom prst="rect">
            <a:avLst/>
          </a:prstGeom>
          <a:noFill/>
          <a:ln w="28575">
            <a:solidFill>
              <a:srgbClr val="FFCC00"/>
            </a:solid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Specific ITCP</a:t>
            </a:r>
            <a:endParaRPr lang="en-US" dirty="0"/>
          </a:p>
        </p:txBody>
      </p:sp>
      <p:sp>
        <p:nvSpPr>
          <p:cNvPr id="3" name="Content Placeholder 2"/>
          <p:cNvSpPr>
            <a:spLocks noGrp="1"/>
          </p:cNvSpPr>
          <p:nvPr>
            <p:ph idx="1"/>
          </p:nvPr>
        </p:nvSpPr>
        <p:spPr>
          <a:xfrm>
            <a:off x="152400" y="1752600"/>
            <a:ext cx="7772400" cy="4833550"/>
          </a:xfrm>
        </p:spPr>
        <p:txBody>
          <a:bodyPr>
            <a:normAutofit/>
          </a:bodyPr>
          <a:lstStyle/>
          <a:p>
            <a:r>
              <a:rPr lang="en-US" dirty="0" smtClean="0"/>
              <a:t>Draw the basic work area layout</a:t>
            </a:r>
          </a:p>
          <a:p>
            <a:pPr lvl="1"/>
            <a:r>
              <a:rPr lang="en-US" dirty="0" smtClean="0"/>
              <a:t>May be taken from the                       </a:t>
            </a:r>
            <a:r>
              <a:rPr lang="en-US" dirty="0" smtClean="0"/>
              <a:t>Temporary </a:t>
            </a:r>
            <a:r>
              <a:rPr lang="en-US" dirty="0" smtClean="0"/>
              <a:t>Traffic Control Plan</a:t>
            </a:r>
          </a:p>
          <a:p>
            <a:r>
              <a:rPr lang="en-US" dirty="0" smtClean="0"/>
              <a:t>The drawing need not be to scale, but should be sufficient size all drawing of vehicle and pedestrian worker paths</a:t>
            </a:r>
          </a:p>
          <a:p>
            <a:r>
              <a:rPr lang="en-US" dirty="0" smtClean="0"/>
              <a:t>Plot the pedestrian worker and vehicles paths using ITCP principles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Specific ITCP</a:t>
            </a:r>
            <a:endParaRPr lang="en-US" dirty="0"/>
          </a:p>
        </p:txBody>
      </p:sp>
      <p:sp>
        <p:nvSpPr>
          <p:cNvPr id="3" name="Content Placeholder 2"/>
          <p:cNvSpPr>
            <a:spLocks noGrp="1"/>
          </p:cNvSpPr>
          <p:nvPr>
            <p:ph idx="1"/>
          </p:nvPr>
        </p:nvSpPr>
        <p:spPr>
          <a:xfrm>
            <a:off x="457200" y="1752600"/>
            <a:ext cx="8229600" cy="4953000"/>
          </a:xfrm>
        </p:spPr>
        <p:txBody>
          <a:bodyPr>
            <a:normAutofit/>
          </a:bodyPr>
          <a:lstStyle/>
          <a:p>
            <a:r>
              <a:rPr lang="en-US" dirty="0" smtClean="0"/>
              <a:t>Plot worker on foot locations</a:t>
            </a:r>
          </a:p>
          <a:p>
            <a:r>
              <a:rPr lang="en-US" dirty="0" smtClean="0"/>
              <a:t>Plot equipment and vehicle locations</a:t>
            </a:r>
          </a:p>
          <a:p>
            <a:r>
              <a:rPr lang="en-US" dirty="0" smtClean="0"/>
              <a:t>Plot vehicle and equipment paths including access/egress points for dump trucks and other site visitors</a:t>
            </a:r>
          </a:p>
          <a:p>
            <a:r>
              <a:rPr lang="en-US" dirty="0" smtClean="0"/>
              <a:t>Plot location of utilities,                         storage areas and other                          obstacles or hazards</a:t>
            </a:r>
            <a:endParaRPr lang="en-US" dirty="0"/>
          </a:p>
        </p:txBody>
      </p:sp>
      <p:pic>
        <p:nvPicPr>
          <p:cNvPr id="60422" name="Picture 6" descr="C:\Users\bsant.ARTBA\AppData\Local\Microsoft\Windows\Temporary Internet Files\Content.IE5\UL0E333R\MC900331673[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324600" y="4146786"/>
            <a:ext cx="2426328" cy="26023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Freeform 108"/>
          <p:cNvSpPr/>
          <p:nvPr/>
        </p:nvSpPr>
        <p:spPr>
          <a:xfrm>
            <a:off x="228600" y="2268893"/>
            <a:ext cx="8727232" cy="4589107"/>
          </a:xfrm>
          <a:custGeom>
            <a:avLst/>
            <a:gdLst>
              <a:gd name="connsiteX0" fmla="*/ 1248747 w 8727232"/>
              <a:gd name="connsiteY0" fmla="*/ 491413 h 4589107"/>
              <a:gd name="connsiteX1" fmla="*/ 2452395 w 8727232"/>
              <a:gd name="connsiteY1" fmla="*/ 295470 h 4589107"/>
              <a:gd name="connsiteX2" fmla="*/ 4757057 w 8727232"/>
              <a:gd name="connsiteY2" fmla="*/ 603380 h 4589107"/>
              <a:gd name="connsiteX3" fmla="*/ 6268616 w 8727232"/>
              <a:gd name="connsiteY3" fmla="*/ 155511 h 4589107"/>
              <a:gd name="connsiteX4" fmla="*/ 8200053 w 8727232"/>
              <a:gd name="connsiteY4" fmla="*/ 314131 h 4589107"/>
              <a:gd name="connsiteX5" fmla="*/ 8507963 w 8727232"/>
              <a:gd name="connsiteY5" fmla="*/ 2040295 h 4589107"/>
              <a:gd name="connsiteX6" fmla="*/ 6884436 w 8727232"/>
              <a:gd name="connsiteY6" fmla="*/ 4242319 h 4589107"/>
              <a:gd name="connsiteX7" fmla="*/ 4159898 w 8727232"/>
              <a:gd name="connsiteY7" fmla="*/ 4121021 h 4589107"/>
              <a:gd name="connsiteX8" fmla="*/ 670249 w 8727232"/>
              <a:gd name="connsiteY8" fmla="*/ 3813111 h 4589107"/>
              <a:gd name="connsiteX9" fmla="*/ 138404 w 8727232"/>
              <a:gd name="connsiteY9" fmla="*/ 2301552 h 4589107"/>
              <a:gd name="connsiteX10" fmla="*/ 716902 w 8727232"/>
              <a:gd name="connsiteY10" fmla="*/ 864638 h 4589107"/>
              <a:gd name="connsiteX11" fmla="*/ 1248747 w 8727232"/>
              <a:gd name="connsiteY11" fmla="*/ 491413 h 458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27232" h="4589107">
                <a:moveTo>
                  <a:pt x="1248747" y="491413"/>
                </a:moveTo>
                <a:cubicBezTo>
                  <a:pt x="1537996" y="396552"/>
                  <a:pt x="1867677" y="276809"/>
                  <a:pt x="2452395" y="295470"/>
                </a:cubicBezTo>
                <a:cubicBezTo>
                  <a:pt x="3037113" y="314131"/>
                  <a:pt x="4121020" y="626707"/>
                  <a:pt x="4757057" y="603380"/>
                </a:cubicBezTo>
                <a:cubicBezTo>
                  <a:pt x="5393094" y="580054"/>
                  <a:pt x="5694783" y="203719"/>
                  <a:pt x="6268616" y="155511"/>
                </a:cubicBezTo>
                <a:cubicBezTo>
                  <a:pt x="6842449" y="107303"/>
                  <a:pt x="7826829" y="0"/>
                  <a:pt x="8200053" y="314131"/>
                </a:cubicBezTo>
                <a:cubicBezTo>
                  <a:pt x="8573278" y="628262"/>
                  <a:pt x="8727232" y="1385597"/>
                  <a:pt x="8507963" y="2040295"/>
                </a:cubicBezTo>
                <a:cubicBezTo>
                  <a:pt x="8288694" y="2694993"/>
                  <a:pt x="7609114" y="3895531"/>
                  <a:pt x="6884436" y="4242319"/>
                </a:cubicBezTo>
                <a:cubicBezTo>
                  <a:pt x="6159758" y="4589107"/>
                  <a:pt x="5195596" y="4192556"/>
                  <a:pt x="4159898" y="4121021"/>
                </a:cubicBezTo>
                <a:cubicBezTo>
                  <a:pt x="3124200" y="4049486"/>
                  <a:pt x="1340498" y="4116356"/>
                  <a:pt x="670249" y="3813111"/>
                </a:cubicBezTo>
                <a:cubicBezTo>
                  <a:pt x="0" y="3509866"/>
                  <a:pt x="130629" y="2792964"/>
                  <a:pt x="138404" y="2301552"/>
                </a:cubicBezTo>
                <a:cubicBezTo>
                  <a:pt x="146179" y="1810140"/>
                  <a:pt x="531845" y="1164773"/>
                  <a:pt x="716902" y="864638"/>
                </a:cubicBezTo>
                <a:cubicBezTo>
                  <a:pt x="901959" y="564503"/>
                  <a:pt x="959498" y="586274"/>
                  <a:pt x="1248747" y="491413"/>
                </a:cubicBezTo>
                <a:close/>
              </a:path>
            </a:pathLst>
          </a:custGeom>
          <a:blipFill>
            <a:blip r:embed="rId3" cstate="print"/>
            <a:tile tx="0" ty="0" sx="100000" sy="100000" flip="none" algn="tl"/>
          </a:blip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52400"/>
            <a:ext cx="8229600" cy="1295400"/>
          </a:xfrm>
        </p:spPr>
        <p:txBody>
          <a:bodyPr>
            <a:normAutofit fontScale="90000"/>
          </a:bodyPr>
          <a:lstStyle/>
          <a:p>
            <a:r>
              <a:rPr lang="en-US" dirty="0" smtClean="0"/>
              <a:t>Worker Free- &amp; Equipment Free Zones</a:t>
            </a:r>
            <a:br>
              <a:rPr lang="en-US" dirty="0" smtClean="0"/>
            </a:br>
            <a:endParaRPr lang="en-US" dirty="0"/>
          </a:p>
        </p:txBody>
      </p:sp>
      <p:sp>
        <p:nvSpPr>
          <p:cNvPr id="4" name="Freeform 3"/>
          <p:cNvSpPr/>
          <p:nvPr/>
        </p:nvSpPr>
        <p:spPr>
          <a:xfrm>
            <a:off x="533400" y="4191000"/>
            <a:ext cx="8210938" cy="576943"/>
          </a:xfrm>
          <a:custGeom>
            <a:avLst/>
            <a:gdLst>
              <a:gd name="connsiteX0" fmla="*/ 0 w 8210938"/>
              <a:gd name="connsiteY0" fmla="*/ 251927 h 576943"/>
              <a:gd name="connsiteX1" fmla="*/ 1222310 w 8210938"/>
              <a:gd name="connsiteY1" fmla="*/ 93306 h 576943"/>
              <a:gd name="connsiteX2" fmla="*/ 2323322 w 8210938"/>
              <a:gd name="connsiteY2" fmla="*/ 74645 h 576943"/>
              <a:gd name="connsiteX3" fmla="*/ 4786604 w 8210938"/>
              <a:gd name="connsiteY3" fmla="*/ 541176 h 576943"/>
              <a:gd name="connsiteX4" fmla="*/ 6559420 w 8210938"/>
              <a:gd name="connsiteY4" fmla="*/ 289249 h 576943"/>
              <a:gd name="connsiteX5" fmla="*/ 7828383 w 8210938"/>
              <a:gd name="connsiteY5" fmla="*/ 102637 h 576943"/>
              <a:gd name="connsiteX6" fmla="*/ 8210938 w 8210938"/>
              <a:gd name="connsiteY6" fmla="*/ 149290 h 57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938" h="576943">
                <a:moveTo>
                  <a:pt x="0" y="251927"/>
                </a:moveTo>
                <a:cubicBezTo>
                  <a:pt x="417545" y="187390"/>
                  <a:pt x="835090" y="122853"/>
                  <a:pt x="1222310" y="93306"/>
                </a:cubicBezTo>
                <a:cubicBezTo>
                  <a:pt x="1609530" y="63759"/>
                  <a:pt x="1729273" y="0"/>
                  <a:pt x="2323322" y="74645"/>
                </a:cubicBezTo>
                <a:cubicBezTo>
                  <a:pt x="2917371" y="149290"/>
                  <a:pt x="4080588" y="505409"/>
                  <a:pt x="4786604" y="541176"/>
                </a:cubicBezTo>
                <a:cubicBezTo>
                  <a:pt x="5492620" y="576943"/>
                  <a:pt x="6559420" y="289249"/>
                  <a:pt x="6559420" y="289249"/>
                </a:cubicBezTo>
                <a:cubicBezTo>
                  <a:pt x="7066383" y="216159"/>
                  <a:pt x="7553130" y="125964"/>
                  <a:pt x="7828383" y="102637"/>
                </a:cubicBezTo>
                <a:cubicBezTo>
                  <a:pt x="8103636" y="79311"/>
                  <a:pt x="8157287" y="114300"/>
                  <a:pt x="8210938" y="149290"/>
                </a:cubicBezTo>
              </a:path>
            </a:pathLst>
          </a:cu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3" name="Group 9"/>
          <p:cNvGrpSpPr>
            <a:grpSpLocks noChangeAspect="1"/>
          </p:cNvGrpSpPr>
          <p:nvPr/>
        </p:nvGrpSpPr>
        <p:grpSpPr bwMode="auto">
          <a:xfrm flipH="1">
            <a:off x="6629400" y="4419600"/>
            <a:ext cx="831850" cy="1820863"/>
            <a:chOff x="4272" y="2784"/>
            <a:chExt cx="524" cy="1147"/>
          </a:xfrm>
        </p:grpSpPr>
        <p:sp>
          <p:nvSpPr>
            <p:cNvPr id="6" name="AutoShape 8"/>
            <p:cNvSpPr>
              <a:spLocks noChangeAspect="1" noChangeArrowheads="1" noTextEdit="1"/>
            </p:cNvSpPr>
            <p:nvPr/>
          </p:nvSpPr>
          <p:spPr bwMode="auto">
            <a:xfrm>
              <a:off x="4272" y="2784"/>
              <a:ext cx="524" cy="11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10"/>
            <p:cNvSpPr>
              <a:spLocks/>
            </p:cNvSpPr>
            <p:nvPr/>
          </p:nvSpPr>
          <p:spPr bwMode="auto">
            <a:xfrm>
              <a:off x="4272" y="3787"/>
              <a:ext cx="524" cy="144"/>
            </a:xfrm>
            <a:custGeom>
              <a:avLst/>
              <a:gdLst/>
              <a:ahLst/>
              <a:cxnLst>
                <a:cxn ang="0">
                  <a:pos x="248" y="267"/>
                </a:cxn>
                <a:cxn ang="0">
                  <a:pos x="280" y="272"/>
                </a:cxn>
                <a:cxn ang="0">
                  <a:pos x="315" y="276"/>
                </a:cxn>
                <a:cxn ang="0">
                  <a:pos x="350" y="280"/>
                </a:cxn>
                <a:cxn ang="0">
                  <a:pos x="387" y="283"/>
                </a:cxn>
                <a:cxn ang="0">
                  <a:pos x="424" y="286"/>
                </a:cxn>
                <a:cxn ang="0">
                  <a:pos x="463" y="287"/>
                </a:cxn>
                <a:cxn ang="0">
                  <a:pos x="503" y="288"/>
                </a:cxn>
                <a:cxn ang="0">
                  <a:pos x="537" y="288"/>
                </a:cxn>
                <a:cxn ang="0">
                  <a:pos x="564" y="288"/>
                </a:cxn>
                <a:cxn ang="0">
                  <a:pos x="589" y="287"/>
                </a:cxn>
                <a:cxn ang="0">
                  <a:pos x="616" y="286"/>
                </a:cxn>
                <a:cxn ang="0">
                  <a:pos x="641" y="285"/>
                </a:cxn>
                <a:cxn ang="0">
                  <a:pos x="666" y="283"/>
                </a:cxn>
                <a:cxn ang="0">
                  <a:pos x="691" y="281"/>
                </a:cxn>
                <a:cxn ang="0">
                  <a:pos x="715" y="279"/>
                </a:cxn>
                <a:cxn ang="0">
                  <a:pos x="740" y="275"/>
                </a:cxn>
                <a:cxn ang="0">
                  <a:pos x="769" y="272"/>
                </a:cxn>
                <a:cxn ang="0">
                  <a:pos x="796" y="267"/>
                </a:cxn>
                <a:cxn ang="0">
                  <a:pos x="822" y="263"/>
                </a:cxn>
                <a:cxn ang="0">
                  <a:pos x="847" y="258"/>
                </a:cxn>
                <a:cxn ang="0">
                  <a:pos x="870" y="252"/>
                </a:cxn>
                <a:cxn ang="0">
                  <a:pos x="894" y="247"/>
                </a:cxn>
                <a:cxn ang="0">
                  <a:pos x="914" y="241"/>
                </a:cxn>
                <a:cxn ang="0">
                  <a:pos x="952" y="227"/>
                </a:cxn>
                <a:cxn ang="0">
                  <a:pos x="997" y="206"/>
                </a:cxn>
                <a:cxn ang="0">
                  <a:pos x="1030" y="182"/>
                </a:cxn>
                <a:cxn ang="0">
                  <a:pos x="1046" y="157"/>
                </a:cxn>
                <a:cxn ang="0">
                  <a:pos x="1046" y="129"/>
                </a:cxn>
                <a:cxn ang="0">
                  <a:pos x="1025" y="101"/>
                </a:cxn>
                <a:cxn ang="0">
                  <a:pos x="985" y="75"/>
                </a:cxn>
                <a:cxn ang="0">
                  <a:pos x="928" y="53"/>
                </a:cxn>
                <a:cxn ang="0">
                  <a:pos x="857" y="33"/>
                </a:cxn>
                <a:cxn ang="0">
                  <a:pos x="774" y="17"/>
                </a:cxn>
                <a:cxn ang="0">
                  <a:pos x="679" y="7"/>
                </a:cxn>
                <a:cxn ang="0">
                  <a:pos x="576" y="1"/>
                </a:cxn>
                <a:cxn ang="0">
                  <a:pos x="470" y="1"/>
                </a:cxn>
                <a:cxn ang="0">
                  <a:pos x="368" y="7"/>
                </a:cxn>
                <a:cxn ang="0">
                  <a:pos x="274" y="17"/>
                </a:cxn>
                <a:cxn ang="0">
                  <a:pos x="191" y="33"/>
                </a:cxn>
                <a:cxn ang="0">
                  <a:pos x="120" y="53"/>
                </a:cxn>
                <a:cxn ang="0">
                  <a:pos x="63" y="75"/>
                </a:cxn>
                <a:cxn ang="0">
                  <a:pos x="23" y="101"/>
                </a:cxn>
                <a:cxn ang="0">
                  <a:pos x="2" y="129"/>
                </a:cxn>
                <a:cxn ang="0">
                  <a:pos x="1" y="153"/>
                </a:cxn>
                <a:cxn ang="0">
                  <a:pos x="9" y="172"/>
                </a:cxn>
                <a:cxn ang="0">
                  <a:pos x="25" y="189"/>
                </a:cxn>
                <a:cxn ang="0">
                  <a:pos x="50" y="205"/>
                </a:cxn>
                <a:cxn ang="0">
                  <a:pos x="80" y="220"/>
                </a:cxn>
                <a:cxn ang="0">
                  <a:pos x="116" y="234"/>
                </a:cxn>
                <a:cxn ang="0">
                  <a:pos x="159" y="248"/>
                </a:cxn>
                <a:cxn ang="0">
                  <a:pos x="206" y="259"/>
                </a:cxn>
              </a:cxnLst>
              <a:rect l="0" t="0" r="r" b="b"/>
              <a:pathLst>
                <a:path w="1048" h="288">
                  <a:moveTo>
                    <a:pt x="232" y="264"/>
                  </a:moveTo>
                  <a:lnTo>
                    <a:pt x="248" y="267"/>
                  </a:lnTo>
                  <a:lnTo>
                    <a:pt x="264" y="270"/>
                  </a:lnTo>
                  <a:lnTo>
                    <a:pt x="280" y="272"/>
                  </a:lnTo>
                  <a:lnTo>
                    <a:pt x="297" y="274"/>
                  </a:lnTo>
                  <a:lnTo>
                    <a:pt x="315" y="276"/>
                  </a:lnTo>
                  <a:lnTo>
                    <a:pt x="332" y="279"/>
                  </a:lnTo>
                  <a:lnTo>
                    <a:pt x="350" y="280"/>
                  </a:lnTo>
                  <a:lnTo>
                    <a:pt x="369" y="282"/>
                  </a:lnTo>
                  <a:lnTo>
                    <a:pt x="387" y="283"/>
                  </a:lnTo>
                  <a:lnTo>
                    <a:pt x="406" y="285"/>
                  </a:lnTo>
                  <a:lnTo>
                    <a:pt x="424" y="286"/>
                  </a:lnTo>
                  <a:lnTo>
                    <a:pt x="444" y="287"/>
                  </a:lnTo>
                  <a:lnTo>
                    <a:pt x="463" y="287"/>
                  </a:lnTo>
                  <a:lnTo>
                    <a:pt x="483" y="288"/>
                  </a:lnTo>
                  <a:lnTo>
                    <a:pt x="503" y="288"/>
                  </a:lnTo>
                  <a:lnTo>
                    <a:pt x="523" y="288"/>
                  </a:lnTo>
                  <a:lnTo>
                    <a:pt x="537" y="288"/>
                  </a:lnTo>
                  <a:lnTo>
                    <a:pt x="550" y="288"/>
                  </a:lnTo>
                  <a:lnTo>
                    <a:pt x="564" y="288"/>
                  </a:lnTo>
                  <a:lnTo>
                    <a:pt x="576" y="287"/>
                  </a:lnTo>
                  <a:lnTo>
                    <a:pt x="589" y="287"/>
                  </a:lnTo>
                  <a:lnTo>
                    <a:pt x="603" y="287"/>
                  </a:lnTo>
                  <a:lnTo>
                    <a:pt x="616" y="286"/>
                  </a:lnTo>
                  <a:lnTo>
                    <a:pt x="628" y="286"/>
                  </a:lnTo>
                  <a:lnTo>
                    <a:pt x="641" y="285"/>
                  </a:lnTo>
                  <a:lnTo>
                    <a:pt x="654" y="283"/>
                  </a:lnTo>
                  <a:lnTo>
                    <a:pt x="666" y="283"/>
                  </a:lnTo>
                  <a:lnTo>
                    <a:pt x="678" y="282"/>
                  </a:lnTo>
                  <a:lnTo>
                    <a:pt x="691" y="281"/>
                  </a:lnTo>
                  <a:lnTo>
                    <a:pt x="702" y="280"/>
                  </a:lnTo>
                  <a:lnTo>
                    <a:pt x="715" y="279"/>
                  </a:lnTo>
                  <a:lnTo>
                    <a:pt x="726" y="278"/>
                  </a:lnTo>
                  <a:lnTo>
                    <a:pt x="740" y="275"/>
                  </a:lnTo>
                  <a:lnTo>
                    <a:pt x="755" y="274"/>
                  </a:lnTo>
                  <a:lnTo>
                    <a:pt x="769" y="272"/>
                  </a:lnTo>
                  <a:lnTo>
                    <a:pt x="783" y="270"/>
                  </a:lnTo>
                  <a:lnTo>
                    <a:pt x="796" y="267"/>
                  </a:lnTo>
                  <a:lnTo>
                    <a:pt x="809" y="265"/>
                  </a:lnTo>
                  <a:lnTo>
                    <a:pt x="822" y="263"/>
                  </a:lnTo>
                  <a:lnTo>
                    <a:pt x="835" y="260"/>
                  </a:lnTo>
                  <a:lnTo>
                    <a:pt x="847" y="258"/>
                  </a:lnTo>
                  <a:lnTo>
                    <a:pt x="859" y="256"/>
                  </a:lnTo>
                  <a:lnTo>
                    <a:pt x="870" y="252"/>
                  </a:lnTo>
                  <a:lnTo>
                    <a:pt x="882" y="250"/>
                  </a:lnTo>
                  <a:lnTo>
                    <a:pt x="894" y="247"/>
                  </a:lnTo>
                  <a:lnTo>
                    <a:pt x="904" y="243"/>
                  </a:lnTo>
                  <a:lnTo>
                    <a:pt x="914" y="241"/>
                  </a:lnTo>
                  <a:lnTo>
                    <a:pt x="925" y="237"/>
                  </a:lnTo>
                  <a:lnTo>
                    <a:pt x="952" y="227"/>
                  </a:lnTo>
                  <a:lnTo>
                    <a:pt x="977" y="217"/>
                  </a:lnTo>
                  <a:lnTo>
                    <a:pt x="997" y="206"/>
                  </a:lnTo>
                  <a:lnTo>
                    <a:pt x="1016" y="195"/>
                  </a:lnTo>
                  <a:lnTo>
                    <a:pt x="1030" y="182"/>
                  </a:lnTo>
                  <a:lnTo>
                    <a:pt x="1040" y="171"/>
                  </a:lnTo>
                  <a:lnTo>
                    <a:pt x="1046" y="157"/>
                  </a:lnTo>
                  <a:lnTo>
                    <a:pt x="1048" y="144"/>
                  </a:lnTo>
                  <a:lnTo>
                    <a:pt x="1046" y="129"/>
                  </a:lnTo>
                  <a:lnTo>
                    <a:pt x="1038" y="115"/>
                  </a:lnTo>
                  <a:lnTo>
                    <a:pt x="1025" y="101"/>
                  </a:lnTo>
                  <a:lnTo>
                    <a:pt x="1006" y="88"/>
                  </a:lnTo>
                  <a:lnTo>
                    <a:pt x="985" y="75"/>
                  </a:lnTo>
                  <a:lnTo>
                    <a:pt x="958" y="63"/>
                  </a:lnTo>
                  <a:lnTo>
                    <a:pt x="928" y="53"/>
                  </a:lnTo>
                  <a:lnTo>
                    <a:pt x="895" y="43"/>
                  </a:lnTo>
                  <a:lnTo>
                    <a:pt x="857" y="33"/>
                  </a:lnTo>
                  <a:lnTo>
                    <a:pt x="816" y="24"/>
                  </a:lnTo>
                  <a:lnTo>
                    <a:pt x="774" y="17"/>
                  </a:lnTo>
                  <a:lnTo>
                    <a:pt x="727" y="12"/>
                  </a:lnTo>
                  <a:lnTo>
                    <a:pt x="679" y="7"/>
                  </a:lnTo>
                  <a:lnTo>
                    <a:pt x="629" y="4"/>
                  </a:lnTo>
                  <a:lnTo>
                    <a:pt x="576" y="1"/>
                  </a:lnTo>
                  <a:lnTo>
                    <a:pt x="523" y="0"/>
                  </a:lnTo>
                  <a:lnTo>
                    <a:pt x="470" y="1"/>
                  </a:lnTo>
                  <a:lnTo>
                    <a:pt x="419" y="4"/>
                  </a:lnTo>
                  <a:lnTo>
                    <a:pt x="368" y="7"/>
                  </a:lnTo>
                  <a:lnTo>
                    <a:pt x="321" y="12"/>
                  </a:lnTo>
                  <a:lnTo>
                    <a:pt x="274" y="17"/>
                  </a:lnTo>
                  <a:lnTo>
                    <a:pt x="231" y="24"/>
                  </a:lnTo>
                  <a:lnTo>
                    <a:pt x="191" y="33"/>
                  </a:lnTo>
                  <a:lnTo>
                    <a:pt x="153" y="43"/>
                  </a:lnTo>
                  <a:lnTo>
                    <a:pt x="120" y="53"/>
                  </a:lnTo>
                  <a:lnTo>
                    <a:pt x="90" y="63"/>
                  </a:lnTo>
                  <a:lnTo>
                    <a:pt x="63" y="75"/>
                  </a:lnTo>
                  <a:lnTo>
                    <a:pt x="42" y="88"/>
                  </a:lnTo>
                  <a:lnTo>
                    <a:pt x="23" y="101"/>
                  </a:lnTo>
                  <a:lnTo>
                    <a:pt x="10" y="115"/>
                  </a:lnTo>
                  <a:lnTo>
                    <a:pt x="2" y="129"/>
                  </a:lnTo>
                  <a:lnTo>
                    <a:pt x="0" y="144"/>
                  </a:lnTo>
                  <a:lnTo>
                    <a:pt x="1" y="153"/>
                  </a:lnTo>
                  <a:lnTo>
                    <a:pt x="5" y="162"/>
                  </a:lnTo>
                  <a:lnTo>
                    <a:pt x="9" y="172"/>
                  </a:lnTo>
                  <a:lnTo>
                    <a:pt x="16" y="180"/>
                  </a:lnTo>
                  <a:lnTo>
                    <a:pt x="25" y="189"/>
                  </a:lnTo>
                  <a:lnTo>
                    <a:pt x="37" y="197"/>
                  </a:lnTo>
                  <a:lnTo>
                    <a:pt x="50" y="205"/>
                  </a:lnTo>
                  <a:lnTo>
                    <a:pt x="63" y="212"/>
                  </a:lnTo>
                  <a:lnTo>
                    <a:pt x="80" y="220"/>
                  </a:lnTo>
                  <a:lnTo>
                    <a:pt x="97" y="227"/>
                  </a:lnTo>
                  <a:lnTo>
                    <a:pt x="116" y="234"/>
                  </a:lnTo>
                  <a:lnTo>
                    <a:pt x="137" y="241"/>
                  </a:lnTo>
                  <a:lnTo>
                    <a:pt x="159" y="248"/>
                  </a:lnTo>
                  <a:lnTo>
                    <a:pt x="182" y="253"/>
                  </a:lnTo>
                  <a:lnTo>
                    <a:pt x="206" y="259"/>
                  </a:lnTo>
                  <a:lnTo>
                    <a:pt x="232" y="264"/>
                  </a:lnTo>
                  <a:close/>
                </a:path>
              </a:pathLst>
            </a:custGeom>
            <a:solidFill>
              <a:srgbClr val="D8D8D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1"/>
            <p:cNvSpPr>
              <a:spLocks/>
            </p:cNvSpPr>
            <p:nvPr/>
          </p:nvSpPr>
          <p:spPr bwMode="auto">
            <a:xfrm>
              <a:off x="4374" y="3850"/>
              <a:ext cx="315" cy="67"/>
            </a:xfrm>
            <a:custGeom>
              <a:avLst/>
              <a:gdLst/>
              <a:ahLst/>
              <a:cxnLst>
                <a:cxn ang="0">
                  <a:pos x="630" y="106"/>
                </a:cxn>
                <a:cxn ang="0">
                  <a:pos x="512" y="0"/>
                </a:cxn>
                <a:cxn ang="0">
                  <a:pos x="308" y="34"/>
                </a:cxn>
                <a:cxn ang="0">
                  <a:pos x="191" y="5"/>
                </a:cxn>
                <a:cxn ang="0">
                  <a:pos x="0" y="73"/>
                </a:cxn>
                <a:cxn ang="0">
                  <a:pos x="1" y="74"/>
                </a:cxn>
                <a:cxn ang="0">
                  <a:pos x="4" y="76"/>
                </a:cxn>
                <a:cxn ang="0">
                  <a:pos x="8" y="79"/>
                </a:cxn>
                <a:cxn ang="0">
                  <a:pos x="15" y="83"/>
                </a:cxn>
                <a:cxn ang="0">
                  <a:pos x="24" y="87"/>
                </a:cxn>
                <a:cxn ang="0">
                  <a:pos x="35" y="93"/>
                </a:cxn>
                <a:cxn ang="0">
                  <a:pos x="48" y="99"/>
                </a:cxn>
                <a:cxn ang="0">
                  <a:pos x="63" y="103"/>
                </a:cxn>
                <a:cxn ang="0">
                  <a:pos x="81" y="109"/>
                </a:cxn>
                <a:cxn ang="0">
                  <a:pos x="102" y="115"/>
                </a:cxn>
                <a:cxn ang="0">
                  <a:pos x="125" y="121"/>
                </a:cxn>
                <a:cxn ang="0">
                  <a:pos x="150" y="125"/>
                </a:cxn>
                <a:cxn ang="0">
                  <a:pos x="178" y="129"/>
                </a:cxn>
                <a:cxn ang="0">
                  <a:pos x="209" y="132"/>
                </a:cxn>
                <a:cxn ang="0">
                  <a:pos x="242" y="133"/>
                </a:cxn>
                <a:cxn ang="0">
                  <a:pos x="279" y="134"/>
                </a:cxn>
                <a:cxn ang="0">
                  <a:pos x="317" y="134"/>
                </a:cxn>
                <a:cxn ang="0">
                  <a:pos x="353" y="133"/>
                </a:cxn>
                <a:cxn ang="0">
                  <a:pos x="387" y="132"/>
                </a:cxn>
                <a:cxn ang="0">
                  <a:pos x="420" y="130"/>
                </a:cxn>
                <a:cxn ang="0">
                  <a:pos x="451" y="127"/>
                </a:cxn>
                <a:cxn ang="0">
                  <a:pos x="480" y="125"/>
                </a:cxn>
                <a:cxn ang="0">
                  <a:pos x="506" y="123"/>
                </a:cxn>
                <a:cxn ang="0">
                  <a:pos x="530" y="119"/>
                </a:cxn>
                <a:cxn ang="0">
                  <a:pos x="553" y="117"/>
                </a:cxn>
                <a:cxn ang="0">
                  <a:pos x="572" y="115"/>
                </a:cxn>
                <a:cxn ang="0">
                  <a:pos x="589" y="112"/>
                </a:cxn>
                <a:cxn ang="0">
                  <a:pos x="603" y="110"/>
                </a:cxn>
                <a:cxn ang="0">
                  <a:pos x="615" y="108"/>
                </a:cxn>
                <a:cxn ang="0">
                  <a:pos x="623" y="107"/>
                </a:cxn>
                <a:cxn ang="0">
                  <a:pos x="628" y="106"/>
                </a:cxn>
                <a:cxn ang="0">
                  <a:pos x="630" y="106"/>
                </a:cxn>
              </a:cxnLst>
              <a:rect l="0" t="0" r="r" b="b"/>
              <a:pathLst>
                <a:path w="630" h="134">
                  <a:moveTo>
                    <a:pt x="630" y="106"/>
                  </a:moveTo>
                  <a:lnTo>
                    <a:pt x="512" y="0"/>
                  </a:lnTo>
                  <a:lnTo>
                    <a:pt x="308" y="34"/>
                  </a:lnTo>
                  <a:lnTo>
                    <a:pt x="191" y="5"/>
                  </a:lnTo>
                  <a:lnTo>
                    <a:pt x="0" y="73"/>
                  </a:lnTo>
                  <a:lnTo>
                    <a:pt x="1" y="74"/>
                  </a:lnTo>
                  <a:lnTo>
                    <a:pt x="4" y="76"/>
                  </a:lnTo>
                  <a:lnTo>
                    <a:pt x="8" y="79"/>
                  </a:lnTo>
                  <a:lnTo>
                    <a:pt x="15" y="83"/>
                  </a:lnTo>
                  <a:lnTo>
                    <a:pt x="24" y="87"/>
                  </a:lnTo>
                  <a:lnTo>
                    <a:pt x="35" y="93"/>
                  </a:lnTo>
                  <a:lnTo>
                    <a:pt x="48" y="99"/>
                  </a:lnTo>
                  <a:lnTo>
                    <a:pt x="63" y="103"/>
                  </a:lnTo>
                  <a:lnTo>
                    <a:pt x="81" y="109"/>
                  </a:lnTo>
                  <a:lnTo>
                    <a:pt x="102" y="115"/>
                  </a:lnTo>
                  <a:lnTo>
                    <a:pt x="125" y="121"/>
                  </a:lnTo>
                  <a:lnTo>
                    <a:pt x="150" y="125"/>
                  </a:lnTo>
                  <a:lnTo>
                    <a:pt x="178" y="129"/>
                  </a:lnTo>
                  <a:lnTo>
                    <a:pt x="209" y="132"/>
                  </a:lnTo>
                  <a:lnTo>
                    <a:pt x="242" y="133"/>
                  </a:lnTo>
                  <a:lnTo>
                    <a:pt x="279" y="134"/>
                  </a:lnTo>
                  <a:lnTo>
                    <a:pt x="317" y="134"/>
                  </a:lnTo>
                  <a:lnTo>
                    <a:pt x="353" y="133"/>
                  </a:lnTo>
                  <a:lnTo>
                    <a:pt x="387" y="132"/>
                  </a:lnTo>
                  <a:lnTo>
                    <a:pt x="420" y="130"/>
                  </a:lnTo>
                  <a:lnTo>
                    <a:pt x="451" y="127"/>
                  </a:lnTo>
                  <a:lnTo>
                    <a:pt x="480" y="125"/>
                  </a:lnTo>
                  <a:lnTo>
                    <a:pt x="506" y="123"/>
                  </a:lnTo>
                  <a:lnTo>
                    <a:pt x="530" y="119"/>
                  </a:lnTo>
                  <a:lnTo>
                    <a:pt x="553" y="117"/>
                  </a:lnTo>
                  <a:lnTo>
                    <a:pt x="572" y="115"/>
                  </a:lnTo>
                  <a:lnTo>
                    <a:pt x="589" y="112"/>
                  </a:lnTo>
                  <a:lnTo>
                    <a:pt x="603" y="110"/>
                  </a:lnTo>
                  <a:lnTo>
                    <a:pt x="615" y="108"/>
                  </a:lnTo>
                  <a:lnTo>
                    <a:pt x="623" y="107"/>
                  </a:lnTo>
                  <a:lnTo>
                    <a:pt x="628" y="106"/>
                  </a:lnTo>
                  <a:lnTo>
                    <a:pt x="630" y="106"/>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12"/>
            <p:cNvSpPr>
              <a:spLocks/>
            </p:cNvSpPr>
            <p:nvPr/>
          </p:nvSpPr>
          <p:spPr bwMode="auto">
            <a:xfrm>
              <a:off x="4462" y="3101"/>
              <a:ext cx="160" cy="145"/>
            </a:xfrm>
            <a:custGeom>
              <a:avLst/>
              <a:gdLst/>
              <a:ahLst/>
              <a:cxnLst>
                <a:cxn ang="0">
                  <a:pos x="320" y="290"/>
                </a:cxn>
                <a:cxn ang="0">
                  <a:pos x="320" y="0"/>
                </a:cxn>
                <a:cxn ang="0">
                  <a:pos x="0" y="67"/>
                </a:cxn>
                <a:cxn ang="0">
                  <a:pos x="0" y="290"/>
                </a:cxn>
                <a:cxn ang="0">
                  <a:pos x="320" y="290"/>
                </a:cxn>
              </a:cxnLst>
              <a:rect l="0" t="0" r="r" b="b"/>
              <a:pathLst>
                <a:path w="320" h="290">
                  <a:moveTo>
                    <a:pt x="320" y="290"/>
                  </a:moveTo>
                  <a:lnTo>
                    <a:pt x="320" y="0"/>
                  </a:lnTo>
                  <a:lnTo>
                    <a:pt x="0" y="67"/>
                  </a:lnTo>
                  <a:lnTo>
                    <a:pt x="0" y="290"/>
                  </a:lnTo>
                  <a:lnTo>
                    <a:pt x="320" y="2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13"/>
            <p:cNvSpPr>
              <a:spLocks noChangeArrowheads="1"/>
            </p:cNvSpPr>
            <p:nvPr/>
          </p:nvSpPr>
          <p:spPr bwMode="auto">
            <a:xfrm>
              <a:off x="4478" y="3128"/>
              <a:ext cx="125" cy="10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4"/>
            <p:cNvSpPr>
              <a:spLocks/>
            </p:cNvSpPr>
            <p:nvPr/>
          </p:nvSpPr>
          <p:spPr bwMode="auto">
            <a:xfrm>
              <a:off x="4583" y="2909"/>
              <a:ext cx="82" cy="87"/>
            </a:xfrm>
            <a:custGeom>
              <a:avLst/>
              <a:gdLst/>
              <a:ahLst/>
              <a:cxnLst>
                <a:cxn ang="0">
                  <a:pos x="115" y="174"/>
                </a:cxn>
                <a:cxn ang="0">
                  <a:pos x="125" y="173"/>
                </a:cxn>
                <a:cxn ang="0">
                  <a:pos x="134" y="167"/>
                </a:cxn>
                <a:cxn ang="0">
                  <a:pos x="142" y="160"/>
                </a:cxn>
                <a:cxn ang="0">
                  <a:pos x="150" y="150"/>
                </a:cxn>
                <a:cxn ang="0">
                  <a:pos x="156" y="137"/>
                </a:cxn>
                <a:cxn ang="0">
                  <a:pos x="162" y="123"/>
                </a:cxn>
                <a:cxn ang="0">
                  <a:pos x="164" y="108"/>
                </a:cxn>
                <a:cxn ang="0">
                  <a:pos x="165" y="91"/>
                </a:cxn>
                <a:cxn ang="0">
                  <a:pos x="164" y="74"/>
                </a:cxn>
                <a:cxn ang="0">
                  <a:pos x="162" y="59"/>
                </a:cxn>
                <a:cxn ang="0">
                  <a:pos x="156" y="45"/>
                </a:cxn>
                <a:cxn ang="0">
                  <a:pos x="150" y="32"/>
                </a:cxn>
                <a:cxn ang="0">
                  <a:pos x="142" y="22"/>
                </a:cxn>
                <a:cxn ang="0">
                  <a:pos x="134" y="15"/>
                </a:cxn>
                <a:cxn ang="0">
                  <a:pos x="125" y="9"/>
                </a:cxn>
                <a:cxn ang="0">
                  <a:pos x="115" y="8"/>
                </a:cxn>
                <a:cxn ang="0">
                  <a:pos x="102" y="7"/>
                </a:cxn>
                <a:cxn ang="0">
                  <a:pos x="85" y="5"/>
                </a:cxn>
                <a:cxn ang="0">
                  <a:pos x="66" y="2"/>
                </a:cxn>
                <a:cxn ang="0">
                  <a:pos x="48" y="0"/>
                </a:cxn>
                <a:cxn ang="0">
                  <a:pos x="29" y="1"/>
                </a:cxn>
                <a:cxn ang="0">
                  <a:pos x="14" y="5"/>
                </a:cxn>
                <a:cxn ang="0">
                  <a:pos x="4" y="13"/>
                </a:cxn>
                <a:cxn ang="0">
                  <a:pos x="0" y="26"/>
                </a:cxn>
                <a:cxn ang="0">
                  <a:pos x="4" y="46"/>
                </a:cxn>
                <a:cxn ang="0">
                  <a:pos x="14" y="69"/>
                </a:cxn>
                <a:cxn ang="0">
                  <a:pos x="29" y="93"/>
                </a:cxn>
                <a:cxn ang="0">
                  <a:pos x="48" y="117"/>
                </a:cxn>
                <a:cxn ang="0">
                  <a:pos x="66" y="139"/>
                </a:cxn>
                <a:cxn ang="0">
                  <a:pos x="85" y="158"/>
                </a:cxn>
                <a:cxn ang="0">
                  <a:pos x="102" y="169"/>
                </a:cxn>
                <a:cxn ang="0">
                  <a:pos x="115" y="174"/>
                </a:cxn>
              </a:cxnLst>
              <a:rect l="0" t="0" r="r" b="b"/>
              <a:pathLst>
                <a:path w="165" h="174">
                  <a:moveTo>
                    <a:pt x="115" y="174"/>
                  </a:moveTo>
                  <a:lnTo>
                    <a:pt x="125" y="173"/>
                  </a:lnTo>
                  <a:lnTo>
                    <a:pt x="134" y="167"/>
                  </a:lnTo>
                  <a:lnTo>
                    <a:pt x="142" y="160"/>
                  </a:lnTo>
                  <a:lnTo>
                    <a:pt x="150" y="150"/>
                  </a:lnTo>
                  <a:lnTo>
                    <a:pt x="156" y="137"/>
                  </a:lnTo>
                  <a:lnTo>
                    <a:pt x="162" y="123"/>
                  </a:lnTo>
                  <a:lnTo>
                    <a:pt x="164" y="108"/>
                  </a:lnTo>
                  <a:lnTo>
                    <a:pt x="165" y="91"/>
                  </a:lnTo>
                  <a:lnTo>
                    <a:pt x="164" y="74"/>
                  </a:lnTo>
                  <a:lnTo>
                    <a:pt x="162" y="59"/>
                  </a:lnTo>
                  <a:lnTo>
                    <a:pt x="156" y="45"/>
                  </a:lnTo>
                  <a:lnTo>
                    <a:pt x="150" y="32"/>
                  </a:lnTo>
                  <a:lnTo>
                    <a:pt x="142" y="22"/>
                  </a:lnTo>
                  <a:lnTo>
                    <a:pt x="134" y="15"/>
                  </a:lnTo>
                  <a:lnTo>
                    <a:pt x="125" y="9"/>
                  </a:lnTo>
                  <a:lnTo>
                    <a:pt x="115" y="8"/>
                  </a:lnTo>
                  <a:lnTo>
                    <a:pt x="102" y="7"/>
                  </a:lnTo>
                  <a:lnTo>
                    <a:pt x="85" y="5"/>
                  </a:lnTo>
                  <a:lnTo>
                    <a:pt x="66" y="2"/>
                  </a:lnTo>
                  <a:lnTo>
                    <a:pt x="48" y="0"/>
                  </a:lnTo>
                  <a:lnTo>
                    <a:pt x="29" y="1"/>
                  </a:lnTo>
                  <a:lnTo>
                    <a:pt x="14" y="5"/>
                  </a:lnTo>
                  <a:lnTo>
                    <a:pt x="4" y="13"/>
                  </a:lnTo>
                  <a:lnTo>
                    <a:pt x="0" y="26"/>
                  </a:lnTo>
                  <a:lnTo>
                    <a:pt x="4" y="46"/>
                  </a:lnTo>
                  <a:lnTo>
                    <a:pt x="14" y="69"/>
                  </a:lnTo>
                  <a:lnTo>
                    <a:pt x="29" y="93"/>
                  </a:lnTo>
                  <a:lnTo>
                    <a:pt x="48" y="117"/>
                  </a:lnTo>
                  <a:lnTo>
                    <a:pt x="66" y="139"/>
                  </a:lnTo>
                  <a:lnTo>
                    <a:pt x="85" y="158"/>
                  </a:lnTo>
                  <a:lnTo>
                    <a:pt x="102" y="169"/>
                  </a:lnTo>
                  <a:lnTo>
                    <a:pt x="115" y="1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5"/>
            <p:cNvSpPr>
              <a:spLocks/>
            </p:cNvSpPr>
            <p:nvPr/>
          </p:nvSpPr>
          <p:spPr bwMode="auto">
            <a:xfrm>
              <a:off x="4361" y="2881"/>
              <a:ext cx="330" cy="294"/>
            </a:xfrm>
            <a:custGeom>
              <a:avLst/>
              <a:gdLst/>
              <a:ahLst/>
              <a:cxnLst>
                <a:cxn ang="0">
                  <a:pos x="564" y="177"/>
                </a:cxn>
                <a:cxn ang="0">
                  <a:pos x="563" y="177"/>
                </a:cxn>
                <a:cxn ang="0">
                  <a:pos x="553" y="157"/>
                </a:cxn>
                <a:cxn ang="0">
                  <a:pos x="531" y="122"/>
                </a:cxn>
                <a:cxn ang="0">
                  <a:pos x="505" y="89"/>
                </a:cxn>
                <a:cxn ang="0">
                  <a:pos x="473" y="62"/>
                </a:cxn>
                <a:cxn ang="0">
                  <a:pos x="438" y="38"/>
                </a:cxn>
                <a:cxn ang="0">
                  <a:pos x="400" y="19"/>
                </a:cxn>
                <a:cxn ang="0">
                  <a:pos x="358" y="7"/>
                </a:cxn>
                <a:cxn ang="0">
                  <a:pos x="315" y="1"/>
                </a:cxn>
                <a:cxn ang="0">
                  <a:pos x="262" y="1"/>
                </a:cxn>
                <a:cxn ang="0">
                  <a:pos x="206" y="12"/>
                </a:cxn>
                <a:cxn ang="0">
                  <a:pos x="153" y="35"/>
                </a:cxn>
                <a:cxn ang="0">
                  <a:pos x="107" y="66"/>
                </a:cxn>
                <a:cxn ang="0">
                  <a:pos x="66" y="107"/>
                </a:cxn>
                <a:cxn ang="0">
                  <a:pos x="35" y="153"/>
                </a:cxn>
                <a:cxn ang="0">
                  <a:pos x="12" y="206"/>
                </a:cxn>
                <a:cxn ang="0">
                  <a:pos x="1" y="263"/>
                </a:cxn>
                <a:cxn ang="0">
                  <a:pos x="1" y="323"/>
                </a:cxn>
                <a:cxn ang="0">
                  <a:pos x="12" y="381"/>
                </a:cxn>
                <a:cxn ang="0">
                  <a:pos x="35" y="434"/>
                </a:cxn>
                <a:cxn ang="0">
                  <a:pos x="66" y="480"/>
                </a:cxn>
                <a:cxn ang="0">
                  <a:pos x="107" y="520"/>
                </a:cxn>
                <a:cxn ang="0">
                  <a:pos x="153" y="551"/>
                </a:cxn>
                <a:cxn ang="0">
                  <a:pos x="206" y="574"/>
                </a:cxn>
                <a:cxn ang="0">
                  <a:pos x="262" y="586"/>
                </a:cxn>
                <a:cxn ang="0">
                  <a:pos x="314" y="586"/>
                </a:cxn>
                <a:cxn ang="0">
                  <a:pos x="356" y="580"/>
                </a:cxn>
                <a:cxn ang="0">
                  <a:pos x="395" y="569"/>
                </a:cxn>
                <a:cxn ang="0">
                  <a:pos x="432" y="551"/>
                </a:cxn>
                <a:cxn ang="0">
                  <a:pos x="466" y="531"/>
                </a:cxn>
                <a:cxn ang="0">
                  <a:pos x="496" y="504"/>
                </a:cxn>
                <a:cxn ang="0">
                  <a:pos x="523" y="474"/>
                </a:cxn>
                <a:cxn ang="0">
                  <a:pos x="546" y="441"/>
                </a:cxn>
                <a:cxn ang="0">
                  <a:pos x="558" y="425"/>
                </a:cxn>
                <a:cxn ang="0">
                  <a:pos x="562" y="425"/>
                </a:cxn>
                <a:cxn ang="0">
                  <a:pos x="584" y="422"/>
                </a:cxn>
                <a:cxn ang="0">
                  <a:pos x="618" y="404"/>
                </a:cxn>
                <a:cxn ang="0">
                  <a:pos x="644" y="370"/>
                </a:cxn>
                <a:cxn ang="0">
                  <a:pos x="658" y="326"/>
                </a:cxn>
                <a:cxn ang="0">
                  <a:pos x="658" y="275"/>
                </a:cxn>
                <a:cxn ang="0">
                  <a:pos x="644" y="231"/>
                </a:cxn>
                <a:cxn ang="0">
                  <a:pos x="618" y="198"/>
                </a:cxn>
                <a:cxn ang="0">
                  <a:pos x="584" y="179"/>
                </a:cxn>
              </a:cxnLst>
              <a:rect l="0" t="0" r="r" b="b"/>
              <a:pathLst>
                <a:path w="660" h="587">
                  <a:moveTo>
                    <a:pt x="564" y="177"/>
                  </a:moveTo>
                  <a:lnTo>
                    <a:pt x="564" y="177"/>
                  </a:lnTo>
                  <a:lnTo>
                    <a:pt x="563" y="177"/>
                  </a:lnTo>
                  <a:lnTo>
                    <a:pt x="563" y="177"/>
                  </a:lnTo>
                  <a:lnTo>
                    <a:pt x="562" y="177"/>
                  </a:lnTo>
                  <a:lnTo>
                    <a:pt x="553" y="157"/>
                  </a:lnTo>
                  <a:lnTo>
                    <a:pt x="543" y="139"/>
                  </a:lnTo>
                  <a:lnTo>
                    <a:pt x="531" y="122"/>
                  </a:lnTo>
                  <a:lnTo>
                    <a:pt x="518" y="106"/>
                  </a:lnTo>
                  <a:lnTo>
                    <a:pt x="505" y="89"/>
                  </a:lnTo>
                  <a:lnTo>
                    <a:pt x="490" y="74"/>
                  </a:lnTo>
                  <a:lnTo>
                    <a:pt x="473" y="62"/>
                  </a:lnTo>
                  <a:lnTo>
                    <a:pt x="456" y="49"/>
                  </a:lnTo>
                  <a:lnTo>
                    <a:pt x="438" y="38"/>
                  </a:lnTo>
                  <a:lnTo>
                    <a:pt x="419" y="28"/>
                  </a:lnTo>
                  <a:lnTo>
                    <a:pt x="400" y="19"/>
                  </a:lnTo>
                  <a:lnTo>
                    <a:pt x="379" y="12"/>
                  </a:lnTo>
                  <a:lnTo>
                    <a:pt x="358" y="7"/>
                  </a:lnTo>
                  <a:lnTo>
                    <a:pt x="337" y="3"/>
                  </a:lnTo>
                  <a:lnTo>
                    <a:pt x="315" y="1"/>
                  </a:lnTo>
                  <a:lnTo>
                    <a:pt x="292" y="0"/>
                  </a:lnTo>
                  <a:lnTo>
                    <a:pt x="262" y="1"/>
                  </a:lnTo>
                  <a:lnTo>
                    <a:pt x="234" y="5"/>
                  </a:lnTo>
                  <a:lnTo>
                    <a:pt x="206" y="12"/>
                  </a:lnTo>
                  <a:lnTo>
                    <a:pt x="178" y="23"/>
                  </a:lnTo>
                  <a:lnTo>
                    <a:pt x="153" y="35"/>
                  </a:lnTo>
                  <a:lnTo>
                    <a:pt x="129" y="50"/>
                  </a:lnTo>
                  <a:lnTo>
                    <a:pt x="107" y="66"/>
                  </a:lnTo>
                  <a:lnTo>
                    <a:pt x="86" y="86"/>
                  </a:lnTo>
                  <a:lnTo>
                    <a:pt x="66" y="107"/>
                  </a:lnTo>
                  <a:lnTo>
                    <a:pt x="49" y="129"/>
                  </a:lnTo>
                  <a:lnTo>
                    <a:pt x="35" y="153"/>
                  </a:lnTo>
                  <a:lnTo>
                    <a:pt x="23" y="179"/>
                  </a:lnTo>
                  <a:lnTo>
                    <a:pt x="12" y="206"/>
                  </a:lnTo>
                  <a:lnTo>
                    <a:pt x="5" y="235"/>
                  </a:lnTo>
                  <a:lnTo>
                    <a:pt x="1" y="263"/>
                  </a:lnTo>
                  <a:lnTo>
                    <a:pt x="0" y="293"/>
                  </a:lnTo>
                  <a:lnTo>
                    <a:pt x="1" y="323"/>
                  </a:lnTo>
                  <a:lnTo>
                    <a:pt x="5" y="352"/>
                  </a:lnTo>
                  <a:lnTo>
                    <a:pt x="12" y="381"/>
                  </a:lnTo>
                  <a:lnTo>
                    <a:pt x="23" y="407"/>
                  </a:lnTo>
                  <a:lnTo>
                    <a:pt x="35" y="434"/>
                  </a:lnTo>
                  <a:lnTo>
                    <a:pt x="49" y="458"/>
                  </a:lnTo>
                  <a:lnTo>
                    <a:pt x="66" y="480"/>
                  </a:lnTo>
                  <a:lnTo>
                    <a:pt x="86" y="501"/>
                  </a:lnTo>
                  <a:lnTo>
                    <a:pt x="107" y="520"/>
                  </a:lnTo>
                  <a:lnTo>
                    <a:pt x="129" y="536"/>
                  </a:lnTo>
                  <a:lnTo>
                    <a:pt x="153" y="551"/>
                  </a:lnTo>
                  <a:lnTo>
                    <a:pt x="178" y="564"/>
                  </a:lnTo>
                  <a:lnTo>
                    <a:pt x="206" y="574"/>
                  </a:lnTo>
                  <a:lnTo>
                    <a:pt x="234" y="581"/>
                  </a:lnTo>
                  <a:lnTo>
                    <a:pt x="262" y="586"/>
                  </a:lnTo>
                  <a:lnTo>
                    <a:pt x="292" y="587"/>
                  </a:lnTo>
                  <a:lnTo>
                    <a:pt x="314" y="586"/>
                  </a:lnTo>
                  <a:lnTo>
                    <a:pt x="335" y="583"/>
                  </a:lnTo>
                  <a:lnTo>
                    <a:pt x="356" y="580"/>
                  </a:lnTo>
                  <a:lnTo>
                    <a:pt x="375" y="575"/>
                  </a:lnTo>
                  <a:lnTo>
                    <a:pt x="395" y="569"/>
                  </a:lnTo>
                  <a:lnTo>
                    <a:pt x="413" y="560"/>
                  </a:lnTo>
                  <a:lnTo>
                    <a:pt x="432" y="551"/>
                  </a:lnTo>
                  <a:lnTo>
                    <a:pt x="449" y="541"/>
                  </a:lnTo>
                  <a:lnTo>
                    <a:pt x="466" y="531"/>
                  </a:lnTo>
                  <a:lnTo>
                    <a:pt x="481" y="518"/>
                  </a:lnTo>
                  <a:lnTo>
                    <a:pt x="496" y="504"/>
                  </a:lnTo>
                  <a:lnTo>
                    <a:pt x="510" y="490"/>
                  </a:lnTo>
                  <a:lnTo>
                    <a:pt x="523" y="474"/>
                  </a:lnTo>
                  <a:lnTo>
                    <a:pt x="536" y="458"/>
                  </a:lnTo>
                  <a:lnTo>
                    <a:pt x="546" y="441"/>
                  </a:lnTo>
                  <a:lnTo>
                    <a:pt x="555" y="423"/>
                  </a:lnTo>
                  <a:lnTo>
                    <a:pt x="558" y="425"/>
                  </a:lnTo>
                  <a:lnTo>
                    <a:pt x="560" y="425"/>
                  </a:lnTo>
                  <a:lnTo>
                    <a:pt x="562" y="425"/>
                  </a:lnTo>
                  <a:lnTo>
                    <a:pt x="564" y="425"/>
                  </a:lnTo>
                  <a:lnTo>
                    <a:pt x="584" y="422"/>
                  </a:lnTo>
                  <a:lnTo>
                    <a:pt x="601" y="415"/>
                  </a:lnTo>
                  <a:lnTo>
                    <a:pt x="618" y="404"/>
                  </a:lnTo>
                  <a:lnTo>
                    <a:pt x="632" y="388"/>
                  </a:lnTo>
                  <a:lnTo>
                    <a:pt x="644" y="370"/>
                  </a:lnTo>
                  <a:lnTo>
                    <a:pt x="653" y="349"/>
                  </a:lnTo>
                  <a:lnTo>
                    <a:pt x="658" y="326"/>
                  </a:lnTo>
                  <a:lnTo>
                    <a:pt x="660" y="300"/>
                  </a:lnTo>
                  <a:lnTo>
                    <a:pt x="658" y="275"/>
                  </a:lnTo>
                  <a:lnTo>
                    <a:pt x="653" y="252"/>
                  </a:lnTo>
                  <a:lnTo>
                    <a:pt x="644" y="231"/>
                  </a:lnTo>
                  <a:lnTo>
                    <a:pt x="632" y="213"/>
                  </a:lnTo>
                  <a:lnTo>
                    <a:pt x="618" y="198"/>
                  </a:lnTo>
                  <a:lnTo>
                    <a:pt x="601" y="186"/>
                  </a:lnTo>
                  <a:lnTo>
                    <a:pt x="584" y="179"/>
                  </a:lnTo>
                  <a:lnTo>
                    <a:pt x="564" y="17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16"/>
            <p:cNvSpPr>
              <a:spLocks/>
            </p:cNvSpPr>
            <p:nvPr/>
          </p:nvSpPr>
          <p:spPr bwMode="auto">
            <a:xfrm>
              <a:off x="4383" y="2904"/>
              <a:ext cx="290" cy="248"/>
            </a:xfrm>
            <a:custGeom>
              <a:avLst/>
              <a:gdLst/>
              <a:ahLst/>
              <a:cxnLst>
                <a:cxn ang="0">
                  <a:pos x="521" y="189"/>
                </a:cxn>
                <a:cxn ang="0">
                  <a:pos x="512" y="191"/>
                </a:cxn>
                <a:cxn ang="0">
                  <a:pos x="503" y="194"/>
                </a:cxn>
                <a:cxn ang="0">
                  <a:pos x="495" y="200"/>
                </a:cxn>
                <a:cxn ang="0">
                  <a:pos x="487" y="183"/>
                </a:cxn>
                <a:cxn ang="0">
                  <a:pos x="472" y="142"/>
                </a:cxn>
                <a:cxn ang="0">
                  <a:pos x="450" y="106"/>
                </a:cxn>
                <a:cxn ang="0">
                  <a:pos x="423" y="72"/>
                </a:cxn>
                <a:cxn ang="0">
                  <a:pos x="391" y="46"/>
                </a:cxn>
                <a:cxn ang="0">
                  <a:pos x="354" y="24"/>
                </a:cxn>
                <a:cxn ang="0">
                  <a:pos x="314" y="9"/>
                </a:cxn>
                <a:cxn ang="0">
                  <a:pos x="270" y="1"/>
                </a:cxn>
                <a:cxn ang="0">
                  <a:pos x="223" y="1"/>
                </a:cxn>
                <a:cxn ang="0">
                  <a:pos x="174" y="11"/>
                </a:cxn>
                <a:cxn ang="0">
                  <a:pos x="131" y="30"/>
                </a:cxn>
                <a:cxn ang="0">
                  <a:pos x="91" y="56"/>
                </a:cxn>
                <a:cxn ang="0">
                  <a:pos x="57" y="90"/>
                </a:cxn>
                <a:cxn ang="0">
                  <a:pos x="30" y="129"/>
                </a:cxn>
                <a:cxn ang="0">
                  <a:pos x="12" y="174"/>
                </a:cxn>
                <a:cxn ang="0">
                  <a:pos x="2" y="222"/>
                </a:cxn>
                <a:cxn ang="0">
                  <a:pos x="2" y="273"/>
                </a:cxn>
                <a:cxn ang="0">
                  <a:pos x="12" y="321"/>
                </a:cxn>
                <a:cxn ang="0">
                  <a:pos x="30" y="366"/>
                </a:cxn>
                <a:cxn ang="0">
                  <a:pos x="57" y="405"/>
                </a:cxn>
                <a:cxn ang="0">
                  <a:pos x="91" y="438"/>
                </a:cxn>
                <a:cxn ang="0">
                  <a:pos x="131" y="465"/>
                </a:cxn>
                <a:cxn ang="0">
                  <a:pos x="174" y="483"/>
                </a:cxn>
                <a:cxn ang="0">
                  <a:pos x="223" y="494"/>
                </a:cxn>
                <a:cxn ang="0">
                  <a:pos x="269" y="494"/>
                </a:cxn>
                <a:cxn ang="0">
                  <a:pos x="310" y="487"/>
                </a:cxn>
                <a:cxn ang="0">
                  <a:pos x="349" y="474"/>
                </a:cxn>
                <a:cxn ang="0">
                  <a:pos x="384" y="455"/>
                </a:cxn>
                <a:cxn ang="0">
                  <a:pos x="415" y="430"/>
                </a:cxn>
                <a:cxn ang="0">
                  <a:pos x="442" y="402"/>
                </a:cxn>
                <a:cxn ang="0">
                  <a:pos x="464" y="368"/>
                </a:cxn>
                <a:cxn ang="0">
                  <a:pos x="481" y="331"/>
                </a:cxn>
                <a:cxn ang="0">
                  <a:pos x="492" y="316"/>
                </a:cxn>
                <a:cxn ang="0">
                  <a:pos x="500" y="324"/>
                </a:cxn>
                <a:cxn ang="0">
                  <a:pos x="510" y="329"/>
                </a:cxn>
                <a:cxn ang="0">
                  <a:pos x="520" y="333"/>
                </a:cxn>
                <a:cxn ang="0">
                  <a:pos x="538" y="331"/>
                </a:cxn>
                <a:cxn ang="0">
                  <a:pos x="557" y="320"/>
                </a:cxn>
                <a:cxn ang="0">
                  <a:pos x="572" y="300"/>
                </a:cxn>
                <a:cxn ang="0">
                  <a:pos x="580" y="275"/>
                </a:cxn>
                <a:cxn ang="0">
                  <a:pos x="580" y="246"/>
                </a:cxn>
                <a:cxn ang="0">
                  <a:pos x="572" y="220"/>
                </a:cxn>
                <a:cxn ang="0">
                  <a:pos x="557" y="201"/>
                </a:cxn>
                <a:cxn ang="0">
                  <a:pos x="538" y="190"/>
                </a:cxn>
              </a:cxnLst>
              <a:rect l="0" t="0" r="r" b="b"/>
              <a:pathLst>
                <a:path w="581" h="495">
                  <a:moveTo>
                    <a:pt x="526" y="189"/>
                  </a:moveTo>
                  <a:lnTo>
                    <a:pt x="521" y="189"/>
                  </a:lnTo>
                  <a:lnTo>
                    <a:pt x="517" y="190"/>
                  </a:lnTo>
                  <a:lnTo>
                    <a:pt x="512" y="191"/>
                  </a:lnTo>
                  <a:lnTo>
                    <a:pt x="508" y="192"/>
                  </a:lnTo>
                  <a:lnTo>
                    <a:pt x="503" y="194"/>
                  </a:lnTo>
                  <a:lnTo>
                    <a:pt x="500" y="198"/>
                  </a:lnTo>
                  <a:lnTo>
                    <a:pt x="495" y="200"/>
                  </a:lnTo>
                  <a:lnTo>
                    <a:pt x="492" y="204"/>
                  </a:lnTo>
                  <a:lnTo>
                    <a:pt x="487" y="183"/>
                  </a:lnTo>
                  <a:lnTo>
                    <a:pt x="480" y="162"/>
                  </a:lnTo>
                  <a:lnTo>
                    <a:pt x="472" y="142"/>
                  </a:lnTo>
                  <a:lnTo>
                    <a:pt x="462" y="123"/>
                  </a:lnTo>
                  <a:lnTo>
                    <a:pt x="450" y="106"/>
                  </a:lnTo>
                  <a:lnTo>
                    <a:pt x="437" y="88"/>
                  </a:lnTo>
                  <a:lnTo>
                    <a:pt x="423" y="72"/>
                  </a:lnTo>
                  <a:lnTo>
                    <a:pt x="407" y="58"/>
                  </a:lnTo>
                  <a:lnTo>
                    <a:pt x="391" y="46"/>
                  </a:lnTo>
                  <a:lnTo>
                    <a:pt x="373" y="34"/>
                  </a:lnTo>
                  <a:lnTo>
                    <a:pt x="354" y="24"/>
                  </a:lnTo>
                  <a:lnTo>
                    <a:pt x="335" y="16"/>
                  </a:lnTo>
                  <a:lnTo>
                    <a:pt x="314" y="9"/>
                  </a:lnTo>
                  <a:lnTo>
                    <a:pt x="292" y="4"/>
                  </a:lnTo>
                  <a:lnTo>
                    <a:pt x="270" y="1"/>
                  </a:lnTo>
                  <a:lnTo>
                    <a:pt x="248" y="0"/>
                  </a:lnTo>
                  <a:lnTo>
                    <a:pt x="223" y="1"/>
                  </a:lnTo>
                  <a:lnTo>
                    <a:pt x="199" y="4"/>
                  </a:lnTo>
                  <a:lnTo>
                    <a:pt x="174" y="11"/>
                  </a:lnTo>
                  <a:lnTo>
                    <a:pt x="153" y="19"/>
                  </a:lnTo>
                  <a:lnTo>
                    <a:pt x="131" y="30"/>
                  </a:lnTo>
                  <a:lnTo>
                    <a:pt x="110" y="42"/>
                  </a:lnTo>
                  <a:lnTo>
                    <a:pt x="91" y="56"/>
                  </a:lnTo>
                  <a:lnTo>
                    <a:pt x="73" y="72"/>
                  </a:lnTo>
                  <a:lnTo>
                    <a:pt x="57" y="90"/>
                  </a:lnTo>
                  <a:lnTo>
                    <a:pt x="43" y="109"/>
                  </a:lnTo>
                  <a:lnTo>
                    <a:pt x="30" y="129"/>
                  </a:lnTo>
                  <a:lnTo>
                    <a:pt x="20" y="151"/>
                  </a:lnTo>
                  <a:lnTo>
                    <a:pt x="12" y="174"/>
                  </a:lnTo>
                  <a:lnTo>
                    <a:pt x="5" y="198"/>
                  </a:lnTo>
                  <a:lnTo>
                    <a:pt x="2" y="222"/>
                  </a:lnTo>
                  <a:lnTo>
                    <a:pt x="0" y="247"/>
                  </a:lnTo>
                  <a:lnTo>
                    <a:pt x="2" y="273"/>
                  </a:lnTo>
                  <a:lnTo>
                    <a:pt x="5" y="297"/>
                  </a:lnTo>
                  <a:lnTo>
                    <a:pt x="12" y="321"/>
                  </a:lnTo>
                  <a:lnTo>
                    <a:pt x="20" y="344"/>
                  </a:lnTo>
                  <a:lnTo>
                    <a:pt x="30" y="366"/>
                  </a:lnTo>
                  <a:lnTo>
                    <a:pt x="43" y="385"/>
                  </a:lnTo>
                  <a:lnTo>
                    <a:pt x="57" y="405"/>
                  </a:lnTo>
                  <a:lnTo>
                    <a:pt x="73" y="422"/>
                  </a:lnTo>
                  <a:lnTo>
                    <a:pt x="91" y="438"/>
                  </a:lnTo>
                  <a:lnTo>
                    <a:pt x="110" y="452"/>
                  </a:lnTo>
                  <a:lnTo>
                    <a:pt x="131" y="465"/>
                  </a:lnTo>
                  <a:lnTo>
                    <a:pt x="153" y="475"/>
                  </a:lnTo>
                  <a:lnTo>
                    <a:pt x="174" y="483"/>
                  </a:lnTo>
                  <a:lnTo>
                    <a:pt x="199" y="490"/>
                  </a:lnTo>
                  <a:lnTo>
                    <a:pt x="223" y="494"/>
                  </a:lnTo>
                  <a:lnTo>
                    <a:pt x="248" y="495"/>
                  </a:lnTo>
                  <a:lnTo>
                    <a:pt x="269" y="494"/>
                  </a:lnTo>
                  <a:lnTo>
                    <a:pt x="290" y="491"/>
                  </a:lnTo>
                  <a:lnTo>
                    <a:pt x="310" y="487"/>
                  </a:lnTo>
                  <a:lnTo>
                    <a:pt x="330" y="481"/>
                  </a:lnTo>
                  <a:lnTo>
                    <a:pt x="349" y="474"/>
                  </a:lnTo>
                  <a:lnTo>
                    <a:pt x="367" y="465"/>
                  </a:lnTo>
                  <a:lnTo>
                    <a:pt x="384" y="455"/>
                  </a:lnTo>
                  <a:lnTo>
                    <a:pt x="400" y="443"/>
                  </a:lnTo>
                  <a:lnTo>
                    <a:pt x="415" y="430"/>
                  </a:lnTo>
                  <a:lnTo>
                    <a:pt x="429" y="417"/>
                  </a:lnTo>
                  <a:lnTo>
                    <a:pt x="442" y="402"/>
                  </a:lnTo>
                  <a:lnTo>
                    <a:pt x="453" y="385"/>
                  </a:lnTo>
                  <a:lnTo>
                    <a:pt x="464" y="368"/>
                  </a:lnTo>
                  <a:lnTo>
                    <a:pt x="473" y="350"/>
                  </a:lnTo>
                  <a:lnTo>
                    <a:pt x="481" y="331"/>
                  </a:lnTo>
                  <a:lnTo>
                    <a:pt x="487" y="312"/>
                  </a:lnTo>
                  <a:lnTo>
                    <a:pt x="492" y="316"/>
                  </a:lnTo>
                  <a:lnTo>
                    <a:pt x="495" y="320"/>
                  </a:lnTo>
                  <a:lnTo>
                    <a:pt x="500" y="324"/>
                  </a:lnTo>
                  <a:lnTo>
                    <a:pt x="505" y="327"/>
                  </a:lnTo>
                  <a:lnTo>
                    <a:pt x="510" y="329"/>
                  </a:lnTo>
                  <a:lnTo>
                    <a:pt x="515" y="331"/>
                  </a:lnTo>
                  <a:lnTo>
                    <a:pt x="520" y="333"/>
                  </a:lnTo>
                  <a:lnTo>
                    <a:pt x="526" y="333"/>
                  </a:lnTo>
                  <a:lnTo>
                    <a:pt x="538" y="331"/>
                  </a:lnTo>
                  <a:lnTo>
                    <a:pt x="548" y="327"/>
                  </a:lnTo>
                  <a:lnTo>
                    <a:pt x="557" y="320"/>
                  </a:lnTo>
                  <a:lnTo>
                    <a:pt x="565" y="312"/>
                  </a:lnTo>
                  <a:lnTo>
                    <a:pt x="572" y="300"/>
                  </a:lnTo>
                  <a:lnTo>
                    <a:pt x="577" y="289"/>
                  </a:lnTo>
                  <a:lnTo>
                    <a:pt x="580" y="275"/>
                  </a:lnTo>
                  <a:lnTo>
                    <a:pt x="581" y="260"/>
                  </a:lnTo>
                  <a:lnTo>
                    <a:pt x="580" y="246"/>
                  </a:lnTo>
                  <a:lnTo>
                    <a:pt x="577" y="232"/>
                  </a:lnTo>
                  <a:lnTo>
                    <a:pt x="572" y="220"/>
                  </a:lnTo>
                  <a:lnTo>
                    <a:pt x="565" y="209"/>
                  </a:lnTo>
                  <a:lnTo>
                    <a:pt x="557" y="201"/>
                  </a:lnTo>
                  <a:lnTo>
                    <a:pt x="548" y="194"/>
                  </a:lnTo>
                  <a:lnTo>
                    <a:pt x="538" y="190"/>
                  </a:lnTo>
                  <a:lnTo>
                    <a:pt x="526" y="18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7"/>
            <p:cNvSpPr>
              <a:spLocks/>
            </p:cNvSpPr>
            <p:nvPr/>
          </p:nvSpPr>
          <p:spPr bwMode="auto">
            <a:xfrm>
              <a:off x="4445" y="3077"/>
              <a:ext cx="118" cy="40"/>
            </a:xfrm>
            <a:custGeom>
              <a:avLst/>
              <a:gdLst/>
              <a:ahLst/>
              <a:cxnLst>
                <a:cxn ang="0">
                  <a:pos x="0" y="0"/>
                </a:cxn>
                <a:cxn ang="0">
                  <a:pos x="2" y="8"/>
                </a:cxn>
                <a:cxn ang="0">
                  <a:pos x="4" y="16"/>
                </a:cxn>
                <a:cxn ang="0">
                  <a:pos x="8" y="24"/>
                </a:cxn>
                <a:cxn ang="0">
                  <a:pos x="11" y="32"/>
                </a:cxn>
                <a:cxn ang="0">
                  <a:pos x="17" y="41"/>
                </a:cxn>
                <a:cxn ang="0">
                  <a:pos x="24" y="50"/>
                </a:cxn>
                <a:cxn ang="0">
                  <a:pos x="32" y="58"/>
                </a:cxn>
                <a:cxn ang="0">
                  <a:pos x="44" y="66"/>
                </a:cxn>
                <a:cxn ang="0">
                  <a:pos x="59" y="74"/>
                </a:cxn>
                <a:cxn ang="0">
                  <a:pos x="74" y="78"/>
                </a:cxn>
                <a:cxn ang="0">
                  <a:pos x="89" y="81"/>
                </a:cxn>
                <a:cxn ang="0">
                  <a:pos x="102" y="82"/>
                </a:cxn>
                <a:cxn ang="0">
                  <a:pos x="115" y="82"/>
                </a:cxn>
                <a:cxn ang="0">
                  <a:pos x="124" y="82"/>
                </a:cxn>
                <a:cxn ang="0">
                  <a:pos x="131" y="81"/>
                </a:cxn>
                <a:cxn ang="0">
                  <a:pos x="134" y="81"/>
                </a:cxn>
                <a:cxn ang="0">
                  <a:pos x="236" y="0"/>
                </a:cxn>
                <a:cxn ang="0">
                  <a:pos x="0" y="0"/>
                </a:cxn>
              </a:cxnLst>
              <a:rect l="0" t="0" r="r" b="b"/>
              <a:pathLst>
                <a:path w="236" h="82">
                  <a:moveTo>
                    <a:pt x="0" y="0"/>
                  </a:moveTo>
                  <a:lnTo>
                    <a:pt x="2" y="8"/>
                  </a:lnTo>
                  <a:lnTo>
                    <a:pt x="4" y="16"/>
                  </a:lnTo>
                  <a:lnTo>
                    <a:pt x="8" y="24"/>
                  </a:lnTo>
                  <a:lnTo>
                    <a:pt x="11" y="32"/>
                  </a:lnTo>
                  <a:lnTo>
                    <a:pt x="17" y="41"/>
                  </a:lnTo>
                  <a:lnTo>
                    <a:pt x="24" y="50"/>
                  </a:lnTo>
                  <a:lnTo>
                    <a:pt x="32" y="58"/>
                  </a:lnTo>
                  <a:lnTo>
                    <a:pt x="44" y="66"/>
                  </a:lnTo>
                  <a:lnTo>
                    <a:pt x="59" y="74"/>
                  </a:lnTo>
                  <a:lnTo>
                    <a:pt x="74" y="78"/>
                  </a:lnTo>
                  <a:lnTo>
                    <a:pt x="89" y="81"/>
                  </a:lnTo>
                  <a:lnTo>
                    <a:pt x="102" y="82"/>
                  </a:lnTo>
                  <a:lnTo>
                    <a:pt x="115" y="82"/>
                  </a:lnTo>
                  <a:lnTo>
                    <a:pt x="124" y="82"/>
                  </a:lnTo>
                  <a:lnTo>
                    <a:pt x="131" y="81"/>
                  </a:lnTo>
                  <a:lnTo>
                    <a:pt x="134" y="81"/>
                  </a:lnTo>
                  <a:lnTo>
                    <a:pt x="236"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8"/>
            <p:cNvSpPr>
              <a:spLocks/>
            </p:cNvSpPr>
            <p:nvPr/>
          </p:nvSpPr>
          <p:spPr bwMode="auto">
            <a:xfrm>
              <a:off x="4461" y="3086"/>
              <a:ext cx="69" cy="12"/>
            </a:xfrm>
            <a:custGeom>
              <a:avLst/>
              <a:gdLst/>
              <a:ahLst/>
              <a:cxnLst>
                <a:cxn ang="0">
                  <a:pos x="0" y="0"/>
                </a:cxn>
                <a:cxn ang="0">
                  <a:pos x="12" y="25"/>
                </a:cxn>
                <a:cxn ang="0">
                  <a:pos x="105" y="25"/>
                </a:cxn>
                <a:cxn ang="0">
                  <a:pos x="140" y="0"/>
                </a:cxn>
                <a:cxn ang="0">
                  <a:pos x="0" y="0"/>
                </a:cxn>
              </a:cxnLst>
              <a:rect l="0" t="0" r="r" b="b"/>
              <a:pathLst>
                <a:path w="140" h="25">
                  <a:moveTo>
                    <a:pt x="0" y="0"/>
                  </a:moveTo>
                  <a:lnTo>
                    <a:pt x="12" y="25"/>
                  </a:lnTo>
                  <a:lnTo>
                    <a:pt x="105" y="25"/>
                  </a:lnTo>
                  <a:lnTo>
                    <a:pt x="14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9"/>
            <p:cNvSpPr>
              <a:spLocks/>
            </p:cNvSpPr>
            <p:nvPr/>
          </p:nvSpPr>
          <p:spPr bwMode="auto">
            <a:xfrm>
              <a:off x="4426" y="2954"/>
              <a:ext cx="30" cy="30"/>
            </a:xfrm>
            <a:custGeom>
              <a:avLst/>
              <a:gdLst/>
              <a:ahLst/>
              <a:cxnLst>
                <a:cxn ang="0">
                  <a:pos x="31" y="61"/>
                </a:cxn>
                <a:cxn ang="0">
                  <a:pos x="42" y="58"/>
                </a:cxn>
                <a:cxn ang="0">
                  <a:pos x="52" y="52"/>
                </a:cxn>
                <a:cxn ang="0">
                  <a:pos x="59" y="42"/>
                </a:cxn>
                <a:cxn ang="0">
                  <a:pos x="61" y="31"/>
                </a:cxn>
                <a:cxn ang="0">
                  <a:pos x="59" y="18"/>
                </a:cxn>
                <a:cxn ang="0">
                  <a:pos x="52" y="9"/>
                </a:cxn>
                <a:cxn ang="0">
                  <a:pos x="42" y="2"/>
                </a:cxn>
                <a:cxn ang="0">
                  <a:pos x="31" y="0"/>
                </a:cxn>
                <a:cxn ang="0">
                  <a:pos x="18" y="2"/>
                </a:cxn>
                <a:cxn ang="0">
                  <a:pos x="9" y="9"/>
                </a:cxn>
                <a:cxn ang="0">
                  <a:pos x="2" y="18"/>
                </a:cxn>
                <a:cxn ang="0">
                  <a:pos x="0" y="31"/>
                </a:cxn>
                <a:cxn ang="0">
                  <a:pos x="2" y="42"/>
                </a:cxn>
                <a:cxn ang="0">
                  <a:pos x="9" y="52"/>
                </a:cxn>
                <a:cxn ang="0">
                  <a:pos x="18" y="58"/>
                </a:cxn>
                <a:cxn ang="0">
                  <a:pos x="31" y="61"/>
                </a:cxn>
              </a:cxnLst>
              <a:rect l="0" t="0" r="r" b="b"/>
              <a:pathLst>
                <a:path w="61" h="61">
                  <a:moveTo>
                    <a:pt x="31" y="61"/>
                  </a:moveTo>
                  <a:lnTo>
                    <a:pt x="42" y="58"/>
                  </a:lnTo>
                  <a:lnTo>
                    <a:pt x="52" y="52"/>
                  </a:lnTo>
                  <a:lnTo>
                    <a:pt x="59" y="42"/>
                  </a:lnTo>
                  <a:lnTo>
                    <a:pt x="61" y="31"/>
                  </a:lnTo>
                  <a:lnTo>
                    <a:pt x="59" y="18"/>
                  </a:lnTo>
                  <a:lnTo>
                    <a:pt x="52" y="9"/>
                  </a:lnTo>
                  <a:lnTo>
                    <a:pt x="42" y="2"/>
                  </a:lnTo>
                  <a:lnTo>
                    <a:pt x="31" y="0"/>
                  </a:lnTo>
                  <a:lnTo>
                    <a:pt x="18" y="2"/>
                  </a:lnTo>
                  <a:lnTo>
                    <a:pt x="9" y="9"/>
                  </a:lnTo>
                  <a:lnTo>
                    <a:pt x="2" y="18"/>
                  </a:lnTo>
                  <a:lnTo>
                    <a:pt x="0" y="31"/>
                  </a:lnTo>
                  <a:lnTo>
                    <a:pt x="2" y="42"/>
                  </a:lnTo>
                  <a:lnTo>
                    <a:pt x="9" y="52"/>
                  </a:lnTo>
                  <a:lnTo>
                    <a:pt x="18" y="58"/>
                  </a:lnTo>
                  <a:lnTo>
                    <a:pt x="31" y="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20"/>
            <p:cNvSpPr>
              <a:spLocks/>
            </p:cNvSpPr>
            <p:nvPr/>
          </p:nvSpPr>
          <p:spPr bwMode="auto">
            <a:xfrm>
              <a:off x="4522" y="2955"/>
              <a:ext cx="36" cy="36"/>
            </a:xfrm>
            <a:custGeom>
              <a:avLst/>
              <a:gdLst/>
              <a:ahLst/>
              <a:cxnLst>
                <a:cxn ang="0">
                  <a:pos x="36" y="71"/>
                </a:cxn>
                <a:cxn ang="0">
                  <a:pos x="43" y="70"/>
                </a:cxn>
                <a:cxn ang="0">
                  <a:pos x="50" y="69"/>
                </a:cxn>
                <a:cxn ang="0">
                  <a:pos x="56" y="66"/>
                </a:cxn>
                <a:cxn ang="0">
                  <a:pos x="61" y="61"/>
                </a:cxn>
                <a:cxn ang="0">
                  <a:pos x="66" y="55"/>
                </a:cxn>
                <a:cxn ang="0">
                  <a:pos x="70" y="50"/>
                </a:cxn>
                <a:cxn ang="0">
                  <a:pos x="71" y="43"/>
                </a:cxn>
                <a:cxn ang="0">
                  <a:pos x="72" y="36"/>
                </a:cxn>
                <a:cxn ang="0">
                  <a:pos x="71" y="29"/>
                </a:cxn>
                <a:cxn ang="0">
                  <a:pos x="70" y="22"/>
                </a:cxn>
                <a:cxn ang="0">
                  <a:pos x="66" y="16"/>
                </a:cxn>
                <a:cxn ang="0">
                  <a:pos x="61" y="10"/>
                </a:cxn>
                <a:cxn ang="0">
                  <a:pos x="56" y="6"/>
                </a:cxn>
                <a:cxn ang="0">
                  <a:pos x="50" y="2"/>
                </a:cxn>
                <a:cxn ang="0">
                  <a:pos x="43" y="1"/>
                </a:cxn>
                <a:cxn ang="0">
                  <a:pos x="36" y="0"/>
                </a:cxn>
                <a:cxn ang="0">
                  <a:pos x="29" y="1"/>
                </a:cxn>
                <a:cxn ang="0">
                  <a:pos x="22" y="2"/>
                </a:cxn>
                <a:cxn ang="0">
                  <a:pos x="17" y="6"/>
                </a:cxn>
                <a:cxn ang="0">
                  <a:pos x="11" y="10"/>
                </a:cxn>
                <a:cxn ang="0">
                  <a:pos x="6" y="16"/>
                </a:cxn>
                <a:cxn ang="0">
                  <a:pos x="3" y="22"/>
                </a:cxn>
                <a:cxn ang="0">
                  <a:pos x="2" y="29"/>
                </a:cxn>
                <a:cxn ang="0">
                  <a:pos x="0" y="36"/>
                </a:cxn>
                <a:cxn ang="0">
                  <a:pos x="2" y="43"/>
                </a:cxn>
                <a:cxn ang="0">
                  <a:pos x="3" y="50"/>
                </a:cxn>
                <a:cxn ang="0">
                  <a:pos x="6" y="55"/>
                </a:cxn>
                <a:cxn ang="0">
                  <a:pos x="11" y="61"/>
                </a:cxn>
                <a:cxn ang="0">
                  <a:pos x="17" y="66"/>
                </a:cxn>
                <a:cxn ang="0">
                  <a:pos x="22" y="69"/>
                </a:cxn>
                <a:cxn ang="0">
                  <a:pos x="29" y="70"/>
                </a:cxn>
                <a:cxn ang="0">
                  <a:pos x="36" y="71"/>
                </a:cxn>
              </a:cxnLst>
              <a:rect l="0" t="0" r="r" b="b"/>
              <a:pathLst>
                <a:path w="72" h="71">
                  <a:moveTo>
                    <a:pt x="36" y="71"/>
                  </a:moveTo>
                  <a:lnTo>
                    <a:pt x="43" y="70"/>
                  </a:lnTo>
                  <a:lnTo>
                    <a:pt x="50" y="69"/>
                  </a:lnTo>
                  <a:lnTo>
                    <a:pt x="56" y="66"/>
                  </a:lnTo>
                  <a:lnTo>
                    <a:pt x="61" y="61"/>
                  </a:lnTo>
                  <a:lnTo>
                    <a:pt x="66" y="55"/>
                  </a:lnTo>
                  <a:lnTo>
                    <a:pt x="70" y="50"/>
                  </a:lnTo>
                  <a:lnTo>
                    <a:pt x="71" y="43"/>
                  </a:lnTo>
                  <a:lnTo>
                    <a:pt x="72" y="36"/>
                  </a:lnTo>
                  <a:lnTo>
                    <a:pt x="71" y="29"/>
                  </a:lnTo>
                  <a:lnTo>
                    <a:pt x="70" y="22"/>
                  </a:lnTo>
                  <a:lnTo>
                    <a:pt x="66" y="16"/>
                  </a:lnTo>
                  <a:lnTo>
                    <a:pt x="61" y="10"/>
                  </a:lnTo>
                  <a:lnTo>
                    <a:pt x="56" y="6"/>
                  </a:lnTo>
                  <a:lnTo>
                    <a:pt x="50" y="2"/>
                  </a:lnTo>
                  <a:lnTo>
                    <a:pt x="43" y="1"/>
                  </a:lnTo>
                  <a:lnTo>
                    <a:pt x="36" y="0"/>
                  </a:lnTo>
                  <a:lnTo>
                    <a:pt x="29" y="1"/>
                  </a:lnTo>
                  <a:lnTo>
                    <a:pt x="22" y="2"/>
                  </a:lnTo>
                  <a:lnTo>
                    <a:pt x="17" y="6"/>
                  </a:lnTo>
                  <a:lnTo>
                    <a:pt x="11" y="10"/>
                  </a:lnTo>
                  <a:lnTo>
                    <a:pt x="6" y="16"/>
                  </a:lnTo>
                  <a:lnTo>
                    <a:pt x="3" y="22"/>
                  </a:lnTo>
                  <a:lnTo>
                    <a:pt x="2" y="29"/>
                  </a:lnTo>
                  <a:lnTo>
                    <a:pt x="0" y="36"/>
                  </a:lnTo>
                  <a:lnTo>
                    <a:pt x="2" y="43"/>
                  </a:lnTo>
                  <a:lnTo>
                    <a:pt x="3" y="50"/>
                  </a:lnTo>
                  <a:lnTo>
                    <a:pt x="6" y="55"/>
                  </a:lnTo>
                  <a:lnTo>
                    <a:pt x="11" y="61"/>
                  </a:lnTo>
                  <a:lnTo>
                    <a:pt x="17" y="66"/>
                  </a:lnTo>
                  <a:lnTo>
                    <a:pt x="22" y="69"/>
                  </a:lnTo>
                  <a:lnTo>
                    <a:pt x="29" y="70"/>
                  </a:lnTo>
                  <a:lnTo>
                    <a:pt x="36" y="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1"/>
            <p:cNvSpPr>
              <a:spLocks/>
            </p:cNvSpPr>
            <p:nvPr/>
          </p:nvSpPr>
          <p:spPr bwMode="auto">
            <a:xfrm>
              <a:off x="4437" y="2957"/>
              <a:ext cx="70" cy="88"/>
            </a:xfrm>
            <a:custGeom>
              <a:avLst/>
              <a:gdLst/>
              <a:ahLst/>
              <a:cxnLst>
                <a:cxn ang="0">
                  <a:pos x="38" y="152"/>
                </a:cxn>
                <a:cxn ang="0">
                  <a:pos x="99" y="41"/>
                </a:cxn>
                <a:cxn ang="0">
                  <a:pos x="99" y="0"/>
                </a:cxn>
                <a:cxn ang="0">
                  <a:pos x="0" y="175"/>
                </a:cxn>
                <a:cxn ang="0">
                  <a:pos x="138" y="172"/>
                </a:cxn>
                <a:cxn ang="0">
                  <a:pos x="138" y="150"/>
                </a:cxn>
                <a:cxn ang="0">
                  <a:pos x="38" y="152"/>
                </a:cxn>
              </a:cxnLst>
              <a:rect l="0" t="0" r="r" b="b"/>
              <a:pathLst>
                <a:path w="138" h="175">
                  <a:moveTo>
                    <a:pt x="38" y="152"/>
                  </a:moveTo>
                  <a:lnTo>
                    <a:pt x="99" y="41"/>
                  </a:lnTo>
                  <a:lnTo>
                    <a:pt x="99" y="0"/>
                  </a:lnTo>
                  <a:lnTo>
                    <a:pt x="0" y="175"/>
                  </a:lnTo>
                  <a:lnTo>
                    <a:pt x="138" y="172"/>
                  </a:lnTo>
                  <a:lnTo>
                    <a:pt x="138" y="150"/>
                  </a:lnTo>
                  <a:lnTo>
                    <a:pt x="38" y="1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auto">
            <a:xfrm>
              <a:off x="4286" y="3188"/>
              <a:ext cx="491" cy="650"/>
            </a:xfrm>
            <a:custGeom>
              <a:avLst/>
              <a:gdLst/>
              <a:ahLst/>
              <a:cxnLst>
                <a:cxn ang="0">
                  <a:pos x="222" y="613"/>
                </a:cxn>
                <a:cxn ang="0">
                  <a:pos x="190" y="724"/>
                </a:cxn>
                <a:cxn ang="0">
                  <a:pos x="156" y="902"/>
                </a:cxn>
                <a:cxn ang="0">
                  <a:pos x="159" y="1069"/>
                </a:cxn>
                <a:cxn ang="0">
                  <a:pos x="178" y="1184"/>
                </a:cxn>
                <a:cxn ang="0">
                  <a:pos x="190" y="1227"/>
                </a:cxn>
                <a:cxn ang="0">
                  <a:pos x="288" y="1233"/>
                </a:cxn>
                <a:cxn ang="0">
                  <a:pos x="237" y="1257"/>
                </a:cxn>
                <a:cxn ang="0">
                  <a:pos x="218" y="1299"/>
                </a:cxn>
                <a:cxn ang="0">
                  <a:pos x="480" y="1274"/>
                </a:cxn>
                <a:cxn ang="0">
                  <a:pos x="445" y="1207"/>
                </a:cxn>
                <a:cxn ang="0">
                  <a:pos x="441" y="1009"/>
                </a:cxn>
                <a:cxn ang="0">
                  <a:pos x="459" y="913"/>
                </a:cxn>
                <a:cxn ang="0">
                  <a:pos x="485" y="815"/>
                </a:cxn>
                <a:cxn ang="0">
                  <a:pos x="494" y="796"/>
                </a:cxn>
                <a:cxn ang="0">
                  <a:pos x="522" y="893"/>
                </a:cxn>
                <a:cxn ang="0">
                  <a:pos x="548" y="1014"/>
                </a:cxn>
                <a:cxn ang="0">
                  <a:pos x="547" y="1160"/>
                </a:cxn>
                <a:cxn ang="0">
                  <a:pos x="518" y="1265"/>
                </a:cxn>
                <a:cxn ang="0">
                  <a:pos x="508" y="1299"/>
                </a:cxn>
                <a:cxn ang="0">
                  <a:pos x="765" y="1269"/>
                </a:cxn>
                <a:cxn ang="0">
                  <a:pos x="725" y="1240"/>
                </a:cxn>
                <a:cxn ang="0">
                  <a:pos x="660" y="1227"/>
                </a:cxn>
                <a:cxn ang="0">
                  <a:pos x="823" y="1141"/>
                </a:cxn>
                <a:cxn ang="0">
                  <a:pos x="840" y="909"/>
                </a:cxn>
                <a:cxn ang="0">
                  <a:pos x="810" y="737"/>
                </a:cxn>
                <a:cxn ang="0">
                  <a:pos x="779" y="622"/>
                </a:cxn>
                <a:cxn ang="0">
                  <a:pos x="781" y="458"/>
                </a:cxn>
                <a:cxn ang="0">
                  <a:pos x="807" y="443"/>
                </a:cxn>
                <a:cxn ang="0">
                  <a:pos x="830" y="427"/>
                </a:cxn>
                <a:cxn ang="0">
                  <a:pos x="879" y="385"/>
                </a:cxn>
                <a:cxn ang="0">
                  <a:pos x="946" y="336"/>
                </a:cxn>
                <a:cxn ang="0">
                  <a:pos x="980" y="300"/>
                </a:cxn>
                <a:cxn ang="0">
                  <a:pos x="977" y="241"/>
                </a:cxn>
                <a:cxn ang="0">
                  <a:pos x="949" y="181"/>
                </a:cxn>
                <a:cxn ang="0">
                  <a:pos x="905" y="125"/>
                </a:cxn>
                <a:cxn ang="0">
                  <a:pos x="851" y="75"/>
                </a:cxn>
                <a:cxn ang="0">
                  <a:pos x="797" y="37"/>
                </a:cxn>
                <a:cxn ang="0">
                  <a:pos x="763" y="21"/>
                </a:cxn>
                <a:cxn ang="0">
                  <a:pos x="725" y="8"/>
                </a:cxn>
                <a:cxn ang="0">
                  <a:pos x="685" y="2"/>
                </a:cxn>
                <a:cxn ang="0">
                  <a:pos x="681" y="2"/>
                </a:cxn>
                <a:cxn ang="0">
                  <a:pos x="660" y="2"/>
                </a:cxn>
                <a:cxn ang="0">
                  <a:pos x="626" y="4"/>
                </a:cxn>
                <a:cxn ang="0">
                  <a:pos x="581" y="29"/>
                </a:cxn>
                <a:cxn ang="0">
                  <a:pos x="501" y="53"/>
                </a:cxn>
                <a:cxn ang="0">
                  <a:pos x="430" y="45"/>
                </a:cxn>
                <a:cxn ang="0">
                  <a:pos x="392" y="17"/>
                </a:cxn>
                <a:cxn ang="0">
                  <a:pos x="379" y="0"/>
                </a:cxn>
                <a:cxn ang="0">
                  <a:pos x="317" y="3"/>
                </a:cxn>
                <a:cxn ang="0">
                  <a:pos x="273" y="14"/>
                </a:cxn>
                <a:cxn ang="0">
                  <a:pos x="252" y="21"/>
                </a:cxn>
                <a:cxn ang="0">
                  <a:pos x="171" y="56"/>
                </a:cxn>
                <a:cxn ang="0">
                  <a:pos x="107" y="111"/>
                </a:cxn>
                <a:cxn ang="0">
                  <a:pos x="56" y="174"/>
                </a:cxn>
                <a:cxn ang="0">
                  <a:pos x="22" y="235"/>
                </a:cxn>
                <a:cxn ang="0">
                  <a:pos x="3" y="283"/>
                </a:cxn>
              </a:cxnLst>
              <a:rect l="0" t="0" r="r" b="b"/>
              <a:pathLst>
                <a:path w="982" h="1299">
                  <a:moveTo>
                    <a:pt x="226" y="382"/>
                  </a:moveTo>
                  <a:lnTo>
                    <a:pt x="226" y="604"/>
                  </a:lnTo>
                  <a:lnTo>
                    <a:pt x="222" y="613"/>
                  </a:lnTo>
                  <a:lnTo>
                    <a:pt x="214" y="637"/>
                  </a:lnTo>
                  <a:lnTo>
                    <a:pt x="203" y="675"/>
                  </a:lnTo>
                  <a:lnTo>
                    <a:pt x="190" y="724"/>
                  </a:lnTo>
                  <a:lnTo>
                    <a:pt x="176" y="779"/>
                  </a:lnTo>
                  <a:lnTo>
                    <a:pt x="165" y="840"/>
                  </a:lnTo>
                  <a:lnTo>
                    <a:pt x="156" y="902"/>
                  </a:lnTo>
                  <a:lnTo>
                    <a:pt x="153" y="964"/>
                  </a:lnTo>
                  <a:lnTo>
                    <a:pt x="155" y="1020"/>
                  </a:lnTo>
                  <a:lnTo>
                    <a:pt x="159" y="1069"/>
                  </a:lnTo>
                  <a:lnTo>
                    <a:pt x="166" y="1114"/>
                  </a:lnTo>
                  <a:lnTo>
                    <a:pt x="171" y="1152"/>
                  </a:lnTo>
                  <a:lnTo>
                    <a:pt x="178" y="1184"/>
                  </a:lnTo>
                  <a:lnTo>
                    <a:pt x="184" y="1207"/>
                  </a:lnTo>
                  <a:lnTo>
                    <a:pt x="189" y="1222"/>
                  </a:lnTo>
                  <a:lnTo>
                    <a:pt x="190" y="1227"/>
                  </a:lnTo>
                  <a:lnTo>
                    <a:pt x="333" y="1227"/>
                  </a:lnTo>
                  <a:lnTo>
                    <a:pt x="310" y="1229"/>
                  </a:lnTo>
                  <a:lnTo>
                    <a:pt x="288" y="1233"/>
                  </a:lnTo>
                  <a:lnTo>
                    <a:pt x="268" y="1240"/>
                  </a:lnTo>
                  <a:lnTo>
                    <a:pt x="251" y="1248"/>
                  </a:lnTo>
                  <a:lnTo>
                    <a:pt x="237" y="1257"/>
                  </a:lnTo>
                  <a:lnTo>
                    <a:pt x="227" y="1269"/>
                  </a:lnTo>
                  <a:lnTo>
                    <a:pt x="220" y="1283"/>
                  </a:lnTo>
                  <a:lnTo>
                    <a:pt x="218" y="1299"/>
                  </a:lnTo>
                  <a:lnTo>
                    <a:pt x="483" y="1299"/>
                  </a:lnTo>
                  <a:lnTo>
                    <a:pt x="485" y="1286"/>
                  </a:lnTo>
                  <a:lnTo>
                    <a:pt x="480" y="1274"/>
                  </a:lnTo>
                  <a:lnTo>
                    <a:pt x="472" y="1264"/>
                  </a:lnTo>
                  <a:lnTo>
                    <a:pt x="462" y="1256"/>
                  </a:lnTo>
                  <a:lnTo>
                    <a:pt x="445" y="1207"/>
                  </a:lnTo>
                  <a:lnTo>
                    <a:pt x="438" y="1139"/>
                  </a:lnTo>
                  <a:lnTo>
                    <a:pt x="439" y="1067"/>
                  </a:lnTo>
                  <a:lnTo>
                    <a:pt x="441" y="1009"/>
                  </a:lnTo>
                  <a:lnTo>
                    <a:pt x="445" y="983"/>
                  </a:lnTo>
                  <a:lnTo>
                    <a:pt x="450" y="949"/>
                  </a:lnTo>
                  <a:lnTo>
                    <a:pt x="459" y="913"/>
                  </a:lnTo>
                  <a:lnTo>
                    <a:pt x="468" y="876"/>
                  </a:lnTo>
                  <a:lnTo>
                    <a:pt x="477" y="842"/>
                  </a:lnTo>
                  <a:lnTo>
                    <a:pt x="485" y="815"/>
                  </a:lnTo>
                  <a:lnTo>
                    <a:pt x="490" y="795"/>
                  </a:lnTo>
                  <a:lnTo>
                    <a:pt x="492" y="788"/>
                  </a:lnTo>
                  <a:lnTo>
                    <a:pt x="494" y="796"/>
                  </a:lnTo>
                  <a:lnTo>
                    <a:pt x="501" y="819"/>
                  </a:lnTo>
                  <a:lnTo>
                    <a:pt x="510" y="853"/>
                  </a:lnTo>
                  <a:lnTo>
                    <a:pt x="522" y="893"/>
                  </a:lnTo>
                  <a:lnTo>
                    <a:pt x="532" y="936"/>
                  </a:lnTo>
                  <a:lnTo>
                    <a:pt x="542" y="977"/>
                  </a:lnTo>
                  <a:lnTo>
                    <a:pt x="548" y="1014"/>
                  </a:lnTo>
                  <a:lnTo>
                    <a:pt x="552" y="1040"/>
                  </a:lnTo>
                  <a:lnTo>
                    <a:pt x="552" y="1097"/>
                  </a:lnTo>
                  <a:lnTo>
                    <a:pt x="547" y="1160"/>
                  </a:lnTo>
                  <a:lnTo>
                    <a:pt x="539" y="1217"/>
                  </a:lnTo>
                  <a:lnTo>
                    <a:pt x="529" y="1256"/>
                  </a:lnTo>
                  <a:lnTo>
                    <a:pt x="518" y="1265"/>
                  </a:lnTo>
                  <a:lnTo>
                    <a:pt x="510" y="1275"/>
                  </a:lnTo>
                  <a:lnTo>
                    <a:pt x="506" y="1287"/>
                  </a:lnTo>
                  <a:lnTo>
                    <a:pt x="508" y="1299"/>
                  </a:lnTo>
                  <a:lnTo>
                    <a:pt x="774" y="1299"/>
                  </a:lnTo>
                  <a:lnTo>
                    <a:pt x="772" y="1283"/>
                  </a:lnTo>
                  <a:lnTo>
                    <a:pt x="765" y="1269"/>
                  </a:lnTo>
                  <a:lnTo>
                    <a:pt x="755" y="1257"/>
                  </a:lnTo>
                  <a:lnTo>
                    <a:pt x="742" y="1248"/>
                  </a:lnTo>
                  <a:lnTo>
                    <a:pt x="725" y="1240"/>
                  </a:lnTo>
                  <a:lnTo>
                    <a:pt x="705" y="1233"/>
                  </a:lnTo>
                  <a:lnTo>
                    <a:pt x="683" y="1229"/>
                  </a:lnTo>
                  <a:lnTo>
                    <a:pt x="660" y="1227"/>
                  </a:lnTo>
                  <a:lnTo>
                    <a:pt x="808" y="1227"/>
                  </a:lnTo>
                  <a:lnTo>
                    <a:pt x="812" y="1203"/>
                  </a:lnTo>
                  <a:lnTo>
                    <a:pt x="823" y="1141"/>
                  </a:lnTo>
                  <a:lnTo>
                    <a:pt x="834" y="1055"/>
                  </a:lnTo>
                  <a:lnTo>
                    <a:pt x="841" y="963"/>
                  </a:lnTo>
                  <a:lnTo>
                    <a:pt x="840" y="909"/>
                  </a:lnTo>
                  <a:lnTo>
                    <a:pt x="833" y="851"/>
                  </a:lnTo>
                  <a:lnTo>
                    <a:pt x="823" y="793"/>
                  </a:lnTo>
                  <a:lnTo>
                    <a:pt x="810" y="737"/>
                  </a:lnTo>
                  <a:lnTo>
                    <a:pt x="797" y="688"/>
                  </a:lnTo>
                  <a:lnTo>
                    <a:pt x="787" y="649"/>
                  </a:lnTo>
                  <a:lnTo>
                    <a:pt x="779" y="622"/>
                  </a:lnTo>
                  <a:lnTo>
                    <a:pt x="776" y="613"/>
                  </a:lnTo>
                  <a:lnTo>
                    <a:pt x="774" y="463"/>
                  </a:lnTo>
                  <a:lnTo>
                    <a:pt x="781" y="458"/>
                  </a:lnTo>
                  <a:lnTo>
                    <a:pt x="789" y="453"/>
                  </a:lnTo>
                  <a:lnTo>
                    <a:pt x="797" y="447"/>
                  </a:lnTo>
                  <a:lnTo>
                    <a:pt x="807" y="443"/>
                  </a:lnTo>
                  <a:lnTo>
                    <a:pt x="815" y="437"/>
                  </a:lnTo>
                  <a:lnTo>
                    <a:pt x="823" y="432"/>
                  </a:lnTo>
                  <a:lnTo>
                    <a:pt x="830" y="427"/>
                  </a:lnTo>
                  <a:lnTo>
                    <a:pt x="836" y="422"/>
                  </a:lnTo>
                  <a:lnTo>
                    <a:pt x="856" y="403"/>
                  </a:lnTo>
                  <a:lnTo>
                    <a:pt x="879" y="385"/>
                  </a:lnTo>
                  <a:lnTo>
                    <a:pt x="904" y="368"/>
                  </a:lnTo>
                  <a:lnTo>
                    <a:pt x="925" y="351"/>
                  </a:lnTo>
                  <a:lnTo>
                    <a:pt x="946" y="336"/>
                  </a:lnTo>
                  <a:lnTo>
                    <a:pt x="962" y="322"/>
                  </a:lnTo>
                  <a:lnTo>
                    <a:pt x="974" y="310"/>
                  </a:lnTo>
                  <a:lnTo>
                    <a:pt x="980" y="300"/>
                  </a:lnTo>
                  <a:lnTo>
                    <a:pt x="982" y="280"/>
                  </a:lnTo>
                  <a:lnTo>
                    <a:pt x="981" y="261"/>
                  </a:lnTo>
                  <a:lnTo>
                    <a:pt x="977" y="241"/>
                  </a:lnTo>
                  <a:lnTo>
                    <a:pt x="970" y="222"/>
                  </a:lnTo>
                  <a:lnTo>
                    <a:pt x="960" y="201"/>
                  </a:lnTo>
                  <a:lnTo>
                    <a:pt x="949" y="181"/>
                  </a:lnTo>
                  <a:lnTo>
                    <a:pt x="936" y="162"/>
                  </a:lnTo>
                  <a:lnTo>
                    <a:pt x="921" y="143"/>
                  </a:lnTo>
                  <a:lnTo>
                    <a:pt x="905" y="125"/>
                  </a:lnTo>
                  <a:lnTo>
                    <a:pt x="887" y="108"/>
                  </a:lnTo>
                  <a:lnTo>
                    <a:pt x="869" y="91"/>
                  </a:lnTo>
                  <a:lnTo>
                    <a:pt x="851" y="75"/>
                  </a:lnTo>
                  <a:lnTo>
                    <a:pt x="832" y="61"/>
                  </a:lnTo>
                  <a:lnTo>
                    <a:pt x="815" y="49"/>
                  </a:lnTo>
                  <a:lnTo>
                    <a:pt x="797" y="37"/>
                  </a:lnTo>
                  <a:lnTo>
                    <a:pt x="780" y="28"/>
                  </a:lnTo>
                  <a:lnTo>
                    <a:pt x="773" y="25"/>
                  </a:lnTo>
                  <a:lnTo>
                    <a:pt x="763" y="21"/>
                  </a:lnTo>
                  <a:lnTo>
                    <a:pt x="751" y="17"/>
                  </a:lnTo>
                  <a:lnTo>
                    <a:pt x="739" y="13"/>
                  </a:lnTo>
                  <a:lnTo>
                    <a:pt x="725" y="8"/>
                  </a:lnTo>
                  <a:lnTo>
                    <a:pt x="711" y="5"/>
                  </a:lnTo>
                  <a:lnTo>
                    <a:pt x="697" y="3"/>
                  </a:lnTo>
                  <a:lnTo>
                    <a:pt x="685" y="2"/>
                  </a:lnTo>
                  <a:lnTo>
                    <a:pt x="685" y="2"/>
                  </a:lnTo>
                  <a:lnTo>
                    <a:pt x="683" y="2"/>
                  </a:lnTo>
                  <a:lnTo>
                    <a:pt x="681" y="2"/>
                  </a:lnTo>
                  <a:lnTo>
                    <a:pt x="678" y="2"/>
                  </a:lnTo>
                  <a:lnTo>
                    <a:pt x="671" y="2"/>
                  </a:lnTo>
                  <a:lnTo>
                    <a:pt x="660" y="2"/>
                  </a:lnTo>
                  <a:lnTo>
                    <a:pt x="648" y="2"/>
                  </a:lnTo>
                  <a:lnTo>
                    <a:pt x="629" y="2"/>
                  </a:lnTo>
                  <a:lnTo>
                    <a:pt x="626" y="4"/>
                  </a:lnTo>
                  <a:lnTo>
                    <a:pt x="616" y="11"/>
                  </a:lnTo>
                  <a:lnTo>
                    <a:pt x="600" y="19"/>
                  </a:lnTo>
                  <a:lnTo>
                    <a:pt x="581" y="29"/>
                  </a:lnTo>
                  <a:lnTo>
                    <a:pt x="557" y="40"/>
                  </a:lnTo>
                  <a:lnTo>
                    <a:pt x="530" y="48"/>
                  </a:lnTo>
                  <a:lnTo>
                    <a:pt x="501" y="53"/>
                  </a:lnTo>
                  <a:lnTo>
                    <a:pt x="470" y="55"/>
                  </a:lnTo>
                  <a:lnTo>
                    <a:pt x="448" y="51"/>
                  </a:lnTo>
                  <a:lnTo>
                    <a:pt x="430" y="45"/>
                  </a:lnTo>
                  <a:lnTo>
                    <a:pt x="414" y="36"/>
                  </a:lnTo>
                  <a:lnTo>
                    <a:pt x="401" y="27"/>
                  </a:lnTo>
                  <a:lnTo>
                    <a:pt x="392" y="17"/>
                  </a:lnTo>
                  <a:lnTo>
                    <a:pt x="385" y="8"/>
                  </a:lnTo>
                  <a:lnTo>
                    <a:pt x="380" y="3"/>
                  </a:lnTo>
                  <a:lnTo>
                    <a:pt x="379" y="0"/>
                  </a:lnTo>
                  <a:lnTo>
                    <a:pt x="344" y="0"/>
                  </a:lnTo>
                  <a:lnTo>
                    <a:pt x="332" y="0"/>
                  </a:lnTo>
                  <a:lnTo>
                    <a:pt x="317" y="3"/>
                  </a:lnTo>
                  <a:lnTo>
                    <a:pt x="302" y="6"/>
                  </a:lnTo>
                  <a:lnTo>
                    <a:pt x="287" y="11"/>
                  </a:lnTo>
                  <a:lnTo>
                    <a:pt x="273" y="14"/>
                  </a:lnTo>
                  <a:lnTo>
                    <a:pt x="263" y="18"/>
                  </a:lnTo>
                  <a:lnTo>
                    <a:pt x="254" y="20"/>
                  </a:lnTo>
                  <a:lnTo>
                    <a:pt x="252" y="21"/>
                  </a:lnTo>
                  <a:lnTo>
                    <a:pt x="223" y="30"/>
                  </a:lnTo>
                  <a:lnTo>
                    <a:pt x="197" y="42"/>
                  </a:lnTo>
                  <a:lnTo>
                    <a:pt x="171" y="56"/>
                  </a:lnTo>
                  <a:lnTo>
                    <a:pt x="148" y="73"/>
                  </a:lnTo>
                  <a:lnTo>
                    <a:pt x="126" y="91"/>
                  </a:lnTo>
                  <a:lnTo>
                    <a:pt x="107" y="111"/>
                  </a:lnTo>
                  <a:lnTo>
                    <a:pt x="88" y="132"/>
                  </a:lnTo>
                  <a:lnTo>
                    <a:pt x="71" y="152"/>
                  </a:lnTo>
                  <a:lnTo>
                    <a:pt x="56" y="174"/>
                  </a:lnTo>
                  <a:lnTo>
                    <a:pt x="43" y="195"/>
                  </a:lnTo>
                  <a:lnTo>
                    <a:pt x="32" y="216"/>
                  </a:lnTo>
                  <a:lnTo>
                    <a:pt x="22" y="235"/>
                  </a:lnTo>
                  <a:lnTo>
                    <a:pt x="14" y="253"/>
                  </a:lnTo>
                  <a:lnTo>
                    <a:pt x="8" y="269"/>
                  </a:lnTo>
                  <a:lnTo>
                    <a:pt x="3" y="283"/>
                  </a:lnTo>
                  <a:lnTo>
                    <a:pt x="0" y="293"/>
                  </a:lnTo>
                  <a:lnTo>
                    <a:pt x="226" y="38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3"/>
            <p:cNvSpPr>
              <a:spLocks/>
            </p:cNvSpPr>
            <p:nvPr/>
          </p:nvSpPr>
          <p:spPr bwMode="auto">
            <a:xfrm>
              <a:off x="4302" y="3200"/>
              <a:ext cx="459" cy="243"/>
            </a:xfrm>
            <a:custGeom>
              <a:avLst/>
              <a:gdLst/>
              <a:ahLst/>
              <a:cxnLst>
                <a:cxn ang="0">
                  <a:pos x="710" y="486"/>
                </a:cxn>
                <a:cxn ang="0">
                  <a:pos x="719" y="478"/>
                </a:cxn>
                <a:cxn ang="0">
                  <a:pos x="745" y="458"/>
                </a:cxn>
                <a:cxn ang="0">
                  <a:pos x="779" y="428"/>
                </a:cxn>
                <a:cxn ang="0">
                  <a:pos x="819" y="392"/>
                </a:cxn>
                <a:cxn ang="0">
                  <a:pos x="857" y="354"/>
                </a:cxn>
                <a:cxn ang="0">
                  <a:pos x="890" y="317"/>
                </a:cxn>
                <a:cxn ang="0">
                  <a:pos x="912" y="285"/>
                </a:cxn>
                <a:cxn ang="0">
                  <a:pos x="918" y="261"/>
                </a:cxn>
                <a:cxn ang="0">
                  <a:pos x="914" y="237"/>
                </a:cxn>
                <a:cxn ang="0">
                  <a:pos x="897" y="185"/>
                </a:cxn>
                <a:cxn ang="0">
                  <a:pos x="846" y="115"/>
                </a:cxn>
                <a:cxn ang="0">
                  <a:pos x="744" y="35"/>
                </a:cxn>
                <a:cxn ang="0">
                  <a:pos x="707" y="20"/>
                </a:cxn>
                <a:cxn ang="0">
                  <a:pos x="662" y="9"/>
                </a:cxn>
                <a:cxn ang="0">
                  <a:pos x="624" y="2"/>
                </a:cxn>
                <a:cxn ang="0">
                  <a:pos x="608" y="0"/>
                </a:cxn>
                <a:cxn ang="0">
                  <a:pos x="594" y="9"/>
                </a:cxn>
                <a:cxn ang="0">
                  <a:pos x="555" y="30"/>
                </a:cxn>
                <a:cxn ang="0">
                  <a:pos x="499" y="50"/>
                </a:cxn>
                <a:cxn ang="0">
                  <a:pos x="435" y="58"/>
                </a:cxn>
                <a:cxn ang="0">
                  <a:pos x="383" y="48"/>
                </a:cxn>
                <a:cxn ang="0">
                  <a:pos x="352" y="28"/>
                </a:cxn>
                <a:cxn ang="0">
                  <a:pos x="337" y="9"/>
                </a:cxn>
                <a:cxn ang="0">
                  <a:pos x="333" y="0"/>
                </a:cxn>
                <a:cxn ang="0">
                  <a:pos x="333" y="0"/>
                </a:cxn>
                <a:cxn ang="0">
                  <a:pos x="329" y="0"/>
                </a:cxn>
                <a:cxn ang="0">
                  <a:pos x="311" y="3"/>
                </a:cxn>
                <a:cxn ang="0">
                  <a:pos x="274" y="10"/>
                </a:cxn>
                <a:cxn ang="0">
                  <a:pos x="236" y="20"/>
                </a:cxn>
                <a:cxn ang="0">
                  <a:pos x="195" y="38"/>
                </a:cxn>
                <a:cxn ang="0">
                  <a:pos x="153" y="63"/>
                </a:cxn>
                <a:cxn ang="0">
                  <a:pos x="113" y="94"/>
                </a:cxn>
                <a:cxn ang="0">
                  <a:pos x="75" y="133"/>
                </a:cxn>
                <a:cxn ang="0">
                  <a:pos x="43" y="180"/>
                </a:cxn>
                <a:cxn ang="0">
                  <a:pos x="17" y="235"/>
                </a:cxn>
                <a:cxn ang="0">
                  <a:pos x="0" y="298"/>
                </a:cxn>
              </a:cxnLst>
              <a:rect l="0" t="0" r="r" b="b"/>
              <a:pathLst>
                <a:path w="918" h="486">
                  <a:moveTo>
                    <a:pt x="229" y="486"/>
                  </a:moveTo>
                  <a:lnTo>
                    <a:pt x="710" y="486"/>
                  </a:lnTo>
                  <a:lnTo>
                    <a:pt x="712" y="483"/>
                  </a:lnTo>
                  <a:lnTo>
                    <a:pt x="719" y="478"/>
                  </a:lnTo>
                  <a:lnTo>
                    <a:pt x="730" y="469"/>
                  </a:lnTo>
                  <a:lnTo>
                    <a:pt x="745" y="458"/>
                  </a:lnTo>
                  <a:lnTo>
                    <a:pt x="761" y="444"/>
                  </a:lnTo>
                  <a:lnTo>
                    <a:pt x="779" y="428"/>
                  </a:lnTo>
                  <a:lnTo>
                    <a:pt x="798" y="411"/>
                  </a:lnTo>
                  <a:lnTo>
                    <a:pt x="819" y="392"/>
                  </a:lnTo>
                  <a:lnTo>
                    <a:pt x="838" y="374"/>
                  </a:lnTo>
                  <a:lnTo>
                    <a:pt x="857" y="354"/>
                  </a:lnTo>
                  <a:lnTo>
                    <a:pt x="875" y="336"/>
                  </a:lnTo>
                  <a:lnTo>
                    <a:pt x="890" y="317"/>
                  </a:lnTo>
                  <a:lnTo>
                    <a:pt x="903" y="301"/>
                  </a:lnTo>
                  <a:lnTo>
                    <a:pt x="912" y="285"/>
                  </a:lnTo>
                  <a:lnTo>
                    <a:pt x="918" y="273"/>
                  </a:lnTo>
                  <a:lnTo>
                    <a:pt x="918" y="261"/>
                  </a:lnTo>
                  <a:lnTo>
                    <a:pt x="917" y="253"/>
                  </a:lnTo>
                  <a:lnTo>
                    <a:pt x="914" y="237"/>
                  </a:lnTo>
                  <a:lnTo>
                    <a:pt x="908" y="214"/>
                  </a:lnTo>
                  <a:lnTo>
                    <a:pt x="897" y="185"/>
                  </a:lnTo>
                  <a:lnTo>
                    <a:pt x="877" y="152"/>
                  </a:lnTo>
                  <a:lnTo>
                    <a:pt x="846" y="115"/>
                  </a:lnTo>
                  <a:lnTo>
                    <a:pt x="802" y="76"/>
                  </a:lnTo>
                  <a:lnTo>
                    <a:pt x="744" y="35"/>
                  </a:lnTo>
                  <a:lnTo>
                    <a:pt x="726" y="27"/>
                  </a:lnTo>
                  <a:lnTo>
                    <a:pt x="707" y="20"/>
                  </a:lnTo>
                  <a:lnTo>
                    <a:pt x="684" y="13"/>
                  </a:lnTo>
                  <a:lnTo>
                    <a:pt x="662" y="9"/>
                  </a:lnTo>
                  <a:lnTo>
                    <a:pt x="641" y="5"/>
                  </a:lnTo>
                  <a:lnTo>
                    <a:pt x="624" y="2"/>
                  </a:lnTo>
                  <a:lnTo>
                    <a:pt x="612" y="1"/>
                  </a:lnTo>
                  <a:lnTo>
                    <a:pt x="608" y="0"/>
                  </a:lnTo>
                  <a:lnTo>
                    <a:pt x="604" y="2"/>
                  </a:lnTo>
                  <a:lnTo>
                    <a:pt x="594" y="9"/>
                  </a:lnTo>
                  <a:lnTo>
                    <a:pt x="576" y="19"/>
                  </a:lnTo>
                  <a:lnTo>
                    <a:pt x="555" y="30"/>
                  </a:lnTo>
                  <a:lnTo>
                    <a:pt x="529" y="41"/>
                  </a:lnTo>
                  <a:lnTo>
                    <a:pt x="499" y="50"/>
                  </a:lnTo>
                  <a:lnTo>
                    <a:pt x="468" y="56"/>
                  </a:lnTo>
                  <a:lnTo>
                    <a:pt x="435" y="58"/>
                  </a:lnTo>
                  <a:lnTo>
                    <a:pt x="406" y="55"/>
                  </a:lnTo>
                  <a:lnTo>
                    <a:pt x="383" y="48"/>
                  </a:lnTo>
                  <a:lnTo>
                    <a:pt x="364" y="39"/>
                  </a:lnTo>
                  <a:lnTo>
                    <a:pt x="352" y="28"/>
                  </a:lnTo>
                  <a:lnTo>
                    <a:pt x="342" y="18"/>
                  </a:lnTo>
                  <a:lnTo>
                    <a:pt x="337" y="9"/>
                  </a:lnTo>
                  <a:lnTo>
                    <a:pt x="334" y="2"/>
                  </a:lnTo>
                  <a:lnTo>
                    <a:pt x="333" y="0"/>
                  </a:lnTo>
                  <a:lnTo>
                    <a:pt x="333" y="0"/>
                  </a:lnTo>
                  <a:lnTo>
                    <a:pt x="333" y="0"/>
                  </a:lnTo>
                  <a:lnTo>
                    <a:pt x="332" y="0"/>
                  </a:lnTo>
                  <a:lnTo>
                    <a:pt x="329" y="0"/>
                  </a:lnTo>
                  <a:lnTo>
                    <a:pt x="322" y="1"/>
                  </a:lnTo>
                  <a:lnTo>
                    <a:pt x="311" y="3"/>
                  </a:lnTo>
                  <a:lnTo>
                    <a:pt x="295" y="5"/>
                  </a:lnTo>
                  <a:lnTo>
                    <a:pt x="274" y="10"/>
                  </a:lnTo>
                  <a:lnTo>
                    <a:pt x="256" y="15"/>
                  </a:lnTo>
                  <a:lnTo>
                    <a:pt x="236" y="20"/>
                  </a:lnTo>
                  <a:lnTo>
                    <a:pt x="216" y="28"/>
                  </a:lnTo>
                  <a:lnTo>
                    <a:pt x="195" y="38"/>
                  </a:lnTo>
                  <a:lnTo>
                    <a:pt x="174" y="49"/>
                  </a:lnTo>
                  <a:lnTo>
                    <a:pt x="153" y="63"/>
                  </a:lnTo>
                  <a:lnTo>
                    <a:pt x="133" y="78"/>
                  </a:lnTo>
                  <a:lnTo>
                    <a:pt x="113" y="94"/>
                  </a:lnTo>
                  <a:lnTo>
                    <a:pt x="93" y="112"/>
                  </a:lnTo>
                  <a:lnTo>
                    <a:pt x="75" y="133"/>
                  </a:lnTo>
                  <a:lnTo>
                    <a:pt x="58" y="156"/>
                  </a:lnTo>
                  <a:lnTo>
                    <a:pt x="43" y="180"/>
                  </a:lnTo>
                  <a:lnTo>
                    <a:pt x="29" y="207"/>
                  </a:lnTo>
                  <a:lnTo>
                    <a:pt x="17" y="235"/>
                  </a:lnTo>
                  <a:lnTo>
                    <a:pt x="7" y="266"/>
                  </a:lnTo>
                  <a:lnTo>
                    <a:pt x="0" y="298"/>
                  </a:lnTo>
                  <a:lnTo>
                    <a:pt x="229" y="486"/>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4"/>
            <p:cNvSpPr>
              <a:spLocks/>
            </p:cNvSpPr>
            <p:nvPr/>
          </p:nvSpPr>
          <p:spPr bwMode="auto">
            <a:xfrm>
              <a:off x="4351" y="2784"/>
              <a:ext cx="311" cy="169"/>
            </a:xfrm>
            <a:custGeom>
              <a:avLst/>
              <a:gdLst/>
              <a:ahLst/>
              <a:cxnLst>
                <a:cxn ang="0">
                  <a:pos x="623" y="220"/>
                </a:cxn>
                <a:cxn ang="0">
                  <a:pos x="621" y="165"/>
                </a:cxn>
                <a:cxn ang="0">
                  <a:pos x="610" y="111"/>
                </a:cxn>
                <a:cxn ang="0">
                  <a:pos x="576" y="62"/>
                </a:cxn>
                <a:cxn ang="0">
                  <a:pos x="543" y="38"/>
                </a:cxn>
                <a:cxn ang="0">
                  <a:pos x="529" y="31"/>
                </a:cxn>
                <a:cxn ang="0">
                  <a:pos x="514" y="25"/>
                </a:cxn>
                <a:cxn ang="0">
                  <a:pos x="498" y="20"/>
                </a:cxn>
                <a:cxn ang="0">
                  <a:pos x="480" y="14"/>
                </a:cxn>
                <a:cxn ang="0">
                  <a:pos x="457" y="9"/>
                </a:cxn>
                <a:cxn ang="0">
                  <a:pos x="431" y="5"/>
                </a:cxn>
                <a:cxn ang="0">
                  <a:pos x="403" y="2"/>
                </a:cxn>
                <a:cxn ang="0">
                  <a:pos x="382" y="1"/>
                </a:cxn>
                <a:cxn ang="0">
                  <a:pos x="367" y="0"/>
                </a:cxn>
                <a:cxn ang="0">
                  <a:pos x="353" y="0"/>
                </a:cxn>
                <a:cxn ang="0">
                  <a:pos x="339" y="1"/>
                </a:cxn>
                <a:cxn ang="0">
                  <a:pos x="324" y="2"/>
                </a:cxn>
                <a:cxn ang="0">
                  <a:pos x="309" y="5"/>
                </a:cxn>
                <a:cxn ang="0">
                  <a:pos x="294" y="7"/>
                </a:cxn>
                <a:cxn ang="0">
                  <a:pos x="279" y="10"/>
                </a:cxn>
                <a:cxn ang="0">
                  <a:pos x="271" y="13"/>
                </a:cxn>
                <a:cxn ang="0">
                  <a:pos x="263" y="15"/>
                </a:cxn>
                <a:cxn ang="0">
                  <a:pos x="250" y="20"/>
                </a:cxn>
                <a:cxn ang="0">
                  <a:pos x="240" y="23"/>
                </a:cxn>
                <a:cxn ang="0">
                  <a:pos x="228" y="28"/>
                </a:cxn>
                <a:cxn ang="0">
                  <a:pos x="216" y="33"/>
                </a:cxn>
                <a:cxn ang="0">
                  <a:pos x="205" y="40"/>
                </a:cxn>
                <a:cxn ang="0">
                  <a:pos x="195" y="47"/>
                </a:cxn>
                <a:cxn ang="0">
                  <a:pos x="112" y="192"/>
                </a:cxn>
                <a:cxn ang="0">
                  <a:pos x="73" y="205"/>
                </a:cxn>
                <a:cxn ang="0">
                  <a:pos x="37" y="223"/>
                </a:cxn>
                <a:cxn ang="0">
                  <a:pos x="10" y="244"/>
                </a:cxn>
                <a:cxn ang="0">
                  <a:pos x="0" y="261"/>
                </a:cxn>
                <a:cxn ang="0">
                  <a:pos x="5" y="275"/>
                </a:cxn>
                <a:cxn ang="0">
                  <a:pos x="20" y="288"/>
                </a:cxn>
                <a:cxn ang="0">
                  <a:pos x="43" y="299"/>
                </a:cxn>
                <a:cxn ang="0">
                  <a:pos x="75" y="310"/>
                </a:cxn>
                <a:cxn ang="0">
                  <a:pos x="114" y="319"/>
                </a:cxn>
                <a:cxn ang="0">
                  <a:pos x="158" y="326"/>
                </a:cxn>
                <a:cxn ang="0">
                  <a:pos x="207" y="332"/>
                </a:cxn>
                <a:cxn ang="0">
                  <a:pos x="261" y="336"/>
                </a:cxn>
                <a:cxn ang="0">
                  <a:pos x="329" y="337"/>
                </a:cxn>
                <a:cxn ang="0">
                  <a:pos x="394" y="333"/>
                </a:cxn>
                <a:cxn ang="0">
                  <a:pos x="455" y="325"/>
                </a:cxn>
                <a:cxn ang="0">
                  <a:pos x="510" y="312"/>
                </a:cxn>
                <a:cxn ang="0">
                  <a:pos x="556" y="297"/>
                </a:cxn>
                <a:cxn ang="0">
                  <a:pos x="590" y="281"/>
                </a:cxn>
                <a:cxn ang="0">
                  <a:pos x="613" y="264"/>
                </a:cxn>
                <a:cxn ang="0">
                  <a:pos x="621" y="246"/>
                </a:cxn>
              </a:cxnLst>
              <a:rect l="0" t="0" r="r" b="b"/>
              <a:pathLst>
                <a:path w="623" h="337">
                  <a:moveTo>
                    <a:pt x="621" y="246"/>
                  </a:moveTo>
                  <a:lnTo>
                    <a:pt x="623" y="220"/>
                  </a:lnTo>
                  <a:lnTo>
                    <a:pt x="623" y="192"/>
                  </a:lnTo>
                  <a:lnTo>
                    <a:pt x="621" y="165"/>
                  </a:lnTo>
                  <a:lnTo>
                    <a:pt x="618" y="137"/>
                  </a:lnTo>
                  <a:lnTo>
                    <a:pt x="610" y="111"/>
                  </a:lnTo>
                  <a:lnTo>
                    <a:pt x="596" y="85"/>
                  </a:lnTo>
                  <a:lnTo>
                    <a:pt x="576" y="62"/>
                  </a:lnTo>
                  <a:lnTo>
                    <a:pt x="549" y="41"/>
                  </a:lnTo>
                  <a:lnTo>
                    <a:pt x="543" y="38"/>
                  </a:lnTo>
                  <a:lnTo>
                    <a:pt x="536" y="35"/>
                  </a:lnTo>
                  <a:lnTo>
                    <a:pt x="529" y="31"/>
                  </a:lnTo>
                  <a:lnTo>
                    <a:pt x="522" y="29"/>
                  </a:lnTo>
                  <a:lnTo>
                    <a:pt x="514" y="25"/>
                  </a:lnTo>
                  <a:lnTo>
                    <a:pt x="506" y="23"/>
                  </a:lnTo>
                  <a:lnTo>
                    <a:pt x="498" y="20"/>
                  </a:lnTo>
                  <a:lnTo>
                    <a:pt x="490" y="17"/>
                  </a:lnTo>
                  <a:lnTo>
                    <a:pt x="480" y="14"/>
                  </a:lnTo>
                  <a:lnTo>
                    <a:pt x="468" y="12"/>
                  </a:lnTo>
                  <a:lnTo>
                    <a:pt x="457" y="9"/>
                  </a:lnTo>
                  <a:lnTo>
                    <a:pt x="444" y="7"/>
                  </a:lnTo>
                  <a:lnTo>
                    <a:pt x="431" y="5"/>
                  </a:lnTo>
                  <a:lnTo>
                    <a:pt x="417" y="3"/>
                  </a:lnTo>
                  <a:lnTo>
                    <a:pt x="403" y="2"/>
                  </a:lnTo>
                  <a:lnTo>
                    <a:pt x="388" y="1"/>
                  </a:lnTo>
                  <a:lnTo>
                    <a:pt x="382" y="1"/>
                  </a:lnTo>
                  <a:lnTo>
                    <a:pt x="373" y="0"/>
                  </a:lnTo>
                  <a:lnTo>
                    <a:pt x="367" y="0"/>
                  </a:lnTo>
                  <a:lnTo>
                    <a:pt x="360" y="0"/>
                  </a:lnTo>
                  <a:lnTo>
                    <a:pt x="353" y="0"/>
                  </a:lnTo>
                  <a:lnTo>
                    <a:pt x="346" y="0"/>
                  </a:lnTo>
                  <a:lnTo>
                    <a:pt x="339" y="1"/>
                  </a:lnTo>
                  <a:lnTo>
                    <a:pt x="332" y="1"/>
                  </a:lnTo>
                  <a:lnTo>
                    <a:pt x="324" y="2"/>
                  </a:lnTo>
                  <a:lnTo>
                    <a:pt x="317" y="3"/>
                  </a:lnTo>
                  <a:lnTo>
                    <a:pt x="309" y="5"/>
                  </a:lnTo>
                  <a:lnTo>
                    <a:pt x="301" y="6"/>
                  </a:lnTo>
                  <a:lnTo>
                    <a:pt x="294" y="7"/>
                  </a:lnTo>
                  <a:lnTo>
                    <a:pt x="286" y="9"/>
                  </a:lnTo>
                  <a:lnTo>
                    <a:pt x="279" y="10"/>
                  </a:lnTo>
                  <a:lnTo>
                    <a:pt x="272" y="13"/>
                  </a:lnTo>
                  <a:lnTo>
                    <a:pt x="271" y="13"/>
                  </a:lnTo>
                  <a:lnTo>
                    <a:pt x="267" y="14"/>
                  </a:lnTo>
                  <a:lnTo>
                    <a:pt x="263" y="15"/>
                  </a:lnTo>
                  <a:lnTo>
                    <a:pt x="257" y="17"/>
                  </a:lnTo>
                  <a:lnTo>
                    <a:pt x="250" y="20"/>
                  </a:lnTo>
                  <a:lnTo>
                    <a:pt x="244" y="22"/>
                  </a:lnTo>
                  <a:lnTo>
                    <a:pt x="240" y="23"/>
                  </a:lnTo>
                  <a:lnTo>
                    <a:pt x="235" y="25"/>
                  </a:lnTo>
                  <a:lnTo>
                    <a:pt x="228" y="28"/>
                  </a:lnTo>
                  <a:lnTo>
                    <a:pt x="222" y="31"/>
                  </a:lnTo>
                  <a:lnTo>
                    <a:pt x="216" y="33"/>
                  </a:lnTo>
                  <a:lnTo>
                    <a:pt x="210" y="37"/>
                  </a:lnTo>
                  <a:lnTo>
                    <a:pt x="205" y="40"/>
                  </a:lnTo>
                  <a:lnTo>
                    <a:pt x="199" y="44"/>
                  </a:lnTo>
                  <a:lnTo>
                    <a:pt x="195" y="47"/>
                  </a:lnTo>
                  <a:lnTo>
                    <a:pt x="190" y="51"/>
                  </a:lnTo>
                  <a:lnTo>
                    <a:pt x="112" y="192"/>
                  </a:lnTo>
                  <a:lnTo>
                    <a:pt x="92" y="197"/>
                  </a:lnTo>
                  <a:lnTo>
                    <a:pt x="73" y="205"/>
                  </a:lnTo>
                  <a:lnTo>
                    <a:pt x="54" y="213"/>
                  </a:lnTo>
                  <a:lnTo>
                    <a:pt x="37" y="223"/>
                  </a:lnTo>
                  <a:lnTo>
                    <a:pt x="22" y="234"/>
                  </a:lnTo>
                  <a:lnTo>
                    <a:pt x="10" y="244"/>
                  </a:lnTo>
                  <a:lnTo>
                    <a:pt x="2" y="253"/>
                  </a:lnTo>
                  <a:lnTo>
                    <a:pt x="0" y="261"/>
                  </a:lnTo>
                  <a:lnTo>
                    <a:pt x="1" y="268"/>
                  </a:lnTo>
                  <a:lnTo>
                    <a:pt x="5" y="275"/>
                  </a:lnTo>
                  <a:lnTo>
                    <a:pt x="10" y="282"/>
                  </a:lnTo>
                  <a:lnTo>
                    <a:pt x="20" y="288"/>
                  </a:lnTo>
                  <a:lnTo>
                    <a:pt x="30" y="294"/>
                  </a:lnTo>
                  <a:lnTo>
                    <a:pt x="43" y="299"/>
                  </a:lnTo>
                  <a:lnTo>
                    <a:pt x="58" y="305"/>
                  </a:lnTo>
                  <a:lnTo>
                    <a:pt x="75" y="310"/>
                  </a:lnTo>
                  <a:lnTo>
                    <a:pt x="93" y="314"/>
                  </a:lnTo>
                  <a:lnTo>
                    <a:pt x="114" y="319"/>
                  </a:lnTo>
                  <a:lnTo>
                    <a:pt x="135" y="322"/>
                  </a:lnTo>
                  <a:lnTo>
                    <a:pt x="158" y="326"/>
                  </a:lnTo>
                  <a:lnTo>
                    <a:pt x="182" y="329"/>
                  </a:lnTo>
                  <a:lnTo>
                    <a:pt x="207" y="332"/>
                  </a:lnTo>
                  <a:lnTo>
                    <a:pt x="234" y="334"/>
                  </a:lnTo>
                  <a:lnTo>
                    <a:pt x="261" y="336"/>
                  </a:lnTo>
                  <a:lnTo>
                    <a:pt x="295" y="337"/>
                  </a:lnTo>
                  <a:lnTo>
                    <a:pt x="329" y="337"/>
                  </a:lnTo>
                  <a:lnTo>
                    <a:pt x="362" y="335"/>
                  </a:lnTo>
                  <a:lnTo>
                    <a:pt x="394" y="333"/>
                  </a:lnTo>
                  <a:lnTo>
                    <a:pt x="425" y="329"/>
                  </a:lnTo>
                  <a:lnTo>
                    <a:pt x="455" y="325"/>
                  </a:lnTo>
                  <a:lnTo>
                    <a:pt x="483" y="319"/>
                  </a:lnTo>
                  <a:lnTo>
                    <a:pt x="510" y="312"/>
                  </a:lnTo>
                  <a:lnTo>
                    <a:pt x="534" y="305"/>
                  </a:lnTo>
                  <a:lnTo>
                    <a:pt x="556" y="297"/>
                  </a:lnTo>
                  <a:lnTo>
                    <a:pt x="574" y="289"/>
                  </a:lnTo>
                  <a:lnTo>
                    <a:pt x="590" y="281"/>
                  </a:lnTo>
                  <a:lnTo>
                    <a:pt x="603" y="272"/>
                  </a:lnTo>
                  <a:lnTo>
                    <a:pt x="613" y="264"/>
                  </a:lnTo>
                  <a:lnTo>
                    <a:pt x="619" y="255"/>
                  </a:lnTo>
                  <a:lnTo>
                    <a:pt x="621" y="2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5"/>
            <p:cNvSpPr>
              <a:spLocks/>
            </p:cNvSpPr>
            <p:nvPr/>
          </p:nvSpPr>
          <p:spPr bwMode="auto">
            <a:xfrm>
              <a:off x="4377" y="2802"/>
              <a:ext cx="271" cy="135"/>
            </a:xfrm>
            <a:custGeom>
              <a:avLst/>
              <a:gdLst/>
              <a:ahLst/>
              <a:cxnLst>
                <a:cxn ang="0">
                  <a:pos x="541" y="177"/>
                </a:cxn>
                <a:cxn ang="0">
                  <a:pos x="538" y="134"/>
                </a:cxn>
                <a:cxn ang="0">
                  <a:pos x="527" y="93"/>
                </a:cxn>
                <a:cxn ang="0">
                  <a:pos x="497" y="55"/>
                </a:cxn>
                <a:cxn ang="0">
                  <a:pos x="468" y="37"/>
                </a:cxn>
                <a:cxn ang="0">
                  <a:pos x="458" y="31"/>
                </a:cxn>
                <a:cxn ang="0">
                  <a:pos x="447" y="26"/>
                </a:cxn>
                <a:cxn ang="0">
                  <a:pos x="435" y="22"/>
                </a:cxn>
                <a:cxn ang="0">
                  <a:pos x="417" y="16"/>
                </a:cxn>
                <a:cxn ang="0">
                  <a:pos x="394" y="11"/>
                </a:cxn>
                <a:cxn ang="0">
                  <a:pos x="368" y="7"/>
                </a:cxn>
                <a:cxn ang="0">
                  <a:pos x="339" y="2"/>
                </a:cxn>
                <a:cxn ang="0">
                  <a:pos x="314" y="0"/>
                </a:cxn>
                <a:cxn ang="0">
                  <a:pos x="296" y="0"/>
                </a:cxn>
                <a:cxn ang="0">
                  <a:pos x="278" y="1"/>
                </a:cxn>
                <a:cxn ang="0">
                  <a:pos x="261" y="3"/>
                </a:cxn>
                <a:cxn ang="0">
                  <a:pos x="246" y="7"/>
                </a:cxn>
                <a:cxn ang="0">
                  <a:pos x="234" y="9"/>
                </a:cxn>
                <a:cxn ang="0">
                  <a:pos x="222" y="12"/>
                </a:cxn>
                <a:cxn ang="0">
                  <a:pos x="212" y="16"/>
                </a:cxn>
                <a:cxn ang="0">
                  <a:pos x="201" y="20"/>
                </a:cxn>
                <a:cxn ang="0">
                  <a:pos x="188" y="26"/>
                </a:cxn>
                <a:cxn ang="0">
                  <a:pos x="178" y="32"/>
                </a:cxn>
                <a:cxn ang="0">
                  <a:pos x="168" y="38"/>
                </a:cxn>
                <a:cxn ang="0">
                  <a:pos x="83" y="182"/>
                </a:cxn>
                <a:cxn ang="0">
                  <a:pos x="51" y="189"/>
                </a:cxn>
                <a:cxn ang="0">
                  <a:pos x="23" y="198"/>
                </a:cxn>
                <a:cxn ang="0">
                  <a:pos x="5" y="208"/>
                </a:cxn>
                <a:cxn ang="0">
                  <a:pos x="0" y="220"/>
                </a:cxn>
                <a:cxn ang="0">
                  <a:pos x="7" y="230"/>
                </a:cxn>
                <a:cxn ang="0">
                  <a:pos x="22" y="239"/>
                </a:cxn>
                <a:cxn ang="0">
                  <a:pos x="45" y="247"/>
                </a:cxn>
                <a:cxn ang="0">
                  <a:pos x="74" y="254"/>
                </a:cxn>
                <a:cxn ang="0">
                  <a:pos x="107" y="260"/>
                </a:cxn>
                <a:cxn ang="0">
                  <a:pos x="145" y="265"/>
                </a:cxn>
                <a:cxn ang="0">
                  <a:pos x="188" y="268"/>
                </a:cxn>
                <a:cxn ang="0">
                  <a:pos x="233" y="269"/>
                </a:cxn>
                <a:cxn ang="0">
                  <a:pos x="279" y="269"/>
                </a:cxn>
                <a:cxn ang="0">
                  <a:pos x="329" y="265"/>
                </a:cxn>
                <a:cxn ang="0">
                  <a:pos x="379" y="258"/>
                </a:cxn>
                <a:cxn ang="0">
                  <a:pos x="429" y="248"/>
                </a:cxn>
                <a:cxn ang="0">
                  <a:pos x="473" y="237"/>
                </a:cxn>
                <a:cxn ang="0">
                  <a:pos x="507" y="225"/>
                </a:cxn>
                <a:cxn ang="0">
                  <a:pos x="530" y="212"/>
                </a:cxn>
                <a:cxn ang="0">
                  <a:pos x="540" y="198"/>
                </a:cxn>
              </a:cxnLst>
              <a:rect l="0" t="0" r="r" b="b"/>
              <a:pathLst>
                <a:path w="541" h="269">
                  <a:moveTo>
                    <a:pt x="540" y="198"/>
                  </a:moveTo>
                  <a:lnTo>
                    <a:pt x="541" y="177"/>
                  </a:lnTo>
                  <a:lnTo>
                    <a:pt x="541" y="156"/>
                  </a:lnTo>
                  <a:lnTo>
                    <a:pt x="538" y="134"/>
                  </a:lnTo>
                  <a:lnTo>
                    <a:pt x="535" y="113"/>
                  </a:lnTo>
                  <a:lnTo>
                    <a:pt x="527" y="93"/>
                  </a:lnTo>
                  <a:lnTo>
                    <a:pt x="514" y="73"/>
                  </a:lnTo>
                  <a:lnTo>
                    <a:pt x="497" y="55"/>
                  </a:lnTo>
                  <a:lnTo>
                    <a:pt x="473" y="39"/>
                  </a:lnTo>
                  <a:lnTo>
                    <a:pt x="468" y="37"/>
                  </a:lnTo>
                  <a:lnTo>
                    <a:pt x="463" y="34"/>
                  </a:lnTo>
                  <a:lnTo>
                    <a:pt x="458" y="31"/>
                  </a:lnTo>
                  <a:lnTo>
                    <a:pt x="453" y="28"/>
                  </a:lnTo>
                  <a:lnTo>
                    <a:pt x="447" y="26"/>
                  </a:lnTo>
                  <a:lnTo>
                    <a:pt x="442" y="24"/>
                  </a:lnTo>
                  <a:lnTo>
                    <a:pt x="435" y="22"/>
                  </a:lnTo>
                  <a:lnTo>
                    <a:pt x="429" y="19"/>
                  </a:lnTo>
                  <a:lnTo>
                    <a:pt x="417" y="16"/>
                  </a:lnTo>
                  <a:lnTo>
                    <a:pt x="406" y="14"/>
                  </a:lnTo>
                  <a:lnTo>
                    <a:pt x="394" y="11"/>
                  </a:lnTo>
                  <a:lnTo>
                    <a:pt x="382" y="8"/>
                  </a:lnTo>
                  <a:lnTo>
                    <a:pt x="368" y="7"/>
                  </a:lnTo>
                  <a:lnTo>
                    <a:pt x="353" y="4"/>
                  </a:lnTo>
                  <a:lnTo>
                    <a:pt x="339" y="2"/>
                  </a:lnTo>
                  <a:lnTo>
                    <a:pt x="323" y="1"/>
                  </a:lnTo>
                  <a:lnTo>
                    <a:pt x="314" y="0"/>
                  </a:lnTo>
                  <a:lnTo>
                    <a:pt x="306" y="0"/>
                  </a:lnTo>
                  <a:lnTo>
                    <a:pt x="296" y="0"/>
                  </a:lnTo>
                  <a:lnTo>
                    <a:pt x="287" y="0"/>
                  </a:lnTo>
                  <a:lnTo>
                    <a:pt x="278" y="1"/>
                  </a:lnTo>
                  <a:lnTo>
                    <a:pt x="269" y="2"/>
                  </a:lnTo>
                  <a:lnTo>
                    <a:pt x="261" y="3"/>
                  </a:lnTo>
                  <a:lnTo>
                    <a:pt x="251" y="5"/>
                  </a:lnTo>
                  <a:lnTo>
                    <a:pt x="246" y="7"/>
                  </a:lnTo>
                  <a:lnTo>
                    <a:pt x="240" y="8"/>
                  </a:lnTo>
                  <a:lnTo>
                    <a:pt x="234" y="9"/>
                  </a:lnTo>
                  <a:lnTo>
                    <a:pt x="228" y="10"/>
                  </a:lnTo>
                  <a:lnTo>
                    <a:pt x="222" y="12"/>
                  </a:lnTo>
                  <a:lnTo>
                    <a:pt x="217" y="14"/>
                  </a:lnTo>
                  <a:lnTo>
                    <a:pt x="212" y="16"/>
                  </a:lnTo>
                  <a:lnTo>
                    <a:pt x="206" y="18"/>
                  </a:lnTo>
                  <a:lnTo>
                    <a:pt x="201" y="20"/>
                  </a:lnTo>
                  <a:lnTo>
                    <a:pt x="194" y="24"/>
                  </a:lnTo>
                  <a:lnTo>
                    <a:pt x="188" y="26"/>
                  </a:lnTo>
                  <a:lnTo>
                    <a:pt x="183" y="28"/>
                  </a:lnTo>
                  <a:lnTo>
                    <a:pt x="178" y="32"/>
                  </a:lnTo>
                  <a:lnTo>
                    <a:pt x="173" y="34"/>
                  </a:lnTo>
                  <a:lnTo>
                    <a:pt x="168" y="38"/>
                  </a:lnTo>
                  <a:lnTo>
                    <a:pt x="164" y="41"/>
                  </a:lnTo>
                  <a:lnTo>
                    <a:pt x="83" y="182"/>
                  </a:lnTo>
                  <a:lnTo>
                    <a:pt x="67" y="185"/>
                  </a:lnTo>
                  <a:lnTo>
                    <a:pt x="51" y="189"/>
                  </a:lnTo>
                  <a:lnTo>
                    <a:pt x="36" y="193"/>
                  </a:lnTo>
                  <a:lnTo>
                    <a:pt x="23" y="198"/>
                  </a:lnTo>
                  <a:lnTo>
                    <a:pt x="13" y="202"/>
                  </a:lnTo>
                  <a:lnTo>
                    <a:pt x="5" y="208"/>
                  </a:lnTo>
                  <a:lnTo>
                    <a:pt x="0" y="214"/>
                  </a:lnTo>
                  <a:lnTo>
                    <a:pt x="0" y="220"/>
                  </a:lnTo>
                  <a:lnTo>
                    <a:pt x="2" y="224"/>
                  </a:lnTo>
                  <a:lnTo>
                    <a:pt x="7" y="230"/>
                  </a:lnTo>
                  <a:lnTo>
                    <a:pt x="14" y="235"/>
                  </a:lnTo>
                  <a:lnTo>
                    <a:pt x="22" y="239"/>
                  </a:lnTo>
                  <a:lnTo>
                    <a:pt x="32" y="243"/>
                  </a:lnTo>
                  <a:lnTo>
                    <a:pt x="45" y="247"/>
                  </a:lnTo>
                  <a:lnTo>
                    <a:pt x="59" y="251"/>
                  </a:lnTo>
                  <a:lnTo>
                    <a:pt x="74" y="254"/>
                  </a:lnTo>
                  <a:lnTo>
                    <a:pt x="90" y="257"/>
                  </a:lnTo>
                  <a:lnTo>
                    <a:pt x="107" y="260"/>
                  </a:lnTo>
                  <a:lnTo>
                    <a:pt x="126" y="262"/>
                  </a:lnTo>
                  <a:lnTo>
                    <a:pt x="145" y="265"/>
                  </a:lnTo>
                  <a:lnTo>
                    <a:pt x="166" y="266"/>
                  </a:lnTo>
                  <a:lnTo>
                    <a:pt x="188" y="268"/>
                  </a:lnTo>
                  <a:lnTo>
                    <a:pt x="210" y="268"/>
                  </a:lnTo>
                  <a:lnTo>
                    <a:pt x="233" y="269"/>
                  </a:lnTo>
                  <a:lnTo>
                    <a:pt x="255" y="269"/>
                  </a:lnTo>
                  <a:lnTo>
                    <a:pt x="279" y="269"/>
                  </a:lnTo>
                  <a:lnTo>
                    <a:pt x="303" y="267"/>
                  </a:lnTo>
                  <a:lnTo>
                    <a:pt x="329" y="265"/>
                  </a:lnTo>
                  <a:lnTo>
                    <a:pt x="354" y="261"/>
                  </a:lnTo>
                  <a:lnTo>
                    <a:pt x="379" y="258"/>
                  </a:lnTo>
                  <a:lnTo>
                    <a:pt x="405" y="253"/>
                  </a:lnTo>
                  <a:lnTo>
                    <a:pt x="429" y="248"/>
                  </a:lnTo>
                  <a:lnTo>
                    <a:pt x="451" y="243"/>
                  </a:lnTo>
                  <a:lnTo>
                    <a:pt x="473" y="237"/>
                  </a:lnTo>
                  <a:lnTo>
                    <a:pt x="491" y="231"/>
                  </a:lnTo>
                  <a:lnTo>
                    <a:pt x="507" y="225"/>
                  </a:lnTo>
                  <a:lnTo>
                    <a:pt x="521" y="219"/>
                  </a:lnTo>
                  <a:lnTo>
                    <a:pt x="530" y="212"/>
                  </a:lnTo>
                  <a:lnTo>
                    <a:pt x="537" y="205"/>
                  </a:lnTo>
                  <a:lnTo>
                    <a:pt x="540" y="198"/>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6"/>
            <p:cNvSpPr>
              <a:spLocks/>
            </p:cNvSpPr>
            <p:nvPr/>
          </p:nvSpPr>
          <p:spPr bwMode="auto">
            <a:xfrm>
              <a:off x="4510" y="2823"/>
              <a:ext cx="104" cy="87"/>
            </a:xfrm>
            <a:custGeom>
              <a:avLst/>
              <a:gdLst/>
              <a:ahLst/>
              <a:cxnLst>
                <a:cxn ang="0">
                  <a:pos x="179" y="0"/>
                </a:cxn>
                <a:cxn ang="0">
                  <a:pos x="167" y="0"/>
                </a:cxn>
                <a:cxn ang="0">
                  <a:pos x="157" y="1"/>
                </a:cxn>
                <a:cxn ang="0">
                  <a:pos x="149" y="1"/>
                </a:cxn>
                <a:cxn ang="0">
                  <a:pos x="142" y="1"/>
                </a:cxn>
                <a:cxn ang="0">
                  <a:pos x="135" y="2"/>
                </a:cxn>
                <a:cxn ang="0">
                  <a:pos x="127" y="5"/>
                </a:cxn>
                <a:cxn ang="0">
                  <a:pos x="119" y="9"/>
                </a:cxn>
                <a:cxn ang="0">
                  <a:pos x="109" y="15"/>
                </a:cxn>
                <a:cxn ang="0">
                  <a:pos x="99" y="24"/>
                </a:cxn>
                <a:cxn ang="0">
                  <a:pos x="90" y="39"/>
                </a:cxn>
                <a:cxn ang="0">
                  <a:pos x="83" y="57"/>
                </a:cxn>
                <a:cxn ang="0">
                  <a:pos x="75" y="77"/>
                </a:cxn>
                <a:cxn ang="0">
                  <a:pos x="68" y="98"/>
                </a:cxn>
                <a:cxn ang="0">
                  <a:pos x="62" y="115"/>
                </a:cxn>
                <a:cxn ang="0">
                  <a:pos x="58" y="130"/>
                </a:cxn>
                <a:cxn ang="0">
                  <a:pos x="53" y="140"/>
                </a:cxn>
                <a:cxn ang="0">
                  <a:pos x="49" y="145"/>
                </a:cxn>
                <a:cxn ang="0">
                  <a:pos x="44" y="149"/>
                </a:cxn>
                <a:cxn ang="0">
                  <a:pos x="38" y="150"/>
                </a:cxn>
                <a:cxn ang="0">
                  <a:pos x="32" y="151"/>
                </a:cxn>
                <a:cxn ang="0">
                  <a:pos x="27" y="150"/>
                </a:cxn>
                <a:cxn ang="0">
                  <a:pos x="21" y="150"/>
                </a:cxn>
                <a:cxn ang="0">
                  <a:pos x="14" y="150"/>
                </a:cxn>
                <a:cxn ang="0">
                  <a:pos x="7" y="150"/>
                </a:cxn>
                <a:cxn ang="0">
                  <a:pos x="0" y="172"/>
                </a:cxn>
                <a:cxn ang="0">
                  <a:pos x="12" y="173"/>
                </a:cxn>
                <a:cxn ang="0">
                  <a:pos x="23" y="174"/>
                </a:cxn>
                <a:cxn ang="0">
                  <a:pos x="35" y="174"/>
                </a:cxn>
                <a:cxn ang="0">
                  <a:pos x="46" y="173"/>
                </a:cxn>
                <a:cxn ang="0">
                  <a:pos x="57" y="169"/>
                </a:cxn>
                <a:cxn ang="0">
                  <a:pos x="66" y="163"/>
                </a:cxn>
                <a:cxn ang="0">
                  <a:pos x="74" y="153"/>
                </a:cxn>
                <a:cxn ang="0">
                  <a:pos x="81" y="138"/>
                </a:cxn>
                <a:cxn ang="0">
                  <a:pos x="85" y="122"/>
                </a:cxn>
                <a:cxn ang="0">
                  <a:pos x="90" y="107"/>
                </a:cxn>
                <a:cxn ang="0">
                  <a:pos x="95" y="92"/>
                </a:cxn>
                <a:cxn ang="0">
                  <a:pos x="99" y="78"/>
                </a:cxn>
                <a:cxn ang="0">
                  <a:pos x="105" y="65"/>
                </a:cxn>
                <a:cxn ang="0">
                  <a:pos x="112" y="52"/>
                </a:cxn>
                <a:cxn ang="0">
                  <a:pos x="121" y="40"/>
                </a:cxn>
                <a:cxn ang="0">
                  <a:pos x="132" y="30"/>
                </a:cxn>
                <a:cxn ang="0">
                  <a:pos x="142" y="25"/>
                </a:cxn>
                <a:cxn ang="0">
                  <a:pos x="151" y="22"/>
                </a:cxn>
                <a:cxn ang="0">
                  <a:pos x="159" y="21"/>
                </a:cxn>
                <a:cxn ang="0">
                  <a:pos x="167" y="20"/>
                </a:cxn>
                <a:cxn ang="0">
                  <a:pos x="175" y="19"/>
                </a:cxn>
                <a:cxn ang="0">
                  <a:pos x="185" y="17"/>
                </a:cxn>
                <a:cxn ang="0">
                  <a:pos x="196" y="17"/>
                </a:cxn>
                <a:cxn ang="0">
                  <a:pos x="209" y="16"/>
                </a:cxn>
                <a:cxn ang="0">
                  <a:pos x="179" y="0"/>
                </a:cxn>
              </a:cxnLst>
              <a:rect l="0" t="0" r="r" b="b"/>
              <a:pathLst>
                <a:path w="209" h="174">
                  <a:moveTo>
                    <a:pt x="179" y="0"/>
                  </a:moveTo>
                  <a:lnTo>
                    <a:pt x="167" y="0"/>
                  </a:lnTo>
                  <a:lnTo>
                    <a:pt x="157" y="1"/>
                  </a:lnTo>
                  <a:lnTo>
                    <a:pt x="149" y="1"/>
                  </a:lnTo>
                  <a:lnTo>
                    <a:pt x="142" y="1"/>
                  </a:lnTo>
                  <a:lnTo>
                    <a:pt x="135" y="2"/>
                  </a:lnTo>
                  <a:lnTo>
                    <a:pt x="127" y="5"/>
                  </a:lnTo>
                  <a:lnTo>
                    <a:pt x="119" y="9"/>
                  </a:lnTo>
                  <a:lnTo>
                    <a:pt x="109" y="15"/>
                  </a:lnTo>
                  <a:lnTo>
                    <a:pt x="99" y="24"/>
                  </a:lnTo>
                  <a:lnTo>
                    <a:pt x="90" y="39"/>
                  </a:lnTo>
                  <a:lnTo>
                    <a:pt x="83" y="57"/>
                  </a:lnTo>
                  <a:lnTo>
                    <a:pt x="75" y="77"/>
                  </a:lnTo>
                  <a:lnTo>
                    <a:pt x="68" y="98"/>
                  </a:lnTo>
                  <a:lnTo>
                    <a:pt x="62" y="115"/>
                  </a:lnTo>
                  <a:lnTo>
                    <a:pt x="58" y="130"/>
                  </a:lnTo>
                  <a:lnTo>
                    <a:pt x="53" y="140"/>
                  </a:lnTo>
                  <a:lnTo>
                    <a:pt x="49" y="145"/>
                  </a:lnTo>
                  <a:lnTo>
                    <a:pt x="44" y="149"/>
                  </a:lnTo>
                  <a:lnTo>
                    <a:pt x="38" y="150"/>
                  </a:lnTo>
                  <a:lnTo>
                    <a:pt x="32" y="151"/>
                  </a:lnTo>
                  <a:lnTo>
                    <a:pt x="27" y="150"/>
                  </a:lnTo>
                  <a:lnTo>
                    <a:pt x="21" y="150"/>
                  </a:lnTo>
                  <a:lnTo>
                    <a:pt x="14" y="150"/>
                  </a:lnTo>
                  <a:lnTo>
                    <a:pt x="7" y="150"/>
                  </a:lnTo>
                  <a:lnTo>
                    <a:pt x="0" y="172"/>
                  </a:lnTo>
                  <a:lnTo>
                    <a:pt x="12" y="173"/>
                  </a:lnTo>
                  <a:lnTo>
                    <a:pt x="23" y="174"/>
                  </a:lnTo>
                  <a:lnTo>
                    <a:pt x="35" y="174"/>
                  </a:lnTo>
                  <a:lnTo>
                    <a:pt x="46" y="173"/>
                  </a:lnTo>
                  <a:lnTo>
                    <a:pt x="57" y="169"/>
                  </a:lnTo>
                  <a:lnTo>
                    <a:pt x="66" y="163"/>
                  </a:lnTo>
                  <a:lnTo>
                    <a:pt x="74" y="153"/>
                  </a:lnTo>
                  <a:lnTo>
                    <a:pt x="81" y="138"/>
                  </a:lnTo>
                  <a:lnTo>
                    <a:pt x="85" y="122"/>
                  </a:lnTo>
                  <a:lnTo>
                    <a:pt x="90" y="107"/>
                  </a:lnTo>
                  <a:lnTo>
                    <a:pt x="95" y="92"/>
                  </a:lnTo>
                  <a:lnTo>
                    <a:pt x="99" y="78"/>
                  </a:lnTo>
                  <a:lnTo>
                    <a:pt x="105" y="65"/>
                  </a:lnTo>
                  <a:lnTo>
                    <a:pt x="112" y="52"/>
                  </a:lnTo>
                  <a:lnTo>
                    <a:pt x="121" y="40"/>
                  </a:lnTo>
                  <a:lnTo>
                    <a:pt x="132" y="30"/>
                  </a:lnTo>
                  <a:lnTo>
                    <a:pt x="142" y="25"/>
                  </a:lnTo>
                  <a:lnTo>
                    <a:pt x="151" y="22"/>
                  </a:lnTo>
                  <a:lnTo>
                    <a:pt x="159" y="21"/>
                  </a:lnTo>
                  <a:lnTo>
                    <a:pt x="167" y="20"/>
                  </a:lnTo>
                  <a:lnTo>
                    <a:pt x="175" y="19"/>
                  </a:lnTo>
                  <a:lnTo>
                    <a:pt x="185" y="17"/>
                  </a:lnTo>
                  <a:lnTo>
                    <a:pt x="196" y="17"/>
                  </a:lnTo>
                  <a:lnTo>
                    <a:pt x="209" y="16"/>
                  </a:lnTo>
                  <a:lnTo>
                    <a:pt x="17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7"/>
            <p:cNvSpPr>
              <a:spLocks/>
            </p:cNvSpPr>
            <p:nvPr/>
          </p:nvSpPr>
          <p:spPr bwMode="auto">
            <a:xfrm>
              <a:off x="4573" y="2877"/>
              <a:ext cx="62" cy="30"/>
            </a:xfrm>
            <a:custGeom>
              <a:avLst/>
              <a:gdLst/>
              <a:ahLst/>
              <a:cxnLst>
                <a:cxn ang="0">
                  <a:pos x="0" y="59"/>
                </a:cxn>
                <a:cxn ang="0">
                  <a:pos x="21" y="56"/>
                </a:cxn>
                <a:cxn ang="0">
                  <a:pos x="36" y="54"/>
                </a:cxn>
                <a:cxn ang="0">
                  <a:pos x="49" y="50"/>
                </a:cxn>
                <a:cxn ang="0">
                  <a:pos x="64" y="47"/>
                </a:cxn>
                <a:cxn ang="0">
                  <a:pos x="79" y="42"/>
                </a:cxn>
                <a:cxn ang="0">
                  <a:pos x="92" y="38"/>
                </a:cxn>
                <a:cxn ang="0">
                  <a:pos x="105" y="32"/>
                </a:cxn>
                <a:cxn ang="0">
                  <a:pos x="115" y="27"/>
                </a:cxn>
                <a:cxn ang="0">
                  <a:pos x="123" y="23"/>
                </a:cxn>
                <a:cxn ang="0">
                  <a:pos x="121" y="0"/>
                </a:cxn>
                <a:cxn ang="0">
                  <a:pos x="112" y="4"/>
                </a:cxn>
                <a:cxn ang="0">
                  <a:pos x="99" y="9"/>
                </a:cxn>
                <a:cxn ang="0">
                  <a:pos x="86" y="13"/>
                </a:cxn>
                <a:cxn ang="0">
                  <a:pos x="72" y="18"/>
                </a:cxn>
                <a:cxn ang="0">
                  <a:pos x="56" y="23"/>
                </a:cxn>
                <a:cxn ang="0">
                  <a:pos x="41" y="27"/>
                </a:cxn>
                <a:cxn ang="0">
                  <a:pos x="25" y="30"/>
                </a:cxn>
                <a:cxn ang="0">
                  <a:pos x="9" y="31"/>
                </a:cxn>
                <a:cxn ang="0">
                  <a:pos x="0" y="59"/>
                </a:cxn>
              </a:cxnLst>
              <a:rect l="0" t="0" r="r" b="b"/>
              <a:pathLst>
                <a:path w="123" h="59">
                  <a:moveTo>
                    <a:pt x="0" y="59"/>
                  </a:moveTo>
                  <a:lnTo>
                    <a:pt x="21" y="56"/>
                  </a:lnTo>
                  <a:lnTo>
                    <a:pt x="36" y="54"/>
                  </a:lnTo>
                  <a:lnTo>
                    <a:pt x="49" y="50"/>
                  </a:lnTo>
                  <a:lnTo>
                    <a:pt x="64" y="47"/>
                  </a:lnTo>
                  <a:lnTo>
                    <a:pt x="79" y="42"/>
                  </a:lnTo>
                  <a:lnTo>
                    <a:pt x="92" y="38"/>
                  </a:lnTo>
                  <a:lnTo>
                    <a:pt x="105" y="32"/>
                  </a:lnTo>
                  <a:lnTo>
                    <a:pt x="115" y="27"/>
                  </a:lnTo>
                  <a:lnTo>
                    <a:pt x="123" y="23"/>
                  </a:lnTo>
                  <a:lnTo>
                    <a:pt x="121" y="0"/>
                  </a:lnTo>
                  <a:lnTo>
                    <a:pt x="112" y="4"/>
                  </a:lnTo>
                  <a:lnTo>
                    <a:pt x="99" y="9"/>
                  </a:lnTo>
                  <a:lnTo>
                    <a:pt x="86" y="13"/>
                  </a:lnTo>
                  <a:lnTo>
                    <a:pt x="72" y="18"/>
                  </a:lnTo>
                  <a:lnTo>
                    <a:pt x="56" y="23"/>
                  </a:lnTo>
                  <a:lnTo>
                    <a:pt x="41" y="27"/>
                  </a:lnTo>
                  <a:lnTo>
                    <a:pt x="25" y="30"/>
                  </a:lnTo>
                  <a:lnTo>
                    <a:pt x="9" y="31"/>
                  </a:lnTo>
                  <a:lnTo>
                    <a:pt x="0"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8"/>
            <p:cNvSpPr>
              <a:spLocks/>
            </p:cNvSpPr>
            <p:nvPr/>
          </p:nvSpPr>
          <p:spPr bwMode="auto">
            <a:xfrm>
              <a:off x="4390" y="3761"/>
              <a:ext cx="102" cy="21"/>
            </a:xfrm>
            <a:custGeom>
              <a:avLst/>
              <a:gdLst/>
              <a:ahLst/>
              <a:cxnLst>
                <a:cxn ang="0">
                  <a:pos x="0" y="0"/>
                </a:cxn>
                <a:cxn ang="0">
                  <a:pos x="3" y="19"/>
                </a:cxn>
                <a:cxn ang="0">
                  <a:pos x="5" y="32"/>
                </a:cxn>
                <a:cxn ang="0">
                  <a:pos x="6" y="40"/>
                </a:cxn>
                <a:cxn ang="0">
                  <a:pos x="7" y="44"/>
                </a:cxn>
                <a:cxn ang="0">
                  <a:pos x="204" y="44"/>
                </a:cxn>
                <a:cxn ang="0">
                  <a:pos x="204" y="40"/>
                </a:cxn>
                <a:cxn ang="0">
                  <a:pos x="204" y="31"/>
                </a:cxn>
                <a:cxn ang="0">
                  <a:pos x="204" y="17"/>
                </a:cxn>
                <a:cxn ang="0">
                  <a:pos x="204" y="0"/>
                </a:cxn>
                <a:cxn ang="0">
                  <a:pos x="0" y="0"/>
                </a:cxn>
              </a:cxnLst>
              <a:rect l="0" t="0" r="r" b="b"/>
              <a:pathLst>
                <a:path w="204" h="44">
                  <a:moveTo>
                    <a:pt x="0" y="0"/>
                  </a:moveTo>
                  <a:lnTo>
                    <a:pt x="3" y="19"/>
                  </a:lnTo>
                  <a:lnTo>
                    <a:pt x="5" y="32"/>
                  </a:lnTo>
                  <a:lnTo>
                    <a:pt x="6" y="40"/>
                  </a:lnTo>
                  <a:lnTo>
                    <a:pt x="7" y="44"/>
                  </a:lnTo>
                  <a:lnTo>
                    <a:pt x="204" y="44"/>
                  </a:lnTo>
                  <a:lnTo>
                    <a:pt x="204" y="40"/>
                  </a:lnTo>
                  <a:lnTo>
                    <a:pt x="204" y="31"/>
                  </a:lnTo>
                  <a:lnTo>
                    <a:pt x="204" y="17"/>
                  </a:lnTo>
                  <a:lnTo>
                    <a:pt x="204" y="0"/>
                  </a:lnTo>
                  <a:lnTo>
                    <a:pt x="0" y="0"/>
                  </a:lnTo>
                  <a:close/>
                </a:path>
              </a:pathLst>
            </a:custGeom>
            <a:solidFill>
              <a:srgbClr val="BF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9"/>
            <p:cNvSpPr>
              <a:spLocks/>
            </p:cNvSpPr>
            <p:nvPr/>
          </p:nvSpPr>
          <p:spPr bwMode="auto">
            <a:xfrm>
              <a:off x="4382" y="3481"/>
              <a:ext cx="309" cy="269"/>
            </a:xfrm>
            <a:custGeom>
              <a:avLst/>
              <a:gdLst/>
              <a:ahLst/>
              <a:cxnLst>
                <a:cxn ang="0">
                  <a:pos x="395" y="533"/>
                </a:cxn>
                <a:cxn ang="0">
                  <a:pos x="601" y="533"/>
                </a:cxn>
                <a:cxn ang="0">
                  <a:pos x="608" y="490"/>
                </a:cxn>
                <a:cxn ang="0">
                  <a:pos x="614" y="444"/>
                </a:cxn>
                <a:cxn ang="0">
                  <a:pos x="617" y="400"/>
                </a:cxn>
                <a:cxn ang="0">
                  <a:pos x="617" y="362"/>
                </a:cxn>
                <a:cxn ang="0">
                  <a:pos x="611" y="309"/>
                </a:cxn>
                <a:cxn ang="0">
                  <a:pos x="602" y="251"/>
                </a:cxn>
                <a:cxn ang="0">
                  <a:pos x="592" y="190"/>
                </a:cxn>
                <a:cxn ang="0">
                  <a:pos x="579" y="132"/>
                </a:cxn>
                <a:cxn ang="0">
                  <a:pos x="567" y="80"/>
                </a:cxn>
                <a:cxn ang="0">
                  <a:pos x="557" y="38"/>
                </a:cxn>
                <a:cxn ang="0">
                  <a:pos x="550" y="10"/>
                </a:cxn>
                <a:cxn ang="0">
                  <a:pos x="548" y="0"/>
                </a:cxn>
                <a:cxn ang="0">
                  <a:pos x="72" y="0"/>
                </a:cxn>
                <a:cxn ang="0">
                  <a:pos x="69" y="9"/>
                </a:cxn>
                <a:cxn ang="0">
                  <a:pos x="61" y="33"/>
                </a:cxn>
                <a:cxn ang="0">
                  <a:pos x="50" y="71"/>
                </a:cxn>
                <a:cxn ang="0">
                  <a:pos x="38" y="117"/>
                </a:cxn>
                <a:cxn ang="0">
                  <a:pos x="24" y="170"/>
                </a:cxn>
                <a:cxn ang="0">
                  <a:pos x="13" y="226"/>
                </a:cxn>
                <a:cxn ang="0">
                  <a:pos x="5" y="283"/>
                </a:cxn>
                <a:cxn ang="0">
                  <a:pos x="0" y="336"/>
                </a:cxn>
                <a:cxn ang="0">
                  <a:pos x="0" y="387"/>
                </a:cxn>
                <a:cxn ang="0">
                  <a:pos x="3" y="440"/>
                </a:cxn>
                <a:cxn ang="0">
                  <a:pos x="7" y="491"/>
                </a:cxn>
                <a:cxn ang="0">
                  <a:pos x="13" y="536"/>
                </a:cxn>
                <a:cxn ang="0">
                  <a:pos x="220" y="536"/>
                </a:cxn>
                <a:cxn ang="0">
                  <a:pos x="220" y="495"/>
                </a:cxn>
                <a:cxn ang="0">
                  <a:pos x="220" y="458"/>
                </a:cxn>
                <a:cxn ang="0">
                  <a:pos x="222" y="427"/>
                </a:cxn>
                <a:cxn ang="0">
                  <a:pos x="223" y="403"/>
                </a:cxn>
                <a:cxn ang="0">
                  <a:pos x="224" y="383"/>
                </a:cxn>
                <a:cxn ang="0">
                  <a:pos x="228" y="360"/>
                </a:cxn>
                <a:cxn ang="0">
                  <a:pos x="234" y="332"/>
                </a:cxn>
                <a:cxn ang="0">
                  <a:pos x="241" y="301"/>
                </a:cxn>
                <a:cxn ang="0">
                  <a:pos x="249" y="268"/>
                </a:cxn>
                <a:cxn ang="0">
                  <a:pos x="257" y="235"/>
                </a:cxn>
                <a:cxn ang="0">
                  <a:pos x="265" y="200"/>
                </a:cxn>
                <a:cxn ang="0">
                  <a:pos x="273" y="165"/>
                </a:cxn>
                <a:cxn ang="0">
                  <a:pos x="316" y="165"/>
                </a:cxn>
                <a:cxn ang="0">
                  <a:pos x="330" y="200"/>
                </a:cxn>
                <a:cxn ang="0">
                  <a:pos x="341" y="236"/>
                </a:cxn>
                <a:cxn ang="0">
                  <a:pos x="352" y="271"/>
                </a:cxn>
                <a:cxn ang="0">
                  <a:pos x="360" y="305"/>
                </a:cxn>
                <a:cxn ang="0">
                  <a:pos x="368" y="337"/>
                </a:cxn>
                <a:cxn ang="0">
                  <a:pos x="374" y="366"/>
                </a:cxn>
                <a:cxn ang="0">
                  <a:pos x="380" y="391"/>
                </a:cxn>
                <a:cxn ang="0">
                  <a:pos x="384" y="411"/>
                </a:cxn>
                <a:cxn ang="0">
                  <a:pos x="389" y="435"/>
                </a:cxn>
                <a:cxn ang="0">
                  <a:pos x="392" y="466"/>
                </a:cxn>
                <a:cxn ang="0">
                  <a:pos x="395" y="499"/>
                </a:cxn>
                <a:cxn ang="0">
                  <a:pos x="395" y="533"/>
                </a:cxn>
              </a:cxnLst>
              <a:rect l="0" t="0" r="r" b="b"/>
              <a:pathLst>
                <a:path w="617" h="536">
                  <a:moveTo>
                    <a:pt x="395" y="533"/>
                  </a:moveTo>
                  <a:lnTo>
                    <a:pt x="601" y="533"/>
                  </a:lnTo>
                  <a:lnTo>
                    <a:pt x="608" y="490"/>
                  </a:lnTo>
                  <a:lnTo>
                    <a:pt x="614" y="444"/>
                  </a:lnTo>
                  <a:lnTo>
                    <a:pt x="617" y="400"/>
                  </a:lnTo>
                  <a:lnTo>
                    <a:pt x="617" y="362"/>
                  </a:lnTo>
                  <a:lnTo>
                    <a:pt x="611" y="309"/>
                  </a:lnTo>
                  <a:lnTo>
                    <a:pt x="602" y="251"/>
                  </a:lnTo>
                  <a:lnTo>
                    <a:pt x="592" y="190"/>
                  </a:lnTo>
                  <a:lnTo>
                    <a:pt x="579" y="132"/>
                  </a:lnTo>
                  <a:lnTo>
                    <a:pt x="567" y="80"/>
                  </a:lnTo>
                  <a:lnTo>
                    <a:pt x="557" y="38"/>
                  </a:lnTo>
                  <a:lnTo>
                    <a:pt x="550" y="10"/>
                  </a:lnTo>
                  <a:lnTo>
                    <a:pt x="548" y="0"/>
                  </a:lnTo>
                  <a:lnTo>
                    <a:pt x="72" y="0"/>
                  </a:lnTo>
                  <a:lnTo>
                    <a:pt x="69" y="9"/>
                  </a:lnTo>
                  <a:lnTo>
                    <a:pt x="61" y="33"/>
                  </a:lnTo>
                  <a:lnTo>
                    <a:pt x="50" y="71"/>
                  </a:lnTo>
                  <a:lnTo>
                    <a:pt x="38" y="117"/>
                  </a:lnTo>
                  <a:lnTo>
                    <a:pt x="24" y="170"/>
                  </a:lnTo>
                  <a:lnTo>
                    <a:pt x="13" y="226"/>
                  </a:lnTo>
                  <a:lnTo>
                    <a:pt x="5" y="283"/>
                  </a:lnTo>
                  <a:lnTo>
                    <a:pt x="0" y="336"/>
                  </a:lnTo>
                  <a:lnTo>
                    <a:pt x="0" y="387"/>
                  </a:lnTo>
                  <a:lnTo>
                    <a:pt x="3" y="440"/>
                  </a:lnTo>
                  <a:lnTo>
                    <a:pt x="7" y="491"/>
                  </a:lnTo>
                  <a:lnTo>
                    <a:pt x="13" y="536"/>
                  </a:lnTo>
                  <a:lnTo>
                    <a:pt x="220" y="536"/>
                  </a:lnTo>
                  <a:lnTo>
                    <a:pt x="220" y="495"/>
                  </a:lnTo>
                  <a:lnTo>
                    <a:pt x="220" y="458"/>
                  </a:lnTo>
                  <a:lnTo>
                    <a:pt x="222" y="427"/>
                  </a:lnTo>
                  <a:lnTo>
                    <a:pt x="223" y="403"/>
                  </a:lnTo>
                  <a:lnTo>
                    <a:pt x="224" y="383"/>
                  </a:lnTo>
                  <a:lnTo>
                    <a:pt x="228" y="360"/>
                  </a:lnTo>
                  <a:lnTo>
                    <a:pt x="234" y="332"/>
                  </a:lnTo>
                  <a:lnTo>
                    <a:pt x="241" y="301"/>
                  </a:lnTo>
                  <a:lnTo>
                    <a:pt x="249" y="268"/>
                  </a:lnTo>
                  <a:lnTo>
                    <a:pt x="257" y="235"/>
                  </a:lnTo>
                  <a:lnTo>
                    <a:pt x="265" y="200"/>
                  </a:lnTo>
                  <a:lnTo>
                    <a:pt x="273" y="165"/>
                  </a:lnTo>
                  <a:lnTo>
                    <a:pt x="316" y="165"/>
                  </a:lnTo>
                  <a:lnTo>
                    <a:pt x="330" y="200"/>
                  </a:lnTo>
                  <a:lnTo>
                    <a:pt x="341" y="236"/>
                  </a:lnTo>
                  <a:lnTo>
                    <a:pt x="352" y="271"/>
                  </a:lnTo>
                  <a:lnTo>
                    <a:pt x="360" y="305"/>
                  </a:lnTo>
                  <a:lnTo>
                    <a:pt x="368" y="337"/>
                  </a:lnTo>
                  <a:lnTo>
                    <a:pt x="374" y="366"/>
                  </a:lnTo>
                  <a:lnTo>
                    <a:pt x="380" y="391"/>
                  </a:lnTo>
                  <a:lnTo>
                    <a:pt x="384" y="411"/>
                  </a:lnTo>
                  <a:lnTo>
                    <a:pt x="389" y="435"/>
                  </a:lnTo>
                  <a:lnTo>
                    <a:pt x="392" y="466"/>
                  </a:lnTo>
                  <a:lnTo>
                    <a:pt x="395" y="499"/>
                  </a:lnTo>
                  <a:lnTo>
                    <a:pt x="395" y="533"/>
                  </a:lnTo>
                  <a:close/>
                </a:path>
              </a:pathLst>
            </a:custGeom>
            <a:solidFill>
              <a:srgbClr val="8CA3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30"/>
            <p:cNvSpPr>
              <a:spLocks/>
            </p:cNvSpPr>
            <p:nvPr/>
          </p:nvSpPr>
          <p:spPr bwMode="auto">
            <a:xfrm>
              <a:off x="4576" y="3759"/>
              <a:ext cx="105" cy="23"/>
            </a:xfrm>
            <a:custGeom>
              <a:avLst/>
              <a:gdLst/>
              <a:ahLst/>
              <a:cxnLst>
                <a:cxn ang="0">
                  <a:pos x="5" y="0"/>
                </a:cxn>
                <a:cxn ang="0">
                  <a:pos x="4" y="19"/>
                </a:cxn>
                <a:cxn ang="0">
                  <a:pos x="2" y="33"/>
                </a:cxn>
                <a:cxn ang="0">
                  <a:pos x="1" y="43"/>
                </a:cxn>
                <a:cxn ang="0">
                  <a:pos x="0" y="47"/>
                </a:cxn>
                <a:cxn ang="0">
                  <a:pos x="200" y="47"/>
                </a:cxn>
                <a:cxn ang="0">
                  <a:pos x="201" y="43"/>
                </a:cxn>
                <a:cxn ang="0">
                  <a:pos x="204" y="33"/>
                </a:cxn>
                <a:cxn ang="0">
                  <a:pos x="206" y="19"/>
                </a:cxn>
                <a:cxn ang="0">
                  <a:pos x="209" y="0"/>
                </a:cxn>
                <a:cxn ang="0">
                  <a:pos x="5" y="0"/>
                </a:cxn>
              </a:cxnLst>
              <a:rect l="0" t="0" r="r" b="b"/>
              <a:pathLst>
                <a:path w="209" h="47">
                  <a:moveTo>
                    <a:pt x="5" y="0"/>
                  </a:moveTo>
                  <a:lnTo>
                    <a:pt x="4" y="19"/>
                  </a:lnTo>
                  <a:lnTo>
                    <a:pt x="2" y="33"/>
                  </a:lnTo>
                  <a:lnTo>
                    <a:pt x="1" y="43"/>
                  </a:lnTo>
                  <a:lnTo>
                    <a:pt x="0" y="47"/>
                  </a:lnTo>
                  <a:lnTo>
                    <a:pt x="200" y="47"/>
                  </a:lnTo>
                  <a:lnTo>
                    <a:pt x="201" y="43"/>
                  </a:lnTo>
                  <a:lnTo>
                    <a:pt x="204" y="33"/>
                  </a:lnTo>
                  <a:lnTo>
                    <a:pt x="206" y="19"/>
                  </a:lnTo>
                  <a:lnTo>
                    <a:pt x="209" y="0"/>
                  </a:lnTo>
                  <a:lnTo>
                    <a:pt x="5" y="0"/>
                  </a:lnTo>
                  <a:close/>
                </a:path>
              </a:pathLst>
            </a:custGeom>
            <a:solidFill>
              <a:srgbClr val="BF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31"/>
            <p:cNvSpPr>
              <a:spLocks/>
            </p:cNvSpPr>
            <p:nvPr/>
          </p:nvSpPr>
          <p:spPr bwMode="auto">
            <a:xfrm>
              <a:off x="4432" y="3349"/>
              <a:ext cx="209" cy="512"/>
            </a:xfrm>
            <a:custGeom>
              <a:avLst/>
              <a:gdLst/>
              <a:ahLst/>
              <a:cxnLst>
                <a:cxn ang="0">
                  <a:pos x="417" y="157"/>
                </a:cxn>
                <a:cxn ang="0">
                  <a:pos x="330" y="157"/>
                </a:cxn>
                <a:cxn ang="0">
                  <a:pos x="290" y="0"/>
                </a:cxn>
                <a:cxn ang="0">
                  <a:pos x="130" y="0"/>
                </a:cxn>
                <a:cxn ang="0">
                  <a:pos x="85" y="157"/>
                </a:cxn>
                <a:cxn ang="0">
                  <a:pos x="0" y="157"/>
                </a:cxn>
                <a:cxn ang="0">
                  <a:pos x="0" y="260"/>
                </a:cxn>
                <a:cxn ang="0">
                  <a:pos x="49" y="260"/>
                </a:cxn>
                <a:cxn ang="0">
                  <a:pos x="49" y="398"/>
                </a:cxn>
                <a:cxn ang="0">
                  <a:pos x="106" y="526"/>
                </a:cxn>
                <a:cxn ang="0">
                  <a:pos x="106" y="610"/>
                </a:cxn>
                <a:cxn ang="0">
                  <a:pos x="170" y="610"/>
                </a:cxn>
                <a:cxn ang="0">
                  <a:pos x="170" y="1024"/>
                </a:cxn>
                <a:cxn ang="0">
                  <a:pos x="225" y="1024"/>
                </a:cxn>
                <a:cxn ang="0">
                  <a:pos x="225" y="610"/>
                </a:cxn>
                <a:cxn ang="0">
                  <a:pos x="285" y="610"/>
                </a:cxn>
                <a:cxn ang="0">
                  <a:pos x="285" y="527"/>
                </a:cxn>
                <a:cxn ang="0">
                  <a:pos x="352" y="398"/>
                </a:cxn>
                <a:cxn ang="0">
                  <a:pos x="352" y="260"/>
                </a:cxn>
                <a:cxn ang="0">
                  <a:pos x="417" y="260"/>
                </a:cxn>
                <a:cxn ang="0">
                  <a:pos x="417" y="157"/>
                </a:cxn>
              </a:cxnLst>
              <a:rect l="0" t="0" r="r" b="b"/>
              <a:pathLst>
                <a:path w="417" h="1024">
                  <a:moveTo>
                    <a:pt x="417" y="157"/>
                  </a:moveTo>
                  <a:lnTo>
                    <a:pt x="330" y="157"/>
                  </a:lnTo>
                  <a:lnTo>
                    <a:pt x="290" y="0"/>
                  </a:lnTo>
                  <a:lnTo>
                    <a:pt x="130" y="0"/>
                  </a:lnTo>
                  <a:lnTo>
                    <a:pt x="85" y="157"/>
                  </a:lnTo>
                  <a:lnTo>
                    <a:pt x="0" y="157"/>
                  </a:lnTo>
                  <a:lnTo>
                    <a:pt x="0" y="260"/>
                  </a:lnTo>
                  <a:lnTo>
                    <a:pt x="49" y="260"/>
                  </a:lnTo>
                  <a:lnTo>
                    <a:pt x="49" y="398"/>
                  </a:lnTo>
                  <a:lnTo>
                    <a:pt x="106" y="526"/>
                  </a:lnTo>
                  <a:lnTo>
                    <a:pt x="106" y="610"/>
                  </a:lnTo>
                  <a:lnTo>
                    <a:pt x="170" y="610"/>
                  </a:lnTo>
                  <a:lnTo>
                    <a:pt x="170" y="1024"/>
                  </a:lnTo>
                  <a:lnTo>
                    <a:pt x="225" y="1024"/>
                  </a:lnTo>
                  <a:lnTo>
                    <a:pt x="225" y="610"/>
                  </a:lnTo>
                  <a:lnTo>
                    <a:pt x="285" y="610"/>
                  </a:lnTo>
                  <a:lnTo>
                    <a:pt x="285" y="527"/>
                  </a:lnTo>
                  <a:lnTo>
                    <a:pt x="352" y="398"/>
                  </a:lnTo>
                  <a:lnTo>
                    <a:pt x="352" y="260"/>
                  </a:lnTo>
                  <a:lnTo>
                    <a:pt x="417" y="260"/>
                  </a:lnTo>
                  <a:lnTo>
                    <a:pt x="417" y="1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Rectangle 32"/>
            <p:cNvSpPr>
              <a:spLocks noChangeArrowheads="1"/>
            </p:cNvSpPr>
            <p:nvPr/>
          </p:nvSpPr>
          <p:spPr bwMode="auto">
            <a:xfrm>
              <a:off x="4421" y="3439"/>
              <a:ext cx="239" cy="26"/>
            </a:xfrm>
            <a:prstGeom prst="rect">
              <a:avLst/>
            </a:prstGeom>
            <a:solidFill>
              <a:srgbClr val="FF7C2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33"/>
            <p:cNvSpPr>
              <a:spLocks/>
            </p:cNvSpPr>
            <p:nvPr/>
          </p:nvSpPr>
          <p:spPr bwMode="auto">
            <a:xfrm>
              <a:off x="4300" y="3338"/>
              <a:ext cx="110" cy="106"/>
            </a:xfrm>
            <a:custGeom>
              <a:avLst/>
              <a:gdLst/>
              <a:ahLst/>
              <a:cxnLst>
                <a:cxn ang="0">
                  <a:pos x="221" y="136"/>
                </a:cxn>
                <a:cxn ang="0">
                  <a:pos x="218" y="132"/>
                </a:cxn>
                <a:cxn ang="0">
                  <a:pos x="211" y="123"/>
                </a:cxn>
                <a:cxn ang="0">
                  <a:pos x="201" y="111"/>
                </a:cxn>
                <a:cxn ang="0">
                  <a:pos x="190" y="96"/>
                </a:cxn>
                <a:cxn ang="0">
                  <a:pos x="178" y="81"/>
                </a:cxn>
                <a:cxn ang="0">
                  <a:pos x="168" y="67"/>
                </a:cxn>
                <a:cxn ang="0">
                  <a:pos x="160" y="56"/>
                </a:cxn>
                <a:cxn ang="0">
                  <a:pos x="155" y="52"/>
                </a:cxn>
                <a:cxn ang="0">
                  <a:pos x="150" y="44"/>
                </a:cxn>
                <a:cxn ang="0">
                  <a:pos x="147" y="32"/>
                </a:cxn>
                <a:cxn ang="0">
                  <a:pos x="145" y="21"/>
                </a:cxn>
                <a:cxn ang="0">
                  <a:pos x="143" y="16"/>
                </a:cxn>
                <a:cxn ang="0">
                  <a:pos x="0" y="0"/>
                </a:cxn>
                <a:cxn ang="0">
                  <a:pos x="22" y="104"/>
                </a:cxn>
                <a:cxn ang="0">
                  <a:pos x="90" y="184"/>
                </a:cxn>
                <a:cxn ang="0">
                  <a:pos x="137" y="211"/>
                </a:cxn>
                <a:cxn ang="0">
                  <a:pos x="221" y="136"/>
                </a:cxn>
              </a:cxnLst>
              <a:rect l="0" t="0" r="r" b="b"/>
              <a:pathLst>
                <a:path w="221" h="211">
                  <a:moveTo>
                    <a:pt x="221" y="136"/>
                  </a:moveTo>
                  <a:lnTo>
                    <a:pt x="218" y="132"/>
                  </a:lnTo>
                  <a:lnTo>
                    <a:pt x="211" y="123"/>
                  </a:lnTo>
                  <a:lnTo>
                    <a:pt x="201" y="111"/>
                  </a:lnTo>
                  <a:lnTo>
                    <a:pt x="190" y="96"/>
                  </a:lnTo>
                  <a:lnTo>
                    <a:pt x="178" y="81"/>
                  </a:lnTo>
                  <a:lnTo>
                    <a:pt x="168" y="67"/>
                  </a:lnTo>
                  <a:lnTo>
                    <a:pt x="160" y="56"/>
                  </a:lnTo>
                  <a:lnTo>
                    <a:pt x="155" y="52"/>
                  </a:lnTo>
                  <a:lnTo>
                    <a:pt x="150" y="44"/>
                  </a:lnTo>
                  <a:lnTo>
                    <a:pt x="147" y="32"/>
                  </a:lnTo>
                  <a:lnTo>
                    <a:pt x="145" y="21"/>
                  </a:lnTo>
                  <a:lnTo>
                    <a:pt x="143" y="16"/>
                  </a:lnTo>
                  <a:lnTo>
                    <a:pt x="0" y="0"/>
                  </a:lnTo>
                  <a:lnTo>
                    <a:pt x="22" y="104"/>
                  </a:lnTo>
                  <a:lnTo>
                    <a:pt x="90" y="184"/>
                  </a:lnTo>
                  <a:lnTo>
                    <a:pt x="137" y="211"/>
                  </a:lnTo>
                  <a:lnTo>
                    <a:pt x="221" y="1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4"/>
            <p:cNvSpPr>
              <a:spLocks/>
            </p:cNvSpPr>
            <p:nvPr/>
          </p:nvSpPr>
          <p:spPr bwMode="auto">
            <a:xfrm>
              <a:off x="4286" y="3307"/>
              <a:ext cx="183" cy="206"/>
            </a:xfrm>
            <a:custGeom>
              <a:avLst/>
              <a:gdLst/>
              <a:ahLst/>
              <a:cxnLst>
                <a:cxn ang="0">
                  <a:pos x="168" y="294"/>
                </a:cxn>
                <a:cxn ang="0">
                  <a:pos x="161" y="291"/>
                </a:cxn>
                <a:cxn ang="0">
                  <a:pos x="150" y="283"/>
                </a:cxn>
                <a:cxn ang="0">
                  <a:pos x="82" y="233"/>
                </a:cxn>
                <a:cxn ang="0">
                  <a:pos x="35" y="175"/>
                </a:cxn>
                <a:cxn ang="0">
                  <a:pos x="9" y="113"/>
                </a:cxn>
                <a:cxn ang="0">
                  <a:pos x="0" y="53"/>
                </a:cxn>
                <a:cxn ang="0">
                  <a:pos x="34" y="87"/>
                </a:cxn>
                <a:cxn ang="0">
                  <a:pos x="57" y="147"/>
                </a:cxn>
                <a:cxn ang="0">
                  <a:pos x="92" y="203"/>
                </a:cxn>
                <a:cxn ang="0">
                  <a:pos x="140" y="245"/>
                </a:cxn>
                <a:cxn ang="0">
                  <a:pos x="174" y="256"/>
                </a:cxn>
                <a:cxn ang="0">
                  <a:pos x="192" y="244"/>
                </a:cxn>
                <a:cxn ang="0">
                  <a:pos x="215" y="227"/>
                </a:cxn>
                <a:cxn ang="0">
                  <a:pos x="233" y="214"/>
                </a:cxn>
                <a:cxn ang="0">
                  <a:pos x="221" y="195"/>
                </a:cxn>
                <a:cxn ang="0">
                  <a:pos x="197" y="162"/>
                </a:cxn>
                <a:cxn ang="0">
                  <a:pos x="177" y="125"/>
                </a:cxn>
                <a:cxn ang="0">
                  <a:pos x="163" y="85"/>
                </a:cxn>
                <a:cxn ang="0">
                  <a:pos x="160" y="49"/>
                </a:cxn>
                <a:cxn ang="0">
                  <a:pos x="166" y="24"/>
                </a:cxn>
                <a:cxn ang="0">
                  <a:pos x="174" y="5"/>
                </a:cxn>
                <a:cxn ang="0">
                  <a:pos x="184" y="0"/>
                </a:cxn>
                <a:cxn ang="0">
                  <a:pos x="196" y="2"/>
                </a:cxn>
                <a:cxn ang="0">
                  <a:pos x="200" y="12"/>
                </a:cxn>
                <a:cxn ang="0">
                  <a:pos x="197" y="27"/>
                </a:cxn>
                <a:cxn ang="0">
                  <a:pos x="191" y="46"/>
                </a:cxn>
                <a:cxn ang="0">
                  <a:pos x="190" y="78"/>
                </a:cxn>
                <a:cxn ang="0">
                  <a:pos x="212" y="129"/>
                </a:cxn>
                <a:cxn ang="0">
                  <a:pos x="244" y="176"/>
                </a:cxn>
                <a:cxn ang="0">
                  <a:pos x="268" y="207"/>
                </a:cxn>
                <a:cxn ang="0">
                  <a:pos x="284" y="215"/>
                </a:cxn>
                <a:cxn ang="0">
                  <a:pos x="312" y="222"/>
                </a:cxn>
                <a:cxn ang="0">
                  <a:pos x="335" y="228"/>
                </a:cxn>
                <a:cxn ang="0">
                  <a:pos x="349" y="231"/>
                </a:cxn>
                <a:cxn ang="0">
                  <a:pos x="362" y="243"/>
                </a:cxn>
                <a:cxn ang="0">
                  <a:pos x="362" y="269"/>
                </a:cxn>
                <a:cxn ang="0">
                  <a:pos x="313" y="290"/>
                </a:cxn>
                <a:cxn ang="0">
                  <a:pos x="319" y="301"/>
                </a:cxn>
                <a:cxn ang="0">
                  <a:pos x="333" y="326"/>
                </a:cxn>
                <a:cxn ang="0">
                  <a:pos x="346" y="347"/>
                </a:cxn>
                <a:cxn ang="0">
                  <a:pos x="351" y="358"/>
                </a:cxn>
              </a:cxnLst>
              <a:rect l="0" t="0" r="r" b="b"/>
              <a:pathLst>
                <a:path w="365" h="412">
                  <a:moveTo>
                    <a:pt x="234" y="412"/>
                  </a:moveTo>
                  <a:lnTo>
                    <a:pt x="168" y="294"/>
                  </a:lnTo>
                  <a:lnTo>
                    <a:pt x="166" y="293"/>
                  </a:lnTo>
                  <a:lnTo>
                    <a:pt x="161" y="291"/>
                  </a:lnTo>
                  <a:lnTo>
                    <a:pt x="155" y="288"/>
                  </a:lnTo>
                  <a:lnTo>
                    <a:pt x="150" y="283"/>
                  </a:lnTo>
                  <a:lnTo>
                    <a:pt x="113" y="260"/>
                  </a:lnTo>
                  <a:lnTo>
                    <a:pt x="82" y="233"/>
                  </a:lnTo>
                  <a:lnTo>
                    <a:pt x="56" y="205"/>
                  </a:lnTo>
                  <a:lnTo>
                    <a:pt x="35" y="175"/>
                  </a:lnTo>
                  <a:lnTo>
                    <a:pt x="20" y="144"/>
                  </a:lnTo>
                  <a:lnTo>
                    <a:pt x="9" y="113"/>
                  </a:lnTo>
                  <a:lnTo>
                    <a:pt x="2" y="83"/>
                  </a:lnTo>
                  <a:lnTo>
                    <a:pt x="0" y="53"/>
                  </a:lnTo>
                  <a:lnTo>
                    <a:pt x="28" y="57"/>
                  </a:lnTo>
                  <a:lnTo>
                    <a:pt x="34" y="87"/>
                  </a:lnTo>
                  <a:lnTo>
                    <a:pt x="45" y="117"/>
                  </a:lnTo>
                  <a:lnTo>
                    <a:pt x="57" y="147"/>
                  </a:lnTo>
                  <a:lnTo>
                    <a:pt x="73" y="176"/>
                  </a:lnTo>
                  <a:lnTo>
                    <a:pt x="92" y="203"/>
                  </a:lnTo>
                  <a:lnTo>
                    <a:pt x="115" y="227"/>
                  </a:lnTo>
                  <a:lnTo>
                    <a:pt x="140" y="245"/>
                  </a:lnTo>
                  <a:lnTo>
                    <a:pt x="169" y="258"/>
                  </a:lnTo>
                  <a:lnTo>
                    <a:pt x="174" y="256"/>
                  </a:lnTo>
                  <a:lnTo>
                    <a:pt x="182" y="251"/>
                  </a:lnTo>
                  <a:lnTo>
                    <a:pt x="192" y="244"/>
                  </a:lnTo>
                  <a:lnTo>
                    <a:pt x="204" y="235"/>
                  </a:lnTo>
                  <a:lnTo>
                    <a:pt x="215" y="227"/>
                  </a:lnTo>
                  <a:lnTo>
                    <a:pt x="226" y="218"/>
                  </a:lnTo>
                  <a:lnTo>
                    <a:pt x="233" y="214"/>
                  </a:lnTo>
                  <a:lnTo>
                    <a:pt x="235" y="212"/>
                  </a:lnTo>
                  <a:lnTo>
                    <a:pt x="221" y="195"/>
                  </a:lnTo>
                  <a:lnTo>
                    <a:pt x="208" y="179"/>
                  </a:lnTo>
                  <a:lnTo>
                    <a:pt x="197" y="162"/>
                  </a:lnTo>
                  <a:lnTo>
                    <a:pt x="186" y="144"/>
                  </a:lnTo>
                  <a:lnTo>
                    <a:pt x="177" y="125"/>
                  </a:lnTo>
                  <a:lnTo>
                    <a:pt x="169" y="106"/>
                  </a:lnTo>
                  <a:lnTo>
                    <a:pt x="163" y="85"/>
                  </a:lnTo>
                  <a:lnTo>
                    <a:pt x="160" y="63"/>
                  </a:lnTo>
                  <a:lnTo>
                    <a:pt x="160" y="49"/>
                  </a:lnTo>
                  <a:lnTo>
                    <a:pt x="162" y="35"/>
                  </a:lnTo>
                  <a:lnTo>
                    <a:pt x="166" y="24"/>
                  </a:lnTo>
                  <a:lnTo>
                    <a:pt x="170" y="11"/>
                  </a:lnTo>
                  <a:lnTo>
                    <a:pt x="174" y="5"/>
                  </a:lnTo>
                  <a:lnTo>
                    <a:pt x="178" y="2"/>
                  </a:lnTo>
                  <a:lnTo>
                    <a:pt x="184" y="0"/>
                  </a:lnTo>
                  <a:lnTo>
                    <a:pt x="191" y="0"/>
                  </a:lnTo>
                  <a:lnTo>
                    <a:pt x="196" y="2"/>
                  </a:lnTo>
                  <a:lnTo>
                    <a:pt x="199" y="7"/>
                  </a:lnTo>
                  <a:lnTo>
                    <a:pt x="200" y="12"/>
                  </a:lnTo>
                  <a:lnTo>
                    <a:pt x="199" y="18"/>
                  </a:lnTo>
                  <a:lnTo>
                    <a:pt x="197" y="27"/>
                  </a:lnTo>
                  <a:lnTo>
                    <a:pt x="193" y="37"/>
                  </a:lnTo>
                  <a:lnTo>
                    <a:pt x="191" y="46"/>
                  </a:lnTo>
                  <a:lnTo>
                    <a:pt x="189" y="56"/>
                  </a:lnTo>
                  <a:lnTo>
                    <a:pt x="190" y="78"/>
                  </a:lnTo>
                  <a:lnTo>
                    <a:pt x="199" y="103"/>
                  </a:lnTo>
                  <a:lnTo>
                    <a:pt x="212" y="129"/>
                  </a:lnTo>
                  <a:lnTo>
                    <a:pt x="228" y="153"/>
                  </a:lnTo>
                  <a:lnTo>
                    <a:pt x="244" y="176"/>
                  </a:lnTo>
                  <a:lnTo>
                    <a:pt x="258" y="194"/>
                  </a:lnTo>
                  <a:lnTo>
                    <a:pt x="268" y="207"/>
                  </a:lnTo>
                  <a:lnTo>
                    <a:pt x="272" y="213"/>
                  </a:lnTo>
                  <a:lnTo>
                    <a:pt x="284" y="215"/>
                  </a:lnTo>
                  <a:lnTo>
                    <a:pt x="298" y="218"/>
                  </a:lnTo>
                  <a:lnTo>
                    <a:pt x="312" y="222"/>
                  </a:lnTo>
                  <a:lnTo>
                    <a:pt x="324" y="224"/>
                  </a:lnTo>
                  <a:lnTo>
                    <a:pt x="335" y="228"/>
                  </a:lnTo>
                  <a:lnTo>
                    <a:pt x="343" y="229"/>
                  </a:lnTo>
                  <a:lnTo>
                    <a:pt x="349" y="231"/>
                  </a:lnTo>
                  <a:lnTo>
                    <a:pt x="351" y="231"/>
                  </a:lnTo>
                  <a:lnTo>
                    <a:pt x="362" y="243"/>
                  </a:lnTo>
                  <a:lnTo>
                    <a:pt x="365" y="256"/>
                  </a:lnTo>
                  <a:lnTo>
                    <a:pt x="362" y="269"/>
                  </a:lnTo>
                  <a:lnTo>
                    <a:pt x="351" y="278"/>
                  </a:lnTo>
                  <a:lnTo>
                    <a:pt x="313" y="290"/>
                  </a:lnTo>
                  <a:lnTo>
                    <a:pt x="314" y="293"/>
                  </a:lnTo>
                  <a:lnTo>
                    <a:pt x="319" y="301"/>
                  </a:lnTo>
                  <a:lnTo>
                    <a:pt x="325" y="313"/>
                  </a:lnTo>
                  <a:lnTo>
                    <a:pt x="333" y="326"/>
                  </a:lnTo>
                  <a:lnTo>
                    <a:pt x="340" y="337"/>
                  </a:lnTo>
                  <a:lnTo>
                    <a:pt x="346" y="347"/>
                  </a:lnTo>
                  <a:lnTo>
                    <a:pt x="350" y="356"/>
                  </a:lnTo>
                  <a:lnTo>
                    <a:pt x="351" y="358"/>
                  </a:lnTo>
                  <a:lnTo>
                    <a:pt x="234" y="4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35"/>
            <p:cNvSpPr>
              <a:spLocks/>
            </p:cNvSpPr>
            <p:nvPr/>
          </p:nvSpPr>
          <p:spPr bwMode="auto">
            <a:xfrm>
              <a:off x="4379" y="3421"/>
              <a:ext cx="72" cy="72"/>
            </a:xfrm>
            <a:custGeom>
              <a:avLst/>
              <a:gdLst/>
              <a:ahLst/>
              <a:cxnLst>
                <a:cxn ang="0">
                  <a:pos x="64" y="0"/>
                </a:cxn>
                <a:cxn ang="0">
                  <a:pos x="72" y="16"/>
                </a:cxn>
                <a:cxn ang="0">
                  <a:pos x="141" y="22"/>
                </a:cxn>
                <a:cxn ang="0">
                  <a:pos x="143" y="27"/>
                </a:cxn>
                <a:cxn ang="0">
                  <a:pos x="144" y="31"/>
                </a:cxn>
                <a:cxn ang="0">
                  <a:pos x="143" y="33"/>
                </a:cxn>
                <a:cxn ang="0">
                  <a:pos x="140" y="37"/>
                </a:cxn>
                <a:cxn ang="0">
                  <a:pos x="134" y="40"/>
                </a:cxn>
                <a:cxn ang="0">
                  <a:pos x="127" y="43"/>
                </a:cxn>
                <a:cxn ang="0">
                  <a:pos x="118" y="45"/>
                </a:cxn>
                <a:cxn ang="0">
                  <a:pos x="110" y="46"/>
                </a:cxn>
                <a:cxn ang="0">
                  <a:pos x="103" y="47"/>
                </a:cxn>
                <a:cxn ang="0">
                  <a:pos x="96" y="48"/>
                </a:cxn>
                <a:cxn ang="0">
                  <a:pos x="93" y="50"/>
                </a:cxn>
                <a:cxn ang="0">
                  <a:pos x="91" y="53"/>
                </a:cxn>
                <a:cxn ang="0">
                  <a:pos x="96" y="69"/>
                </a:cxn>
                <a:cxn ang="0">
                  <a:pos x="105" y="91"/>
                </a:cxn>
                <a:cxn ang="0">
                  <a:pos x="114" y="111"/>
                </a:cxn>
                <a:cxn ang="0">
                  <a:pos x="118" y="119"/>
                </a:cxn>
                <a:cxn ang="0">
                  <a:pos x="64" y="144"/>
                </a:cxn>
                <a:cxn ang="0">
                  <a:pos x="63" y="141"/>
                </a:cxn>
                <a:cxn ang="0">
                  <a:pos x="58" y="134"/>
                </a:cxn>
                <a:cxn ang="0">
                  <a:pos x="51" y="125"/>
                </a:cxn>
                <a:cxn ang="0">
                  <a:pos x="44" y="114"/>
                </a:cxn>
                <a:cxn ang="0">
                  <a:pos x="37" y="102"/>
                </a:cxn>
                <a:cxn ang="0">
                  <a:pos x="30" y="92"/>
                </a:cxn>
                <a:cxn ang="0">
                  <a:pos x="25" y="83"/>
                </a:cxn>
                <a:cxn ang="0">
                  <a:pos x="22" y="77"/>
                </a:cxn>
                <a:cxn ang="0">
                  <a:pos x="19" y="71"/>
                </a:cxn>
                <a:cxn ang="0">
                  <a:pos x="13" y="63"/>
                </a:cxn>
                <a:cxn ang="0">
                  <a:pos x="6" y="55"/>
                </a:cxn>
                <a:cxn ang="0">
                  <a:pos x="0" y="47"/>
                </a:cxn>
                <a:cxn ang="0">
                  <a:pos x="64" y="0"/>
                </a:cxn>
              </a:cxnLst>
              <a:rect l="0" t="0" r="r" b="b"/>
              <a:pathLst>
                <a:path w="144" h="144">
                  <a:moveTo>
                    <a:pt x="64" y="0"/>
                  </a:moveTo>
                  <a:lnTo>
                    <a:pt x="72" y="16"/>
                  </a:lnTo>
                  <a:lnTo>
                    <a:pt x="141" y="22"/>
                  </a:lnTo>
                  <a:lnTo>
                    <a:pt x="143" y="27"/>
                  </a:lnTo>
                  <a:lnTo>
                    <a:pt x="144" y="31"/>
                  </a:lnTo>
                  <a:lnTo>
                    <a:pt x="143" y="33"/>
                  </a:lnTo>
                  <a:lnTo>
                    <a:pt x="140" y="37"/>
                  </a:lnTo>
                  <a:lnTo>
                    <a:pt x="134" y="40"/>
                  </a:lnTo>
                  <a:lnTo>
                    <a:pt x="127" y="43"/>
                  </a:lnTo>
                  <a:lnTo>
                    <a:pt x="118" y="45"/>
                  </a:lnTo>
                  <a:lnTo>
                    <a:pt x="110" y="46"/>
                  </a:lnTo>
                  <a:lnTo>
                    <a:pt x="103" y="47"/>
                  </a:lnTo>
                  <a:lnTo>
                    <a:pt x="96" y="48"/>
                  </a:lnTo>
                  <a:lnTo>
                    <a:pt x="93" y="50"/>
                  </a:lnTo>
                  <a:lnTo>
                    <a:pt x="91" y="53"/>
                  </a:lnTo>
                  <a:lnTo>
                    <a:pt x="96" y="69"/>
                  </a:lnTo>
                  <a:lnTo>
                    <a:pt x="105" y="91"/>
                  </a:lnTo>
                  <a:lnTo>
                    <a:pt x="114" y="111"/>
                  </a:lnTo>
                  <a:lnTo>
                    <a:pt x="118" y="119"/>
                  </a:lnTo>
                  <a:lnTo>
                    <a:pt x="64" y="144"/>
                  </a:lnTo>
                  <a:lnTo>
                    <a:pt x="63" y="141"/>
                  </a:lnTo>
                  <a:lnTo>
                    <a:pt x="58" y="134"/>
                  </a:lnTo>
                  <a:lnTo>
                    <a:pt x="51" y="125"/>
                  </a:lnTo>
                  <a:lnTo>
                    <a:pt x="44" y="114"/>
                  </a:lnTo>
                  <a:lnTo>
                    <a:pt x="37" y="102"/>
                  </a:lnTo>
                  <a:lnTo>
                    <a:pt x="30" y="92"/>
                  </a:lnTo>
                  <a:lnTo>
                    <a:pt x="25" y="83"/>
                  </a:lnTo>
                  <a:lnTo>
                    <a:pt x="22" y="77"/>
                  </a:lnTo>
                  <a:lnTo>
                    <a:pt x="19" y="71"/>
                  </a:lnTo>
                  <a:lnTo>
                    <a:pt x="13" y="63"/>
                  </a:lnTo>
                  <a:lnTo>
                    <a:pt x="6" y="55"/>
                  </a:lnTo>
                  <a:lnTo>
                    <a:pt x="0" y="47"/>
                  </a:lnTo>
                  <a:lnTo>
                    <a:pt x="64" y="0"/>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6"/>
            <p:cNvSpPr>
              <a:spLocks/>
            </p:cNvSpPr>
            <p:nvPr/>
          </p:nvSpPr>
          <p:spPr bwMode="auto">
            <a:xfrm>
              <a:off x="4289" y="3333"/>
              <a:ext cx="87" cy="17"/>
            </a:xfrm>
            <a:custGeom>
              <a:avLst/>
              <a:gdLst/>
              <a:ahLst/>
              <a:cxnLst>
                <a:cxn ang="0">
                  <a:pos x="0" y="20"/>
                </a:cxn>
                <a:cxn ang="0">
                  <a:pos x="3" y="0"/>
                </a:cxn>
                <a:cxn ang="0">
                  <a:pos x="175" y="15"/>
                </a:cxn>
                <a:cxn ang="0">
                  <a:pos x="172" y="35"/>
                </a:cxn>
                <a:cxn ang="0">
                  <a:pos x="0" y="20"/>
                </a:cxn>
              </a:cxnLst>
              <a:rect l="0" t="0" r="r" b="b"/>
              <a:pathLst>
                <a:path w="175" h="35">
                  <a:moveTo>
                    <a:pt x="0" y="20"/>
                  </a:moveTo>
                  <a:lnTo>
                    <a:pt x="3" y="0"/>
                  </a:lnTo>
                  <a:lnTo>
                    <a:pt x="175" y="15"/>
                  </a:lnTo>
                  <a:lnTo>
                    <a:pt x="172" y="35"/>
                  </a:lnTo>
                  <a:lnTo>
                    <a:pt x="0"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7"/>
            <p:cNvSpPr>
              <a:spLocks/>
            </p:cNvSpPr>
            <p:nvPr/>
          </p:nvSpPr>
          <p:spPr bwMode="auto">
            <a:xfrm>
              <a:off x="4656" y="3329"/>
              <a:ext cx="110" cy="105"/>
            </a:xfrm>
            <a:custGeom>
              <a:avLst/>
              <a:gdLst/>
              <a:ahLst/>
              <a:cxnLst>
                <a:cxn ang="0">
                  <a:pos x="0" y="134"/>
                </a:cxn>
                <a:cxn ang="0">
                  <a:pos x="2" y="131"/>
                </a:cxn>
                <a:cxn ang="0">
                  <a:pos x="9" y="122"/>
                </a:cxn>
                <a:cxn ang="0">
                  <a:pos x="19" y="109"/>
                </a:cxn>
                <a:cxn ang="0">
                  <a:pos x="31" y="94"/>
                </a:cxn>
                <a:cxn ang="0">
                  <a:pos x="42" y="79"/>
                </a:cxn>
                <a:cxn ang="0">
                  <a:pos x="53" y="66"/>
                </a:cxn>
                <a:cxn ang="0">
                  <a:pos x="61" y="56"/>
                </a:cxn>
                <a:cxn ang="0">
                  <a:pos x="66" y="50"/>
                </a:cxn>
                <a:cxn ang="0">
                  <a:pos x="70" y="42"/>
                </a:cxn>
                <a:cxn ang="0">
                  <a:pos x="74" y="31"/>
                </a:cxn>
                <a:cxn ang="0">
                  <a:pos x="76" y="19"/>
                </a:cxn>
                <a:cxn ang="0">
                  <a:pos x="77" y="15"/>
                </a:cxn>
                <a:cxn ang="0">
                  <a:pos x="220" y="0"/>
                </a:cxn>
                <a:cxn ang="0">
                  <a:pos x="198" y="102"/>
                </a:cxn>
                <a:cxn ang="0">
                  <a:pos x="130" y="183"/>
                </a:cxn>
                <a:cxn ang="0">
                  <a:pos x="84" y="209"/>
                </a:cxn>
                <a:cxn ang="0">
                  <a:pos x="0" y="134"/>
                </a:cxn>
              </a:cxnLst>
              <a:rect l="0" t="0" r="r" b="b"/>
              <a:pathLst>
                <a:path w="220" h="209">
                  <a:moveTo>
                    <a:pt x="0" y="134"/>
                  </a:moveTo>
                  <a:lnTo>
                    <a:pt x="2" y="131"/>
                  </a:lnTo>
                  <a:lnTo>
                    <a:pt x="9" y="122"/>
                  </a:lnTo>
                  <a:lnTo>
                    <a:pt x="19" y="109"/>
                  </a:lnTo>
                  <a:lnTo>
                    <a:pt x="31" y="94"/>
                  </a:lnTo>
                  <a:lnTo>
                    <a:pt x="42" y="79"/>
                  </a:lnTo>
                  <a:lnTo>
                    <a:pt x="53" y="66"/>
                  </a:lnTo>
                  <a:lnTo>
                    <a:pt x="61" y="56"/>
                  </a:lnTo>
                  <a:lnTo>
                    <a:pt x="66" y="50"/>
                  </a:lnTo>
                  <a:lnTo>
                    <a:pt x="70" y="42"/>
                  </a:lnTo>
                  <a:lnTo>
                    <a:pt x="74" y="31"/>
                  </a:lnTo>
                  <a:lnTo>
                    <a:pt x="76" y="19"/>
                  </a:lnTo>
                  <a:lnTo>
                    <a:pt x="77" y="15"/>
                  </a:lnTo>
                  <a:lnTo>
                    <a:pt x="220" y="0"/>
                  </a:lnTo>
                  <a:lnTo>
                    <a:pt x="198" y="102"/>
                  </a:lnTo>
                  <a:lnTo>
                    <a:pt x="130" y="183"/>
                  </a:lnTo>
                  <a:lnTo>
                    <a:pt x="84" y="209"/>
                  </a:lnTo>
                  <a:lnTo>
                    <a:pt x="0" y="1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8"/>
            <p:cNvSpPr>
              <a:spLocks/>
            </p:cNvSpPr>
            <p:nvPr/>
          </p:nvSpPr>
          <p:spPr bwMode="auto">
            <a:xfrm>
              <a:off x="4598" y="3298"/>
              <a:ext cx="180" cy="205"/>
            </a:xfrm>
            <a:custGeom>
              <a:avLst/>
              <a:gdLst/>
              <a:ahLst/>
              <a:cxnLst>
                <a:cxn ang="0">
                  <a:pos x="198" y="295"/>
                </a:cxn>
                <a:cxn ang="0">
                  <a:pos x="204" y="290"/>
                </a:cxn>
                <a:cxn ang="0">
                  <a:pos x="216" y="284"/>
                </a:cxn>
                <a:cxn ang="0">
                  <a:pos x="281" y="235"/>
                </a:cxn>
                <a:cxn ang="0">
                  <a:pos x="321" y="181"/>
                </a:cxn>
                <a:cxn ang="0">
                  <a:pos x="345" y="121"/>
                </a:cxn>
                <a:cxn ang="0">
                  <a:pos x="360" y="59"/>
                </a:cxn>
                <a:cxn ang="0">
                  <a:pos x="322" y="90"/>
                </a:cxn>
                <a:cxn ang="0">
                  <a:pos x="304" y="148"/>
                </a:cxn>
                <a:cxn ang="0">
                  <a:pos x="271" y="198"/>
                </a:cxn>
                <a:cxn ang="0">
                  <a:pos x="225" y="241"/>
                </a:cxn>
                <a:cxn ang="0">
                  <a:pos x="192" y="256"/>
                </a:cxn>
                <a:cxn ang="0">
                  <a:pos x="173" y="244"/>
                </a:cxn>
                <a:cxn ang="0">
                  <a:pos x="150" y="227"/>
                </a:cxn>
                <a:cxn ang="0">
                  <a:pos x="133" y="214"/>
                </a:cxn>
                <a:cxn ang="0">
                  <a:pos x="143" y="194"/>
                </a:cxn>
                <a:cxn ang="0">
                  <a:pos x="168" y="159"/>
                </a:cxn>
                <a:cxn ang="0">
                  <a:pos x="188" y="123"/>
                </a:cxn>
                <a:cxn ang="0">
                  <a:pos x="202" y="84"/>
                </a:cxn>
                <a:cxn ang="0">
                  <a:pos x="206" y="49"/>
                </a:cxn>
                <a:cxn ang="0">
                  <a:pos x="200" y="24"/>
                </a:cxn>
                <a:cxn ang="0">
                  <a:pos x="192" y="6"/>
                </a:cxn>
                <a:cxn ang="0">
                  <a:pos x="181" y="0"/>
                </a:cxn>
                <a:cxn ang="0">
                  <a:pos x="170" y="3"/>
                </a:cxn>
                <a:cxn ang="0">
                  <a:pos x="165" y="12"/>
                </a:cxn>
                <a:cxn ang="0">
                  <a:pos x="169" y="28"/>
                </a:cxn>
                <a:cxn ang="0">
                  <a:pos x="174" y="45"/>
                </a:cxn>
                <a:cxn ang="0">
                  <a:pos x="176" y="77"/>
                </a:cxn>
                <a:cxn ang="0">
                  <a:pos x="157" y="126"/>
                </a:cxn>
                <a:cxn ang="0">
                  <a:pos x="127" y="172"/>
                </a:cxn>
                <a:cxn ang="0">
                  <a:pos x="101" y="204"/>
                </a:cxn>
                <a:cxn ang="0">
                  <a:pos x="81" y="214"/>
                </a:cxn>
                <a:cxn ang="0">
                  <a:pos x="55" y="221"/>
                </a:cxn>
                <a:cxn ang="0">
                  <a:pos x="32" y="227"/>
                </a:cxn>
                <a:cxn ang="0">
                  <a:pos x="18" y="231"/>
                </a:cxn>
                <a:cxn ang="0">
                  <a:pos x="4" y="242"/>
                </a:cxn>
                <a:cxn ang="0">
                  <a:pos x="4" y="269"/>
                </a:cxn>
                <a:cxn ang="0">
                  <a:pos x="53" y="290"/>
                </a:cxn>
                <a:cxn ang="0">
                  <a:pos x="37" y="327"/>
                </a:cxn>
                <a:cxn ang="0">
                  <a:pos x="21" y="363"/>
                </a:cxn>
              </a:cxnLst>
              <a:rect l="0" t="0" r="r" b="b"/>
              <a:pathLst>
                <a:path w="360" h="411">
                  <a:moveTo>
                    <a:pt x="132" y="411"/>
                  </a:moveTo>
                  <a:lnTo>
                    <a:pt x="198" y="295"/>
                  </a:lnTo>
                  <a:lnTo>
                    <a:pt x="200" y="294"/>
                  </a:lnTo>
                  <a:lnTo>
                    <a:pt x="204" y="290"/>
                  </a:lnTo>
                  <a:lnTo>
                    <a:pt x="210" y="287"/>
                  </a:lnTo>
                  <a:lnTo>
                    <a:pt x="216" y="284"/>
                  </a:lnTo>
                  <a:lnTo>
                    <a:pt x="252" y="260"/>
                  </a:lnTo>
                  <a:lnTo>
                    <a:pt x="281" y="235"/>
                  </a:lnTo>
                  <a:lnTo>
                    <a:pt x="304" y="209"/>
                  </a:lnTo>
                  <a:lnTo>
                    <a:pt x="321" y="181"/>
                  </a:lnTo>
                  <a:lnTo>
                    <a:pt x="335" y="151"/>
                  </a:lnTo>
                  <a:lnTo>
                    <a:pt x="345" y="121"/>
                  </a:lnTo>
                  <a:lnTo>
                    <a:pt x="353" y="90"/>
                  </a:lnTo>
                  <a:lnTo>
                    <a:pt x="360" y="59"/>
                  </a:lnTo>
                  <a:lnTo>
                    <a:pt x="327" y="59"/>
                  </a:lnTo>
                  <a:lnTo>
                    <a:pt x="322" y="90"/>
                  </a:lnTo>
                  <a:lnTo>
                    <a:pt x="315" y="119"/>
                  </a:lnTo>
                  <a:lnTo>
                    <a:pt x="304" y="148"/>
                  </a:lnTo>
                  <a:lnTo>
                    <a:pt x="290" y="174"/>
                  </a:lnTo>
                  <a:lnTo>
                    <a:pt x="271" y="198"/>
                  </a:lnTo>
                  <a:lnTo>
                    <a:pt x="251" y="220"/>
                  </a:lnTo>
                  <a:lnTo>
                    <a:pt x="225" y="241"/>
                  </a:lnTo>
                  <a:lnTo>
                    <a:pt x="196" y="257"/>
                  </a:lnTo>
                  <a:lnTo>
                    <a:pt x="192" y="256"/>
                  </a:lnTo>
                  <a:lnTo>
                    <a:pt x="184" y="251"/>
                  </a:lnTo>
                  <a:lnTo>
                    <a:pt x="173" y="244"/>
                  </a:lnTo>
                  <a:lnTo>
                    <a:pt x="162" y="235"/>
                  </a:lnTo>
                  <a:lnTo>
                    <a:pt x="150" y="227"/>
                  </a:lnTo>
                  <a:lnTo>
                    <a:pt x="140" y="219"/>
                  </a:lnTo>
                  <a:lnTo>
                    <a:pt x="133" y="214"/>
                  </a:lnTo>
                  <a:lnTo>
                    <a:pt x="131" y="212"/>
                  </a:lnTo>
                  <a:lnTo>
                    <a:pt x="143" y="194"/>
                  </a:lnTo>
                  <a:lnTo>
                    <a:pt x="156" y="176"/>
                  </a:lnTo>
                  <a:lnTo>
                    <a:pt x="168" y="159"/>
                  </a:lnTo>
                  <a:lnTo>
                    <a:pt x="179" y="141"/>
                  </a:lnTo>
                  <a:lnTo>
                    <a:pt x="188" y="123"/>
                  </a:lnTo>
                  <a:lnTo>
                    <a:pt x="196" y="104"/>
                  </a:lnTo>
                  <a:lnTo>
                    <a:pt x="202" y="84"/>
                  </a:lnTo>
                  <a:lnTo>
                    <a:pt x="206" y="62"/>
                  </a:lnTo>
                  <a:lnTo>
                    <a:pt x="206" y="49"/>
                  </a:lnTo>
                  <a:lnTo>
                    <a:pt x="203" y="36"/>
                  </a:lnTo>
                  <a:lnTo>
                    <a:pt x="200" y="24"/>
                  </a:lnTo>
                  <a:lnTo>
                    <a:pt x="195" y="12"/>
                  </a:lnTo>
                  <a:lnTo>
                    <a:pt x="192" y="6"/>
                  </a:lnTo>
                  <a:lnTo>
                    <a:pt x="187" y="1"/>
                  </a:lnTo>
                  <a:lnTo>
                    <a:pt x="181" y="0"/>
                  </a:lnTo>
                  <a:lnTo>
                    <a:pt x="176" y="0"/>
                  </a:lnTo>
                  <a:lnTo>
                    <a:pt x="170" y="3"/>
                  </a:lnTo>
                  <a:lnTo>
                    <a:pt x="166" y="7"/>
                  </a:lnTo>
                  <a:lnTo>
                    <a:pt x="165" y="12"/>
                  </a:lnTo>
                  <a:lnTo>
                    <a:pt x="166" y="19"/>
                  </a:lnTo>
                  <a:lnTo>
                    <a:pt x="169" y="28"/>
                  </a:lnTo>
                  <a:lnTo>
                    <a:pt x="172" y="37"/>
                  </a:lnTo>
                  <a:lnTo>
                    <a:pt x="174" y="45"/>
                  </a:lnTo>
                  <a:lnTo>
                    <a:pt x="177" y="56"/>
                  </a:lnTo>
                  <a:lnTo>
                    <a:pt x="176" y="77"/>
                  </a:lnTo>
                  <a:lnTo>
                    <a:pt x="169" y="102"/>
                  </a:lnTo>
                  <a:lnTo>
                    <a:pt x="157" y="126"/>
                  </a:lnTo>
                  <a:lnTo>
                    <a:pt x="142" y="149"/>
                  </a:lnTo>
                  <a:lnTo>
                    <a:pt x="127" y="172"/>
                  </a:lnTo>
                  <a:lnTo>
                    <a:pt x="113" y="190"/>
                  </a:lnTo>
                  <a:lnTo>
                    <a:pt x="101" y="204"/>
                  </a:lnTo>
                  <a:lnTo>
                    <a:pt x="94" y="212"/>
                  </a:lnTo>
                  <a:lnTo>
                    <a:pt x="81" y="214"/>
                  </a:lnTo>
                  <a:lnTo>
                    <a:pt x="67" y="218"/>
                  </a:lnTo>
                  <a:lnTo>
                    <a:pt x="55" y="221"/>
                  </a:lnTo>
                  <a:lnTo>
                    <a:pt x="42" y="224"/>
                  </a:lnTo>
                  <a:lnTo>
                    <a:pt x="32" y="227"/>
                  </a:lnTo>
                  <a:lnTo>
                    <a:pt x="23" y="228"/>
                  </a:lnTo>
                  <a:lnTo>
                    <a:pt x="18" y="231"/>
                  </a:lnTo>
                  <a:lnTo>
                    <a:pt x="15" y="231"/>
                  </a:lnTo>
                  <a:lnTo>
                    <a:pt x="4" y="242"/>
                  </a:lnTo>
                  <a:lnTo>
                    <a:pt x="0" y="256"/>
                  </a:lnTo>
                  <a:lnTo>
                    <a:pt x="4" y="269"/>
                  </a:lnTo>
                  <a:lnTo>
                    <a:pt x="15" y="278"/>
                  </a:lnTo>
                  <a:lnTo>
                    <a:pt x="53" y="290"/>
                  </a:lnTo>
                  <a:lnTo>
                    <a:pt x="48" y="303"/>
                  </a:lnTo>
                  <a:lnTo>
                    <a:pt x="37" y="327"/>
                  </a:lnTo>
                  <a:lnTo>
                    <a:pt x="26" y="351"/>
                  </a:lnTo>
                  <a:lnTo>
                    <a:pt x="21" y="363"/>
                  </a:lnTo>
                  <a:lnTo>
                    <a:pt x="132" y="4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9"/>
            <p:cNvSpPr>
              <a:spLocks/>
            </p:cNvSpPr>
            <p:nvPr/>
          </p:nvSpPr>
          <p:spPr bwMode="auto">
            <a:xfrm>
              <a:off x="4616" y="3412"/>
              <a:ext cx="72" cy="72"/>
            </a:xfrm>
            <a:custGeom>
              <a:avLst/>
              <a:gdLst/>
              <a:ahLst/>
              <a:cxnLst>
                <a:cxn ang="0">
                  <a:pos x="80" y="0"/>
                </a:cxn>
                <a:cxn ang="0">
                  <a:pos x="72" y="16"/>
                </a:cxn>
                <a:cxn ang="0">
                  <a:pos x="3" y="21"/>
                </a:cxn>
                <a:cxn ang="0">
                  <a:pos x="1" y="27"/>
                </a:cxn>
                <a:cxn ang="0">
                  <a:pos x="0" y="30"/>
                </a:cxn>
                <a:cxn ang="0">
                  <a:pos x="0" y="34"/>
                </a:cxn>
                <a:cxn ang="0">
                  <a:pos x="4" y="37"/>
                </a:cxn>
                <a:cxn ang="0">
                  <a:pos x="10" y="41"/>
                </a:cxn>
                <a:cxn ang="0">
                  <a:pos x="16" y="44"/>
                </a:cxn>
                <a:cxn ang="0">
                  <a:pos x="26" y="45"/>
                </a:cxn>
                <a:cxn ang="0">
                  <a:pos x="34" y="46"/>
                </a:cxn>
                <a:cxn ang="0">
                  <a:pos x="41" y="47"/>
                </a:cxn>
                <a:cxn ang="0">
                  <a:pos x="48" y="49"/>
                </a:cxn>
                <a:cxn ang="0">
                  <a:pos x="51" y="50"/>
                </a:cxn>
                <a:cxn ang="0">
                  <a:pos x="52" y="52"/>
                </a:cxn>
                <a:cxn ang="0">
                  <a:pos x="48" y="69"/>
                </a:cxn>
                <a:cxn ang="0">
                  <a:pos x="38" y="91"/>
                </a:cxn>
                <a:cxn ang="0">
                  <a:pos x="29" y="111"/>
                </a:cxn>
                <a:cxn ang="0">
                  <a:pos x="26" y="119"/>
                </a:cxn>
                <a:cxn ang="0">
                  <a:pos x="80" y="144"/>
                </a:cxn>
                <a:cxn ang="0">
                  <a:pos x="81" y="142"/>
                </a:cxn>
                <a:cxn ang="0">
                  <a:pos x="86" y="135"/>
                </a:cxn>
                <a:cxn ang="0">
                  <a:pos x="93" y="126"/>
                </a:cxn>
                <a:cxn ang="0">
                  <a:pos x="99" y="114"/>
                </a:cxn>
                <a:cxn ang="0">
                  <a:pos x="106" y="103"/>
                </a:cxn>
                <a:cxn ang="0">
                  <a:pos x="113" y="91"/>
                </a:cxn>
                <a:cxn ang="0">
                  <a:pos x="119" y="82"/>
                </a:cxn>
                <a:cxn ang="0">
                  <a:pos x="121" y="76"/>
                </a:cxn>
                <a:cxn ang="0">
                  <a:pos x="125" y="70"/>
                </a:cxn>
                <a:cxn ang="0">
                  <a:pos x="131" y="64"/>
                </a:cxn>
                <a:cxn ang="0">
                  <a:pos x="137" y="56"/>
                </a:cxn>
                <a:cxn ang="0">
                  <a:pos x="143" y="47"/>
                </a:cxn>
                <a:cxn ang="0">
                  <a:pos x="80" y="0"/>
                </a:cxn>
              </a:cxnLst>
              <a:rect l="0" t="0" r="r" b="b"/>
              <a:pathLst>
                <a:path w="143" h="144">
                  <a:moveTo>
                    <a:pt x="80" y="0"/>
                  </a:moveTo>
                  <a:lnTo>
                    <a:pt x="72" y="16"/>
                  </a:lnTo>
                  <a:lnTo>
                    <a:pt x="3" y="21"/>
                  </a:lnTo>
                  <a:lnTo>
                    <a:pt x="1" y="27"/>
                  </a:lnTo>
                  <a:lnTo>
                    <a:pt x="0" y="30"/>
                  </a:lnTo>
                  <a:lnTo>
                    <a:pt x="0" y="34"/>
                  </a:lnTo>
                  <a:lnTo>
                    <a:pt x="4" y="37"/>
                  </a:lnTo>
                  <a:lnTo>
                    <a:pt x="10" y="41"/>
                  </a:lnTo>
                  <a:lnTo>
                    <a:pt x="16" y="44"/>
                  </a:lnTo>
                  <a:lnTo>
                    <a:pt x="26" y="45"/>
                  </a:lnTo>
                  <a:lnTo>
                    <a:pt x="34" y="46"/>
                  </a:lnTo>
                  <a:lnTo>
                    <a:pt x="41" y="47"/>
                  </a:lnTo>
                  <a:lnTo>
                    <a:pt x="48" y="49"/>
                  </a:lnTo>
                  <a:lnTo>
                    <a:pt x="51" y="50"/>
                  </a:lnTo>
                  <a:lnTo>
                    <a:pt x="52" y="52"/>
                  </a:lnTo>
                  <a:lnTo>
                    <a:pt x="48" y="69"/>
                  </a:lnTo>
                  <a:lnTo>
                    <a:pt x="38" y="91"/>
                  </a:lnTo>
                  <a:lnTo>
                    <a:pt x="29" y="111"/>
                  </a:lnTo>
                  <a:lnTo>
                    <a:pt x="26" y="119"/>
                  </a:lnTo>
                  <a:lnTo>
                    <a:pt x="80" y="144"/>
                  </a:lnTo>
                  <a:lnTo>
                    <a:pt x="81" y="142"/>
                  </a:lnTo>
                  <a:lnTo>
                    <a:pt x="86" y="135"/>
                  </a:lnTo>
                  <a:lnTo>
                    <a:pt x="93" y="126"/>
                  </a:lnTo>
                  <a:lnTo>
                    <a:pt x="99" y="114"/>
                  </a:lnTo>
                  <a:lnTo>
                    <a:pt x="106" y="103"/>
                  </a:lnTo>
                  <a:lnTo>
                    <a:pt x="113" y="91"/>
                  </a:lnTo>
                  <a:lnTo>
                    <a:pt x="119" y="82"/>
                  </a:lnTo>
                  <a:lnTo>
                    <a:pt x="121" y="76"/>
                  </a:lnTo>
                  <a:lnTo>
                    <a:pt x="125" y="70"/>
                  </a:lnTo>
                  <a:lnTo>
                    <a:pt x="131" y="64"/>
                  </a:lnTo>
                  <a:lnTo>
                    <a:pt x="137" y="56"/>
                  </a:lnTo>
                  <a:lnTo>
                    <a:pt x="143" y="47"/>
                  </a:lnTo>
                  <a:lnTo>
                    <a:pt x="80" y="0"/>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40"/>
            <p:cNvSpPr>
              <a:spLocks/>
            </p:cNvSpPr>
            <p:nvPr/>
          </p:nvSpPr>
          <p:spPr bwMode="auto">
            <a:xfrm>
              <a:off x="4691" y="3323"/>
              <a:ext cx="81" cy="18"/>
            </a:xfrm>
            <a:custGeom>
              <a:avLst/>
              <a:gdLst/>
              <a:ahLst/>
              <a:cxnLst>
                <a:cxn ang="0">
                  <a:pos x="164" y="19"/>
                </a:cxn>
                <a:cxn ang="0">
                  <a:pos x="161" y="0"/>
                </a:cxn>
                <a:cxn ang="0">
                  <a:pos x="0" y="16"/>
                </a:cxn>
                <a:cxn ang="0">
                  <a:pos x="2" y="36"/>
                </a:cxn>
                <a:cxn ang="0">
                  <a:pos x="164" y="19"/>
                </a:cxn>
              </a:cxnLst>
              <a:rect l="0" t="0" r="r" b="b"/>
              <a:pathLst>
                <a:path w="164" h="36">
                  <a:moveTo>
                    <a:pt x="164" y="19"/>
                  </a:moveTo>
                  <a:lnTo>
                    <a:pt x="161" y="0"/>
                  </a:lnTo>
                  <a:lnTo>
                    <a:pt x="0" y="16"/>
                  </a:lnTo>
                  <a:lnTo>
                    <a:pt x="2" y="36"/>
                  </a:lnTo>
                  <a:lnTo>
                    <a:pt x="164"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41"/>
            <p:cNvSpPr>
              <a:spLocks/>
            </p:cNvSpPr>
            <p:nvPr/>
          </p:nvSpPr>
          <p:spPr bwMode="auto">
            <a:xfrm>
              <a:off x="4368" y="3842"/>
              <a:ext cx="325" cy="62"/>
            </a:xfrm>
            <a:custGeom>
              <a:avLst/>
              <a:gdLst/>
              <a:ahLst/>
              <a:cxnLst>
                <a:cxn ang="0">
                  <a:pos x="623" y="123"/>
                </a:cxn>
                <a:cxn ang="0">
                  <a:pos x="650" y="119"/>
                </a:cxn>
                <a:cxn ang="0">
                  <a:pos x="528" y="0"/>
                </a:cxn>
                <a:cxn ang="0">
                  <a:pos x="318" y="33"/>
                </a:cxn>
                <a:cxn ang="0">
                  <a:pos x="217" y="4"/>
                </a:cxn>
                <a:cxn ang="0">
                  <a:pos x="0" y="81"/>
                </a:cxn>
                <a:cxn ang="0">
                  <a:pos x="20" y="95"/>
                </a:cxn>
                <a:cxn ang="0">
                  <a:pos x="220" y="28"/>
                </a:cxn>
                <a:cxn ang="0">
                  <a:pos x="319" y="56"/>
                </a:cxn>
                <a:cxn ang="0">
                  <a:pos x="524" y="24"/>
                </a:cxn>
                <a:cxn ang="0">
                  <a:pos x="623" y="123"/>
                </a:cxn>
              </a:cxnLst>
              <a:rect l="0" t="0" r="r" b="b"/>
              <a:pathLst>
                <a:path w="650" h="123">
                  <a:moveTo>
                    <a:pt x="623" y="123"/>
                  </a:moveTo>
                  <a:lnTo>
                    <a:pt x="650" y="119"/>
                  </a:lnTo>
                  <a:lnTo>
                    <a:pt x="528" y="0"/>
                  </a:lnTo>
                  <a:lnTo>
                    <a:pt x="318" y="33"/>
                  </a:lnTo>
                  <a:lnTo>
                    <a:pt x="217" y="4"/>
                  </a:lnTo>
                  <a:lnTo>
                    <a:pt x="0" y="81"/>
                  </a:lnTo>
                  <a:lnTo>
                    <a:pt x="20" y="95"/>
                  </a:lnTo>
                  <a:lnTo>
                    <a:pt x="220" y="28"/>
                  </a:lnTo>
                  <a:lnTo>
                    <a:pt x="319" y="56"/>
                  </a:lnTo>
                  <a:lnTo>
                    <a:pt x="524" y="24"/>
                  </a:lnTo>
                  <a:lnTo>
                    <a:pt x="623" y="1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42"/>
            <p:cNvSpPr>
              <a:spLocks/>
            </p:cNvSpPr>
            <p:nvPr/>
          </p:nvSpPr>
          <p:spPr bwMode="auto">
            <a:xfrm>
              <a:off x="4476" y="3458"/>
              <a:ext cx="116" cy="145"/>
            </a:xfrm>
            <a:custGeom>
              <a:avLst/>
              <a:gdLst/>
              <a:ahLst/>
              <a:cxnLst>
                <a:cxn ang="0">
                  <a:pos x="170" y="291"/>
                </a:cxn>
                <a:cxn ang="0">
                  <a:pos x="232" y="186"/>
                </a:cxn>
                <a:cxn ang="0">
                  <a:pos x="232" y="0"/>
                </a:cxn>
                <a:cxn ang="0">
                  <a:pos x="0" y="0"/>
                </a:cxn>
                <a:cxn ang="0">
                  <a:pos x="0" y="181"/>
                </a:cxn>
                <a:cxn ang="0">
                  <a:pos x="46" y="291"/>
                </a:cxn>
                <a:cxn ang="0">
                  <a:pos x="170" y="291"/>
                </a:cxn>
              </a:cxnLst>
              <a:rect l="0" t="0" r="r" b="b"/>
              <a:pathLst>
                <a:path w="232" h="291">
                  <a:moveTo>
                    <a:pt x="170" y="291"/>
                  </a:moveTo>
                  <a:lnTo>
                    <a:pt x="232" y="186"/>
                  </a:lnTo>
                  <a:lnTo>
                    <a:pt x="232" y="0"/>
                  </a:lnTo>
                  <a:lnTo>
                    <a:pt x="0" y="0"/>
                  </a:lnTo>
                  <a:lnTo>
                    <a:pt x="0" y="181"/>
                  </a:lnTo>
                  <a:lnTo>
                    <a:pt x="46" y="291"/>
                  </a:lnTo>
                  <a:lnTo>
                    <a:pt x="170" y="291"/>
                  </a:lnTo>
                  <a:close/>
                </a:path>
              </a:pathLst>
            </a:custGeom>
            <a:solidFill>
              <a:srgbClr val="FF7C2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43"/>
            <p:cNvSpPr>
              <a:spLocks/>
            </p:cNvSpPr>
            <p:nvPr/>
          </p:nvSpPr>
          <p:spPr bwMode="auto">
            <a:xfrm>
              <a:off x="4492" y="3362"/>
              <a:ext cx="91" cy="65"/>
            </a:xfrm>
            <a:custGeom>
              <a:avLst/>
              <a:gdLst/>
              <a:ahLst/>
              <a:cxnLst>
                <a:cxn ang="0">
                  <a:pos x="182" y="129"/>
                </a:cxn>
                <a:cxn ang="0">
                  <a:pos x="154" y="0"/>
                </a:cxn>
                <a:cxn ang="0">
                  <a:pos x="31" y="0"/>
                </a:cxn>
                <a:cxn ang="0">
                  <a:pos x="0" y="129"/>
                </a:cxn>
                <a:cxn ang="0">
                  <a:pos x="182" y="129"/>
                </a:cxn>
              </a:cxnLst>
              <a:rect l="0" t="0" r="r" b="b"/>
              <a:pathLst>
                <a:path w="182" h="129">
                  <a:moveTo>
                    <a:pt x="182" y="129"/>
                  </a:moveTo>
                  <a:lnTo>
                    <a:pt x="154" y="0"/>
                  </a:lnTo>
                  <a:lnTo>
                    <a:pt x="31" y="0"/>
                  </a:lnTo>
                  <a:lnTo>
                    <a:pt x="0" y="129"/>
                  </a:lnTo>
                  <a:lnTo>
                    <a:pt x="182" y="129"/>
                  </a:lnTo>
                  <a:close/>
                </a:path>
              </a:pathLst>
            </a:custGeom>
            <a:solidFill>
              <a:srgbClr val="FF7C2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Rectangle 44"/>
            <p:cNvSpPr>
              <a:spLocks noChangeArrowheads="1"/>
            </p:cNvSpPr>
            <p:nvPr/>
          </p:nvSpPr>
          <p:spPr bwMode="auto">
            <a:xfrm>
              <a:off x="4501" y="3617"/>
              <a:ext cx="60" cy="24"/>
            </a:xfrm>
            <a:prstGeom prst="rect">
              <a:avLst/>
            </a:prstGeom>
            <a:solidFill>
              <a:srgbClr val="FF7C2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Rectangle 45"/>
            <p:cNvSpPr>
              <a:spLocks noChangeArrowheads="1"/>
            </p:cNvSpPr>
            <p:nvPr/>
          </p:nvSpPr>
          <p:spPr bwMode="auto">
            <a:xfrm>
              <a:off x="4528" y="3655"/>
              <a:ext cx="9" cy="193"/>
            </a:xfrm>
            <a:prstGeom prst="rect">
              <a:avLst/>
            </a:prstGeom>
            <a:solidFill>
              <a:srgbClr val="72727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 name="Group 48"/>
          <p:cNvGrpSpPr>
            <a:grpSpLocks noChangeAspect="1"/>
          </p:cNvGrpSpPr>
          <p:nvPr/>
        </p:nvGrpSpPr>
        <p:grpSpPr bwMode="auto">
          <a:xfrm>
            <a:off x="5715000" y="4572000"/>
            <a:ext cx="831850" cy="1820863"/>
            <a:chOff x="3696" y="2880"/>
            <a:chExt cx="524" cy="1147"/>
          </a:xfrm>
        </p:grpSpPr>
        <p:sp>
          <p:nvSpPr>
            <p:cNvPr id="44" name="AutoShape 47"/>
            <p:cNvSpPr>
              <a:spLocks noChangeAspect="1" noChangeArrowheads="1" noTextEdit="1"/>
            </p:cNvSpPr>
            <p:nvPr/>
          </p:nvSpPr>
          <p:spPr bwMode="auto">
            <a:xfrm>
              <a:off x="3696" y="2880"/>
              <a:ext cx="524" cy="11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49"/>
            <p:cNvSpPr>
              <a:spLocks/>
            </p:cNvSpPr>
            <p:nvPr/>
          </p:nvSpPr>
          <p:spPr bwMode="auto">
            <a:xfrm>
              <a:off x="3696" y="3883"/>
              <a:ext cx="524" cy="144"/>
            </a:xfrm>
            <a:custGeom>
              <a:avLst/>
              <a:gdLst/>
              <a:ahLst/>
              <a:cxnLst>
                <a:cxn ang="0">
                  <a:pos x="248" y="267"/>
                </a:cxn>
                <a:cxn ang="0">
                  <a:pos x="280" y="272"/>
                </a:cxn>
                <a:cxn ang="0">
                  <a:pos x="315" y="276"/>
                </a:cxn>
                <a:cxn ang="0">
                  <a:pos x="350" y="280"/>
                </a:cxn>
                <a:cxn ang="0">
                  <a:pos x="387" y="283"/>
                </a:cxn>
                <a:cxn ang="0">
                  <a:pos x="424" y="286"/>
                </a:cxn>
                <a:cxn ang="0">
                  <a:pos x="463" y="287"/>
                </a:cxn>
                <a:cxn ang="0">
                  <a:pos x="503" y="288"/>
                </a:cxn>
                <a:cxn ang="0">
                  <a:pos x="537" y="288"/>
                </a:cxn>
                <a:cxn ang="0">
                  <a:pos x="564" y="288"/>
                </a:cxn>
                <a:cxn ang="0">
                  <a:pos x="589" y="287"/>
                </a:cxn>
                <a:cxn ang="0">
                  <a:pos x="616" y="286"/>
                </a:cxn>
                <a:cxn ang="0">
                  <a:pos x="641" y="285"/>
                </a:cxn>
                <a:cxn ang="0">
                  <a:pos x="666" y="283"/>
                </a:cxn>
                <a:cxn ang="0">
                  <a:pos x="691" y="281"/>
                </a:cxn>
                <a:cxn ang="0">
                  <a:pos x="715" y="279"/>
                </a:cxn>
                <a:cxn ang="0">
                  <a:pos x="740" y="275"/>
                </a:cxn>
                <a:cxn ang="0">
                  <a:pos x="769" y="272"/>
                </a:cxn>
                <a:cxn ang="0">
                  <a:pos x="796" y="267"/>
                </a:cxn>
                <a:cxn ang="0">
                  <a:pos x="822" y="263"/>
                </a:cxn>
                <a:cxn ang="0">
                  <a:pos x="847" y="258"/>
                </a:cxn>
                <a:cxn ang="0">
                  <a:pos x="870" y="252"/>
                </a:cxn>
                <a:cxn ang="0">
                  <a:pos x="894" y="247"/>
                </a:cxn>
                <a:cxn ang="0">
                  <a:pos x="914" y="241"/>
                </a:cxn>
                <a:cxn ang="0">
                  <a:pos x="952" y="227"/>
                </a:cxn>
                <a:cxn ang="0">
                  <a:pos x="997" y="206"/>
                </a:cxn>
                <a:cxn ang="0">
                  <a:pos x="1030" y="182"/>
                </a:cxn>
                <a:cxn ang="0">
                  <a:pos x="1046" y="157"/>
                </a:cxn>
                <a:cxn ang="0">
                  <a:pos x="1046" y="129"/>
                </a:cxn>
                <a:cxn ang="0">
                  <a:pos x="1025" y="101"/>
                </a:cxn>
                <a:cxn ang="0">
                  <a:pos x="985" y="75"/>
                </a:cxn>
                <a:cxn ang="0">
                  <a:pos x="928" y="53"/>
                </a:cxn>
                <a:cxn ang="0">
                  <a:pos x="857" y="33"/>
                </a:cxn>
                <a:cxn ang="0">
                  <a:pos x="774" y="17"/>
                </a:cxn>
                <a:cxn ang="0">
                  <a:pos x="679" y="7"/>
                </a:cxn>
                <a:cxn ang="0">
                  <a:pos x="576" y="1"/>
                </a:cxn>
                <a:cxn ang="0">
                  <a:pos x="470" y="1"/>
                </a:cxn>
                <a:cxn ang="0">
                  <a:pos x="368" y="7"/>
                </a:cxn>
                <a:cxn ang="0">
                  <a:pos x="274" y="17"/>
                </a:cxn>
                <a:cxn ang="0">
                  <a:pos x="191" y="33"/>
                </a:cxn>
                <a:cxn ang="0">
                  <a:pos x="120" y="53"/>
                </a:cxn>
                <a:cxn ang="0">
                  <a:pos x="63" y="75"/>
                </a:cxn>
                <a:cxn ang="0">
                  <a:pos x="23" y="101"/>
                </a:cxn>
                <a:cxn ang="0">
                  <a:pos x="2" y="129"/>
                </a:cxn>
                <a:cxn ang="0">
                  <a:pos x="1" y="153"/>
                </a:cxn>
                <a:cxn ang="0">
                  <a:pos x="9" y="172"/>
                </a:cxn>
                <a:cxn ang="0">
                  <a:pos x="25" y="189"/>
                </a:cxn>
                <a:cxn ang="0">
                  <a:pos x="50" y="205"/>
                </a:cxn>
                <a:cxn ang="0">
                  <a:pos x="80" y="220"/>
                </a:cxn>
                <a:cxn ang="0">
                  <a:pos x="116" y="234"/>
                </a:cxn>
                <a:cxn ang="0">
                  <a:pos x="159" y="248"/>
                </a:cxn>
                <a:cxn ang="0">
                  <a:pos x="206" y="259"/>
                </a:cxn>
              </a:cxnLst>
              <a:rect l="0" t="0" r="r" b="b"/>
              <a:pathLst>
                <a:path w="1048" h="288">
                  <a:moveTo>
                    <a:pt x="232" y="264"/>
                  </a:moveTo>
                  <a:lnTo>
                    <a:pt x="248" y="267"/>
                  </a:lnTo>
                  <a:lnTo>
                    <a:pt x="264" y="270"/>
                  </a:lnTo>
                  <a:lnTo>
                    <a:pt x="280" y="272"/>
                  </a:lnTo>
                  <a:lnTo>
                    <a:pt x="297" y="274"/>
                  </a:lnTo>
                  <a:lnTo>
                    <a:pt x="315" y="276"/>
                  </a:lnTo>
                  <a:lnTo>
                    <a:pt x="332" y="279"/>
                  </a:lnTo>
                  <a:lnTo>
                    <a:pt x="350" y="280"/>
                  </a:lnTo>
                  <a:lnTo>
                    <a:pt x="369" y="282"/>
                  </a:lnTo>
                  <a:lnTo>
                    <a:pt x="387" y="283"/>
                  </a:lnTo>
                  <a:lnTo>
                    <a:pt x="406" y="285"/>
                  </a:lnTo>
                  <a:lnTo>
                    <a:pt x="424" y="286"/>
                  </a:lnTo>
                  <a:lnTo>
                    <a:pt x="444" y="287"/>
                  </a:lnTo>
                  <a:lnTo>
                    <a:pt x="463" y="287"/>
                  </a:lnTo>
                  <a:lnTo>
                    <a:pt x="483" y="288"/>
                  </a:lnTo>
                  <a:lnTo>
                    <a:pt x="503" y="288"/>
                  </a:lnTo>
                  <a:lnTo>
                    <a:pt x="523" y="288"/>
                  </a:lnTo>
                  <a:lnTo>
                    <a:pt x="537" y="288"/>
                  </a:lnTo>
                  <a:lnTo>
                    <a:pt x="550" y="288"/>
                  </a:lnTo>
                  <a:lnTo>
                    <a:pt x="564" y="288"/>
                  </a:lnTo>
                  <a:lnTo>
                    <a:pt x="576" y="287"/>
                  </a:lnTo>
                  <a:lnTo>
                    <a:pt x="589" y="287"/>
                  </a:lnTo>
                  <a:lnTo>
                    <a:pt x="603" y="287"/>
                  </a:lnTo>
                  <a:lnTo>
                    <a:pt x="616" y="286"/>
                  </a:lnTo>
                  <a:lnTo>
                    <a:pt x="628" y="286"/>
                  </a:lnTo>
                  <a:lnTo>
                    <a:pt x="641" y="285"/>
                  </a:lnTo>
                  <a:lnTo>
                    <a:pt x="654" y="283"/>
                  </a:lnTo>
                  <a:lnTo>
                    <a:pt x="666" y="283"/>
                  </a:lnTo>
                  <a:lnTo>
                    <a:pt x="678" y="282"/>
                  </a:lnTo>
                  <a:lnTo>
                    <a:pt x="691" y="281"/>
                  </a:lnTo>
                  <a:lnTo>
                    <a:pt x="702" y="280"/>
                  </a:lnTo>
                  <a:lnTo>
                    <a:pt x="715" y="279"/>
                  </a:lnTo>
                  <a:lnTo>
                    <a:pt x="726" y="278"/>
                  </a:lnTo>
                  <a:lnTo>
                    <a:pt x="740" y="275"/>
                  </a:lnTo>
                  <a:lnTo>
                    <a:pt x="755" y="274"/>
                  </a:lnTo>
                  <a:lnTo>
                    <a:pt x="769" y="272"/>
                  </a:lnTo>
                  <a:lnTo>
                    <a:pt x="783" y="270"/>
                  </a:lnTo>
                  <a:lnTo>
                    <a:pt x="796" y="267"/>
                  </a:lnTo>
                  <a:lnTo>
                    <a:pt x="809" y="265"/>
                  </a:lnTo>
                  <a:lnTo>
                    <a:pt x="822" y="263"/>
                  </a:lnTo>
                  <a:lnTo>
                    <a:pt x="835" y="260"/>
                  </a:lnTo>
                  <a:lnTo>
                    <a:pt x="847" y="258"/>
                  </a:lnTo>
                  <a:lnTo>
                    <a:pt x="859" y="256"/>
                  </a:lnTo>
                  <a:lnTo>
                    <a:pt x="870" y="252"/>
                  </a:lnTo>
                  <a:lnTo>
                    <a:pt x="882" y="250"/>
                  </a:lnTo>
                  <a:lnTo>
                    <a:pt x="894" y="247"/>
                  </a:lnTo>
                  <a:lnTo>
                    <a:pt x="904" y="243"/>
                  </a:lnTo>
                  <a:lnTo>
                    <a:pt x="914" y="241"/>
                  </a:lnTo>
                  <a:lnTo>
                    <a:pt x="925" y="237"/>
                  </a:lnTo>
                  <a:lnTo>
                    <a:pt x="952" y="227"/>
                  </a:lnTo>
                  <a:lnTo>
                    <a:pt x="977" y="217"/>
                  </a:lnTo>
                  <a:lnTo>
                    <a:pt x="997" y="206"/>
                  </a:lnTo>
                  <a:lnTo>
                    <a:pt x="1016" y="195"/>
                  </a:lnTo>
                  <a:lnTo>
                    <a:pt x="1030" y="182"/>
                  </a:lnTo>
                  <a:lnTo>
                    <a:pt x="1040" y="171"/>
                  </a:lnTo>
                  <a:lnTo>
                    <a:pt x="1046" y="157"/>
                  </a:lnTo>
                  <a:lnTo>
                    <a:pt x="1048" y="144"/>
                  </a:lnTo>
                  <a:lnTo>
                    <a:pt x="1046" y="129"/>
                  </a:lnTo>
                  <a:lnTo>
                    <a:pt x="1038" y="115"/>
                  </a:lnTo>
                  <a:lnTo>
                    <a:pt x="1025" y="101"/>
                  </a:lnTo>
                  <a:lnTo>
                    <a:pt x="1006" y="88"/>
                  </a:lnTo>
                  <a:lnTo>
                    <a:pt x="985" y="75"/>
                  </a:lnTo>
                  <a:lnTo>
                    <a:pt x="958" y="63"/>
                  </a:lnTo>
                  <a:lnTo>
                    <a:pt x="928" y="53"/>
                  </a:lnTo>
                  <a:lnTo>
                    <a:pt x="895" y="43"/>
                  </a:lnTo>
                  <a:lnTo>
                    <a:pt x="857" y="33"/>
                  </a:lnTo>
                  <a:lnTo>
                    <a:pt x="816" y="24"/>
                  </a:lnTo>
                  <a:lnTo>
                    <a:pt x="774" y="17"/>
                  </a:lnTo>
                  <a:lnTo>
                    <a:pt x="727" y="12"/>
                  </a:lnTo>
                  <a:lnTo>
                    <a:pt x="679" y="7"/>
                  </a:lnTo>
                  <a:lnTo>
                    <a:pt x="629" y="4"/>
                  </a:lnTo>
                  <a:lnTo>
                    <a:pt x="576" y="1"/>
                  </a:lnTo>
                  <a:lnTo>
                    <a:pt x="523" y="0"/>
                  </a:lnTo>
                  <a:lnTo>
                    <a:pt x="470" y="1"/>
                  </a:lnTo>
                  <a:lnTo>
                    <a:pt x="419" y="4"/>
                  </a:lnTo>
                  <a:lnTo>
                    <a:pt x="368" y="7"/>
                  </a:lnTo>
                  <a:lnTo>
                    <a:pt x="321" y="12"/>
                  </a:lnTo>
                  <a:lnTo>
                    <a:pt x="274" y="17"/>
                  </a:lnTo>
                  <a:lnTo>
                    <a:pt x="231" y="24"/>
                  </a:lnTo>
                  <a:lnTo>
                    <a:pt x="191" y="33"/>
                  </a:lnTo>
                  <a:lnTo>
                    <a:pt x="153" y="43"/>
                  </a:lnTo>
                  <a:lnTo>
                    <a:pt x="120" y="53"/>
                  </a:lnTo>
                  <a:lnTo>
                    <a:pt x="90" y="63"/>
                  </a:lnTo>
                  <a:lnTo>
                    <a:pt x="63" y="75"/>
                  </a:lnTo>
                  <a:lnTo>
                    <a:pt x="42" y="88"/>
                  </a:lnTo>
                  <a:lnTo>
                    <a:pt x="23" y="101"/>
                  </a:lnTo>
                  <a:lnTo>
                    <a:pt x="10" y="115"/>
                  </a:lnTo>
                  <a:lnTo>
                    <a:pt x="2" y="129"/>
                  </a:lnTo>
                  <a:lnTo>
                    <a:pt x="0" y="144"/>
                  </a:lnTo>
                  <a:lnTo>
                    <a:pt x="1" y="153"/>
                  </a:lnTo>
                  <a:lnTo>
                    <a:pt x="5" y="162"/>
                  </a:lnTo>
                  <a:lnTo>
                    <a:pt x="9" y="172"/>
                  </a:lnTo>
                  <a:lnTo>
                    <a:pt x="16" y="180"/>
                  </a:lnTo>
                  <a:lnTo>
                    <a:pt x="25" y="189"/>
                  </a:lnTo>
                  <a:lnTo>
                    <a:pt x="37" y="197"/>
                  </a:lnTo>
                  <a:lnTo>
                    <a:pt x="50" y="205"/>
                  </a:lnTo>
                  <a:lnTo>
                    <a:pt x="63" y="212"/>
                  </a:lnTo>
                  <a:lnTo>
                    <a:pt x="80" y="220"/>
                  </a:lnTo>
                  <a:lnTo>
                    <a:pt x="97" y="227"/>
                  </a:lnTo>
                  <a:lnTo>
                    <a:pt x="116" y="234"/>
                  </a:lnTo>
                  <a:lnTo>
                    <a:pt x="137" y="241"/>
                  </a:lnTo>
                  <a:lnTo>
                    <a:pt x="159" y="248"/>
                  </a:lnTo>
                  <a:lnTo>
                    <a:pt x="182" y="253"/>
                  </a:lnTo>
                  <a:lnTo>
                    <a:pt x="206" y="259"/>
                  </a:lnTo>
                  <a:lnTo>
                    <a:pt x="232" y="264"/>
                  </a:lnTo>
                  <a:close/>
                </a:path>
              </a:pathLst>
            </a:custGeom>
            <a:solidFill>
              <a:srgbClr val="D8D8D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50"/>
            <p:cNvSpPr>
              <a:spLocks/>
            </p:cNvSpPr>
            <p:nvPr/>
          </p:nvSpPr>
          <p:spPr bwMode="auto">
            <a:xfrm>
              <a:off x="3798" y="3946"/>
              <a:ext cx="315" cy="67"/>
            </a:xfrm>
            <a:custGeom>
              <a:avLst/>
              <a:gdLst/>
              <a:ahLst/>
              <a:cxnLst>
                <a:cxn ang="0">
                  <a:pos x="630" y="106"/>
                </a:cxn>
                <a:cxn ang="0">
                  <a:pos x="512" y="0"/>
                </a:cxn>
                <a:cxn ang="0">
                  <a:pos x="308" y="34"/>
                </a:cxn>
                <a:cxn ang="0">
                  <a:pos x="191" y="5"/>
                </a:cxn>
                <a:cxn ang="0">
                  <a:pos x="0" y="73"/>
                </a:cxn>
                <a:cxn ang="0">
                  <a:pos x="1" y="74"/>
                </a:cxn>
                <a:cxn ang="0">
                  <a:pos x="4" y="76"/>
                </a:cxn>
                <a:cxn ang="0">
                  <a:pos x="8" y="79"/>
                </a:cxn>
                <a:cxn ang="0">
                  <a:pos x="15" y="83"/>
                </a:cxn>
                <a:cxn ang="0">
                  <a:pos x="24" y="87"/>
                </a:cxn>
                <a:cxn ang="0">
                  <a:pos x="35" y="93"/>
                </a:cxn>
                <a:cxn ang="0">
                  <a:pos x="48" y="99"/>
                </a:cxn>
                <a:cxn ang="0">
                  <a:pos x="63" y="103"/>
                </a:cxn>
                <a:cxn ang="0">
                  <a:pos x="81" y="109"/>
                </a:cxn>
                <a:cxn ang="0">
                  <a:pos x="102" y="115"/>
                </a:cxn>
                <a:cxn ang="0">
                  <a:pos x="125" y="121"/>
                </a:cxn>
                <a:cxn ang="0">
                  <a:pos x="150" y="125"/>
                </a:cxn>
                <a:cxn ang="0">
                  <a:pos x="178" y="129"/>
                </a:cxn>
                <a:cxn ang="0">
                  <a:pos x="209" y="132"/>
                </a:cxn>
                <a:cxn ang="0">
                  <a:pos x="242" y="133"/>
                </a:cxn>
                <a:cxn ang="0">
                  <a:pos x="279" y="134"/>
                </a:cxn>
                <a:cxn ang="0">
                  <a:pos x="317" y="134"/>
                </a:cxn>
                <a:cxn ang="0">
                  <a:pos x="353" y="133"/>
                </a:cxn>
                <a:cxn ang="0">
                  <a:pos x="387" y="132"/>
                </a:cxn>
                <a:cxn ang="0">
                  <a:pos x="420" y="130"/>
                </a:cxn>
                <a:cxn ang="0">
                  <a:pos x="451" y="127"/>
                </a:cxn>
                <a:cxn ang="0">
                  <a:pos x="480" y="125"/>
                </a:cxn>
                <a:cxn ang="0">
                  <a:pos x="506" y="123"/>
                </a:cxn>
                <a:cxn ang="0">
                  <a:pos x="530" y="119"/>
                </a:cxn>
                <a:cxn ang="0">
                  <a:pos x="553" y="117"/>
                </a:cxn>
                <a:cxn ang="0">
                  <a:pos x="572" y="115"/>
                </a:cxn>
                <a:cxn ang="0">
                  <a:pos x="589" y="112"/>
                </a:cxn>
                <a:cxn ang="0">
                  <a:pos x="603" y="110"/>
                </a:cxn>
                <a:cxn ang="0">
                  <a:pos x="615" y="108"/>
                </a:cxn>
                <a:cxn ang="0">
                  <a:pos x="623" y="107"/>
                </a:cxn>
                <a:cxn ang="0">
                  <a:pos x="628" y="106"/>
                </a:cxn>
                <a:cxn ang="0">
                  <a:pos x="630" y="106"/>
                </a:cxn>
              </a:cxnLst>
              <a:rect l="0" t="0" r="r" b="b"/>
              <a:pathLst>
                <a:path w="630" h="134">
                  <a:moveTo>
                    <a:pt x="630" y="106"/>
                  </a:moveTo>
                  <a:lnTo>
                    <a:pt x="512" y="0"/>
                  </a:lnTo>
                  <a:lnTo>
                    <a:pt x="308" y="34"/>
                  </a:lnTo>
                  <a:lnTo>
                    <a:pt x="191" y="5"/>
                  </a:lnTo>
                  <a:lnTo>
                    <a:pt x="0" y="73"/>
                  </a:lnTo>
                  <a:lnTo>
                    <a:pt x="1" y="74"/>
                  </a:lnTo>
                  <a:lnTo>
                    <a:pt x="4" y="76"/>
                  </a:lnTo>
                  <a:lnTo>
                    <a:pt x="8" y="79"/>
                  </a:lnTo>
                  <a:lnTo>
                    <a:pt x="15" y="83"/>
                  </a:lnTo>
                  <a:lnTo>
                    <a:pt x="24" y="87"/>
                  </a:lnTo>
                  <a:lnTo>
                    <a:pt x="35" y="93"/>
                  </a:lnTo>
                  <a:lnTo>
                    <a:pt x="48" y="99"/>
                  </a:lnTo>
                  <a:lnTo>
                    <a:pt x="63" y="103"/>
                  </a:lnTo>
                  <a:lnTo>
                    <a:pt x="81" y="109"/>
                  </a:lnTo>
                  <a:lnTo>
                    <a:pt x="102" y="115"/>
                  </a:lnTo>
                  <a:lnTo>
                    <a:pt x="125" y="121"/>
                  </a:lnTo>
                  <a:lnTo>
                    <a:pt x="150" y="125"/>
                  </a:lnTo>
                  <a:lnTo>
                    <a:pt x="178" y="129"/>
                  </a:lnTo>
                  <a:lnTo>
                    <a:pt x="209" y="132"/>
                  </a:lnTo>
                  <a:lnTo>
                    <a:pt x="242" y="133"/>
                  </a:lnTo>
                  <a:lnTo>
                    <a:pt x="279" y="134"/>
                  </a:lnTo>
                  <a:lnTo>
                    <a:pt x="317" y="134"/>
                  </a:lnTo>
                  <a:lnTo>
                    <a:pt x="353" y="133"/>
                  </a:lnTo>
                  <a:lnTo>
                    <a:pt x="387" y="132"/>
                  </a:lnTo>
                  <a:lnTo>
                    <a:pt x="420" y="130"/>
                  </a:lnTo>
                  <a:lnTo>
                    <a:pt x="451" y="127"/>
                  </a:lnTo>
                  <a:lnTo>
                    <a:pt x="480" y="125"/>
                  </a:lnTo>
                  <a:lnTo>
                    <a:pt x="506" y="123"/>
                  </a:lnTo>
                  <a:lnTo>
                    <a:pt x="530" y="119"/>
                  </a:lnTo>
                  <a:lnTo>
                    <a:pt x="553" y="117"/>
                  </a:lnTo>
                  <a:lnTo>
                    <a:pt x="572" y="115"/>
                  </a:lnTo>
                  <a:lnTo>
                    <a:pt x="589" y="112"/>
                  </a:lnTo>
                  <a:lnTo>
                    <a:pt x="603" y="110"/>
                  </a:lnTo>
                  <a:lnTo>
                    <a:pt x="615" y="108"/>
                  </a:lnTo>
                  <a:lnTo>
                    <a:pt x="623" y="107"/>
                  </a:lnTo>
                  <a:lnTo>
                    <a:pt x="628" y="106"/>
                  </a:lnTo>
                  <a:lnTo>
                    <a:pt x="630" y="106"/>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51"/>
            <p:cNvSpPr>
              <a:spLocks/>
            </p:cNvSpPr>
            <p:nvPr/>
          </p:nvSpPr>
          <p:spPr bwMode="auto">
            <a:xfrm>
              <a:off x="3886" y="3197"/>
              <a:ext cx="160" cy="145"/>
            </a:xfrm>
            <a:custGeom>
              <a:avLst/>
              <a:gdLst/>
              <a:ahLst/>
              <a:cxnLst>
                <a:cxn ang="0">
                  <a:pos x="320" y="290"/>
                </a:cxn>
                <a:cxn ang="0">
                  <a:pos x="320" y="0"/>
                </a:cxn>
                <a:cxn ang="0">
                  <a:pos x="0" y="67"/>
                </a:cxn>
                <a:cxn ang="0">
                  <a:pos x="0" y="290"/>
                </a:cxn>
                <a:cxn ang="0">
                  <a:pos x="320" y="290"/>
                </a:cxn>
              </a:cxnLst>
              <a:rect l="0" t="0" r="r" b="b"/>
              <a:pathLst>
                <a:path w="320" h="290">
                  <a:moveTo>
                    <a:pt x="320" y="290"/>
                  </a:moveTo>
                  <a:lnTo>
                    <a:pt x="320" y="0"/>
                  </a:lnTo>
                  <a:lnTo>
                    <a:pt x="0" y="67"/>
                  </a:lnTo>
                  <a:lnTo>
                    <a:pt x="0" y="290"/>
                  </a:lnTo>
                  <a:lnTo>
                    <a:pt x="320" y="2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Rectangle 52"/>
            <p:cNvSpPr>
              <a:spLocks noChangeArrowheads="1"/>
            </p:cNvSpPr>
            <p:nvPr/>
          </p:nvSpPr>
          <p:spPr bwMode="auto">
            <a:xfrm>
              <a:off x="3902" y="3224"/>
              <a:ext cx="125" cy="10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53"/>
            <p:cNvSpPr>
              <a:spLocks/>
            </p:cNvSpPr>
            <p:nvPr/>
          </p:nvSpPr>
          <p:spPr bwMode="auto">
            <a:xfrm>
              <a:off x="4007" y="3005"/>
              <a:ext cx="82" cy="87"/>
            </a:xfrm>
            <a:custGeom>
              <a:avLst/>
              <a:gdLst/>
              <a:ahLst/>
              <a:cxnLst>
                <a:cxn ang="0">
                  <a:pos x="115" y="174"/>
                </a:cxn>
                <a:cxn ang="0">
                  <a:pos x="125" y="173"/>
                </a:cxn>
                <a:cxn ang="0">
                  <a:pos x="134" y="167"/>
                </a:cxn>
                <a:cxn ang="0">
                  <a:pos x="142" y="160"/>
                </a:cxn>
                <a:cxn ang="0">
                  <a:pos x="150" y="150"/>
                </a:cxn>
                <a:cxn ang="0">
                  <a:pos x="156" y="137"/>
                </a:cxn>
                <a:cxn ang="0">
                  <a:pos x="162" y="123"/>
                </a:cxn>
                <a:cxn ang="0">
                  <a:pos x="164" y="108"/>
                </a:cxn>
                <a:cxn ang="0">
                  <a:pos x="165" y="91"/>
                </a:cxn>
                <a:cxn ang="0">
                  <a:pos x="164" y="74"/>
                </a:cxn>
                <a:cxn ang="0">
                  <a:pos x="162" y="59"/>
                </a:cxn>
                <a:cxn ang="0">
                  <a:pos x="156" y="45"/>
                </a:cxn>
                <a:cxn ang="0">
                  <a:pos x="150" y="32"/>
                </a:cxn>
                <a:cxn ang="0">
                  <a:pos x="142" y="22"/>
                </a:cxn>
                <a:cxn ang="0">
                  <a:pos x="134" y="15"/>
                </a:cxn>
                <a:cxn ang="0">
                  <a:pos x="125" y="9"/>
                </a:cxn>
                <a:cxn ang="0">
                  <a:pos x="115" y="8"/>
                </a:cxn>
                <a:cxn ang="0">
                  <a:pos x="102" y="7"/>
                </a:cxn>
                <a:cxn ang="0">
                  <a:pos x="85" y="5"/>
                </a:cxn>
                <a:cxn ang="0">
                  <a:pos x="66" y="2"/>
                </a:cxn>
                <a:cxn ang="0">
                  <a:pos x="48" y="0"/>
                </a:cxn>
                <a:cxn ang="0">
                  <a:pos x="29" y="1"/>
                </a:cxn>
                <a:cxn ang="0">
                  <a:pos x="14" y="5"/>
                </a:cxn>
                <a:cxn ang="0">
                  <a:pos x="4" y="13"/>
                </a:cxn>
                <a:cxn ang="0">
                  <a:pos x="0" y="26"/>
                </a:cxn>
                <a:cxn ang="0">
                  <a:pos x="4" y="46"/>
                </a:cxn>
                <a:cxn ang="0">
                  <a:pos x="14" y="69"/>
                </a:cxn>
                <a:cxn ang="0">
                  <a:pos x="29" y="93"/>
                </a:cxn>
                <a:cxn ang="0">
                  <a:pos x="48" y="117"/>
                </a:cxn>
                <a:cxn ang="0">
                  <a:pos x="66" y="139"/>
                </a:cxn>
                <a:cxn ang="0">
                  <a:pos x="85" y="158"/>
                </a:cxn>
                <a:cxn ang="0">
                  <a:pos x="102" y="169"/>
                </a:cxn>
                <a:cxn ang="0">
                  <a:pos x="115" y="174"/>
                </a:cxn>
              </a:cxnLst>
              <a:rect l="0" t="0" r="r" b="b"/>
              <a:pathLst>
                <a:path w="165" h="174">
                  <a:moveTo>
                    <a:pt x="115" y="174"/>
                  </a:moveTo>
                  <a:lnTo>
                    <a:pt x="125" y="173"/>
                  </a:lnTo>
                  <a:lnTo>
                    <a:pt x="134" y="167"/>
                  </a:lnTo>
                  <a:lnTo>
                    <a:pt x="142" y="160"/>
                  </a:lnTo>
                  <a:lnTo>
                    <a:pt x="150" y="150"/>
                  </a:lnTo>
                  <a:lnTo>
                    <a:pt x="156" y="137"/>
                  </a:lnTo>
                  <a:lnTo>
                    <a:pt x="162" y="123"/>
                  </a:lnTo>
                  <a:lnTo>
                    <a:pt x="164" y="108"/>
                  </a:lnTo>
                  <a:lnTo>
                    <a:pt x="165" y="91"/>
                  </a:lnTo>
                  <a:lnTo>
                    <a:pt x="164" y="74"/>
                  </a:lnTo>
                  <a:lnTo>
                    <a:pt x="162" y="59"/>
                  </a:lnTo>
                  <a:lnTo>
                    <a:pt x="156" y="45"/>
                  </a:lnTo>
                  <a:lnTo>
                    <a:pt x="150" y="32"/>
                  </a:lnTo>
                  <a:lnTo>
                    <a:pt x="142" y="22"/>
                  </a:lnTo>
                  <a:lnTo>
                    <a:pt x="134" y="15"/>
                  </a:lnTo>
                  <a:lnTo>
                    <a:pt x="125" y="9"/>
                  </a:lnTo>
                  <a:lnTo>
                    <a:pt x="115" y="8"/>
                  </a:lnTo>
                  <a:lnTo>
                    <a:pt x="102" y="7"/>
                  </a:lnTo>
                  <a:lnTo>
                    <a:pt x="85" y="5"/>
                  </a:lnTo>
                  <a:lnTo>
                    <a:pt x="66" y="2"/>
                  </a:lnTo>
                  <a:lnTo>
                    <a:pt x="48" y="0"/>
                  </a:lnTo>
                  <a:lnTo>
                    <a:pt x="29" y="1"/>
                  </a:lnTo>
                  <a:lnTo>
                    <a:pt x="14" y="5"/>
                  </a:lnTo>
                  <a:lnTo>
                    <a:pt x="4" y="13"/>
                  </a:lnTo>
                  <a:lnTo>
                    <a:pt x="0" y="26"/>
                  </a:lnTo>
                  <a:lnTo>
                    <a:pt x="4" y="46"/>
                  </a:lnTo>
                  <a:lnTo>
                    <a:pt x="14" y="69"/>
                  </a:lnTo>
                  <a:lnTo>
                    <a:pt x="29" y="93"/>
                  </a:lnTo>
                  <a:lnTo>
                    <a:pt x="48" y="117"/>
                  </a:lnTo>
                  <a:lnTo>
                    <a:pt x="66" y="139"/>
                  </a:lnTo>
                  <a:lnTo>
                    <a:pt x="85" y="158"/>
                  </a:lnTo>
                  <a:lnTo>
                    <a:pt x="102" y="169"/>
                  </a:lnTo>
                  <a:lnTo>
                    <a:pt x="115" y="1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54"/>
            <p:cNvSpPr>
              <a:spLocks/>
            </p:cNvSpPr>
            <p:nvPr/>
          </p:nvSpPr>
          <p:spPr bwMode="auto">
            <a:xfrm>
              <a:off x="3785" y="2977"/>
              <a:ext cx="330" cy="294"/>
            </a:xfrm>
            <a:custGeom>
              <a:avLst/>
              <a:gdLst/>
              <a:ahLst/>
              <a:cxnLst>
                <a:cxn ang="0">
                  <a:pos x="564" y="177"/>
                </a:cxn>
                <a:cxn ang="0">
                  <a:pos x="563" y="177"/>
                </a:cxn>
                <a:cxn ang="0">
                  <a:pos x="553" y="157"/>
                </a:cxn>
                <a:cxn ang="0">
                  <a:pos x="531" y="122"/>
                </a:cxn>
                <a:cxn ang="0">
                  <a:pos x="505" y="89"/>
                </a:cxn>
                <a:cxn ang="0">
                  <a:pos x="473" y="62"/>
                </a:cxn>
                <a:cxn ang="0">
                  <a:pos x="438" y="38"/>
                </a:cxn>
                <a:cxn ang="0">
                  <a:pos x="400" y="19"/>
                </a:cxn>
                <a:cxn ang="0">
                  <a:pos x="358" y="7"/>
                </a:cxn>
                <a:cxn ang="0">
                  <a:pos x="315" y="1"/>
                </a:cxn>
                <a:cxn ang="0">
                  <a:pos x="262" y="1"/>
                </a:cxn>
                <a:cxn ang="0">
                  <a:pos x="206" y="12"/>
                </a:cxn>
                <a:cxn ang="0">
                  <a:pos x="153" y="35"/>
                </a:cxn>
                <a:cxn ang="0">
                  <a:pos x="107" y="66"/>
                </a:cxn>
                <a:cxn ang="0">
                  <a:pos x="66" y="107"/>
                </a:cxn>
                <a:cxn ang="0">
                  <a:pos x="35" y="153"/>
                </a:cxn>
                <a:cxn ang="0">
                  <a:pos x="12" y="206"/>
                </a:cxn>
                <a:cxn ang="0">
                  <a:pos x="1" y="263"/>
                </a:cxn>
                <a:cxn ang="0">
                  <a:pos x="1" y="323"/>
                </a:cxn>
                <a:cxn ang="0">
                  <a:pos x="12" y="381"/>
                </a:cxn>
                <a:cxn ang="0">
                  <a:pos x="35" y="434"/>
                </a:cxn>
                <a:cxn ang="0">
                  <a:pos x="66" y="480"/>
                </a:cxn>
                <a:cxn ang="0">
                  <a:pos x="107" y="520"/>
                </a:cxn>
                <a:cxn ang="0">
                  <a:pos x="153" y="551"/>
                </a:cxn>
                <a:cxn ang="0">
                  <a:pos x="206" y="574"/>
                </a:cxn>
                <a:cxn ang="0">
                  <a:pos x="262" y="586"/>
                </a:cxn>
                <a:cxn ang="0">
                  <a:pos x="314" y="586"/>
                </a:cxn>
                <a:cxn ang="0">
                  <a:pos x="356" y="580"/>
                </a:cxn>
                <a:cxn ang="0">
                  <a:pos x="395" y="569"/>
                </a:cxn>
                <a:cxn ang="0">
                  <a:pos x="432" y="551"/>
                </a:cxn>
                <a:cxn ang="0">
                  <a:pos x="466" y="531"/>
                </a:cxn>
                <a:cxn ang="0">
                  <a:pos x="496" y="504"/>
                </a:cxn>
                <a:cxn ang="0">
                  <a:pos x="523" y="474"/>
                </a:cxn>
                <a:cxn ang="0">
                  <a:pos x="546" y="441"/>
                </a:cxn>
                <a:cxn ang="0">
                  <a:pos x="558" y="425"/>
                </a:cxn>
                <a:cxn ang="0">
                  <a:pos x="562" y="425"/>
                </a:cxn>
                <a:cxn ang="0">
                  <a:pos x="584" y="422"/>
                </a:cxn>
                <a:cxn ang="0">
                  <a:pos x="618" y="404"/>
                </a:cxn>
                <a:cxn ang="0">
                  <a:pos x="644" y="370"/>
                </a:cxn>
                <a:cxn ang="0">
                  <a:pos x="658" y="326"/>
                </a:cxn>
                <a:cxn ang="0">
                  <a:pos x="658" y="275"/>
                </a:cxn>
                <a:cxn ang="0">
                  <a:pos x="644" y="231"/>
                </a:cxn>
                <a:cxn ang="0">
                  <a:pos x="618" y="198"/>
                </a:cxn>
                <a:cxn ang="0">
                  <a:pos x="584" y="179"/>
                </a:cxn>
              </a:cxnLst>
              <a:rect l="0" t="0" r="r" b="b"/>
              <a:pathLst>
                <a:path w="660" h="587">
                  <a:moveTo>
                    <a:pt x="564" y="177"/>
                  </a:moveTo>
                  <a:lnTo>
                    <a:pt x="564" y="177"/>
                  </a:lnTo>
                  <a:lnTo>
                    <a:pt x="563" y="177"/>
                  </a:lnTo>
                  <a:lnTo>
                    <a:pt x="563" y="177"/>
                  </a:lnTo>
                  <a:lnTo>
                    <a:pt x="562" y="177"/>
                  </a:lnTo>
                  <a:lnTo>
                    <a:pt x="553" y="157"/>
                  </a:lnTo>
                  <a:lnTo>
                    <a:pt x="543" y="139"/>
                  </a:lnTo>
                  <a:lnTo>
                    <a:pt x="531" y="122"/>
                  </a:lnTo>
                  <a:lnTo>
                    <a:pt x="518" y="106"/>
                  </a:lnTo>
                  <a:lnTo>
                    <a:pt x="505" y="89"/>
                  </a:lnTo>
                  <a:lnTo>
                    <a:pt x="490" y="74"/>
                  </a:lnTo>
                  <a:lnTo>
                    <a:pt x="473" y="62"/>
                  </a:lnTo>
                  <a:lnTo>
                    <a:pt x="456" y="49"/>
                  </a:lnTo>
                  <a:lnTo>
                    <a:pt x="438" y="38"/>
                  </a:lnTo>
                  <a:lnTo>
                    <a:pt x="419" y="28"/>
                  </a:lnTo>
                  <a:lnTo>
                    <a:pt x="400" y="19"/>
                  </a:lnTo>
                  <a:lnTo>
                    <a:pt x="379" y="12"/>
                  </a:lnTo>
                  <a:lnTo>
                    <a:pt x="358" y="7"/>
                  </a:lnTo>
                  <a:lnTo>
                    <a:pt x="337" y="3"/>
                  </a:lnTo>
                  <a:lnTo>
                    <a:pt x="315" y="1"/>
                  </a:lnTo>
                  <a:lnTo>
                    <a:pt x="292" y="0"/>
                  </a:lnTo>
                  <a:lnTo>
                    <a:pt x="262" y="1"/>
                  </a:lnTo>
                  <a:lnTo>
                    <a:pt x="234" y="5"/>
                  </a:lnTo>
                  <a:lnTo>
                    <a:pt x="206" y="12"/>
                  </a:lnTo>
                  <a:lnTo>
                    <a:pt x="178" y="23"/>
                  </a:lnTo>
                  <a:lnTo>
                    <a:pt x="153" y="35"/>
                  </a:lnTo>
                  <a:lnTo>
                    <a:pt x="129" y="50"/>
                  </a:lnTo>
                  <a:lnTo>
                    <a:pt x="107" y="66"/>
                  </a:lnTo>
                  <a:lnTo>
                    <a:pt x="86" y="86"/>
                  </a:lnTo>
                  <a:lnTo>
                    <a:pt x="66" y="107"/>
                  </a:lnTo>
                  <a:lnTo>
                    <a:pt x="49" y="129"/>
                  </a:lnTo>
                  <a:lnTo>
                    <a:pt x="35" y="153"/>
                  </a:lnTo>
                  <a:lnTo>
                    <a:pt x="23" y="179"/>
                  </a:lnTo>
                  <a:lnTo>
                    <a:pt x="12" y="206"/>
                  </a:lnTo>
                  <a:lnTo>
                    <a:pt x="5" y="235"/>
                  </a:lnTo>
                  <a:lnTo>
                    <a:pt x="1" y="263"/>
                  </a:lnTo>
                  <a:lnTo>
                    <a:pt x="0" y="293"/>
                  </a:lnTo>
                  <a:lnTo>
                    <a:pt x="1" y="323"/>
                  </a:lnTo>
                  <a:lnTo>
                    <a:pt x="5" y="352"/>
                  </a:lnTo>
                  <a:lnTo>
                    <a:pt x="12" y="381"/>
                  </a:lnTo>
                  <a:lnTo>
                    <a:pt x="23" y="407"/>
                  </a:lnTo>
                  <a:lnTo>
                    <a:pt x="35" y="434"/>
                  </a:lnTo>
                  <a:lnTo>
                    <a:pt x="49" y="458"/>
                  </a:lnTo>
                  <a:lnTo>
                    <a:pt x="66" y="480"/>
                  </a:lnTo>
                  <a:lnTo>
                    <a:pt x="86" y="501"/>
                  </a:lnTo>
                  <a:lnTo>
                    <a:pt x="107" y="520"/>
                  </a:lnTo>
                  <a:lnTo>
                    <a:pt x="129" y="536"/>
                  </a:lnTo>
                  <a:lnTo>
                    <a:pt x="153" y="551"/>
                  </a:lnTo>
                  <a:lnTo>
                    <a:pt x="178" y="564"/>
                  </a:lnTo>
                  <a:lnTo>
                    <a:pt x="206" y="574"/>
                  </a:lnTo>
                  <a:lnTo>
                    <a:pt x="234" y="581"/>
                  </a:lnTo>
                  <a:lnTo>
                    <a:pt x="262" y="586"/>
                  </a:lnTo>
                  <a:lnTo>
                    <a:pt x="292" y="587"/>
                  </a:lnTo>
                  <a:lnTo>
                    <a:pt x="314" y="586"/>
                  </a:lnTo>
                  <a:lnTo>
                    <a:pt x="335" y="583"/>
                  </a:lnTo>
                  <a:lnTo>
                    <a:pt x="356" y="580"/>
                  </a:lnTo>
                  <a:lnTo>
                    <a:pt x="375" y="575"/>
                  </a:lnTo>
                  <a:lnTo>
                    <a:pt x="395" y="569"/>
                  </a:lnTo>
                  <a:lnTo>
                    <a:pt x="413" y="560"/>
                  </a:lnTo>
                  <a:lnTo>
                    <a:pt x="432" y="551"/>
                  </a:lnTo>
                  <a:lnTo>
                    <a:pt x="449" y="541"/>
                  </a:lnTo>
                  <a:lnTo>
                    <a:pt x="466" y="531"/>
                  </a:lnTo>
                  <a:lnTo>
                    <a:pt x="481" y="518"/>
                  </a:lnTo>
                  <a:lnTo>
                    <a:pt x="496" y="504"/>
                  </a:lnTo>
                  <a:lnTo>
                    <a:pt x="510" y="490"/>
                  </a:lnTo>
                  <a:lnTo>
                    <a:pt x="523" y="474"/>
                  </a:lnTo>
                  <a:lnTo>
                    <a:pt x="536" y="458"/>
                  </a:lnTo>
                  <a:lnTo>
                    <a:pt x="546" y="441"/>
                  </a:lnTo>
                  <a:lnTo>
                    <a:pt x="555" y="423"/>
                  </a:lnTo>
                  <a:lnTo>
                    <a:pt x="558" y="425"/>
                  </a:lnTo>
                  <a:lnTo>
                    <a:pt x="560" y="425"/>
                  </a:lnTo>
                  <a:lnTo>
                    <a:pt x="562" y="425"/>
                  </a:lnTo>
                  <a:lnTo>
                    <a:pt x="564" y="425"/>
                  </a:lnTo>
                  <a:lnTo>
                    <a:pt x="584" y="422"/>
                  </a:lnTo>
                  <a:lnTo>
                    <a:pt x="601" y="415"/>
                  </a:lnTo>
                  <a:lnTo>
                    <a:pt x="618" y="404"/>
                  </a:lnTo>
                  <a:lnTo>
                    <a:pt x="632" y="388"/>
                  </a:lnTo>
                  <a:lnTo>
                    <a:pt x="644" y="370"/>
                  </a:lnTo>
                  <a:lnTo>
                    <a:pt x="653" y="349"/>
                  </a:lnTo>
                  <a:lnTo>
                    <a:pt x="658" y="326"/>
                  </a:lnTo>
                  <a:lnTo>
                    <a:pt x="660" y="300"/>
                  </a:lnTo>
                  <a:lnTo>
                    <a:pt x="658" y="275"/>
                  </a:lnTo>
                  <a:lnTo>
                    <a:pt x="653" y="252"/>
                  </a:lnTo>
                  <a:lnTo>
                    <a:pt x="644" y="231"/>
                  </a:lnTo>
                  <a:lnTo>
                    <a:pt x="632" y="213"/>
                  </a:lnTo>
                  <a:lnTo>
                    <a:pt x="618" y="198"/>
                  </a:lnTo>
                  <a:lnTo>
                    <a:pt x="601" y="186"/>
                  </a:lnTo>
                  <a:lnTo>
                    <a:pt x="584" y="179"/>
                  </a:lnTo>
                  <a:lnTo>
                    <a:pt x="564" y="17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55"/>
            <p:cNvSpPr>
              <a:spLocks/>
            </p:cNvSpPr>
            <p:nvPr/>
          </p:nvSpPr>
          <p:spPr bwMode="auto">
            <a:xfrm>
              <a:off x="3807" y="3000"/>
              <a:ext cx="290" cy="248"/>
            </a:xfrm>
            <a:custGeom>
              <a:avLst/>
              <a:gdLst/>
              <a:ahLst/>
              <a:cxnLst>
                <a:cxn ang="0">
                  <a:pos x="521" y="189"/>
                </a:cxn>
                <a:cxn ang="0">
                  <a:pos x="512" y="191"/>
                </a:cxn>
                <a:cxn ang="0">
                  <a:pos x="503" y="194"/>
                </a:cxn>
                <a:cxn ang="0">
                  <a:pos x="495" y="200"/>
                </a:cxn>
                <a:cxn ang="0">
                  <a:pos x="487" y="183"/>
                </a:cxn>
                <a:cxn ang="0">
                  <a:pos x="472" y="142"/>
                </a:cxn>
                <a:cxn ang="0">
                  <a:pos x="450" y="106"/>
                </a:cxn>
                <a:cxn ang="0">
                  <a:pos x="423" y="72"/>
                </a:cxn>
                <a:cxn ang="0">
                  <a:pos x="391" y="46"/>
                </a:cxn>
                <a:cxn ang="0">
                  <a:pos x="354" y="24"/>
                </a:cxn>
                <a:cxn ang="0">
                  <a:pos x="314" y="9"/>
                </a:cxn>
                <a:cxn ang="0">
                  <a:pos x="270" y="1"/>
                </a:cxn>
                <a:cxn ang="0">
                  <a:pos x="223" y="1"/>
                </a:cxn>
                <a:cxn ang="0">
                  <a:pos x="174" y="11"/>
                </a:cxn>
                <a:cxn ang="0">
                  <a:pos x="131" y="30"/>
                </a:cxn>
                <a:cxn ang="0">
                  <a:pos x="91" y="56"/>
                </a:cxn>
                <a:cxn ang="0">
                  <a:pos x="57" y="90"/>
                </a:cxn>
                <a:cxn ang="0">
                  <a:pos x="30" y="129"/>
                </a:cxn>
                <a:cxn ang="0">
                  <a:pos x="12" y="174"/>
                </a:cxn>
                <a:cxn ang="0">
                  <a:pos x="2" y="222"/>
                </a:cxn>
                <a:cxn ang="0">
                  <a:pos x="2" y="273"/>
                </a:cxn>
                <a:cxn ang="0">
                  <a:pos x="12" y="321"/>
                </a:cxn>
                <a:cxn ang="0">
                  <a:pos x="30" y="366"/>
                </a:cxn>
                <a:cxn ang="0">
                  <a:pos x="57" y="405"/>
                </a:cxn>
                <a:cxn ang="0">
                  <a:pos x="91" y="438"/>
                </a:cxn>
                <a:cxn ang="0">
                  <a:pos x="131" y="465"/>
                </a:cxn>
                <a:cxn ang="0">
                  <a:pos x="174" y="483"/>
                </a:cxn>
                <a:cxn ang="0">
                  <a:pos x="223" y="494"/>
                </a:cxn>
                <a:cxn ang="0">
                  <a:pos x="269" y="494"/>
                </a:cxn>
                <a:cxn ang="0">
                  <a:pos x="310" y="487"/>
                </a:cxn>
                <a:cxn ang="0">
                  <a:pos x="349" y="474"/>
                </a:cxn>
                <a:cxn ang="0">
                  <a:pos x="384" y="455"/>
                </a:cxn>
                <a:cxn ang="0">
                  <a:pos x="415" y="430"/>
                </a:cxn>
                <a:cxn ang="0">
                  <a:pos x="442" y="402"/>
                </a:cxn>
                <a:cxn ang="0">
                  <a:pos x="464" y="368"/>
                </a:cxn>
                <a:cxn ang="0">
                  <a:pos x="481" y="331"/>
                </a:cxn>
                <a:cxn ang="0">
                  <a:pos x="492" y="316"/>
                </a:cxn>
                <a:cxn ang="0">
                  <a:pos x="500" y="324"/>
                </a:cxn>
                <a:cxn ang="0">
                  <a:pos x="510" y="329"/>
                </a:cxn>
                <a:cxn ang="0">
                  <a:pos x="520" y="333"/>
                </a:cxn>
                <a:cxn ang="0">
                  <a:pos x="538" y="331"/>
                </a:cxn>
                <a:cxn ang="0">
                  <a:pos x="557" y="320"/>
                </a:cxn>
                <a:cxn ang="0">
                  <a:pos x="572" y="300"/>
                </a:cxn>
                <a:cxn ang="0">
                  <a:pos x="580" y="275"/>
                </a:cxn>
                <a:cxn ang="0">
                  <a:pos x="580" y="246"/>
                </a:cxn>
                <a:cxn ang="0">
                  <a:pos x="572" y="220"/>
                </a:cxn>
                <a:cxn ang="0">
                  <a:pos x="557" y="201"/>
                </a:cxn>
                <a:cxn ang="0">
                  <a:pos x="538" y="190"/>
                </a:cxn>
              </a:cxnLst>
              <a:rect l="0" t="0" r="r" b="b"/>
              <a:pathLst>
                <a:path w="581" h="495">
                  <a:moveTo>
                    <a:pt x="526" y="189"/>
                  </a:moveTo>
                  <a:lnTo>
                    <a:pt x="521" y="189"/>
                  </a:lnTo>
                  <a:lnTo>
                    <a:pt x="517" y="190"/>
                  </a:lnTo>
                  <a:lnTo>
                    <a:pt x="512" y="191"/>
                  </a:lnTo>
                  <a:lnTo>
                    <a:pt x="508" y="192"/>
                  </a:lnTo>
                  <a:lnTo>
                    <a:pt x="503" y="194"/>
                  </a:lnTo>
                  <a:lnTo>
                    <a:pt x="500" y="198"/>
                  </a:lnTo>
                  <a:lnTo>
                    <a:pt x="495" y="200"/>
                  </a:lnTo>
                  <a:lnTo>
                    <a:pt x="492" y="204"/>
                  </a:lnTo>
                  <a:lnTo>
                    <a:pt x="487" y="183"/>
                  </a:lnTo>
                  <a:lnTo>
                    <a:pt x="480" y="162"/>
                  </a:lnTo>
                  <a:lnTo>
                    <a:pt x="472" y="142"/>
                  </a:lnTo>
                  <a:lnTo>
                    <a:pt x="462" y="123"/>
                  </a:lnTo>
                  <a:lnTo>
                    <a:pt x="450" y="106"/>
                  </a:lnTo>
                  <a:lnTo>
                    <a:pt x="437" y="88"/>
                  </a:lnTo>
                  <a:lnTo>
                    <a:pt x="423" y="72"/>
                  </a:lnTo>
                  <a:lnTo>
                    <a:pt x="407" y="58"/>
                  </a:lnTo>
                  <a:lnTo>
                    <a:pt x="391" y="46"/>
                  </a:lnTo>
                  <a:lnTo>
                    <a:pt x="373" y="34"/>
                  </a:lnTo>
                  <a:lnTo>
                    <a:pt x="354" y="24"/>
                  </a:lnTo>
                  <a:lnTo>
                    <a:pt x="335" y="16"/>
                  </a:lnTo>
                  <a:lnTo>
                    <a:pt x="314" y="9"/>
                  </a:lnTo>
                  <a:lnTo>
                    <a:pt x="292" y="4"/>
                  </a:lnTo>
                  <a:lnTo>
                    <a:pt x="270" y="1"/>
                  </a:lnTo>
                  <a:lnTo>
                    <a:pt x="248" y="0"/>
                  </a:lnTo>
                  <a:lnTo>
                    <a:pt x="223" y="1"/>
                  </a:lnTo>
                  <a:lnTo>
                    <a:pt x="199" y="4"/>
                  </a:lnTo>
                  <a:lnTo>
                    <a:pt x="174" y="11"/>
                  </a:lnTo>
                  <a:lnTo>
                    <a:pt x="153" y="19"/>
                  </a:lnTo>
                  <a:lnTo>
                    <a:pt x="131" y="30"/>
                  </a:lnTo>
                  <a:lnTo>
                    <a:pt x="110" y="42"/>
                  </a:lnTo>
                  <a:lnTo>
                    <a:pt x="91" y="56"/>
                  </a:lnTo>
                  <a:lnTo>
                    <a:pt x="73" y="72"/>
                  </a:lnTo>
                  <a:lnTo>
                    <a:pt x="57" y="90"/>
                  </a:lnTo>
                  <a:lnTo>
                    <a:pt x="43" y="109"/>
                  </a:lnTo>
                  <a:lnTo>
                    <a:pt x="30" y="129"/>
                  </a:lnTo>
                  <a:lnTo>
                    <a:pt x="20" y="151"/>
                  </a:lnTo>
                  <a:lnTo>
                    <a:pt x="12" y="174"/>
                  </a:lnTo>
                  <a:lnTo>
                    <a:pt x="5" y="198"/>
                  </a:lnTo>
                  <a:lnTo>
                    <a:pt x="2" y="222"/>
                  </a:lnTo>
                  <a:lnTo>
                    <a:pt x="0" y="247"/>
                  </a:lnTo>
                  <a:lnTo>
                    <a:pt x="2" y="273"/>
                  </a:lnTo>
                  <a:lnTo>
                    <a:pt x="5" y="297"/>
                  </a:lnTo>
                  <a:lnTo>
                    <a:pt x="12" y="321"/>
                  </a:lnTo>
                  <a:lnTo>
                    <a:pt x="20" y="344"/>
                  </a:lnTo>
                  <a:lnTo>
                    <a:pt x="30" y="366"/>
                  </a:lnTo>
                  <a:lnTo>
                    <a:pt x="43" y="385"/>
                  </a:lnTo>
                  <a:lnTo>
                    <a:pt x="57" y="405"/>
                  </a:lnTo>
                  <a:lnTo>
                    <a:pt x="73" y="422"/>
                  </a:lnTo>
                  <a:lnTo>
                    <a:pt x="91" y="438"/>
                  </a:lnTo>
                  <a:lnTo>
                    <a:pt x="110" y="452"/>
                  </a:lnTo>
                  <a:lnTo>
                    <a:pt x="131" y="465"/>
                  </a:lnTo>
                  <a:lnTo>
                    <a:pt x="153" y="475"/>
                  </a:lnTo>
                  <a:lnTo>
                    <a:pt x="174" y="483"/>
                  </a:lnTo>
                  <a:lnTo>
                    <a:pt x="199" y="490"/>
                  </a:lnTo>
                  <a:lnTo>
                    <a:pt x="223" y="494"/>
                  </a:lnTo>
                  <a:lnTo>
                    <a:pt x="248" y="495"/>
                  </a:lnTo>
                  <a:lnTo>
                    <a:pt x="269" y="494"/>
                  </a:lnTo>
                  <a:lnTo>
                    <a:pt x="290" y="491"/>
                  </a:lnTo>
                  <a:lnTo>
                    <a:pt x="310" y="487"/>
                  </a:lnTo>
                  <a:lnTo>
                    <a:pt x="330" y="481"/>
                  </a:lnTo>
                  <a:lnTo>
                    <a:pt x="349" y="474"/>
                  </a:lnTo>
                  <a:lnTo>
                    <a:pt x="367" y="465"/>
                  </a:lnTo>
                  <a:lnTo>
                    <a:pt x="384" y="455"/>
                  </a:lnTo>
                  <a:lnTo>
                    <a:pt x="400" y="443"/>
                  </a:lnTo>
                  <a:lnTo>
                    <a:pt x="415" y="430"/>
                  </a:lnTo>
                  <a:lnTo>
                    <a:pt x="429" y="417"/>
                  </a:lnTo>
                  <a:lnTo>
                    <a:pt x="442" y="402"/>
                  </a:lnTo>
                  <a:lnTo>
                    <a:pt x="453" y="385"/>
                  </a:lnTo>
                  <a:lnTo>
                    <a:pt x="464" y="368"/>
                  </a:lnTo>
                  <a:lnTo>
                    <a:pt x="473" y="350"/>
                  </a:lnTo>
                  <a:lnTo>
                    <a:pt x="481" y="331"/>
                  </a:lnTo>
                  <a:lnTo>
                    <a:pt x="487" y="312"/>
                  </a:lnTo>
                  <a:lnTo>
                    <a:pt x="492" y="316"/>
                  </a:lnTo>
                  <a:lnTo>
                    <a:pt x="495" y="320"/>
                  </a:lnTo>
                  <a:lnTo>
                    <a:pt x="500" y="324"/>
                  </a:lnTo>
                  <a:lnTo>
                    <a:pt x="505" y="327"/>
                  </a:lnTo>
                  <a:lnTo>
                    <a:pt x="510" y="329"/>
                  </a:lnTo>
                  <a:lnTo>
                    <a:pt x="515" y="331"/>
                  </a:lnTo>
                  <a:lnTo>
                    <a:pt x="520" y="333"/>
                  </a:lnTo>
                  <a:lnTo>
                    <a:pt x="526" y="333"/>
                  </a:lnTo>
                  <a:lnTo>
                    <a:pt x="538" y="331"/>
                  </a:lnTo>
                  <a:lnTo>
                    <a:pt x="548" y="327"/>
                  </a:lnTo>
                  <a:lnTo>
                    <a:pt x="557" y="320"/>
                  </a:lnTo>
                  <a:lnTo>
                    <a:pt x="565" y="312"/>
                  </a:lnTo>
                  <a:lnTo>
                    <a:pt x="572" y="300"/>
                  </a:lnTo>
                  <a:lnTo>
                    <a:pt x="577" y="289"/>
                  </a:lnTo>
                  <a:lnTo>
                    <a:pt x="580" y="275"/>
                  </a:lnTo>
                  <a:lnTo>
                    <a:pt x="581" y="260"/>
                  </a:lnTo>
                  <a:lnTo>
                    <a:pt x="580" y="246"/>
                  </a:lnTo>
                  <a:lnTo>
                    <a:pt x="577" y="232"/>
                  </a:lnTo>
                  <a:lnTo>
                    <a:pt x="572" y="220"/>
                  </a:lnTo>
                  <a:lnTo>
                    <a:pt x="565" y="209"/>
                  </a:lnTo>
                  <a:lnTo>
                    <a:pt x="557" y="201"/>
                  </a:lnTo>
                  <a:lnTo>
                    <a:pt x="548" y="194"/>
                  </a:lnTo>
                  <a:lnTo>
                    <a:pt x="538" y="190"/>
                  </a:lnTo>
                  <a:lnTo>
                    <a:pt x="526" y="18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56"/>
            <p:cNvSpPr>
              <a:spLocks/>
            </p:cNvSpPr>
            <p:nvPr/>
          </p:nvSpPr>
          <p:spPr bwMode="auto">
            <a:xfrm>
              <a:off x="3869" y="3173"/>
              <a:ext cx="118" cy="40"/>
            </a:xfrm>
            <a:custGeom>
              <a:avLst/>
              <a:gdLst/>
              <a:ahLst/>
              <a:cxnLst>
                <a:cxn ang="0">
                  <a:pos x="0" y="0"/>
                </a:cxn>
                <a:cxn ang="0">
                  <a:pos x="2" y="8"/>
                </a:cxn>
                <a:cxn ang="0">
                  <a:pos x="4" y="16"/>
                </a:cxn>
                <a:cxn ang="0">
                  <a:pos x="8" y="24"/>
                </a:cxn>
                <a:cxn ang="0">
                  <a:pos x="11" y="32"/>
                </a:cxn>
                <a:cxn ang="0">
                  <a:pos x="17" y="41"/>
                </a:cxn>
                <a:cxn ang="0">
                  <a:pos x="24" y="50"/>
                </a:cxn>
                <a:cxn ang="0">
                  <a:pos x="32" y="58"/>
                </a:cxn>
                <a:cxn ang="0">
                  <a:pos x="44" y="66"/>
                </a:cxn>
                <a:cxn ang="0">
                  <a:pos x="59" y="74"/>
                </a:cxn>
                <a:cxn ang="0">
                  <a:pos x="74" y="78"/>
                </a:cxn>
                <a:cxn ang="0">
                  <a:pos x="89" y="81"/>
                </a:cxn>
                <a:cxn ang="0">
                  <a:pos x="102" y="82"/>
                </a:cxn>
                <a:cxn ang="0">
                  <a:pos x="115" y="82"/>
                </a:cxn>
                <a:cxn ang="0">
                  <a:pos x="124" y="82"/>
                </a:cxn>
                <a:cxn ang="0">
                  <a:pos x="131" y="81"/>
                </a:cxn>
                <a:cxn ang="0">
                  <a:pos x="134" y="81"/>
                </a:cxn>
                <a:cxn ang="0">
                  <a:pos x="236" y="0"/>
                </a:cxn>
                <a:cxn ang="0">
                  <a:pos x="0" y="0"/>
                </a:cxn>
              </a:cxnLst>
              <a:rect l="0" t="0" r="r" b="b"/>
              <a:pathLst>
                <a:path w="236" h="82">
                  <a:moveTo>
                    <a:pt x="0" y="0"/>
                  </a:moveTo>
                  <a:lnTo>
                    <a:pt x="2" y="8"/>
                  </a:lnTo>
                  <a:lnTo>
                    <a:pt x="4" y="16"/>
                  </a:lnTo>
                  <a:lnTo>
                    <a:pt x="8" y="24"/>
                  </a:lnTo>
                  <a:lnTo>
                    <a:pt x="11" y="32"/>
                  </a:lnTo>
                  <a:lnTo>
                    <a:pt x="17" y="41"/>
                  </a:lnTo>
                  <a:lnTo>
                    <a:pt x="24" y="50"/>
                  </a:lnTo>
                  <a:lnTo>
                    <a:pt x="32" y="58"/>
                  </a:lnTo>
                  <a:lnTo>
                    <a:pt x="44" y="66"/>
                  </a:lnTo>
                  <a:lnTo>
                    <a:pt x="59" y="74"/>
                  </a:lnTo>
                  <a:lnTo>
                    <a:pt x="74" y="78"/>
                  </a:lnTo>
                  <a:lnTo>
                    <a:pt x="89" y="81"/>
                  </a:lnTo>
                  <a:lnTo>
                    <a:pt x="102" y="82"/>
                  </a:lnTo>
                  <a:lnTo>
                    <a:pt x="115" y="82"/>
                  </a:lnTo>
                  <a:lnTo>
                    <a:pt x="124" y="82"/>
                  </a:lnTo>
                  <a:lnTo>
                    <a:pt x="131" y="81"/>
                  </a:lnTo>
                  <a:lnTo>
                    <a:pt x="134" y="81"/>
                  </a:lnTo>
                  <a:lnTo>
                    <a:pt x="236"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57"/>
            <p:cNvSpPr>
              <a:spLocks/>
            </p:cNvSpPr>
            <p:nvPr/>
          </p:nvSpPr>
          <p:spPr bwMode="auto">
            <a:xfrm>
              <a:off x="3885" y="3182"/>
              <a:ext cx="69" cy="12"/>
            </a:xfrm>
            <a:custGeom>
              <a:avLst/>
              <a:gdLst/>
              <a:ahLst/>
              <a:cxnLst>
                <a:cxn ang="0">
                  <a:pos x="0" y="0"/>
                </a:cxn>
                <a:cxn ang="0">
                  <a:pos x="12" y="25"/>
                </a:cxn>
                <a:cxn ang="0">
                  <a:pos x="105" y="25"/>
                </a:cxn>
                <a:cxn ang="0">
                  <a:pos x="140" y="0"/>
                </a:cxn>
                <a:cxn ang="0">
                  <a:pos x="0" y="0"/>
                </a:cxn>
              </a:cxnLst>
              <a:rect l="0" t="0" r="r" b="b"/>
              <a:pathLst>
                <a:path w="140" h="25">
                  <a:moveTo>
                    <a:pt x="0" y="0"/>
                  </a:moveTo>
                  <a:lnTo>
                    <a:pt x="12" y="25"/>
                  </a:lnTo>
                  <a:lnTo>
                    <a:pt x="105" y="25"/>
                  </a:lnTo>
                  <a:lnTo>
                    <a:pt x="14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58"/>
            <p:cNvSpPr>
              <a:spLocks/>
            </p:cNvSpPr>
            <p:nvPr/>
          </p:nvSpPr>
          <p:spPr bwMode="auto">
            <a:xfrm>
              <a:off x="3850" y="3050"/>
              <a:ext cx="30" cy="30"/>
            </a:xfrm>
            <a:custGeom>
              <a:avLst/>
              <a:gdLst/>
              <a:ahLst/>
              <a:cxnLst>
                <a:cxn ang="0">
                  <a:pos x="31" y="61"/>
                </a:cxn>
                <a:cxn ang="0">
                  <a:pos x="42" y="58"/>
                </a:cxn>
                <a:cxn ang="0">
                  <a:pos x="52" y="52"/>
                </a:cxn>
                <a:cxn ang="0">
                  <a:pos x="59" y="42"/>
                </a:cxn>
                <a:cxn ang="0">
                  <a:pos x="61" y="31"/>
                </a:cxn>
                <a:cxn ang="0">
                  <a:pos x="59" y="18"/>
                </a:cxn>
                <a:cxn ang="0">
                  <a:pos x="52" y="9"/>
                </a:cxn>
                <a:cxn ang="0">
                  <a:pos x="42" y="2"/>
                </a:cxn>
                <a:cxn ang="0">
                  <a:pos x="31" y="0"/>
                </a:cxn>
                <a:cxn ang="0">
                  <a:pos x="18" y="2"/>
                </a:cxn>
                <a:cxn ang="0">
                  <a:pos x="9" y="9"/>
                </a:cxn>
                <a:cxn ang="0">
                  <a:pos x="2" y="18"/>
                </a:cxn>
                <a:cxn ang="0">
                  <a:pos x="0" y="31"/>
                </a:cxn>
                <a:cxn ang="0">
                  <a:pos x="2" y="42"/>
                </a:cxn>
                <a:cxn ang="0">
                  <a:pos x="9" y="52"/>
                </a:cxn>
                <a:cxn ang="0">
                  <a:pos x="18" y="58"/>
                </a:cxn>
                <a:cxn ang="0">
                  <a:pos x="31" y="61"/>
                </a:cxn>
              </a:cxnLst>
              <a:rect l="0" t="0" r="r" b="b"/>
              <a:pathLst>
                <a:path w="61" h="61">
                  <a:moveTo>
                    <a:pt x="31" y="61"/>
                  </a:moveTo>
                  <a:lnTo>
                    <a:pt x="42" y="58"/>
                  </a:lnTo>
                  <a:lnTo>
                    <a:pt x="52" y="52"/>
                  </a:lnTo>
                  <a:lnTo>
                    <a:pt x="59" y="42"/>
                  </a:lnTo>
                  <a:lnTo>
                    <a:pt x="61" y="31"/>
                  </a:lnTo>
                  <a:lnTo>
                    <a:pt x="59" y="18"/>
                  </a:lnTo>
                  <a:lnTo>
                    <a:pt x="52" y="9"/>
                  </a:lnTo>
                  <a:lnTo>
                    <a:pt x="42" y="2"/>
                  </a:lnTo>
                  <a:lnTo>
                    <a:pt x="31" y="0"/>
                  </a:lnTo>
                  <a:lnTo>
                    <a:pt x="18" y="2"/>
                  </a:lnTo>
                  <a:lnTo>
                    <a:pt x="9" y="9"/>
                  </a:lnTo>
                  <a:lnTo>
                    <a:pt x="2" y="18"/>
                  </a:lnTo>
                  <a:lnTo>
                    <a:pt x="0" y="31"/>
                  </a:lnTo>
                  <a:lnTo>
                    <a:pt x="2" y="42"/>
                  </a:lnTo>
                  <a:lnTo>
                    <a:pt x="9" y="52"/>
                  </a:lnTo>
                  <a:lnTo>
                    <a:pt x="18" y="58"/>
                  </a:lnTo>
                  <a:lnTo>
                    <a:pt x="31" y="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59"/>
            <p:cNvSpPr>
              <a:spLocks/>
            </p:cNvSpPr>
            <p:nvPr/>
          </p:nvSpPr>
          <p:spPr bwMode="auto">
            <a:xfrm>
              <a:off x="3946" y="3051"/>
              <a:ext cx="36" cy="36"/>
            </a:xfrm>
            <a:custGeom>
              <a:avLst/>
              <a:gdLst/>
              <a:ahLst/>
              <a:cxnLst>
                <a:cxn ang="0">
                  <a:pos x="36" y="71"/>
                </a:cxn>
                <a:cxn ang="0">
                  <a:pos x="43" y="70"/>
                </a:cxn>
                <a:cxn ang="0">
                  <a:pos x="50" y="69"/>
                </a:cxn>
                <a:cxn ang="0">
                  <a:pos x="56" y="66"/>
                </a:cxn>
                <a:cxn ang="0">
                  <a:pos x="61" y="61"/>
                </a:cxn>
                <a:cxn ang="0">
                  <a:pos x="66" y="55"/>
                </a:cxn>
                <a:cxn ang="0">
                  <a:pos x="70" y="50"/>
                </a:cxn>
                <a:cxn ang="0">
                  <a:pos x="71" y="43"/>
                </a:cxn>
                <a:cxn ang="0">
                  <a:pos x="72" y="36"/>
                </a:cxn>
                <a:cxn ang="0">
                  <a:pos x="71" y="29"/>
                </a:cxn>
                <a:cxn ang="0">
                  <a:pos x="70" y="22"/>
                </a:cxn>
                <a:cxn ang="0">
                  <a:pos x="66" y="16"/>
                </a:cxn>
                <a:cxn ang="0">
                  <a:pos x="61" y="10"/>
                </a:cxn>
                <a:cxn ang="0">
                  <a:pos x="56" y="6"/>
                </a:cxn>
                <a:cxn ang="0">
                  <a:pos x="50" y="2"/>
                </a:cxn>
                <a:cxn ang="0">
                  <a:pos x="43" y="1"/>
                </a:cxn>
                <a:cxn ang="0">
                  <a:pos x="36" y="0"/>
                </a:cxn>
                <a:cxn ang="0">
                  <a:pos x="29" y="1"/>
                </a:cxn>
                <a:cxn ang="0">
                  <a:pos x="22" y="2"/>
                </a:cxn>
                <a:cxn ang="0">
                  <a:pos x="17" y="6"/>
                </a:cxn>
                <a:cxn ang="0">
                  <a:pos x="11" y="10"/>
                </a:cxn>
                <a:cxn ang="0">
                  <a:pos x="6" y="16"/>
                </a:cxn>
                <a:cxn ang="0">
                  <a:pos x="3" y="22"/>
                </a:cxn>
                <a:cxn ang="0">
                  <a:pos x="2" y="29"/>
                </a:cxn>
                <a:cxn ang="0">
                  <a:pos x="0" y="36"/>
                </a:cxn>
                <a:cxn ang="0">
                  <a:pos x="2" y="43"/>
                </a:cxn>
                <a:cxn ang="0">
                  <a:pos x="3" y="50"/>
                </a:cxn>
                <a:cxn ang="0">
                  <a:pos x="6" y="55"/>
                </a:cxn>
                <a:cxn ang="0">
                  <a:pos x="11" y="61"/>
                </a:cxn>
                <a:cxn ang="0">
                  <a:pos x="17" y="66"/>
                </a:cxn>
                <a:cxn ang="0">
                  <a:pos x="22" y="69"/>
                </a:cxn>
                <a:cxn ang="0">
                  <a:pos x="29" y="70"/>
                </a:cxn>
                <a:cxn ang="0">
                  <a:pos x="36" y="71"/>
                </a:cxn>
              </a:cxnLst>
              <a:rect l="0" t="0" r="r" b="b"/>
              <a:pathLst>
                <a:path w="72" h="71">
                  <a:moveTo>
                    <a:pt x="36" y="71"/>
                  </a:moveTo>
                  <a:lnTo>
                    <a:pt x="43" y="70"/>
                  </a:lnTo>
                  <a:lnTo>
                    <a:pt x="50" y="69"/>
                  </a:lnTo>
                  <a:lnTo>
                    <a:pt x="56" y="66"/>
                  </a:lnTo>
                  <a:lnTo>
                    <a:pt x="61" y="61"/>
                  </a:lnTo>
                  <a:lnTo>
                    <a:pt x="66" y="55"/>
                  </a:lnTo>
                  <a:lnTo>
                    <a:pt x="70" y="50"/>
                  </a:lnTo>
                  <a:lnTo>
                    <a:pt x="71" y="43"/>
                  </a:lnTo>
                  <a:lnTo>
                    <a:pt x="72" y="36"/>
                  </a:lnTo>
                  <a:lnTo>
                    <a:pt x="71" y="29"/>
                  </a:lnTo>
                  <a:lnTo>
                    <a:pt x="70" y="22"/>
                  </a:lnTo>
                  <a:lnTo>
                    <a:pt x="66" y="16"/>
                  </a:lnTo>
                  <a:lnTo>
                    <a:pt x="61" y="10"/>
                  </a:lnTo>
                  <a:lnTo>
                    <a:pt x="56" y="6"/>
                  </a:lnTo>
                  <a:lnTo>
                    <a:pt x="50" y="2"/>
                  </a:lnTo>
                  <a:lnTo>
                    <a:pt x="43" y="1"/>
                  </a:lnTo>
                  <a:lnTo>
                    <a:pt x="36" y="0"/>
                  </a:lnTo>
                  <a:lnTo>
                    <a:pt x="29" y="1"/>
                  </a:lnTo>
                  <a:lnTo>
                    <a:pt x="22" y="2"/>
                  </a:lnTo>
                  <a:lnTo>
                    <a:pt x="17" y="6"/>
                  </a:lnTo>
                  <a:lnTo>
                    <a:pt x="11" y="10"/>
                  </a:lnTo>
                  <a:lnTo>
                    <a:pt x="6" y="16"/>
                  </a:lnTo>
                  <a:lnTo>
                    <a:pt x="3" y="22"/>
                  </a:lnTo>
                  <a:lnTo>
                    <a:pt x="2" y="29"/>
                  </a:lnTo>
                  <a:lnTo>
                    <a:pt x="0" y="36"/>
                  </a:lnTo>
                  <a:lnTo>
                    <a:pt x="2" y="43"/>
                  </a:lnTo>
                  <a:lnTo>
                    <a:pt x="3" y="50"/>
                  </a:lnTo>
                  <a:lnTo>
                    <a:pt x="6" y="55"/>
                  </a:lnTo>
                  <a:lnTo>
                    <a:pt x="11" y="61"/>
                  </a:lnTo>
                  <a:lnTo>
                    <a:pt x="17" y="66"/>
                  </a:lnTo>
                  <a:lnTo>
                    <a:pt x="22" y="69"/>
                  </a:lnTo>
                  <a:lnTo>
                    <a:pt x="29" y="70"/>
                  </a:lnTo>
                  <a:lnTo>
                    <a:pt x="36" y="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60"/>
            <p:cNvSpPr>
              <a:spLocks/>
            </p:cNvSpPr>
            <p:nvPr/>
          </p:nvSpPr>
          <p:spPr bwMode="auto">
            <a:xfrm>
              <a:off x="3861" y="3053"/>
              <a:ext cx="70" cy="88"/>
            </a:xfrm>
            <a:custGeom>
              <a:avLst/>
              <a:gdLst/>
              <a:ahLst/>
              <a:cxnLst>
                <a:cxn ang="0">
                  <a:pos x="38" y="152"/>
                </a:cxn>
                <a:cxn ang="0">
                  <a:pos x="99" y="41"/>
                </a:cxn>
                <a:cxn ang="0">
                  <a:pos x="99" y="0"/>
                </a:cxn>
                <a:cxn ang="0">
                  <a:pos x="0" y="175"/>
                </a:cxn>
                <a:cxn ang="0">
                  <a:pos x="138" y="172"/>
                </a:cxn>
                <a:cxn ang="0">
                  <a:pos x="138" y="150"/>
                </a:cxn>
                <a:cxn ang="0">
                  <a:pos x="38" y="152"/>
                </a:cxn>
              </a:cxnLst>
              <a:rect l="0" t="0" r="r" b="b"/>
              <a:pathLst>
                <a:path w="138" h="175">
                  <a:moveTo>
                    <a:pt x="38" y="152"/>
                  </a:moveTo>
                  <a:lnTo>
                    <a:pt x="99" y="41"/>
                  </a:lnTo>
                  <a:lnTo>
                    <a:pt x="99" y="0"/>
                  </a:lnTo>
                  <a:lnTo>
                    <a:pt x="0" y="175"/>
                  </a:lnTo>
                  <a:lnTo>
                    <a:pt x="138" y="172"/>
                  </a:lnTo>
                  <a:lnTo>
                    <a:pt x="138" y="150"/>
                  </a:lnTo>
                  <a:lnTo>
                    <a:pt x="38" y="1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61"/>
            <p:cNvSpPr>
              <a:spLocks/>
            </p:cNvSpPr>
            <p:nvPr/>
          </p:nvSpPr>
          <p:spPr bwMode="auto">
            <a:xfrm>
              <a:off x="3710" y="3284"/>
              <a:ext cx="491" cy="650"/>
            </a:xfrm>
            <a:custGeom>
              <a:avLst/>
              <a:gdLst/>
              <a:ahLst/>
              <a:cxnLst>
                <a:cxn ang="0">
                  <a:pos x="222" y="613"/>
                </a:cxn>
                <a:cxn ang="0">
                  <a:pos x="190" y="724"/>
                </a:cxn>
                <a:cxn ang="0">
                  <a:pos x="156" y="902"/>
                </a:cxn>
                <a:cxn ang="0">
                  <a:pos x="159" y="1069"/>
                </a:cxn>
                <a:cxn ang="0">
                  <a:pos x="178" y="1184"/>
                </a:cxn>
                <a:cxn ang="0">
                  <a:pos x="190" y="1227"/>
                </a:cxn>
                <a:cxn ang="0">
                  <a:pos x="288" y="1233"/>
                </a:cxn>
                <a:cxn ang="0">
                  <a:pos x="237" y="1257"/>
                </a:cxn>
                <a:cxn ang="0">
                  <a:pos x="218" y="1299"/>
                </a:cxn>
                <a:cxn ang="0">
                  <a:pos x="480" y="1274"/>
                </a:cxn>
                <a:cxn ang="0">
                  <a:pos x="445" y="1207"/>
                </a:cxn>
                <a:cxn ang="0">
                  <a:pos x="441" y="1009"/>
                </a:cxn>
                <a:cxn ang="0">
                  <a:pos x="459" y="913"/>
                </a:cxn>
                <a:cxn ang="0">
                  <a:pos x="485" y="815"/>
                </a:cxn>
                <a:cxn ang="0">
                  <a:pos x="494" y="796"/>
                </a:cxn>
                <a:cxn ang="0">
                  <a:pos x="522" y="893"/>
                </a:cxn>
                <a:cxn ang="0">
                  <a:pos x="548" y="1014"/>
                </a:cxn>
                <a:cxn ang="0">
                  <a:pos x="547" y="1160"/>
                </a:cxn>
                <a:cxn ang="0">
                  <a:pos x="518" y="1265"/>
                </a:cxn>
                <a:cxn ang="0">
                  <a:pos x="508" y="1299"/>
                </a:cxn>
                <a:cxn ang="0">
                  <a:pos x="765" y="1269"/>
                </a:cxn>
                <a:cxn ang="0">
                  <a:pos x="725" y="1240"/>
                </a:cxn>
                <a:cxn ang="0">
                  <a:pos x="660" y="1227"/>
                </a:cxn>
                <a:cxn ang="0">
                  <a:pos x="823" y="1141"/>
                </a:cxn>
                <a:cxn ang="0">
                  <a:pos x="840" y="909"/>
                </a:cxn>
                <a:cxn ang="0">
                  <a:pos x="810" y="737"/>
                </a:cxn>
                <a:cxn ang="0">
                  <a:pos x="779" y="622"/>
                </a:cxn>
                <a:cxn ang="0">
                  <a:pos x="781" y="458"/>
                </a:cxn>
                <a:cxn ang="0">
                  <a:pos x="807" y="443"/>
                </a:cxn>
                <a:cxn ang="0">
                  <a:pos x="830" y="427"/>
                </a:cxn>
                <a:cxn ang="0">
                  <a:pos x="879" y="385"/>
                </a:cxn>
                <a:cxn ang="0">
                  <a:pos x="946" y="336"/>
                </a:cxn>
                <a:cxn ang="0">
                  <a:pos x="980" y="300"/>
                </a:cxn>
                <a:cxn ang="0">
                  <a:pos x="977" y="241"/>
                </a:cxn>
                <a:cxn ang="0">
                  <a:pos x="949" y="181"/>
                </a:cxn>
                <a:cxn ang="0">
                  <a:pos x="905" y="125"/>
                </a:cxn>
                <a:cxn ang="0">
                  <a:pos x="851" y="75"/>
                </a:cxn>
                <a:cxn ang="0">
                  <a:pos x="797" y="37"/>
                </a:cxn>
                <a:cxn ang="0">
                  <a:pos x="763" y="21"/>
                </a:cxn>
                <a:cxn ang="0">
                  <a:pos x="725" y="8"/>
                </a:cxn>
                <a:cxn ang="0">
                  <a:pos x="685" y="2"/>
                </a:cxn>
                <a:cxn ang="0">
                  <a:pos x="681" y="2"/>
                </a:cxn>
                <a:cxn ang="0">
                  <a:pos x="660" y="2"/>
                </a:cxn>
                <a:cxn ang="0">
                  <a:pos x="626" y="4"/>
                </a:cxn>
                <a:cxn ang="0">
                  <a:pos x="581" y="29"/>
                </a:cxn>
                <a:cxn ang="0">
                  <a:pos x="501" y="53"/>
                </a:cxn>
                <a:cxn ang="0">
                  <a:pos x="430" y="45"/>
                </a:cxn>
                <a:cxn ang="0">
                  <a:pos x="392" y="17"/>
                </a:cxn>
                <a:cxn ang="0">
                  <a:pos x="379" y="0"/>
                </a:cxn>
                <a:cxn ang="0">
                  <a:pos x="317" y="3"/>
                </a:cxn>
                <a:cxn ang="0">
                  <a:pos x="273" y="14"/>
                </a:cxn>
                <a:cxn ang="0">
                  <a:pos x="252" y="21"/>
                </a:cxn>
                <a:cxn ang="0">
                  <a:pos x="171" y="56"/>
                </a:cxn>
                <a:cxn ang="0">
                  <a:pos x="107" y="111"/>
                </a:cxn>
                <a:cxn ang="0">
                  <a:pos x="56" y="174"/>
                </a:cxn>
                <a:cxn ang="0">
                  <a:pos x="22" y="235"/>
                </a:cxn>
                <a:cxn ang="0">
                  <a:pos x="3" y="283"/>
                </a:cxn>
              </a:cxnLst>
              <a:rect l="0" t="0" r="r" b="b"/>
              <a:pathLst>
                <a:path w="982" h="1299">
                  <a:moveTo>
                    <a:pt x="226" y="382"/>
                  </a:moveTo>
                  <a:lnTo>
                    <a:pt x="226" y="604"/>
                  </a:lnTo>
                  <a:lnTo>
                    <a:pt x="222" y="613"/>
                  </a:lnTo>
                  <a:lnTo>
                    <a:pt x="214" y="637"/>
                  </a:lnTo>
                  <a:lnTo>
                    <a:pt x="203" y="675"/>
                  </a:lnTo>
                  <a:lnTo>
                    <a:pt x="190" y="724"/>
                  </a:lnTo>
                  <a:lnTo>
                    <a:pt x="176" y="779"/>
                  </a:lnTo>
                  <a:lnTo>
                    <a:pt x="165" y="840"/>
                  </a:lnTo>
                  <a:lnTo>
                    <a:pt x="156" y="902"/>
                  </a:lnTo>
                  <a:lnTo>
                    <a:pt x="153" y="964"/>
                  </a:lnTo>
                  <a:lnTo>
                    <a:pt x="155" y="1020"/>
                  </a:lnTo>
                  <a:lnTo>
                    <a:pt x="159" y="1069"/>
                  </a:lnTo>
                  <a:lnTo>
                    <a:pt x="166" y="1114"/>
                  </a:lnTo>
                  <a:lnTo>
                    <a:pt x="171" y="1152"/>
                  </a:lnTo>
                  <a:lnTo>
                    <a:pt x="178" y="1184"/>
                  </a:lnTo>
                  <a:lnTo>
                    <a:pt x="184" y="1207"/>
                  </a:lnTo>
                  <a:lnTo>
                    <a:pt x="189" y="1222"/>
                  </a:lnTo>
                  <a:lnTo>
                    <a:pt x="190" y="1227"/>
                  </a:lnTo>
                  <a:lnTo>
                    <a:pt x="333" y="1227"/>
                  </a:lnTo>
                  <a:lnTo>
                    <a:pt x="310" y="1229"/>
                  </a:lnTo>
                  <a:lnTo>
                    <a:pt x="288" y="1233"/>
                  </a:lnTo>
                  <a:lnTo>
                    <a:pt x="268" y="1240"/>
                  </a:lnTo>
                  <a:lnTo>
                    <a:pt x="251" y="1248"/>
                  </a:lnTo>
                  <a:lnTo>
                    <a:pt x="237" y="1257"/>
                  </a:lnTo>
                  <a:lnTo>
                    <a:pt x="227" y="1269"/>
                  </a:lnTo>
                  <a:lnTo>
                    <a:pt x="220" y="1283"/>
                  </a:lnTo>
                  <a:lnTo>
                    <a:pt x="218" y="1299"/>
                  </a:lnTo>
                  <a:lnTo>
                    <a:pt x="483" y="1299"/>
                  </a:lnTo>
                  <a:lnTo>
                    <a:pt x="485" y="1286"/>
                  </a:lnTo>
                  <a:lnTo>
                    <a:pt x="480" y="1274"/>
                  </a:lnTo>
                  <a:lnTo>
                    <a:pt x="472" y="1264"/>
                  </a:lnTo>
                  <a:lnTo>
                    <a:pt x="462" y="1256"/>
                  </a:lnTo>
                  <a:lnTo>
                    <a:pt x="445" y="1207"/>
                  </a:lnTo>
                  <a:lnTo>
                    <a:pt x="438" y="1139"/>
                  </a:lnTo>
                  <a:lnTo>
                    <a:pt x="439" y="1067"/>
                  </a:lnTo>
                  <a:lnTo>
                    <a:pt x="441" y="1009"/>
                  </a:lnTo>
                  <a:lnTo>
                    <a:pt x="445" y="983"/>
                  </a:lnTo>
                  <a:lnTo>
                    <a:pt x="450" y="949"/>
                  </a:lnTo>
                  <a:lnTo>
                    <a:pt x="459" y="913"/>
                  </a:lnTo>
                  <a:lnTo>
                    <a:pt x="468" y="876"/>
                  </a:lnTo>
                  <a:lnTo>
                    <a:pt x="477" y="842"/>
                  </a:lnTo>
                  <a:lnTo>
                    <a:pt x="485" y="815"/>
                  </a:lnTo>
                  <a:lnTo>
                    <a:pt x="490" y="795"/>
                  </a:lnTo>
                  <a:lnTo>
                    <a:pt x="492" y="788"/>
                  </a:lnTo>
                  <a:lnTo>
                    <a:pt x="494" y="796"/>
                  </a:lnTo>
                  <a:lnTo>
                    <a:pt x="501" y="819"/>
                  </a:lnTo>
                  <a:lnTo>
                    <a:pt x="510" y="853"/>
                  </a:lnTo>
                  <a:lnTo>
                    <a:pt x="522" y="893"/>
                  </a:lnTo>
                  <a:lnTo>
                    <a:pt x="532" y="936"/>
                  </a:lnTo>
                  <a:lnTo>
                    <a:pt x="542" y="977"/>
                  </a:lnTo>
                  <a:lnTo>
                    <a:pt x="548" y="1014"/>
                  </a:lnTo>
                  <a:lnTo>
                    <a:pt x="552" y="1040"/>
                  </a:lnTo>
                  <a:lnTo>
                    <a:pt x="552" y="1097"/>
                  </a:lnTo>
                  <a:lnTo>
                    <a:pt x="547" y="1160"/>
                  </a:lnTo>
                  <a:lnTo>
                    <a:pt x="539" y="1217"/>
                  </a:lnTo>
                  <a:lnTo>
                    <a:pt x="529" y="1256"/>
                  </a:lnTo>
                  <a:lnTo>
                    <a:pt x="518" y="1265"/>
                  </a:lnTo>
                  <a:lnTo>
                    <a:pt x="510" y="1275"/>
                  </a:lnTo>
                  <a:lnTo>
                    <a:pt x="506" y="1287"/>
                  </a:lnTo>
                  <a:lnTo>
                    <a:pt x="508" y="1299"/>
                  </a:lnTo>
                  <a:lnTo>
                    <a:pt x="774" y="1299"/>
                  </a:lnTo>
                  <a:lnTo>
                    <a:pt x="772" y="1283"/>
                  </a:lnTo>
                  <a:lnTo>
                    <a:pt x="765" y="1269"/>
                  </a:lnTo>
                  <a:lnTo>
                    <a:pt x="755" y="1257"/>
                  </a:lnTo>
                  <a:lnTo>
                    <a:pt x="742" y="1248"/>
                  </a:lnTo>
                  <a:lnTo>
                    <a:pt x="725" y="1240"/>
                  </a:lnTo>
                  <a:lnTo>
                    <a:pt x="705" y="1233"/>
                  </a:lnTo>
                  <a:lnTo>
                    <a:pt x="683" y="1229"/>
                  </a:lnTo>
                  <a:lnTo>
                    <a:pt x="660" y="1227"/>
                  </a:lnTo>
                  <a:lnTo>
                    <a:pt x="808" y="1227"/>
                  </a:lnTo>
                  <a:lnTo>
                    <a:pt x="812" y="1203"/>
                  </a:lnTo>
                  <a:lnTo>
                    <a:pt x="823" y="1141"/>
                  </a:lnTo>
                  <a:lnTo>
                    <a:pt x="834" y="1055"/>
                  </a:lnTo>
                  <a:lnTo>
                    <a:pt x="841" y="963"/>
                  </a:lnTo>
                  <a:lnTo>
                    <a:pt x="840" y="909"/>
                  </a:lnTo>
                  <a:lnTo>
                    <a:pt x="833" y="851"/>
                  </a:lnTo>
                  <a:lnTo>
                    <a:pt x="823" y="793"/>
                  </a:lnTo>
                  <a:lnTo>
                    <a:pt x="810" y="737"/>
                  </a:lnTo>
                  <a:lnTo>
                    <a:pt x="797" y="688"/>
                  </a:lnTo>
                  <a:lnTo>
                    <a:pt x="787" y="649"/>
                  </a:lnTo>
                  <a:lnTo>
                    <a:pt x="779" y="622"/>
                  </a:lnTo>
                  <a:lnTo>
                    <a:pt x="776" y="613"/>
                  </a:lnTo>
                  <a:lnTo>
                    <a:pt x="774" y="463"/>
                  </a:lnTo>
                  <a:lnTo>
                    <a:pt x="781" y="458"/>
                  </a:lnTo>
                  <a:lnTo>
                    <a:pt x="789" y="453"/>
                  </a:lnTo>
                  <a:lnTo>
                    <a:pt x="797" y="447"/>
                  </a:lnTo>
                  <a:lnTo>
                    <a:pt x="807" y="443"/>
                  </a:lnTo>
                  <a:lnTo>
                    <a:pt x="815" y="437"/>
                  </a:lnTo>
                  <a:lnTo>
                    <a:pt x="823" y="432"/>
                  </a:lnTo>
                  <a:lnTo>
                    <a:pt x="830" y="427"/>
                  </a:lnTo>
                  <a:lnTo>
                    <a:pt x="836" y="422"/>
                  </a:lnTo>
                  <a:lnTo>
                    <a:pt x="856" y="403"/>
                  </a:lnTo>
                  <a:lnTo>
                    <a:pt x="879" y="385"/>
                  </a:lnTo>
                  <a:lnTo>
                    <a:pt x="904" y="368"/>
                  </a:lnTo>
                  <a:lnTo>
                    <a:pt x="925" y="351"/>
                  </a:lnTo>
                  <a:lnTo>
                    <a:pt x="946" y="336"/>
                  </a:lnTo>
                  <a:lnTo>
                    <a:pt x="962" y="322"/>
                  </a:lnTo>
                  <a:lnTo>
                    <a:pt x="974" y="310"/>
                  </a:lnTo>
                  <a:lnTo>
                    <a:pt x="980" y="300"/>
                  </a:lnTo>
                  <a:lnTo>
                    <a:pt x="982" y="280"/>
                  </a:lnTo>
                  <a:lnTo>
                    <a:pt x="981" y="261"/>
                  </a:lnTo>
                  <a:lnTo>
                    <a:pt x="977" y="241"/>
                  </a:lnTo>
                  <a:lnTo>
                    <a:pt x="970" y="222"/>
                  </a:lnTo>
                  <a:lnTo>
                    <a:pt x="960" y="201"/>
                  </a:lnTo>
                  <a:lnTo>
                    <a:pt x="949" y="181"/>
                  </a:lnTo>
                  <a:lnTo>
                    <a:pt x="936" y="162"/>
                  </a:lnTo>
                  <a:lnTo>
                    <a:pt x="921" y="143"/>
                  </a:lnTo>
                  <a:lnTo>
                    <a:pt x="905" y="125"/>
                  </a:lnTo>
                  <a:lnTo>
                    <a:pt x="887" y="108"/>
                  </a:lnTo>
                  <a:lnTo>
                    <a:pt x="869" y="91"/>
                  </a:lnTo>
                  <a:lnTo>
                    <a:pt x="851" y="75"/>
                  </a:lnTo>
                  <a:lnTo>
                    <a:pt x="832" y="61"/>
                  </a:lnTo>
                  <a:lnTo>
                    <a:pt x="815" y="49"/>
                  </a:lnTo>
                  <a:lnTo>
                    <a:pt x="797" y="37"/>
                  </a:lnTo>
                  <a:lnTo>
                    <a:pt x="780" y="28"/>
                  </a:lnTo>
                  <a:lnTo>
                    <a:pt x="773" y="25"/>
                  </a:lnTo>
                  <a:lnTo>
                    <a:pt x="763" y="21"/>
                  </a:lnTo>
                  <a:lnTo>
                    <a:pt x="751" y="17"/>
                  </a:lnTo>
                  <a:lnTo>
                    <a:pt x="739" y="13"/>
                  </a:lnTo>
                  <a:lnTo>
                    <a:pt x="725" y="8"/>
                  </a:lnTo>
                  <a:lnTo>
                    <a:pt x="711" y="5"/>
                  </a:lnTo>
                  <a:lnTo>
                    <a:pt x="697" y="3"/>
                  </a:lnTo>
                  <a:lnTo>
                    <a:pt x="685" y="2"/>
                  </a:lnTo>
                  <a:lnTo>
                    <a:pt x="685" y="2"/>
                  </a:lnTo>
                  <a:lnTo>
                    <a:pt x="683" y="2"/>
                  </a:lnTo>
                  <a:lnTo>
                    <a:pt x="681" y="2"/>
                  </a:lnTo>
                  <a:lnTo>
                    <a:pt x="678" y="2"/>
                  </a:lnTo>
                  <a:lnTo>
                    <a:pt x="671" y="2"/>
                  </a:lnTo>
                  <a:lnTo>
                    <a:pt x="660" y="2"/>
                  </a:lnTo>
                  <a:lnTo>
                    <a:pt x="648" y="2"/>
                  </a:lnTo>
                  <a:lnTo>
                    <a:pt x="629" y="2"/>
                  </a:lnTo>
                  <a:lnTo>
                    <a:pt x="626" y="4"/>
                  </a:lnTo>
                  <a:lnTo>
                    <a:pt x="616" y="11"/>
                  </a:lnTo>
                  <a:lnTo>
                    <a:pt x="600" y="19"/>
                  </a:lnTo>
                  <a:lnTo>
                    <a:pt x="581" y="29"/>
                  </a:lnTo>
                  <a:lnTo>
                    <a:pt x="557" y="40"/>
                  </a:lnTo>
                  <a:lnTo>
                    <a:pt x="530" y="48"/>
                  </a:lnTo>
                  <a:lnTo>
                    <a:pt x="501" y="53"/>
                  </a:lnTo>
                  <a:lnTo>
                    <a:pt x="470" y="55"/>
                  </a:lnTo>
                  <a:lnTo>
                    <a:pt x="448" y="51"/>
                  </a:lnTo>
                  <a:lnTo>
                    <a:pt x="430" y="45"/>
                  </a:lnTo>
                  <a:lnTo>
                    <a:pt x="414" y="36"/>
                  </a:lnTo>
                  <a:lnTo>
                    <a:pt x="401" y="27"/>
                  </a:lnTo>
                  <a:lnTo>
                    <a:pt x="392" y="17"/>
                  </a:lnTo>
                  <a:lnTo>
                    <a:pt x="385" y="8"/>
                  </a:lnTo>
                  <a:lnTo>
                    <a:pt x="380" y="3"/>
                  </a:lnTo>
                  <a:lnTo>
                    <a:pt x="379" y="0"/>
                  </a:lnTo>
                  <a:lnTo>
                    <a:pt x="344" y="0"/>
                  </a:lnTo>
                  <a:lnTo>
                    <a:pt x="332" y="0"/>
                  </a:lnTo>
                  <a:lnTo>
                    <a:pt x="317" y="3"/>
                  </a:lnTo>
                  <a:lnTo>
                    <a:pt x="302" y="6"/>
                  </a:lnTo>
                  <a:lnTo>
                    <a:pt x="287" y="11"/>
                  </a:lnTo>
                  <a:lnTo>
                    <a:pt x="273" y="14"/>
                  </a:lnTo>
                  <a:lnTo>
                    <a:pt x="263" y="18"/>
                  </a:lnTo>
                  <a:lnTo>
                    <a:pt x="254" y="20"/>
                  </a:lnTo>
                  <a:lnTo>
                    <a:pt x="252" y="21"/>
                  </a:lnTo>
                  <a:lnTo>
                    <a:pt x="223" y="30"/>
                  </a:lnTo>
                  <a:lnTo>
                    <a:pt x="197" y="42"/>
                  </a:lnTo>
                  <a:lnTo>
                    <a:pt x="171" y="56"/>
                  </a:lnTo>
                  <a:lnTo>
                    <a:pt x="148" y="73"/>
                  </a:lnTo>
                  <a:lnTo>
                    <a:pt x="126" y="91"/>
                  </a:lnTo>
                  <a:lnTo>
                    <a:pt x="107" y="111"/>
                  </a:lnTo>
                  <a:lnTo>
                    <a:pt x="88" y="132"/>
                  </a:lnTo>
                  <a:lnTo>
                    <a:pt x="71" y="152"/>
                  </a:lnTo>
                  <a:lnTo>
                    <a:pt x="56" y="174"/>
                  </a:lnTo>
                  <a:lnTo>
                    <a:pt x="43" y="195"/>
                  </a:lnTo>
                  <a:lnTo>
                    <a:pt x="32" y="216"/>
                  </a:lnTo>
                  <a:lnTo>
                    <a:pt x="22" y="235"/>
                  </a:lnTo>
                  <a:lnTo>
                    <a:pt x="14" y="253"/>
                  </a:lnTo>
                  <a:lnTo>
                    <a:pt x="8" y="269"/>
                  </a:lnTo>
                  <a:lnTo>
                    <a:pt x="3" y="283"/>
                  </a:lnTo>
                  <a:lnTo>
                    <a:pt x="0" y="293"/>
                  </a:lnTo>
                  <a:lnTo>
                    <a:pt x="226" y="38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62"/>
            <p:cNvSpPr>
              <a:spLocks/>
            </p:cNvSpPr>
            <p:nvPr/>
          </p:nvSpPr>
          <p:spPr bwMode="auto">
            <a:xfrm>
              <a:off x="3726" y="3296"/>
              <a:ext cx="459" cy="243"/>
            </a:xfrm>
            <a:custGeom>
              <a:avLst/>
              <a:gdLst/>
              <a:ahLst/>
              <a:cxnLst>
                <a:cxn ang="0">
                  <a:pos x="710" y="486"/>
                </a:cxn>
                <a:cxn ang="0">
                  <a:pos x="719" y="478"/>
                </a:cxn>
                <a:cxn ang="0">
                  <a:pos x="745" y="458"/>
                </a:cxn>
                <a:cxn ang="0">
                  <a:pos x="779" y="428"/>
                </a:cxn>
                <a:cxn ang="0">
                  <a:pos x="819" y="392"/>
                </a:cxn>
                <a:cxn ang="0">
                  <a:pos x="857" y="354"/>
                </a:cxn>
                <a:cxn ang="0">
                  <a:pos x="890" y="317"/>
                </a:cxn>
                <a:cxn ang="0">
                  <a:pos x="912" y="285"/>
                </a:cxn>
                <a:cxn ang="0">
                  <a:pos x="918" y="261"/>
                </a:cxn>
                <a:cxn ang="0">
                  <a:pos x="914" y="237"/>
                </a:cxn>
                <a:cxn ang="0">
                  <a:pos x="897" y="185"/>
                </a:cxn>
                <a:cxn ang="0">
                  <a:pos x="846" y="115"/>
                </a:cxn>
                <a:cxn ang="0">
                  <a:pos x="744" y="35"/>
                </a:cxn>
                <a:cxn ang="0">
                  <a:pos x="707" y="20"/>
                </a:cxn>
                <a:cxn ang="0">
                  <a:pos x="662" y="9"/>
                </a:cxn>
                <a:cxn ang="0">
                  <a:pos x="624" y="2"/>
                </a:cxn>
                <a:cxn ang="0">
                  <a:pos x="608" y="0"/>
                </a:cxn>
                <a:cxn ang="0">
                  <a:pos x="594" y="9"/>
                </a:cxn>
                <a:cxn ang="0">
                  <a:pos x="555" y="30"/>
                </a:cxn>
                <a:cxn ang="0">
                  <a:pos x="499" y="50"/>
                </a:cxn>
                <a:cxn ang="0">
                  <a:pos x="435" y="58"/>
                </a:cxn>
                <a:cxn ang="0">
                  <a:pos x="383" y="48"/>
                </a:cxn>
                <a:cxn ang="0">
                  <a:pos x="352" y="28"/>
                </a:cxn>
                <a:cxn ang="0">
                  <a:pos x="337" y="9"/>
                </a:cxn>
                <a:cxn ang="0">
                  <a:pos x="333" y="0"/>
                </a:cxn>
                <a:cxn ang="0">
                  <a:pos x="333" y="0"/>
                </a:cxn>
                <a:cxn ang="0">
                  <a:pos x="329" y="0"/>
                </a:cxn>
                <a:cxn ang="0">
                  <a:pos x="311" y="3"/>
                </a:cxn>
                <a:cxn ang="0">
                  <a:pos x="274" y="10"/>
                </a:cxn>
                <a:cxn ang="0">
                  <a:pos x="236" y="20"/>
                </a:cxn>
                <a:cxn ang="0">
                  <a:pos x="195" y="38"/>
                </a:cxn>
                <a:cxn ang="0">
                  <a:pos x="153" y="63"/>
                </a:cxn>
                <a:cxn ang="0">
                  <a:pos x="113" y="94"/>
                </a:cxn>
                <a:cxn ang="0">
                  <a:pos x="75" y="133"/>
                </a:cxn>
                <a:cxn ang="0">
                  <a:pos x="43" y="180"/>
                </a:cxn>
                <a:cxn ang="0">
                  <a:pos x="17" y="235"/>
                </a:cxn>
                <a:cxn ang="0">
                  <a:pos x="0" y="298"/>
                </a:cxn>
              </a:cxnLst>
              <a:rect l="0" t="0" r="r" b="b"/>
              <a:pathLst>
                <a:path w="918" h="486">
                  <a:moveTo>
                    <a:pt x="229" y="486"/>
                  </a:moveTo>
                  <a:lnTo>
                    <a:pt x="710" y="486"/>
                  </a:lnTo>
                  <a:lnTo>
                    <a:pt x="712" y="483"/>
                  </a:lnTo>
                  <a:lnTo>
                    <a:pt x="719" y="478"/>
                  </a:lnTo>
                  <a:lnTo>
                    <a:pt x="730" y="469"/>
                  </a:lnTo>
                  <a:lnTo>
                    <a:pt x="745" y="458"/>
                  </a:lnTo>
                  <a:lnTo>
                    <a:pt x="761" y="444"/>
                  </a:lnTo>
                  <a:lnTo>
                    <a:pt x="779" y="428"/>
                  </a:lnTo>
                  <a:lnTo>
                    <a:pt x="798" y="411"/>
                  </a:lnTo>
                  <a:lnTo>
                    <a:pt x="819" y="392"/>
                  </a:lnTo>
                  <a:lnTo>
                    <a:pt x="838" y="374"/>
                  </a:lnTo>
                  <a:lnTo>
                    <a:pt x="857" y="354"/>
                  </a:lnTo>
                  <a:lnTo>
                    <a:pt x="875" y="336"/>
                  </a:lnTo>
                  <a:lnTo>
                    <a:pt x="890" y="317"/>
                  </a:lnTo>
                  <a:lnTo>
                    <a:pt x="903" y="301"/>
                  </a:lnTo>
                  <a:lnTo>
                    <a:pt x="912" y="285"/>
                  </a:lnTo>
                  <a:lnTo>
                    <a:pt x="918" y="273"/>
                  </a:lnTo>
                  <a:lnTo>
                    <a:pt x="918" y="261"/>
                  </a:lnTo>
                  <a:lnTo>
                    <a:pt x="917" y="253"/>
                  </a:lnTo>
                  <a:lnTo>
                    <a:pt x="914" y="237"/>
                  </a:lnTo>
                  <a:lnTo>
                    <a:pt x="908" y="214"/>
                  </a:lnTo>
                  <a:lnTo>
                    <a:pt x="897" y="185"/>
                  </a:lnTo>
                  <a:lnTo>
                    <a:pt x="877" y="152"/>
                  </a:lnTo>
                  <a:lnTo>
                    <a:pt x="846" y="115"/>
                  </a:lnTo>
                  <a:lnTo>
                    <a:pt x="802" y="76"/>
                  </a:lnTo>
                  <a:lnTo>
                    <a:pt x="744" y="35"/>
                  </a:lnTo>
                  <a:lnTo>
                    <a:pt x="726" y="27"/>
                  </a:lnTo>
                  <a:lnTo>
                    <a:pt x="707" y="20"/>
                  </a:lnTo>
                  <a:lnTo>
                    <a:pt x="684" y="13"/>
                  </a:lnTo>
                  <a:lnTo>
                    <a:pt x="662" y="9"/>
                  </a:lnTo>
                  <a:lnTo>
                    <a:pt x="641" y="5"/>
                  </a:lnTo>
                  <a:lnTo>
                    <a:pt x="624" y="2"/>
                  </a:lnTo>
                  <a:lnTo>
                    <a:pt x="612" y="1"/>
                  </a:lnTo>
                  <a:lnTo>
                    <a:pt x="608" y="0"/>
                  </a:lnTo>
                  <a:lnTo>
                    <a:pt x="604" y="2"/>
                  </a:lnTo>
                  <a:lnTo>
                    <a:pt x="594" y="9"/>
                  </a:lnTo>
                  <a:lnTo>
                    <a:pt x="576" y="19"/>
                  </a:lnTo>
                  <a:lnTo>
                    <a:pt x="555" y="30"/>
                  </a:lnTo>
                  <a:lnTo>
                    <a:pt x="529" y="41"/>
                  </a:lnTo>
                  <a:lnTo>
                    <a:pt x="499" y="50"/>
                  </a:lnTo>
                  <a:lnTo>
                    <a:pt x="468" y="56"/>
                  </a:lnTo>
                  <a:lnTo>
                    <a:pt x="435" y="58"/>
                  </a:lnTo>
                  <a:lnTo>
                    <a:pt x="406" y="55"/>
                  </a:lnTo>
                  <a:lnTo>
                    <a:pt x="383" y="48"/>
                  </a:lnTo>
                  <a:lnTo>
                    <a:pt x="364" y="39"/>
                  </a:lnTo>
                  <a:lnTo>
                    <a:pt x="352" y="28"/>
                  </a:lnTo>
                  <a:lnTo>
                    <a:pt x="342" y="18"/>
                  </a:lnTo>
                  <a:lnTo>
                    <a:pt x="337" y="9"/>
                  </a:lnTo>
                  <a:lnTo>
                    <a:pt x="334" y="2"/>
                  </a:lnTo>
                  <a:lnTo>
                    <a:pt x="333" y="0"/>
                  </a:lnTo>
                  <a:lnTo>
                    <a:pt x="333" y="0"/>
                  </a:lnTo>
                  <a:lnTo>
                    <a:pt x="333" y="0"/>
                  </a:lnTo>
                  <a:lnTo>
                    <a:pt x="332" y="0"/>
                  </a:lnTo>
                  <a:lnTo>
                    <a:pt x="329" y="0"/>
                  </a:lnTo>
                  <a:lnTo>
                    <a:pt x="322" y="1"/>
                  </a:lnTo>
                  <a:lnTo>
                    <a:pt x="311" y="3"/>
                  </a:lnTo>
                  <a:lnTo>
                    <a:pt x="295" y="5"/>
                  </a:lnTo>
                  <a:lnTo>
                    <a:pt x="274" y="10"/>
                  </a:lnTo>
                  <a:lnTo>
                    <a:pt x="256" y="15"/>
                  </a:lnTo>
                  <a:lnTo>
                    <a:pt x="236" y="20"/>
                  </a:lnTo>
                  <a:lnTo>
                    <a:pt x="216" y="28"/>
                  </a:lnTo>
                  <a:lnTo>
                    <a:pt x="195" y="38"/>
                  </a:lnTo>
                  <a:lnTo>
                    <a:pt x="174" y="49"/>
                  </a:lnTo>
                  <a:lnTo>
                    <a:pt x="153" y="63"/>
                  </a:lnTo>
                  <a:lnTo>
                    <a:pt x="133" y="78"/>
                  </a:lnTo>
                  <a:lnTo>
                    <a:pt x="113" y="94"/>
                  </a:lnTo>
                  <a:lnTo>
                    <a:pt x="93" y="112"/>
                  </a:lnTo>
                  <a:lnTo>
                    <a:pt x="75" y="133"/>
                  </a:lnTo>
                  <a:lnTo>
                    <a:pt x="58" y="156"/>
                  </a:lnTo>
                  <a:lnTo>
                    <a:pt x="43" y="180"/>
                  </a:lnTo>
                  <a:lnTo>
                    <a:pt x="29" y="207"/>
                  </a:lnTo>
                  <a:lnTo>
                    <a:pt x="17" y="235"/>
                  </a:lnTo>
                  <a:lnTo>
                    <a:pt x="7" y="266"/>
                  </a:lnTo>
                  <a:lnTo>
                    <a:pt x="0" y="298"/>
                  </a:lnTo>
                  <a:lnTo>
                    <a:pt x="229" y="486"/>
                  </a:lnTo>
                  <a:close/>
                </a:path>
              </a:pathLst>
            </a:custGeom>
            <a:solidFill>
              <a:srgbClr val="66FF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63"/>
            <p:cNvSpPr>
              <a:spLocks/>
            </p:cNvSpPr>
            <p:nvPr/>
          </p:nvSpPr>
          <p:spPr bwMode="auto">
            <a:xfrm>
              <a:off x="3775" y="2880"/>
              <a:ext cx="311" cy="169"/>
            </a:xfrm>
            <a:custGeom>
              <a:avLst/>
              <a:gdLst/>
              <a:ahLst/>
              <a:cxnLst>
                <a:cxn ang="0">
                  <a:pos x="623" y="220"/>
                </a:cxn>
                <a:cxn ang="0">
                  <a:pos x="621" y="165"/>
                </a:cxn>
                <a:cxn ang="0">
                  <a:pos x="610" y="111"/>
                </a:cxn>
                <a:cxn ang="0">
                  <a:pos x="576" y="62"/>
                </a:cxn>
                <a:cxn ang="0">
                  <a:pos x="543" y="38"/>
                </a:cxn>
                <a:cxn ang="0">
                  <a:pos x="529" y="31"/>
                </a:cxn>
                <a:cxn ang="0">
                  <a:pos x="514" y="25"/>
                </a:cxn>
                <a:cxn ang="0">
                  <a:pos x="498" y="20"/>
                </a:cxn>
                <a:cxn ang="0">
                  <a:pos x="480" y="14"/>
                </a:cxn>
                <a:cxn ang="0">
                  <a:pos x="457" y="9"/>
                </a:cxn>
                <a:cxn ang="0">
                  <a:pos x="431" y="5"/>
                </a:cxn>
                <a:cxn ang="0">
                  <a:pos x="403" y="2"/>
                </a:cxn>
                <a:cxn ang="0">
                  <a:pos x="382" y="1"/>
                </a:cxn>
                <a:cxn ang="0">
                  <a:pos x="367" y="0"/>
                </a:cxn>
                <a:cxn ang="0">
                  <a:pos x="353" y="0"/>
                </a:cxn>
                <a:cxn ang="0">
                  <a:pos x="339" y="1"/>
                </a:cxn>
                <a:cxn ang="0">
                  <a:pos x="324" y="2"/>
                </a:cxn>
                <a:cxn ang="0">
                  <a:pos x="309" y="5"/>
                </a:cxn>
                <a:cxn ang="0">
                  <a:pos x="294" y="7"/>
                </a:cxn>
                <a:cxn ang="0">
                  <a:pos x="279" y="10"/>
                </a:cxn>
                <a:cxn ang="0">
                  <a:pos x="271" y="13"/>
                </a:cxn>
                <a:cxn ang="0">
                  <a:pos x="263" y="15"/>
                </a:cxn>
                <a:cxn ang="0">
                  <a:pos x="250" y="20"/>
                </a:cxn>
                <a:cxn ang="0">
                  <a:pos x="240" y="23"/>
                </a:cxn>
                <a:cxn ang="0">
                  <a:pos x="228" y="28"/>
                </a:cxn>
                <a:cxn ang="0">
                  <a:pos x="216" y="33"/>
                </a:cxn>
                <a:cxn ang="0">
                  <a:pos x="205" y="40"/>
                </a:cxn>
                <a:cxn ang="0">
                  <a:pos x="195" y="47"/>
                </a:cxn>
                <a:cxn ang="0">
                  <a:pos x="112" y="192"/>
                </a:cxn>
                <a:cxn ang="0">
                  <a:pos x="73" y="205"/>
                </a:cxn>
                <a:cxn ang="0">
                  <a:pos x="37" y="223"/>
                </a:cxn>
                <a:cxn ang="0">
                  <a:pos x="10" y="244"/>
                </a:cxn>
                <a:cxn ang="0">
                  <a:pos x="0" y="261"/>
                </a:cxn>
                <a:cxn ang="0">
                  <a:pos x="5" y="275"/>
                </a:cxn>
                <a:cxn ang="0">
                  <a:pos x="20" y="288"/>
                </a:cxn>
                <a:cxn ang="0">
                  <a:pos x="43" y="299"/>
                </a:cxn>
                <a:cxn ang="0">
                  <a:pos x="75" y="310"/>
                </a:cxn>
                <a:cxn ang="0">
                  <a:pos x="114" y="319"/>
                </a:cxn>
                <a:cxn ang="0">
                  <a:pos x="158" y="326"/>
                </a:cxn>
                <a:cxn ang="0">
                  <a:pos x="207" y="332"/>
                </a:cxn>
                <a:cxn ang="0">
                  <a:pos x="261" y="336"/>
                </a:cxn>
                <a:cxn ang="0">
                  <a:pos x="329" y="337"/>
                </a:cxn>
                <a:cxn ang="0">
                  <a:pos x="394" y="333"/>
                </a:cxn>
                <a:cxn ang="0">
                  <a:pos x="455" y="325"/>
                </a:cxn>
                <a:cxn ang="0">
                  <a:pos x="510" y="312"/>
                </a:cxn>
                <a:cxn ang="0">
                  <a:pos x="556" y="297"/>
                </a:cxn>
                <a:cxn ang="0">
                  <a:pos x="590" y="281"/>
                </a:cxn>
                <a:cxn ang="0">
                  <a:pos x="613" y="264"/>
                </a:cxn>
                <a:cxn ang="0">
                  <a:pos x="621" y="246"/>
                </a:cxn>
              </a:cxnLst>
              <a:rect l="0" t="0" r="r" b="b"/>
              <a:pathLst>
                <a:path w="623" h="337">
                  <a:moveTo>
                    <a:pt x="621" y="246"/>
                  </a:moveTo>
                  <a:lnTo>
                    <a:pt x="623" y="220"/>
                  </a:lnTo>
                  <a:lnTo>
                    <a:pt x="623" y="192"/>
                  </a:lnTo>
                  <a:lnTo>
                    <a:pt x="621" y="165"/>
                  </a:lnTo>
                  <a:lnTo>
                    <a:pt x="618" y="137"/>
                  </a:lnTo>
                  <a:lnTo>
                    <a:pt x="610" y="111"/>
                  </a:lnTo>
                  <a:lnTo>
                    <a:pt x="596" y="85"/>
                  </a:lnTo>
                  <a:lnTo>
                    <a:pt x="576" y="62"/>
                  </a:lnTo>
                  <a:lnTo>
                    <a:pt x="549" y="41"/>
                  </a:lnTo>
                  <a:lnTo>
                    <a:pt x="543" y="38"/>
                  </a:lnTo>
                  <a:lnTo>
                    <a:pt x="536" y="35"/>
                  </a:lnTo>
                  <a:lnTo>
                    <a:pt x="529" y="31"/>
                  </a:lnTo>
                  <a:lnTo>
                    <a:pt x="522" y="29"/>
                  </a:lnTo>
                  <a:lnTo>
                    <a:pt x="514" y="25"/>
                  </a:lnTo>
                  <a:lnTo>
                    <a:pt x="506" y="23"/>
                  </a:lnTo>
                  <a:lnTo>
                    <a:pt x="498" y="20"/>
                  </a:lnTo>
                  <a:lnTo>
                    <a:pt x="490" y="17"/>
                  </a:lnTo>
                  <a:lnTo>
                    <a:pt x="480" y="14"/>
                  </a:lnTo>
                  <a:lnTo>
                    <a:pt x="468" y="12"/>
                  </a:lnTo>
                  <a:lnTo>
                    <a:pt x="457" y="9"/>
                  </a:lnTo>
                  <a:lnTo>
                    <a:pt x="444" y="7"/>
                  </a:lnTo>
                  <a:lnTo>
                    <a:pt x="431" y="5"/>
                  </a:lnTo>
                  <a:lnTo>
                    <a:pt x="417" y="3"/>
                  </a:lnTo>
                  <a:lnTo>
                    <a:pt x="403" y="2"/>
                  </a:lnTo>
                  <a:lnTo>
                    <a:pt x="388" y="1"/>
                  </a:lnTo>
                  <a:lnTo>
                    <a:pt x="382" y="1"/>
                  </a:lnTo>
                  <a:lnTo>
                    <a:pt x="373" y="0"/>
                  </a:lnTo>
                  <a:lnTo>
                    <a:pt x="367" y="0"/>
                  </a:lnTo>
                  <a:lnTo>
                    <a:pt x="360" y="0"/>
                  </a:lnTo>
                  <a:lnTo>
                    <a:pt x="353" y="0"/>
                  </a:lnTo>
                  <a:lnTo>
                    <a:pt x="346" y="0"/>
                  </a:lnTo>
                  <a:lnTo>
                    <a:pt x="339" y="1"/>
                  </a:lnTo>
                  <a:lnTo>
                    <a:pt x="332" y="1"/>
                  </a:lnTo>
                  <a:lnTo>
                    <a:pt x="324" y="2"/>
                  </a:lnTo>
                  <a:lnTo>
                    <a:pt x="317" y="3"/>
                  </a:lnTo>
                  <a:lnTo>
                    <a:pt x="309" y="5"/>
                  </a:lnTo>
                  <a:lnTo>
                    <a:pt x="301" y="6"/>
                  </a:lnTo>
                  <a:lnTo>
                    <a:pt x="294" y="7"/>
                  </a:lnTo>
                  <a:lnTo>
                    <a:pt x="286" y="9"/>
                  </a:lnTo>
                  <a:lnTo>
                    <a:pt x="279" y="10"/>
                  </a:lnTo>
                  <a:lnTo>
                    <a:pt x="272" y="13"/>
                  </a:lnTo>
                  <a:lnTo>
                    <a:pt x="271" y="13"/>
                  </a:lnTo>
                  <a:lnTo>
                    <a:pt x="267" y="14"/>
                  </a:lnTo>
                  <a:lnTo>
                    <a:pt x="263" y="15"/>
                  </a:lnTo>
                  <a:lnTo>
                    <a:pt x="257" y="17"/>
                  </a:lnTo>
                  <a:lnTo>
                    <a:pt x="250" y="20"/>
                  </a:lnTo>
                  <a:lnTo>
                    <a:pt x="244" y="22"/>
                  </a:lnTo>
                  <a:lnTo>
                    <a:pt x="240" y="23"/>
                  </a:lnTo>
                  <a:lnTo>
                    <a:pt x="235" y="25"/>
                  </a:lnTo>
                  <a:lnTo>
                    <a:pt x="228" y="28"/>
                  </a:lnTo>
                  <a:lnTo>
                    <a:pt x="222" y="31"/>
                  </a:lnTo>
                  <a:lnTo>
                    <a:pt x="216" y="33"/>
                  </a:lnTo>
                  <a:lnTo>
                    <a:pt x="210" y="37"/>
                  </a:lnTo>
                  <a:lnTo>
                    <a:pt x="205" y="40"/>
                  </a:lnTo>
                  <a:lnTo>
                    <a:pt x="199" y="44"/>
                  </a:lnTo>
                  <a:lnTo>
                    <a:pt x="195" y="47"/>
                  </a:lnTo>
                  <a:lnTo>
                    <a:pt x="190" y="51"/>
                  </a:lnTo>
                  <a:lnTo>
                    <a:pt x="112" y="192"/>
                  </a:lnTo>
                  <a:lnTo>
                    <a:pt x="92" y="197"/>
                  </a:lnTo>
                  <a:lnTo>
                    <a:pt x="73" y="205"/>
                  </a:lnTo>
                  <a:lnTo>
                    <a:pt x="54" y="213"/>
                  </a:lnTo>
                  <a:lnTo>
                    <a:pt x="37" y="223"/>
                  </a:lnTo>
                  <a:lnTo>
                    <a:pt x="22" y="234"/>
                  </a:lnTo>
                  <a:lnTo>
                    <a:pt x="10" y="244"/>
                  </a:lnTo>
                  <a:lnTo>
                    <a:pt x="2" y="253"/>
                  </a:lnTo>
                  <a:lnTo>
                    <a:pt x="0" y="261"/>
                  </a:lnTo>
                  <a:lnTo>
                    <a:pt x="1" y="268"/>
                  </a:lnTo>
                  <a:lnTo>
                    <a:pt x="5" y="275"/>
                  </a:lnTo>
                  <a:lnTo>
                    <a:pt x="10" y="282"/>
                  </a:lnTo>
                  <a:lnTo>
                    <a:pt x="20" y="288"/>
                  </a:lnTo>
                  <a:lnTo>
                    <a:pt x="30" y="294"/>
                  </a:lnTo>
                  <a:lnTo>
                    <a:pt x="43" y="299"/>
                  </a:lnTo>
                  <a:lnTo>
                    <a:pt x="58" y="305"/>
                  </a:lnTo>
                  <a:lnTo>
                    <a:pt x="75" y="310"/>
                  </a:lnTo>
                  <a:lnTo>
                    <a:pt x="93" y="314"/>
                  </a:lnTo>
                  <a:lnTo>
                    <a:pt x="114" y="319"/>
                  </a:lnTo>
                  <a:lnTo>
                    <a:pt x="135" y="322"/>
                  </a:lnTo>
                  <a:lnTo>
                    <a:pt x="158" y="326"/>
                  </a:lnTo>
                  <a:lnTo>
                    <a:pt x="182" y="329"/>
                  </a:lnTo>
                  <a:lnTo>
                    <a:pt x="207" y="332"/>
                  </a:lnTo>
                  <a:lnTo>
                    <a:pt x="234" y="334"/>
                  </a:lnTo>
                  <a:lnTo>
                    <a:pt x="261" y="336"/>
                  </a:lnTo>
                  <a:lnTo>
                    <a:pt x="295" y="337"/>
                  </a:lnTo>
                  <a:lnTo>
                    <a:pt x="329" y="337"/>
                  </a:lnTo>
                  <a:lnTo>
                    <a:pt x="362" y="335"/>
                  </a:lnTo>
                  <a:lnTo>
                    <a:pt x="394" y="333"/>
                  </a:lnTo>
                  <a:lnTo>
                    <a:pt x="425" y="329"/>
                  </a:lnTo>
                  <a:lnTo>
                    <a:pt x="455" y="325"/>
                  </a:lnTo>
                  <a:lnTo>
                    <a:pt x="483" y="319"/>
                  </a:lnTo>
                  <a:lnTo>
                    <a:pt x="510" y="312"/>
                  </a:lnTo>
                  <a:lnTo>
                    <a:pt x="534" y="305"/>
                  </a:lnTo>
                  <a:lnTo>
                    <a:pt x="556" y="297"/>
                  </a:lnTo>
                  <a:lnTo>
                    <a:pt x="574" y="289"/>
                  </a:lnTo>
                  <a:lnTo>
                    <a:pt x="590" y="281"/>
                  </a:lnTo>
                  <a:lnTo>
                    <a:pt x="603" y="272"/>
                  </a:lnTo>
                  <a:lnTo>
                    <a:pt x="613" y="264"/>
                  </a:lnTo>
                  <a:lnTo>
                    <a:pt x="619" y="255"/>
                  </a:lnTo>
                  <a:lnTo>
                    <a:pt x="621" y="2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64"/>
            <p:cNvSpPr>
              <a:spLocks/>
            </p:cNvSpPr>
            <p:nvPr/>
          </p:nvSpPr>
          <p:spPr bwMode="auto">
            <a:xfrm>
              <a:off x="3801" y="2898"/>
              <a:ext cx="271" cy="135"/>
            </a:xfrm>
            <a:custGeom>
              <a:avLst/>
              <a:gdLst/>
              <a:ahLst/>
              <a:cxnLst>
                <a:cxn ang="0">
                  <a:pos x="541" y="177"/>
                </a:cxn>
                <a:cxn ang="0">
                  <a:pos x="538" y="134"/>
                </a:cxn>
                <a:cxn ang="0">
                  <a:pos x="527" y="93"/>
                </a:cxn>
                <a:cxn ang="0">
                  <a:pos x="497" y="55"/>
                </a:cxn>
                <a:cxn ang="0">
                  <a:pos x="468" y="37"/>
                </a:cxn>
                <a:cxn ang="0">
                  <a:pos x="458" y="31"/>
                </a:cxn>
                <a:cxn ang="0">
                  <a:pos x="447" y="26"/>
                </a:cxn>
                <a:cxn ang="0">
                  <a:pos x="435" y="22"/>
                </a:cxn>
                <a:cxn ang="0">
                  <a:pos x="417" y="16"/>
                </a:cxn>
                <a:cxn ang="0">
                  <a:pos x="394" y="11"/>
                </a:cxn>
                <a:cxn ang="0">
                  <a:pos x="368" y="7"/>
                </a:cxn>
                <a:cxn ang="0">
                  <a:pos x="339" y="2"/>
                </a:cxn>
                <a:cxn ang="0">
                  <a:pos x="314" y="0"/>
                </a:cxn>
                <a:cxn ang="0">
                  <a:pos x="296" y="0"/>
                </a:cxn>
                <a:cxn ang="0">
                  <a:pos x="278" y="1"/>
                </a:cxn>
                <a:cxn ang="0">
                  <a:pos x="261" y="3"/>
                </a:cxn>
                <a:cxn ang="0">
                  <a:pos x="246" y="7"/>
                </a:cxn>
                <a:cxn ang="0">
                  <a:pos x="234" y="9"/>
                </a:cxn>
                <a:cxn ang="0">
                  <a:pos x="222" y="12"/>
                </a:cxn>
                <a:cxn ang="0">
                  <a:pos x="212" y="16"/>
                </a:cxn>
                <a:cxn ang="0">
                  <a:pos x="201" y="20"/>
                </a:cxn>
                <a:cxn ang="0">
                  <a:pos x="188" y="26"/>
                </a:cxn>
                <a:cxn ang="0">
                  <a:pos x="178" y="32"/>
                </a:cxn>
                <a:cxn ang="0">
                  <a:pos x="168" y="38"/>
                </a:cxn>
                <a:cxn ang="0">
                  <a:pos x="83" y="182"/>
                </a:cxn>
                <a:cxn ang="0">
                  <a:pos x="51" y="189"/>
                </a:cxn>
                <a:cxn ang="0">
                  <a:pos x="23" y="198"/>
                </a:cxn>
                <a:cxn ang="0">
                  <a:pos x="5" y="208"/>
                </a:cxn>
                <a:cxn ang="0">
                  <a:pos x="0" y="220"/>
                </a:cxn>
                <a:cxn ang="0">
                  <a:pos x="7" y="230"/>
                </a:cxn>
                <a:cxn ang="0">
                  <a:pos x="22" y="239"/>
                </a:cxn>
                <a:cxn ang="0">
                  <a:pos x="45" y="247"/>
                </a:cxn>
                <a:cxn ang="0">
                  <a:pos x="74" y="254"/>
                </a:cxn>
                <a:cxn ang="0">
                  <a:pos x="107" y="260"/>
                </a:cxn>
                <a:cxn ang="0">
                  <a:pos x="145" y="265"/>
                </a:cxn>
                <a:cxn ang="0">
                  <a:pos x="188" y="268"/>
                </a:cxn>
                <a:cxn ang="0">
                  <a:pos x="233" y="269"/>
                </a:cxn>
                <a:cxn ang="0">
                  <a:pos x="279" y="269"/>
                </a:cxn>
                <a:cxn ang="0">
                  <a:pos x="329" y="265"/>
                </a:cxn>
                <a:cxn ang="0">
                  <a:pos x="379" y="258"/>
                </a:cxn>
                <a:cxn ang="0">
                  <a:pos x="429" y="248"/>
                </a:cxn>
                <a:cxn ang="0">
                  <a:pos x="473" y="237"/>
                </a:cxn>
                <a:cxn ang="0">
                  <a:pos x="507" y="225"/>
                </a:cxn>
                <a:cxn ang="0">
                  <a:pos x="530" y="212"/>
                </a:cxn>
                <a:cxn ang="0">
                  <a:pos x="540" y="198"/>
                </a:cxn>
              </a:cxnLst>
              <a:rect l="0" t="0" r="r" b="b"/>
              <a:pathLst>
                <a:path w="541" h="269">
                  <a:moveTo>
                    <a:pt x="540" y="198"/>
                  </a:moveTo>
                  <a:lnTo>
                    <a:pt x="541" y="177"/>
                  </a:lnTo>
                  <a:lnTo>
                    <a:pt x="541" y="156"/>
                  </a:lnTo>
                  <a:lnTo>
                    <a:pt x="538" y="134"/>
                  </a:lnTo>
                  <a:lnTo>
                    <a:pt x="535" y="113"/>
                  </a:lnTo>
                  <a:lnTo>
                    <a:pt x="527" y="93"/>
                  </a:lnTo>
                  <a:lnTo>
                    <a:pt x="514" y="73"/>
                  </a:lnTo>
                  <a:lnTo>
                    <a:pt x="497" y="55"/>
                  </a:lnTo>
                  <a:lnTo>
                    <a:pt x="473" y="39"/>
                  </a:lnTo>
                  <a:lnTo>
                    <a:pt x="468" y="37"/>
                  </a:lnTo>
                  <a:lnTo>
                    <a:pt x="463" y="34"/>
                  </a:lnTo>
                  <a:lnTo>
                    <a:pt x="458" y="31"/>
                  </a:lnTo>
                  <a:lnTo>
                    <a:pt x="453" y="28"/>
                  </a:lnTo>
                  <a:lnTo>
                    <a:pt x="447" y="26"/>
                  </a:lnTo>
                  <a:lnTo>
                    <a:pt x="442" y="24"/>
                  </a:lnTo>
                  <a:lnTo>
                    <a:pt x="435" y="22"/>
                  </a:lnTo>
                  <a:lnTo>
                    <a:pt x="429" y="19"/>
                  </a:lnTo>
                  <a:lnTo>
                    <a:pt x="417" y="16"/>
                  </a:lnTo>
                  <a:lnTo>
                    <a:pt x="406" y="14"/>
                  </a:lnTo>
                  <a:lnTo>
                    <a:pt x="394" y="11"/>
                  </a:lnTo>
                  <a:lnTo>
                    <a:pt x="382" y="8"/>
                  </a:lnTo>
                  <a:lnTo>
                    <a:pt x="368" y="7"/>
                  </a:lnTo>
                  <a:lnTo>
                    <a:pt x="353" y="4"/>
                  </a:lnTo>
                  <a:lnTo>
                    <a:pt x="339" y="2"/>
                  </a:lnTo>
                  <a:lnTo>
                    <a:pt x="323" y="1"/>
                  </a:lnTo>
                  <a:lnTo>
                    <a:pt x="314" y="0"/>
                  </a:lnTo>
                  <a:lnTo>
                    <a:pt x="306" y="0"/>
                  </a:lnTo>
                  <a:lnTo>
                    <a:pt x="296" y="0"/>
                  </a:lnTo>
                  <a:lnTo>
                    <a:pt x="287" y="0"/>
                  </a:lnTo>
                  <a:lnTo>
                    <a:pt x="278" y="1"/>
                  </a:lnTo>
                  <a:lnTo>
                    <a:pt x="269" y="2"/>
                  </a:lnTo>
                  <a:lnTo>
                    <a:pt x="261" y="3"/>
                  </a:lnTo>
                  <a:lnTo>
                    <a:pt x="251" y="5"/>
                  </a:lnTo>
                  <a:lnTo>
                    <a:pt x="246" y="7"/>
                  </a:lnTo>
                  <a:lnTo>
                    <a:pt x="240" y="8"/>
                  </a:lnTo>
                  <a:lnTo>
                    <a:pt x="234" y="9"/>
                  </a:lnTo>
                  <a:lnTo>
                    <a:pt x="228" y="10"/>
                  </a:lnTo>
                  <a:lnTo>
                    <a:pt x="222" y="12"/>
                  </a:lnTo>
                  <a:lnTo>
                    <a:pt x="217" y="14"/>
                  </a:lnTo>
                  <a:lnTo>
                    <a:pt x="212" y="16"/>
                  </a:lnTo>
                  <a:lnTo>
                    <a:pt x="206" y="18"/>
                  </a:lnTo>
                  <a:lnTo>
                    <a:pt x="201" y="20"/>
                  </a:lnTo>
                  <a:lnTo>
                    <a:pt x="194" y="24"/>
                  </a:lnTo>
                  <a:lnTo>
                    <a:pt x="188" y="26"/>
                  </a:lnTo>
                  <a:lnTo>
                    <a:pt x="183" y="28"/>
                  </a:lnTo>
                  <a:lnTo>
                    <a:pt x="178" y="32"/>
                  </a:lnTo>
                  <a:lnTo>
                    <a:pt x="173" y="34"/>
                  </a:lnTo>
                  <a:lnTo>
                    <a:pt x="168" y="38"/>
                  </a:lnTo>
                  <a:lnTo>
                    <a:pt x="164" y="41"/>
                  </a:lnTo>
                  <a:lnTo>
                    <a:pt x="83" y="182"/>
                  </a:lnTo>
                  <a:lnTo>
                    <a:pt x="67" y="185"/>
                  </a:lnTo>
                  <a:lnTo>
                    <a:pt x="51" y="189"/>
                  </a:lnTo>
                  <a:lnTo>
                    <a:pt x="36" y="193"/>
                  </a:lnTo>
                  <a:lnTo>
                    <a:pt x="23" y="198"/>
                  </a:lnTo>
                  <a:lnTo>
                    <a:pt x="13" y="202"/>
                  </a:lnTo>
                  <a:lnTo>
                    <a:pt x="5" y="208"/>
                  </a:lnTo>
                  <a:lnTo>
                    <a:pt x="0" y="214"/>
                  </a:lnTo>
                  <a:lnTo>
                    <a:pt x="0" y="220"/>
                  </a:lnTo>
                  <a:lnTo>
                    <a:pt x="2" y="224"/>
                  </a:lnTo>
                  <a:lnTo>
                    <a:pt x="7" y="230"/>
                  </a:lnTo>
                  <a:lnTo>
                    <a:pt x="14" y="235"/>
                  </a:lnTo>
                  <a:lnTo>
                    <a:pt x="22" y="239"/>
                  </a:lnTo>
                  <a:lnTo>
                    <a:pt x="32" y="243"/>
                  </a:lnTo>
                  <a:lnTo>
                    <a:pt x="45" y="247"/>
                  </a:lnTo>
                  <a:lnTo>
                    <a:pt x="59" y="251"/>
                  </a:lnTo>
                  <a:lnTo>
                    <a:pt x="74" y="254"/>
                  </a:lnTo>
                  <a:lnTo>
                    <a:pt x="90" y="257"/>
                  </a:lnTo>
                  <a:lnTo>
                    <a:pt x="107" y="260"/>
                  </a:lnTo>
                  <a:lnTo>
                    <a:pt x="126" y="262"/>
                  </a:lnTo>
                  <a:lnTo>
                    <a:pt x="145" y="265"/>
                  </a:lnTo>
                  <a:lnTo>
                    <a:pt x="166" y="266"/>
                  </a:lnTo>
                  <a:lnTo>
                    <a:pt x="188" y="268"/>
                  </a:lnTo>
                  <a:lnTo>
                    <a:pt x="210" y="268"/>
                  </a:lnTo>
                  <a:lnTo>
                    <a:pt x="233" y="269"/>
                  </a:lnTo>
                  <a:lnTo>
                    <a:pt x="255" y="269"/>
                  </a:lnTo>
                  <a:lnTo>
                    <a:pt x="279" y="269"/>
                  </a:lnTo>
                  <a:lnTo>
                    <a:pt x="303" y="267"/>
                  </a:lnTo>
                  <a:lnTo>
                    <a:pt x="329" y="265"/>
                  </a:lnTo>
                  <a:lnTo>
                    <a:pt x="354" y="261"/>
                  </a:lnTo>
                  <a:lnTo>
                    <a:pt x="379" y="258"/>
                  </a:lnTo>
                  <a:lnTo>
                    <a:pt x="405" y="253"/>
                  </a:lnTo>
                  <a:lnTo>
                    <a:pt x="429" y="248"/>
                  </a:lnTo>
                  <a:lnTo>
                    <a:pt x="451" y="243"/>
                  </a:lnTo>
                  <a:lnTo>
                    <a:pt x="473" y="237"/>
                  </a:lnTo>
                  <a:lnTo>
                    <a:pt x="491" y="231"/>
                  </a:lnTo>
                  <a:lnTo>
                    <a:pt x="507" y="225"/>
                  </a:lnTo>
                  <a:lnTo>
                    <a:pt x="521" y="219"/>
                  </a:lnTo>
                  <a:lnTo>
                    <a:pt x="530" y="212"/>
                  </a:lnTo>
                  <a:lnTo>
                    <a:pt x="537" y="205"/>
                  </a:lnTo>
                  <a:lnTo>
                    <a:pt x="540" y="198"/>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65"/>
            <p:cNvSpPr>
              <a:spLocks/>
            </p:cNvSpPr>
            <p:nvPr/>
          </p:nvSpPr>
          <p:spPr bwMode="auto">
            <a:xfrm>
              <a:off x="3934" y="2919"/>
              <a:ext cx="104" cy="87"/>
            </a:xfrm>
            <a:custGeom>
              <a:avLst/>
              <a:gdLst/>
              <a:ahLst/>
              <a:cxnLst>
                <a:cxn ang="0">
                  <a:pos x="179" y="0"/>
                </a:cxn>
                <a:cxn ang="0">
                  <a:pos x="167" y="0"/>
                </a:cxn>
                <a:cxn ang="0">
                  <a:pos x="157" y="1"/>
                </a:cxn>
                <a:cxn ang="0">
                  <a:pos x="149" y="1"/>
                </a:cxn>
                <a:cxn ang="0">
                  <a:pos x="142" y="1"/>
                </a:cxn>
                <a:cxn ang="0">
                  <a:pos x="135" y="2"/>
                </a:cxn>
                <a:cxn ang="0">
                  <a:pos x="127" y="5"/>
                </a:cxn>
                <a:cxn ang="0">
                  <a:pos x="119" y="9"/>
                </a:cxn>
                <a:cxn ang="0">
                  <a:pos x="109" y="15"/>
                </a:cxn>
                <a:cxn ang="0">
                  <a:pos x="99" y="24"/>
                </a:cxn>
                <a:cxn ang="0">
                  <a:pos x="90" y="39"/>
                </a:cxn>
                <a:cxn ang="0">
                  <a:pos x="83" y="57"/>
                </a:cxn>
                <a:cxn ang="0">
                  <a:pos x="75" y="77"/>
                </a:cxn>
                <a:cxn ang="0">
                  <a:pos x="68" y="98"/>
                </a:cxn>
                <a:cxn ang="0">
                  <a:pos x="62" y="115"/>
                </a:cxn>
                <a:cxn ang="0">
                  <a:pos x="58" y="130"/>
                </a:cxn>
                <a:cxn ang="0">
                  <a:pos x="53" y="140"/>
                </a:cxn>
                <a:cxn ang="0">
                  <a:pos x="49" y="145"/>
                </a:cxn>
                <a:cxn ang="0">
                  <a:pos x="44" y="149"/>
                </a:cxn>
                <a:cxn ang="0">
                  <a:pos x="38" y="150"/>
                </a:cxn>
                <a:cxn ang="0">
                  <a:pos x="32" y="151"/>
                </a:cxn>
                <a:cxn ang="0">
                  <a:pos x="27" y="150"/>
                </a:cxn>
                <a:cxn ang="0">
                  <a:pos x="21" y="150"/>
                </a:cxn>
                <a:cxn ang="0">
                  <a:pos x="14" y="150"/>
                </a:cxn>
                <a:cxn ang="0">
                  <a:pos x="7" y="150"/>
                </a:cxn>
                <a:cxn ang="0">
                  <a:pos x="0" y="172"/>
                </a:cxn>
                <a:cxn ang="0">
                  <a:pos x="12" y="173"/>
                </a:cxn>
                <a:cxn ang="0">
                  <a:pos x="23" y="174"/>
                </a:cxn>
                <a:cxn ang="0">
                  <a:pos x="35" y="174"/>
                </a:cxn>
                <a:cxn ang="0">
                  <a:pos x="46" y="173"/>
                </a:cxn>
                <a:cxn ang="0">
                  <a:pos x="57" y="169"/>
                </a:cxn>
                <a:cxn ang="0">
                  <a:pos x="66" y="163"/>
                </a:cxn>
                <a:cxn ang="0">
                  <a:pos x="74" y="153"/>
                </a:cxn>
                <a:cxn ang="0">
                  <a:pos x="81" y="138"/>
                </a:cxn>
                <a:cxn ang="0">
                  <a:pos x="85" y="122"/>
                </a:cxn>
                <a:cxn ang="0">
                  <a:pos x="90" y="107"/>
                </a:cxn>
                <a:cxn ang="0">
                  <a:pos x="95" y="92"/>
                </a:cxn>
                <a:cxn ang="0">
                  <a:pos x="99" y="78"/>
                </a:cxn>
                <a:cxn ang="0">
                  <a:pos x="105" y="65"/>
                </a:cxn>
                <a:cxn ang="0">
                  <a:pos x="112" y="52"/>
                </a:cxn>
                <a:cxn ang="0">
                  <a:pos x="121" y="40"/>
                </a:cxn>
                <a:cxn ang="0">
                  <a:pos x="132" y="30"/>
                </a:cxn>
                <a:cxn ang="0">
                  <a:pos x="142" y="25"/>
                </a:cxn>
                <a:cxn ang="0">
                  <a:pos x="151" y="22"/>
                </a:cxn>
                <a:cxn ang="0">
                  <a:pos x="159" y="21"/>
                </a:cxn>
                <a:cxn ang="0">
                  <a:pos x="167" y="20"/>
                </a:cxn>
                <a:cxn ang="0">
                  <a:pos x="175" y="19"/>
                </a:cxn>
                <a:cxn ang="0">
                  <a:pos x="185" y="17"/>
                </a:cxn>
                <a:cxn ang="0">
                  <a:pos x="196" y="17"/>
                </a:cxn>
                <a:cxn ang="0">
                  <a:pos x="209" y="16"/>
                </a:cxn>
                <a:cxn ang="0">
                  <a:pos x="179" y="0"/>
                </a:cxn>
              </a:cxnLst>
              <a:rect l="0" t="0" r="r" b="b"/>
              <a:pathLst>
                <a:path w="209" h="174">
                  <a:moveTo>
                    <a:pt x="179" y="0"/>
                  </a:moveTo>
                  <a:lnTo>
                    <a:pt x="167" y="0"/>
                  </a:lnTo>
                  <a:lnTo>
                    <a:pt x="157" y="1"/>
                  </a:lnTo>
                  <a:lnTo>
                    <a:pt x="149" y="1"/>
                  </a:lnTo>
                  <a:lnTo>
                    <a:pt x="142" y="1"/>
                  </a:lnTo>
                  <a:lnTo>
                    <a:pt x="135" y="2"/>
                  </a:lnTo>
                  <a:lnTo>
                    <a:pt x="127" y="5"/>
                  </a:lnTo>
                  <a:lnTo>
                    <a:pt x="119" y="9"/>
                  </a:lnTo>
                  <a:lnTo>
                    <a:pt x="109" y="15"/>
                  </a:lnTo>
                  <a:lnTo>
                    <a:pt x="99" y="24"/>
                  </a:lnTo>
                  <a:lnTo>
                    <a:pt x="90" y="39"/>
                  </a:lnTo>
                  <a:lnTo>
                    <a:pt x="83" y="57"/>
                  </a:lnTo>
                  <a:lnTo>
                    <a:pt x="75" y="77"/>
                  </a:lnTo>
                  <a:lnTo>
                    <a:pt x="68" y="98"/>
                  </a:lnTo>
                  <a:lnTo>
                    <a:pt x="62" y="115"/>
                  </a:lnTo>
                  <a:lnTo>
                    <a:pt x="58" y="130"/>
                  </a:lnTo>
                  <a:lnTo>
                    <a:pt x="53" y="140"/>
                  </a:lnTo>
                  <a:lnTo>
                    <a:pt x="49" y="145"/>
                  </a:lnTo>
                  <a:lnTo>
                    <a:pt x="44" y="149"/>
                  </a:lnTo>
                  <a:lnTo>
                    <a:pt x="38" y="150"/>
                  </a:lnTo>
                  <a:lnTo>
                    <a:pt x="32" y="151"/>
                  </a:lnTo>
                  <a:lnTo>
                    <a:pt x="27" y="150"/>
                  </a:lnTo>
                  <a:lnTo>
                    <a:pt x="21" y="150"/>
                  </a:lnTo>
                  <a:lnTo>
                    <a:pt x="14" y="150"/>
                  </a:lnTo>
                  <a:lnTo>
                    <a:pt x="7" y="150"/>
                  </a:lnTo>
                  <a:lnTo>
                    <a:pt x="0" y="172"/>
                  </a:lnTo>
                  <a:lnTo>
                    <a:pt x="12" y="173"/>
                  </a:lnTo>
                  <a:lnTo>
                    <a:pt x="23" y="174"/>
                  </a:lnTo>
                  <a:lnTo>
                    <a:pt x="35" y="174"/>
                  </a:lnTo>
                  <a:lnTo>
                    <a:pt x="46" y="173"/>
                  </a:lnTo>
                  <a:lnTo>
                    <a:pt x="57" y="169"/>
                  </a:lnTo>
                  <a:lnTo>
                    <a:pt x="66" y="163"/>
                  </a:lnTo>
                  <a:lnTo>
                    <a:pt x="74" y="153"/>
                  </a:lnTo>
                  <a:lnTo>
                    <a:pt x="81" y="138"/>
                  </a:lnTo>
                  <a:lnTo>
                    <a:pt x="85" y="122"/>
                  </a:lnTo>
                  <a:lnTo>
                    <a:pt x="90" y="107"/>
                  </a:lnTo>
                  <a:lnTo>
                    <a:pt x="95" y="92"/>
                  </a:lnTo>
                  <a:lnTo>
                    <a:pt x="99" y="78"/>
                  </a:lnTo>
                  <a:lnTo>
                    <a:pt x="105" y="65"/>
                  </a:lnTo>
                  <a:lnTo>
                    <a:pt x="112" y="52"/>
                  </a:lnTo>
                  <a:lnTo>
                    <a:pt x="121" y="40"/>
                  </a:lnTo>
                  <a:lnTo>
                    <a:pt x="132" y="30"/>
                  </a:lnTo>
                  <a:lnTo>
                    <a:pt x="142" y="25"/>
                  </a:lnTo>
                  <a:lnTo>
                    <a:pt x="151" y="22"/>
                  </a:lnTo>
                  <a:lnTo>
                    <a:pt x="159" y="21"/>
                  </a:lnTo>
                  <a:lnTo>
                    <a:pt x="167" y="20"/>
                  </a:lnTo>
                  <a:lnTo>
                    <a:pt x="175" y="19"/>
                  </a:lnTo>
                  <a:lnTo>
                    <a:pt x="185" y="17"/>
                  </a:lnTo>
                  <a:lnTo>
                    <a:pt x="196" y="17"/>
                  </a:lnTo>
                  <a:lnTo>
                    <a:pt x="209" y="16"/>
                  </a:lnTo>
                  <a:lnTo>
                    <a:pt x="17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66"/>
            <p:cNvSpPr>
              <a:spLocks/>
            </p:cNvSpPr>
            <p:nvPr/>
          </p:nvSpPr>
          <p:spPr bwMode="auto">
            <a:xfrm>
              <a:off x="3997" y="2973"/>
              <a:ext cx="62" cy="30"/>
            </a:xfrm>
            <a:custGeom>
              <a:avLst/>
              <a:gdLst/>
              <a:ahLst/>
              <a:cxnLst>
                <a:cxn ang="0">
                  <a:pos x="0" y="59"/>
                </a:cxn>
                <a:cxn ang="0">
                  <a:pos x="21" y="56"/>
                </a:cxn>
                <a:cxn ang="0">
                  <a:pos x="36" y="54"/>
                </a:cxn>
                <a:cxn ang="0">
                  <a:pos x="49" y="50"/>
                </a:cxn>
                <a:cxn ang="0">
                  <a:pos x="64" y="47"/>
                </a:cxn>
                <a:cxn ang="0">
                  <a:pos x="79" y="42"/>
                </a:cxn>
                <a:cxn ang="0">
                  <a:pos x="92" y="38"/>
                </a:cxn>
                <a:cxn ang="0">
                  <a:pos x="105" y="32"/>
                </a:cxn>
                <a:cxn ang="0">
                  <a:pos x="115" y="27"/>
                </a:cxn>
                <a:cxn ang="0">
                  <a:pos x="123" y="23"/>
                </a:cxn>
                <a:cxn ang="0">
                  <a:pos x="121" y="0"/>
                </a:cxn>
                <a:cxn ang="0">
                  <a:pos x="112" y="4"/>
                </a:cxn>
                <a:cxn ang="0">
                  <a:pos x="99" y="9"/>
                </a:cxn>
                <a:cxn ang="0">
                  <a:pos x="86" y="13"/>
                </a:cxn>
                <a:cxn ang="0">
                  <a:pos x="72" y="18"/>
                </a:cxn>
                <a:cxn ang="0">
                  <a:pos x="56" y="23"/>
                </a:cxn>
                <a:cxn ang="0">
                  <a:pos x="41" y="27"/>
                </a:cxn>
                <a:cxn ang="0">
                  <a:pos x="25" y="30"/>
                </a:cxn>
                <a:cxn ang="0">
                  <a:pos x="9" y="31"/>
                </a:cxn>
                <a:cxn ang="0">
                  <a:pos x="0" y="59"/>
                </a:cxn>
              </a:cxnLst>
              <a:rect l="0" t="0" r="r" b="b"/>
              <a:pathLst>
                <a:path w="123" h="59">
                  <a:moveTo>
                    <a:pt x="0" y="59"/>
                  </a:moveTo>
                  <a:lnTo>
                    <a:pt x="21" y="56"/>
                  </a:lnTo>
                  <a:lnTo>
                    <a:pt x="36" y="54"/>
                  </a:lnTo>
                  <a:lnTo>
                    <a:pt x="49" y="50"/>
                  </a:lnTo>
                  <a:lnTo>
                    <a:pt x="64" y="47"/>
                  </a:lnTo>
                  <a:lnTo>
                    <a:pt x="79" y="42"/>
                  </a:lnTo>
                  <a:lnTo>
                    <a:pt x="92" y="38"/>
                  </a:lnTo>
                  <a:lnTo>
                    <a:pt x="105" y="32"/>
                  </a:lnTo>
                  <a:lnTo>
                    <a:pt x="115" y="27"/>
                  </a:lnTo>
                  <a:lnTo>
                    <a:pt x="123" y="23"/>
                  </a:lnTo>
                  <a:lnTo>
                    <a:pt x="121" y="0"/>
                  </a:lnTo>
                  <a:lnTo>
                    <a:pt x="112" y="4"/>
                  </a:lnTo>
                  <a:lnTo>
                    <a:pt x="99" y="9"/>
                  </a:lnTo>
                  <a:lnTo>
                    <a:pt x="86" y="13"/>
                  </a:lnTo>
                  <a:lnTo>
                    <a:pt x="72" y="18"/>
                  </a:lnTo>
                  <a:lnTo>
                    <a:pt x="56" y="23"/>
                  </a:lnTo>
                  <a:lnTo>
                    <a:pt x="41" y="27"/>
                  </a:lnTo>
                  <a:lnTo>
                    <a:pt x="25" y="30"/>
                  </a:lnTo>
                  <a:lnTo>
                    <a:pt x="9" y="31"/>
                  </a:lnTo>
                  <a:lnTo>
                    <a:pt x="0"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67"/>
            <p:cNvSpPr>
              <a:spLocks/>
            </p:cNvSpPr>
            <p:nvPr/>
          </p:nvSpPr>
          <p:spPr bwMode="auto">
            <a:xfrm>
              <a:off x="3814" y="3857"/>
              <a:ext cx="102" cy="21"/>
            </a:xfrm>
            <a:custGeom>
              <a:avLst/>
              <a:gdLst/>
              <a:ahLst/>
              <a:cxnLst>
                <a:cxn ang="0">
                  <a:pos x="0" y="0"/>
                </a:cxn>
                <a:cxn ang="0">
                  <a:pos x="3" y="19"/>
                </a:cxn>
                <a:cxn ang="0">
                  <a:pos x="5" y="32"/>
                </a:cxn>
                <a:cxn ang="0">
                  <a:pos x="6" y="40"/>
                </a:cxn>
                <a:cxn ang="0">
                  <a:pos x="7" y="44"/>
                </a:cxn>
                <a:cxn ang="0">
                  <a:pos x="204" y="44"/>
                </a:cxn>
                <a:cxn ang="0">
                  <a:pos x="204" y="40"/>
                </a:cxn>
                <a:cxn ang="0">
                  <a:pos x="204" y="31"/>
                </a:cxn>
                <a:cxn ang="0">
                  <a:pos x="204" y="17"/>
                </a:cxn>
                <a:cxn ang="0">
                  <a:pos x="204" y="0"/>
                </a:cxn>
                <a:cxn ang="0">
                  <a:pos x="0" y="0"/>
                </a:cxn>
              </a:cxnLst>
              <a:rect l="0" t="0" r="r" b="b"/>
              <a:pathLst>
                <a:path w="204" h="44">
                  <a:moveTo>
                    <a:pt x="0" y="0"/>
                  </a:moveTo>
                  <a:lnTo>
                    <a:pt x="3" y="19"/>
                  </a:lnTo>
                  <a:lnTo>
                    <a:pt x="5" y="32"/>
                  </a:lnTo>
                  <a:lnTo>
                    <a:pt x="6" y="40"/>
                  </a:lnTo>
                  <a:lnTo>
                    <a:pt x="7" y="44"/>
                  </a:lnTo>
                  <a:lnTo>
                    <a:pt x="204" y="44"/>
                  </a:lnTo>
                  <a:lnTo>
                    <a:pt x="204" y="40"/>
                  </a:lnTo>
                  <a:lnTo>
                    <a:pt x="204" y="31"/>
                  </a:lnTo>
                  <a:lnTo>
                    <a:pt x="204" y="17"/>
                  </a:lnTo>
                  <a:lnTo>
                    <a:pt x="204" y="0"/>
                  </a:lnTo>
                  <a:lnTo>
                    <a:pt x="0" y="0"/>
                  </a:lnTo>
                  <a:close/>
                </a:path>
              </a:pathLst>
            </a:custGeom>
            <a:solidFill>
              <a:srgbClr val="BF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68"/>
            <p:cNvSpPr>
              <a:spLocks/>
            </p:cNvSpPr>
            <p:nvPr/>
          </p:nvSpPr>
          <p:spPr bwMode="auto">
            <a:xfrm>
              <a:off x="3806" y="3577"/>
              <a:ext cx="309" cy="269"/>
            </a:xfrm>
            <a:custGeom>
              <a:avLst/>
              <a:gdLst/>
              <a:ahLst/>
              <a:cxnLst>
                <a:cxn ang="0">
                  <a:pos x="395" y="533"/>
                </a:cxn>
                <a:cxn ang="0">
                  <a:pos x="601" y="533"/>
                </a:cxn>
                <a:cxn ang="0">
                  <a:pos x="608" y="490"/>
                </a:cxn>
                <a:cxn ang="0">
                  <a:pos x="614" y="444"/>
                </a:cxn>
                <a:cxn ang="0">
                  <a:pos x="617" y="400"/>
                </a:cxn>
                <a:cxn ang="0">
                  <a:pos x="617" y="362"/>
                </a:cxn>
                <a:cxn ang="0">
                  <a:pos x="611" y="309"/>
                </a:cxn>
                <a:cxn ang="0">
                  <a:pos x="602" y="251"/>
                </a:cxn>
                <a:cxn ang="0">
                  <a:pos x="592" y="190"/>
                </a:cxn>
                <a:cxn ang="0">
                  <a:pos x="579" y="132"/>
                </a:cxn>
                <a:cxn ang="0">
                  <a:pos x="567" y="80"/>
                </a:cxn>
                <a:cxn ang="0">
                  <a:pos x="557" y="38"/>
                </a:cxn>
                <a:cxn ang="0">
                  <a:pos x="550" y="10"/>
                </a:cxn>
                <a:cxn ang="0">
                  <a:pos x="548" y="0"/>
                </a:cxn>
                <a:cxn ang="0">
                  <a:pos x="72" y="0"/>
                </a:cxn>
                <a:cxn ang="0">
                  <a:pos x="69" y="9"/>
                </a:cxn>
                <a:cxn ang="0">
                  <a:pos x="61" y="33"/>
                </a:cxn>
                <a:cxn ang="0">
                  <a:pos x="50" y="71"/>
                </a:cxn>
                <a:cxn ang="0">
                  <a:pos x="38" y="117"/>
                </a:cxn>
                <a:cxn ang="0">
                  <a:pos x="24" y="170"/>
                </a:cxn>
                <a:cxn ang="0">
                  <a:pos x="13" y="226"/>
                </a:cxn>
                <a:cxn ang="0">
                  <a:pos x="5" y="283"/>
                </a:cxn>
                <a:cxn ang="0">
                  <a:pos x="0" y="336"/>
                </a:cxn>
                <a:cxn ang="0">
                  <a:pos x="0" y="387"/>
                </a:cxn>
                <a:cxn ang="0">
                  <a:pos x="3" y="440"/>
                </a:cxn>
                <a:cxn ang="0">
                  <a:pos x="7" y="491"/>
                </a:cxn>
                <a:cxn ang="0">
                  <a:pos x="13" y="536"/>
                </a:cxn>
                <a:cxn ang="0">
                  <a:pos x="220" y="536"/>
                </a:cxn>
                <a:cxn ang="0">
                  <a:pos x="220" y="495"/>
                </a:cxn>
                <a:cxn ang="0">
                  <a:pos x="220" y="458"/>
                </a:cxn>
                <a:cxn ang="0">
                  <a:pos x="222" y="427"/>
                </a:cxn>
                <a:cxn ang="0">
                  <a:pos x="223" y="403"/>
                </a:cxn>
                <a:cxn ang="0">
                  <a:pos x="224" y="383"/>
                </a:cxn>
                <a:cxn ang="0">
                  <a:pos x="228" y="360"/>
                </a:cxn>
                <a:cxn ang="0">
                  <a:pos x="234" y="332"/>
                </a:cxn>
                <a:cxn ang="0">
                  <a:pos x="241" y="301"/>
                </a:cxn>
                <a:cxn ang="0">
                  <a:pos x="249" y="268"/>
                </a:cxn>
                <a:cxn ang="0">
                  <a:pos x="257" y="235"/>
                </a:cxn>
                <a:cxn ang="0">
                  <a:pos x="265" y="200"/>
                </a:cxn>
                <a:cxn ang="0">
                  <a:pos x="273" y="165"/>
                </a:cxn>
                <a:cxn ang="0">
                  <a:pos x="316" y="165"/>
                </a:cxn>
                <a:cxn ang="0">
                  <a:pos x="330" y="200"/>
                </a:cxn>
                <a:cxn ang="0">
                  <a:pos x="341" y="236"/>
                </a:cxn>
                <a:cxn ang="0">
                  <a:pos x="352" y="271"/>
                </a:cxn>
                <a:cxn ang="0">
                  <a:pos x="360" y="305"/>
                </a:cxn>
                <a:cxn ang="0">
                  <a:pos x="368" y="337"/>
                </a:cxn>
                <a:cxn ang="0">
                  <a:pos x="374" y="366"/>
                </a:cxn>
                <a:cxn ang="0">
                  <a:pos x="380" y="391"/>
                </a:cxn>
                <a:cxn ang="0">
                  <a:pos x="384" y="411"/>
                </a:cxn>
                <a:cxn ang="0">
                  <a:pos x="389" y="435"/>
                </a:cxn>
                <a:cxn ang="0">
                  <a:pos x="392" y="466"/>
                </a:cxn>
                <a:cxn ang="0">
                  <a:pos x="395" y="499"/>
                </a:cxn>
                <a:cxn ang="0">
                  <a:pos x="395" y="533"/>
                </a:cxn>
              </a:cxnLst>
              <a:rect l="0" t="0" r="r" b="b"/>
              <a:pathLst>
                <a:path w="617" h="536">
                  <a:moveTo>
                    <a:pt x="395" y="533"/>
                  </a:moveTo>
                  <a:lnTo>
                    <a:pt x="601" y="533"/>
                  </a:lnTo>
                  <a:lnTo>
                    <a:pt x="608" y="490"/>
                  </a:lnTo>
                  <a:lnTo>
                    <a:pt x="614" y="444"/>
                  </a:lnTo>
                  <a:lnTo>
                    <a:pt x="617" y="400"/>
                  </a:lnTo>
                  <a:lnTo>
                    <a:pt x="617" y="362"/>
                  </a:lnTo>
                  <a:lnTo>
                    <a:pt x="611" y="309"/>
                  </a:lnTo>
                  <a:lnTo>
                    <a:pt x="602" y="251"/>
                  </a:lnTo>
                  <a:lnTo>
                    <a:pt x="592" y="190"/>
                  </a:lnTo>
                  <a:lnTo>
                    <a:pt x="579" y="132"/>
                  </a:lnTo>
                  <a:lnTo>
                    <a:pt x="567" y="80"/>
                  </a:lnTo>
                  <a:lnTo>
                    <a:pt x="557" y="38"/>
                  </a:lnTo>
                  <a:lnTo>
                    <a:pt x="550" y="10"/>
                  </a:lnTo>
                  <a:lnTo>
                    <a:pt x="548" y="0"/>
                  </a:lnTo>
                  <a:lnTo>
                    <a:pt x="72" y="0"/>
                  </a:lnTo>
                  <a:lnTo>
                    <a:pt x="69" y="9"/>
                  </a:lnTo>
                  <a:lnTo>
                    <a:pt x="61" y="33"/>
                  </a:lnTo>
                  <a:lnTo>
                    <a:pt x="50" y="71"/>
                  </a:lnTo>
                  <a:lnTo>
                    <a:pt x="38" y="117"/>
                  </a:lnTo>
                  <a:lnTo>
                    <a:pt x="24" y="170"/>
                  </a:lnTo>
                  <a:lnTo>
                    <a:pt x="13" y="226"/>
                  </a:lnTo>
                  <a:lnTo>
                    <a:pt x="5" y="283"/>
                  </a:lnTo>
                  <a:lnTo>
                    <a:pt x="0" y="336"/>
                  </a:lnTo>
                  <a:lnTo>
                    <a:pt x="0" y="387"/>
                  </a:lnTo>
                  <a:lnTo>
                    <a:pt x="3" y="440"/>
                  </a:lnTo>
                  <a:lnTo>
                    <a:pt x="7" y="491"/>
                  </a:lnTo>
                  <a:lnTo>
                    <a:pt x="13" y="536"/>
                  </a:lnTo>
                  <a:lnTo>
                    <a:pt x="220" y="536"/>
                  </a:lnTo>
                  <a:lnTo>
                    <a:pt x="220" y="495"/>
                  </a:lnTo>
                  <a:lnTo>
                    <a:pt x="220" y="458"/>
                  </a:lnTo>
                  <a:lnTo>
                    <a:pt x="222" y="427"/>
                  </a:lnTo>
                  <a:lnTo>
                    <a:pt x="223" y="403"/>
                  </a:lnTo>
                  <a:lnTo>
                    <a:pt x="224" y="383"/>
                  </a:lnTo>
                  <a:lnTo>
                    <a:pt x="228" y="360"/>
                  </a:lnTo>
                  <a:lnTo>
                    <a:pt x="234" y="332"/>
                  </a:lnTo>
                  <a:lnTo>
                    <a:pt x="241" y="301"/>
                  </a:lnTo>
                  <a:lnTo>
                    <a:pt x="249" y="268"/>
                  </a:lnTo>
                  <a:lnTo>
                    <a:pt x="257" y="235"/>
                  </a:lnTo>
                  <a:lnTo>
                    <a:pt x="265" y="200"/>
                  </a:lnTo>
                  <a:lnTo>
                    <a:pt x="273" y="165"/>
                  </a:lnTo>
                  <a:lnTo>
                    <a:pt x="316" y="165"/>
                  </a:lnTo>
                  <a:lnTo>
                    <a:pt x="330" y="200"/>
                  </a:lnTo>
                  <a:lnTo>
                    <a:pt x="341" y="236"/>
                  </a:lnTo>
                  <a:lnTo>
                    <a:pt x="352" y="271"/>
                  </a:lnTo>
                  <a:lnTo>
                    <a:pt x="360" y="305"/>
                  </a:lnTo>
                  <a:lnTo>
                    <a:pt x="368" y="337"/>
                  </a:lnTo>
                  <a:lnTo>
                    <a:pt x="374" y="366"/>
                  </a:lnTo>
                  <a:lnTo>
                    <a:pt x="380" y="391"/>
                  </a:lnTo>
                  <a:lnTo>
                    <a:pt x="384" y="411"/>
                  </a:lnTo>
                  <a:lnTo>
                    <a:pt x="389" y="435"/>
                  </a:lnTo>
                  <a:lnTo>
                    <a:pt x="392" y="466"/>
                  </a:lnTo>
                  <a:lnTo>
                    <a:pt x="395" y="499"/>
                  </a:lnTo>
                  <a:lnTo>
                    <a:pt x="395" y="533"/>
                  </a:lnTo>
                  <a:close/>
                </a:path>
              </a:pathLst>
            </a:custGeom>
            <a:solidFill>
              <a:srgbClr val="8CA3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69"/>
            <p:cNvSpPr>
              <a:spLocks/>
            </p:cNvSpPr>
            <p:nvPr/>
          </p:nvSpPr>
          <p:spPr bwMode="auto">
            <a:xfrm>
              <a:off x="4000" y="3855"/>
              <a:ext cx="105" cy="23"/>
            </a:xfrm>
            <a:custGeom>
              <a:avLst/>
              <a:gdLst/>
              <a:ahLst/>
              <a:cxnLst>
                <a:cxn ang="0">
                  <a:pos x="5" y="0"/>
                </a:cxn>
                <a:cxn ang="0">
                  <a:pos x="4" y="19"/>
                </a:cxn>
                <a:cxn ang="0">
                  <a:pos x="2" y="33"/>
                </a:cxn>
                <a:cxn ang="0">
                  <a:pos x="1" y="43"/>
                </a:cxn>
                <a:cxn ang="0">
                  <a:pos x="0" y="47"/>
                </a:cxn>
                <a:cxn ang="0">
                  <a:pos x="200" y="47"/>
                </a:cxn>
                <a:cxn ang="0">
                  <a:pos x="201" y="43"/>
                </a:cxn>
                <a:cxn ang="0">
                  <a:pos x="204" y="33"/>
                </a:cxn>
                <a:cxn ang="0">
                  <a:pos x="206" y="19"/>
                </a:cxn>
                <a:cxn ang="0">
                  <a:pos x="209" y="0"/>
                </a:cxn>
                <a:cxn ang="0">
                  <a:pos x="5" y="0"/>
                </a:cxn>
              </a:cxnLst>
              <a:rect l="0" t="0" r="r" b="b"/>
              <a:pathLst>
                <a:path w="209" h="47">
                  <a:moveTo>
                    <a:pt x="5" y="0"/>
                  </a:moveTo>
                  <a:lnTo>
                    <a:pt x="4" y="19"/>
                  </a:lnTo>
                  <a:lnTo>
                    <a:pt x="2" y="33"/>
                  </a:lnTo>
                  <a:lnTo>
                    <a:pt x="1" y="43"/>
                  </a:lnTo>
                  <a:lnTo>
                    <a:pt x="0" y="47"/>
                  </a:lnTo>
                  <a:lnTo>
                    <a:pt x="200" y="47"/>
                  </a:lnTo>
                  <a:lnTo>
                    <a:pt x="201" y="43"/>
                  </a:lnTo>
                  <a:lnTo>
                    <a:pt x="204" y="33"/>
                  </a:lnTo>
                  <a:lnTo>
                    <a:pt x="206" y="19"/>
                  </a:lnTo>
                  <a:lnTo>
                    <a:pt x="209" y="0"/>
                  </a:lnTo>
                  <a:lnTo>
                    <a:pt x="5" y="0"/>
                  </a:lnTo>
                  <a:close/>
                </a:path>
              </a:pathLst>
            </a:custGeom>
            <a:solidFill>
              <a:srgbClr val="BF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70"/>
            <p:cNvSpPr>
              <a:spLocks/>
            </p:cNvSpPr>
            <p:nvPr/>
          </p:nvSpPr>
          <p:spPr bwMode="auto">
            <a:xfrm>
              <a:off x="3856" y="3445"/>
              <a:ext cx="209" cy="512"/>
            </a:xfrm>
            <a:custGeom>
              <a:avLst/>
              <a:gdLst/>
              <a:ahLst/>
              <a:cxnLst>
                <a:cxn ang="0">
                  <a:pos x="417" y="157"/>
                </a:cxn>
                <a:cxn ang="0">
                  <a:pos x="330" y="157"/>
                </a:cxn>
                <a:cxn ang="0">
                  <a:pos x="290" y="0"/>
                </a:cxn>
                <a:cxn ang="0">
                  <a:pos x="130" y="0"/>
                </a:cxn>
                <a:cxn ang="0">
                  <a:pos x="85" y="157"/>
                </a:cxn>
                <a:cxn ang="0">
                  <a:pos x="0" y="157"/>
                </a:cxn>
                <a:cxn ang="0">
                  <a:pos x="0" y="260"/>
                </a:cxn>
                <a:cxn ang="0">
                  <a:pos x="49" y="260"/>
                </a:cxn>
                <a:cxn ang="0">
                  <a:pos x="49" y="398"/>
                </a:cxn>
                <a:cxn ang="0">
                  <a:pos x="106" y="526"/>
                </a:cxn>
                <a:cxn ang="0">
                  <a:pos x="106" y="610"/>
                </a:cxn>
                <a:cxn ang="0">
                  <a:pos x="170" y="610"/>
                </a:cxn>
                <a:cxn ang="0">
                  <a:pos x="170" y="1024"/>
                </a:cxn>
                <a:cxn ang="0">
                  <a:pos x="225" y="1024"/>
                </a:cxn>
                <a:cxn ang="0">
                  <a:pos x="225" y="610"/>
                </a:cxn>
                <a:cxn ang="0">
                  <a:pos x="285" y="610"/>
                </a:cxn>
                <a:cxn ang="0">
                  <a:pos x="285" y="527"/>
                </a:cxn>
                <a:cxn ang="0">
                  <a:pos x="352" y="398"/>
                </a:cxn>
                <a:cxn ang="0">
                  <a:pos x="352" y="260"/>
                </a:cxn>
                <a:cxn ang="0">
                  <a:pos x="417" y="260"/>
                </a:cxn>
                <a:cxn ang="0">
                  <a:pos x="417" y="157"/>
                </a:cxn>
              </a:cxnLst>
              <a:rect l="0" t="0" r="r" b="b"/>
              <a:pathLst>
                <a:path w="417" h="1024">
                  <a:moveTo>
                    <a:pt x="417" y="157"/>
                  </a:moveTo>
                  <a:lnTo>
                    <a:pt x="330" y="157"/>
                  </a:lnTo>
                  <a:lnTo>
                    <a:pt x="290" y="0"/>
                  </a:lnTo>
                  <a:lnTo>
                    <a:pt x="130" y="0"/>
                  </a:lnTo>
                  <a:lnTo>
                    <a:pt x="85" y="157"/>
                  </a:lnTo>
                  <a:lnTo>
                    <a:pt x="0" y="157"/>
                  </a:lnTo>
                  <a:lnTo>
                    <a:pt x="0" y="260"/>
                  </a:lnTo>
                  <a:lnTo>
                    <a:pt x="49" y="260"/>
                  </a:lnTo>
                  <a:lnTo>
                    <a:pt x="49" y="398"/>
                  </a:lnTo>
                  <a:lnTo>
                    <a:pt x="106" y="526"/>
                  </a:lnTo>
                  <a:lnTo>
                    <a:pt x="106" y="610"/>
                  </a:lnTo>
                  <a:lnTo>
                    <a:pt x="170" y="610"/>
                  </a:lnTo>
                  <a:lnTo>
                    <a:pt x="170" y="1024"/>
                  </a:lnTo>
                  <a:lnTo>
                    <a:pt x="225" y="1024"/>
                  </a:lnTo>
                  <a:lnTo>
                    <a:pt x="225" y="610"/>
                  </a:lnTo>
                  <a:lnTo>
                    <a:pt x="285" y="610"/>
                  </a:lnTo>
                  <a:lnTo>
                    <a:pt x="285" y="527"/>
                  </a:lnTo>
                  <a:lnTo>
                    <a:pt x="352" y="398"/>
                  </a:lnTo>
                  <a:lnTo>
                    <a:pt x="352" y="260"/>
                  </a:lnTo>
                  <a:lnTo>
                    <a:pt x="417" y="260"/>
                  </a:lnTo>
                  <a:lnTo>
                    <a:pt x="417" y="1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Rectangle 71"/>
            <p:cNvSpPr>
              <a:spLocks noChangeArrowheads="1"/>
            </p:cNvSpPr>
            <p:nvPr/>
          </p:nvSpPr>
          <p:spPr bwMode="auto">
            <a:xfrm>
              <a:off x="3845" y="3535"/>
              <a:ext cx="239" cy="26"/>
            </a:xfrm>
            <a:prstGeom prst="rect">
              <a:avLst/>
            </a:prstGeom>
            <a:solidFill>
              <a:srgbClr val="FF7C2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72"/>
            <p:cNvSpPr>
              <a:spLocks/>
            </p:cNvSpPr>
            <p:nvPr/>
          </p:nvSpPr>
          <p:spPr bwMode="auto">
            <a:xfrm>
              <a:off x="3724" y="3434"/>
              <a:ext cx="110" cy="106"/>
            </a:xfrm>
            <a:custGeom>
              <a:avLst/>
              <a:gdLst/>
              <a:ahLst/>
              <a:cxnLst>
                <a:cxn ang="0">
                  <a:pos x="221" y="136"/>
                </a:cxn>
                <a:cxn ang="0">
                  <a:pos x="218" y="132"/>
                </a:cxn>
                <a:cxn ang="0">
                  <a:pos x="211" y="123"/>
                </a:cxn>
                <a:cxn ang="0">
                  <a:pos x="201" y="111"/>
                </a:cxn>
                <a:cxn ang="0">
                  <a:pos x="190" y="96"/>
                </a:cxn>
                <a:cxn ang="0">
                  <a:pos x="178" y="81"/>
                </a:cxn>
                <a:cxn ang="0">
                  <a:pos x="168" y="67"/>
                </a:cxn>
                <a:cxn ang="0">
                  <a:pos x="160" y="56"/>
                </a:cxn>
                <a:cxn ang="0">
                  <a:pos x="155" y="52"/>
                </a:cxn>
                <a:cxn ang="0">
                  <a:pos x="150" y="44"/>
                </a:cxn>
                <a:cxn ang="0">
                  <a:pos x="147" y="32"/>
                </a:cxn>
                <a:cxn ang="0">
                  <a:pos x="145" y="21"/>
                </a:cxn>
                <a:cxn ang="0">
                  <a:pos x="143" y="16"/>
                </a:cxn>
                <a:cxn ang="0">
                  <a:pos x="0" y="0"/>
                </a:cxn>
                <a:cxn ang="0">
                  <a:pos x="22" y="104"/>
                </a:cxn>
                <a:cxn ang="0">
                  <a:pos x="90" y="184"/>
                </a:cxn>
                <a:cxn ang="0">
                  <a:pos x="137" y="211"/>
                </a:cxn>
                <a:cxn ang="0">
                  <a:pos x="221" y="136"/>
                </a:cxn>
              </a:cxnLst>
              <a:rect l="0" t="0" r="r" b="b"/>
              <a:pathLst>
                <a:path w="221" h="211">
                  <a:moveTo>
                    <a:pt x="221" y="136"/>
                  </a:moveTo>
                  <a:lnTo>
                    <a:pt x="218" y="132"/>
                  </a:lnTo>
                  <a:lnTo>
                    <a:pt x="211" y="123"/>
                  </a:lnTo>
                  <a:lnTo>
                    <a:pt x="201" y="111"/>
                  </a:lnTo>
                  <a:lnTo>
                    <a:pt x="190" y="96"/>
                  </a:lnTo>
                  <a:lnTo>
                    <a:pt x="178" y="81"/>
                  </a:lnTo>
                  <a:lnTo>
                    <a:pt x="168" y="67"/>
                  </a:lnTo>
                  <a:lnTo>
                    <a:pt x="160" y="56"/>
                  </a:lnTo>
                  <a:lnTo>
                    <a:pt x="155" y="52"/>
                  </a:lnTo>
                  <a:lnTo>
                    <a:pt x="150" y="44"/>
                  </a:lnTo>
                  <a:lnTo>
                    <a:pt x="147" y="32"/>
                  </a:lnTo>
                  <a:lnTo>
                    <a:pt x="145" y="21"/>
                  </a:lnTo>
                  <a:lnTo>
                    <a:pt x="143" y="16"/>
                  </a:lnTo>
                  <a:lnTo>
                    <a:pt x="0" y="0"/>
                  </a:lnTo>
                  <a:lnTo>
                    <a:pt x="22" y="104"/>
                  </a:lnTo>
                  <a:lnTo>
                    <a:pt x="90" y="184"/>
                  </a:lnTo>
                  <a:lnTo>
                    <a:pt x="137" y="211"/>
                  </a:lnTo>
                  <a:lnTo>
                    <a:pt x="221" y="1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73"/>
            <p:cNvSpPr>
              <a:spLocks/>
            </p:cNvSpPr>
            <p:nvPr/>
          </p:nvSpPr>
          <p:spPr bwMode="auto">
            <a:xfrm>
              <a:off x="3710" y="3403"/>
              <a:ext cx="183" cy="206"/>
            </a:xfrm>
            <a:custGeom>
              <a:avLst/>
              <a:gdLst/>
              <a:ahLst/>
              <a:cxnLst>
                <a:cxn ang="0">
                  <a:pos x="168" y="294"/>
                </a:cxn>
                <a:cxn ang="0">
                  <a:pos x="161" y="291"/>
                </a:cxn>
                <a:cxn ang="0">
                  <a:pos x="150" y="283"/>
                </a:cxn>
                <a:cxn ang="0">
                  <a:pos x="82" y="233"/>
                </a:cxn>
                <a:cxn ang="0">
                  <a:pos x="35" y="175"/>
                </a:cxn>
                <a:cxn ang="0">
                  <a:pos x="9" y="113"/>
                </a:cxn>
                <a:cxn ang="0">
                  <a:pos x="0" y="53"/>
                </a:cxn>
                <a:cxn ang="0">
                  <a:pos x="34" y="87"/>
                </a:cxn>
                <a:cxn ang="0">
                  <a:pos x="57" y="147"/>
                </a:cxn>
                <a:cxn ang="0">
                  <a:pos x="92" y="203"/>
                </a:cxn>
                <a:cxn ang="0">
                  <a:pos x="140" y="245"/>
                </a:cxn>
                <a:cxn ang="0">
                  <a:pos x="174" y="256"/>
                </a:cxn>
                <a:cxn ang="0">
                  <a:pos x="192" y="244"/>
                </a:cxn>
                <a:cxn ang="0">
                  <a:pos x="215" y="227"/>
                </a:cxn>
                <a:cxn ang="0">
                  <a:pos x="233" y="214"/>
                </a:cxn>
                <a:cxn ang="0">
                  <a:pos x="221" y="195"/>
                </a:cxn>
                <a:cxn ang="0">
                  <a:pos x="197" y="162"/>
                </a:cxn>
                <a:cxn ang="0">
                  <a:pos x="177" y="125"/>
                </a:cxn>
                <a:cxn ang="0">
                  <a:pos x="163" y="85"/>
                </a:cxn>
                <a:cxn ang="0">
                  <a:pos x="160" y="49"/>
                </a:cxn>
                <a:cxn ang="0">
                  <a:pos x="166" y="24"/>
                </a:cxn>
                <a:cxn ang="0">
                  <a:pos x="174" y="5"/>
                </a:cxn>
                <a:cxn ang="0">
                  <a:pos x="184" y="0"/>
                </a:cxn>
                <a:cxn ang="0">
                  <a:pos x="196" y="2"/>
                </a:cxn>
                <a:cxn ang="0">
                  <a:pos x="200" y="12"/>
                </a:cxn>
                <a:cxn ang="0">
                  <a:pos x="197" y="27"/>
                </a:cxn>
                <a:cxn ang="0">
                  <a:pos x="191" y="46"/>
                </a:cxn>
                <a:cxn ang="0">
                  <a:pos x="190" y="78"/>
                </a:cxn>
                <a:cxn ang="0">
                  <a:pos x="212" y="129"/>
                </a:cxn>
                <a:cxn ang="0">
                  <a:pos x="244" y="176"/>
                </a:cxn>
                <a:cxn ang="0">
                  <a:pos x="268" y="207"/>
                </a:cxn>
                <a:cxn ang="0">
                  <a:pos x="284" y="215"/>
                </a:cxn>
                <a:cxn ang="0">
                  <a:pos x="312" y="222"/>
                </a:cxn>
                <a:cxn ang="0">
                  <a:pos x="335" y="228"/>
                </a:cxn>
                <a:cxn ang="0">
                  <a:pos x="349" y="231"/>
                </a:cxn>
                <a:cxn ang="0">
                  <a:pos x="362" y="243"/>
                </a:cxn>
                <a:cxn ang="0">
                  <a:pos x="362" y="269"/>
                </a:cxn>
                <a:cxn ang="0">
                  <a:pos x="313" y="290"/>
                </a:cxn>
                <a:cxn ang="0">
                  <a:pos x="319" y="301"/>
                </a:cxn>
                <a:cxn ang="0">
                  <a:pos x="333" y="326"/>
                </a:cxn>
                <a:cxn ang="0">
                  <a:pos x="346" y="347"/>
                </a:cxn>
                <a:cxn ang="0">
                  <a:pos x="351" y="358"/>
                </a:cxn>
              </a:cxnLst>
              <a:rect l="0" t="0" r="r" b="b"/>
              <a:pathLst>
                <a:path w="365" h="412">
                  <a:moveTo>
                    <a:pt x="234" y="412"/>
                  </a:moveTo>
                  <a:lnTo>
                    <a:pt x="168" y="294"/>
                  </a:lnTo>
                  <a:lnTo>
                    <a:pt x="166" y="293"/>
                  </a:lnTo>
                  <a:lnTo>
                    <a:pt x="161" y="291"/>
                  </a:lnTo>
                  <a:lnTo>
                    <a:pt x="155" y="288"/>
                  </a:lnTo>
                  <a:lnTo>
                    <a:pt x="150" y="283"/>
                  </a:lnTo>
                  <a:lnTo>
                    <a:pt x="113" y="260"/>
                  </a:lnTo>
                  <a:lnTo>
                    <a:pt x="82" y="233"/>
                  </a:lnTo>
                  <a:lnTo>
                    <a:pt x="56" y="205"/>
                  </a:lnTo>
                  <a:lnTo>
                    <a:pt x="35" y="175"/>
                  </a:lnTo>
                  <a:lnTo>
                    <a:pt x="20" y="144"/>
                  </a:lnTo>
                  <a:lnTo>
                    <a:pt x="9" y="113"/>
                  </a:lnTo>
                  <a:lnTo>
                    <a:pt x="2" y="83"/>
                  </a:lnTo>
                  <a:lnTo>
                    <a:pt x="0" y="53"/>
                  </a:lnTo>
                  <a:lnTo>
                    <a:pt x="28" y="57"/>
                  </a:lnTo>
                  <a:lnTo>
                    <a:pt x="34" y="87"/>
                  </a:lnTo>
                  <a:lnTo>
                    <a:pt x="45" y="117"/>
                  </a:lnTo>
                  <a:lnTo>
                    <a:pt x="57" y="147"/>
                  </a:lnTo>
                  <a:lnTo>
                    <a:pt x="73" y="176"/>
                  </a:lnTo>
                  <a:lnTo>
                    <a:pt x="92" y="203"/>
                  </a:lnTo>
                  <a:lnTo>
                    <a:pt x="115" y="227"/>
                  </a:lnTo>
                  <a:lnTo>
                    <a:pt x="140" y="245"/>
                  </a:lnTo>
                  <a:lnTo>
                    <a:pt x="169" y="258"/>
                  </a:lnTo>
                  <a:lnTo>
                    <a:pt x="174" y="256"/>
                  </a:lnTo>
                  <a:lnTo>
                    <a:pt x="182" y="251"/>
                  </a:lnTo>
                  <a:lnTo>
                    <a:pt x="192" y="244"/>
                  </a:lnTo>
                  <a:lnTo>
                    <a:pt x="204" y="235"/>
                  </a:lnTo>
                  <a:lnTo>
                    <a:pt x="215" y="227"/>
                  </a:lnTo>
                  <a:lnTo>
                    <a:pt x="226" y="218"/>
                  </a:lnTo>
                  <a:lnTo>
                    <a:pt x="233" y="214"/>
                  </a:lnTo>
                  <a:lnTo>
                    <a:pt x="235" y="212"/>
                  </a:lnTo>
                  <a:lnTo>
                    <a:pt x="221" y="195"/>
                  </a:lnTo>
                  <a:lnTo>
                    <a:pt x="208" y="179"/>
                  </a:lnTo>
                  <a:lnTo>
                    <a:pt x="197" y="162"/>
                  </a:lnTo>
                  <a:lnTo>
                    <a:pt x="186" y="144"/>
                  </a:lnTo>
                  <a:lnTo>
                    <a:pt x="177" y="125"/>
                  </a:lnTo>
                  <a:lnTo>
                    <a:pt x="169" y="106"/>
                  </a:lnTo>
                  <a:lnTo>
                    <a:pt x="163" y="85"/>
                  </a:lnTo>
                  <a:lnTo>
                    <a:pt x="160" y="63"/>
                  </a:lnTo>
                  <a:lnTo>
                    <a:pt x="160" y="49"/>
                  </a:lnTo>
                  <a:lnTo>
                    <a:pt x="162" y="35"/>
                  </a:lnTo>
                  <a:lnTo>
                    <a:pt x="166" y="24"/>
                  </a:lnTo>
                  <a:lnTo>
                    <a:pt x="170" y="11"/>
                  </a:lnTo>
                  <a:lnTo>
                    <a:pt x="174" y="5"/>
                  </a:lnTo>
                  <a:lnTo>
                    <a:pt x="178" y="2"/>
                  </a:lnTo>
                  <a:lnTo>
                    <a:pt x="184" y="0"/>
                  </a:lnTo>
                  <a:lnTo>
                    <a:pt x="191" y="0"/>
                  </a:lnTo>
                  <a:lnTo>
                    <a:pt x="196" y="2"/>
                  </a:lnTo>
                  <a:lnTo>
                    <a:pt x="199" y="7"/>
                  </a:lnTo>
                  <a:lnTo>
                    <a:pt x="200" y="12"/>
                  </a:lnTo>
                  <a:lnTo>
                    <a:pt x="199" y="18"/>
                  </a:lnTo>
                  <a:lnTo>
                    <a:pt x="197" y="27"/>
                  </a:lnTo>
                  <a:lnTo>
                    <a:pt x="193" y="37"/>
                  </a:lnTo>
                  <a:lnTo>
                    <a:pt x="191" y="46"/>
                  </a:lnTo>
                  <a:lnTo>
                    <a:pt x="189" y="56"/>
                  </a:lnTo>
                  <a:lnTo>
                    <a:pt x="190" y="78"/>
                  </a:lnTo>
                  <a:lnTo>
                    <a:pt x="199" y="103"/>
                  </a:lnTo>
                  <a:lnTo>
                    <a:pt x="212" y="129"/>
                  </a:lnTo>
                  <a:lnTo>
                    <a:pt x="228" y="153"/>
                  </a:lnTo>
                  <a:lnTo>
                    <a:pt x="244" y="176"/>
                  </a:lnTo>
                  <a:lnTo>
                    <a:pt x="258" y="194"/>
                  </a:lnTo>
                  <a:lnTo>
                    <a:pt x="268" y="207"/>
                  </a:lnTo>
                  <a:lnTo>
                    <a:pt x="272" y="213"/>
                  </a:lnTo>
                  <a:lnTo>
                    <a:pt x="284" y="215"/>
                  </a:lnTo>
                  <a:lnTo>
                    <a:pt x="298" y="218"/>
                  </a:lnTo>
                  <a:lnTo>
                    <a:pt x="312" y="222"/>
                  </a:lnTo>
                  <a:lnTo>
                    <a:pt x="324" y="224"/>
                  </a:lnTo>
                  <a:lnTo>
                    <a:pt x="335" y="228"/>
                  </a:lnTo>
                  <a:lnTo>
                    <a:pt x="343" y="229"/>
                  </a:lnTo>
                  <a:lnTo>
                    <a:pt x="349" y="231"/>
                  </a:lnTo>
                  <a:lnTo>
                    <a:pt x="351" y="231"/>
                  </a:lnTo>
                  <a:lnTo>
                    <a:pt x="362" y="243"/>
                  </a:lnTo>
                  <a:lnTo>
                    <a:pt x="365" y="256"/>
                  </a:lnTo>
                  <a:lnTo>
                    <a:pt x="362" y="269"/>
                  </a:lnTo>
                  <a:lnTo>
                    <a:pt x="351" y="278"/>
                  </a:lnTo>
                  <a:lnTo>
                    <a:pt x="313" y="290"/>
                  </a:lnTo>
                  <a:lnTo>
                    <a:pt x="314" y="293"/>
                  </a:lnTo>
                  <a:lnTo>
                    <a:pt x="319" y="301"/>
                  </a:lnTo>
                  <a:lnTo>
                    <a:pt x="325" y="313"/>
                  </a:lnTo>
                  <a:lnTo>
                    <a:pt x="333" y="326"/>
                  </a:lnTo>
                  <a:lnTo>
                    <a:pt x="340" y="337"/>
                  </a:lnTo>
                  <a:lnTo>
                    <a:pt x="346" y="347"/>
                  </a:lnTo>
                  <a:lnTo>
                    <a:pt x="350" y="356"/>
                  </a:lnTo>
                  <a:lnTo>
                    <a:pt x="351" y="358"/>
                  </a:lnTo>
                  <a:lnTo>
                    <a:pt x="234" y="4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74"/>
            <p:cNvSpPr>
              <a:spLocks/>
            </p:cNvSpPr>
            <p:nvPr/>
          </p:nvSpPr>
          <p:spPr bwMode="auto">
            <a:xfrm>
              <a:off x="3803" y="3517"/>
              <a:ext cx="72" cy="72"/>
            </a:xfrm>
            <a:custGeom>
              <a:avLst/>
              <a:gdLst/>
              <a:ahLst/>
              <a:cxnLst>
                <a:cxn ang="0">
                  <a:pos x="64" y="0"/>
                </a:cxn>
                <a:cxn ang="0">
                  <a:pos x="72" y="16"/>
                </a:cxn>
                <a:cxn ang="0">
                  <a:pos x="141" y="22"/>
                </a:cxn>
                <a:cxn ang="0">
                  <a:pos x="143" y="27"/>
                </a:cxn>
                <a:cxn ang="0">
                  <a:pos x="144" y="31"/>
                </a:cxn>
                <a:cxn ang="0">
                  <a:pos x="143" y="33"/>
                </a:cxn>
                <a:cxn ang="0">
                  <a:pos x="140" y="37"/>
                </a:cxn>
                <a:cxn ang="0">
                  <a:pos x="134" y="40"/>
                </a:cxn>
                <a:cxn ang="0">
                  <a:pos x="127" y="43"/>
                </a:cxn>
                <a:cxn ang="0">
                  <a:pos x="118" y="45"/>
                </a:cxn>
                <a:cxn ang="0">
                  <a:pos x="110" y="46"/>
                </a:cxn>
                <a:cxn ang="0">
                  <a:pos x="103" y="47"/>
                </a:cxn>
                <a:cxn ang="0">
                  <a:pos x="96" y="48"/>
                </a:cxn>
                <a:cxn ang="0">
                  <a:pos x="93" y="50"/>
                </a:cxn>
                <a:cxn ang="0">
                  <a:pos x="91" y="53"/>
                </a:cxn>
                <a:cxn ang="0">
                  <a:pos x="96" y="69"/>
                </a:cxn>
                <a:cxn ang="0">
                  <a:pos x="105" y="91"/>
                </a:cxn>
                <a:cxn ang="0">
                  <a:pos x="114" y="111"/>
                </a:cxn>
                <a:cxn ang="0">
                  <a:pos x="118" y="119"/>
                </a:cxn>
                <a:cxn ang="0">
                  <a:pos x="64" y="144"/>
                </a:cxn>
                <a:cxn ang="0">
                  <a:pos x="63" y="141"/>
                </a:cxn>
                <a:cxn ang="0">
                  <a:pos x="58" y="134"/>
                </a:cxn>
                <a:cxn ang="0">
                  <a:pos x="51" y="125"/>
                </a:cxn>
                <a:cxn ang="0">
                  <a:pos x="44" y="114"/>
                </a:cxn>
                <a:cxn ang="0">
                  <a:pos x="37" y="102"/>
                </a:cxn>
                <a:cxn ang="0">
                  <a:pos x="30" y="92"/>
                </a:cxn>
                <a:cxn ang="0">
                  <a:pos x="25" y="83"/>
                </a:cxn>
                <a:cxn ang="0">
                  <a:pos x="22" y="77"/>
                </a:cxn>
                <a:cxn ang="0">
                  <a:pos x="19" y="71"/>
                </a:cxn>
                <a:cxn ang="0">
                  <a:pos x="13" y="63"/>
                </a:cxn>
                <a:cxn ang="0">
                  <a:pos x="6" y="55"/>
                </a:cxn>
                <a:cxn ang="0">
                  <a:pos x="0" y="47"/>
                </a:cxn>
                <a:cxn ang="0">
                  <a:pos x="64" y="0"/>
                </a:cxn>
              </a:cxnLst>
              <a:rect l="0" t="0" r="r" b="b"/>
              <a:pathLst>
                <a:path w="144" h="144">
                  <a:moveTo>
                    <a:pt x="64" y="0"/>
                  </a:moveTo>
                  <a:lnTo>
                    <a:pt x="72" y="16"/>
                  </a:lnTo>
                  <a:lnTo>
                    <a:pt x="141" y="22"/>
                  </a:lnTo>
                  <a:lnTo>
                    <a:pt x="143" y="27"/>
                  </a:lnTo>
                  <a:lnTo>
                    <a:pt x="144" y="31"/>
                  </a:lnTo>
                  <a:lnTo>
                    <a:pt x="143" y="33"/>
                  </a:lnTo>
                  <a:lnTo>
                    <a:pt x="140" y="37"/>
                  </a:lnTo>
                  <a:lnTo>
                    <a:pt x="134" y="40"/>
                  </a:lnTo>
                  <a:lnTo>
                    <a:pt x="127" y="43"/>
                  </a:lnTo>
                  <a:lnTo>
                    <a:pt x="118" y="45"/>
                  </a:lnTo>
                  <a:lnTo>
                    <a:pt x="110" y="46"/>
                  </a:lnTo>
                  <a:lnTo>
                    <a:pt x="103" y="47"/>
                  </a:lnTo>
                  <a:lnTo>
                    <a:pt x="96" y="48"/>
                  </a:lnTo>
                  <a:lnTo>
                    <a:pt x="93" y="50"/>
                  </a:lnTo>
                  <a:lnTo>
                    <a:pt x="91" y="53"/>
                  </a:lnTo>
                  <a:lnTo>
                    <a:pt x="96" y="69"/>
                  </a:lnTo>
                  <a:lnTo>
                    <a:pt x="105" y="91"/>
                  </a:lnTo>
                  <a:lnTo>
                    <a:pt x="114" y="111"/>
                  </a:lnTo>
                  <a:lnTo>
                    <a:pt x="118" y="119"/>
                  </a:lnTo>
                  <a:lnTo>
                    <a:pt x="64" y="144"/>
                  </a:lnTo>
                  <a:lnTo>
                    <a:pt x="63" y="141"/>
                  </a:lnTo>
                  <a:lnTo>
                    <a:pt x="58" y="134"/>
                  </a:lnTo>
                  <a:lnTo>
                    <a:pt x="51" y="125"/>
                  </a:lnTo>
                  <a:lnTo>
                    <a:pt x="44" y="114"/>
                  </a:lnTo>
                  <a:lnTo>
                    <a:pt x="37" y="102"/>
                  </a:lnTo>
                  <a:lnTo>
                    <a:pt x="30" y="92"/>
                  </a:lnTo>
                  <a:lnTo>
                    <a:pt x="25" y="83"/>
                  </a:lnTo>
                  <a:lnTo>
                    <a:pt x="22" y="77"/>
                  </a:lnTo>
                  <a:lnTo>
                    <a:pt x="19" y="71"/>
                  </a:lnTo>
                  <a:lnTo>
                    <a:pt x="13" y="63"/>
                  </a:lnTo>
                  <a:lnTo>
                    <a:pt x="6" y="55"/>
                  </a:lnTo>
                  <a:lnTo>
                    <a:pt x="0" y="47"/>
                  </a:lnTo>
                  <a:lnTo>
                    <a:pt x="64" y="0"/>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75"/>
            <p:cNvSpPr>
              <a:spLocks/>
            </p:cNvSpPr>
            <p:nvPr/>
          </p:nvSpPr>
          <p:spPr bwMode="auto">
            <a:xfrm>
              <a:off x="3713" y="3429"/>
              <a:ext cx="87" cy="17"/>
            </a:xfrm>
            <a:custGeom>
              <a:avLst/>
              <a:gdLst/>
              <a:ahLst/>
              <a:cxnLst>
                <a:cxn ang="0">
                  <a:pos x="0" y="20"/>
                </a:cxn>
                <a:cxn ang="0">
                  <a:pos x="3" y="0"/>
                </a:cxn>
                <a:cxn ang="0">
                  <a:pos x="175" y="15"/>
                </a:cxn>
                <a:cxn ang="0">
                  <a:pos x="172" y="35"/>
                </a:cxn>
                <a:cxn ang="0">
                  <a:pos x="0" y="20"/>
                </a:cxn>
              </a:cxnLst>
              <a:rect l="0" t="0" r="r" b="b"/>
              <a:pathLst>
                <a:path w="175" h="35">
                  <a:moveTo>
                    <a:pt x="0" y="20"/>
                  </a:moveTo>
                  <a:lnTo>
                    <a:pt x="3" y="0"/>
                  </a:lnTo>
                  <a:lnTo>
                    <a:pt x="175" y="15"/>
                  </a:lnTo>
                  <a:lnTo>
                    <a:pt x="172" y="35"/>
                  </a:lnTo>
                  <a:lnTo>
                    <a:pt x="0"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76"/>
            <p:cNvSpPr>
              <a:spLocks/>
            </p:cNvSpPr>
            <p:nvPr/>
          </p:nvSpPr>
          <p:spPr bwMode="auto">
            <a:xfrm>
              <a:off x="4080" y="3425"/>
              <a:ext cx="110" cy="105"/>
            </a:xfrm>
            <a:custGeom>
              <a:avLst/>
              <a:gdLst/>
              <a:ahLst/>
              <a:cxnLst>
                <a:cxn ang="0">
                  <a:pos x="0" y="134"/>
                </a:cxn>
                <a:cxn ang="0">
                  <a:pos x="2" y="131"/>
                </a:cxn>
                <a:cxn ang="0">
                  <a:pos x="9" y="122"/>
                </a:cxn>
                <a:cxn ang="0">
                  <a:pos x="19" y="109"/>
                </a:cxn>
                <a:cxn ang="0">
                  <a:pos x="31" y="94"/>
                </a:cxn>
                <a:cxn ang="0">
                  <a:pos x="42" y="79"/>
                </a:cxn>
                <a:cxn ang="0">
                  <a:pos x="53" y="66"/>
                </a:cxn>
                <a:cxn ang="0">
                  <a:pos x="61" y="56"/>
                </a:cxn>
                <a:cxn ang="0">
                  <a:pos x="66" y="50"/>
                </a:cxn>
                <a:cxn ang="0">
                  <a:pos x="70" y="42"/>
                </a:cxn>
                <a:cxn ang="0">
                  <a:pos x="74" y="31"/>
                </a:cxn>
                <a:cxn ang="0">
                  <a:pos x="76" y="19"/>
                </a:cxn>
                <a:cxn ang="0">
                  <a:pos x="77" y="15"/>
                </a:cxn>
                <a:cxn ang="0">
                  <a:pos x="220" y="0"/>
                </a:cxn>
                <a:cxn ang="0">
                  <a:pos x="198" y="102"/>
                </a:cxn>
                <a:cxn ang="0">
                  <a:pos x="130" y="183"/>
                </a:cxn>
                <a:cxn ang="0">
                  <a:pos x="84" y="209"/>
                </a:cxn>
                <a:cxn ang="0">
                  <a:pos x="0" y="134"/>
                </a:cxn>
              </a:cxnLst>
              <a:rect l="0" t="0" r="r" b="b"/>
              <a:pathLst>
                <a:path w="220" h="209">
                  <a:moveTo>
                    <a:pt x="0" y="134"/>
                  </a:moveTo>
                  <a:lnTo>
                    <a:pt x="2" y="131"/>
                  </a:lnTo>
                  <a:lnTo>
                    <a:pt x="9" y="122"/>
                  </a:lnTo>
                  <a:lnTo>
                    <a:pt x="19" y="109"/>
                  </a:lnTo>
                  <a:lnTo>
                    <a:pt x="31" y="94"/>
                  </a:lnTo>
                  <a:lnTo>
                    <a:pt x="42" y="79"/>
                  </a:lnTo>
                  <a:lnTo>
                    <a:pt x="53" y="66"/>
                  </a:lnTo>
                  <a:lnTo>
                    <a:pt x="61" y="56"/>
                  </a:lnTo>
                  <a:lnTo>
                    <a:pt x="66" y="50"/>
                  </a:lnTo>
                  <a:lnTo>
                    <a:pt x="70" y="42"/>
                  </a:lnTo>
                  <a:lnTo>
                    <a:pt x="74" y="31"/>
                  </a:lnTo>
                  <a:lnTo>
                    <a:pt x="76" y="19"/>
                  </a:lnTo>
                  <a:lnTo>
                    <a:pt x="77" y="15"/>
                  </a:lnTo>
                  <a:lnTo>
                    <a:pt x="220" y="0"/>
                  </a:lnTo>
                  <a:lnTo>
                    <a:pt x="198" y="102"/>
                  </a:lnTo>
                  <a:lnTo>
                    <a:pt x="130" y="183"/>
                  </a:lnTo>
                  <a:lnTo>
                    <a:pt x="84" y="209"/>
                  </a:lnTo>
                  <a:lnTo>
                    <a:pt x="0" y="1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77"/>
            <p:cNvSpPr>
              <a:spLocks/>
            </p:cNvSpPr>
            <p:nvPr/>
          </p:nvSpPr>
          <p:spPr bwMode="auto">
            <a:xfrm>
              <a:off x="4022" y="3394"/>
              <a:ext cx="180" cy="205"/>
            </a:xfrm>
            <a:custGeom>
              <a:avLst/>
              <a:gdLst/>
              <a:ahLst/>
              <a:cxnLst>
                <a:cxn ang="0">
                  <a:pos x="198" y="295"/>
                </a:cxn>
                <a:cxn ang="0">
                  <a:pos x="204" y="290"/>
                </a:cxn>
                <a:cxn ang="0">
                  <a:pos x="216" y="284"/>
                </a:cxn>
                <a:cxn ang="0">
                  <a:pos x="281" y="235"/>
                </a:cxn>
                <a:cxn ang="0">
                  <a:pos x="321" y="181"/>
                </a:cxn>
                <a:cxn ang="0">
                  <a:pos x="345" y="121"/>
                </a:cxn>
                <a:cxn ang="0">
                  <a:pos x="360" y="59"/>
                </a:cxn>
                <a:cxn ang="0">
                  <a:pos x="322" y="90"/>
                </a:cxn>
                <a:cxn ang="0">
                  <a:pos x="304" y="148"/>
                </a:cxn>
                <a:cxn ang="0">
                  <a:pos x="271" y="198"/>
                </a:cxn>
                <a:cxn ang="0">
                  <a:pos x="225" y="241"/>
                </a:cxn>
                <a:cxn ang="0">
                  <a:pos x="192" y="256"/>
                </a:cxn>
                <a:cxn ang="0">
                  <a:pos x="173" y="244"/>
                </a:cxn>
                <a:cxn ang="0">
                  <a:pos x="150" y="227"/>
                </a:cxn>
                <a:cxn ang="0">
                  <a:pos x="133" y="214"/>
                </a:cxn>
                <a:cxn ang="0">
                  <a:pos x="143" y="194"/>
                </a:cxn>
                <a:cxn ang="0">
                  <a:pos x="168" y="159"/>
                </a:cxn>
                <a:cxn ang="0">
                  <a:pos x="188" y="123"/>
                </a:cxn>
                <a:cxn ang="0">
                  <a:pos x="202" y="84"/>
                </a:cxn>
                <a:cxn ang="0">
                  <a:pos x="206" y="49"/>
                </a:cxn>
                <a:cxn ang="0">
                  <a:pos x="200" y="24"/>
                </a:cxn>
                <a:cxn ang="0">
                  <a:pos x="192" y="6"/>
                </a:cxn>
                <a:cxn ang="0">
                  <a:pos x="181" y="0"/>
                </a:cxn>
                <a:cxn ang="0">
                  <a:pos x="170" y="3"/>
                </a:cxn>
                <a:cxn ang="0">
                  <a:pos x="165" y="12"/>
                </a:cxn>
                <a:cxn ang="0">
                  <a:pos x="169" y="28"/>
                </a:cxn>
                <a:cxn ang="0">
                  <a:pos x="174" y="45"/>
                </a:cxn>
                <a:cxn ang="0">
                  <a:pos x="176" y="77"/>
                </a:cxn>
                <a:cxn ang="0">
                  <a:pos x="157" y="126"/>
                </a:cxn>
                <a:cxn ang="0">
                  <a:pos x="127" y="172"/>
                </a:cxn>
                <a:cxn ang="0">
                  <a:pos x="101" y="204"/>
                </a:cxn>
                <a:cxn ang="0">
                  <a:pos x="81" y="214"/>
                </a:cxn>
                <a:cxn ang="0">
                  <a:pos x="55" y="221"/>
                </a:cxn>
                <a:cxn ang="0">
                  <a:pos x="32" y="227"/>
                </a:cxn>
                <a:cxn ang="0">
                  <a:pos x="18" y="231"/>
                </a:cxn>
                <a:cxn ang="0">
                  <a:pos x="4" y="242"/>
                </a:cxn>
                <a:cxn ang="0">
                  <a:pos x="4" y="269"/>
                </a:cxn>
                <a:cxn ang="0">
                  <a:pos x="53" y="290"/>
                </a:cxn>
                <a:cxn ang="0">
                  <a:pos x="37" y="327"/>
                </a:cxn>
                <a:cxn ang="0">
                  <a:pos x="21" y="363"/>
                </a:cxn>
              </a:cxnLst>
              <a:rect l="0" t="0" r="r" b="b"/>
              <a:pathLst>
                <a:path w="360" h="411">
                  <a:moveTo>
                    <a:pt x="132" y="411"/>
                  </a:moveTo>
                  <a:lnTo>
                    <a:pt x="198" y="295"/>
                  </a:lnTo>
                  <a:lnTo>
                    <a:pt x="200" y="294"/>
                  </a:lnTo>
                  <a:lnTo>
                    <a:pt x="204" y="290"/>
                  </a:lnTo>
                  <a:lnTo>
                    <a:pt x="210" y="287"/>
                  </a:lnTo>
                  <a:lnTo>
                    <a:pt x="216" y="284"/>
                  </a:lnTo>
                  <a:lnTo>
                    <a:pt x="252" y="260"/>
                  </a:lnTo>
                  <a:lnTo>
                    <a:pt x="281" y="235"/>
                  </a:lnTo>
                  <a:lnTo>
                    <a:pt x="304" y="209"/>
                  </a:lnTo>
                  <a:lnTo>
                    <a:pt x="321" y="181"/>
                  </a:lnTo>
                  <a:lnTo>
                    <a:pt x="335" y="151"/>
                  </a:lnTo>
                  <a:lnTo>
                    <a:pt x="345" y="121"/>
                  </a:lnTo>
                  <a:lnTo>
                    <a:pt x="353" y="90"/>
                  </a:lnTo>
                  <a:lnTo>
                    <a:pt x="360" y="59"/>
                  </a:lnTo>
                  <a:lnTo>
                    <a:pt x="327" y="59"/>
                  </a:lnTo>
                  <a:lnTo>
                    <a:pt x="322" y="90"/>
                  </a:lnTo>
                  <a:lnTo>
                    <a:pt x="315" y="119"/>
                  </a:lnTo>
                  <a:lnTo>
                    <a:pt x="304" y="148"/>
                  </a:lnTo>
                  <a:lnTo>
                    <a:pt x="290" y="174"/>
                  </a:lnTo>
                  <a:lnTo>
                    <a:pt x="271" y="198"/>
                  </a:lnTo>
                  <a:lnTo>
                    <a:pt x="251" y="220"/>
                  </a:lnTo>
                  <a:lnTo>
                    <a:pt x="225" y="241"/>
                  </a:lnTo>
                  <a:lnTo>
                    <a:pt x="196" y="257"/>
                  </a:lnTo>
                  <a:lnTo>
                    <a:pt x="192" y="256"/>
                  </a:lnTo>
                  <a:lnTo>
                    <a:pt x="184" y="251"/>
                  </a:lnTo>
                  <a:lnTo>
                    <a:pt x="173" y="244"/>
                  </a:lnTo>
                  <a:lnTo>
                    <a:pt x="162" y="235"/>
                  </a:lnTo>
                  <a:lnTo>
                    <a:pt x="150" y="227"/>
                  </a:lnTo>
                  <a:lnTo>
                    <a:pt x="140" y="219"/>
                  </a:lnTo>
                  <a:lnTo>
                    <a:pt x="133" y="214"/>
                  </a:lnTo>
                  <a:lnTo>
                    <a:pt x="131" y="212"/>
                  </a:lnTo>
                  <a:lnTo>
                    <a:pt x="143" y="194"/>
                  </a:lnTo>
                  <a:lnTo>
                    <a:pt x="156" y="176"/>
                  </a:lnTo>
                  <a:lnTo>
                    <a:pt x="168" y="159"/>
                  </a:lnTo>
                  <a:lnTo>
                    <a:pt x="179" y="141"/>
                  </a:lnTo>
                  <a:lnTo>
                    <a:pt x="188" y="123"/>
                  </a:lnTo>
                  <a:lnTo>
                    <a:pt x="196" y="104"/>
                  </a:lnTo>
                  <a:lnTo>
                    <a:pt x="202" y="84"/>
                  </a:lnTo>
                  <a:lnTo>
                    <a:pt x="206" y="62"/>
                  </a:lnTo>
                  <a:lnTo>
                    <a:pt x="206" y="49"/>
                  </a:lnTo>
                  <a:lnTo>
                    <a:pt x="203" y="36"/>
                  </a:lnTo>
                  <a:lnTo>
                    <a:pt x="200" y="24"/>
                  </a:lnTo>
                  <a:lnTo>
                    <a:pt x="195" y="12"/>
                  </a:lnTo>
                  <a:lnTo>
                    <a:pt x="192" y="6"/>
                  </a:lnTo>
                  <a:lnTo>
                    <a:pt x="187" y="1"/>
                  </a:lnTo>
                  <a:lnTo>
                    <a:pt x="181" y="0"/>
                  </a:lnTo>
                  <a:lnTo>
                    <a:pt x="176" y="0"/>
                  </a:lnTo>
                  <a:lnTo>
                    <a:pt x="170" y="3"/>
                  </a:lnTo>
                  <a:lnTo>
                    <a:pt x="166" y="7"/>
                  </a:lnTo>
                  <a:lnTo>
                    <a:pt x="165" y="12"/>
                  </a:lnTo>
                  <a:lnTo>
                    <a:pt x="166" y="19"/>
                  </a:lnTo>
                  <a:lnTo>
                    <a:pt x="169" y="28"/>
                  </a:lnTo>
                  <a:lnTo>
                    <a:pt x="172" y="37"/>
                  </a:lnTo>
                  <a:lnTo>
                    <a:pt x="174" y="45"/>
                  </a:lnTo>
                  <a:lnTo>
                    <a:pt x="177" y="56"/>
                  </a:lnTo>
                  <a:lnTo>
                    <a:pt x="176" y="77"/>
                  </a:lnTo>
                  <a:lnTo>
                    <a:pt x="169" y="102"/>
                  </a:lnTo>
                  <a:lnTo>
                    <a:pt x="157" y="126"/>
                  </a:lnTo>
                  <a:lnTo>
                    <a:pt x="142" y="149"/>
                  </a:lnTo>
                  <a:lnTo>
                    <a:pt x="127" y="172"/>
                  </a:lnTo>
                  <a:lnTo>
                    <a:pt x="113" y="190"/>
                  </a:lnTo>
                  <a:lnTo>
                    <a:pt x="101" y="204"/>
                  </a:lnTo>
                  <a:lnTo>
                    <a:pt x="94" y="212"/>
                  </a:lnTo>
                  <a:lnTo>
                    <a:pt x="81" y="214"/>
                  </a:lnTo>
                  <a:lnTo>
                    <a:pt x="67" y="218"/>
                  </a:lnTo>
                  <a:lnTo>
                    <a:pt x="55" y="221"/>
                  </a:lnTo>
                  <a:lnTo>
                    <a:pt x="42" y="224"/>
                  </a:lnTo>
                  <a:lnTo>
                    <a:pt x="32" y="227"/>
                  </a:lnTo>
                  <a:lnTo>
                    <a:pt x="23" y="228"/>
                  </a:lnTo>
                  <a:lnTo>
                    <a:pt x="18" y="231"/>
                  </a:lnTo>
                  <a:lnTo>
                    <a:pt x="15" y="231"/>
                  </a:lnTo>
                  <a:lnTo>
                    <a:pt x="4" y="242"/>
                  </a:lnTo>
                  <a:lnTo>
                    <a:pt x="0" y="256"/>
                  </a:lnTo>
                  <a:lnTo>
                    <a:pt x="4" y="269"/>
                  </a:lnTo>
                  <a:lnTo>
                    <a:pt x="15" y="278"/>
                  </a:lnTo>
                  <a:lnTo>
                    <a:pt x="53" y="290"/>
                  </a:lnTo>
                  <a:lnTo>
                    <a:pt x="48" y="303"/>
                  </a:lnTo>
                  <a:lnTo>
                    <a:pt x="37" y="327"/>
                  </a:lnTo>
                  <a:lnTo>
                    <a:pt x="26" y="351"/>
                  </a:lnTo>
                  <a:lnTo>
                    <a:pt x="21" y="363"/>
                  </a:lnTo>
                  <a:lnTo>
                    <a:pt x="132" y="4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78"/>
            <p:cNvSpPr>
              <a:spLocks/>
            </p:cNvSpPr>
            <p:nvPr/>
          </p:nvSpPr>
          <p:spPr bwMode="auto">
            <a:xfrm>
              <a:off x="4040" y="3508"/>
              <a:ext cx="72" cy="72"/>
            </a:xfrm>
            <a:custGeom>
              <a:avLst/>
              <a:gdLst/>
              <a:ahLst/>
              <a:cxnLst>
                <a:cxn ang="0">
                  <a:pos x="80" y="0"/>
                </a:cxn>
                <a:cxn ang="0">
                  <a:pos x="72" y="16"/>
                </a:cxn>
                <a:cxn ang="0">
                  <a:pos x="3" y="21"/>
                </a:cxn>
                <a:cxn ang="0">
                  <a:pos x="1" y="27"/>
                </a:cxn>
                <a:cxn ang="0">
                  <a:pos x="0" y="30"/>
                </a:cxn>
                <a:cxn ang="0">
                  <a:pos x="0" y="34"/>
                </a:cxn>
                <a:cxn ang="0">
                  <a:pos x="4" y="37"/>
                </a:cxn>
                <a:cxn ang="0">
                  <a:pos x="10" y="41"/>
                </a:cxn>
                <a:cxn ang="0">
                  <a:pos x="16" y="44"/>
                </a:cxn>
                <a:cxn ang="0">
                  <a:pos x="26" y="45"/>
                </a:cxn>
                <a:cxn ang="0">
                  <a:pos x="34" y="46"/>
                </a:cxn>
                <a:cxn ang="0">
                  <a:pos x="41" y="47"/>
                </a:cxn>
                <a:cxn ang="0">
                  <a:pos x="48" y="49"/>
                </a:cxn>
                <a:cxn ang="0">
                  <a:pos x="51" y="50"/>
                </a:cxn>
                <a:cxn ang="0">
                  <a:pos x="52" y="52"/>
                </a:cxn>
                <a:cxn ang="0">
                  <a:pos x="48" y="69"/>
                </a:cxn>
                <a:cxn ang="0">
                  <a:pos x="38" y="91"/>
                </a:cxn>
                <a:cxn ang="0">
                  <a:pos x="29" y="111"/>
                </a:cxn>
                <a:cxn ang="0">
                  <a:pos x="26" y="119"/>
                </a:cxn>
                <a:cxn ang="0">
                  <a:pos x="80" y="144"/>
                </a:cxn>
                <a:cxn ang="0">
                  <a:pos x="81" y="142"/>
                </a:cxn>
                <a:cxn ang="0">
                  <a:pos x="86" y="135"/>
                </a:cxn>
                <a:cxn ang="0">
                  <a:pos x="93" y="126"/>
                </a:cxn>
                <a:cxn ang="0">
                  <a:pos x="99" y="114"/>
                </a:cxn>
                <a:cxn ang="0">
                  <a:pos x="106" y="103"/>
                </a:cxn>
                <a:cxn ang="0">
                  <a:pos x="113" y="91"/>
                </a:cxn>
                <a:cxn ang="0">
                  <a:pos x="119" y="82"/>
                </a:cxn>
                <a:cxn ang="0">
                  <a:pos x="121" y="76"/>
                </a:cxn>
                <a:cxn ang="0">
                  <a:pos x="125" y="70"/>
                </a:cxn>
                <a:cxn ang="0">
                  <a:pos x="131" y="64"/>
                </a:cxn>
                <a:cxn ang="0">
                  <a:pos x="137" y="56"/>
                </a:cxn>
                <a:cxn ang="0">
                  <a:pos x="143" y="47"/>
                </a:cxn>
                <a:cxn ang="0">
                  <a:pos x="80" y="0"/>
                </a:cxn>
              </a:cxnLst>
              <a:rect l="0" t="0" r="r" b="b"/>
              <a:pathLst>
                <a:path w="143" h="144">
                  <a:moveTo>
                    <a:pt x="80" y="0"/>
                  </a:moveTo>
                  <a:lnTo>
                    <a:pt x="72" y="16"/>
                  </a:lnTo>
                  <a:lnTo>
                    <a:pt x="3" y="21"/>
                  </a:lnTo>
                  <a:lnTo>
                    <a:pt x="1" y="27"/>
                  </a:lnTo>
                  <a:lnTo>
                    <a:pt x="0" y="30"/>
                  </a:lnTo>
                  <a:lnTo>
                    <a:pt x="0" y="34"/>
                  </a:lnTo>
                  <a:lnTo>
                    <a:pt x="4" y="37"/>
                  </a:lnTo>
                  <a:lnTo>
                    <a:pt x="10" y="41"/>
                  </a:lnTo>
                  <a:lnTo>
                    <a:pt x="16" y="44"/>
                  </a:lnTo>
                  <a:lnTo>
                    <a:pt x="26" y="45"/>
                  </a:lnTo>
                  <a:lnTo>
                    <a:pt x="34" y="46"/>
                  </a:lnTo>
                  <a:lnTo>
                    <a:pt x="41" y="47"/>
                  </a:lnTo>
                  <a:lnTo>
                    <a:pt x="48" y="49"/>
                  </a:lnTo>
                  <a:lnTo>
                    <a:pt x="51" y="50"/>
                  </a:lnTo>
                  <a:lnTo>
                    <a:pt x="52" y="52"/>
                  </a:lnTo>
                  <a:lnTo>
                    <a:pt x="48" y="69"/>
                  </a:lnTo>
                  <a:lnTo>
                    <a:pt x="38" y="91"/>
                  </a:lnTo>
                  <a:lnTo>
                    <a:pt x="29" y="111"/>
                  </a:lnTo>
                  <a:lnTo>
                    <a:pt x="26" y="119"/>
                  </a:lnTo>
                  <a:lnTo>
                    <a:pt x="80" y="144"/>
                  </a:lnTo>
                  <a:lnTo>
                    <a:pt x="81" y="142"/>
                  </a:lnTo>
                  <a:lnTo>
                    <a:pt x="86" y="135"/>
                  </a:lnTo>
                  <a:lnTo>
                    <a:pt x="93" y="126"/>
                  </a:lnTo>
                  <a:lnTo>
                    <a:pt x="99" y="114"/>
                  </a:lnTo>
                  <a:lnTo>
                    <a:pt x="106" y="103"/>
                  </a:lnTo>
                  <a:lnTo>
                    <a:pt x="113" y="91"/>
                  </a:lnTo>
                  <a:lnTo>
                    <a:pt x="119" y="82"/>
                  </a:lnTo>
                  <a:lnTo>
                    <a:pt x="121" y="76"/>
                  </a:lnTo>
                  <a:lnTo>
                    <a:pt x="125" y="70"/>
                  </a:lnTo>
                  <a:lnTo>
                    <a:pt x="131" y="64"/>
                  </a:lnTo>
                  <a:lnTo>
                    <a:pt x="137" y="56"/>
                  </a:lnTo>
                  <a:lnTo>
                    <a:pt x="143" y="47"/>
                  </a:lnTo>
                  <a:lnTo>
                    <a:pt x="80" y="0"/>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79"/>
            <p:cNvSpPr>
              <a:spLocks/>
            </p:cNvSpPr>
            <p:nvPr/>
          </p:nvSpPr>
          <p:spPr bwMode="auto">
            <a:xfrm>
              <a:off x="4115" y="3419"/>
              <a:ext cx="81" cy="18"/>
            </a:xfrm>
            <a:custGeom>
              <a:avLst/>
              <a:gdLst/>
              <a:ahLst/>
              <a:cxnLst>
                <a:cxn ang="0">
                  <a:pos x="164" y="19"/>
                </a:cxn>
                <a:cxn ang="0">
                  <a:pos x="161" y="0"/>
                </a:cxn>
                <a:cxn ang="0">
                  <a:pos x="0" y="16"/>
                </a:cxn>
                <a:cxn ang="0">
                  <a:pos x="2" y="36"/>
                </a:cxn>
                <a:cxn ang="0">
                  <a:pos x="164" y="19"/>
                </a:cxn>
              </a:cxnLst>
              <a:rect l="0" t="0" r="r" b="b"/>
              <a:pathLst>
                <a:path w="164" h="36">
                  <a:moveTo>
                    <a:pt x="164" y="19"/>
                  </a:moveTo>
                  <a:lnTo>
                    <a:pt x="161" y="0"/>
                  </a:lnTo>
                  <a:lnTo>
                    <a:pt x="0" y="16"/>
                  </a:lnTo>
                  <a:lnTo>
                    <a:pt x="2" y="36"/>
                  </a:lnTo>
                  <a:lnTo>
                    <a:pt x="164"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80"/>
            <p:cNvSpPr>
              <a:spLocks/>
            </p:cNvSpPr>
            <p:nvPr/>
          </p:nvSpPr>
          <p:spPr bwMode="auto">
            <a:xfrm>
              <a:off x="3792" y="3938"/>
              <a:ext cx="325" cy="62"/>
            </a:xfrm>
            <a:custGeom>
              <a:avLst/>
              <a:gdLst/>
              <a:ahLst/>
              <a:cxnLst>
                <a:cxn ang="0">
                  <a:pos x="623" y="123"/>
                </a:cxn>
                <a:cxn ang="0">
                  <a:pos x="650" y="119"/>
                </a:cxn>
                <a:cxn ang="0">
                  <a:pos x="528" y="0"/>
                </a:cxn>
                <a:cxn ang="0">
                  <a:pos x="318" y="33"/>
                </a:cxn>
                <a:cxn ang="0">
                  <a:pos x="217" y="4"/>
                </a:cxn>
                <a:cxn ang="0">
                  <a:pos x="0" y="81"/>
                </a:cxn>
                <a:cxn ang="0">
                  <a:pos x="20" y="95"/>
                </a:cxn>
                <a:cxn ang="0">
                  <a:pos x="220" y="28"/>
                </a:cxn>
                <a:cxn ang="0">
                  <a:pos x="319" y="56"/>
                </a:cxn>
                <a:cxn ang="0">
                  <a:pos x="524" y="24"/>
                </a:cxn>
                <a:cxn ang="0">
                  <a:pos x="623" y="123"/>
                </a:cxn>
              </a:cxnLst>
              <a:rect l="0" t="0" r="r" b="b"/>
              <a:pathLst>
                <a:path w="650" h="123">
                  <a:moveTo>
                    <a:pt x="623" y="123"/>
                  </a:moveTo>
                  <a:lnTo>
                    <a:pt x="650" y="119"/>
                  </a:lnTo>
                  <a:lnTo>
                    <a:pt x="528" y="0"/>
                  </a:lnTo>
                  <a:lnTo>
                    <a:pt x="318" y="33"/>
                  </a:lnTo>
                  <a:lnTo>
                    <a:pt x="217" y="4"/>
                  </a:lnTo>
                  <a:lnTo>
                    <a:pt x="0" y="81"/>
                  </a:lnTo>
                  <a:lnTo>
                    <a:pt x="20" y="95"/>
                  </a:lnTo>
                  <a:lnTo>
                    <a:pt x="220" y="28"/>
                  </a:lnTo>
                  <a:lnTo>
                    <a:pt x="319" y="56"/>
                  </a:lnTo>
                  <a:lnTo>
                    <a:pt x="524" y="24"/>
                  </a:lnTo>
                  <a:lnTo>
                    <a:pt x="623" y="1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81"/>
            <p:cNvSpPr>
              <a:spLocks/>
            </p:cNvSpPr>
            <p:nvPr/>
          </p:nvSpPr>
          <p:spPr bwMode="auto">
            <a:xfrm>
              <a:off x="3900" y="3554"/>
              <a:ext cx="116" cy="145"/>
            </a:xfrm>
            <a:custGeom>
              <a:avLst/>
              <a:gdLst/>
              <a:ahLst/>
              <a:cxnLst>
                <a:cxn ang="0">
                  <a:pos x="170" y="291"/>
                </a:cxn>
                <a:cxn ang="0">
                  <a:pos x="232" y="186"/>
                </a:cxn>
                <a:cxn ang="0">
                  <a:pos x="232" y="0"/>
                </a:cxn>
                <a:cxn ang="0">
                  <a:pos x="0" y="0"/>
                </a:cxn>
                <a:cxn ang="0">
                  <a:pos x="0" y="181"/>
                </a:cxn>
                <a:cxn ang="0">
                  <a:pos x="46" y="291"/>
                </a:cxn>
                <a:cxn ang="0">
                  <a:pos x="170" y="291"/>
                </a:cxn>
              </a:cxnLst>
              <a:rect l="0" t="0" r="r" b="b"/>
              <a:pathLst>
                <a:path w="232" h="291">
                  <a:moveTo>
                    <a:pt x="170" y="291"/>
                  </a:moveTo>
                  <a:lnTo>
                    <a:pt x="232" y="186"/>
                  </a:lnTo>
                  <a:lnTo>
                    <a:pt x="232" y="0"/>
                  </a:lnTo>
                  <a:lnTo>
                    <a:pt x="0" y="0"/>
                  </a:lnTo>
                  <a:lnTo>
                    <a:pt x="0" y="181"/>
                  </a:lnTo>
                  <a:lnTo>
                    <a:pt x="46" y="291"/>
                  </a:lnTo>
                  <a:lnTo>
                    <a:pt x="170" y="291"/>
                  </a:lnTo>
                  <a:close/>
                </a:path>
              </a:pathLst>
            </a:custGeom>
            <a:solidFill>
              <a:srgbClr val="FF7C2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82"/>
            <p:cNvSpPr>
              <a:spLocks/>
            </p:cNvSpPr>
            <p:nvPr/>
          </p:nvSpPr>
          <p:spPr bwMode="auto">
            <a:xfrm>
              <a:off x="3916" y="3458"/>
              <a:ext cx="91" cy="65"/>
            </a:xfrm>
            <a:custGeom>
              <a:avLst/>
              <a:gdLst/>
              <a:ahLst/>
              <a:cxnLst>
                <a:cxn ang="0">
                  <a:pos x="182" y="129"/>
                </a:cxn>
                <a:cxn ang="0">
                  <a:pos x="154" y="0"/>
                </a:cxn>
                <a:cxn ang="0">
                  <a:pos x="31" y="0"/>
                </a:cxn>
                <a:cxn ang="0">
                  <a:pos x="0" y="129"/>
                </a:cxn>
                <a:cxn ang="0">
                  <a:pos x="182" y="129"/>
                </a:cxn>
              </a:cxnLst>
              <a:rect l="0" t="0" r="r" b="b"/>
              <a:pathLst>
                <a:path w="182" h="129">
                  <a:moveTo>
                    <a:pt x="182" y="129"/>
                  </a:moveTo>
                  <a:lnTo>
                    <a:pt x="154" y="0"/>
                  </a:lnTo>
                  <a:lnTo>
                    <a:pt x="31" y="0"/>
                  </a:lnTo>
                  <a:lnTo>
                    <a:pt x="0" y="129"/>
                  </a:lnTo>
                  <a:lnTo>
                    <a:pt x="182" y="129"/>
                  </a:lnTo>
                  <a:close/>
                </a:path>
              </a:pathLst>
            </a:custGeom>
            <a:solidFill>
              <a:srgbClr val="FF7C2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Rectangle 83"/>
            <p:cNvSpPr>
              <a:spLocks noChangeArrowheads="1"/>
            </p:cNvSpPr>
            <p:nvPr/>
          </p:nvSpPr>
          <p:spPr bwMode="auto">
            <a:xfrm>
              <a:off x="3925" y="3713"/>
              <a:ext cx="60" cy="24"/>
            </a:xfrm>
            <a:prstGeom prst="rect">
              <a:avLst/>
            </a:prstGeom>
            <a:solidFill>
              <a:srgbClr val="FF7C2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Rectangle 84"/>
            <p:cNvSpPr>
              <a:spLocks noChangeArrowheads="1"/>
            </p:cNvSpPr>
            <p:nvPr/>
          </p:nvSpPr>
          <p:spPr bwMode="auto">
            <a:xfrm>
              <a:off x="3952" y="3751"/>
              <a:ext cx="9" cy="193"/>
            </a:xfrm>
            <a:prstGeom prst="rect">
              <a:avLst/>
            </a:prstGeom>
            <a:solidFill>
              <a:srgbClr val="72727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3" name="Group 10"/>
          <p:cNvGrpSpPr>
            <a:grpSpLocks noChangeAspect="1"/>
          </p:cNvGrpSpPr>
          <p:nvPr/>
        </p:nvGrpSpPr>
        <p:grpSpPr bwMode="auto">
          <a:xfrm>
            <a:off x="1447800" y="3788182"/>
            <a:ext cx="1981200" cy="2094660"/>
            <a:chOff x="3168" y="720"/>
            <a:chExt cx="1829" cy="1680"/>
          </a:xfrm>
        </p:grpSpPr>
        <p:sp>
          <p:nvSpPr>
            <p:cNvPr id="82" name="AutoShape 9"/>
            <p:cNvSpPr>
              <a:spLocks noChangeAspect="1" noChangeArrowheads="1" noTextEdit="1"/>
            </p:cNvSpPr>
            <p:nvPr/>
          </p:nvSpPr>
          <p:spPr bwMode="auto">
            <a:xfrm>
              <a:off x="3168" y="720"/>
              <a:ext cx="1829" cy="1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Freeform 23"/>
            <p:cNvSpPr>
              <a:spLocks/>
            </p:cNvSpPr>
            <p:nvPr/>
          </p:nvSpPr>
          <p:spPr bwMode="auto">
            <a:xfrm>
              <a:off x="4307" y="907"/>
              <a:ext cx="124" cy="164"/>
            </a:xfrm>
            <a:custGeom>
              <a:avLst/>
              <a:gdLst/>
              <a:ahLst/>
              <a:cxnLst>
                <a:cxn ang="0">
                  <a:pos x="247" y="216"/>
                </a:cxn>
                <a:cxn ang="0">
                  <a:pos x="244" y="152"/>
                </a:cxn>
                <a:cxn ang="0">
                  <a:pos x="233" y="102"/>
                </a:cxn>
                <a:cxn ang="0">
                  <a:pos x="212" y="63"/>
                </a:cxn>
                <a:cxn ang="0">
                  <a:pos x="188" y="33"/>
                </a:cxn>
                <a:cxn ang="0">
                  <a:pos x="161" y="15"/>
                </a:cxn>
                <a:cxn ang="0">
                  <a:pos x="135" y="6"/>
                </a:cxn>
                <a:cxn ang="0">
                  <a:pos x="109" y="0"/>
                </a:cxn>
                <a:cxn ang="0">
                  <a:pos x="90" y="2"/>
                </a:cxn>
                <a:cxn ang="0">
                  <a:pos x="74" y="8"/>
                </a:cxn>
                <a:cxn ang="0">
                  <a:pos x="59" y="19"/>
                </a:cxn>
                <a:cxn ang="0">
                  <a:pos x="44" y="33"/>
                </a:cxn>
                <a:cxn ang="0">
                  <a:pos x="31" y="50"/>
                </a:cxn>
                <a:cxn ang="0">
                  <a:pos x="20" y="72"/>
                </a:cxn>
                <a:cxn ang="0">
                  <a:pos x="11" y="94"/>
                </a:cxn>
                <a:cxn ang="0">
                  <a:pos x="4" y="120"/>
                </a:cxn>
                <a:cxn ang="0">
                  <a:pos x="0" y="148"/>
                </a:cxn>
                <a:cxn ang="0">
                  <a:pos x="0" y="176"/>
                </a:cxn>
                <a:cxn ang="0">
                  <a:pos x="5" y="203"/>
                </a:cxn>
                <a:cxn ang="0">
                  <a:pos x="17" y="231"/>
                </a:cxn>
                <a:cxn ang="0">
                  <a:pos x="29" y="257"/>
                </a:cxn>
                <a:cxn ang="0">
                  <a:pos x="44" y="279"/>
                </a:cxn>
                <a:cxn ang="0">
                  <a:pos x="59" y="298"/>
                </a:cxn>
                <a:cxn ang="0">
                  <a:pos x="74" y="309"/>
                </a:cxn>
                <a:cxn ang="0">
                  <a:pos x="85" y="314"/>
                </a:cxn>
                <a:cxn ang="0">
                  <a:pos x="92" y="316"/>
                </a:cxn>
                <a:cxn ang="0">
                  <a:pos x="109" y="323"/>
                </a:cxn>
                <a:cxn ang="0">
                  <a:pos x="135" y="327"/>
                </a:cxn>
                <a:cxn ang="0">
                  <a:pos x="164" y="329"/>
                </a:cxn>
                <a:cxn ang="0">
                  <a:pos x="192" y="322"/>
                </a:cxn>
                <a:cxn ang="0">
                  <a:pos x="220" y="303"/>
                </a:cxn>
                <a:cxn ang="0">
                  <a:pos x="238" y="268"/>
                </a:cxn>
                <a:cxn ang="0">
                  <a:pos x="247" y="216"/>
                </a:cxn>
              </a:cxnLst>
              <a:rect l="0" t="0" r="r" b="b"/>
              <a:pathLst>
                <a:path w="247" h="329">
                  <a:moveTo>
                    <a:pt x="247" y="216"/>
                  </a:moveTo>
                  <a:lnTo>
                    <a:pt x="244" y="152"/>
                  </a:lnTo>
                  <a:lnTo>
                    <a:pt x="233" y="102"/>
                  </a:lnTo>
                  <a:lnTo>
                    <a:pt x="212" y="63"/>
                  </a:lnTo>
                  <a:lnTo>
                    <a:pt x="188" y="33"/>
                  </a:lnTo>
                  <a:lnTo>
                    <a:pt x="161" y="15"/>
                  </a:lnTo>
                  <a:lnTo>
                    <a:pt x="135" y="6"/>
                  </a:lnTo>
                  <a:lnTo>
                    <a:pt x="109" y="0"/>
                  </a:lnTo>
                  <a:lnTo>
                    <a:pt x="90" y="2"/>
                  </a:lnTo>
                  <a:lnTo>
                    <a:pt x="74" y="8"/>
                  </a:lnTo>
                  <a:lnTo>
                    <a:pt x="59" y="19"/>
                  </a:lnTo>
                  <a:lnTo>
                    <a:pt x="44" y="33"/>
                  </a:lnTo>
                  <a:lnTo>
                    <a:pt x="31" y="50"/>
                  </a:lnTo>
                  <a:lnTo>
                    <a:pt x="20" y="72"/>
                  </a:lnTo>
                  <a:lnTo>
                    <a:pt x="11" y="94"/>
                  </a:lnTo>
                  <a:lnTo>
                    <a:pt x="4" y="120"/>
                  </a:lnTo>
                  <a:lnTo>
                    <a:pt x="0" y="148"/>
                  </a:lnTo>
                  <a:lnTo>
                    <a:pt x="0" y="176"/>
                  </a:lnTo>
                  <a:lnTo>
                    <a:pt x="5" y="203"/>
                  </a:lnTo>
                  <a:lnTo>
                    <a:pt x="17" y="231"/>
                  </a:lnTo>
                  <a:lnTo>
                    <a:pt x="29" y="257"/>
                  </a:lnTo>
                  <a:lnTo>
                    <a:pt x="44" y="279"/>
                  </a:lnTo>
                  <a:lnTo>
                    <a:pt x="59" y="298"/>
                  </a:lnTo>
                  <a:lnTo>
                    <a:pt x="74" y="309"/>
                  </a:lnTo>
                  <a:lnTo>
                    <a:pt x="85" y="314"/>
                  </a:lnTo>
                  <a:lnTo>
                    <a:pt x="92" y="316"/>
                  </a:lnTo>
                  <a:lnTo>
                    <a:pt x="109" y="323"/>
                  </a:lnTo>
                  <a:lnTo>
                    <a:pt x="135" y="327"/>
                  </a:lnTo>
                  <a:lnTo>
                    <a:pt x="164" y="329"/>
                  </a:lnTo>
                  <a:lnTo>
                    <a:pt x="192" y="322"/>
                  </a:lnTo>
                  <a:lnTo>
                    <a:pt x="220" y="303"/>
                  </a:lnTo>
                  <a:lnTo>
                    <a:pt x="238" y="268"/>
                  </a:lnTo>
                  <a:lnTo>
                    <a:pt x="247" y="2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4" name="Freeform 24"/>
            <p:cNvSpPr>
              <a:spLocks/>
            </p:cNvSpPr>
            <p:nvPr/>
          </p:nvSpPr>
          <p:spPr bwMode="auto">
            <a:xfrm>
              <a:off x="4119" y="1226"/>
              <a:ext cx="246" cy="224"/>
            </a:xfrm>
            <a:custGeom>
              <a:avLst/>
              <a:gdLst/>
              <a:ahLst/>
              <a:cxnLst>
                <a:cxn ang="0">
                  <a:pos x="493" y="447"/>
                </a:cxn>
                <a:cxn ang="0">
                  <a:pos x="493" y="0"/>
                </a:cxn>
                <a:cxn ang="0">
                  <a:pos x="0" y="106"/>
                </a:cxn>
                <a:cxn ang="0">
                  <a:pos x="0" y="447"/>
                </a:cxn>
                <a:cxn ang="0">
                  <a:pos x="493" y="447"/>
                </a:cxn>
              </a:cxnLst>
              <a:rect l="0" t="0" r="r" b="b"/>
              <a:pathLst>
                <a:path w="493" h="447">
                  <a:moveTo>
                    <a:pt x="493" y="447"/>
                  </a:moveTo>
                  <a:lnTo>
                    <a:pt x="493" y="0"/>
                  </a:lnTo>
                  <a:lnTo>
                    <a:pt x="0" y="106"/>
                  </a:lnTo>
                  <a:lnTo>
                    <a:pt x="0" y="447"/>
                  </a:lnTo>
                  <a:lnTo>
                    <a:pt x="493" y="4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Rectangle 25"/>
            <p:cNvSpPr>
              <a:spLocks noChangeArrowheads="1"/>
            </p:cNvSpPr>
            <p:nvPr/>
          </p:nvSpPr>
          <p:spPr bwMode="auto">
            <a:xfrm>
              <a:off x="4155" y="1287"/>
              <a:ext cx="181" cy="13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Freeform 26"/>
            <p:cNvSpPr>
              <a:spLocks/>
            </p:cNvSpPr>
            <p:nvPr/>
          </p:nvSpPr>
          <p:spPr bwMode="auto">
            <a:xfrm>
              <a:off x="3768" y="1364"/>
              <a:ext cx="1090" cy="1030"/>
            </a:xfrm>
            <a:custGeom>
              <a:avLst/>
              <a:gdLst/>
              <a:ahLst/>
              <a:cxnLst>
                <a:cxn ang="0">
                  <a:pos x="183" y="523"/>
                </a:cxn>
                <a:cxn ang="0">
                  <a:pos x="238" y="320"/>
                </a:cxn>
                <a:cxn ang="0">
                  <a:pos x="316" y="211"/>
                </a:cxn>
                <a:cxn ang="0">
                  <a:pos x="434" y="108"/>
                </a:cxn>
                <a:cxn ang="0">
                  <a:pos x="541" y="39"/>
                </a:cxn>
                <a:cxn ang="0">
                  <a:pos x="628" y="8"/>
                </a:cxn>
                <a:cxn ang="0">
                  <a:pos x="697" y="0"/>
                </a:cxn>
                <a:cxn ang="0">
                  <a:pos x="900" y="0"/>
                </a:cxn>
                <a:cxn ang="0">
                  <a:pos x="1145" y="0"/>
                </a:cxn>
                <a:cxn ang="0">
                  <a:pos x="1266" y="0"/>
                </a:cxn>
                <a:cxn ang="0">
                  <a:pos x="1406" y="58"/>
                </a:cxn>
                <a:cxn ang="0">
                  <a:pos x="1543" y="237"/>
                </a:cxn>
                <a:cxn ang="0">
                  <a:pos x="1633" y="403"/>
                </a:cxn>
                <a:cxn ang="0">
                  <a:pos x="1803" y="364"/>
                </a:cxn>
                <a:cxn ang="0">
                  <a:pos x="1899" y="300"/>
                </a:cxn>
                <a:cxn ang="0">
                  <a:pos x="1964" y="228"/>
                </a:cxn>
                <a:cxn ang="0">
                  <a:pos x="2010" y="213"/>
                </a:cxn>
                <a:cxn ang="0">
                  <a:pos x="2041" y="307"/>
                </a:cxn>
                <a:cxn ang="0">
                  <a:pos x="2163" y="303"/>
                </a:cxn>
                <a:cxn ang="0">
                  <a:pos x="2099" y="512"/>
                </a:cxn>
                <a:cxn ang="0">
                  <a:pos x="1903" y="510"/>
                </a:cxn>
                <a:cxn ang="0">
                  <a:pos x="1823" y="544"/>
                </a:cxn>
                <a:cxn ang="0">
                  <a:pos x="1720" y="590"/>
                </a:cxn>
                <a:cxn ang="0">
                  <a:pos x="1615" y="612"/>
                </a:cxn>
                <a:cxn ang="0">
                  <a:pos x="1487" y="573"/>
                </a:cxn>
                <a:cxn ang="0">
                  <a:pos x="1349" y="394"/>
                </a:cxn>
                <a:cxn ang="0">
                  <a:pos x="1463" y="928"/>
                </a:cxn>
                <a:cxn ang="0">
                  <a:pos x="1620" y="1282"/>
                </a:cxn>
                <a:cxn ang="0">
                  <a:pos x="1648" y="1500"/>
                </a:cxn>
                <a:cxn ang="0">
                  <a:pos x="1578" y="1741"/>
                </a:cxn>
                <a:cxn ang="0">
                  <a:pos x="1360" y="1944"/>
                </a:cxn>
                <a:cxn ang="0">
                  <a:pos x="1509" y="1992"/>
                </a:cxn>
                <a:cxn ang="0">
                  <a:pos x="1123" y="2038"/>
                </a:cxn>
                <a:cxn ang="0">
                  <a:pos x="1182" y="1922"/>
                </a:cxn>
                <a:cxn ang="0">
                  <a:pos x="1225" y="1652"/>
                </a:cxn>
                <a:cxn ang="0">
                  <a:pos x="1155" y="1388"/>
                </a:cxn>
                <a:cxn ang="0">
                  <a:pos x="931" y="1308"/>
                </a:cxn>
                <a:cxn ang="0">
                  <a:pos x="774" y="1467"/>
                </a:cxn>
                <a:cxn ang="0">
                  <a:pos x="761" y="1781"/>
                </a:cxn>
                <a:cxn ang="0">
                  <a:pos x="813" y="1990"/>
                </a:cxn>
                <a:cxn ang="0">
                  <a:pos x="403" y="2060"/>
                </a:cxn>
                <a:cxn ang="0">
                  <a:pos x="484" y="1962"/>
                </a:cxn>
                <a:cxn ang="0">
                  <a:pos x="462" y="1864"/>
                </a:cxn>
                <a:cxn ang="0">
                  <a:pos x="294" y="1646"/>
                </a:cxn>
                <a:cxn ang="0">
                  <a:pos x="283" y="1412"/>
                </a:cxn>
                <a:cxn ang="0">
                  <a:pos x="371" y="1138"/>
                </a:cxn>
                <a:cxn ang="0">
                  <a:pos x="551" y="712"/>
                </a:cxn>
                <a:cxn ang="0">
                  <a:pos x="552" y="379"/>
                </a:cxn>
                <a:cxn ang="0">
                  <a:pos x="445" y="464"/>
                </a:cxn>
                <a:cxn ang="0">
                  <a:pos x="355" y="601"/>
                </a:cxn>
                <a:cxn ang="0">
                  <a:pos x="347" y="741"/>
                </a:cxn>
                <a:cxn ang="0">
                  <a:pos x="351" y="1009"/>
                </a:cxn>
                <a:cxn ang="0">
                  <a:pos x="307" y="1048"/>
                </a:cxn>
                <a:cxn ang="0">
                  <a:pos x="235" y="1000"/>
                </a:cxn>
                <a:cxn ang="0">
                  <a:pos x="6" y="981"/>
                </a:cxn>
                <a:cxn ang="0">
                  <a:pos x="129" y="821"/>
                </a:cxn>
              </a:cxnLst>
              <a:rect l="0" t="0" r="r" b="b"/>
              <a:pathLst>
                <a:path w="2180" h="2060">
                  <a:moveTo>
                    <a:pt x="166" y="708"/>
                  </a:moveTo>
                  <a:lnTo>
                    <a:pt x="168" y="665"/>
                  </a:lnTo>
                  <a:lnTo>
                    <a:pt x="172" y="619"/>
                  </a:lnTo>
                  <a:lnTo>
                    <a:pt x="177" y="571"/>
                  </a:lnTo>
                  <a:lnTo>
                    <a:pt x="183" y="523"/>
                  </a:lnTo>
                  <a:lnTo>
                    <a:pt x="190" y="475"/>
                  </a:lnTo>
                  <a:lnTo>
                    <a:pt x="200" y="429"/>
                  </a:lnTo>
                  <a:lnTo>
                    <a:pt x="211" y="388"/>
                  </a:lnTo>
                  <a:lnTo>
                    <a:pt x="224" y="351"/>
                  </a:lnTo>
                  <a:lnTo>
                    <a:pt x="238" y="320"/>
                  </a:lnTo>
                  <a:lnTo>
                    <a:pt x="253" y="292"/>
                  </a:lnTo>
                  <a:lnTo>
                    <a:pt x="268" y="268"/>
                  </a:lnTo>
                  <a:lnTo>
                    <a:pt x="285" y="248"/>
                  </a:lnTo>
                  <a:lnTo>
                    <a:pt x="299" y="230"/>
                  </a:lnTo>
                  <a:lnTo>
                    <a:pt x="316" y="211"/>
                  </a:lnTo>
                  <a:lnTo>
                    <a:pt x="336" y="193"/>
                  </a:lnTo>
                  <a:lnTo>
                    <a:pt x="357" y="172"/>
                  </a:lnTo>
                  <a:lnTo>
                    <a:pt x="382" y="148"/>
                  </a:lnTo>
                  <a:lnTo>
                    <a:pt x="408" y="126"/>
                  </a:lnTo>
                  <a:lnTo>
                    <a:pt x="434" y="108"/>
                  </a:lnTo>
                  <a:lnTo>
                    <a:pt x="456" y="91"/>
                  </a:lnTo>
                  <a:lnTo>
                    <a:pt x="479" y="74"/>
                  </a:lnTo>
                  <a:lnTo>
                    <a:pt x="501" y="61"/>
                  </a:lnTo>
                  <a:lnTo>
                    <a:pt x="521" y="49"/>
                  </a:lnTo>
                  <a:lnTo>
                    <a:pt x="541" y="39"/>
                  </a:lnTo>
                  <a:lnTo>
                    <a:pt x="560" y="30"/>
                  </a:lnTo>
                  <a:lnTo>
                    <a:pt x="578" y="23"/>
                  </a:lnTo>
                  <a:lnTo>
                    <a:pt x="595" y="15"/>
                  </a:lnTo>
                  <a:lnTo>
                    <a:pt x="612" y="12"/>
                  </a:lnTo>
                  <a:lnTo>
                    <a:pt x="628" y="8"/>
                  </a:lnTo>
                  <a:lnTo>
                    <a:pt x="643" y="4"/>
                  </a:lnTo>
                  <a:lnTo>
                    <a:pt x="658" y="2"/>
                  </a:lnTo>
                  <a:lnTo>
                    <a:pt x="672" y="0"/>
                  </a:lnTo>
                  <a:lnTo>
                    <a:pt x="678" y="0"/>
                  </a:lnTo>
                  <a:lnTo>
                    <a:pt x="697" y="0"/>
                  </a:lnTo>
                  <a:lnTo>
                    <a:pt x="724" y="0"/>
                  </a:lnTo>
                  <a:lnTo>
                    <a:pt x="759" y="0"/>
                  </a:lnTo>
                  <a:lnTo>
                    <a:pt x="802" y="0"/>
                  </a:lnTo>
                  <a:lnTo>
                    <a:pt x="850" y="0"/>
                  </a:lnTo>
                  <a:lnTo>
                    <a:pt x="900" y="0"/>
                  </a:lnTo>
                  <a:lnTo>
                    <a:pt x="953" y="0"/>
                  </a:lnTo>
                  <a:lnTo>
                    <a:pt x="1005" y="0"/>
                  </a:lnTo>
                  <a:lnTo>
                    <a:pt x="1055" y="0"/>
                  </a:lnTo>
                  <a:lnTo>
                    <a:pt x="1103" y="0"/>
                  </a:lnTo>
                  <a:lnTo>
                    <a:pt x="1145" y="0"/>
                  </a:lnTo>
                  <a:lnTo>
                    <a:pt x="1182" y="0"/>
                  </a:lnTo>
                  <a:lnTo>
                    <a:pt x="1210" y="0"/>
                  </a:lnTo>
                  <a:lnTo>
                    <a:pt x="1227" y="0"/>
                  </a:lnTo>
                  <a:lnTo>
                    <a:pt x="1234" y="0"/>
                  </a:lnTo>
                  <a:lnTo>
                    <a:pt x="1266" y="0"/>
                  </a:lnTo>
                  <a:lnTo>
                    <a:pt x="1297" y="6"/>
                  </a:lnTo>
                  <a:lnTo>
                    <a:pt x="1326" y="13"/>
                  </a:lnTo>
                  <a:lnTo>
                    <a:pt x="1354" y="24"/>
                  </a:lnTo>
                  <a:lnTo>
                    <a:pt x="1380" y="39"/>
                  </a:lnTo>
                  <a:lnTo>
                    <a:pt x="1406" y="58"/>
                  </a:lnTo>
                  <a:lnTo>
                    <a:pt x="1430" y="76"/>
                  </a:lnTo>
                  <a:lnTo>
                    <a:pt x="1452" y="98"/>
                  </a:lnTo>
                  <a:lnTo>
                    <a:pt x="1485" y="141"/>
                  </a:lnTo>
                  <a:lnTo>
                    <a:pt x="1515" y="187"/>
                  </a:lnTo>
                  <a:lnTo>
                    <a:pt x="1543" y="237"/>
                  </a:lnTo>
                  <a:lnTo>
                    <a:pt x="1565" y="285"/>
                  </a:lnTo>
                  <a:lnTo>
                    <a:pt x="1585" y="329"/>
                  </a:lnTo>
                  <a:lnTo>
                    <a:pt x="1604" y="364"/>
                  </a:lnTo>
                  <a:lnTo>
                    <a:pt x="1618" y="390"/>
                  </a:lnTo>
                  <a:lnTo>
                    <a:pt x="1633" y="403"/>
                  </a:lnTo>
                  <a:lnTo>
                    <a:pt x="1654" y="403"/>
                  </a:lnTo>
                  <a:lnTo>
                    <a:pt x="1685" y="398"/>
                  </a:lnTo>
                  <a:lnTo>
                    <a:pt x="1724" y="388"/>
                  </a:lnTo>
                  <a:lnTo>
                    <a:pt x="1764" y="377"/>
                  </a:lnTo>
                  <a:lnTo>
                    <a:pt x="1803" y="364"/>
                  </a:lnTo>
                  <a:lnTo>
                    <a:pt x="1836" y="353"/>
                  </a:lnTo>
                  <a:lnTo>
                    <a:pt x="1859" y="346"/>
                  </a:lnTo>
                  <a:lnTo>
                    <a:pt x="1868" y="342"/>
                  </a:lnTo>
                  <a:lnTo>
                    <a:pt x="1883" y="322"/>
                  </a:lnTo>
                  <a:lnTo>
                    <a:pt x="1899" y="300"/>
                  </a:lnTo>
                  <a:lnTo>
                    <a:pt x="1916" y="281"/>
                  </a:lnTo>
                  <a:lnTo>
                    <a:pt x="1931" y="263"/>
                  </a:lnTo>
                  <a:lnTo>
                    <a:pt x="1945" y="246"/>
                  </a:lnTo>
                  <a:lnTo>
                    <a:pt x="1956" y="235"/>
                  </a:lnTo>
                  <a:lnTo>
                    <a:pt x="1964" y="228"/>
                  </a:lnTo>
                  <a:lnTo>
                    <a:pt x="1966" y="224"/>
                  </a:lnTo>
                  <a:lnTo>
                    <a:pt x="1975" y="217"/>
                  </a:lnTo>
                  <a:lnTo>
                    <a:pt x="1986" y="211"/>
                  </a:lnTo>
                  <a:lnTo>
                    <a:pt x="1999" y="209"/>
                  </a:lnTo>
                  <a:lnTo>
                    <a:pt x="2010" y="213"/>
                  </a:lnTo>
                  <a:lnTo>
                    <a:pt x="2023" y="237"/>
                  </a:lnTo>
                  <a:lnTo>
                    <a:pt x="2025" y="268"/>
                  </a:lnTo>
                  <a:lnTo>
                    <a:pt x="2021" y="296"/>
                  </a:lnTo>
                  <a:lnTo>
                    <a:pt x="2017" y="307"/>
                  </a:lnTo>
                  <a:lnTo>
                    <a:pt x="2041" y="307"/>
                  </a:lnTo>
                  <a:lnTo>
                    <a:pt x="2067" y="307"/>
                  </a:lnTo>
                  <a:lnTo>
                    <a:pt x="2093" y="307"/>
                  </a:lnTo>
                  <a:lnTo>
                    <a:pt x="2121" y="305"/>
                  </a:lnTo>
                  <a:lnTo>
                    <a:pt x="2143" y="305"/>
                  </a:lnTo>
                  <a:lnTo>
                    <a:pt x="2163" y="303"/>
                  </a:lnTo>
                  <a:lnTo>
                    <a:pt x="2174" y="303"/>
                  </a:lnTo>
                  <a:lnTo>
                    <a:pt x="2180" y="303"/>
                  </a:lnTo>
                  <a:lnTo>
                    <a:pt x="2136" y="512"/>
                  </a:lnTo>
                  <a:lnTo>
                    <a:pt x="2125" y="512"/>
                  </a:lnTo>
                  <a:lnTo>
                    <a:pt x="2099" y="512"/>
                  </a:lnTo>
                  <a:lnTo>
                    <a:pt x="2060" y="512"/>
                  </a:lnTo>
                  <a:lnTo>
                    <a:pt x="2016" y="510"/>
                  </a:lnTo>
                  <a:lnTo>
                    <a:pt x="1971" y="510"/>
                  </a:lnTo>
                  <a:lnTo>
                    <a:pt x="1931" y="510"/>
                  </a:lnTo>
                  <a:lnTo>
                    <a:pt x="1903" y="510"/>
                  </a:lnTo>
                  <a:lnTo>
                    <a:pt x="1892" y="510"/>
                  </a:lnTo>
                  <a:lnTo>
                    <a:pt x="1877" y="518"/>
                  </a:lnTo>
                  <a:lnTo>
                    <a:pt x="1860" y="525"/>
                  </a:lnTo>
                  <a:lnTo>
                    <a:pt x="1842" y="534"/>
                  </a:lnTo>
                  <a:lnTo>
                    <a:pt x="1823" y="544"/>
                  </a:lnTo>
                  <a:lnTo>
                    <a:pt x="1803" y="553"/>
                  </a:lnTo>
                  <a:lnTo>
                    <a:pt x="1783" y="564"/>
                  </a:lnTo>
                  <a:lnTo>
                    <a:pt x="1763" y="571"/>
                  </a:lnTo>
                  <a:lnTo>
                    <a:pt x="1740" y="580"/>
                  </a:lnTo>
                  <a:lnTo>
                    <a:pt x="1720" y="590"/>
                  </a:lnTo>
                  <a:lnTo>
                    <a:pt x="1698" y="597"/>
                  </a:lnTo>
                  <a:lnTo>
                    <a:pt x="1678" y="603"/>
                  </a:lnTo>
                  <a:lnTo>
                    <a:pt x="1655" y="608"/>
                  </a:lnTo>
                  <a:lnTo>
                    <a:pt x="1635" y="610"/>
                  </a:lnTo>
                  <a:lnTo>
                    <a:pt x="1615" y="612"/>
                  </a:lnTo>
                  <a:lnTo>
                    <a:pt x="1596" y="612"/>
                  </a:lnTo>
                  <a:lnTo>
                    <a:pt x="1578" y="610"/>
                  </a:lnTo>
                  <a:lnTo>
                    <a:pt x="1546" y="603"/>
                  </a:lnTo>
                  <a:lnTo>
                    <a:pt x="1517" y="590"/>
                  </a:lnTo>
                  <a:lnTo>
                    <a:pt x="1487" y="573"/>
                  </a:lnTo>
                  <a:lnTo>
                    <a:pt x="1460" y="551"/>
                  </a:lnTo>
                  <a:lnTo>
                    <a:pt x="1432" y="523"/>
                  </a:lnTo>
                  <a:lnTo>
                    <a:pt x="1404" y="488"/>
                  </a:lnTo>
                  <a:lnTo>
                    <a:pt x="1376" y="446"/>
                  </a:lnTo>
                  <a:lnTo>
                    <a:pt x="1349" y="394"/>
                  </a:lnTo>
                  <a:lnTo>
                    <a:pt x="1349" y="702"/>
                  </a:lnTo>
                  <a:lnTo>
                    <a:pt x="1358" y="721"/>
                  </a:lnTo>
                  <a:lnTo>
                    <a:pt x="1384" y="771"/>
                  </a:lnTo>
                  <a:lnTo>
                    <a:pt x="1421" y="841"/>
                  </a:lnTo>
                  <a:lnTo>
                    <a:pt x="1463" y="928"/>
                  </a:lnTo>
                  <a:lnTo>
                    <a:pt x="1508" y="1020"/>
                  </a:lnTo>
                  <a:lnTo>
                    <a:pt x="1550" y="1109"/>
                  </a:lnTo>
                  <a:lnTo>
                    <a:pt x="1585" y="1186"/>
                  </a:lnTo>
                  <a:lnTo>
                    <a:pt x="1609" y="1245"/>
                  </a:lnTo>
                  <a:lnTo>
                    <a:pt x="1620" y="1282"/>
                  </a:lnTo>
                  <a:lnTo>
                    <a:pt x="1631" y="1321"/>
                  </a:lnTo>
                  <a:lnTo>
                    <a:pt x="1639" y="1364"/>
                  </a:lnTo>
                  <a:lnTo>
                    <a:pt x="1644" y="1408"/>
                  </a:lnTo>
                  <a:lnTo>
                    <a:pt x="1648" y="1454"/>
                  </a:lnTo>
                  <a:lnTo>
                    <a:pt x="1648" y="1500"/>
                  </a:lnTo>
                  <a:lnTo>
                    <a:pt x="1642" y="1548"/>
                  </a:lnTo>
                  <a:lnTo>
                    <a:pt x="1635" y="1596"/>
                  </a:lnTo>
                  <a:lnTo>
                    <a:pt x="1620" y="1646"/>
                  </a:lnTo>
                  <a:lnTo>
                    <a:pt x="1602" y="1692"/>
                  </a:lnTo>
                  <a:lnTo>
                    <a:pt x="1578" y="1741"/>
                  </a:lnTo>
                  <a:lnTo>
                    <a:pt x="1548" y="1785"/>
                  </a:lnTo>
                  <a:lnTo>
                    <a:pt x="1511" y="1829"/>
                  </a:lnTo>
                  <a:lnTo>
                    <a:pt x="1469" y="1870"/>
                  </a:lnTo>
                  <a:lnTo>
                    <a:pt x="1419" y="1909"/>
                  </a:lnTo>
                  <a:lnTo>
                    <a:pt x="1360" y="1944"/>
                  </a:lnTo>
                  <a:lnTo>
                    <a:pt x="1397" y="1947"/>
                  </a:lnTo>
                  <a:lnTo>
                    <a:pt x="1432" y="1953"/>
                  </a:lnTo>
                  <a:lnTo>
                    <a:pt x="1461" y="1964"/>
                  </a:lnTo>
                  <a:lnTo>
                    <a:pt x="1489" y="1975"/>
                  </a:lnTo>
                  <a:lnTo>
                    <a:pt x="1509" y="1992"/>
                  </a:lnTo>
                  <a:lnTo>
                    <a:pt x="1526" y="2010"/>
                  </a:lnTo>
                  <a:lnTo>
                    <a:pt x="1537" y="2032"/>
                  </a:lnTo>
                  <a:lnTo>
                    <a:pt x="1541" y="2058"/>
                  </a:lnTo>
                  <a:lnTo>
                    <a:pt x="1121" y="2058"/>
                  </a:lnTo>
                  <a:lnTo>
                    <a:pt x="1123" y="2038"/>
                  </a:lnTo>
                  <a:lnTo>
                    <a:pt x="1131" y="2019"/>
                  </a:lnTo>
                  <a:lnTo>
                    <a:pt x="1142" y="2003"/>
                  </a:lnTo>
                  <a:lnTo>
                    <a:pt x="1155" y="1990"/>
                  </a:lnTo>
                  <a:lnTo>
                    <a:pt x="1168" y="1960"/>
                  </a:lnTo>
                  <a:lnTo>
                    <a:pt x="1182" y="1922"/>
                  </a:lnTo>
                  <a:lnTo>
                    <a:pt x="1197" y="1877"/>
                  </a:lnTo>
                  <a:lnTo>
                    <a:pt x="1210" y="1827"/>
                  </a:lnTo>
                  <a:lnTo>
                    <a:pt x="1219" y="1772"/>
                  </a:lnTo>
                  <a:lnTo>
                    <a:pt x="1225" y="1713"/>
                  </a:lnTo>
                  <a:lnTo>
                    <a:pt x="1225" y="1652"/>
                  </a:lnTo>
                  <a:lnTo>
                    <a:pt x="1217" y="1587"/>
                  </a:lnTo>
                  <a:lnTo>
                    <a:pt x="1206" y="1530"/>
                  </a:lnTo>
                  <a:lnTo>
                    <a:pt x="1192" y="1476"/>
                  </a:lnTo>
                  <a:lnTo>
                    <a:pt x="1175" y="1430"/>
                  </a:lnTo>
                  <a:lnTo>
                    <a:pt x="1155" y="1388"/>
                  </a:lnTo>
                  <a:lnTo>
                    <a:pt x="1125" y="1354"/>
                  </a:lnTo>
                  <a:lnTo>
                    <a:pt x="1090" y="1329"/>
                  </a:lnTo>
                  <a:lnTo>
                    <a:pt x="1042" y="1312"/>
                  </a:lnTo>
                  <a:lnTo>
                    <a:pt x="983" y="1305"/>
                  </a:lnTo>
                  <a:lnTo>
                    <a:pt x="931" y="1308"/>
                  </a:lnTo>
                  <a:lnTo>
                    <a:pt x="887" y="1321"/>
                  </a:lnTo>
                  <a:lnTo>
                    <a:pt x="848" y="1343"/>
                  </a:lnTo>
                  <a:lnTo>
                    <a:pt x="817" y="1377"/>
                  </a:lnTo>
                  <a:lnTo>
                    <a:pt x="793" y="1417"/>
                  </a:lnTo>
                  <a:lnTo>
                    <a:pt x="774" y="1467"/>
                  </a:lnTo>
                  <a:lnTo>
                    <a:pt x="761" y="1526"/>
                  </a:lnTo>
                  <a:lnTo>
                    <a:pt x="756" y="1593"/>
                  </a:lnTo>
                  <a:lnTo>
                    <a:pt x="754" y="1659"/>
                  </a:lnTo>
                  <a:lnTo>
                    <a:pt x="756" y="1722"/>
                  </a:lnTo>
                  <a:lnTo>
                    <a:pt x="761" y="1781"/>
                  </a:lnTo>
                  <a:lnTo>
                    <a:pt x="770" y="1835"/>
                  </a:lnTo>
                  <a:lnTo>
                    <a:pt x="780" y="1883"/>
                  </a:lnTo>
                  <a:lnTo>
                    <a:pt x="791" y="1925"/>
                  </a:lnTo>
                  <a:lnTo>
                    <a:pt x="802" y="1960"/>
                  </a:lnTo>
                  <a:lnTo>
                    <a:pt x="813" y="1990"/>
                  </a:lnTo>
                  <a:lnTo>
                    <a:pt x="826" y="2005"/>
                  </a:lnTo>
                  <a:lnTo>
                    <a:pt x="837" y="2021"/>
                  </a:lnTo>
                  <a:lnTo>
                    <a:pt x="842" y="2040"/>
                  </a:lnTo>
                  <a:lnTo>
                    <a:pt x="844" y="2060"/>
                  </a:lnTo>
                  <a:lnTo>
                    <a:pt x="403" y="2060"/>
                  </a:lnTo>
                  <a:lnTo>
                    <a:pt x="406" y="2034"/>
                  </a:lnTo>
                  <a:lnTo>
                    <a:pt x="418" y="2010"/>
                  </a:lnTo>
                  <a:lnTo>
                    <a:pt x="434" y="1990"/>
                  </a:lnTo>
                  <a:lnTo>
                    <a:pt x="456" y="1975"/>
                  </a:lnTo>
                  <a:lnTo>
                    <a:pt x="484" y="1962"/>
                  </a:lnTo>
                  <a:lnTo>
                    <a:pt x="515" y="1951"/>
                  </a:lnTo>
                  <a:lnTo>
                    <a:pt x="551" y="1944"/>
                  </a:lnTo>
                  <a:lnTo>
                    <a:pt x="588" y="1940"/>
                  </a:lnTo>
                  <a:lnTo>
                    <a:pt x="519" y="1903"/>
                  </a:lnTo>
                  <a:lnTo>
                    <a:pt x="462" y="1864"/>
                  </a:lnTo>
                  <a:lnTo>
                    <a:pt x="412" y="1824"/>
                  </a:lnTo>
                  <a:lnTo>
                    <a:pt x="371" y="1781"/>
                  </a:lnTo>
                  <a:lnTo>
                    <a:pt x="338" y="1737"/>
                  </a:lnTo>
                  <a:lnTo>
                    <a:pt x="314" y="1692"/>
                  </a:lnTo>
                  <a:lnTo>
                    <a:pt x="294" y="1646"/>
                  </a:lnTo>
                  <a:lnTo>
                    <a:pt x="283" y="1600"/>
                  </a:lnTo>
                  <a:lnTo>
                    <a:pt x="275" y="1552"/>
                  </a:lnTo>
                  <a:lnTo>
                    <a:pt x="273" y="1504"/>
                  </a:lnTo>
                  <a:lnTo>
                    <a:pt x="275" y="1458"/>
                  </a:lnTo>
                  <a:lnTo>
                    <a:pt x="283" y="1412"/>
                  </a:lnTo>
                  <a:lnTo>
                    <a:pt x="292" y="1366"/>
                  </a:lnTo>
                  <a:lnTo>
                    <a:pt x="305" y="1319"/>
                  </a:lnTo>
                  <a:lnTo>
                    <a:pt x="318" y="1275"/>
                  </a:lnTo>
                  <a:lnTo>
                    <a:pt x="334" y="1233"/>
                  </a:lnTo>
                  <a:lnTo>
                    <a:pt x="371" y="1138"/>
                  </a:lnTo>
                  <a:lnTo>
                    <a:pt x="410" y="1040"/>
                  </a:lnTo>
                  <a:lnTo>
                    <a:pt x="451" y="943"/>
                  </a:lnTo>
                  <a:lnTo>
                    <a:pt x="490" y="852"/>
                  </a:lnTo>
                  <a:lnTo>
                    <a:pt x="523" y="774"/>
                  </a:lnTo>
                  <a:lnTo>
                    <a:pt x="551" y="712"/>
                  </a:lnTo>
                  <a:lnTo>
                    <a:pt x="569" y="671"/>
                  </a:lnTo>
                  <a:lnTo>
                    <a:pt x="576" y="656"/>
                  </a:lnTo>
                  <a:lnTo>
                    <a:pt x="576" y="363"/>
                  </a:lnTo>
                  <a:lnTo>
                    <a:pt x="569" y="368"/>
                  </a:lnTo>
                  <a:lnTo>
                    <a:pt x="552" y="379"/>
                  </a:lnTo>
                  <a:lnTo>
                    <a:pt x="534" y="394"/>
                  </a:lnTo>
                  <a:lnTo>
                    <a:pt x="510" y="411"/>
                  </a:lnTo>
                  <a:lnTo>
                    <a:pt x="486" y="429"/>
                  </a:lnTo>
                  <a:lnTo>
                    <a:pt x="464" y="447"/>
                  </a:lnTo>
                  <a:lnTo>
                    <a:pt x="445" y="464"/>
                  </a:lnTo>
                  <a:lnTo>
                    <a:pt x="430" y="481"/>
                  </a:lnTo>
                  <a:lnTo>
                    <a:pt x="408" y="510"/>
                  </a:lnTo>
                  <a:lnTo>
                    <a:pt x="388" y="540"/>
                  </a:lnTo>
                  <a:lnTo>
                    <a:pt x="371" y="571"/>
                  </a:lnTo>
                  <a:lnTo>
                    <a:pt x="355" y="601"/>
                  </a:lnTo>
                  <a:lnTo>
                    <a:pt x="342" y="634"/>
                  </a:lnTo>
                  <a:lnTo>
                    <a:pt x="331" y="665"/>
                  </a:lnTo>
                  <a:lnTo>
                    <a:pt x="321" y="699"/>
                  </a:lnTo>
                  <a:lnTo>
                    <a:pt x="314" y="734"/>
                  </a:lnTo>
                  <a:lnTo>
                    <a:pt x="347" y="741"/>
                  </a:lnTo>
                  <a:lnTo>
                    <a:pt x="307" y="819"/>
                  </a:lnTo>
                  <a:lnTo>
                    <a:pt x="318" y="858"/>
                  </a:lnTo>
                  <a:lnTo>
                    <a:pt x="333" y="922"/>
                  </a:lnTo>
                  <a:lnTo>
                    <a:pt x="345" y="981"/>
                  </a:lnTo>
                  <a:lnTo>
                    <a:pt x="351" y="1009"/>
                  </a:lnTo>
                  <a:lnTo>
                    <a:pt x="347" y="1022"/>
                  </a:lnTo>
                  <a:lnTo>
                    <a:pt x="340" y="1031"/>
                  </a:lnTo>
                  <a:lnTo>
                    <a:pt x="331" y="1039"/>
                  </a:lnTo>
                  <a:lnTo>
                    <a:pt x="320" y="1044"/>
                  </a:lnTo>
                  <a:lnTo>
                    <a:pt x="307" y="1048"/>
                  </a:lnTo>
                  <a:lnTo>
                    <a:pt x="296" y="1050"/>
                  </a:lnTo>
                  <a:lnTo>
                    <a:pt x="285" y="1048"/>
                  </a:lnTo>
                  <a:lnTo>
                    <a:pt x="275" y="1042"/>
                  </a:lnTo>
                  <a:lnTo>
                    <a:pt x="244" y="987"/>
                  </a:lnTo>
                  <a:lnTo>
                    <a:pt x="235" y="1000"/>
                  </a:lnTo>
                  <a:lnTo>
                    <a:pt x="218" y="1026"/>
                  </a:lnTo>
                  <a:lnTo>
                    <a:pt x="201" y="1052"/>
                  </a:lnTo>
                  <a:lnTo>
                    <a:pt x="194" y="1063"/>
                  </a:lnTo>
                  <a:lnTo>
                    <a:pt x="0" y="991"/>
                  </a:lnTo>
                  <a:lnTo>
                    <a:pt x="6" y="981"/>
                  </a:lnTo>
                  <a:lnTo>
                    <a:pt x="24" y="959"/>
                  </a:lnTo>
                  <a:lnTo>
                    <a:pt x="48" y="928"/>
                  </a:lnTo>
                  <a:lnTo>
                    <a:pt x="76" y="891"/>
                  </a:lnTo>
                  <a:lnTo>
                    <a:pt x="103" y="854"/>
                  </a:lnTo>
                  <a:lnTo>
                    <a:pt x="129" y="821"/>
                  </a:lnTo>
                  <a:lnTo>
                    <a:pt x="148" y="798"/>
                  </a:lnTo>
                  <a:lnTo>
                    <a:pt x="157" y="787"/>
                  </a:lnTo>
                  <a:lnTo>
                    <a:pt x="135" y="702"/>
                  </a:lnTo>
                  <a:lnTo>
                    <a:pt x="166" y="7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Freeform 27"/>
            <p:cNvSpPr>
              <a:spLocks/>
            </p:cNvSpPr>
            <p:nvPr/>
          </p:nvSpPr>
          <p:spPr bwMode="auto">
            <a:xfrm>
              <a:off x="3968" y="887"/>
              <a:ext cx="508" cy="453"/>
            </a:xfrm>
            <a:custGeom>
              <a:avLst/>
              <a:gdLst/>
              <a:ahLst/>
              <a:cxnLst>
                <a:cxn ang="0">
                  <a:pos x="870" y="274"/>
                </a:cxn>
                <a:cxn ang="0">
                  <a:pos x="868" y="274"/>
                </a:cxn>
                <a:cxn ang="0">
                  <a:pos x="853" y="244"/>
                </a:cxn>
                <a:cxn ang="0">
                  <a:pos x="820" y="189"/>
                </a:cxn>
                <a:cxn ang="0">
                  <a:pos x="778" y="139"/>
                </a:cxn>
                <a:cxn ang="0">
                  <a:pos x="730" y="96"/>
                </a:cxn>
                <a:cxn ang="0">
                  <a:pos x="676" y="59"/>
                </a:cxn>
                <a:cxn ang="0">
                  <a:pos x="617" y="32"/>
                </a:cxn>
                <a:cxn ang="0">
                  <a:pos x="554" y="11"/>
                </a:cxn>
                <a:cxn ang="0">
                  <a:pos x="488" y="2"/>
                </a:cxn>
                <a:cxn ang="0">
                  <a:pos x="406" y="2"/>
                </a:cxn>
                <a:cxn ang="0">
                  <a:pos x="318" y="21"/>
                </a:cxn>
                <a:cxn ang="0">
                  <a:pos x="236" y="56"/>
                </a:cxn>
                <a:cxn ang="0">
                  <a:pos x="164" y="104"/>
                </a:cxn>
                <a:cxn ang="0">
                  <a:pos x="103" y="165"/>
                </a:cxn>
                <a:cxn ang="0">
                  <a:pos x="53" y="237"/>
                </a:cxn>
                <a:cxn ang="0">
                  <a:pos x="20" y="318"/>
                </a:cxn>
                <a:cxn ang="0">
                  <a:pos x="2" y="407"/>
                </a:cxn>
                <a:cxn ang="0">
                  <a:pos x="2" y="499"/>
                </a:cxn>
                <a:cxn ang="0">
                  <a:pos x="20" y="588"/>
                </a:cxn>
                <a:cxn ang="0">
                  <a:pos x="53" y="669"/>
                </a:cxn>
                <a:cxn ang="0">
                  <a:pos x="103" y="741"/>
                </a:cxn>
                <a:cxn ang="0">
                  <a:pos x="164" y="802"/>
                </a:cxn>
                <a:cxn ang="0">
                  <a:pos x="236" y="850"/>
                </a:cxn>
                <a:cxn ang="0">
                  <a:pos x="318" y="885"/>
                </a:cxn>
                <a:cxn ang="0">
                  <a:pos x="406" y="904"/>
                </a:cxn>
                <a:cxn ang="0">
                  <a:pos x="486" y="904"/>
                </a:cxn>
                <a:cxn ang="0">
                  <a:pos x="549" y="894"/>
                </a:cxn>
                <a:cxn ang="0">
                  <a:pos x="610" y="878"/>
                </a:cxn>
                <a:cxn ang="0">
                  <a:pos x="667" y="852"/>
                </a:cxn>
                <a:cxn ang="0">
                  <a:pos x="719" y="819"/>
                </a:cxn>
                <a:cxn ang="0">
                  <a:pos x="767" y="778"/>
                </a:cxn>
                <a:cxn ang="0">
                  <a:pos x="807" y="734"/>
                </a:cxn>
                <a:cxn ang="0">
                  <a:pos x="842" y="682"/>
                </a:cxn>
                <a:cxn ang="0">
                  <a:pos x="861" y="654"/>
                </a:cxn>
                <a:cxn ang="0">
                  <a:pos x="868" y="654"/>
                </a:cxn>
                <a:cxn ang="0">
                  <a:pos x="901" y="651"/>
                </a:cxn>
                <a:cxn ang="0">
                  <a:pos x="953" y="621"/>
                </a:cxn>
                <a:cxn ang="0">
                  <a:pos x="992" y="571"/>
                </a:cxn>
                <a:cxn ang="0">
                  <a:pos x="1012" y="503"/>
                </a:cxn>
                <a:cxn ang="0">
                  <a:pos x="1012" y="425"/>
                </a:cxn>
                <a:cxn ang="0">
                  <a:pos x="992" y="357"/>
                </a:cxn>
                <a:cxn ang="0">
                  <a:pos x="953" y="307"/>
                </a:cxn>
                <a:cxn ang="0">
                  <a:pos x="901" y="277"/>
                </a:cxn>
              </a:cxnLst>
              <a:rect l="0" t="0" r="r" b="b"/>
              <a:pathLst>
                <a:path w="1016" h="905">
                  <a:moveTo>
                    <a:pt x="872" y="274"/>
                  </a:moveTo>
                  <a:lnTo>
                    <a:pt x="870" y="274"/>
                  </a:lnTo>
                  <a:lnTo>
                    <a:pt x="870" y="274"/>
                  </a:lnTo>
                  <a:lnTo>
                    <a:pt x="868" y="274"/>
                  </a:lnTo>
                  <a:lnTo>
                    <a:pt x="868" y="274"/>
                  </a:lnTo>
                  <a:lnTo>
                    <a:pt x="853" y="244"/>
                  </a:lnTo>
                  <a:lnTo>
                    <a:pt x="839" y="216"/>
                  </a:lnTo>
                  <a:lnTo>
                    <a:pt x="820" y="189"/>
                  </a:lnTo>
                  <a:lnTo>
                    <a:pt x="800" y="163"/>
                  </a:lnTo>
                  <a:lnTo>
                    <a:pt x="778" y="139"/>
                  </a:lnTo>
                  <a:lnTo>
                    <a:pt x="756" y="117"/>
                  </a:lnTo>
                  <a:lnTo>
                    <a:pt x="730" y="96"/>
                  </a:lnTo>
                  <a:lnTo>
                    <a:pt x="704" y="76"/>
                  </a:lnTo>
                  <a:lnTo>
                    <a:pt x="676" y="59"/>
                  </a:lnTo>
                  <a:lnTo>
                    <a:pt x="648" y="45"/>
                  </a:lnTo>
                  <a:lnTo>
                    <a:pt x="617" y="32"/>
                  </a:lnTo>
                  <a:lnTo>
                    <a:pt x="586" y="21"/>
                  </a:lnTo>
                  <a:lnTo>
                    <a:pt x="554" y="11"/>
                  </a:lnTo>
                  <a:lnTo>
                    <a:pt x="521" y="6"/>
                  </a:lnTo>
                  <a:lnTo>
                    <a:pt x="488" y="2"/>
                  </a:lnTo>
                  <a:lnTo>
                    <a:pt x="453" y="0"/>
                  </a:lnTo>
                  <a:lnTo>
                    <a:pt x="406" y="2"/>
                  </a:lnTo>
                  <a:lnTo>
                    <a:pt x="360" y="10"/>
                  </a:lnTo>
                  <a:lnTo>
                    <a:pt x="318" y="21"/>
                  </a:lnTo>
                  <a:lnTo>
                    <a:pt x="275" y="35"/>
                  </a:lnTo>
                  <a:lnTo>
                    <a:pt x="236" y="56"/>
                  </a:lnTo>
                  <a:lnTo>
                    <a:pt x="199" y="78"/>
                  </a:lnTo>
                  <a:lnTo>
                    <a:pt x="164" y="104"/>
                  </a:lnTo>
                  <a:lnTo>
                    <a:pt x="133" y="133"/>
                  </a:lnTo>
                  <a:lnTo>
                    <a:pt x="103" y="165"/>
                  </a:lnTo>
                  <a:lnTo>
                    <a:pt x="78" y="200"/>
                  </a:lnTo>
                  <a:lnTo>
                    <a:pt x="53" y="237"/>
                  </a:lnTo>
                  <a:lnTo>
                    <a:pt x="35" y="277"/>
                  </a:lnTo>
                  <a:lnTo>
                    <a:pt x="20" y="318"/>
                  </a:lnTo>
                  <a:lnTo>
                    <a:pt x="9" y="362"/>
                  </a:lnTo>
                  <a:lnTo>
                    <a:pt x="2" y="407"/>
                  </a:lnTo>
                  <a:lnTo>
                    <a:pt x="0" y="453"/>
                  </a:lnTo>
                  <a:lnTo>
                    <a:pt x="2" y="499"/>
                  </a:lnTo>
                  <a:lnTo>
                    <a:pt x="9" y="543"/>
                  </a:lnTo>
                  <a:lnTo>
                    <a:pt x="20" y="588"/>
                  </a:lnTo>
                  <a:lnTo>
                    <a:pt x="35" y="628"/>
                  </a:lnTo>
                  <a:lnTo>
                    <a:pt x="53" y="669"/>
                  </a:lnTo>
                  <a:lnTo>
                    <a:pt x="78" y="706"/>
                  </a:lnTo>
                  <a:lnTo>
                    <a:pt x="103" y="741"/>
                  </a:lnTo>
                  <a:lnTo>
                    <a:pt x="133" y="772"/>
                  </a:lnTo>
                  <a:lnTo>
                    <a:pt x="164" y="802"/>
                  </a:lnTo>
                  <a:lnTo>
                    <a:pt x="199" y="828"/>
                  </a:lnTo>
                  <a:lnTo>
                    <a:pt x="236" y="850"/>
                  </a:lnTo>
                  <a:lnTo>
                    <a:pt x="275" y="870"/>
                  </a:lnTo>
                  <a:lnTo>
                    <a:pt x="318" y="885"/>
                  </a:lnTo>
                  <a:lnTo>
                    <a:pt x="360" y="896"/>
                  </a:lnTo>
                  <a:lnTo>
                    <a:pt x="406" y="904"/>
                  </a:lnTo>
                  <a:lnTo>
                    <a:pt x="453" y="905"/>
                  </a:lnTo>
                  <a:lnTo>
                    <a:pt x="486" y="904"/>
                  </a:lnTo>
                  <a:lnTo>
                    <a:pt x="517" y="900"/>
                  </a:lnTo>
                  <a:lnTo>
                    <a:pt x="549" y="894"/>
                  </a:lnTo>
                  <a:lnTo>
                    <a:pt x="580" y="887"/>
                  </a:lnTo>
                  <a:lnTo>
                    <a:pt x="610" y="878"/>
                  </a:lnTo>
                  <a:lnTo>
                    <a:pt x="639" y="865"/>
                  </a:lnTo>
                  <a:lnTo>
                    <a:pt x="667" y="852"/>
                  </a:lnTo>
                  <a:lnTo>
                    <a:pt x="695" y="835"/>
                  </a:lnTo>
                  <a:lnTo>
                    <a:pt x="719" y="819"/>
                  </a:lnTo>
                  <a:lnTo>
                    <a:pt x="743" y="800"/>
                  </a:lnTo>
                  <a:lnTo>
                    <a:pt x="767" y="778"/>
                  </a:lnTo>
                  <a:lnTo>
                    <a:pt x="787" y="756"/>
                  </a:lnTo>
                  <a:lnTo>
                    <a:pt x="807" y="734"/>
                  </a:lnTo>
                  <a:lnTo>
                    <a:pt x="826" y="708"/>
                  </a:lnTo>
                  <a:lnTo>
                    <a:pt x="842" y="682"/>
                  </a:lnTo>
                  <a:lnTo>
                    <a:pt x="857" y="654"/>
                  </a:lnTo>
                  <a:lnTo>
                    <a:pt x="861" y="654"/>
                  </a:lnTo>
                  <a:lnTo>
                    <a:pt x="865" y="654"/>
                  </a:lnTo>
                  <a:lnTo>
                    <a:pt x="868" y="654"/>
                  </a:lnTo>
                  <a:lnTo>
                    <a:pt x="872" y="654"/>
                  </a:lnTo>
                  <a:lnTo>
                    <a:pt x="901" y="651"/>
                  </a:lnTo>
                  <a:lnTo>
                    <a:pt x="929" y="639"/>
                  </a:lnTo>
                  <a:lnTo>
                    <a:pt x="953" y="621"/>
                  </a:lnTo>
                  <a:lnTo>
                    <a:pt x="975" y="599"/>
                  </a:lnTo>
                  <a:lnTo>
                    <a:pt x="992" y="571"/>
                  </a:lnTo>
                  <a:lnTo>
                    <a:pt x="1005" y="538"/>
                  </a:lnTo>
                  <a:lnTo>
                    <a:pt x="1012" y="503"/>
                  </a:lnTo>
                  <a:lnTo>
                    <a:pt x="1016" y="464"/>
                  </a:lnTo>
                  <a:lnTo>
                    <a:pt x="1012" y="425"/>
                  </a:lnTo>
                  <a:lnTo>
                    <a:pt x="1005" y="390"/>
                  </a:lnTo>
                  <a:lnTo>
                    <a:pt x="992" y="357"/>
                  </a:lnTo>
                  <a:lnTo>
                    <a:pt x="975" y="329"/>
                  </a:lnTo>
                  <a:lnTo>
                    <a:pt x="953" y="307"/>
                  </a:lnTo>
                  <a:lnTo>
                    <a:pt x="929" y="288"/>
                  </a:lnTo>
                  <a:lnTo>
                    <a:pt x="901" y="277"/>
                  </a:lnTo>
                  <a:lnTo>
                    <a:pt x="872" y="2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Freeform 28"/>
            <p:cNvSpPr>
              <a:spLocks/>
            </p:cNvSpPr>
            <p:nvPr/>
          </p:nvSpPr>
          <p:spPr bwMode="auto">
            <a:xfrm>
              <a:off x="4002" y="923"/>
              <a:ext cx="447" cy="382"/>
            </a:xfrm>
            <a:custGeom>
              <a:avLst/>
              <a:gdLst/>
              <a:ahLst/>
              <a:cxnLst>
                <a:cxn ang="0">
                  <a:pos x="795" y="292"/>
                </a:cxn>
                <a:cxn ang="0">
                  <a:pos x="769" y="305"/>
                </a:cxn>
                <a:cxn ang="0">
                  <a:pos x="750" y="281"/>
                </a:cxn>
                <a:cxn ang="0">
                  <a:pos x="726" y="218"/>
                </a:cxn>
                <a:cxn ang="0">
                  <a:pos x="693" y="163"/>
                </a:cxn>
                <a:cxn ang="0">
                  <a:pos x="651" y="113"/>
                </a:cxn>
                <a:cxn ang="0">
                  <a:pos x="603" y="71"/>
                </a:cxn>
                <a:cxn ang="0">
                  <a:pos x="545" y="37"/>
                </a:cxn>
                <a:cxn ang="0">
                  <a:pos x="482" y="13"/>
                </a:cxn>
                <a:cxn ang="0">
                  <a:pos x="416" y="2"/>
                </a:cxn>
                <a:cxn ang="0">
                  <a:pos x="342" y="2"/>
                </a:cxn>
                <a:cxn ang="0">
                  <a:pos x="268" y="17"/>
                </a:cxn>
                <a:cxn ang="0">
                  <a:pos x="200" y="47"/>
                </a:cxn>
                <a:cxn ang="0">
                  <a:pos x="139" y="87"/>
                </a:cxn>
                <a:cxn ang="0">
                  <a:pos x="87" y="139"/>
                </a:cxn>
                <a:cxn ang="0">
                  <a:pos x="46" y="200"/>
                </a:cxn>
                <a:cxn ang="0">
                  <a:pos x="17" y="268"/>
                </a:cxn>
                <a:cxn ang="0">
                  <a:pos x="2" y="342"/>
                </a:cxn>
                <a:cxn ang="0">
                  <a:pos x="2" y="420"/>
                </a:cxn>
                <a:cxn ang="0">
                  <a:pos x="17" y="494"/>
                </a:cxn>
                <a:cxn ang="0">
                  <a:pos x="46" y="564"/>
                </a:cxn>
                <a:cxn ang="0">
                  <a:pos x="87" y="625"/>
                </a:cxn>
                <a:cxn ang="0">
                  <a:pos x="139" y="676"/>
                </a:cxn>
                <a:cxn ang="0">
                  <a:pos x="200" y="717"/>
                </a:cxn>
                <a:cxn ang="0">
                  <a:pos x="268" y="747"/>
                </a:cxn>
                <a:cxn ang="0">
                  <a:pos x="342" y="761"/>
                </a:cxn>
                <a:cxn ang="0">
                  <a:pos x="414" y="761"/>
                </a:cxn>
                <a:cxn ang="0">
                  <a:pos x="477" y="750"/>
                </a:cxn>
                <a:cxn ang="0">
                  <a:pos x="536" y="730"/>
                </a:cxn>
                <a:cxn ang="0">
                  <a:pos x="590" y="700"/>
                </a:cxn>
                <a:cxn ang="0">
                  <a:pos x="639" y="664"/>
                </a:cxn>
                <a:cxn ang="0">
                  <a:pos x="680" y="617"/>
                </a:cxn>
                <a:cxn ang="0">
                  <a:pos x="715" y="567"/>
                </a:cxn>
                <a:cxn ang="0">
                  <a:pos x="741" y="510"/>
                </a:cxn>
                <a:cxn ang="0">
                  <a:pos x="756" y="488"/>
                </a:cxn>
                <a:cxn ang="0">
                  <a:pos x="769" y="499"/>
                </a:cxn>
                <a:cxn ang="0">
                  <a:pos x="785" y="508"/>
                </a:cxn>
                <a:cxn ang="0">
                  <a:pos x="802" y="512"/>
                </a:cxn>
                <a:cxn ang="0">
                  <a:pos x="826" y="510"/>
                </a:cxn>
                <a:cxn ang="0">
                  <a:pos x="857" y="494"/>
                </a:cxn>
                <a:cxn ang="0">
                  <a:pos x="880" y="462"/>
                </a:cxn>
                <a:cxn ang="0">
                  <a:pos x="893" y="423"/>
                </a:cxn>
                <a:cxn ang="0">
                  <a:pos x="893" y="379"/>
                </a:cxn>
                <a:cxn ang="0">
                  <a:pos x="880" y="340"/>
                </a:cxn>
                <a:cxn ang="0">
                  <a:pos x="857" y="309"/>
                </a:cxn>
                <a:cxn ang="0">
                  <a:pos x="826" y="292"/>
                </a:cxn>
              </a:cxnLst>
              <a:rect l="0" t="0" r="r" b="b"/>
              <a:pathLst>
                <a:path w="894" h="763">
                  <a:moveTo>
                    <a:pt x="809" y="290"/>
                  </a:moveTo>
                  <a:lnTo>
                    <a:pt x="795" y="292"/>
                  </a:lnTo>
                  <a:lnTo>
                    <a:pt x="782" y="296"/>
                  </a:lnTo>
                  <a:lnTo>
                    <a:pt x="769" y="305"/>
                  </a:lnTo>
                  <a:lnTo>
                    <a:pt x="758" y="314"/>
                  </a:lnTo>
                  <a:lnTo>
                    <a:pt x="750" y="281"/>
                  </a:lnTo>
                  <a:lnTo>
                    <a:pt x="739" y="250"/>
                  </a:lnTo>
                  <a:lnTo>
                    <a:pt x="726" y="218"/>
                  </a:lnTo>
                  <a:lnTo>
                    <a:pt x="712" y="191"/>
                  </a:lnTo>
                  <a:lnTo>
                    <a:pt x="693" y="163"/>
                  </a:lnTo>
                  <a:lnTo>
                    <a:pt x="673" y="137"/>
                  </a:lnTo>
                  <a:lnTo>
                    <a:pt x="651" y="113"/>
                  </a:lnTo>
                  <a:lnTo>
                    <a:pt x="628" y="91"/>
                  </a:lnTo>
                  <a:lnTo>
                    <a:pt x="603" y="71"/>
                  </a:lnTo>
                  <a:lnTo>
                    <a:pt x="575" y="52"/>
                  </a:lnTo>
                  <a:lnTo>
                    <a:pt x="545" y="37"/>
                  </a:lnTo>
                  <a:lnTo>
                    <a:pt x="514" y="24"/>
                  </a:lnTo>
                  <a:lnTo>
                    <a:pt x="482" y="13"/>
                  </a:lnTo>
                  <a:lnTo>
                    <a:pt x="449" y="6"/>
                  </a:lnTo>
                  <a:lnTo>
                    <a:pt x="416" y="2"/>
                  </a:lnTo>
                  <a:lnTo>
                    <a:pt x="381" y="0"/>
                  </a:lnTo>
                  <a:lnTo>
                    <a:pt x="342" y="2"/>
                  </a:lnTo>
                  <a:lnTo>
                    <a:pt x="303" y="8"/>
                  </a:lnTo>
                  <a:lnTo>
                    <a:pt x="268" y="17"/>
                  </a:lnTo>
                  <a:lnTo>
                    <a:pt x="233" y="30"/>
                  </a:lnTo>
                  <a:lnTo>
                    <a:pt x="200" y="47"/>
                  </a:lnTo>
                  <a:lnTo>
                    <a:pt x="168" y="65"/>
                  </a:lnTo>
                  <a:lnTo>
                    <a:pt x="139" y="87"/>
                  </a:lnTo>
                  <a:lnTo>
                    <a:pt x="111" y="111"/>
                  </a:lnTo>
                  <a:lnTo>
                    <a:pt x="87" y="139"/>
                  </a:lnTo>
                  <a:lnTo>
                    <a:pt x="65" y="168"/>
                  </a:lnTo>
                  <a:lnTo>
                    <a:pt x="46" y="200"/>
                  </a:lnTo>
                  <a:lnTo>
                    <a:pt x="30" y="233"/>
                  </a:lnTo>
                  <a:lnTo>
                    <a:pt x="17" y="268"/>
                  </a:lnTo>
                  <a:lnTo>
                    <a:pt x="8" y="303"/>
                  </a:lnTo>
                  <a:lnTo>
                    <a:pt x="2" y="342"/>
                  </a:lnTo>
                  <a:lnTo>
                    <a:pt x="0" y="381"/>
                  </a:lnTo>
                  <a:lnTo>
                    <a:pt x="2" y="420"/>
                  </a:lnTo>
                  <a:lnTo>
                    <a:pt x="8" y="458"/>
                  </a:lnTo>
                  <a:lnTo>
                    <a:pt x="17" y="494"/>
                  </a:lnTo>
                  <a:lnTo>
                    <a:pt x="30" y="529"/>
                  </a:lnTo>
                  <a:lnTo>
                    <a:pt x="46" y="564"/>
                  </a:lnTo>
                  <a:lnTo>
                    <a:pt x="65" y="595"/>
                  </a:lnTo>
                  <a:lnTo>
                    <a:pt x="87" y="625"/>
                  </a:lnTo>
                  <a:lnTo>
                    <a:pt x="111" y="651"/>
                  </a:lnTo>
                  <a:lnTo>
                    <a:pt x="139" y="676"/>
                  </a:lnTo>
                  <a:lnTo>
                    <a:pt x="168" y="699"/>
                  </a:lnTo>
                  <a:lnTo>
                    <a:pt x="200" y="717"/>
                  </a:lnTo>
                  <a:lnTo>
                    <a:pt x="233" y="734"/>
                  </a:lnTo>
                  <a:lnTo>
                    <a:pt x="268" y="747"/>
                  </a:lnTo>
                  <a:lnTo>
                    <a:pt x="303" y="756"/>
                  </a:lnTo>
                  <a:lnTo>
                    <a:pt x="342" y="761"/>
                  </a:lnTo>
                  <a:lnTo>
                    <a:pt x="381" y="763"/>
                  </a:lnTo>
                  <a:lnTo>
                    <a:pt x="414" y="761"/>
                  </a:lnTo>
                  <a:lnTo>
                    <a:pt x="446" y="758"/>
                  </a:lnTo>
                  <a:lnTo>
                    <a:pt x="477" y="750"/>
                  </a:lnTo>
                  <a:lnTo>
                    <a:pt x="506" y="741"/>
                  </a:lnTo>
                  <a:lnTo>
                    <a:pt x="536" y="730"/>
                  </a:lnTo>
                  <a:lnTo>
                    <a:pt x="564" y="717"/>
                  </a:lnTo>
                  <a:lnTo>
                    <a:pt x="590" y="700"/>
                  </a:lnTo>
                  <a:lnTo>
                    <a:pt x="615" y="682"/>
                  </a:lnTo>
                  <a:lnTo>
                    <a:pt x="639" y="664"/>
                  </a:lnTo>
                  <a:lnTo>
                    <a:pt x="660" y="641"/>
                  </a:lnTo>
                  <a:lnTo>
                    <a:pt x="680" y="617"/>
                  </a:lnTo>
                  <a:lnTo>
                    <a:pt x="699" y="593"/>
                  </a:lnTo>
                  <a:lnTo>
                    <a:pt x="715" y="567"/>
                  </a:lnTo>
                  <a:lnTo>
                    <a:pt x="728" y="540"/>
                  </a:lnTo>
                  <a:lnTo>
                    <a:pt x="741" y="510"/>
                  </a:lnTo>
                  <a:lnTo>
                    <a:pt x="750" y="481"/>
                  </a:lnTo>
                  <a:lnTo>
                    <a:pt x="756" y="488"/>
                  </a:lnTo>
                  <a:lnTo>
                    <a:pt x="763" y="494"/>
                  </a:lnTo>
                  <a:lnTo>
                    <a:pt x="769" y="499"/>
                  </a:lnTo>
                  <a:lnTo>
                    <a:pt x="778" y="505"/>
                  </a:lnTo>
                  <a:lnTo>
                    <a:pt x="785" y="508"/>
                  </a:lnTo>
                  <a:lnTo>
                    <a:pt x="793" y="510"/>
                  </a:lnTo>
                  <a:lnTo>
                    <a:pt x="802" y="512"/>
                  </a:lnTo>
                  <a:lnTo>
                    <a:pt x="809" y="512"/>
                  </a:lnTo>
                  <a:lnTo>
                    <a:pt x="826" y="510"/>
                  </a:lnTo>
                  <a:lnTo>
                    <a:pt x="843" y="503"/>
                  </a:lnTo>
                  <a:lnTo>
                    <a:pt x="857" y="494"/>
                  </a:lnTo>
                  <a:lnTo>
                    <a:pt x="870" y="479"/>
                  </a:lnTo>
                  <a:lnTo>
                    <a:pt x="880" y="462"/>
                  </a:lnTo>
                  <a:lnTo>
                    <a:pt x="887" y="444"/>
                  </a:lnTo>
                  <a:lnTo>
                    <a:pt x="893" y="423"/>
                  </a:lnTo>
                  <a:lnTo>
                    <a:pt x="894" y="401"/>
                  </a:lnTo>
                  <a:lnTo>
                    <a:pt x="893" y="379"/>
                  </a:lnTo>
                  <a:lnTo>
                    <a:pt x="887" y="359"/>
                  </a:lnTo>
                  <a:lnTo>
                    <a:pt x="880" y="340"/>
                  </a:lnTo>
                  <a:lnTo>
                    <a:pt x="870" y="324"/>
                  </a:lnTo>
                  <a:lnTo>
                    <a:pt x="857" y="309"/>
                  </a:lnTo>
                  <a:lnTo>
                    <a:pt x="843" y="300"/>
                  </a:lnTo>
                  <a:lnTo>
                    <a:pt x="826" y="292"/>
                  </a:lnTo>
                  <a:lnTo>
                    <a:pt x="809" y="2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29"/>
            <p:cNvSpPr>
              <a:spLocks/>
            </p:cNvSpPr>
            <p:nvPr/>
          </p:nvSpPr>
          <p:spPr bwMode="auto">
            <a:xfrm>
              <a:off x="4097" y="1188"/>
              <a:ext cx="183" cy="63"/>
            </a:xfrm>
            <a:custGeom>
              <a:avLst/>
              <a:gdLst/>
              <a:ahLst/>
              <a:cxnLst>
                <a:cxn ang="0">
                  <a:pos x="0" y="0"/>
                </a:cxn>
                <a:cxn ang="0">
                  <a:pos x="3" y="12"/>
                </a:cxn>
                <a:cxn ang="0">
                  <a:pos x="7" y="24"/>
                </a:cxn>
                <a:cxn ang="0">
                  <a:pos x="11" y="36"/>
                </a:cxn>
                <a:cxn ang="0">
                  <a:pos x="16" y="49"/>
                </a:cxn>
                <a:cxn ang="0">
                  <a:pos x="25" y="62"/>
                </a:cxn>
                <a:cxn ang="0">
                  <a:pos x="35" y="75"/>
                </a:cxn>
                <a:cxn ang="0">
                  <a:pos x="49" y="88"/>
                </a:cxn>
                <a:cxn ang="0">
                  <a:pos x="66" y="101"/>
                </a:cxn>
                <a:cxn ang="0">
                  <a:pos x="88" y="112"/>
                </a:cxn>
                <a:cxn ang="0">
                  <a:pos x="112" y="120"/>
                </a:cxn>
                <a:cxn ang="0">
                  <a:pos x="136" y="125"/>
                </a:cxn>
                <a:cxn ang="0">
                  <a:pos x="158" y="125"/>
                </a:cxn>
                <a:cxn ang="0">
                  <a:pos x="179" y="125"/>
                </a:cxn>
                <a:cxn ang="0">
                  <a:pos x="194" y="125"/>
                </a:cxn>
                <a:cxn ang="0">
                  <a:pos x="205" y="123"/>
                </a:cxn>
                <a:cxn ang="0">
                  <a:pos x="208" y="123"/>
                </a:cxn>
                <a:cxn ang="0">
                  <a:pos x="365" y="0"/>
                </a:cxn>
                <a:cxn ang="0">
                  <a:pos x="0" y="0"/>
                </a:cxn>
              </a:cxnLst>
              <a:rect l="0" t="0" r="r" b="b"/>
              <a:pathLst>
                <a:path w="365" h="125">
                  <a:moveTo>
                    <a:pt x="0" y="0"/>
                  </a:moveTo>
                  <a:lnTo>
                    <a:pt x="3" y="12"/>
                  </a:lnTo>
                  <a:lnTo>
                    <a:pt x="7" y="24"/>
                  </a:lnTo>
                  <a:lnTo>
                    <a:pt x="11" y="36"/>
                  </a:lnTo>
                  <a:lnTo>
                    <a:pt x="16" y="49"/>
                  </a:lnTo>
                  <a:lnTo>
                    <a:pt x="25" y="62"/>
                  </a:lnTo>
                  <a:lnTo>
                    <a:pt x="35" y="75"/>
                  </a:lnTo>
                  <a:lnTo>
                    <a:pt x="49" y="88"/>
                  </a:lnTo>
                  <a:lnTo>
                    <a:pt x="66" y="101"/>
                  </a:lnTo>
                  <a:lnTo>
                    <a:pt x="88" y="112"/>
                  </a:lnTo>
                  <a:lnTo>
                    <a:pt x="112" y="120"/>
                  </a:lnTo>
                  <a:lnTo>
                    <a:pt x="136" y="125"/>
                  </a:lnTo>
                  <a:lnTo>
                    <a:pt x="158" y="125"/>
                  </a:lnTo>
                  <a:lnTo>
                    <a:pt x="179" y="125"/>
                  </a:lnTo>
                  <a:lnTo>
                    <a:pt x="194" y="125"/>
                  </a:lnTo>
                  <a:lnTo>
                    <a:pt x="205" y="123"/>
                  </a:lnTo>
                  <a:lnTo>
                    <a:pt x="208" y="123"/>
                  </a:lnTo>
                  <a:lnTo>
                    <a:pt x="365"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Freeform 30"/>
            <p:cNvSpPr>
              <a:spLocks/>
            </p:cNvSpPr>
            <p:nvPr/>
          </p:nvSpPr>
          <p:spPr bwMode="auto">
            <a:xfrm>
              <a:off x="4121" y="1202"/>
              <a:ext cx="108" cy="19"/>
            </a:xfrm>
            <a:custGeom>
              <a:avLst/>
              <a:gdLst/>
              <a:ahLst/>
              <a:cxnLst>
                <a:cxn ang="0">
                  <a:pos x="0" y="0"/>
                </a:cxn>
                <a:cxn ang="0">
                  <a:pos x="18" y="37"/>
                </a:cxn>
                <a:cxn ang="0">
                  <a:pos x="162" y="37"/>
                </a:cxn>
                <a:cxn ang="0">
                  <a:pos x="216" y="0"/>
                </a:cxn>
                <a:cxn ang="0">
                  <a:pos x="0" y="0"/>
                </a:cxn>
              </a:cxnLst>
              <a:rect l="0" t="0" r="r" b="b"/>
              <a:pathLst>
                <a:path w="216" h="37">
                  <a:moveTo>
                    <a:pt x="0" y="0"/>
                  </a:moveTo>
                  <a:lnTo>
                    <a:pt x="18" y="37"/>
                  </a:lnTo>
                  <a:lnTo>
                    <a:pt x="162" y="37"/>
                  </a:lnTo>
                  <a:lnTo>
                    <a:pt x="216"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Freeform 31"/>
            <p:cNvSpPr>
              <a:spLocks/>
            </p:cNvSpPr>
            <p:nvPr/>
          </p:nvSpPr>
          <p:spPr bwMode="auto">
            <a:xfrm>
              <a:off x="4068" y="999"/>
              <a:ext cx="47" cy="47"/>
            </a:xfrm>
            <a:custGeom>
              <a:avLst/>
              <a:gdLst/>
              <a:ahLst/>
              <a:cxnLst>
                <a:cxn ang="0">
                  <a:pos x="48" y="94"/>
                </a:cxn>
                <a:cxn ang="0">
                  <a:pos x="67" y="90"/>
                </a:cxn>
                <a:cxn ang="0">
                  <a:pos x="82" y="81"/>
                </a:cxn>
                <a:cxn ang="0">
                  <a:pos x="91" y="66"/>
                </a:cxn>
                <a:cxn ang="0">
                  <a:pos x="95" y="48"/>
                </a:cxn>
                <a:cxn ang="0">
                  <a:pos x="91" y="29"/>
                </a:cxn>
                <a:cxn ang="0">
                  <a:pos x="82" y="15"/>
                </a:cxn>
                <a:cxn ang="0">
                  <a:pos x="67" y="4"/>
                </a:cxn>
                <a:cxn ang="0">
                  <a:pos x="48" y="0"/>
                </a:cxn>
                <a:cxn ang="0">
                  <a:pos x="30" y="4"/>
                </a:cxn>
                <a:cxn ang="0">
                  <a:pos x="15" y="15"/>
                </a:cxn>
                <a:cxn ang="0">
                  <a:pos x="4" y="29"/>
                </a:cxn>
                <a:cxn ang="0">
                  <a:pos x="0" y="48"/>
                </a:cxn>
                <a:cxn ang="0">
                  <a:pos x="4" y="66"/>
                </a:cxn>
                <a:cxn ang="0">
                  <a:pos x="15" y="81"/>
                </a:cxn>
                <a:cxn ang="0">
                  <a:pos x="30" y="90"/>
                </a:cxn>
                <a:cxn ang="0">
                  <a:pos x="48" y="94"/>
                </a:cxn>
              </a:cxnLst>
              <a:rect l="0" t="0" r="r" b="b"/>
              <a:pathLst>
                <a:path w="95" h="94">
                  <a:moveTo>
                    <a:pt x="48" y="94"/>
                  </a:moveTo>
                  <a:lnTo>
                    <a:pt x="67" y="90"/>
                  </a:lnTo>
                  <a:lnTo>
                    <a:pt x="82" y="81"/>
                  </a:lnTo>
                  <a:lnTo>
                    <a:pt x="91" y="66"/>
                  </a:lnTo>
                  <a:lnTo>
                    <a:pt x="95" y="48"/>
                  </a:lnTo>
                  <a:lnTo>
                    <a:pt x="91" y="29"/>
                  </a:lnTo>
                  <a:lnTo>
                    <a:pt x="82" y="15"/>
                  </a:lnTo>
                  <a:lnTo>
                    <a:pt x="67" y="4"/>
                  </a:lnTo>
                  <a:lnTo>
                    <a:pt x="48" y="0"/>
                  </a:lnTo>
                  <a:lnTo>
                    <a:pt x="30" y="4"/>
                  </a:lnTo>
                  <a:lnTo>
                    <a:pt x="15" y="15"/>
                  </a:lnTo>
                  <a:lnTo>
                    <a:pt x="4" y="29"/>
                  </a:lnTo>
                  <a:lnTo>
                    <a:pt x="0" y="48"/>
                  </a:lnTo>
                  <a:lnTo>
                    <a:pt x="4" y="66"/>
                  </a:lnTo>
                  <a:lnTo>
                    <a:pt x="15" y="81"/>
                  </a:lnTo>
                  <a:lnTo>
                    <a:pt x="30" y="90"/>
                  </a:lnTo>
                  <a:lnTo>
                    <a:pt x="48" y="9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2" name="Freeform 32"/>
            <p:cNvSpPr>
              <a:spLocks/>
            </p:cNvSpPr>
            <p:nvPr/>
          </p:nvSpPr>
          <p:spPr bwMode="auto">
            <a:xfrm>
              <a:off x="4216" y="1001"/>
              <a:ext cx="56" cy="54"/>
            </a:xfrm>
            <a:custGeom>
              <a:avLst/>
              <a:gdLst/>
              <a:ahLst/>
              <a:cxnLst>
                <a:cxn ang="0">
                  <a:pos x="55" y="109"/>
                </a:cxn>
                <a:cxn ang="0">
                  <a:pos x="66" y="107"/>
                </a:cxn>
                <a:cxn ang="0">
                  <a:pos x="77" y="105"/>
                </a:cxn>
                <a:cxn ang="0">
                  <a:pos x="87" y="99"/>
                </a:cxn>
                <a:cxn ang="0">
                  <a:pos x="94" y="92"/>
                </a:cxn>
                <a:cxn ang="0">
                  <a:pos x="101" y="85"/>
                </a:cxn>
                <a:cxn ang="0">
                  <a:pos x="107" y="75"/>
                </a:cxn>
                <a:cxn ang="0">
                  <a:pos x="109" y="64"/>
                </a:cxn>
                <a:cxn ang="0">
                  <a:pos x="111" y="53"/>
                </a:cxn>
                <a:cxn ang="0">
                  <a:pos x="109" y="42"/>
                </a:cxn>
                <a:cxn ang="0">
                  <a:pos x="107" y="33"/>
                </a:cxn>
                <a:cxn ang="0">
                  <a:pos x="101" y="24"/>
                </a:cxn>
                <a:cxn ang="0">
                  <a:pos x="94" y="14"/>
                </a:cxn>
                <a:cxn ang="0">
                  <a:pos x="87" y="9"/>
                </a:cxn>
                <a:cxn ang="0">
                  <a:pos x="77" y="3"/>
                </a:cxn>
                <a:cxn ang="0">
                  <a:pos x="66" y="1"/>
                </a:cxn>
                <a:cxn ang="0">
                  <a:pos x="55" y="0"/>
                </a:cxn>
                <a:cxn ang="0">
                  <a:pos x="44" y="1"/>
                </a:cxn>
                <a:cxn ang="0">
                  <a:pos x="35" y="3"/>
                </a:cxn>
                <a:cxn ang="0">
                  <a:pos x="24" y="9"/>
                </a:cxn>
                <a:cxn ang="0">
                  <a:pos x="17" y="14"/>
                </a:cxn>
                <a:cxn ang="0">
                  <a:pos x="9" y="24"/>
                </a:cxn>
                <a:cxn ang="0">
                  <a:pos x="4" y="33"/>
                </a:cxn>
                <a:cxn ang="0">
                  <a:pos x="2" y="42"/>
                </a:cxn>
                <a:cxn ang="0">
                  <a:pos x="0" y="53"/>
                </a:cxn>
                <a:cxn ang="0">
                  <a:pos x="2" y="64"/>
                </a:cxn>
                <a:cxn ang="0">
                  <a:pos x="4" y="75"/>
                </a:cxn>
                <a:cxn ang="0">
                  <a:pos x="9" y="85"/>
                </a:cxn>
                <a:cxn ang="0">
                  <a:pos x="17" y="92"/>
                </a:cxn>
                <a:cxn ang="0">
                  <a:pos x="24" y="99"/>
                </a:cxn>
                <a:cxn ang="0">
                  <a:pos x="35" y="105"/>
                </a:cxn>
                <a:cxn ang="0">
                  <a:pos x="44" y="107"/>
                </a:cxn>
                <a:cxn ang="0">
                  <a:pos x="55" y="109"/>
                </a:cxn>
              </a:cxnLst>
              <a:rect l="0" t="0" r="r" b="b"/>
              <a:pathLst>
                <a:path w="111" h="109">
                  <a:moveTo>
                    <a:pt x="55" y="109"/>
                  </a:moveTo>
                  <a:lnTo>
                    <a:pt x="66" y="107"/>
                  </a:lnTo>
                  <a:lnTo>
                    <a:pt x="77" y="105"/>
                  </a:lnTo>
                  <a:lnTo>
                    <a:pt x="87" y="99"/>
                  </a:lnTo>
                  <a:lnTo>
                    <a:pt x="94" y="92"/>
                  </a:lnTo>
                  <a:lnTo>
                    <a:pt x="101" y="85"/>
                  </a:lnTo>
                  <a:lnTo>
                    <a:pt x="107" y="75"/>
                  </a:lnTo>
                  <a:lnTo>
                    <a:pt x="109" y="64"/>
                  </a:lnTo>
                  <a:lnTo>
                    <a:pt x="111" y="53"/>
                  </a:lnTo>
                  <a:lnTo>
                    <a:pt x="109" y="42"/>
                  </a:lnTo>
                  <a:lnTo>
                    <a:pt x="107" y="33"/>
                  </a:lnTo>
                  <a:lnTo>
                    <a:pt x="101" y="24"/>
                  </a:lnTo>
                  <a:lnTo>
                    <a:pt x="94" y="14"/>
                  </a:lnTo>
                  <a:lnTo>
                    <a:pt x="87" y="9"/>
                  </a:lnTo>
                  <a:lnTo>
                    <a:pt x="77" y="3"/>
                  </a:lnTo>
                  <a:lnTo>
                    <a:pt x="66" y="1"/>
                  </a:lnTo>
                  <a:lnTo>
                    <a:pt x="55" y="0"/>
                  </a:lnTo>
                  <a:lnTo>
                    <a:pt x="44" y="1"/>
                  </a:lnTo>
                  <a:lnTo>
                    <a:pt x="35" y="3"/>
                  </a:lnTo>
                  <a:lnTo>
                    <a:pt x="24" y="9"/>
                  </a:lnTo>
                  <a:lnTo>
                    <a:pt x="17" y="14"/>
                  </a:lnTo>
                  <a:lnTo>
                    <a:pt x="9" y="24"/>
                  </a:lnTo>
                  <a:lnTo>
                    <a:pt x="4" y="33"/>
                  </a:lnTo>
                  <a:lnTo>
                    <a:pt x="2" y="42"/>
                  </a:lnTo>
                  <a:lnTo>
                    <a:pt x="0" y="53"/>
                  </a:lnTo>
                  <a:lnTo>
                    <a:pt x="2" y="64"/>
                  </a:lnTo>
                  <a:lnTo>
                    <a:pt x="4" y="75"/>
                  </a:lnTo>
                  <a:lnTo>
                    <a:pt x="9" y="85"/>
                  </a:lnTo>
                  <a:lnTo>
                    <a:pt x="17" y="92"/>
                  </a:lnTo>
                  <a:lnTo>
                    <a:pt x="24" y="99"/>
                  </a:lnTo>
                  <a:lnTo>
                    <a:pt x="35" y="105"/>
                  </a:lnTo>
                  <a:lnTo>
                    <a:pt x="44" y="107"/>
                  </a:lnTo>
                  <a:lnTo>
                    <a:pt x="55" y="1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Freeform 33"/>
            <p:cNvSpPr>
              <a:spLocks/>
            </p:cNvSpPr>
            <p:nvPr/>
          </p:nvSpPr>
          <p:spPr bwMode="auto">
            <a:xfrm>
              <a:off x="4086" y="1004"/>
              <a:ext cx="108" cy="134"/>
            </a:xfrm>
            <a:custGeom>
              <a:avLst/>
              <a:gdLst/>
              <a:ahLst/>
              <a:cxnLst>
                <a:cxn ang="0">
                  <a:pos x="58" y="233"/>
                </a:cxn>
                <a:cxn ang="0">
                  <a:pos x="152" y="65"/>
                </a:cxn>
                <a:cxn ang="0">
                  <a:pos x="152" y="0"/>
                </a:cxn>
                <a:cxn ang="0">
                  <a:pos x="0" y="268"/>
                </a:cxn>
                <a:cxn ang="0">
                  <a:pos x="217" y="268"/>
                </a:cxn>
                <a:cxn ang="0">
                  <a:pos x="215" y="233"/>
                </a:cxn>
                <a:cxn ang="0">
                  <a:pos x="58" y="233"/>
                </a:cxn>
              </a:cxnLst>
              <a:rect l="0" t="0" r="r" b="b"/>
              <a:pathLst>
                <a:path w="217" h="268">
                  <a:moveTo>
                    <a:pt x="58" y="233"/>
                  </a:moveTo>
                  <a:lnTo>
                    <a:pt x="152" y="65"/>
                  </a:lnTo>
                  <a:lnTo>
                    <a:pt x="152" y="0"/>
                  </a:lnTo>
                  <a:lnTo>
                    <a:pt x="0" y="268"/>
                  </a:lnTo>
                  <a:lnTo>
                    <a:pt x="217" y="268"/>
                  </a:lnTo>
                  <a:lnTo>
                    <a:pt x="215" y="233"/>
                  </a:lnTo>
                  <a:lnTo>
                    <a:pt x="58" y="2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Freeform 34"/>
            <p:cNvSpPr>
              <a:spLocks/>
            </p:cNvSpPr>
            <p:nvPr/>
          </p:nvSpPr>
          <p:spPr bwMode="auto">
            <a:xfrm>
              <a:off x="3919" y="722"/>
              <a:ext cx="500" cy="270"/>
            </a:xfrm>
            <a:custGeom>
              <a:avLst/>
              <a:gdLst/>
              <a:ahLst/>
              <a:cxnLst>
                <a:cxn ang="0">
                  <a:pos x="999" y="351"/>
                </a:cxn>
                <a:cxn ang="0">
                  <a:pos x="998" y="262"/>
                </a:cxn>
                <a:cxn ang="0">
                  <a:pos x="977" y="175"/>
                </a:cxn>
                <a:cxn ang="0">
                  <a:pos x="924" y="98"/>
                </a:cxn>
                <a:cxn ang="0">
                  <a:pos x="857" y="51"/>
                </a:cxn>
                <a:cxn ang="0">
                  <a:pos x="805" y="31"/>
                </a:cxn>
                <a:cxn ang="0">
                  <a:pos x="743" y="14"/>
                </a:cxn>
                <a:cxn ang="0">
                  <a:pos x="665" y="3"/>
                </a:cxn>
                <a:cxn ang="0">
                  <a:pos x="597" y="0"/>
                </a:cxn>
                <a:cxn ang="0">
                  <a:pos x="547" y="0"/>
                </a:cxn>
                <a:cxn ang="0">
                  <a:pos x="499" y="5"/>
                </a:cxn>
                <a:cxn ang="0">
                  <a:pos x="451" y="14"/>
                </a:cxn>
                <a:cxn ang="0">
                  <a:pos x="410" y="26"/>
                </a:cxn>
                <a:cxn ang="0">
                  <a:pos x="375" y="38"/>
                </a:cxn>
                <a:cxn ang="0">
                  <a:pos x="344" y="53"/>
                </a:cxn>
                <a:cxn ang="0">
                  <a:pos x="316" y="70"/>
                </a:cxn>
                <a:cxn ang="0">
                  <a:pos x="179" y="306"/>
                </a:cxn>
                <a:cxn ang="0">
                  <a:pos x="116" y="327"/>
                </a:cxn>
                <a:cxn ang="0">
                  <a:pos x="59" y="356"/>
                </a:cxn>
                <a:cxn ang="0">
                  <a:pos x="17" y="389"/>
                </a:cxn>
                <a:cxn ang="0">
                  <a:pos x="0" y="417"/>
                </a:cxn>
                <a:cxn ang="0">
                  <a:pos x="7" y="439"/>
                </a:cxn>
                <a:cxn ang="0">
                  <a:pos x="31" y="460"/>
                </a:cxn>
                <a:cxn ang="0">
                  <a:pos x="68" y="478"/>
                </a:cxn>
                <a:cxn ang="0">
                  <a:pos x="120" y="495"/>
                </a:cxn>
                <a:cxn ang="0">
                  <a:pos x="181" y="510"/>
                </a:cxn>
                <a:cxn ang="0">
                  <a:pos x="253" y="522"/>
                </a:cxn>
                <a:cxn ang="0">
                  <a:pos x="331" y="532"/>
                </a:cxn>
                <a:cxn ang="0">
                  <a:pos x="416" y="537"/>
                </a:cxn>
                <a:cxn ang="0">
                  <a:pos x="527" y="539"/>
                </a:cxn>
                <a:cxn ang="0">
                  <a:pos x="632" y="532"/>
                </a:cxn>
                <a:cxn ang="0">
                  <a:pos x="730" y="519"/>
                </a:cxn>
                <a:cxn ang="0">
                  <a:pos x="817" y="498"/>
                </a:cxn>
                <a:cxn ang="0">
                  <a:pos x="890" y="476"/>
                </a:cxn>
                <a:cxn ang="0">
                  <a:pos x="948" y="449"/>
                </a:cxn>
                <a:cxn ang="0">
                  <a:pos x="983" y="421"/>
                </a:cxn>
                <a:cxn ang="0">
                  <a:pos x="998" y="393"/>
                </a:cxn>
              </a:cxnLst>
              <a:rect l="0" t="0" r="r" b="b"/>
              <a:pathLst>
                <a:path w="999" h="539">
                  <a:moveTo>
                    <a:pt x="998" y="393"/>
                  </a:moveTo>
                  <a:lnTo>
                    <a:pt x="999" y="351"/>
                  </a:lnTo>
                  <a:lnTo>
                    <a:pt x="999" y="306"/>
                  </a:lnTo>
                  <a:lnTo>
                    <a:pt x="998" y="262"/>
                  </a:lnTo>
                  <a:lnTo>
                    <a:pt x="992" y="218"/>
                  </a:lnTo>
                  <a:lnTo>
                    <a:pt x="977" y="175"/>
                  </a:lnTo>
                  <a:lnTo>
                    <a:pt x="957" y="135"/>
                  </a:lnTo>
                  <a:lnTo>
                    <a:pt x="924" y="98"/>
                  </a:lnTo>
                  <a:lnTo>
                    <a:pt x="879" y="64"/>
                  </a:lnTo>
                  <a:lnTo>
                    <a:pt x="857" y="51"/>
                  </a:lnTo>
                  <a:lnTo>
                    <a:pt x="833" y="40"/>
                  </a:lnTo>
                  <a:lnTo>
                    <a:pt x="805" y="31"/>
                  </a:lnTo>
                  <a:lnTo>
                    <a:pt x="776" y="22"/>
                  </a:lnTo>
                  <a:lnTo>
                    <a:pt x="743" y="14"/>
                  </a:lnTo>
                  <a:lnTo>
                    <a:pt x="706" y="9"/>
                  </a:lnTo>
                  <a:lnTo>
                    <a:pt x="665" y="3"/>
                  </a:lnTo>
                  <a:lnTo>
                    <a:pt x="623" y="0"/>
                  </a:lnTo>
                  <a:lnTo>
                    <a:pt x="597" y="0"/>
                  </a:lnTo>
                  <a:lnTo>
                    <a:pt x="573" y="0"/>
                  </a:lnTo>
                  <a:lnTo>
                    <a:pt x="547" y="0"/>
                  </a:lnTo>
                  <a:lnTo>
                    <a:pt x="523" y="2"/>
                  </a:lnTo>
                  <a:lnTo>
                    <a:pt x="499" y="5"/>
                  </a:lnTo>
                  <a:lnTo>
                    <a:pt x="475" y="9"/>
                  </a:lnTo>
                  <a:lnTo>
                    <a:pt x="451" y="14"/>
                  </a:lnTo>
                  <a:lnTo>
                    <a:pt x="429" y="20"/>
                  </a:lnTo>
                  <a:lnTo>
                    <a:pt x="410" y="26"/>
                  </a:lnTo>
                  <a:lnTo>
                    <a:pt x="392" y="33"/>
                  </a:lnTo>
                  <a:lnTo>
                    <a:pt x="375" y="38"/>
                  </a:lnTo>
                  <a:lnTo>
                    <a:pt x="358" y="46"/>
                  </a:lnTo>
                  <a:lnTo>
                    <a:pt x="344" y="53"/>
                  </a:lnTo>
                  <a:lnTo>
                    <a:pt x="329" y="62"/>
                  </a:lnTo>
                  <a:lnTo>
                    <a:pt x="316" y="70"/>
                  </a:lnTo>
                  <a:lnTo>
                    <a:pt x="305" y="79"/>
                  </a:lnTo>
                  <a:lnTo>
                    <a:pt x="179" y="306"/>
                  </a:lnTo>
                  <a:lnTo>
                    <a:pt x="148" y="314"/>
                  </a:lnTo>
                  <a:lnTo>
                    <a:pt x="116" y="327"/>
                  </a:lnTo>
                  <a:lnTo>
                    <a:pt x="87" y="340"/>
                  </a:lnTo>
                  <a:lnTo>
                    <a:pt x="59" y="356"/>
                  </a:lnTo>
                  <a:lnTo>
                    <a:pt x="35" y="373"/>
                  </a:lnTo>
                  <a:lnTo>
                    <a:pt x="17" y="389"/>
                  </a:lnTo>
                  <a:lnTo>
                    <a:pt x="4" y="404"/>
                  </a:lnTo>
                  <a:lnTo>
                    <a:pt x="0" y="417"/>
                  </a:lnTo>
                  <a:lnTo>
                    <a:pt x="2" y="428"/>
                  </a:lnTo>
                  <a:lnTo>
                    <a:pt x="7" y="439"/>
                  </a:lnTo>
                  <a:lnTo>
                    <a:pt x="17" y="450"/>
                  </a:lnTo>
                  <a:lnTo>
                    <a:pt x="31" y="460"/>
                  </a:lnTo>
                  <a:lnTo>
                    <a:pt x="48" y="469"/>
                  </a:lnTo>
                  <a:lnTo>
                    <a:pt x="68" y="478"/>
                  </a:lnTo>
                  <a:lnTo>
                    <a:pt x="92" y="487"/>
                  </a:lnTo>
                  <a:lnTo>
                    <a:pt x="120" y="495"/>
                  </a:lnTo>
                  <a:lnTo>
                    <a:pt x="150" y="502"/>
                  </a:lnTo>
                  <a:lnTo>
                    <a:pt x="181" y="510"/>
                  </a:lnTo>
                  <a:lnTo>
                    <a:pt x="216" y="515"/>
                  </a:lnTo>
                  <a:lnTo>
                    <a:pt x="253" y="522"/>
                  </a:lnTo>
                  <a:lnTo>
                    <a:pt x="292" y="526"/>
                  </a:lnTo>
                  <a:lnTo>
                    <a:pt x="331" y="532"/>
                  </a:lnTo>
                  <a:lnTo>
                    <a:pt x="373" y="534"/>
                  </a:lnTo>
                  <a:lnTo>
                    <a:pt x="416" y="537"/>
                  </a:lnTo>
                  <a:lnTo>
                    <a:pt x="471" y="539"/>
                  </a:lnTo>
                  <a:lnTo>
                    <a:pt x="527" y="539"/>
                  </a:lnTo>
                  <a:lnTo>
                    <a:pt x="580" y="537"/>
                  </a:lnTo>
                  <a:lnTo>
                    <a:pt x="632" y="532"/>
                  </a:lnTo>
                  <a:lnTo>
                    <a:pt x="682" y="526"/>
                  </a:lnTo>
                  <a:lnTo>
                    <a:pt x="730" y="519"/>
                  </a:lnTo>
                  <a:lnTo>
                    <a:pt x="774" y="510"/>
                  </a:lnTo>
                  <a:lnTo>
                    <a:pt x="817" y="498"/>
                  </a:lnTo>
                  <a:lnTo>
                    <a:pt x="855" y="487"/>
                  </a:lnTo>
                  <a:lnTo>
                    <a:pt x="890" y="476"/>
                  </a:lnTo>
                  <a:lnTo>
                    <a:pt x="920" y="463"/>
                  </a:lnTo>
                  <a:lnTo>
                    <a:pt x="948" y="449"/>
                  </a:lnTo>
                  <a:lnTo>
                    <a:pt x="968" y="436"/>
                  </a:lnTo>
                  <a:lnTo>
                    <a:pt x="983" y="421"/>
                  </a:lnTo>
                  <a:lnTo>
                    <a:pt x="994" y="408"/>
                  </a:lnTo>
                  <a:lnTo>
                    <a:pt x="998" y="39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Freeform 35"/>
            <p:cNvSpPr>
              <a:spLocks/>
            </p:cNvSpPr>
            <p:nvPr/>
          </p:nvSpPr>
          <p:spPr bwMode="auto">
            <a:xfrm>
              <a:off x="3961" y="750"/>
              <a:ext cx="434" cy="217"/>
            </a:xfrm>
            <a:custGeom>
              <a:avLst/>
              <a:gdLst/>
              <a:ahLst/>
              <a:cxnLst>
                <a:cxn ang="0">
                  <a:pos x="866" y="285"/>
                </a:cxn>
                <a:cxn ang="0">
                  <a:pos x="865" y="216"/>
                </a:cxn>
                <a:cxn ang="0">
                  <a:pos x="846" y="150"/>
                </a:cxn>
                <a:cxn ang="0">
                  <a:pos x="798" y="89"/>
                </a:cxn>
                <a:cxn ang="0">
                  <a:pos x="739" y="52"/>
                </a:cxn>
                <a:cxn ang="0">
                  <a:pos x="689" y="33"/>
                </a:cxn>
                <a:cxn ang="0">
                  <a:pos x="630" y="17"/>
                </a:cxn>
                <a:cxn ang="0">
                  <a:pos x="558" y="6"/>
                </a:cxn>
                <a:cxn ang="0">
                  <a:pos x="493" y="0"/>
                </a:cxn>
                <a:cxn ang="0">
                  <a:pos x="445" y="4"/>
                </a:cxn>
                <a:cxn ang="0">
                  <a:pos x="397" y="11"/>
                </a:cxn>
                <a:cxn ang="0">
                  <a:pos x="351" y="24"/>
                </a:cxn>
                <a:cxn ang="0">
                  <a:pos x="320" y="35"/>
                </a:cxn>
                <a:cxn ang="0">
                  <a:pos x="301" y="43"/>
                </a:cxn>
                <a:cxn ang="0">
                  <a:pos x="284" y="52"/>
                </a:cxn>
                <a:cxn ang="0">
                  <a:pos x="270" y="61"/>
                </a:cxn>
                <a:cxn ang="0">
                  <a:pos x="133" y="292"/>
                </a:cxn>
                <a:cxn ang="0">
                  <a:pos x="81" y="305"/>
                </a:cxn>
                <a:cxn ang="0">
                  <a:pos x="37" y="320"/>
                </a:cxn>
                <a:cxn ang="0">
                  <a:pos x="7" y="334"/>
                </a:cxn>
                <a:cxn ang="0">
                  <a:pos x="0" y="353"/>
                </a:cxn>
                <a:cxn ang="0">
                  <a:pos x="11" y="370"/>
                </a:cxn>
                <a:cxn ang="0">
                  <a:pos x="35" y="384"/>
                </a:cxn>
                <a:cxn ang="0">
                  <a:pos x="70" y="397"/>
                </a:cxn>
                <a:cxn ang="0">
                  <a:pos x="116" y="408"/>
                </a:cxn>
                <a:cxn ang="0">
                  <a:pos x="170" y="418"/>
                </a:cxn>
                <a:cxn ang="0">
                  <a:pos x="231" y="425"/>
                </a:cxn>
                <a:cxn ang="0">
                  <a:pos x="299" y="430"/>
                </a:cxn>
                <a:cxn ang="0">
                  <a:pos x="371" y="434"/>
                </a:cxn>
                <a:cxn ang="0">
                  <a:pos x="445" y="432"/>
                </a:cxn>
                <a:cxn ang="0">
                  <a:pos x="527" y="425"/>
                </a:cxn>
                <a:cxn ang="0">
                  <a:pos x="608" y="414"/>
                </a:cxn>
                <a:cxn ang="0">
                  <a:pos x="687" y="399"/>
                </a:cxn>
                <a:cxn ang="0">
                  <a:pos x="757" y="382"/>
                </a:cxn>
                <a:cxn ang="0">
                  <a:pos x="813" y="362"/>
                </a:cxn>
                <a:cxn ang="0">
                  <a:pos x="852" y="340"/>
                </a:cxn>
                <a:cxn ang="0">
                  <a:pos x="866" y="318"/>
                </a:cxn>
              </a:cxnLst>
              <a:rect l="0" t="0" r="r" b="b"/>
              <a:pathLst>
                <a:path w="866" h="434">
                  <a:moveTo>
                    <a:pt x="866" y="318"/>
                  </a:moveTo>
                  <a:lnTo>
                    <a:pt x="866" y="285"/>
                  </a:lnTo>
                  <a:lnTo>
                    <a:pt x="866" y="251"/>
                  </a:lnTo>
                  <a:lnTo>
                    <a:pt x="865" y="216"/>
                  </a:lnTo>
                  <a:lnTo>
                    <a:pt x="857" y="183"/>
                  </a:lnTo>
                  <a:lnTo>
                    <a:pt x="846" y="150"/>
                  </a:lnTo>
                  <a:lnTo>
                    <a:pt x="826" y="118"/>
                  </a:lnTo>
                  <a:lnTo>
                    <a:pt x="798" y="89"/>
                  </a:lnTo>
                  <a:lnTo>
                    <a:pt x="759" y="63"/>
                  </a:lnTo>
                  <a:lnTo>
                    <a:pt x="739" y="52"/>
                  </a:lnTo>
                  <a:lnTo>
                    <a:pt x="715" y="43"/>
                  </a:lnTo>
                  <a:lnTo>
                    <a:pt x="689" y="33"/>
                  </a:lnTo>
                  <a:lnTo>
                    <a:pt x="661" y="24"/>
                  </a:lnTo>
                  <a:lnTo>
                    <a:pt x="630" y="17"/>
                  </a:lnTo>
                  <a:lnTo>
                    <a:pt x="595" y="11"/>
                  </a:lnTo>
                  <a:lnTo>
                    <a:pt x="558" y="6"/>
                  </a:lnTo>
                  <a:lnTo>
                    <a:pt x="517" y="2"/>
                  </a:lnTo>
                  <a:lnTo>
                    <a:pt x="493" y="0"/>
                  </a:lnTo>
                  <a:lnTo>
                    <a:pt x="471" y="2"/>
                  </a:lnTo>
                  <a:lnTo>
                    <a:pt x="445" y="4"/>
                  </a:lnTo>
                  <a:lnTo>
                    <a:pt x="421" y="6"/>
                  </a:lnTo>
                  <a:lnTo>
                    <a:pt x="397" y="11"/>
                  </a:lnTo>
                  <a:lnTo>
                    <a:pt x="373" y="17"/>
                  </a:lnTo>
                  <a:lnTo>
                    <a:pt x="351" y="24"/>
                  </a:lnTo>
                  <a:lnTo>
                    <a:pt x="329" y="32"/>
                  </a:lnTo>
                  <a:lnTo>
                    <a:pt x="320" y="35"/>
                  </a:lnTo>
                  <a:lnTo>
                    <a:pt x="310" y="39"/>
                  </a:lnTo>
                  <a:lnTo>
                    <a:pt x="301" y="43"/>
                  </a:lnTo>
                  <a:lnTo>
                    <a:pt x="292" y="48"/>
                  </a:lnTo>
                  <a:lnTo>
                    <a:pt x="284" y="52"/>
                  </a:lnTo>
                  <a:lnTo>
                    <a:pt x="275" y="57"/>
                  </a:lnTo>
                  <a:lnTo>
                    <a:pt x="270" y="61"/>
                  </a:lnTo>
                  <a:lnTo>
                    <a:pt x="262" y="67"/>
                  </a:lnTo>
                  <a:lnTo>
                    <a:pt x="133" y="292"/>
                  </a:lnTo>
                  <a:lnTo>
                    <a:pt x="107" y="298"/>
                  </a:lnTo>
                  <a:lnTo>
                    <a:pt x="81" y="305"/>
                  </a:lnTo>
                  <a:lnTo>
                    <a:pt x="57" y="312"/>
                  </a:lnTo>
                  <a:lnTo>
                    <a:pt x="37" y="320"/>
                  </a:lnTo>
                  <a:lnTo>
                    <a:pt x="20" y="327"/>
                  </a:lnTo>
                  <a:lnTo>
                    <a:pt x="7" y="334"/>
                  </a:lnTo>
                  <a:lnTo>
                    <a:pt x="0" y="344"/>
                  </a:lnTo>
                  <a:lnTo>
                    <a:pt x="0" y="353"/>
                  </a:lnTo>
                  <a:lnTo>
                    <a:pt x="4" y="360"/>
                  </a:lnTo>
                  <a:lnTo>
                    <a:pt x="11" y="370"/>
                  </a:lnTo>
                  <a:lnTo>
                    <a:pt x="22" y="377"/>
                  </a:lnTo>
                  <a:lnTo>
                    <a:pt x="35" y="384"/>
                  </a:lnTo>
                  <a:lnTo>
                    <a:pt x="52" y="390"/>
                  </a:lnTo>
                  <a:lnTo>
                    <a:pt x="70" y="397"/>
                  </a:lnTo>
                  <a:lnTo>
                    <a:pt x="92" y="403"/>
                  </a:lnTo>
                  <a:lnTo>
                    <a:pt x="116" y="408"/>
                  </a:lnTo>
                  <a:lnTo>
                    <a:pt x="142" y="414"/>
                  </a:lnTo>
                  <a:lnTo>
                    <a:pt x="170" y="418"/>
                  </a:lnTo>
                  <a:lnTo>
                    <a:pt x="200" y="421"/>
                  </a:lnTo>
                  <a:lnTo>
                    <a:pt x="231" y="425"/>
                  </a:lnTo>
                  <a:lnTo>
                    <a:pt x="264" y="429"/>
                  </a:lnTo>
                  <a:lnTo>
                    <a:pt x="299" y="430"/>
                  </a:lnTo>
                  <a:lnTo>
                    <a:pt x="334" y="432"/>
                  </a:lnTo>
                  <a:lnTo>
                    <a:pt x="371" y="434"/>
                  </a:lnTo>
                  <a:lnTo>
                    <a:pt x="406" y="434"/>
                  </a:lnTo>
                  <a:lnTo>
                    <a:pt x="445" y="432"/>
                  </a:lnTo>
                  <a:lnTo>
                    <a:pt x="486" y="430"/>
                  </a:lnTo>
                  <a:lnTo>
                    <a:pt x="527" y="425"/>
                  </a:lnTo>
                  <a:lnTo>
                    <a:pt x="567" y="421"/>
                  </a:lnTo>
                  <a:lnTo>
                    <a:pt x="608" y="414"/>
                  </a:lnTo>
                  <a:lnTo>
                    <a:pt x="648" y="408"/>
                  </a:lnTo>
                  <a:lnTo>
                    <a:pt x="687" y="399"/>
                  </a:lnTo>
                  <a:lnTo>
                    <a:pt x="722" y="392"/>
                  </a:lnTo>
                  <a:lnTo>
                    <a:pt x="757" y="382"/>
                  </a:lnTo>
                  <a:lnTo>
                    <a:pt x="787" y="371"/>
                  </a:lnTo>
                  <a:lnTo>
                    <a:pt x="813" y="362"/>
                  </a:lnTo>
                  <a:lnTo>
                    <a:pt x="835" y="351"/>
                  </a:lnTo>
                  <a:lnTo>
                    <a:pt x="852" y="340"/>
                  </a:lnTo>
                  <a:lnTo>
                    <a:pt x="863" y="329"/>
                  </a:lnTo>
                  <a:lnTo>
                    <a:pt x="866" y="318"/>
                  </a:lnTo>
                  <a:close/>
                </a:path>
              </a:pathLst>
            </a:custGeom>
            <a:solidFill>
              <a:srgbClr val="FFCC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36"/>
            <p:cNvSpPr>
              <a:spLocks/>
            </p:cNvSpPr>
            <p:nvPr/>
          </p:nvSpPr>
          <p:spPr bwMode="auto">
            <a:xfrm>
              <a:off x="4174" y="784"/>
              <a:ext cx="167" cy="138"/>
            </a:xfrm>
            <a:custGeom>
              <a:avLst/>
              <a:gdLst/>
              <a:ahLst/>
              <a:cxnLst>
                <a:cxn ang="0">
                  <a:pos x="286" y="0"/>
                </a:cxn>
                <a:cxn ang="0">
                  <a:pos x="268" y="0"/>
                </a:cxn>
                <a:cxn ang="0">
                  <a:pos x="251" y="0"/>
                </a:cxn>
                <a:cxn ang="0">
                  <a:pos x="238" y="0"/>
                </a:cxn>
                <a:cxn ang="0">
                  <a:pos x="227" y="2"/>
                </a:cxn>
                <a:cxn ang="0">
                  <a:pos x="216" y="4"/>
                </a:cxn>
                <a:cxn ang="0">
                  <a:pos x="205" y="8"/>
                </a:cxn>
                <a:cxn ang="0">
                  <a:pos x="190" y="13"/>
                </a:cxn>
                <a:cxn ang="0">
                  <a:pos x="174" y="23"/>
                </a:cxn>
                <a:cxn ang="0">
                  <a:pos x="159" y="37"/>
                </a:cxn>
                <a:cxn ang="0">
                  <a:pos x="146" y="61"/>
                </a:cxn>
                <a:cxn ang="0">
                  <a:pos x="133" y="91"/>
                </a:cxn>
                <a:cxn ang="0">
                  <a:pos x="122" y="122"/>
                </a:cxn>
                <a:cxn ang="0">
                  <a:pos x="111" y="156"/>
                </a:cxn>
                <a:cxn ang="0">
                  <a:pos x="102" y="185"/>
                </a:cxn>
                <a:cxn ang="0">
                  <a:pos x="92" y="209"/>
                </a:cxn>
                <a:cxn ang="0">
                  <a:pos x="87" y="224"/>
                </a:cxn>
                <a:cxn ang="0">
                  <a:pos x="79" y="233"/>
                </a:cxn>
                <a:cxn ang="0">
                  <a:pos x="70" y="239"/>
                </a:cxn>
                <a:cxn ang="0">
                  <a:pos x="63" y="241"/>
                </a:cxn>
                <a:cxn ang="0">
                  <a:pos x="53" y="242"/>
                </a:cxn>
                <a:cxn ang="0">
                  <a:pos x="44" y="241"/>
                </a:cxn>
                <a:cxn ang="0">
                  <a:pos x="33" y="241"/>
                </a:cxn>
                <a:cxn ang="0">
                  <a:pos x="24" y="239"/>
                </a:cxn>
                <a:cxn ang="0">
                  <a:pos x="13" y="239"/>
                </a:cxn>
                <a:cxn ang="0">
                  <a:pos x="0" y="276"/>
                </a:cxn>
                <a:cxn ang="0">
                  <a:pos x="18" y="278"/>
                </a:cxn>
                <a:cxn ang="0">
                  <a:pos x="39" y="278"/>
                </a:cxn>
                <a:cxn ang="0">
                  <a:pos x="57" y="278"/>
                </a:cxn>
                <a:cxn ang="0">
                  <a:pos x="74" y="276"/>
                </a:cxn>
                <a:cxn ang="0">
                  <a:pos x="92" y="270"/>
                </a:cxn>
                <a:cxn ang="0">
                  <a:pos x="107" y="261"/>
                </a:cxn>
                <a:cxn ang="0">
                  <a:pos x="120" y="244"/>
                </a:cxn>
                <a:cxn ang="0">
                  <a:pos x="131" y="222"/>
                </a:cxn>
                <a:cxn ang="0">
                  <a:pos x="138" y="196"/>
                </a:cxn>
                <a:cxn ang="0">
                  <a:pos x="146" y="172"/>
                </a:cxn>
                <a:cxn ang="0">
                  <a:pos x="153" y="148"/>
                </a:cxn>
                <a:cxn ang="0">
                  <a:pos x="161" y="126"/>
                </a:cxn>
                <a:cxn ang="0">
                  <a:pos x="170" y="104"/>
                </a:cxn>
                <a:cxn ang="0">
                  <a:pos x="181" y="84"/>
                </a:cxn>
                <a:cxn ang="0">
                  <a:pos x="194" y="65"/>
                </a:cxn>
                <a:cxn ang="0">
                  <a:pos x="211" y="47"/>
                </a:cxn>
                <a:cxn ang="0">
                  <a:pos x="227" y="39"/>
                </a:cxn>
                <a:cxn ang="0">
                  <a:pos x="242" y="36"/>
                </a:cxn>
                <a:cxn ang="0">
                  <a:pos x="257" y="32"/>
                </a:cxn>
                <a:cxn ang="0">
                  <a:pos x="270" y="30"/>
                </a:cxn>
                <a:cxn ang="0">
                  <a:pos x="283" y="28"/>
                </a:cxn>
                <a:cxn ang="0">
                  <a:pos x="297" y="28"/>
                </a:cxn>
                <a:cxn ang="0">
                  <a:pos x="314" y="28"/>
                </a:cxn>
                <a:cxn ang="0">
                  <a:pos x="334" y="26"/>
                </a:cxn>
                <a:cxn ang="0">
                  <a:pos x="286" y="0"/>
                </a:cxn>
              </a:cxnLst>
              <a:rect l="0" t="0" r="r" b="b"/>
              <a:pathLst>
                <a:path w="334" h="278">
                  <a:moveTo>
                    <a:pt x="286" y="0"/>
                  </a:moveTo>
                  <a:lnTo>
                    <a:pt x="268" y="0"/>
                  </a:lnTo>
                  <a:lnTo>
                    <a:pt x="251" y="0"/>
                  </a:lnTo>
                  <a:lnTo>
                    <a:pt x="238" y="0"/>
                  </a:lnTo>
                  <a:lnTo>
                    <a:pt x="227" y="2"/>
                  </a:lnTo>
                  <a:lnTo>
                    <a:pt x="216" y="4"/>
                  </a:lnTo>
                  <a:lnTo>
                    <a:pt x="205" y="8"/>
                  </a:lnTo>
                  <a:lnTo>
                    <a:pt x="190" y="13"/>
                  </a:lnTo>
                  <a:lnTo>
                    <a:pt x="174" y="23"/>
                  </a:lnTo>
                  <a:lnTo>
                    <a:pt x="159" y="37"/>
                  </a:lnTo>
                  <a:lnTo>
                    <a:pt x="146" y="61"/>
                  </a:lnTo>
                  <a:lnTo>
                    <a:pt x="133" y="91"/>
                  </a:lnTo>
                  <a:lnTo>
                    <a:pt x="122" y="122"/>
                  </a:lnTo>
                  <a:lnTo>
                    <a:pt x="111" y="156"/>
                  </a:lnTo>
                  <a:lnTo>
                    <a:pt x="102" y="185"/>
                  </a:lnTo>
                  <a:lnTo>
                    <a:pt x="92" y="209"/>
                  </a:lnTo>
                  <a:lnTo>
                    <a:pt x="87" y="224"/>
                  </a:lnTo>
                  <a:lnTo>
                    <a:pt x="79" y="233"/>
                  </a:lnTo>
                  <a:lnTo>
                    <a:pt x="70" y="239"/>
                  </a:lnTo>
                  <a:lnTo>
                    <a:pt x="63" y="241"/>
                  </a:lnTo>
                  <a:lnTo>
                    <a:pt x="53" y="242"/>
                  </a:lnTo>
                  <a:lnTo>
                    <a:pt x="44" y="241"/>
                  </a:lnTo>
                  <a:lnTo>
                    <a:pt x="33" y="241"/>
                  </a:lnTo>
                  <a:lnTo>
                    <a:pt x="24" y="239"/>
                  </a:lnTo>
                  <a:lnTo>
                    <a:pt x="13" y="239"/>
                  </a:lnTo>
                  <a:lnTo>
                    <a:pt x="0" y="276"/>
                  </a:lnTo>
                  <a:lnTo>
                    <a:pt x="18" y="278"/>
                  </a:lnTo>
                  <a:lnTo>
                    <a:pt x="39" y="278"/>
                  </a:lnTo>
                  <a:lnTo>
                    <a:pt x="57" y="278"/>
                  </a:lnTo>
                  <a:lnTo>
                    <a:pt x="74" y="276"/>
                  </a:lnTo>
                  <a:lnTo>
                    <a:pt x="92" y="270"/>
                  </a:lnTo>
                  <a:lnTo>
                    <a:pt x="107" y="261"/>
                  </a:lnTo>
                  <a:lnTo>
                    <a:pt x="120" y="244"/>
                  </a:lnTo>
                  <a:lnTo>
                    <a:pt x="131" y="222"/>
                  </a:lnTo>
                  <a:lnTo>
                    <a:pt x="138" y="196"/>
                  </a:lnTo>
                  <a:lnTo>
                    <a:pt x="146" y="172"/>
                  </a:lnTo>
                  <a:lnTo>
                    <a:pt x="153" y="148"/>
                  </a:lnTo>
                  <a:lnTo>
                    <a:pt x="161" y="126"/>
                  </a:lnTo>
                  <a:lnTo>
                    <a:pt x="170" y="104"/>
                  </a:lnTo>
                  <a:lnTo>
                    <a:pt x="181" y="84"/>
                  </a:lnTo>
                  <a:lnTo>
                    <a:pt x="194" y="65"/>
                  </a:lnTo>
                  <a:lnTo>
                    <a:pt x="211" y="47"/>
                  </a:lnTo>
                  <a:lnTo>
                    <a:pt x="227" y="39"/>
                  </a:lnTo>
                  <a:lnTo>
                    <a:pt x="242" y="36"/>
                  </a:lnTo>
                  <a:lnTo>
                    <a:pt x="257" y="32"/>
                  </a:lnTo>
                  <a:lnTo>
                    <a:pt x="270" y="30"/>
                  </a:lnTo>
                  <a:lnTo>
                    <a:pt x="283" y="28"/>
                  </a:lnTo>
                  <a:lnTo>
                    <a:pt x="297" y="28"/>
                  </a:lnTo>
                  <a:lnTo>
                    <a:pt x="314" y="28"/>
                  </a:lnTo>
                  <a:lnTo>
                    <a:pt x="334" y="26"/>
                  </a:lnTo>
                  <a:lnTo>
                    <a:pt x="28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37"/>
            <p:cNvSpPr>
              <a:spLocks/>
            </p:cNvSpPr>
            <p:nvPr/>
          </p:nvSpPr>
          <p:spPr bwMode="auto">
            <a:xfrm>
              <a:off x="4275" y="871"/>
              <a:ext cx="99" cy="48"/>
            </a:xfrm>
            <a:custGeom>
              <a:avLst/>
              <a:gdLst/>
              <a:ahLst/>
              <a:cxnLst>
                <a:cxn ang="0">
                  <a:pos x="0" y="98"/>
                </a:cxn>
                <a:cxn ang="0">
                  <a:pos x="34" y="92"/>
                </a:cxn>
                <a:cxn ang="0">
                  <a:pos x="58" y="87"/>
                </a:cxn>
                <a:cxn ang="0">
                  <a:pos x="80" y="81"/>
                </a:cxn>
                <a:cxn ang="0">
                  <a:pos x="104" y="76"/>
                </a:cxn>
                <a:cxn ang="0">
                  <a:pos x="128" y="68"/>
                </a:cxn>
                <a:cxn ang="0">
                  <a:pos x="148" y="61"/>
                </a:cxn>
                <a:cxn ang="0">
                  <a:pos x="168" y="52"/>
                </a:cxn>
                <a:cxn ang="0">
                  <a:pos x="185" y="44"/>
                </a:cxn>
                <a:cxn ang="0">
                  <a:pos x="200" y="37"/>
                </a:cxn>
                <a:cxn ang="0">
                  <a:pos x="196" y="0"/>
                </a:cxn>
                <a:cxn ang="0">
                  <a:pos x="181" y="7"/>
                </a:cxn>
                <a:cxn ang="0">
                  <a:pos x="161" y="15"/>
                </a:cxn>
                <a:cxn ang="0">
                  <a:pos x="141" y="22"/>
                </a:cxn>
                <a:cxn ang="0">
                  <a:pos x="117" y="30"/>
                </a:cxn>
                <a:cxn ang="0">
                  <a:pos x="93" y="37"/>
                </a:cxn>
                <a:cxn ang="0">
                  <a:pos x="67" y="44"/>
                </a:cxn>
                <a:cxn ang="0">
                  <a:pos x="41" y="48"/>
                </a:cxn>
                <a:cxn ang="0">
                  <a:pos x="17" y="50"/>
                </a:cxn>
                <a:cxn ang="0">
                  <a:pos x="0" y="98"/>
                </a:cxn>
              </a:cxnLst>
              <a:rect l="0" t="0" r="r" b="b"/>
              <a:pathLst>
                <a:path w="200" h="98">
                  <a:moveTo>
                    <a:pt x="0" y="98"/>
                  </a:moveTo>
                  <a:lnTo>
                    <a:pt x="34" y="92"/>
                  </a:lnTo>
                  <a:lnTo>
                    <a:pt x="58" y="87"/>
                  </a:lnTo>
                  <a:lnTo>
                    <a:pt x="80" y="81"/>
                  </a:lnTo>
                  <a:lnTo>
                    <a:pt x="104" y="76"/>
                  </a:lnTo>
                  <a:lnTo>
                    <a:pt x="128" y="68"/>
                  </a:lnTo>
                  <a:lnTo>
                    <a:pt x="148" y="61"/>
                  </a:lnTo>
                  <a:lnTo>
                    <a:pt x="168" y="52"/>
                  </a:lnTo>
                  <a:lnTo>
                    <a:pt x="185" y="44"/>
                  </a:lnTo>
                  <a:lnTo>
                    <a:pt x="200" y="37"/>
                  </a:lnTo>
                  <a:lnTo>
                    <a:pt x="196" y="0"/>
                  </a:lnTo>
                  <a:lnTo>
                    <a:pt x="181" y="7"/>
                  </a:lnTo>
                  <a:lnTo>
                    <a:pt x="161" y="15"/>
                  </a:lnTo>
                  <a:lnTo>
                    <a:pt x="141" y="22"/>
                  </a:lnTo>
                  <a:lnTo>
                    <a:pt x="117" y="30"/>
                  </a:lnTo>
                  <a:lnTo>
                    <a:pt x="93" y="37"/>
                  </a:lnTo>
                  <a:lnTo>
                    <a:pt x="67" y="44"/>
                  </a:lnTo>
                  <a:lnTo>
                    <a:pt x="41" y="48"/>
                  </a:lnTo>
                  <a:lnTo>
                    <a:pt x="17" y="50"/>
                  </a:lnTo>
                  <a:lnTo>
                    <a:pt x="0" y="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38"/>
            <p:cNvSpPr>
              <a:spLocks/>
            </p:cNvSpPr>
            <p:nvPr/>
          </p:nvSpPr>
          <p:spPr bwMode="auto">
            <a:xfrm>
              <a:off x="3942" y="1730"/>
              <a:ext cx="611" cy="598"/>
            </a:xfrm>
            <a:custGeom>
              <a:avLst/>
              <a:gdLst/>
              <a:ahLst/>
              <a:cxnLst>
                <a:cxn ang="0">
                  <a:pos x="1183" y="530"/>
                </a:cxn>
                <a:cxn ang="0">
                  <a:pos x="1103" y="338"/>
                </a:cxn>
                <a:cxn ang="0">
                  <a:pos x="1011" y="146"/>
                </a:cxn>
                <a:cxn ang="0">
                  <a:pos x="944" y="18"/>
                </a:cxn>
                <a:cxn ang="0">
                  <a:pos x="935" y="0"/>
                </a:cxn>
                <a:cxn ang="0">
                  <a:pos x="255" y="50"/>
                </a:cxn>
                <a:cxn ang="0">
                  <a:pos x="198" y="175"/>
                </a:cxn>
                <a:cxn ang="0">
                  <a:pos x="133" y="310"/>
                </a:cxn>
                <a:cxn ang="0">
                  <a:pos x="78" y="430"/>
                </a:cxn>
                <a:cxn ang="0">
                  <a:pos x="30" y="552"/>
                </a:cxn>
                <a:cxn ang="0">
                  <a:pos x="2" y="685"/>
                </a:cxn>
                <a:cxn ang="0">
                  <a:pos x="4" y="800"/>
                </a:cxn>
                <a:cxn ang="0">
                  <a:pos x="26" y="894"/>
                </a:cxn>
                <a:cxn ang="0">
                  <a:pos x="74" y="990"/>
                </a:cxn>
                <a:cxn ang="0">
                  <a:pos x="159" y="1086"/>
                </a:cxn>
                <a:cxn ang="0">
                  <a:pos x="248" y="1154"/>
                </a:cxn>
                <a:cxn ang="0">
                  <a:pos x="305" y="1189"/>
                </a:cxn>
                <a:cxn ang="0">
                  <a:pos x="364" y="1193"/>
                </a:cxn>
                <a:cxn ang="0">
                  <a:pos x="340" y="1060"/>
                </a:cxn>
                <a:cxn ang="0">
                  <a:pos x="329" y="829"/>
                </a:cxn>
                <a:cxn ang="0">
                  <a:pos x="340" y="766"/>
                </a:cxn>
                <a:cxn ang="0">
                  <a:pos x="357" y="702"/>
                </a:cxn>
                <a:cxn ang="0">
                  <a:pos x="381" y="643"/>
                </a:cxn>
                <a:cxn ang="0">
                  <a:pos x="414" y="587"/>
                </a:cxn>
                <a:cxn ang="0">
                  <a:pos x="457" y="543"/>
                </a:cxn>
                <a:cxn ang="0">
                  <a:pos x="508" y="510"/>
                </a:cxn>
                <a:cxn ang="0">
                  <a:pos x="573" y="491"/>
                </a:cxn>
                <a:cxn ang="0">
                  <a:pos x="650" y="491"/>
                </a:cxn>
                <a:cxn ang="0">
                  <a:pos x="780" y="534"/>
                </a:cxn>
                <a:cxn ang="0">
                  <a:pos x="861" y="617"/>
                </a:cxn>
                <a:cxn ang="0">
                  <a:pos x="909" y="720"/>
                </a:cxn>
                <a:cxn ang="0">
                  <a:pos x="939" y="822"/>
                </a:cxn>
                <a:cxn ang="0">
                  <a:pos x="946" y="931"/>
                </a:cxn>
                <a:cxn ang="0">
                  <a:pos x="931" y="1047"/>
                </a:cxn>
                <a:cxn ang="0">
                  <a:pos x="913" y="1141"/>
                </a:cxn>
                <a:cxn ang="0">
                  <a:pos x="902" y="1180"/>
                </a:cxn>
                <a:cxn ang="0">
                  <a:pos x="968" y="1173"/>
                </a:cxn>
                <a:cxn ang="0">
                  <a:pos x="1011" y="1140"/>
                </a:cxn>
                <a:cxn ang="0">
                  <a:pos x="1077" y="1077"/>
                </a:cxn>
                <a:cxn ang="0">
                  <a:pos x="1147" y="994"/>
                </a:cxn>
                <a:cxn ang="0">
                  <a:pos x="1196" y="901"/>
                </a:cxn>
                <a:cxn ang="0">
                  <a:pos x="1218" y="818"/>
                </a:cxn>
                <a:cxn ang="0">
                  <a:pos x="1221" y="733"/>
                </a:cxn>
                <a:cxn ang="0">
                  <a:pos x="1212" y="648"/>
                </a:cxn>
              </a:cxnLst>
              <a:rect l="0" t="0" r="r" b="b"/>
              <a:pathLst>
                <a:path w="1221" h="1195">
                  <a:moveTo>
                    <a:pt x="1205" y="608"/>
                  </a:moveTo>
                  <a:lnTo>
                    <a:pt x="1183" y="530"/>
                  </a:lnTo>
                  <a:lnTo>
                    <a:pt x="1147" y="438"/>
                  </a:lnTo>
                  <a:lnTo>
                    <a:pt x="1103" y="338"/>
                  </a:lnTo>
                  <a:lnTo>
                    <a:pt x="1057" y="236"/>
                  </a:lnTo>
                  <a:lnTo>
                    <a:pt x="1011" y="146"/>
                  </a:lnTo>
                  <a:lnTo>
                    <a:pt x="972" y="70"/>
                  </a:lnTo>
                  <a:lnTo>
                    <a:pt x="944" y="18"/>
                  </a:lnTo>
                  <a:lnTo>
                    <a:pt x="935" y="0"/>
                  </a:lnTo>
                  <a:lnTo>
                    <a:pt x="935" y="0"/>
                  </a:lnTo>
                  <a:lnTo>
                    <a:pt x="277" y="0"/>
                  </a:lnTo>
                  <a:lnTo>
                    <a:pt x="255" y="50"/>
                  </a:lnTo>
                  <a:lnTo>
                    <a:pt x="227" y="109"/>
                  </a:lnTo>
                  <a:lnTo>
                    <a:pt x="198" y="175"/>
                  </a:lnTo>
                  <a:lnTo>
                    <a:pt x="165" y="242"/>
                  </a:lnTo>
                  <a:lnTo>
                    <a:pt x="133" y="310"/>
                  </a:lnTo>
                  <a:lnTo>
                    <a:pt x="104" y="373"/>
                  </a:lnTo>
                  <a:lnTo>
                    <a:pt x="78" y="430"/>
                  </a:lnTo>
                  <a:lnTo>
                    <a:pt x="57" y="478"/>
                  </a:lnTo>
                  <a:lnTo>
                    <a:pt x="30" y="552"/>
                  </a:lnTo>
                  <a:lnTo>
                    <a:pt x="11" y="622"/>
                  </a:lnTo>
                  <a:lnTo>
                    <a:pt x="2" y="685"/>
                  </a:lnTo>
                  <a:lnTo>
                    <a:pt x="0" y="744"/>
                  </a:lnTo>
                  <a:lnTo>
                    <a:pt x="4" y="800"/>
                  </a:lnTo>
                  <a:lnTo>
                    <a:pt x="13" y="850"/>
                  </a:lnTo>
                  <a:lnTo>
                    <a:pt x="26" y="894"/>
                  </a:lnTo>
                  <a:lnTo>
                    <a:pt x="43" y="934"/>
                  </a:lnTo>
                  <a:lnTo>
                    <a:pt x="74" y="990"/>
                  </a:lnTo>
                  <a:lnTo>
                    <a:pt x="115" y="1040"/>
                  </a:lnTo>
                  <a:lnTo>
                    <a:pt x="159" y="1086"/>
                  </a:lnTo>
                  <a:lnTo>
                    <a:pt x="205" y="1123"/>
                  </a:lnTo>
                  <a:lnTo>
                    <a:pt x="248" y="1154"/>
                  </a:lnTo>
                  <a:lnTo>
                    <a:pt x="281" y="1176"/>
                  </a:lnTo>
                  <a:lnTo>
                    <a:pt x="305" y="1189"/>
                  </a:lnTo>
                  <a:lnTo>
                    <a:pt x="314" y="1195"/>
                  </a:lnTo>
                  <a:lnTo>
                    <a:pt x="364" y="1193"/>
                  </a:lnTo>
                  <a:lnTo>
                    <a:pt x="357" y="1154"/>
                  </a:lnTo>
                  <a:lnTo>
                    <a:pt x="340" y="1060"/>
                  </a:lnTo>
                  <a:lnTo>
                    <a:pt x="327" y="942"/>
                  </a:lnTo>
                  <a:lnTo>
                    <a:pt x="329" y="829"/>
                  </a:lnTo>
                  <a:lnTo>
                    <a:pt x="335" y="798"/>
                  </a:lnTo>
                  <a:lnTo>
                    <a:pt x="340" y="766"/>
                  </a:lnTo>
                  <a:lnTo>
                    <a:pt x="348" y="733"/>
                  </a:lnTo>
                  <a:lnTo>
                    <a:pt x="357" y="702"/>
                  </a:lnTo>
                  <a:lnTo>
                    <a:pt x="368" y="672"/>
                  </a:lnTo>
                  <a:lnTo>
                    <a:pt x="381" y="643"/>
                  </a:lnTo>
                  <a:lnTo>
                    <a:pt x="397" y="615"/>
                  </a:lnTo>
                  <a:lnTo>
                    <a:pt x="414" y="587"/>
                  </a:lnTo>
                  <a:lnTo>
                    <a:pt x="434" y="565"/>
                  </a:lnTo>
                  <a:lnTo>
                    <a:pt x="457" y="543"/>
                  </a:lnTo>
                  <a:lnTo>
                    <a:pt x="481" y="524"/>
                  </a:lnTo>
                  <a:lnTo>
                    <a:pt x="508" y="510"/>
                  </a:lnTo>
                  <a:lnTo>
                    <a:pt x="540" y="499"/>
                  </a:lnTo>
                  <a:lnTo>
                    <a:pt x="573" y="491"/>
                  </a:lnTo>
                  <a:lnTo>
                    <a:pt x="610" y="489"/>
                  </a:lnTo>
                  <a:lnTo>
                    <a:pt x="650" y="491"/>
                  </a:lnTo>
                  <a:lnTo>
                    <a:pt x="723" y="506"/>
                  </a:lnTo>
                  <a:lnTo>
                    <a:pt x="780" y="534"/>
                  </a:lnTo>
                  <a:lnTo>
                    <a:pt x="826" y="572"/>
                  </a:lnTo>
                  <a:lnTo>
                    <a:pt x="861" y="617"/>
                  </a:lnTo>
                  <a:lnTo>
                    <a:pt x="889" y="667"/>
                  </a:lnTo>
                  <a:lnTo>
                    <a:pt x="909" y="720"/>
                  </a:lnTo>
                  <a:lnTo>
                    <a:pt x="926" y="772"/>
                  </a:lnTo>
                  <a:lnTo>
                    <a:pt x="939" y="822"/>
                  </a:lnTo>
                  <a:lnTo>
                    <a:pt x="946" y="874"/>
                  </a:lnTo>
                  <a:lnTo>
                    <a:pt x="946" y="931"/>
                  </a:lnTo>
                  <a:lnTo>
                    <a:pt x="941" y="990"/>
                  </a:lnTo>
                  <a:lnTo>
                    <a:pt x="931" y="1047"/>
                  </a:lnTo>
                  <a:lnTo>
                    <a:pt x="922" y="1099"/>
                  </a:lnTo>
                  <a:lnTo>
                    <a:pt x="913" y="1141"/>
                  </a:lnTo>
                  <a:lnTo>
                    <a:pt x="905" y="1169"/>
                  </a:lnTo>
                  <a:lnTo>
                    <a:pt x="902" y="1180"/>
                  </a:lnTo>
                  <a:lnTo>
                    <a:pt x="963" y="1176"/>
                  </a:lnTo>
                  <a:lnTo>
                    <a:pt x="968" y="1173"/>
                  </a:lnTo>
                  <a:lnTo>
                    <a:pt x="987" y="1160"/>
                  </a:lnTo>
                  <a:lnTo>
                    <a:pt x="1011" y="1140"/>
                  </a:lnTo>
                  <a:lnTo>
                    <a:pt x="1042" y="1112"/>
                  </a:lnTo>
                  <a:lnTo>
                    <a:pt x="1077" y="1077"/>
                  </a:lnTo>
                  <a:lnTo>
                    <a:pt x="1112" y="1038"/>
                  </a:lnTo>
                  <a:lnTo>
                    <a:pt x="1147" y="994"/>
                  </a:lnTo>
                  <a:lnTo>
                    <a:pt x="1177" y="944"/>
                  </a:lnTo>
                  <a:lnTo>
                    <a:pt x="1196" y="901"/>
                  </a:lnTo>
                  <a:lnTo>
                    <a:pt x="1208" y="861"/>
                  </a:lnTo>
                  <a:lnTo>
                    <a:pt x="1218" y="818"/>
                  </a:lnTo>
                  <a:lnTo>
                    <a:pt x="1221" y="776"/>
                  </a:lnTo>
                  <a:lnTo>
                    <a:pt x="1221" y="733"/>
                  </a:lnTo>
                  <a:lnTo>
                    <a:pt x="1220" y="691"/>
                  </a:lnTo>
                  <a:lnTo>
                    <a:pt x="1212" y="648"/>
                  </a:lnTo>
                  <a:lnTo>
                    <a:pt x="1205" y="608"/>
                  </a:lnTo>
                  <a:close/>
                </a:path>
              </a:pathLst>
            </a:custGeom>
            <a:solidFill>
              <a:srgbClr val="728E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Rectangle 39"/>
            <p:cNvSpPr>
              <a:spLocks noChangeArrowheads="1"/>
            </p:cNvSpPr>
            <p:nvPr/>
          </p:nvSpPr>
          <p:spPr bwMode="auto">
            <a:xfrm>
              <a:off x="4082" y="1657"/>
              <a:ext cx="334" cy="48"/>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 name="Freeform 40"/>
            <p:cNvSpPr>
              <a:spLocks/>
            </p:cNvSpPr>
            <p:nvPr/>
          </p:nvSpPr>
          <p:spPr bwMode="auto">
            <a:xfrm>
              <a:off x="3937" y="1388"/>
              <a:ext cx="598" cy="240"/>
            </a:xfrm>
            <a:custGeom>
              <a:avLst/>
              <a:gdLst/>
              <a:ahLst/>
              <a:cxnLst>
                <a:cxn ang="0">
                  <a:pos x="375" y="0"/>
                </a:cxn>
                <a:cxn ang="0">
                  <a:pos x="371" y="0"/>
                </a:cxn>
                <a:cxn ang="0">
                  <a:pos x="362" y="0"/>
                </a:cxn>
                <a:cxn ang="0">
                  <a:pos x="347" y="0"/>
                </a:cxn>
                <a:cxn ang="0">
                  <a:pos x="331" y="1"/>
                </a:cxn>
                <a:cxn ang="0">
                  <a:pos x="308" y="3"/>
                </a:cxn>
                <a:cxn ang="0">
                  <a:pos x="284" y="9"/>
                </a:cxn>
                <a:cxn ang="0">
                  <a:pos x="260" y="16"/>
                </a:cxn>
                <a:cxn ang="0">
                  <a:pos x="235" y="27"/>
                </a:cxn>
                <a:cxn ang="0">
                  <a:pos x="205" y="46"/>
                </a:cxn>
                <a:cxn ang="0">
                  <a:pos x="170" y="72"/>
                </a:cxn>
                <a:cxn ang="0">
                  <a:pos x="131" y="103"/>
                </a:cxn>
                <a:cxn ang="0">
                  <a:pos x="92" y="138"/>
                </a:cxn>
                <a:cxn ang="0">
                  <a:pos x="57" y="169"/>
                </a:cxn>
                <a:cxn ang="0">
                  <a:pos x="28" y="197"/>
                </a:cxn>
                <a:cxn ang="0">
                  <a:pos x="7" y="216"/>
                </a:cxn>
                <a:cxn ang="0">
                  <a:pos x="0" y="223"/>
                </a:cxn>
                <a:cxn ang="0">
                  <a:pos x="105" y="352"/>
                </a:cxn>
                <a:cxn ang="0">
                  <a:pos x="284" y="240"/>
                </a:cxn>
                <a:cxn ang="0">
                  <a:pos x="284" y="480"/>
                </a:cxn>
                <a:cxn ang="0">
                  <a:pos x="955" y="480"/>
                </a:cxn>
                <a:cxn ang="0">
                  <a:pos x="955" y="245"/>
                </a:cxn>
                <a:cxn ang="0">
                  <a:pos x="959" y="249"/>
                </a:cxn>
                <a:cxn ang="0">
                  <a:pos x="968" y="258"/>
                </a:cxn>
                <a:cxn ang="0">
                  <a:pos x="981" y="273"/>
                </a:cxn>
                <a:cxn ang="0">
                  <a:pos x="996" y="290"/>
                </a:cxn>
                <a:cxn ang="0">
                  <a:pos x="1011" y="308"/>
                </a:cxn>
                <a:cxn ang="0">
                  <a:pos x="1025" y="326"/>
                </a:cxn>
                <a:cxn ang="0">
                  <a:pos x="1036" y="341"/>
                </a:cxn>
                <a:cxn ang="0">
                  <a:pos x="1044" y="352"/>
                </a:cxn>
                <a:cxn ang="0">
                  <a:pos x="1053" y="356"/>
                </a:cxn>
                <a:cxn ang="0">
                  <a:pos x="1071" y="350"/>
                </a:cxn>
                <a:cxn ang="0">
                  <a:pos x="1097" y="341"/>
                </a:cxn>
                <a:cxn ang="0">
                  <a:pos x="1123" y="326"/>
                </a:cxn>
                <a:cxn ang="0">
                  <a:pos x="1151" y="312"/>
                </a:cxn>
                <a:cxn ang="0">
                  <a:pos x="1173" y="297"/>
                </a:cxn>
                <a:cxn ang="0">
                  <a:pos x="1190" y="288"/>
                </a:cxn>
                <a:cxn ang="0">
                  <a:pos x="1195" y="284"/>
                </a:cxn>
                <a:cxn ang="0">
                  <a:pos x="1192" y="277"/>
                </a:cxn>
                <a:cxn ang="0">
                  <a:pos x="1180" y="254"/>
                </a:cxn>
                <a:cxn ang="0">
                  <a:pos x="1162" y="221"/>
                </a:cxn>
                <a:cxn ang="0">
                  <a:pos x="1140" y="182"/>
                </a:cxn>
                <a:cxn ang="0">
                  <a:pos x="1116" y="144"/>
                </a:cxn>
                <a:cxn ang="0">
                  <a:pos x="1090" y="105"/>
                </a:cxn>
                <a:cxn ang="0">
                  <a:pos x="1062" y="72"/>
                </a:cxn>
                <a:cxn ang="0">
                  <a:pos x="1038" y="49"/>
                </a:cxn>
                <a:cxn ang="0">
                  <a:pos x="1018" y="35"/>
                </a:cxn>
                <a:cxn ang="0">
                  <a:pos x="998" y="25"/>
                </a:cxn>
                <a:cxn ang="0">
                  <a:pos x="979" y="18"/>
                </a:cxn>
                <a:cxn ang="0">
                  <a:pos x="962" y="12"/>
                </a:cxn>
                <a:cxn ang="0">
                  <a:pos x="944" y="11"/>
                </a:cxn>
                <a:cxn ang="0">
                  <a:pos x="927" y="7"/>
                </a:cxn>
                <a:cxn ang="0">
                  <a:pos x="911" y="5"/>
                </a:cxn>
                <a:cxn ang="0">
                  <a:pos x="892" y="1"/>
                </a:cxn>
                <a:cxn ang="0">
                  <a:pos x="375" y="0"/>
                </a:cxn>
              </a:cxnLst>
              <a:rect l="0" t="0" r="r" b="b"/>
              <a:pathLst>
                <a:path w="1195" h="480">
                  <a:moveTo>
                    <a:pt x="375" y="0"/>
                  </a:moveTo>
                  <a:lnTo>
                    <a:pt x="371" y="0"/>
                  </a:lnTo>
                  <a:lnTo>
                    <a:pt x="362" y="0"/>
                  </a:lnTo>
                  <a:lnTo>
                    <a:pt x="347" y="0"/>
                  </a:lnTo>
                  <a:lnTo>
                    <a:pt x="331" y="1"/>
                  </a:lnTo>
                  <a:lnTo>
                    <a:pt x="308" y="3"/>
                  </a:lnTo>
                  <a:lnTo>
                    <a:pt x="284" y="9"/>
                  </a:lnTo>
                  <a:lnTo>
                    <a:pt x="260" y="16"/>
                  </a:lnTo>
                  <a:lnTo>
                    <a:pt x="235" y="27"/>
                  </a:lnTo>
                  <a:lnTo>
                    <a:pt x="205" y="46"/>
                  </a:lnTo>
                  <a:lnTo>
                    <a:pt x="170" y="72"/>
                  </a:lnTo>
                  <a:lnTo>
                    <a:pt x="131" y="103"/>
                  </a:lnTo>
                  <a:lnTo>
                    <a:pt x="92" y="138"/>
                  </a:lnTo>
                  <a:lnTo>
                    <a:pt x="57" y="169"/>
                  </a:lnTo>
                  <a:lnTo>
                    <a:pt x="28" y="197"/>
                  </a:lnTo>
                  <a:lnTo>
                    <a:pt x="7" y="216"/>
                  </a:lnTo>
                  <a:lnTo>
                    <a:pt x="0" y="223"/>
                  </a:lnTo>
                  <a:lnTo>
                    <a:pt x="105" y="352"/>
                  </a:lnTo>
                  <a:lnTo>
                    <a:pt x="284" y="240"/>
                  </a:lnTo>
                  <a:lnTo>
                    <a:pt x="284" y="480"/>
                  </a:lnTo>
                  <a:lnTo>
                    <a:pt x="955" y="480"/>
                  </a:lnTo>
                  <a:lnTo>
                    <a:pt x="955" y="245"/>
                  </a:lnTo>
                  <a:lnTo>
                    <a:pt x="959" y="249"/>
                  </a:lnTo>
                  <a:lnTo>
                    <a:pt x="968" y="258"/>
                  </a:lnTo>
                  <a:lnTo>
                    <a:pt x="981" y="273"/>
                  </a:lnTo>
                  <a:lnTo>
                    <a:pt x="996" y="290"/>
                  </a:lnTo>
                  <a:lnTo>
                    <a:pt x="1011" y="308"/>
                  </a:lnTo>
                  <a:lnTo>
                    <a:pt x="1025" y="326"/>
                  </a:lnTo>
                  <a:lnTo>
                    <a:pt x="1036" y="341"/>
                  </a:lnTo>
                  <a:lnTo>
                    <a:pt x="1044" y="352"/>
                  </a:lnTo>
                  <a:lnTo>
                    <a:pt x="1053" y="356"/>
                  </a:lnTo>
                  <a:lnTo>
                    <a:pt x="1071" y="350"/>
                  </a:lnTo>
                  <a:lnTo>
                    <a:pt x="1097" y="341"/>
                  </a:lnTo>
                  <a:lnTo>
                    <a:pt x="1123" y="326"/>
                  </a:lnTo>
                  <a:lnTo>
                    <a:pt x="1151" y="312"/>
                  </a:lnTo>
                  <a:lnTo>
                    <a:pt x="1173" y="297"/>
                  </a:lnTo>
                  <a:lnTo>
                    <a:pt x="1190" y="288"/>
                  </a:lnTo>
                  <a:lnTo>
                    <a:pt x="1195" y="284"/>
                  </a:lnTo>
                  <a:lnTo>
                    <a:pt x="1192" y="277"/>
                  </a:lnTo>
                  <a:lnTo>
                    <a:pt x="1180" y="254"/>
                  </a:lnTo>
                  <a:lnTo>
                    <a:pt x="1162" y="221"/>
                  </a:lnTo>
                  <a:lnTo>
                    <a:pt x="1140" y="182"/>
                  </a:lnTo>
                  <a:lnTo>
                    <a:pt x="1116" y="144"/>
                  </a:lnTo>
                  <a:lnTo>
                    <a:pt x="1090" y="105"/>
                  </a:lnTo>
                  <a:lnTo>
                    <a:pt x="1062" y="72"/>
                  </a:lnTo>
                  <a:lnTo>
                    <a:pt x="1038" y="49"/>
                  </a:lnTo>
                  <a:lnTo>
                    <a:pt x="1018" y="35"/>
                  </a:lnTo>
                  <a:lnTo>
                    <a:pt x="998" y="25"/>
                  </a:lnTo>
                  <a:lnTo>
                    <a:pt x="979" y="18"/>
                  </a:lnTo>
                  <a:lnTo>
                    <a:pt x="962" y="12"/>
                  </a:lnTo>
                  <a:lnTo>
                    <a:pt x="944" y="11"/>
                  </a:lnTo>
                  <a:lnTo>
                    <a:pt x="927" y="7"/>
                  </a:lnTo>
                  <a:lnTo>
                    <a:pt x="911" y="5"/>
                  </a:lnTo>
                  <a:lnTo>
                    <a:pt x="892" y="1"/>
                  </a:lnTo>
                  <a:lnTo>
                    <a:pt x="375" y="0"/>
                  </a:lnTo>
                  <a:close/>
                </a:path>
              </a:pathLst>
            </a:custGeom>
            <a:solidFill>
              <a:srgbClr val="66FF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Freeform 41"/>
            <p:cNvSpPr>
              <a:spLocks/>
            </p:cNvSpPr>
            <p:nvPr/>
          </p:nvSpPr>
          <p:spPr bwMode="auto">
            <a:xfrm>
              <a:off x="3871" y="1519"/>
              <a:ext cx="100" cy="204"/>
            </a:xfrm>
            <a:custGeom>
              <a:avLst/>
              <a:gdLst/>
              <a:ahLst/>
              <a:cxnLst>
                <a:cxn ang="0">
                  <a:pos x="76" y="408"/>
                </a:cxn>
                <a:cxn ang="0">
                  <a:pos x="79" y="380"/>
                </a:cxn>
                <a:cxn ang="0">
                  <a:pos x="81" y="353"/>
                </a:cxn>
                <a:cxn ang="0">
                  <a:pos x="85" y="332"/>
                </a:cxn>
                <a:cxn ang="0">
                  <a:pos x="87" y="319"/>
                </a:cxn>
                <a:cxn ang="0">
                  <a:pos x="100" y="284"/>
                </a:cxn>
                <a:cxn ang="0">
                  <a:pos x="116" y="249"/>
                </a:cxn>
                <a:cxn ang="0">
                  <a:pos x="135" y="216"/>
                </a:cxn>
                <a:cxn ang="0">
                  <a:pos x="155" y="185"/>
                </a:cxn>
                <a:cxn ang="0">
                  <a:pos x="172" y="157"/>
                </a:cxn>
                <a:cxn ang="0">
                  <a:pos x="187" y="135"/>
                </a:cxn>
                <a:cxn ang="0">
                  <a:pos x="196" y="122"/>
                </a:cxn>
                <a:cxn ang="0">
                  <a:pos x="199" y="116"/>
                </a:cxn>
                <a:cxn ang="0">
                  <a:pos x="103" y="0"/>
                </a:cxn>
                <a:cxn ang="0">
                  <a:pos x="102" y="3"/>
                </a:cxn>
                <a:cxn ang="0">
                  <a:pos x="98" y="11"/>
                </a:cxn>
                <a:cxn ang="0">
                  <a:pos x="90" y="26"/>
                </a:cxn>
                <a:cxn ang="0">
                  <a:pos x="81" y="42"/>
                </a:cxn>
                <a:cxn ang="0">
                  <a:pos x="72" y="64"/>
                </a:cxn>
                <a:cxn ang="0">
                  <a:pos x="63" y="87"/>
                </a:cxn>
                <a:cxn ang="0">
                  <a:pos x="54" y="111"/>
                </a:cxn>
                <a:cxn ang="0">
                  <a:pos x="46" y="135"/>
                </a:cxn>
                <a:cxn ang="0">
                  <a:pos x="33" y="192"/>
                </a:cxn>
                <a:cxn ang="0">
                  <a:pos x="20" y="260"/>
                </a:cxn>
                <a:cxn ang="0">
                  <a:pos x="9" y="330"/>
                </a:cxn>
                <a:cxn ang="0">
                  <a:pos x="0" y="397"/>
                </a:cxn>
                <a:cxn ang="0">
                  <a:pos x="76" y="408"/>
                </a:cxn>
              </a:cxnLst>
              <a:rect l="0" t="0" r="r" b="b"/>
              <a:pathLst>
                <a:path w="199" h="408">
                  <a:moveTo>
                    <a:pt x="76" y="408"/>
                  </a:moveTo>
                  <a:lnTo>
                    <a:pt x="79" y="380"/>
                  </a:lnTo>
                  <a:lnTo>
                    <a:pt x="81" y="353"/>
                  </a:lnTo>
                  <a:lnTo>
                    <a:pt x="85" y="332"/>
                  </a:lnTo>
                  <a:lnTo>
                    <a:pt x="87" y="319"/>
                  </a:lnTo>
                  <a:lnTo>
                    <a:pt x="100" y="284"/>
                  </a:lnTo>
                  <a:lnTo>
                    <a:pt x="116" y="249"/>
                  </a:lnTo>
                  <a:lnTo>
                    <a:pt x="135" y="216"/>
                  </a:lnTo>
                  <a:lnTo>
                    <a:pt x="155" y="185"/>
                  </a:lnTo>
                  <a:lnTo>
                    <a:pt x="172" y="157"/>
                  </a:lnTo>
                  <a:lnTo>
                    <a:pt x="187" y="135"/>
                  </a:lnTo>
                  <a:lnTo>
                    <a:pt x="196" y="122"/>
                  </a:lnTo>
                  <a:lnTo>
                    <a:pt x="199" y="116"/>
                  </a:lnTo>
                  <a:lnTo>
                    <a:pt x="103" y="0"/>
                  </a:lnTo>
                  <a:lnTo>
                    <a:pt x="102" y="3"/>
                  </a:lnTo>
                  <a:lnTo>
                    <a:pt x="98" y="11"/>
                  </a:lnTo>
                  <a:lnTo>
                    <a:pt x="90" y="26"/>
                  </a:lnTo>
                  <a:lnTo>
                    <a:pt x="81" y="42"/>
                  </a:lnTo>
                  <a:lnTo>
                    <a:pt x="72" y="64"/>
                  </a:lnTo>
                  <a:lnTo>
                    <a:pt x="63" y="87"/>
                  </a:lnTo>
                  <a:lnTo>
                    <a:pt x="54" y="111"/>
                  </a:lnTo>
                  <a:lnTo>
                    <a:pt x="46" y="135"/>
                  </a:lnTo>
                  <a:lnTo>
                    <a:pt x="33" y="192"/>
                  </a:lnTo>
                  <a:lnTo>
                    <a:pt x="20" y="260"/>
                  </a:lnTo>
                  <a:lnTo>
                    <a:pt x="9" y="330"/>
                  </a:lnTo>
                  <a:lnTo>
                    <a:pt x="0" y="397"/>
                  </a:lnTo>
                  <a:lnTo>
                    <a:pt x="76" y="4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Freeform 42"/>
            <p:cNvSpPr>
              <a:spLocks/>
            </p:cNvSpPr>
            <p:nvPr/>
          </p:nvSpPr>
          <p:spPr bwMode="auto">
            <a:xfrm>
              <a:off x="3801" y="1734"/>
              <a:ext cx="119" cy="131"/>
            </a:xfrm>
            <a:custGeom>
              <a:avLst/>
              <a:gdLst/>
              <a:ahLst/>
              <a:cxnLst>
                <a:cxn ang="0">
                  <a:pos x="112" y="0"/>
                </a:cxn>
                <a:cxn ang="0">
                  <a:pos x="110" y="26"/>
                </a:cxn>
                <a:cxn ang="0">
                  <a:pos x="114" y="48"/>
                </a:cxn>
                <a:cxn ang="0">
                  <a:pos x="116" y="67"/>
                </a:cxn>
                <a:cxn ang="0">
                  <a:pos x="116" y="81"/>
                </a:cxn>
                <a:cxn ang="0">
                  <a:pos x="109" y="89"/>
                </a:cxn>
                <a:cxn ang="0">
                  <a:pos x="94" y="105"/>
                </a:cxn>
                <a:cxn ang="0">
                  <a:pos x="75" y="129"/>
                </a:cxn>
                <a:cxn ang="0">
                  <a:pos x="55" y="155"/>
                </a:cxn>
                <a:cxn ang="0">
                  <a:pos x="35" y="181"/>
                </a:cxn>
                <a:cxn ang="0">
                  <a:pos x="16" y="203"/>
                </a:cxn>
                <a:cxn ang="0">
                  <a:pos x="5" y="220"/>
                </a:cxn>
                <a:cxn ang="0">
                  <a:pos x="0" y="226"/>
                </a:cxn>
                <a:cxn ang="0">
                  <a:pos x="105" y="262"/>
                </a:cxn>
                <a:cxn ang="0">
                  <a:pos x="107" y="259"/>
                </a:cxn>
                <a:cxn ang="0">
                  <a:pos x="112" y="251"/>
                </a:cxn>
                <a:cxn ang="0">
                  <a:pos x="120" y="242"/>
                </a:cxn>
                <a:cxn ang="0">
                  <a:pos x="131" y="229"/>
                </a:cxn>
                <a:cxn ang="0">
                  <a:pos x="142" y="214"/>
                </a:cxn>
                <a:cxn ang="0">
                  <a:pos x="151" y="203"/>
                </a:cxn>
                <a:cxn ang="0">
                  <a:pos x="162" y="192"/>
                </a:cxn>
                <a:cxn ang="0">
                  <a:pos x="169" y="185"/>
                </a:cxn>
                <a:cxn ang="0">
                  <a:pos x="175" y="185"/>
                </a:cxn>
                <a:cxn ang="0">
                  <a:pos x="182" y="192"/>
                </a:cxn>
                <a:cxn ang="0">
                  <a:pos x="190" y="205"/>
                </a:cxn>
                <a:cxn ang="0">
                  <a:pos x="197" y="218"/>
                </a:cxn>
                <a:cxn ang="0">
                  <a:pos x="205" y="233"/>
                </a:cxn>
                <a:cxn ang="0">
                  <a:pos x="212" y="246"/>
                </a:cxn>
                <a:cxn ang="0">
                  <a:pos x="219" y="255"/>
                </a:cxn>
                <a:cxn ang="0">
                  <a:pos x="225" y="257"/>
                </a:cxn>
                <a:cxn ang="0">
                  <a:pos x="229" y="255"/>
                </a:cxn>
                <a:cxn ang="0">
                  <a:pos x="232" y="253"/>
                </a:cxn>
                <a:cxn ang="0">
                  <a:pos x="236" y="251"/>
                </a:cxn>
                <a:cxn ang="0">
                  <a:pos x="238" y="246"/>
                </a:cxn>
                <a:cxn ang="0">
                  <a:pos x="199" y="118"/>
                </a:cxn>
                <a:cxn ang="0">
                  <a:pos x="201" y="111"/>
                </a:cxn>
                <a:cxn ang="0">
                  <a:pos x="208" y="89"/>
                </a:cxn>
                <a:cxn ang="0">
                  <a:pos x="216" y="59"/>
                </a:cxn>
                <a:cxn ang="0">
                  <a:pos x="227" y="21"/>
                </a:cxn>
                <a:cxn ang="0">
                  <a:pos x="112" y="0"/>
                </a:cxn>
              </a:cxnLst>
              <a:rect l="0" t="0" r="r" b="b"/>
              <a:pathLst>
                <a:path w="238" h="262">
                  <a:moveTo>
                    <a:pt x="112" y="0"/>
                  </a:moveTo>
                  <a:lnTo>
                    <a:pt x="110" y="26"/>
                  </a:lnTo>
                  <a:lnTo>
                    <a:pt x="114" y="48"/>
                  </a:lnTo>
                  <a:lnTo>
                    <a:pt x="116" y="67"/>
                  </a:lnTo>
                  <a:lnTo>
                    <a:pt x="116" y="81"/>
                  </a:lnTo>
                  <a:lnTo>
                    <a:pt x="109" y="89"/>
                  </a:lnTo>
                  <a:lnTo>
                    <a:pt x="94" y="105"/>
                  </a:lnTo>
                  <a:lnTo>
                    <a:pt x="75" y="129"/>
                  </a:lnTo>
                  <a:lnTo>
                    <a:pt x="55" y="155"/>
                  </a:lnTo>
                  <a:lnTo>
                    <a:pt x="35" y="181"/>
                  </a:lnTo>
                  <a:lnTo>
                    <a:pt x="16" y="203"/>
                  </a:lnTo>
                  <a:lnTo>
                    <a:pt x="5" y="220"/>
                  </a:lnTo>
                  <a:lnTo>
                    <a:pt x="0" y="226"/>
                  </a:lnTo>
                  <a:lnTo>
                    <a:pt x="105" y="262"/>
                  </a:lnTo>
                  <a:lnTo>
                    <a:pt x="107" y="259"/>
                  </a:lnTo>
                  <a:lnTo>
                    <a:pt x="112" y="251"/>
                  </a:lnTo>
                  <a:lnTo>
                    <a:pt x="120" y="242"/>
                  </a:lnTo>
                  <a:lnTo>
                    <a:pt x="131" y="229"/>
                  </a:lnTo>
                  <a:lnTo>
                    <a:pt x="142" y="214"/>
                  </a:lnTo>
                  <a:lnTo>
                    <a:pt x="151" y="203"/>
                  </a:lnTo>
                  <a:lnTo>
                    <a:pt x="162" y="192"/>
                  </a:lnTo>
                  <a:lnTo>
                    <a:pt x="169" y="185"/>
                  </a:lnTo>
                  <a:lnTo>
                    <a:pt x="175" y="185"/>
                  </a:lnTo>
                  <a:lnTo>
                    <a:pt x="182" y="192"/>
                  </a:lnTo>
                  <a:lnTo>
                    <a:pt x="190" y="205"/>
                  </a:lnTo>
                  <a:lnTo>
                    <a:pt x="197" y="218"/>
                  </a:lnTo>
                  <a:lnTo>
                    <a:pt x="205" y="233"/>
                  </a:lnTo>
                  <a:lnTo>
                    <a:pt x="212" y="246"/>
                  </a:lnTo>
                  <a:lnTo>
                    <a:pt x="219" y="255"/>
                  </a:lnTo>
                  <a:lnTo>
                    <a:pt x="225" y="257"/>
                  </a:lnTo>
                  <a:lnTo>
                    <a:pt x="229" y="255"/>
                  </a:lnTo>
                  <a:lnTo>
                    <a:pt x="232" y="253"/>
                  </a:lnTo>
                  <a:lnTo>
                    <a:pt x="236" y="251"/>
                  </a:lnTo>
                  <a:lnTo>
                    <a:pt x="238" y="246"/>
                  </a:lnTo>
                  <a:lnTo>
                    <a:pt x="199" y="118"/>
                  </a:lnTo>
                  <a:lnTo>
                    <a:pt x="201" y="111"/>
                  </a:lnTo>
                  <a:lnTo>
                    <a:pt x="208" y="89"/>
                  </a:lnTo>
                  <a:lnTo>
                    <a:pt x="216" y="59"/>
                  </a:lnTo>
                  <a:lnTo>
                    <a:pt x="227" y="21"/>
                  </a:lnTo>
                  <a:lnTo>
                    <a:pt x="112" y="0"/>
                  </a:lnTo>
                  <a:close/>
                </a:path>
              </a:pathLst>
            </a:custGeom>
            <a:solidFill>
              <a:srgbClr val="FF964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43"/>
            <p:cNvSpPr>
              <a:spLocks/>
            </p:cNvSpPr>
            <p:nvPr/>
          </p:nvSpPr>
          <p:spPr bwMode="auto">
            <a:xfrm>
              <a:off x="4482" y="1500"/>
              <a:ext cx="327" cy="145"/>
            </a:xfrm>
            <a:custGeom>
              <a:avLst/>
              <a:gdLst/>
              <a:ahLst/>
              <a:cxnLst>
                <a:cxn ang="0">
                  <a:pos x="543" y="72"/>
                </a:cxn>
                <a:cxn ang="0">
                  <a:pos x="562" y="16"/>
                </a:cxn>
                <a:cxn ang="0">
                  <a:pos x="552" y="2"/>
                </a:cxn>
                <a:cxn ang="0">
                  <a:pos x="532" y="18"/>
                </a:cxn>
                <a:cxn ang="0">
                  <a:pos x="508" y="50"/>
                </a:cxn>
                <a:cxn ang="0">
                  <a:pos x="486" y="85"/>
                </a:cxn>
                <a:cxn ang="0">
                  <a:pos x="467" y="103"/>
                </a:cxn>
                <a:cxn ang="0">
                  <a:pos x="403" y="124"/>
                </a:cxn>
                <a:cxn ang="0">
                  <a:pos x="312" y="151"/>
                </a:cxn>
                <a:cxn ang="0">
                  <a:pos x="235" y="172"/>
                </a:cxn>
                <a:cxn ang="0">
                  <a:pos x="185" y="168"/>
                </a:cxn>
                <a:cxn ang="0">
                  <a:pos x="146" y="149"/>
                </a:cxn>
                <a:cxn ang="0">
                  <a:pos x="122" y="125"/>
                </a:cxn>
                <a:cxn ang="0">
                  <a:pos x="115" y="107"/>
                </a:cxn>
                <a:cxn ang="0">
                  <a:pos x="0" y="166"/>
                </a:cxn>
                <a:cxn ang="0">
                  <a:pos x="11" y="179"/>
                </a:cxn>
                <a:cxn ang="0">
                  <a:pos x="39" y="209"/>
                </a:cxn>
                <a:cxn ang="0">
                  <a:pos x="70" y="240"/>
                </a:cxn>
                <a:cxn ang="0">
                  <a:pos x="94" y="260"/>
                </a:cxn>
                <a:cxn ang="0">
                  <a:pos x="115" y="275"/>
                </a:cxn>
                <a:cxn ang="0">
                  <a:pos x="135" y="282"/>
                </a:cxn>
                <a:cxn ang="0">
                  <a:pos x="155" y="288"/>
                </a:cxn>
                <a:cxn ang="0">
                  <a:pos x="185" y="290"/>
                </a:cxn>
                <a:cxn ang="0">
                  <a:pos x="249" y="277"/>
                </a:cxn>
                <a:cxn ang="0">
                  <a:pos x="334" y="244"/>
                </a:cxn>
                <a:cxn ang="0">
                  <a:pos x="416" y="209"/>
                </a:cxn>
                <a:cxn ang="0">
                  <a:pos x="473" y="183"/>
                </a:cxn>
                <a:cxn ang="0">
                  <a:pos x="495" y="186"/>
                </a:cxn>
                <a:cxn ang="0">
                  <a:pos x="539" y="186"/>
                </a:cxn>
                <a:cxn ang="0">
                  <a:pos x="589" y="185"/>
                </a:cxn>
                <a:cxn ang="0">
                  <a:pos x="630" y="183"/>
                </a:cxn>
                <a:cxn ang="0">
                  <a:pos x="637" y="85"/>
                </a:cxn>
                <a:cxn ang="0">
                  <a:pos x="606" y="83"/>
                </a:cxn>
                <a:cxn ang="0">
                  <a:pos x="575" y="83"/>
                </a:cxn>
                <a:cxn ang="0">
                  <a:pos x="549" y="83"/>
                </a:cxn>
              </a:cxnLst>
              <a:rect l="0" t="0" r="r" b="b"/>
              <a:pathLst>
                <a:path w="652" h="290">
                  <a:moveTo>
                    <a:pt x="538" y="83"/>
                  </a:moveTo>
                  <a:lnTo>
                    <a:pt x="543" y="72"/>
                  </a:lnTo>
                  <a:lnTo>
                    <a:pt x="554" y="44"/>
                  </a:lnTo>
                  <a:lnTo>
                    <a:pt x="562" y="16"/>
                  </a:lnTo>
                  <a:lnTo>
                    <a:pt x="558" y="0"/>
                  </a:lnTo>
                  <a:lnTo>
                    <a:pt x="552" y="2"/>
                  </a:lnTo>
                  <a:lnTo>
                    <a:pt x="543" y="7"/>
                  </a:lnTo>
                  <a:lnTo>
                    <a:pt x="532" y="18"/>
                  </a:lnTo>
                  <a:lnTo>
                    <a:pt x="521" y="33"/>
                  </a:lnTo>
                  <a:lnTo>
                    <a:pt x="508" y="50"/>
                  </a:lnTo>
                  <a:lnTo>
                    <a:pt x="495" y="66"/>
                  </a:lnTo>
                  <a:lnTo>
                    <a:pt x="486" y="85"/>
                  </a:lnTo>
                  <a:lnTo>
                    <a:pt x="477" y="100"/>
                  </a:lnTo>
                  <a:lnTo>
                    <a:pt x="467" y="103"/>
                  </a:lnTo>
                  <a:lnTo>
                    <a:pt x="442" y="113"/>
                  </a:lnTo>
                  <a:lnTo>
                    <a:pt x="403" y="124"/>
                  </a:lnTo>
                  <a:lnTo>
                    <a:pt x="358" y="138"/>
                  </a:lnTo>
                  <a:lnTo>
                    <a:pt x="312" y="151"/>
                  </a:lnTo>
                  <a:lnTo>
                    <a:pt x="270" y="164"/>
                  </a:lnTo>
                  <a:lnTo>
                    <a:pt x="235" y="172"/>
                  </a:lnTo>
                  <a:lnTo>
                    <a:pt x="212" y="173"/>
                  </a:lnTo>
                  <a:lnTo>
                    <a:pt x="185" y="168"/>
                  </a:lnTo>
                  <a:lnTo>
                    <a:pt x="163" y="161"/>
                  </a:lnTo>
                  <a:lnTo>
                    <a:pt x="146" y="149"/>
                  </a:lnTo>
                  <a:lnTo>
                    <a:pt x="133" y="137"/>
                  </a:lnTo>
                  <a:lnTo>
                    <a:pt x="122" y="125"/>
                  </a:lnTo>
                  <a:lnTo>
                    <a:pt x="116" y="114"/>
                  </a:lnTo>
                  <a:lnTo>
                    <a:pt x="115" y="107"/>
                  </a:lnTo>
                  <a:lnTo>
                    <a:pt x="113" y="105"/>
                  </a:lnTo>
                  <a:lnTo>
                    <a:pt x="0" y="166"/>
                  </a:lnTo>
                  <a:lnTo>
                    <a:pt x="4" y="170"/>
                  </a:lnTo>
                  <a:lnTo>
                    <a:pt x="11" y="179"/>
                  </a:lnTo>
                  <a:lnTo>
                    <a:pt x="24" y="194"/>
                  </a:lnTo>
                  <a:lnTo>
                    <a:pt x="39" y="209"/>
                  </a:lnTo>
                  <a:lnTo>
                    <a:pt x="55" y="225"/>
                  </a:lnTo>
                  <a:lnTo>
                    <a:pt x="70" y="240"/>
                  </a:lnTo>
                  <a:lnTo>
                    <a:pt x="85" y="253"/>
                  </a:lnTo>
                  <a:lnTo>
                    <a:pt x="94" y="260"/>
                  </a:lnTo>
                  <a:lnTo>
                    <a:pt x="105" y="268"/>
                  </a:lnTo>
                  <a:lnTo>
                    <a:pt x="115" y="275"/>
                  </a:lnTo>
                  <a:lnTo>
                    <a:pt x="124" y="279"/>
                  </a:lnTo>
                  <a:lnTo>
                    <a:pt x="135" y="282"/>
                  </a:lnTo>
                  <a:lnTo>
                    <a:pt x="144" y="286"/>
                  </a:lnTo>
                  <a:lnTo>
                    <a:pt x="155" y="288"/>
                  </a:lnTo>
                  <a:lnTo>
                    <a:pt x="168" y="290"/>
                  </a:lnTo>
                  <a:lnTo>
                    <a:pt x="185" y="290"/>
                  </a:lnTo>
                  <a:lnTo>
                    <a:pt x="214" y="286"/>
                  </a:lnTo>
                  <a:lnTo>
                    <a:pt x="249" y="277"/>
                  </a:lnTo>
                  <a:lnTo>
                    <a:pt x="292" y="262"/>
                  </a:lnTo>
                  <a:lnTo>
                    <a:pt x="334" y="244"/>
                  </a:lnTo>
                  <a:lnTo>
                    <a:pt x="377" y="227"/>
                  </a:lnTo>
                  <a:lnTo>
                    <a:pt x="416" y="209"/>
                  </a:lnTo>
                  <a:lnTo>
                    <a:pt x="449" y="194"/>
                  </a:lnTo>
                  <a:lnTo>
                    <a:pt x="473" y="183"/>
                  </a:lnTo>
                  <a:lnTo>
                    <a:pt x="480" y="185"/>
                  </a:lnTo>
                  <a:lnTo>
                    <a:pt x="495" y="186"/>
                  </a:lnTo>
                  <a:lnTo>
                    <a:pt x="515" y="186"/>
                  </a:lnTo>
                  <a:lnTo>
                    <a:pt x="539" y="186"/>
                  </a:lnTo>
                  <a:lnTo>
                    <a:pt x="563" y="186"/>
                  </a:lnTo>
                  <a:lnTo>
                    <a:pt x="589" y="185"/>
                  </a:lnTo>
                  <a:lnTo>
                    <a:pt x="611" y="185"/>
                  </a:lnTo>
                  <a:lnTo>
                    <a:pt x="630" y="183"/>
                  </a:lnTo>
                  <a:lnTo>
                    <a:pt x="652" y="85"/>
                  </a:lnTo>
                  <a:lnTo>
                    <a:pt x="637" y="85"/>
                  </a:lnTo>
                  <a:lnTo>
                    <a:pt x="623" y="83"/>
                  </a:lnTo>
                  <a:lnTo>
                    <a:pt x="606" y="83"/>
                  </a:lnTo>
                  <a:lnTo>
                    <a:pt x="589" y="83"/>
                  </a:lnTo>
                  <a:lnTo>
                    <a:pt x="575" y="83"/>
                  </a:lnTo>
                  <a:lnTo>
                    <a:pt x="560" y="83"/>
                  </a:lnTo>
                  <a:lnTo>
                    <a:pt x="549" y="83"/>
                  </a:lnTo>
                  <a:lnTo>
                    <a:pt x="538" y="8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Freeform 48"/>
            <p:cNvSpPr>
              <a:spLocks/>
            </p:cNvSpPr>
            <p:nvPr/>
          </p:nvSpPr>
          <p:spPr bwMode="auto">
            <a:xfrm>
              <a:off x="4499" y="1741"/>
              <a:ext cx="17" cy="27"/>
            </a:xfrm>
            <a:custGeom>
              <a:avLst/>
              <a:gdLst/>
              <a:ahLst/>
              <a:cxnLst>
                <a:cxn ang="0">
                  <a:pos x="17" y="56"/>
                </a:cxn>
                <a:cxn ang="0">
                  <a:pos x="24" y="54"/>
                </a:cxn>
                <a:cxn ang="0">
                  <a:pos x="28" y="48"/>
                </a:cxn>
                <a:cxn ang="0">
                  <a:pos x="32" y="39"/>
                </a:cxn>
                <a:cxn ang="0">
                  <a:pos x="33" y="28"/>
                </a:cxn>
                <a:cxn ang="0">
                  <a:pos x="32" y="17"/>
                </a:cxn>
                <a:cxn ang="0">
                  <a:pos x="28" y="8"/>
                </a:cxn>
                <a:cxn ang="0">
                  <a:pos x="24" y="2"/>
                </a:cxn>
                <a:cxn ang="0">
                  <a:pos x="17" y="0"/>
                </a:cxn>
                <a:cxn ang="0">
                  <a:pos x="9" y="2"/>
                </a:cxn>
                <a:cxn ang="0">
                  <a:pos x="6" y="8"/>
                </a:cxn>
                <a:cxn ang="0">
                  <a:pos x="2" y="17"/>
                </a:cxn>
                <a:cxn ang="0">
                  <a:pos x="0" y="28"/>
                </a:cxn>
                <a:cxn ang="0">
                  <a:pos x="2" y="39"/>
                </a:cxn>
                <a:cxn ang="0">
                  <a:pos x="6" y="48"/>
                </a:cxn>
                <a:cxn ang="0">
                  <a:pos x="9" y="54"/>
                </a:cxn>
                <a:cxn ang="0">
                  <a:pos x="17" y="56"/>
                </a:cxn>
              </a:cxnLst>
              <a:rect l="0" t="0" r="r" b="b"/>
              <a:pathLst>
                <a:path w="33" h="56">
                  <a:moveTo>
                    <a:pt x="17" y="56"/>
                  </a:moveTo>
                  <a:lnTo>
                    <a:pt x="24" y="54"/>
                  </a:lnTo>
                  <a:lnTo>
                    <a:pt x="28" y="48"/>
                  </a:lnTo>
                  <a:lnTo>
                    <a:pt x="32" y="39"/>
                  </a:lnTo>
                  <a:lnTo>
                    <a:pt x="33" y="28"/>
                  </a:lnTo>
                  <a:lnTo>
                    <a:pt x="32" y="17"/>
                  </a:lnTo>
                  <a:lnTo>
                    <a:pt x="28" y="8"/>
                  </a:lnTo>
                  <a:lnTo>
                    <a:pt x="24" y="2"/>
                  </a:lnTo>
                  <a:lnTo>
                    <a:pt x="17" y="0"/>
                  </a:lnTo>
                  <a:lnTo>
                    <a:pt x="9" y="2"/>
                  </a:lnTo>
                  <a:lnTo>
                    <a:pt x="6" y="8"/>
                  </a:lnTo>
                  <a:lnTo>
                    <a:pt x="2" y="17"/>
                  </a:lnTo>
                  <a:lnTo>
                    <a:pt x="0" y="28"/>
                  </a:lnTo>
                  <a:lnTo>
                    <a:pt x="2" y="39"/>
                  </a:lnTo>
                  <a:lnTo>
                    <a:pt x="6" y="48"/>
                  </a:lnTo>
                  <a:lnTo>
                    <a:pt x="9" y="54"/>
                  </a:lnTo>
                  <a:lnTo>
                    <a:pt x="17"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105" name="Picture 6" descr="C:\Users\bsant\AppData\Local\Microsoft\Windows\Temporary Internet Files\Content.IE5\LHHZQVGD\MCBS01024_0000[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19400" y="4267200"/>
            <a:ext cx="1085185" cy="1048693"/>
          </a:xfrm>
          <a:prstGeom prst="rect">
            <a:avLst/>
          </a:prstGeom>
          <a:noFill/>
        </p:spPr>
      </p:pic>
      <p:pic>
        <p:nvPicPr>
          <p:cNvPr id="106" name="Picture 85" descr="C:\Users\bsant\AppData\Local\Microsoft\Windows\Temporary Internet Files\Content.IE5\LHHZQVGD\MCj02903310000[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19200" y="2286000"/>
            <a:ext cx="1749399" cy="1419885"/>
          </a:xfrm>
          <a:prstGeom prst="rect">
            <a:avLst/>
          </a:prstGeom>
          <a:noFill/>
        </p:spPr>
      </p:pic>
      <p:pic>
        <p:nvPicPr>
          <p:cNvPr id="107" name="Picture 86" descr="C:\Users\bsant\AppData\Local\Microsoft\Windows\Temporary Internet Files\Content.IE5\GHD1FUHU\MCj02903300000[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24600" y="2209800"/>
            <a:ext cx="2133600" cy="1488230"/>
          </a:xfrm>
          <a:prstGeom prst="rect">
            <a:avLst/>
          </a:prstGeom>
          <a:noFill/>
        </p:spPr>
      </p:pic>
      <p:pic>
        <p:nvPicPr>
          <p:cNvPr id="108" name="Picture 87" descr="C:\Users\bsant\AppData\Local\Microsoft\Windows\Temporary Internet Files\Content.IE5\QFXNZJ1X\MCj02344700000[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05200" y="2590800"/>
            <a:ext cx="2214181" cy="156549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Specific ITCP</a:t>
            </a:r>
            <a:endParaRPr lang="en-US" dirty="0"/>
          </a:p>
        </p:txBody>
      </p:sp>
      <p:sp>
        <p:nvSpPr>
          <p:cNvPr id="3" name="Content Placeholder 2"/>
          <p:cNvSpPr>
            <a:spLocks noGrp="1"/>
          </p:cNvSpPr>
          <p:nvPr>
            <p:ph idx="1"/>
          </p:nvPr>
        </p:nvSpPr>
        <p:spPr>
          <a:xfrm>
            <a:off x="457200" y="1752600"/>
            <a:ext cx="8229600" cy="4572000"/>
          </a:xfrm>
        </p:spPr>
        <p:txBody>
          <a:bodyPr>
            <a:normAutofit/>
          </a:bodyPr>
          <a:lstStyle/>
          <a:p>
            <a:r>
              <a:rPr lang="en-US" dirty="0" smtClean="0"/>
              <a:t>Create plan “notes” explaining                 the diagram.</a:t>
            </a:r>
          </a:p>
          <a:p>
            <a:pPr lvl="1"/>
            <a:r>
              <a:rPr lang="en-US" dirty="0" smtClean="0"/>
              <a:t>Specify duties of all involved personnel</a:t>
            </a:r>
          </a:p>
          <a:p>
            <a:pPr lvl="1"/>
            <a:r>
              <a:rPr lang="en-US" dirty="0" smtClean="0"/>
              <a:t>Consider posting signs indicating “worker free zones” and “equipment free zones”</a:t>
            </a:r>
          </a:p>
          <a:p>
            <a:pPr lvl="1"/>
            <a:r>
              <a:rPr lang="en-US" dirty="0" smtClean="0"/>
              <a:t>Consider posting speed limits inside the work space</a:t>
            </a:r>
          </a:p>
          <a:p>
            <a:pPr lvl="1"/>
            <a:r>
              <a:rPr lang="en-US" dirty="0" smtClean="0"/>
              <a:t>Include other injury-reducing measures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Traffic Control Diagram</a:t>
            </a:r>
            <a:endParaRPr lang="en-US" dirty="0"/>
          </a:p>
        </p:txBody>
      </p:sp>
      <p:pic>
        <p:nvPicPr>
          <p:cNvPr id="3" name="Picture 2"/>
          <p:cNvPicPr>
            <a:picLocks noChangeAspect="1" noChangeArrowheads="1"/>
          </p:cNvPicPr>
          <p:nvPr/>
        </p:nvPicPr>
        <p:blipFill>
          <a:blip r:embed="rId3" cstate="print"/>
          <a:srcRect/>
          <a:stretch>
            <a:fillRect/>
          </a:stretch>
        </p:blipFill>
        <p:spPr bwMode="auto">
          <a:xfrm>
            <a:off x="0" y="2209800"/>
            <a:ext cx="9084889" cy="2971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1524000"/>
            <a:ext cx="9144000" cy="5334000"/>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Basic Model for Earth Moving</a:t>
            </a:r>
            <a:endParaRPr lang="en-US" dirty="0"/>
          </a:p>
        </p:txBody>
      </p:sp>
      <p:pic>
        <p:nvPicPr>
          <p:cNvPr id="53" name="Picture 6" descr="C:\Users\bsant.ARTBA\AppData\Local\Microsoft\Windows\Temporary Internet Files\Content.IE5\M3XLASKY\MC900433932[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4800" y="5105400"/>
            <a:ext cx="704850" cy="704850"/>
          </a:xfrm>
          <a:prstGeom prst="rect">
            <a:avLst/>
          </a:prstGeom>
          <a:noFill/>
        </p:spPr>
      </p:pic>
      <p:sp>
        <p:nvSpPr>
          <p:cNvPr id="63" name="Freeform 62"/>
          <p:cNvSpPr/>
          <p:nvPr/>
        </p:nvSpPr>
        <p:spPr>
          <a:xfrm>
            <a:off x="1600200" y="4038600"/>
            <a:ext cx="685800" cy="362488"/>
          </a:xfrm>
          <a:custGeom>
            <a:avLst/>
            <a:gdLst>
              <a:gd name="connsiteX0" fmla="*/ 11526 w 596224"/>
              <a:gd name="connsiteY0" fmla="*/ 170789 h 210088"/>
              <a:gd name="connsiteX1" fmla="*/ 11526 w 596224"/>
              <a:gd name="connsiteY1" fmla="*/ 170789 h 210088"/>
              <a:gd name="connsiteX2" fmla="*/ 274173 w 596224"/>
              <a:gd name="connsiteY2" fmla="*/ 199972 h 210088"/>
              <a:gd name="connsiteX3" fmla="*/ 546547 w 596224"/>
              <a:gd name="connsiteY3" fmla="*/ 209699 h 210088"/>
              <a:gd name="connsiteX4" fmla="*/ 546547 w 596224"/>
              <a:gd name="connsiteY4" fmla="*/ 209699 h 210088"/>
              <a:gd name="connsiteX5" fmla="*/ 566003 w 596224"/>
              <a:gd name="connsiteY5" fmla="*/ 102695 h 210088"/>
              <a:gd name="connsiteX6" fmla="*/ 527092 w 596224"/>
              <a:gd name="connsiteY6" fmla="*/ 92967 h 210088"/>
              <a:gd name="connsiteX7" fmla="*/ 468726 w 596224"/>
              <a:gd name="connsiteY7" fmla="*/ 73512 h 210088"/>
              <a:gd name="connsiteX8" fmla="*/ 303356 w 596224"/>
              <a:gd name="connsiteY8" fmla="*/ 54057 h 210088"/>
              <a:gd name="connsiteX9" fmla="*/ 264445 w 596224"/>
              <a:gd name="connsiteY9" fmla="*/ 54057 h 210088"/>
              <a:gd name="connsiteX10" fmla="*/ 264445 w 596224"/>
              <a:gd name="connsiteY10" fmla="*/ 54057 h 210088"/>
              <a:gd name="connsiteX11" fmla="*/ 186624 w 596224"/>
              <a:gd name="connsiteY11" fmla="*/ 5419 h 210088"/>
              <a:gd name="connsiteX12" fmla="*/ 128258 w 596224"/>
              <a:gd name="connsiteY12" fmla="*/ 15146 h 210088"/>
              <a:gd name="connsiteX13" fmla="*/ 69892 w 596224"/>
              <a:gd name="connsiteY13" fmla="*/ 44329 h 210088"/>
              <a:gd name="connsiteX14" fmla="*/ 50437 w 596224"/>
              <a:gd name="connsiteY14" fmla="*/ 63785 h 210088"/>
              <a:gd name="connsiteX15" fmla="*/ 40709 w 596224"/>
              <a:gd name="connsiteY15" fmla="*/ 92967 h 210088"/>
              <a:gd name="connsiteX16" fmla="*/ 21254 w 596224"/>
              <a:gd name="connsiteY16" fmla="*/ 112423 h 210088"/>
              <a:gd name="connsiteX17" fmla="*/ 11526 w 596224"/>
              <a:gd name="connsiteY17" fmla="*/ 170789 h 2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6224" h="210088">
                <a:moveTo>
                  <a:pt x="11526" y="170789"/>
                </a:moveTo>
                <a:lnTo>
                  <a:pt x="11526" y="170789"/>
                </a:lnTo>
                <a:cubicBezTo>
                  <a:pt x="150743" y="201725"/>
                  <a:pt x="79778" y="190931"/>
                  <a:pt x="274173" y="199972"/>
                </a:cubicBezTo>
                <a:cubicBezTo>
                  <a:pt x="491666" y="210088"/>
                  <a:pt x="440483" y="209699"/>
                  <a:pt x="546547" y="209699"/>
                </a:cubicBezTo>
                <a:lnTo>
                  <a:pt x="546547" y="209699"/>
                </a:lnTo>
                <a:cubicBezTo>
                  <a:pt x="547628" y="206815"/>
                  <a:pt x="596224" y="126872"/>
                  <a:pt x="566003" y="102695"/>
                </a:cubicBezTo>
                <a:cubicBezTo>
                  <a:pt x="555563" y="94343"/>
                  <a:pt x="539898" y="96809"/>
                  <a:pt x="527092" y="92967"/>
                </a:cubicBezTo>
                <a:cubicBezTo>
                  <a:pt x="507449" y="87074"/>
                  <a:pt x="468726" y="73512"/>
                  <a:pt x="468726" y="73512"/>
                </a:cubicBezTo>
                <a:cubicBezTo>
                  <a:pt x="409236" y="14022"/>
                  <a:pt x="447066" y="37149"/>
                  <a:pt x="303356" y="54057"/>
                </a:cubicBezTo>
                <a:cubicBezTo>
                  <a:pt x="263351" y="58764"/>
                  <a:pt x="284318" y="73930"/>
                  <a:pt x="264445" y="54057"/>
                </a:cubicBezTo>
                <a:lnTo>
                  <a:pt x="264445" y="54057"/>
                </a:lnTo>
                <a:cubicBezTo>
                  <a:pt x="238505" y="37844"/>
                  <a:pt x="216037" y="13823"/>
                  <a:pt x="186624" y="5419"/>
                </a:cubicBezTo>
                <a:cubicBezTo>
                  <a:pt x="167659" y="0"/>
                  <a:pt x="147512" y="10867"/>
                  <a:pt x="128258" y="15146"/>
                </a:cubicBezTo>
                <a:cubicBezTo>
                  <a:pt x="103364" y="20678"/>
                  <a:pt x="90071" y="28186"/>
                  <a:pt x="69892" y="44329"/>
                </a:cubicBezTo>
                <a:cubicBezTo>
                  <a:pt x="62730" y="50058"/>
                  <a:pt x="56922" y="57300"/>
                  <a:pt x="50437" y="63785"/>
                </a:cubicBezTo>
                <a:cubicBezTo>
                  <a:pt x="47194" y="73512"/>
                  <a:pt x="45984" y="84175"/>
                  <a:pt x="40709" y="92967"/>
                </a:cubicBezTo>
                <a:cubicBezTo>
                  <a:pt x="35990" y="100831"/>
                  <a:pt x="26983" y="105261"/>
                  <a:pt x="21254" y="112423"/>
                </a:cubicBezTo>
                <a:cubicBezTo>
                  <a:pt x="0" y="138991"/>
                  <a:pt x="13147" y="161061"/>
                  <a:pt x="11526" y="170789"/>
                </a:cubicBezTo>
                <a:close/>
              </a:path>
            </a:pathLst>
          </a:custGeom>
          <a:solidFill>
            <a:srgbClr val="DA8D1C"/>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a:off x="7162800" y="3962400"/>
            <a:ext cx="304800" cy="830997"/>
          </a:xfrm>
          <a:prstGeom prst="rect">
            <a:avLst/>
          </a:prstGeom>
          <a:noFill/>
        </p:spPr>
        <p:txBody>
          <a:bodyPr wrap="square" rtlCol="0">
            <a:spAutoFit/>
          </a:bodyPr>
          <a:lstStyle/>
          <a:p>
            <a:r>
              <a:rPr lang="en-US" sz="4800"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1</a:t>
            </a:r>
            <a:endParaRPr lang="en-US" sz="4800" dirty="0">
              <a:solidFill>
                <a:srgbClr val="FFFF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72" name="TextBox 71"/>
          <p:cNvSpPr txBox="1"/>
          <p:nvPr/>
        </p:nvSpPr>
        <p:spPr>
          <a:xfrm>
            <a:off x="3657600" y="3962400"/>
            <a:ext cx="228600" cy="830997"/>
          </a:xfrm>
          <a:prstGeom prst="rect">
            <a:avLst/>
          </a:prstGeom>
          <a:noFill/>
        </p:spPr>
        <p:txBody>
          <a:bodyPr wrap="square" rtlCol="0">
            <a:spAutoFit/>
          </a:bodyPr>
          <a:lstStyle/>
          <a:p>
            <a:r>
              <a:rPr lang="en-US" sz="4800"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2</a:t>
            </a:r>
            <a:endParaRPr lang="en-US" sz="4800" dirty="0">
              <a:solidFill>
                <a:srgbClr val="FFFF00"/>
              </a:solidFill>
              <a:effectLst>
                <a:outerShdw blurRad="38100" dist="38100" dir="2700000" algn="tl">
                  <a:srgbClr val="000000">
                    <a:alpha val="43137"/>
                  </a:srgbClr>
                </a:outerShdw>
              </a:effectLst>
              <a:latin typeface="Aharoni" pitchFamily="2" charset="-79"/>
              <a:cs typeface="Aharoni" pitchFamily="2" charset="-79"/>
            </a:endParaRPr>
          </a:p>
        </p:txBody>
      </p:sp>
      <p:pic>
        <p:nvPicPr>
          <p:cNvPr id="20482" name="Picture 2" descr="http://www.clipsahoy.com/clipart2/as3744.gif"/>
          <p:cNvPicPr>
            <a:picLocks noChangeAspect="1" noChangeArrowheads="1"/>
          </p:cNvPicPr>
          <p:nvPr/>
        </p:nvPicPr>
        <p:blipFill>
          <a:blip r:embed="rId4" cstate="print"/>
          <a:srcRect/>
          <a:stretch>
            <a:fillRect/>
          </a:stretch>
        </p:blipFill>
        <p:spPr bwMode="auto">
          <a:xfrm>
            <a:off x="4267200" y="1828800"/>
            <a:ext cx="2762250" cy="1690498"/>
          </a:xfrm>
          <a:prstGeom prst="rect">
            <a:avLst/>
          </a:prstGeom>
          <a:noFill/>
        </p:spPr>
      </p:pic>
      <p:pic>
        <p:nvPicPr>
          <p:cNvPr id="61" name="Picture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8200" y="4114800"/>
            <a:ext cx="1493520" cy="933450"/>
          </a:xfrm>
          <a:prstGeom prst="rect">
            <a:avLst/>
          </a:prstGeom>
          <a:noFill/>
          <a:ln w="9525">
            <a:noFill/>
            <a:miter lim="800000"/>
            <a:headEnd/>
            <a:tailEnd/>
          </a:ln>
          <a:effectLst/>
        </p:spPr>
      </p:pic>
      <p:sp>
        <p:nvSpPr>
          <p:cNvPr id="51" name="Bent Arrow 50"/>
          <p:cNvSpPr/>
          <p:nvPr/>
        </p:nvSpPr>
        <p:spPr>
          <a:xfrm flipV="1">
            <a:off x="6400800" y="3581400"/>
            <a:ext cx="1524000" cy="1219200"/>
          </a:xfrm>
          <a:prstGeom prst="bentArrow">
            <a:avLst>
              <a:gd name="adj1" fmla="val 7979"/>
              <a:gd name="adj2" fmla="val 7979"/>
              <a:gd name="adj3" fmla="val 25000"/>
              <a:gd name="adj4" fmla="val 4658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483"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785041">
            <a:off x="3950853" y="2923186"/>
            <a:ext cx="2438108" cy="1524000"/>
          </a:xfrm>
          <a:prstGeom prst="rect">
            <a:avLst/>
          </a:prstGeom>
          <a:noFill/>
          <a:ln w="9525">
            <a:noFill/>
            <a:miter lim="800000"/>
            <a:headEnd/>
            <a:tailEnd/>
          </a:ln>
          <a:effectLst/>
        </p:spPr>
      </p:pic>
      <p:sp>
        <p:nvSpPr>
          <p:cNvPr id="55" name="Left Arrow 54"/>
          <p:cNvSpPr/>
          <p:nvPr/>
        </p:nvSpPr>
        <p:spPr>
          <a:xfrm>
            <a:off x="2438400" y="4648200"/>
            <a:ext cx="1905000" cy="228600"/>
          </a:xfrm>
          <a:prstGeom prst="lef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Explosion 1 56"/>
          <p:cNvSpPr/>
          <p:nvPr/>
        </p:nvSpPr>
        <p:spPr>
          <a:xfrm>
            <a:off x="6096000" y="4648200"/>
            <a:ext cx="1905000" cy="1219200"/>
          </a:xfrm>
          <a:prstGeom prst="irregularSeal1">
            <a:avLst/>
          </a:prstGeom>
          <a:solidFill>
            <a:srgbClr val="FF0000">
              <a:alpha val="3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378 -0.08171 C -0.0184 -0.01412 -0.01302 0.05347 0.00712 0.09421 C 0.02726 0.13495 0.08125 0.15092 0.0974 0.16227 C 0.11354 0.17361 0.10868 0.16782 0.10382 0.16227 " pathEditMode="relative" rAng="0" ptsTypes="aaaA">
                                      <p:cBhvr>
                                        <p:cTn id="6" dur="2000" fill="hold"/>
                                        <p:tgtEl>
                                          <p:spTgt spid="20483"/>
                                        </p:tgtEl>
                                        <p:attrNameLst>
                                          <p:attrName>ppt_x</p:attrName>
                                          <p:attrName>ppt_y</p:attrName>
                                        </p:attrNameLst>
                                      </p:cBhvr>
                                      <p:rCtr x="6900" y="12800"/>
                                    </p:animMotion>
                                  </p:childTnLst>
                                </p:cTn>
                              </p:par>
                              <p:par>
                                <p:cTn id="7" presetID="0" presetClass="path" presetSubtype="0" accel="50000" decel="50000" fill="hold" nodeType="withEffect">
                                  <p:stCondLst>
                                    <p:cond delay="0"/>
                                  </p:stCondLst>
                                  <p:childTnLst>
                                    <p:animMotion origin="layout" path="M 0.1342 0.07084 C 0.1059 0.08287 0.07778 0.09514 0.03316 0.07662 C -0.01146 0.05811 -0.10608 -0.02037 -0.13386 -0.03981 " pathEditMode="relative" ptsTypes="aaA">
                                      <p:cBhvr>
                                        <p:cTn id="8" dur="2000" fill="hold"/>
                                        <p:tgtEl>
                                          <p:spTgt spid="53"/>
                                        </p:tgtEl>
                                        <p:attrNameLst>
                                          <p:attrName>ppt_x</p:attrName>
                                          <p:attrName>ppt_y</p:attrName>
                                        </p:attrNameLst>
                                      </p:cBhvr>
                                    </p:animMotion>
                                  </p:childTnLst>
                                </p:cTn>
                              </p:par>
                            </p:childTnLst>
                          </p:cTn>
                        </p:par>
                        <p:par>
                          <p:cTn id="9" fill="hold">
                            <p:stCondLst>
                              <p:cond delay="2000"/>
                            </p:stCondLst>
                            <p:childTnLst>
                              <p:par>
                                <p:cTn id="10" presetID="55"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p:cTn id="12" dur="500" fill="hold"/>
                                        <p:tgtEl>
                                          <p:spTgt spid="57"/>
                                        </p:tgtEl>
                                        <p:attrNameLst>
                                          <p:attrName>ppt_w</p:attrName>
                                        </p:attrNameLst>
                                      </p:cBhvr>
                                      <p:tavLst>
                                        <p:tav tm="0">
                                          <p:val>
                                            <p:strVal val="#ppt_w*0.70"/>
                                          </p:val>
                                        </p:tav>
                                        <p:tav tm="100000">
                                          <p:val>
                                            <p:strVal val="#ppt_w"/>
                                          </p:val>
                                        </p:tav>
                                      </p:tavLst>
                                    </p:anim>
                                    <p:anim calcmode="lin" valueType="num">
                                      <p:cBhvr>
                                        <p:cTn id="13" dur="500" fill="hold"/>
                                        <p:tgtEl>
                                          <p:spTgt spid="57"/>
                                        </p:tgtEl>
                                        <p:attrNameLst>
                                          <p:attrName>ppt_h</p:attrName>
                                        </p:attrNameLst>
                                      </p:cBhvr>
                                      <p:tavLst>
                                        <p:tav tm="0">
                                          <p:val>
                                            <p:strVal val="#ppt_h"/>
                                          </p:val>
                                        </p:tav>
                                        <p:tav tm="100000">
                                          <p:val>
                                            <p:strVal val="#ppt_h"/>
                                          </p:val>
                                        </p:tav>
                                      </p:tavLst>
                                    </p:anim>
                                    <p:animEffect transition="in" filter="fade">
                                      <p:cBhvr>
                                        <p:cTn id="1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1524000"/>
            <a:ext cx="9144000" cy="5334000"/>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Elbow Connector 14"/>
          <p:cNvCxnSpPr/>
          <p:nvPr/>
        </p:nvCxnSpPr>
        <p:spPr>
          <a:xfrm>
            <a:off x="1676400" y="2057400"/>
            <a:ext cx="7010400" cy="3581400"/>
          </a:xfrm>
          <a:prstGeom prst="bentConnector3">
            <a:avLst>
              <a:gd name="adj1" fmla="val 90934"/>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Basic Model for Earth Moving</a:t>
            </a:r>
            <a:endParaRPr lang="en-US" dirty="0"/>
          </a:p>
        </p:txBody>
      </p:sp>
      <p:pic>
        <p:nvPicPr>
          <p:cNvPr id="53" name="Picture 6" descr="C:\Users\bsant.ARTBA\AppData\Local\Microsoft\Windows\Temporary Internet Files\Content.IE5\M3XLASKY\MC900433932[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0" y="4267200"/>
            <a:ext cx="704850" cy="704850"/>
          </a:xfrm>
          <a:prstGeom prst="rect">
            <a:avLst/>
          </a:prstGeom>
          <a:noFill/>
        </p:spPr>
      </p:pic>
      <p:sp>
        <p:nvSpPr>
          <p:cNvPr id="63" name="Freeform 62"/>
          <p:cNvSpPr/>
          <p:nvPr/>
        </p:nvSpPr>
        <p:spPr>
          <a:xfrm>
            <a:off x="1600200" y="4038600"/>
            <a:ext cx="685800" cy="362488"/>
          </a:xfrm>
          <a:custGeom>
            <a:avLst/>
            <a:gdLst>
              <a:gd name="connsiteX0" fmla="*/ 11526 w 596224"/>
              <a:gd name="connsiteY0" fmla="*/ 170789 h 210088"/>
              <a:gd name="connsiteX1" fmla="*/ 11526 w 596224"/>
              <a:gd name="connsiteY1" fmla="*/ 170789 h 210088"/>
              <a:gd name="connsiteX2" fmla="*/ 274173 w 596224"/>
              <a:gd name="connsiteY2" fmla="*/ 199972 h 210088"/>
              <a:gd name="connsiteX3" fmla="*/ 546547 w 596224"/>
              <a:gd name="connsiteY3" fmla="*/ 209699 h 210088"/>
              <a:gd name="connsiteX4" fmla="*/ 546547 w 596224"/>
              <a:gd name="connsiteY4" fmla="*/ 209699 h 210088"/>
              <a:gd name="connsiteX5" fmla="*/ 566003 w 596224"/>
              <a:gd name="connsiteY5" fmla="*/ 102695 h 210088"/>
              <a:gd name="connsiteX6" fmla="*/ 527092 w 596224"/>
              <a:gd name="connsiteY6" fmla="*/ 92967 h 210088"/>
              <a:gd name="connsiteX7" fmla="*/ 468726 w 596224"/>
              <a:gd name="connsiteY7" fmla="*/ 73512 h 210088"/>
              <a:gd name="connsiteX8" fmla="*/ 303356 w 596224"/>
              <a:gd name="connsiteY8" fmla="*/ 54057 h 210088"/>
              <a:gd name="connsiteX9" fmla="*/ 264445 w 596224"/>
              <a:gd name="connsiteY9" fmla="*/ 54057 h 210088"/>
              <a:gd name="connsiteX10" fmla="*/ 264445 w 596224"/>
              <a:gd name="connsiteY10" fmla="*/ 54057 h 210088"/>
              <a:gd name="connsiteX11" fmla="*/ 186624 w 596224"/>
              <a:gd name="connsiteY11" fmla="*/ 5419 h 210088"/>
              <a:gd name="connsiteX12" fmla="*/ 128258 w 596224"/>
              <a:gd name="connsiteY12" fmla="*/ 15146 h 210088"/>
              <a:gd name="connsiteX13" fmla="*/ 69892 w 596224"/>
              <a:gd name="connsiteY13" fmla="*/ 44329 h 210088"/>
              <a:gd name="connsiteX14" fmla="*/ 50437 w 596224"/>
              <a:gd name="connsiteY14" fmla="*/ 63785 h 210088"/>
              <a:gd name="connsiteX15" fmla="*/ 40709 w 596224"/>
              <a:gd name="connsiteY15" fmla="*/ 92967 h 210088"/>
              <a:gd name="connsiteX16" fmla="*/ 21254 w 596224"/>
              <a:gd name="connsiteY16" fmla="*/ 112423 h 210088"/>
              <a:gd name="connsiteX17" fmla="*/ 11526 w 596224"/>
              <a:gd name="connsiteY17" fmla="*/ 170789 h 2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6224" h="210088">
                <a:moveTo>
                  <a:pt x="11526" y="170789"/>
                </a:moveTo>
                <a:lnTo>
                  <a:pt x="11526" y="170789"/>
                </a:lnTo>
                <a:cubicBezTo>
                  <a:pt x="150743" y="201725"/>
                  <a:pt x="79778" y="190931"/>
                  <a:pt x="274173" y="199972"/>
                </a:cubicBezTo>
                <a:cubicBezTo>
                  <a:pt x="491666" y="210088"/>
                  <a:pt x="440483" y="209699"/>
                  <a:pt x="546547" y="209699"/>
                </a:cubicBezTo>
                <a:lnTo>
                  <a:pt x="546547" y="209699"/>
                </a:lnTo>
                <a:cubicBezTo>
                  <a:pt x="547628" y="206815"/>
                  <a:pt x="596224" y="126872"/>
                  <a:pt x="566003" y="102695"/>
                </a:cubicBezTo>
                <a:cubicBezTo>
                  <a:pt x="555563" y="94343"/>
                  <a:pt x="539898" y="96809"/>
                  <a:pt x="527092" y="92967"/>
                </a:cubicBezTo>
                <a:cubicBezTo>
                  <a:pt x="507449" y="87074"/>
                  <a:pt x="468726" y="73512"/>
                  <a:pt x="468726" y="73512"/>
                </a:cubicBezTo>
                <a:cubicBezTo>
                  <a:pt x="409236" y="14022"/>
                  <a:pt x="447066" y="37149"/>
                  <a:pt x="303356" y="54057"/>
                </a:cubicBezTo>
                <a:cubicBezTo>
                  <a:pt x="263351" y="58764"/>
                  <a:pt x="284318" y="73930"/>
                  <a:pt x="264445" y="54057"/>
                </a:cubicBezTo>
                <a:lnTo>
                  <a:pt x="264445" y="54057"/>
                </a:lnTo>
                <a:cubicBezTo>
                  <a:pt x="238505" y="37844"/>
                  <a:pt x="216037" y="13823"/>
                  <a:pt x="186624" y="5419"/>
                </a:cubicBezTo>
                <a:cubicBezTo>
                  <a:pt x="167659" y="0"/>
                  <a:pt x="147512" y="10867"/>
                  <a:pt x="128258" y="15146"/>
                </a:cubicBezTo>
                <a:cubicBezTo>
                  <a:pt x="103364" y="20678"/>
                  <a:pt x="90071" y="28186"/>
                  <a:pt x="69892" y="44329"/>
                </a:cubicBezTo>
                <a:cubicBezTo>
                  <a:pt x="62730" y="50058"/>
                  <a:pt x="56922" y="57300"/>
                  <a:pt x="50437" y="63785"/>
                </a:cubicBezTo>
                <a:cubicBezTo>
                  <a:pt x="47194" y="73512"/>
                  <a:pt x="45984" y="84175"/>
                  <a:pt x="40709" y="92967"/>
                </a:cubicBezTo>
                <a:cubicBezTo>
                  <a:pt x="35990" y="100831"/>
                  <a:pt x="26983" y="105261"/>
                  <a:pt x="21254" y="112423"/>
                </a:cubicBezTo>
                <a:cubicBezTo>
                  <a:pt x="0" y="138991"/>
                  <a:pt x="13147" y="161061"/>
                  <a:pt x="11526" y="170789"/>
                </a:cubicBezTo>
                <a:close/>
              </a:path>
            </a:pathLst>
          </a:custGeom>
          <a:solidFill>
            <a:srgbClr val="DA8D1C"/>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a:off x="7162800" y="3962400"/>
            <a:ext cx="304800" cy="830997"/>
          </a:xfrm>
          <a:prstGeom prst="rect">
            <a:avLst/>
          </a:prstGeom>
          <a:noFill/>
        </p:spPr>
        <p:txBody>
          <a:bodyPr wrap="square" rtlCol="0">
            <a:spAutoFit/>
          </a:bodyPr>
          <a:lstStyle/>
          <a:p>
            <a:r>
              <a:rPr lang="en-US" sz="4800"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1</a:t>
            </a:r>
            <a:endParaRPr lang="en-US" sz="4800" dirty="0">
              <a:solidFill>
                <a:srgbClr val="FFFF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72" name="TextBox 71"/>
          <p:cNvSpPr txBox="1"/>
          <p:nvPr/>
        </p:nvSpPr>
        <p:spPr>
          <a:xfrm>
            <a:off x="3657600" y="3962400"/>
            <a:ext cx="228600" cy="830997"/>
          </a:xfrm>
          <a:prstGeom prst="rect">
            <a:avLst/>
          </a:prstGeom>
          <a:noFill/>
        </p:spPr>
        <p:txBody>
          <a:bodyPr wrap="square" rtlCol="0">
            <a:spAutoFit/>
          </a:bodyPr>
          <a:lstStyle/>
          <a:p>
            <a:r>
              <a:rPr lang="en-US" sz="4800"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2</a:t>
            </a:r>
            <a:endParaRPr lang="en-US" sz="4800" dirty="0">
              <a:solidFill>
                <a:srgbClr val="FFFF00"/>
              </a:solidFill>
              <a:effectLst>
                <a:outerShdw blurRad="38100" dist="38100" dir="2700000" algn="tl">
                  <a:srgbClr val="000000">
                    <a:alpha val="43137"/>
                  </a:srgbClr>
                </a:outerShdw>
              </a:effectLst>
              <a:latin typeface="Aharoni" pitchFamily="2" charset="-79"/>
              <a:cs typeface="Aharoni" pitchFamily="2" charset="-79"/>
            </a:endParaRPr>
          </a:p>
        </p:txBody>
      </p:sp>
      <p:pic>
        <p:nvPicPr>
          <p:cNvPr id="20482" name="Picture 2" descr="http://www.clipsahoy.com/clipart2/as3744.gif"/>
          <p:cNvPicPr>
            <a:picLocks noChangeAspect="1" noChangeArrowheads="1"/>
          </p:cNvPicPr>
          <p:nvPr/>
        </p:nvPicPr>
        <p:blipFill>
          <a:blip r:embed="rId4" cstate="print"/>
          <a:srcRect/>
          <a:stretch>
            <a:fillRect/>
          </a:stretch>
        </p:blipFill>
        <p:spPr bwMode="auto">
          <a:xfrm>
            <a:off x="4267200" y="1828800"/>
            <a:ext cx="2762250" cy="1690498"/>
          </a:xfrm>
          <a:prstGeom prst="rect">
            <a:avLst/>
          </a:prstGeom>
          <a:noFill/>
        </p:spPr>
      </p:pic>
      <p:pic>
        <p:nvPicPr>
          <p:cNvPr id="61" name="Picture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8200" y="4114800"/>
            <a:ext cx="1493520" cy="933450"/>
          </a:xfrm>
          <a:prstGeom prst="rect">
            <a:avLst/>
          </a:prstGeom>
          <a:noFill/>
          <a:ln w="9525">
            <a:noFill/>
            <a:miter lim="800000"/>
            <a:headEnd/>
            <a:tailEnd/>
          </a:ln>
          <a:effectLst/>
        </p:spPr>
      </p:pic>
      <p:sp>
        <p:nvSpPr>
          <p:cNvPr id="51" name="Bent Arrow 50"/>
          <p:cNvSpPr/>
          <p:nvPr/>
        </p:nvSpPr>
        <p:spPr>
          <a:xfrm flipV="1">
            <a:off x="6400800" y="3581400"/>
            <a:ext cx="1524000" cy="1219200"/>
          </a:xfrm>
          <a:prstGeom prst="bentArrow">
            <a:avLst>
              <a:gd name="adj1" fmla="val 7979"/>
              <a:gd name="adj2" fmla="val 7979"/>
              <a:gd name="adj3" fmla="val 25000"/>
              <a:gd name="adj4" fmla="val 4658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Left Arrow 54"/>
          <p:cNvSpPr/>
          <p:nvPr/>
        </p:nvSpPr>
        <p:spPr>
          <a:xfrm>
            <a:off x="2438400" y="4648200"/>
            <a:ext cx="1905000" cy="228600"/>
          </a:xfrm>
          <a:prstGeom prst="lef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483"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785041">
            <a:off x="3950853" y="2923186"/>
            <a:ext cx="2438108" cy="1524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4.07407E-6 C -0.02778 -0.0007 -0.04011 -0.00093 -0.06268 -0.00417 C -0.06823 -0.00649 -0.07396 -0.00811 -0.07969 -0.00996 C -0.08542 -0.01482 -0.08056 -0.01135 -0.0882 -0.01412 C -0.09045 -0.01482 -0.09462 -0.0169 -0.09462 -0.01667 C -0.09601 -0.01899 -0.09792 -0.02037 -0.09896 -0.02269 C -0.10052 -0.02639 -0.10313 -0.03403 -0.10313 -0.0338 C -0.10521 -0.05695 -0.10521 -0.07917 -0.10417 -0.10209 C -0.10486 -0.12408 -0.10538 -0.1463 -0.11059 -0.16737 C -0.11094 -0.17778 -0.11163 -0.1882 -0.11163 -0.19862 C -0.11233 -0.27385 -0.11198 -0.34885 -0.11268 -0.42408 C -0.11302 -0.45787 -0.13611 -0.46112 -0.15625 -0.4625 C -0.17656 -0.46389 -0.1967 -0.46436 -0.21702 -0.46528 C -0.24427 -0.46644 -0.27101 -0.46667 -0.29896 -0.46945 C -0.41754 -0.46852 -0.49115 -0.4669 -0.60747 -0.46806 C -0.65018 -0.4713 -0.69219 -0.47524 -0.73507 -0.47524 L -0.9415 -0.47385 C -0.95677 -0.46065 -0.97257 -0.44838 -0.98716 -0.43403 C -0.98802 -0.43311 -0.98629 -0.43125 -0.98611 -0.42987 C -0.98594 -0.42894 -0.98611 -0.42778 -0.98611 -0.42686 L -0.93924 -0.20278 " pathEditMode="relative" rAng="0" ptsTypes="fffffffffffffffAfffAA">
                                      <p:cBhvr>
                                        <p:cTn id="6" dur="3000" fill="hold"/>
                                        <p:tgtEl>
                                          <p:spTgt spid="53"/>
                                        </p:tgtEl>
                                        <p:attrNameLst>
                                          <p:attrName>ppt_x</p:attrName>
                                          <p:attrName>ppt_y</p:attrName>
                                        </p:attrNameLst>
                                      </p:cBhvr>
                                      <p:rCtr x="-494" y="-238"/>
                                    </p:animMotion>
                                  </p:childTnLst>
                                </p:cTn>
                              </p:par>
                              <p:par>
                                <p:cTn id="7" presetID="0" presetClass="path" presetSubtype="0" accel="50000" decel="50000" fill="hold" nodeType="withEffect">
                                  <p:stCondLst>
                                    <p:cond delay="0"/>
                                  </p:stCondLst>
                                  <p:childTnLst>
                                    <p:animMotion origin="layout" path="M -0.02378 -0.08171 C -0.0184 -0.01412 -0.01302 0.05347 0.00712 0.09421 C 0.02726 0.13495 0.08125 0.15092 0.0974 0.16227 C 0.11354 0.17361 0.10868 0.16782 0.10382 0.16227 " pathEditMode="relative" rAng="0" ptsTypes="aaaA">
                                      <p:cBhvr>
                                        <p:cTn id="8" dur="2000" fill="hold"/>
                                        <p:tgtEl>
                                          <p:spTgt spid="20483"/>
                                        </p:tgtEl>
                                        <p:attrNameLst>
                                          <p:attrName>ppt_x</p:attrName>
                                          <p:attrName>ppt_y</p:attrName>
                                        </p:attrNameLst>
                                      </p:cBhvr>
                                      <p:rCtr x="69" y="128"/>
                                    </p:animMotion>
                                  </p:childTnLst>
                                </p:cTn>
                              </p:par>
                            </p:childTnLst>
                          </p:cTn>
                        </p:par>
                        <p:par>
                          <p:cTn id="9" fill="hold">
                            <p:stCondLst>
                              <p:cond delay="3000"/>
                            </p:stCondLst>
                            <p:childTnLst>
                              <p:par>
                                <p:cTn id="10" presetID="35" presetClass="path" presetSubtype="0" accel="50000" decel="50000" fill="hold" nodeType="afterEffect">
                                  <p:stCondLst>
                                    <p:cond delay="0"/>
                                  </p:stCondLst>
                                  <p:childTnLst>
                                    <p:animMotion origin="layout" path="M 0.10382 0.16227 L -0.14618 0.16227 " pathEditMode="relative" rAng="0" ptsTypes="AA">
                                      <p:cBhvr>
                                        <p:cTn id="11" dur="2000" fill="hold"/>
                                        <p:tgtEl>
                                          <p:spTgt spid="20483"/>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Should an ITCP be Developed?</a:t>
            </a:r>
            <a:endParaRPr lang="en-US" dirty="0"/>
          </a:p>
        </p:txBody>
      </p:sp>
      <p:sp>
        <p:nvSpPr>
          <p:cNvPr id="3" name="Content Placeholder 2"/>
          <p:cNvSpPr>
            <a:spLocks noGrp="1"/>
          </p:cNvSpPr>
          <p:nvPr>
            <p:ph idx="1"/>
          </p:nvPr>
        </p:nvSpPr>
        <p:spPr>
          <a:xfrm>
            <a:off x="381000" y="1752600"/>
            <a:ext cx="6781800" cy="4267200"/>
          </a:xfrm>
        </p:spPr>
        <p:txBody>
          <a:bodyPr>
            <a:normAutofit/>
          </a:bodyPr>
          <a:lstStyle/>
          <a:p>
            <a:r>
              <a:rPr lang="en-US" dirty="0" smtClean="0"/>
              <a:t>Different aspects of the ITCP will be identified and developed during the various construction phases of a project.</a:t>
            </a:r>
          </a:p>
          <a:p>
            <a:r>
              <a:rPr lang="en-US" dirty="0" smtClean="0"/>
              <a:t>Depending on the phase, different people will be                             involved in the process.</a:t>
            </a:r>
          </a:p>
        </p:txBody>
      </p:sp>
      <p:pic>
        <p:nvPicPr>
          <p:cNvPr id="1026" name="Picture 2" descr="C:\Users\bsant.ARTBA\AppData\Local\Microsoft\Windows\Temporary Internet Files\Content.IE5\40VF1KS8\MC900437095[1].png"/>
          <p:cNvPicPr>
            <a:picLocks noChangeAspect="1" noChangeArrowheads="1"/>
          </p:cNvPicPr>
          <p:nvPr/>
        </p:nvPicPr>
        <p:blipFill>
          <a:blip r:embed="rId3" cstate="print"/>
          <a:srcRect/>
          <a:stretch>
            <a:fillRect/>
          </a:stretch>
        </p:blipFill>
        <p:spPr bwMode="auto">
          <a:xfrm>
            <a:off x="5867400" y="3200400"/>
            <a:ext cx="3048000" cy="304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2286000"/>
            <a:ext cx="9144000" cy="4038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Basic Model for Paving</a:t>
            </a:r>
            <a:endParaRPr lang="en-US" dirty="0"/>
          </a:p>
        </p:txBody>
      </p:sp>
      <p:sp>
        <p:nvSpPr>
          <p:cNvPr id="6" name="Line 4"/>
          <p:cNvSpPr>
            <a:spLocks noChangeShapeType="1"/>
          </p:cNvSpPr>
          <p:nvPr/>
        </p:nvSpPr>
        <p:spPr bwMode="auto">
          <a:xfrm>
            <a:off x="152400" y="4343400"/>
            <a:ext cx="8839200" cy="0"/>
          </a:xfrm>
          <a:prstGeom prst="line">
            <a:avLst/>
          </a:prstGeom>
          <a:noFill/>
          <a:ln w="76200">
            <a:solidFill>
              <a:schemeClr val="bg1"/>
            </a:solidFill>
            <a:prstDash val="dash"/>
            <a:round/>
            <a:headEnd/>
            <a:tailEnd/>
          </a:ln>
        </p:spPr>
        <p:txBody>
          <a:bodyPr wrap="none" anchor="ctr"/>
          <a:lstStyle/>
          <a:p>
            <a:endParaRPr lang="en-US" dirty="0"/>
          </a:p>
        </p:txBody>
      </p:sp>
      <p:sp>
        <p:nvSpPr>
          <p:cNvPr id="8" name="Oval 6"/>
          <p:cNvSpPr>
            <a:spLocks noChangeArrowheads="1"/>
          </p:cNvSpPr>
          <p:nvPr/>
        </p:nvSpPr>
        <p:spPr bwMode="auto">
          <a:xfrm>
            <a:off x="5715000" y="5072063"/>
            <a:ext cx="381000" cy="1905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0" name="Oval 8"/>
          <p:cNvSpPr>
            <a:spLocks noChangeArrowheads="1"/>
          </p:cNvSpPr>
          <p:nvPr/>
        </p:nvSpPr>
        <p:spPr bwMode="auto">
          <a:xfrm>
            <a:off x="762000" y="3167063"/>
            <a:ext cx="381000" cy="1905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2" name="Oval 10"/>
          <p:cNvSpPr>
            <a:spLocks noChangeArrowheads="1"/>
          </p:cNvSpPr>
          <p:nvPr/>
        </p:nvSpPr>
        <p:spPr bwMode="auto">
          <a:xfrm>
            <a:off x="3733800" y="3243263"/>
            <a:ext cx="381000" cy="1905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4" name="Oval 12"/>
          <p:cNvSpPr>
            <a:spLocks noChangeArrowheads="1"/>
          </p:cNvSpPr>
          <p:nvPr/>
        </p:nvSpPr>
        <p:spPr bwMode="auto">
          <a:xfrm>
            <a:off x="838200" y="5529263"/>
            <a:ext cx="381000" cy="1905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6" name="Text Box 24"/>
          <p:cNvSpPr txBox="1">
            <a:spLocks noChangeArrowheads="1"/>
          </p:cNvSpPr>
          <p:nvPr/>
        </p:nvSpPr>
        <p:spPr bwMode="auto">
          <a:xfrm>
            <a:off x="7239000" y="2743200"/>
            <a:ext cx="1447800" cy="579438"/>
          </a:xfrm>
          <a:prstGeom prst="rect">
            <a:avLst/>
          </a:prstGeom>
          <a:noFill/>
          <a:ln w="9525">
            <a:noFill/>
            <a:miter lim="800000"/>
            <a:headEnd/>
            <a:tailEnd/>
          </a:ln>
        </p:spPr>
        <p:txBody>
          <a:bodyPr>
            <a:spAutoFit/>
          </a:bodyPr>
          <a:lstStyle/>
          <a:p>
            <a:pPr algn="l">
              <a:spcBef>
                <a:spcPct val="50000"/>
              </a:spcBef>
            </a:pPr>
            <a:r>
              <a:rPr lang="en-US" sz="3200" b="1" dirty="0">
                <a:latin typeface="Times New Roman" pitchFamily="18" charset="0"/>
              </a:rPr>
              <a:t>Roller</a:t>
            </a:r>
            <a:endParaRPr lang="en-US" sz="2400" b="1" dirty="0">
              <a:latin typeface="Times New Roman" pitchFamily="18" charset="0"/>
            </a:endParaRPr>
          </a:p>
        </p:txBody>
      </p:sp>
      <p:sp>
        <p:nvSpPr>
          <p:cNvPr id="32" name="Text Box 30"/>
          <p:cNvSpPr txBox="1">
            <a:spLocks noChangeArrowheads="1"/>
          </p:cNvSpPr>
          <p:nvPr/>
        </p:nvSpPr>
        <p:spPr bwMode="auto">
          <a:xfrm>
            <a:off x="5486400" y="4343400"/>
            <a:ext cx="1905000" cy="579438"/>
          </a:xfrm>
          <a:prstGeom prst="rect">
            <a:avLst/>
          </a:prstGeom>
          <a:noFill/>
          <a:ln w="9525">
            <a:noFill/>
            <a:miter lim="800000"/>
            <a:headEnd/>
            <a:tailEnd/>
          </a:ln>
        </p:spPr>
        <p:txBody>
          <a:bodyPr>
            <a:spAutoFit/>
          </a:bodyPr>
          <a:lstStyle/>
          <a:p>
            <a:pPr algn="l">
              <a:spcBef>
                <a:spcPct val="50000"/>
              </a:spcBef>
            </a:pPr>
            <a:r>
              <a:rPr lang="en-US" sz="3200" b="1" dirty="0">
                <a:solidFill>
                  <a:schemeClr val="bg1"/>
                </a:solidFill>
                <a:latin typeface="Aharoni" pitchFamily="2" charset="-79"/>
                <a:cs typeface="Aharoni" pitchFamily="2" charset="-79"/>
              </a:rPr>
              <a:t>Spotter</a:t>
            </a:r>
            <a:endParaRPr lang="en-US" sz="2400" b="1" dirty="0">
              <a:solidFill>
                <a:schemeClr val="bg1"/>
              </a:solidFill>
              <a:latin typeface="Aharoni" pitchFamily="2" charset="-79"/>
              <a:cs typeface="Aharoni" pitchFamily="2" charset="-79"/>
            </a:endParaRPr>
          </a:p>
        </p:txBody>
      </p:sp>
      <p:sp>
        <p:nvSpPr>
          <p:cNvPr id="35" name="Line 33"/>
          <p:cNvSpPr>
            <a:spLocks noChangeShapeType="1"/>
          </p:cNvSpPr>
          <p:nvPr/>
        </p:nvSpPr>
        <p:spPr bwMode="auto">
          <a:xfrm flipH="1">
            <a:off x="7620000" y="5943600"/>
            <a:ext cx="1295400" cy="0"/>
          </a:xfrm>
          <a:prstGeom prst="line">
            <a:avLst/>
          </a:prstGeom>
          <a:noFill/>
          <a:ln w="57150">
            <a:solidFill>
              <a:schemeClr val="bg1"/>
            </a:solidFill>
            <a:round/>
            <a:headEnd/>
            <a:tailEnd type="triangle" w="med" len="med"/>
          </a:ln>
        </p:spPr>
        <p:txBody>
          <a:bodyPr wrap="none" anchor="ctr"/>
          <a:lstStyle/>
          <a:p>
            <a:endParaRPr lang="en-US" dirty="0"/>
          </a:p>
        </p:txBody>
      </p:sp>
      <p:sp>
        <p:nvSpPr>
          <p:cNvPr id="38" name="Line 37"/>
          <p:cNvSpPr>
            <a:spLocks noChangeShapeType="1"/>
          </p:cNvSpPr>
          <p:nvPr/>
        </p:nvSpPr>
        <p:spPr bwMode="auto">
          <a:xfrm flipV="1">
            <a:off x="457200" y="6324600"/>
            <a:ext cx="8153400" cy="0"/>
          </a:xfrm>
          <a:prstGeom prst="line">
            <a:avLst/>
          </a:prstGeom>
          <a:noFill/>
          <a:ln w="9525">
            <a:solidFill>
              <a:schemeClr val="bg1"/>
            </a:solidFill>
            <a:round/>
            <a:headEnd/>
            <a:tailEnd/>
          </a:ln>
        </p:spPr>
        <p:txBody>
          <a:bodyPr wrap="none"/>
          <a:lstStyle/>
          <a:p>
            <a:endParaRPr lang="en-US" dirty="0"/>
          </a:p>
        </p:txBody>
      </p:sp>
      <p:pic>
        <p:nvPicPr>
          <p:cNvPr id="2050" name="Picture 2" descr="C:\Users\bsant.ARTBA\AppData\Local\Microsoft\Windows\Temporary Internet Files\Content.IE5\1PH2GT7R\MC9003532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10600" y="4089908"/>
            <a:ext cx="298580" cy="399102"/>
          </a:xfrm>
          <a:prstGeom prst="rect">
            <a:avLst/>
          </a:prstGeom>
          <a:noFill/>
        </p:spPr>
      </p:pic>
      <p:pic>
        <p:nvPicPr>
          <p:cNvPr id="42" name="Picture 2" descr="C:\Users\bsant.ARTBA\AppData\Local\Microsoft\Windows\Temporary Internet Files\Content.IE5\1PH2GT7R\MC9003532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8280" y="4089908"/>
            <a:ext cx="298580" cy="399102"/>
          </a:xfrm>
          <a:prstGeom prst="rect">
            <a:avLst/>
          </a:prstGeom>
          <a:noFill/>
        </p:spPr>
      </p:pic>
      <p:pic>
        <p:nvPicPr>
          <p:cNvPr id="44" name="Picture 2" descr="C:\Users\bsant.ARTBA\AppData\Local\Microsoft\Windows\Temporary Internet Files\Content.IE5\1PH2GT7R\MC9003532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65960" y="4089908"/>
            <a:ext cx="298580" cy="399102"/>
          </a:xfrm>
          <a:prstGeom prst="rect">
            <a:avLst/>
          </a:prstGeom>
          <a:noFill/>
        </p:spPr>
      </p:pic>
      <p:pic>
        <p:nvPicPr>
          <p:cNvPr id="45" name="Picture 2" descr="C:\Users\bsant.ARTBA\AppData\Local\Microsoft\Windows\Temporary Internet Files\Content.IE5\1PH2GT7R\MC9003532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4089908"/>
            <a:ext cx="298580" cy="399102"/>
          </a:xfrm>
          <a:prstGeom prst="rect">
            <a:avLst/>
          </a:prstGeom>
          <a:noFill/>
        </p:spPr>
      </p:pic>
      <p:pic>
        <p:nvPicPr>
          <p:cNvPr id="50" name="Picture 49" descr="Rolle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7543800" y="2743200"/>
            <a:ext cx="1329489" cy="886326"/>
          </a:xfrm>
          <a:prstGeom prst="rect">
            <a:avLst/>
          </a:prstGeom>
        </p:spPr>
      </p:pic>
      <p:pic>
        <p:nvPicPr>
          <p:cNvPr id="46" name="Picture 2" descr="C:\Users\bsant.ARTBA\AppData\Local\Microsoft\Windows\Temporary Internet Files\Content.IE5\1PH2GT7R\MC9003532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9440" y="4089908"/>
            <a:ext cx="298580" cy="399102"/>
          </a:xfrm>
          <a:prstGeom prst="rect">
            <a:avLst/>
          </a:prstGeom>
          <a:noFill/>
        </p:spPr>
      </p:pic>
      <p:sp>
        <p:nvSpPr>
          <p:cNvPr id="74" name="TextBox 73"/>
          <p:cNvSpPr txBox="1"/>
          <p:nvPr/>
        </p:nvSpPr>
        <p:spPr>
          <a:xfrm>
            <a:off x="7239000" y="5181600"/>
            <a:ext cx="1752600" cy="707886"/>
          </a:xfrm>
          <a:prstGeom prst="rect">
            <a:avLst/>
          </a:prstGeom>
          <a:noFill/>
        </p:spPr>
        <p:txBody>
          <a:bodyPr wrap="square" rtlCol="0">
            <a:spAutoFit/>
          </a:bodyPr>
          <a:lstStyle/>
          <a:p>
            <a:pPr algn="r"/>
            <a:r>
              <a:rPr lang="en-US" sz="2000" dirty="0" smtClean="0">
                <a:solidFill>
                  <a:schemeClr val="bg1"/>
                </a:solidFill>
                <a:latin typeface="Aharoni" pitchFamily="2" charset="-79"/>
                <a:cs typeface="Aharoni" pitchFamily="2" charset="-79"/>
              </a:rPr>
              <a:t>Traffic Direction</a:t>
            </a:r>
            <a:endParaRPr lang="en-US" sz="2000" dirty="0">
              <a:solidFill>
                <a:schemeClr val="bg1"/>
              </a:solidFill>
              <a:latin typeface="Aharoni" pitchFamily="2" charset="-79"/>
              <a:cs typeface="Aharoni" pitchFamily="2" charset="-79"/>
            </a:endParaRPr>
          </a:p>
        </p:txBody>
      </p:sp>
      <p:pic>
        <p:nvPicPr>
          <p:cNvPr id="75" name="Picture 74" descr="Paver Black 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5257800" y="2286000"/>
            <a:ext cx="2063885" cy="1447800"/>
          </a:xfrm>
          <a:prstGeom prst="rect">
            <a:avLst/>
          </a:prstGeom>
        </p:spPr>
      </p:pic>
      <p:pic>
        <p:nvPicPr>
          <p:cNvPr id="2054" name="Picture 6" descr="C:\Users\bsant.ARTBA\AppData\Local\Microsoft\Windows\Temporary Internet Files\Content.IE5\M3XLASKY\MC900433932[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86400" y="3505200"/>
            <a:ext cx="704850" cy="704850"/>
          </a:xfrm>
          <a:prstGeom prst="rect">
            <a:avLst/>
          </a:prstGeom>
          <a:noFill/>
        </p:spPr>
      </p:pic>
      <p:pic>
        <p:nvPicPr>
          <p:cNvPr id="54" name="Picture 6" descr="C:\Users\bsant.ARTBA\AppData\Local\Microsoft\Windows\Temporary Internet Files\Content.IE5\M3XLASKY\MC900433932[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86600" y="3505200"/>
            <a:ext cx="704850" cy="704850"/>
          </a:xfrm>
          <a:prstGeom prst="rect">
            <a:avLst/>
          </a:prstGeom>
          <a:noFill/>
        </p:spPr>
      </p:pic>
      <p:pic>
        <p:nvPicPr>
          <p:cNvPr id="52" name="Picture 6" descr="C:\Users\bsant.ARTBA\AppData\Local\Microsoft\Windows\Temporary Internet Files\Content.IE5\M3XLASKY\MC900433932[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86600" y="2209800"/>
            <a:ext cx="704850" cy="704850"/>
          </a:xfrm>
          <a:prstGeom prst="rect">
            <a:avLst/>
          </a:prstGeom>
          <a:noFill/>
        </p:spPr>
      </p:pic>
      <p:sp>
        <p:nvSpPr>
          <p:cNvPr id="62" name="Freeform 61"/>
          <p:cNvSpPr/>
          <p:nvPr/>
        </p:nvSpPr>
        <p:spPr>
          <a:xfrm>
            <a:off x="4114800" y="2895600"/>
            <a:ext cx="596224" cy="210088"/>
          </a:xfrm>
          <a:custGeom>
            <a:avLst/>
            <a:gdLst>
              <a:gd name="connsiteX0" fmla="*/ 11526 w 596224"/>
              <a:gd name="connsiteY0" fmla="*/ 170789 h 210088"/>
              <a:gd name="connsiteX1" fmla="*/ 11526 w 596224"/>
              <a:gd name="connsiteY1" fmla="*/ 170789 h 210088"/>
              <a:gd name="connsiteX2" fmla="*/ 274173 w 596224"/>
              <a:gd name="connsiteY2" fmla="*/ 199972 h 210088"/>
              <a:gd name="connsiteX3" fmla="*/ 546547 w 596224"/>
              <a:gd name="connsiteY3" fmla="*/ 209699 h 210088"/>
              <a:gd name="connsiteX4" fmla="*/ 546547 w 596224"/>
              <a:gd name="connsiteY4" fmla="*/ 209699 h 210088"/>
              <a:gd name="connsiteX5" fmla="*/ 566003 w 596224"/>
              <a:gd name="connsiteY5" fmla="*/ 102695 h 210088"/>
              <a:gd name="connsiteX6" fmla="*/ 527092 w 596224"/>
              <a:gd name="connsiteY6" fmla="*/ 92967 h 210088"/>
              <a:gd name="connsiteX7" fmla="*/ 468726 w 596224"/>
              <a:gd name="connsiteY7" fmla="*/ 73512 h 210088"/>
              <a:gd name="connsiteX8" fmla="*/ 303356 w 596224"/>
              <a:gd name="connsiteY8" fmla="*/ 54057 h 210088"/>
              <a:gd name="connsiteX9" fmla="*/ 264445 w 596224"/>
              <a:gd name="connsiteY9" fmla="*/ 54057 h 210088"/>
              <a:gd name="connsiteX10" fmla="*/ 264445 w 596224"/>
              <a:gd name="connsiteY10" fmla="*/ 54057 h 210088"/>
              <a:gd name="connsiteX11" fmla="*/ 186624 w 596224"/>
              <a:gd name="connsiteY11" fmla="*/ 5419 h 210088"/>
              <a:gd name="connsiteX12" fmla="*/ 128258 w 596224"/>
              <a:gd name="connsiteY12" fmla="*/ 15146 h 210088"/>
              <a:gd name="connsiteX13" fmla="*/ 69892 w 596224"/>
              <a:gd name="connsiteY13" fmla="*/ 44329 h 210088"/>
              <a:gd name="connsiteX14" fmla="*/ 50437 w 596224"/>
              <a:gd name="connsiteY14" fmla="*/ 63785 h 210088"/>
              <a:gd name="connsiteX15" fmla="*/ 40709 w 596224"/>
              <a:gd name="connsiteY15" fmla="*/ 92967 h 210088"/>
              <a:gd name="connsiteX16" fmla="*/ 21254 w 596224"/>
              <a:gd name="connsiteY16" fmla="*/ 112423 h 210088"/>
              <a:gd name="connsiteX17" fmla="*/ 11526 w 596224"/>
              <a:gd name="connsiteY17" fmla="*/ 170789 h 2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6224" h="210088">
                <a:moveTo>
                  <a:pt x="11526" y="170789"/>
                </a:moveTo>
                <a:lnTo>
                  <a:pt x="11526" y="170789"/>
                </a:lnTo>
                <a:cubicBezTo>
                  <a:pt x="150743" y="201725"/>
                  <a:pt x="79778" y="190931"/>
                  <a:pt x="274173" y="199972"/>
                </a:cubicBezTo>
                <a:cubicBezTo>
                  <a:pt x="491666" y="210088"/>
                  <a:pt x="440483" y="209699"/>
                  <a:pt x="546547" y="209699"/>
                </a:cubicBezTo>
                <a:lnTo>
                  <a:pt x="546547" y="209699"/>
                </a:lnTo>
                <a:cubicBezTo>
                  <a:pt x="547628" y="206815"/>
                  <a:pt x="596224" y="126872"/>
                  <a:pt x="566003" y="102695"/>
                </a:cubicBezTo>
                <a:cubicBezTo>
                  <a:pt x="555563" y="94343"/>
                  <a:pt x="539898" y="96809"/>
                  <a:pt x="527092" y="92967"/>
                </a:cubicBezTo>
                <a:cubicBezTo>
                  <a:pt x="507449" y="87074"/>
                  <a:pt x="468726" y="73512"/>
                  <a:pt x="468726" y="73512"/>
                </a:cubicBezTo>
                <a:cubicBezTo>
                  <a:pt x="409236" y="14022"/>
                  <a:pt x="447066" y="37149"/>
                  <a:pt x="303356" y="54057"/>
                </a:cubicBezTo>
                <a:cubicBezTo>
                  <a:pt x="263351" y="58764"/>
                  <a:pt x="284318" y="73930"/>
                  <a:pt x="264445" y="54057"/>
                </a:cubicBezTo>
                <a:lnTo>
                  <a:pt x="264445" y="54057"/>
                </a:lnTo>
                <a:cubicBezTo>
                  <a:pt x="238505" y="37844"/>
                  <a:pt x="216037" y="13823"/>
                  <a:pt x="186624" y="5419"/>
                </a:cubicBezTo>
                <a:cubicBezTo>
                  <a:pt x="167659" y="0"/>
                  <a:pt x="147512" y="10867"/>
                  <a:pt x="128258" y="15146"/>
                </a:cubicBezTo>
                <a:cubicBezTo>
                  <a:pt x="103364" y="20678"/>
                  <a:pt x="90071" y="28186"/>
                  <a:pt x="69892" y="44329"/>
                </a:cubicBezTo>
                <a:cubicBezTo>
                  <a:pt x="62730" y="50058"/>
                  <a:pt x="56922" y="57300"/>
                  <a:pt x="50437" y="63785"/>
                </a:cubicBezTo>
                <a:cubicBezTo>
                  <a:pt x="47194" y="73512"/>
                  <a:pt x="45984" y="84175"/>
                  <a:pt x="40709" y="92967"/>
                </a:cubicBezTo>
                <a:cubicBezTo>
                  <a:pt x="35990" y="100831"/>
                  <a:pt x="26983" y="105261"/>
                  <a:pt x="21254" y="112423"/>
                </a:cubicBezTo>
                <a:cubicBezTo>
                  <a:pt x="0" y="138991"/>
                  <a:pt x="13147" y="161061"/>
                  <a:pt x="11526" y="170789"/>
                </a:cubicBezTo>
                <a:close/>
              </a:path>
            </a:pathLst>
          </a:cu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 name="Picture 1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144000" y="4953000"/>
            <a:ext cx="1493520" cy="933450"/>
          </a:xfrm>
          <a:prstGeom prst="rect">
            <a:avLst/>
          </a:prstGeom>
          <a:noFill/>
          <a:ln w="9525">
            <a:noFill/>
            <a:miter lim="800000"/>
            <a:headEnd/>
            <a:tailEnd/>
          </a:ln>
          <a:effectLst/>
        </p:spPr>
      </p:pic>
      <p:pic>
        <p:nvPicPr>
          <p:cNvPr id="65" name="Picture 64" descr="Construction Vehicle.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95600" y="3886200"/>
            <a:ext cx="762000" cy="6193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9827 -0.00139 L -0.375 -0.00996 L -0.6599 -0.28148 L -0.78247 -0.31343 L -0.94827 -0.32361 " pathEditMode="relative" rAng="0" ptsTypes="AAAAA">
                                      <p:cBhvr>
                                        <p:cTn id="6" dur="2000" fill="hold"/>
                                        <p:tgtEl>
                                          <p:spTgt spid="60"/>
                                        </p:tgtEl>
                                        <p:attrNameLst>
                                          <p:attrName>ppt_x</p:attrName>
                                          <p:attrName>ppt_y</p:attrName>
                                        </p:attrNameLst>
                                      </p:cBhvr>
                                      <p:rCtr x="-425" y="-161"/>
                                    </p:animMotion>
                                  </p:childTnLst>
                                </p:cTn>
                              </p:par>
                              <p:par>
                                <p:cTn id="7" presetID="35" presetClass="emph" presetSubtype="0" repeatCount="4000" fill="hold" nodeType="withEffect">
                                  <p:stCondLst>
                                    <p:cond delay="0"/>
                                  </p:stCondLst>
                                  <p:childTnLst>
                                    <p:anim calcmode="discrete" valueType="str">
                                      <p:cBhvr>
                                        <p:cTn id="8" dur="1000" fill="hold"/>
                                        <p:tgtEl>
                                          <p:spTgt spid="2054"/>
                                        </p:tgtEl>
                                        <p:attrNameLst>
                                          <p:attrName>style.visibility</p:attrName>
                                        </p:attrNameLst>
                                      </p:cBhvr>
                                      <p:tavLst>
                                        <p:tav tm="0">
                                          <p:val>
                                            <p:strVal val="hidden"/>
                                          </p:val>
                                        </p:tav>
                                        <p:tav tm="50000">
                                          <p:val>
                                            <p:strVal val="visible"/>
                                          </p:val>
                                        </p:tav>
                                      </p:tavLst>
                                    </p:anim>
                                  </p:childTnLst>
                                </p:cTn>
                              </p:par>
                            </p:childTnLst>
                          </p:cTn>
                        </p:par>
                        <p:par>
                          <p:cTn id="9" fill="hold">
                            <p:stCondLst>
                              <p:cond delay="4000"/>
                            </p:stCondLst>
                            <p:childTnLst>
                              <p:par>
                                <p:cTn id="10" presetID="63" presetClass="path" presetSubtype="0" accel="50000" decel="50000" fill="hold" nodeType="afterEffect">
                                  <p:stCondLst>
                                    <p:cond delay="0"/>
                                  </p:stCondLst>
                                  <p:childTnLst>
                                    <p:animMotion origin="layout" path="M -0.94827 -0.32361 L -0.64827 -0.32361 " pathEditMode="relative" rAng="0" ptsTypes="AA">
                                      <p:cBhvr>
                                        <p:cTn id="11" dur="2000" fill="hold"/>
                                        <p:tgtEl>
                                          <p:spTgt spid="60"/>
                                        </p:tgtEl>
                                        <p:attrNameLst>
                                          <p:attrName>ppt_x</p:attrName>
                                          <p:attrName>ppt_y</p:attrName>
                                        </p:attrNameLst>
                                      </p:cBhvr>
                                      <p:rCtr x="150" y="0"/>
                                    </p:animMotion>
                                  </p:childTnLst>
                                </p:cTn>
                              </p:par>
                            </p:childTnLst>
                          </p:cTn>
                        </p:par>
                        <p:par>
                          <p:cTn id="12" fill="hold">
                            <p:stCondLst>
                              <p:cond delay="6000"/>
                            </p:stCondLst>
                            <p:childTnLst>
                              <p:par>
                                <p:cTn id="13" presetID="55" presetClass="entr" presetSubtype="0"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1000" fill="hold"/>
                                        <p:tgtEl>
                                          <p:spTgt spid="62"/>
                                        </p:tgtEl>
                                        <p:attrNameLst>
                                          <p:attrName>ppt_w</p:attrName>
                                        </p:attrNameLst>
                                      </p:cBhvr>
                                      <p:tavLst>
                                        <p:tav tm="0">
                                          <p:val>
                                            <p:strVal val="#ppt_w*0.70"/>
                                          </p:val>
                                        </p:tav>
                                        <p:tav tm="100000">
                                          <p:val>
                                            <p:strVal val="#ppt_w"/>
                                          </p:val>
                                        </p:tav>
                                      </p:tavLst>
                                    </p:anim>
                                    <p:anim calcmode="lin" valueType="num">
                                      <p:cBhvr>
                                        <p:cTn id="16" dur="1000" fill="hold"/>
                                        <p:tgtEl>
                                          <p:spTgt spid="62"/>
                                        </p:tgtEl>
                                        <p:attrNameLst>
                                          <p:attrName>ppt_h</p:attrName>
                                        </p:attrNameLst>
                                      </p:cBhvr>
                                      <p:tavLst>
                                        <p:tav tm="0">
                                          <p:val>
                                            <p:strVal val="#ppt_h"/>
                                          </p:val>
                                        </p:tav>
                                        <p:tav tm="100000">
                                          <p:val>
                                            <p:strVal val="#ppt_h"/>
                                          </p:val>
                                        </p:tav>
                                      </p:tavLst>
                                    </p:anim>
                                    <p:animEffect transition="in" filter="fade">
                                      <p:cBhvr>
                                        <p:cTn id="17" dur="1000"/>
                                        <p:tgtEl>
                                          <p:spTgt spid="62"/>
                                        </p:tgtEl>
                                      </p:cBhvr>
                                    </p:animEffect>
                                  </p:childTnLst>
                                </p:cTn>
                              </p:par>
                            </p:childTnLst>
                          </p:cTn>
                        </p:par>
                        <p:par>
                          <p:cTn id="18" fill="hold">
                            <p:stCondLst>
                              <p:cond delay="7000"/>
                            </p:stCondLst>
                            <p:childTnLst>
                              <p:par>
                                <p:cTn id="19" presetID="0" presetClass="path" presetSubtype="0" accel="50000" decel="50000" fill="hold" grpId="1" nodeType="afterEffect">
                                  <p:stCondLst>
                                    <p:cond delay="0"/>
                                  </p:stCondLst>
                                  <p:childTnLst>
                                    <p:animMotion origin="layout" path="M -0.00399 -0.01875 L 0.03924 -0.05625 L 0.08177 -0.06898 L 0.1191 -0.05856 L 0.14114 -0.01875 " pathEditMode="relative" rAng="-490511" ptsTypes="AAAAA">
                                      <p:cBhvr>
                                        <p:cTn id="20" dur="2000" fill="hold"/>
                                        <p:tgtEl>
                                          <p:spTgt spid="62"/>
                                        </p:tgtEl>
                                        <p:attrNameLst>
                                          <p:attrName>ppt_x</p:attrName>
                                          <p:attrName>ppt_y</p:attrName>
                                        </p:attrNameLst>
                                      </p:cBhvr>
                                      <p:rCtr x="71" y="-17"/>
                                    </p:animMotion>
                                  </p:childTnLst>
                                </p:cTn>
                              </p:par>
                            </p:childTnLst>
                          </p:cTn>
                        </p:par>
                        <p:par>
                          <p:cTn id="21" fill="hold">
                            <p:stCondLst>
                              <p:cond delay="9000"/>
                            </p:stCondLst>
                            <p:childTnLst>
                              <p:par>
                                <p:cTn id="22" presetID="0" presetClass="path" presetSubtype="0" accel="50000" decel="50000" fill="hold" nodeType="afterEffect">
                                  <p:stCondLst>
                                    <p:cond delay="0"/>
                                  </p:stCondLst>
                                  <p:childTnLst>
                                    <p:animMotion origin="layout" path="M -0.61823 -0.3125 L -0.73125 -0.07477 L -0.79532 -0.00394 L -1.18993 -0.00232 " pathEditMode="relative" rAng="0" ptsTypes="AAAA">
                                      <p:cBhvr>
                                        <p:cTn id="23" dur="2000" fill="hold"/>
                                        <p:tgtEl>
                                          <p:spTgt spid="60"/>
                                        </p:tgtEl>
                                        <p:attrNameLst>
                                          <p:attrName>ppt_x</p:attrName>
                                          <p:attrName>ppt_y</p:attrName>
                                        </p:attrNameLst>
                                      </p:cBhvr>
                                      <p:rCtr x="-286" y="1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Activity</a:t>
            </a:r>
            <a:endParaRPr lang="en-US" dirty="0"/>
          </a:p>
        </p:txBody>
      </p:sp>
      <p:sp>
        <p:nvSpPr>
          <p:cNvPr id="3" name="Subtitle 2"/>
          <p:cNvSpPr>
            <a:spLocks noGrp="1"/>
          </p:cNvSpPr>
          <p:nvPr>
            <p:ph type="subTitle" idx="1"/>
          </p:nvPr>
        </p:nvSpPr>
        <p:spPr/>
        <p:txBody>
          <a:bodyPr/>
          <a:lstStyle/>
          <a:p>
            <a:r>
              <a:rPr lang="en-US" dirty="0" smtClean="0"/>
              <a:t>Draw an ITCP for a simple paving operation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4724400"/>
            <a:ext cx="8610600"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ITCP Example</a:t>
            </a:r>
            <a:endParaRPr lang="en-US" dirty="0"/>
          </a:p>
        </p:txBody>
      </p:sp>
      <p:graphicFrame>
        <p:nvGraphicFramePr>
          <p:cNvPr id="1026" name="Object 2"/>
          <p:cNvGraphicFramePr>
            <a:graphicFrameLocks noChangeAspect="1"/>
          </p:cNvGraphicFramePr>
          <p:nvPr>
            <p:extLst>
              <p:ext uri="{D42A27DB-BD31-4B8C-83A1-F6EECF244321}">
                <p14:modId xmlns:p14="http://schemas.microsoft.com/office/powerpoint/2010/main" val="1017493722"/>
              </p:ext>
            </p:extLst>
          </p:nvPr>
        </p:nvGraphicFramePr>
        <p:xfrm>
          <a:off x="381000" y="1524000"/>
          <a:ext cx="8597526" cy="3212263"/>
        </p:xfrm>
        <a:graphic>
          <a:graphicData uri="http://schemas.openxmlformats.org/presentationml/2006/ole">
            <mc:AlternateContent xmlns:mc="http://schemas.openxmlformats.org/markup-compatibility/2006">
              <mc:Choice xmlns:v="urn:schemas-microsoft-com:vml" Requires="v">
                <p:oleObj spid="_x0000_s1036" name="Slide" r:id="rId5" imgW="7199199" imgH="2699054" progId="PowerPoint.Slide.12">
                  <p:embed/>
                </p:oleObj>
              </mc:Choice>
              <mc:Fallback>
                <p:oleObj name="Slide" r:id="rId5" imgW="7199199" imgH="2699054" progId="PowerPoint.Slide.12">
                  <p:embed/>
                  <p:pic>
                    <p:nvPicPr>
                      <p:cNvPr id="0" name="Picture 2"/>
                      <p:cNvPicPr>
                        <a:picLocks noChangeAspect="1" noChangeArrowheads="1"/>
                      </p:cNvPicPr>
                      <p:nvPr/>
                    </p:nvPicPr>
                    <p:blipFill>
                      <a:blip r:embed="rId6"/>
                      <a:srcRect/>
                      <a:stretch>
                        <a:fillRect/>
                      </a:stretch>
                    </p:blipFill>
                    <p:spPr bwMode="auto">
                      <a:xfrm>
                        <a:off x="381000" y="1524000"/>
                        <a:ext cx="8597526" cy="321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p:cNvSpPr>
            <a:spLocks noChangeArrowheads="1"/>
          </p:cNvSpPr>
          <p:nvPr/>
        </p:nvSpPr>
        <p:spPr bwMode="auto">
          <a:xfrm>
            <a:off x="4837044" y="4038600"/>
            <a:ext cx="3929062" cy="2536825"/>
          </a:xfrm>
          <a:prstGeom prst="rect">
            <a:avLst/>
          </a:prstGeom>
          <a:solidFill>
            <a:schemeClr val="bg1"/>
          </a:solidFill>
          <a:ln w="9525">
            <a:noFill/>
            <a:miter lim="800000"/>
            <a:headEnd/>
            <a:tailEnd/>
          </a:ln>
          <a:effectLst/>
        </p:spPr>
        <p:txBody>
          <a:bodyPr lIns="94375" tIns="47188" rIns="94375" bIns="47188"/>
          <a:lstStyle/>
          <a:p>
            <a:pPr marL="228600" indent="-228600"/>
            <a:r>
              <a:rPr lang="en-US" sz="1200" b="1" dirty="0"/>
              <a:t>Safety Notes</a:t>
            </a:r>
          </a:p>
          <a:p>
            <a:pPr marL="228600" indent="-228600">
              <a:buFontTx/>
              <a:buChar char="•"/>
            </a:pPr>
            <a:r>
              <a:rPr lang="en-US" sz="1200" dirty="0"/>
              <a:t>Stay in trucks except at lunch</a:t>
            </a:r>
          </a:p>
          <a:p>
            <a:pPr marL="228600" indent="-228600">
              <a:buFontTx/>
              <a:buChar char="•"/>
            </a:pPr>
            <a:r>
              <a:rPr lang="en-US" sz="1200" dirty="0"/>
              <a:t>Wear your vest on site</a:t>
            </a:r>
          </a:p>
          <a:p>
            <a:pPr marL="228600" indent="-228600">
              <a:buFontTx/>
              <a:buChar char="•"/>
            </a:pPr>
            <a:r>
              <a:rPr lang="en-US" sz="1200" dirty="0"/>
              <a:t>Reduce speed near paver and rollers to 15 mph, never enter high range</a:t>
            </a:r>
          </a:p>
          <a:p>
            <a:pPr marL="228600" indent="-228600">
              <a:buFontTx/>
              <a:buChar char="•"/>
            </a:pPr>
            <a:r>
              <a:rPr lang="en-US" sz="1200" dirty="0"/>
              <a:t>Caution entering and exiting site on to active traffic</a:t>
            </a:r>
          </a:p>
          <a:p>
            <a:pPr marL="228600" indent="-228600">
              <a:buFontTx/>
              <a:buChar char="•"/>
            </a:pPr>
            <a:r>
              <a:rPr lang="en-US" sz="1200" dirty="0"/>
              <a:t>Ticket taker shall wait until the truck is at the windrow to take the load ticket</a:t>
            </a:r>
          </a:p>
          <a:p>
            <a:pPr marL="228600" indent="-228600">
              <a:buFontTx/>
              <a:buChar char="•"/>
            </a:pPr>
            <a:r>
              <a:rPr lang="en-US" sz="1200" dirty="0"/>
              <a:t>When possible, stay on the driver’s side of the vehicle</a:t>
            </a:r>
          </a:p>
          <a:p>
            <a:pPr marL="228600" indent="-228600">
              <a:buFontTx/>
              <a:buChar char="•"/>
            </a:pPr>
            <a:r>
              <a:rPr lang="en-US" sz="1200" dirty="0"/>
              <a:t>Park pick-up trucks out of active truck travel lane, or equipment path, if possible on the shoulder</a:t>
            </a:r>
          </a:p>
          <a:p>
            <a:pPr marL="228600" indent="-228600">
              <a:buFontTx/>
              <a:buChar char="•"/>
            </a:pPr>
            <a:r>
              <a:rPr lang="en-US" sz="1200" dirty="0"/>
              <a:t>Park behind the operation </a:t>
            </a:r>
          </a:p>
          <a:p>
            <a:pPr marL="228600" indent="-228600">
              <a:buFontTx/>
              <a:buChar char="•"/>
            </a:pPr>
            <a:r>
              <a:rPr lang="en-US" sz="1200" dirty="0"/>
              <a:t>Place samples off the side of the road</a:t>
            </a:r>
          </a:p>
        </p:txBody>
      </p:sp>
      <p:sp>
        <p:nvSpPr>
          <p:cNvPr id="8" name="Rectangle 6"/>
          <p:cNvSpPr>
            <a:spLocks noChangeArrowheads="1"/>
          </p:cNvSpPr>
          <p:nvPr/>
        </p:nvSpPr>
        <p:spPr bwMode="auto">
          <a:xfrm>
            <a:off x="2514600" y="4038600"/>
            <a:ext cx="2200275" cy="2544762"/>
          </a:xfrm>
          <a:prstGeom prst="rect">
            <a:avLst/>
          </a:prstGeom>
          <a:solidFill>
            <a:schemeClr val="bg1"/>
          </a:solidFill>
          <a:ln w="9525">
            <a:noFill/>
            <a:miter lim="800000"/>
            <a:headEnd/>
            <a:tailEnd/>
          </a:ln>
          <a:effectLst/>
        </p:spPr>
        <p:txBody>
          <a:bodyPr lIns="94375" tIns="47188" rIns="94375" bIns="47188"/>
          <a:lstStyle/>
          <a:p>
            <a:r>
              <a:rPr lang="en-US" sz="1200" b="1" dirty="0" smtClean="0"/>
              <a:t>Equipment l </a:t>
            </a:r>
            <a:r>
              <a:rPr lang="en-US" sz="1200" b="1" dirty="0"/>
              <a:t>List</a:t>
            </a:r>
          </a:p>
          <a:p>
            <a:r>
              <a:rPr lang="en-US" sz="1200" dirty="0"/>
              <a:t>2 Rollers</a:t>
            </a:r>
          </a:p>
          <a:p>
            <a:r>
              <a:rPr lang="en-US" sz="1200" dirty="0"/>
              <a:t>1 Paver/Pick-up Machine</a:t>
            </a:r>
          </a:p>
          <a:p>
            <a:r>
              <a:rPr lang="en-US" sz="1200" dirty="0"/>
              <a:t>1 Tack Truck</a:t>
            </a:r>
          </a:p>
          <a:p>
            <a:r>
              <a:rPr lang="en-US" sz="1200" dirty="0"/>
              <a:t>1 Water Truck</a:t>
            </a:r>
          </a:p>
          <a:p>
            <a:r>
              <a:rPr lang="en-US" sz="1200" dirty="0"/>
              <a:t>1 Mechanic Truck</a:t>
            </a:r>
          </a:p>
          <a:p>
            <a:r>
              <a:rPr lang="en-US" sz="1200" dirty="0"/>
              <a:t>1 Broom</a:t>
            </a:r>
          </a:p>
          <a:p>
            <a:r>
              <a:rPr lang="en-US" sz="1200" dirty="0"/>
              <a:t>2 Quality Trucks</a:t>
            </a:r>
          </a:p>
          <a:p>
            <a:r>
              <a:rPr lang="en-US" sz="1200" dirty="0"/>
              <a:t>2 State Trucks</a:t>
            </a:r>
          </a:p>
          <a:p>
            <a:r>
              <a:rPr lang="en-US" sz="1200" dirty="0"/>
              <a:t>8 Dump Trucks</a:t>
            </a:r>
          </a:p>
          <a:p>
            <a:endParaRPr lang="en-US" sz="1200" b="1" dirty="0"/>
          </a:p>
          <a:p>
            <a:endParaRPr lang="en-US" sz="1200" b="1" dirty="0"/>
          </a:p>
        </p:txBody>
      </p:sp>
      <p:sp>
        <p:nvSpPr>
          <p:cNvPr id="9" name="Rectangle 3"/>
          <p:cNvSpPr txBox="1">
            <a:spLocks noChangeArrowheads="1"/>
          </p:cNvSpPr>
          <p:nvPr/>
        </p:nvSpPr>
        <p:spPr bwMode="auto">
          <a:xfrm>
            <a:off x="506896" y="4038600"/>
            <a:ext cx="1808162" cy="1731962"/>
          </a:xfrm>
          <a:prstGeom prst="rect">
            <a:avLst/>
          </a:prstGeom>
          <a:solidFill>
            <a:schemeClr val="bg1"/>
          </a:solidFill>
          <a:ln w="9525">
            <a:noFill/>
            <a:miter lim="800000"/>
            <a:headEnd/>
            <a:tailEnd/>
          </a:ln>
          <a:effectLst/>
        </p:spPr>
        <p:txBody>
          <a:bodyPr vert="horz" wrap="square" lIns="94375" tIns="47188" rIns="94375" bIns="4718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effectLst/>
                <a:uLnTx/>
                <a:uFillTx/>
                <a:latin typeface="Calibri"/>
                <a:ea typeface="+mn-ea"/>
                <a:cs typeface="+mn-cs"/>
              </a:rPr>
              <a:t>Personnel 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Calibri"/>
                <a:ea typeface="+mn-ea"/>
                <a:cs typeface="+mn-cs"/>
              </a:rPr>
              <a:t>2 Roller Operators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Calibri"/>
                <a:ea typeface="+mn-ea"/>
                <a:cs typeface="+mn-cs"/>
              </a:rPr>
              <a:t>1 Paver Operator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Calibri"/>
                <a:ea typeface="+mn-ea"/>
                <a:cs typeface="+mn-cs"/>
              </a:rPr>
              <a:t>1 Screed Operator</a:t>
            </a:r>
            <a:br>
              <a:rPr kumimoji="0" lang="en-US" sz="1200" b="0" i="0" u="none" strike="noStrike" kern="1200" cap="none" spc="0" normalizeH="0" baseline="0" noProof="0" dirty="0" smtClean="0">
                <a:ln>
                  <a:noFill/>
                </a:ln>
                <a:effectLst/>
                <a:uLnTx/>
                <a:uFillTx/>
                <a:latin typeface="Calibri"/>
                <a:ea typeface="+mn-ea"/>
                <a:cs typeface="+mn-cs"/>
              </a:rPr>
            </a:br>
            <a:r>
              <a:rPr kumimoji="0" lang="en-US" sz="1200" b="0" i="0" u="none" strike="noStrike" kern="1200" cap="none" spc="0" normalizeH="0" baseline="0" noProof="0" dirty="0" smtClean="0">
                <a:ln>
                  <a:noFill/>
                </a:ln>
                <a:effectLst/>
                <a:uLnTx/>
                <a:uFillTx/>
                <a:latin typeface="Calibri"/>
                <a:ea typeface="+mn-ea"/>
                <a:cs typeface="+mn-cs"/>
              </a:rPr>
              <a:t>1 Ground Worker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Calibri"/>
                <a:ea typeface="+mn-ea"/>
                <a:cs typeface="+mn-cs"/>
              </a:rPr>
              <a:t>1 Foreman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Calibri"/>
                <a:ea typeface="+mn-ea"/>
                <a:cs typeface="+mn-cs"/>
              </a:rPr>
              <a:t>2 Quality 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Calibri"/>
                <a:ea typeface="+mn-ea"/>
                <a:cs typeface="+mn-cs"/>
              </a:rPr>
              <a:t>2 State Inspector</a:t>
            </a:r>
            <a:endParaRPr kumimoji="0" lang="en-US" sz="1200" b="1" i="0" u="none" strike="noStrike" kern="1200" cap="none" spc="0" normalizeH="0" baseline="0" noProof="0" dirty="0" smtClean="0">
              <a:ln>
                <a:noFill/>
              </a:ln>
              <a:effectLst/>
              <a:uLnTx/>
              <a:uFillTx/>
              <a:latin typeface="Calibri"/>
              <a:ea typeface="+mn-ea"/>
              <a:cs typeface="+mn-cs"/>
            </a:endParaRPr>
          </a:p>
        </p:txBody>
      </p:sp>
      <p:cxnSp>
        <p:nvCxnSpPr>
          <p:cNvPr id="5" name="Straight Connector 4"/>
          <p:cNvCxnSpPr/>
          <p:nvPr/>
        </p:nvCxnSpPr>
        <p:spPr>
          <a:xfrm>
            <a:off x="8991600" y="1524000"/>
            <a:ext cx="0" cy="5334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ITCP</a:t>
            </a:r>
            <a:endParaRPr lang="en-US" dirty="0"/>
          </a:p>
        </p:txBody>
      </p:sp>
      <p:sp>
        <p:nvSpPr>
          <p:cNvPr id="3" name="Content Placeholder 2"/>
          <p:cNvSpPr>
            <a:spLocks noGrp="1"/>
          </p:cNvSpPr>
          <p:nvPr>
            <p:ph idx="1"/>
          </p:nvPr>
        </p:nvSpPr>
        <p:spPr>
          <a:xfrm>
            <a:off x="228600" y="1752600"/>
            <a:ext cx="8763000" cy="4800600"/>
          </a:xfrm>
        </p:spPr>
        <p:txBody>
          <a:bodyPr numCol="2">
            <a:normAutofit fontScale="92500" lnSpcReduction="10000"/>
          </a:bodyPr>
          <a:lstStyle/>
          <a:p>
            <a:r>
              <a:rPr lang="en-US" sz="3900" dirty="0" smtClean="0"/>
              <a:t>Determine locations for equipment and personnel</a:t>
            </a:r>
          </a:p>
          <a:p>
            <a:r>
              <a:rPr lang="en-US" sz="3900" dirty="0" smtClean="0"/>
              <a:t>Determine where workers on foot are likely to face  hazards:</a:t>
            </a:r>
          </a:p>
          <a:p>
            <a:pPr lvl="1"/>
            <a:r>
              <a:rPr lang="en-US" dirty="0" smtClean="0"/>
              <a:t>Backing Zones</a:t>
            </a:r>
          </a:p>
          <a:p>
            <a:pPr lvl="1"/>
            <a:r>
              <a:rPr lang="en-US" dirty="0" smtClean="0"/>
              <a:t>Access/Egress Points</a:t>
            </a:r>
          </a:p>
          <a:p>
            <a:pPr lvl="1"/>
            <a:r>
              <a:rPr lang="en-US" dirty="0" smtClean="0"/>
              <a:t>Work Activity Sites</a:t>
            </a:r>
          </a:p>
          <a:p>
            <a:pPr lvl="1"/>
            <a:r>
              <a:rPr lang="en-US" dirty="0" smtClean="0"/>
              <a:t>Worker Paths to Rest Areas</a:t>
            </a:r>
          </a:p>
          <a:p>
            <a:pPr lvl="1"/>
            <a:r>
              <a:rPr lang="en-US" dirty="0" smtClean="0"/>
              <a:t>Large Equipment Paths</a:t>
            </a:r>
          </a:p>
          <a:p>
            <a:pPr lvl="1"/>
            <a:r>
              <a:rPr lang="en-US" dirty="0" smtClean="0"/>
              <a:t>Utilities</a:t>
            </a:r>
          </a:p>
          <a:p>
            <a:pPr lvl="1"/>
            <a:r>
              <a:rPr lang="en-US" dirty="0" smtClean="0"/>
              <a:t>Site Visitors/Parking</a:t>
            </a:r>
          </a:p>
          <a:p>
            <a:pPr lvl="1"/>
            <a:r>
              <a:rPr lang="en-US" dirty="0" smtClean="0"/>
              <a:t>Material Storage Locations and Movement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bsant.ARTBA\AppData\Local\Microsoft\Windows\Temporary Internet Files\Content.IE5\NQ59CFC5\MC900441312[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985726">
            <a:off x="5403217" y="-83183"/>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pPr algn="l"/>
            <a:r>
              <a:rPr lang="en-US" dirty="0" smtClean="0"/>
              <a:t>Activity</a:t>
            </a:r>
            <a:endParaRPr lang="en-US" dirty="0"/>
          </a:p>
        </p:txBody>
      </p:sp>
      <p:sp>
        <p:nvSpPr>
          <p:cNvPr id="3" name="Subtitle 2"/>
          <p:cNvSpPr>
            <a:spLocks noGrp="1"/>
          </p:cNvSpPr>
          <p:nvPr>
            <p:ph type="subTitle" idx="1"/>
          </p:nvPr>
        </p:nvSpPr>
        <p:spPr/>
        <p:txBody>
          <a:bodyPr/>
          <a:lstStyle/>
          <a:p>
            <a:r>
              <a:rPr lang="en-US" dirty="0" smtClean="0"/>
              <a:t>Create Your Own Internal Traffic Control Plan</a:t>
            </a:r>
            <a:endParaRPr lang="en-US" dirty="0"/>
          </a:p>
        </p:txBody>
      </p:sp>
    </p:spTree>
    <p:extLst>
      <p:ext uri="{BB962C8B-B14F-4D97-AF65-F5344CB8AC3E}">
        <p14:creationId xmlns:p14="http://schemas.microsoft.com/office/powerpoint/2010/main" val="3986064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Discussion</a:t>
            </a:r>
            <a:br>
              <a:rPr lang="en-US" dirty="0" smtClean="0"/>
            </a:br>
            <a:r>
              <a:rPr lang="en-US" dirty="0" smtClean="0"/>
              <a:t>and Questions</a:t>
            </a:r>
            <a:endParaRPr lang="en-US" dirty="0"/>
          </a:p>
        </p:txBody>
      </p:sp>
      <p:sp>
        <p:nvSpPr>
          <p:cNvPr id="3" name="Subtitle 2"/>
          <p:cNvSpPr>
            <a:spLocks noGrp="1"/>
          </p:cNvSpPr>
          <p:nvPr>
            <p:ph type="subTitle" idx="1"/>
          </p:nvPr>
        </p:nvSpPr>
        <p:spPr>
          <a:xfrm>
            <a:off x="1371600" y="3581400"/>
            <a:ext cx="6400800" cy="1752600"/>
          </a:xfrm>
        </p:spPr>
        <p:txBody>
          <a:bodyPr/>
          <a:lstStyle/>
          <a:p>
            <a:r>
              <a:rPr lang="en-US" dirty="0" smtClean="0"/>
              <a:t>End Module Five</a:t>
            </a:r>
            <a:endParaRPr lang="en-US" dirty="0"/>
          </a:p>
        </p:txBody>
      </p:sp>
      <p:sp>
        <p:nvSpPr>
          <p:cNvPr id="4" name="TextBox 3"/>
          <p:cNvSpPr txBox="1"/>
          <p:nvPr/>
        </p:nvSpPr>
        <p:spPr>
          <a:xfrm>
            <a:off x="457200" y="4800600"/>
            <a:ext cx="8229600"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latin typeface="Calibri" pitchFamily="34" charset="0"/>
                <a:cs typeface="Calibri" pitchFamily="34" charset="0"/>
              </a:rPr>
              <a:t>“This material was produced under the grant </a:t>
            </a:r>
            <a:r>
              <a:rPr lang="en-US" sz="1600" b="1" dirty="0" smtClean="0">
                <a:latin typeface="Calibri" pitchFamily="34" charset="0"/>
                <a:cs typeface="Calibri" pitchFamily="34" charset="0"/>
              </a:rPr>
              <a:t>SH-23551-12-F-11 </a:t>
            </a:r>
            <a:r>
              <a:rPr lang="en-US" sz="1600" b="1" dirty="0" smtClean="0">
                <a:latin typeface="Calibri" pitchFamily="34" charset="0"/>
                <a:cs typeface="Calibri" pitchFamily="34" charset="0"/>
              </a:rPr>
              <a:t>from the Occupational Safety and Health Administration, U.S. Department of Labor, and contract 212-2009-M-32109 from the National Institute for Occupational Safety and Health. It does not necessarily reflect the views or policies of the U.S. Department of Labor or U.S. Department of Health and Human Services, respectively, nor does mention of trade names, commercial products, or organizations imply endorsement by the U.S. Government.”</a:t>
            </a:r>
          </a:p>
          <a:p>
            <a:endParaRPr lang="en-US" sz="1600" dirty="0">
              <a:latin typeface="AlternateGothic2 BT"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Should an ITCP be Developed?</a:t>
            </a:r>
            <a:endParaRPr lang="en-US" dirty="0"/>
          </a:p>
        </p:txBody>
      </p:sp>
      <p:sp>
        <p:nvSpPr>
          <p:cNvPr id="3" name="Content Placeholder 2"/>
          <p:cNvSpPr>
            <a:spLocks noGrp="1"/>
          </p:cNvSpPr>
          <p:nvPr>
            <p:ph idx="1"/>
          </p:nvPr>
        </p:nvSpPr>
        <p:spPr>
          <a:xfrm>
            <a:off x="381000" y="1752600"/>
            <a:ext cx="8229600" cy="4267200"/>
          </a:xfrm>
        </p:spPr>
        <p:txBody>
          <a:bodyPr>
            <a:normAutofit lnSpcReduction="10000"/>
          </a:bodyPr>
          <a:lstStyle/>
          <a:p>
            <a:r>
              <a:rPr lang="en-US" dirty="0" smtClean="0"/>
              <a:t>Bidding and Planning Stages</a:t>
            </a:r>
          </a:p>
          <a:p>
            <a:pPr lvl="1"/>
            <a:r>
              <a:rPr lang="en-US" dirty="0" smtClean="0"/>
              <a:t>Right of Way</a:t>
            </a:r>
          </a:p>
          <a:p>
            <a:pPr lvl="1"/>
            <a:r>
              <a:rPr lang="en-US" dirty="0" smtClean="0"/>
              <a:t>Temporary Traffic Control</a:t>
            </a:r>
          </a:p>
          <a:p>
            <a:pPr lvl="1"/>
            <a:r>
              <a:rPr lang="en-US" dirty="0" smtClean="0"/>
              <a:t>Risk Assessment</a:t>
            </a:r>
          </a:p>
          <a:p>
            <a:pPr lvl="1"/>
            <a:r>
              <a:rPr lang="en-US" dirty="0" smtClean="0"/>
              <a:t>Equipment Selection/                                    Identification</a:t>
            </a:r>
          </a:p>
          <a:p>
            <a:pPr lvl="1"/>
            <a:r>
              <a:rPr lang="en-US" dirty="0" smtClean="0"/>
              <a:t>Subcontractor Selection                             and Coordination</a:t>
            </a:r>
          </a:p>
        </p:txBody>
      </p:sp>
      <p:pic>
        <p:nvPicPr>
          <p:cNvPr id="4" name="Picture 2" descr="C:\Users\bsant\AppData\Local\Microsoft\Windows\Temporary Internet Files\Content.IE5\LHHZQVGD\MCj023074000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3048000"/>
            <a:ext cx="3898499" cy="274319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Contractor Planning Phase</a:t>
            </a:r>
            <a:endParaRPr lang="en-US" dirty="0"/>
          </a:p>
        </p:txBody>
      </p:sp>
      <p:sp>
        <p:nvSpPr>
          <p:cNvPr id="3" name="Content Placeholder 2"/>
          <p:cNvSpPr>
            <a:spLocks noGrp="1"/>
          </p:cNvSpPr>
          <p:nvPr>
            <p:ph idx="1"/>
          </p:nvPr>
        </p:nvSpPr>
        <p:spPr>
          <a:xfrm>
            <a:off x="457200" y="1752600"/>
            <a:ext cx="7467600" cy="4876800"/>
          </a:xfrm>
        </p:spPr>
        <p:txBody>
          <a:bodyPr>
            <a:normAutofit/>
          </a:bodyPr>
          <a:lstStyle/>
          <a:p>
            <a:r>
              <a:rPr lang="en-US" dirty="0" smtClean="0"/>
              <a:t>Negotiation of Responsibilities</a:t>
            </a:r>
          </a:p>
          <a:p>
            <a:r>
              <a:rPr lang="en-US" dirty="0" smtClean="0"/>
              <a:t>Assigning Duties</a:t>
            </a:r>
          </a:p>
          <a:p>
            <a:pPr lvl="1"/>
            <a:r>
              <a:rPr lang="en-US" dirty="0" smtClean="0"/>
              <a:t>Meeting Participation</a:t>
            </a:r>
          </a:p>
          <a:p>
            <a:pPr lvl="1"/>
            <a:r>
              <a:rPr lang="en-US" dirty="0" smtClean="0"/>
              <a:t>Use of Law Enforcement</a:t>
            </a:r>
          </a:p>
          <a:p>
            <a:pPr lvl="1"/>
            <a:r>
              <a:rPr lang="en-US" dirty="0" smtClean="0"/>
              <a:t>Location of Access/                                   Egress Points</a:t>
            </a:r>
          </a:p>
          <a:p>
            <a:pPr lvl="1"/>
            <a:r>
              <a:rPr lang="en-US" dirty="0" smtClean="0"/>
              <a:t>Lane Encroachments</a:t>
            </a:r>
          </a:p>
        </p:txBody>
      </p:sp>
      <p:pic>
        <p:nvPicPr>
          <p:cNvPr id="6146" name="Picture 2" descr="C:\Users\bsant\AppData\Local\Microsoft\Windows\Temporary Internet Files\Content.IE5\GHD1FUHU\MCj033622200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562600" y="3048000"/>
            <a:ext cx="3462950" cy="30741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Phase</a:t>
            </a:r>
            <a:endParaRPr lang="en-US" dirty="0"/>
          </a:p>
        </p:txBody>
      </p:sp>
      <p:sp>
        <p:nvSpPr>
          <p:cNvPr id="3" name="Content Placeholder 2"/>
          <p:cNvSpPr>
            <a:spLocks noGrp="1"/>
          </p:cNvSpPr>
          <p:nvPr>
            <p:ph idx="1"/>
          </p:nvPr>
        </p:nvSpPr>
        <p:spPr>
          <a:xfrm>
            <a:off x="457200" y="1752600"/>
            <a:ext cx="8229600" cy="4876800"/>
          </a:xfrm>
        </p:spPr>
        <p:txBody>
          <a:bodyPr>
            <a:normAutofit/>
          </a:bodyPr>
          <a:lstStyle/>
          <a:p>
            <a:r>
              <a:rPr lang="en-US" dirty="0" smtClean="0"/>
              <a:t>Responsibilities</a:t>
            </a:r>
          </a:p>
          <a:p>
            <a:pPr lvl="1"/>
            <a:r>
              <a:rPr lang="en-US" dirty="0" smtClean="0"/>
              <a:t>The safety professional                                          employees; assists  in                                 developing the ITCP;                                               performs audits</a:t>
            </a:r>
          </a:p>
          <a:p>
            <a:pPr lvl="1"/>
            <a:r>
              <a:rPr lang="en-US" dirty="0" smtClean="0"/>
              <a:t>The site supervisor assists in developing the ITCP</a:t>
            </a:r>
          </a:p>
          <a:p>
            <a:pPr lvl="1"/>
            <a:r>
              <a:rPr lang="en-US" dirty="0" smtClean="0"/>
              <a:t>The fore/lead person develops and implements the ITCP</a:t>
            </a:r>
          </a:p>
          <a:p>
            <a:endParaRPr lang="en-US" dirty="0"/>
          </a:p>
        </p:txBody>
      </p:sp>
      <p:pic>
        <p:nvPicPr>
          <p:cNvPr id="7171" name="Picture 3" descr="C:\Users\bsant\AppData\Local\Microsoft\Windows\Temporary Internet Files\Content.IE5\SHLYSFQU\MCPE02691_00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2133600"/>
            <a:ext cx="3237361" cy="2286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Phase </a:t>
            </a:r>
            <a:r>
              <a:rPr lang="en-US" sz="3200" i="1" dirty="0" smtClean="0"/>
              <a:t>(continued)</a:t>
            </a:r>
            <a:endParaRPr lang="en-US" sz="3200" i="1" dirty="0"/>
          </a:p>
        </p:txBody>
      </p:sp>
      <p:sp>
        <p:nvSpPr>
          <p:cNvPr id="3" name="Content Placeholder 2"/>
          <p:cNvSpPr>
            <a:spLocks noGrp="1"/>
          </p:cNvSpPr>
          <p:nvPr>
            <p:ph idx="1"/>
          </p:nvPr>
        </p:nvSpPr>
        <p:spPr/>
        <p:txBody>
          <a:bodyPr>
            <a:normAutofit lnSpcReduction="10000"/>
          </a:bodyPr>
          <a:lstStyle/>
          <a:p>
            <a:r>
              <a:rPr lang="en-US" dirty="0" smtClean="0"/>
              <a:t>Subcontractor selection, buy-in and communications (e.g. trucking, excavation, etc.)</a:t>
            </a:r>
          </a:p>
          <a:p>
            <a:r>
              <a:rPr lang="en-US" dirty="0" smtClean="0"/>
              <a:t>Owner/agency coordination and communications</a:t>
            </a:r>
          </a:p>
          <a:p>
            <a:r>
              <a:rPr lang="en-US" dirty="0" smtClean="0"/>
              <a:t>Selection of equipment</a:t>
            </a:r>
          </a:p>
          <a:p>
            <a:pPr lvl="1"/>
            <a:r>
              <a:rPr lang="en-US" dirty="0" smtClean="0"/>
              <a:t>Smaller blind spots</a:t>
            </a:r>
          </a:p>
          <a:p>
            <a:pPr lvl="1"/>
            <a:r>
              <a:rPr lang="en-US" dirty="0" smtClean="0"/>
              <a:t>Adding cameras/proximity warning</a:t>
            </a:r>
          </a:p>
          <a:p>
            <a:endParaRPr lang="en-US" dirty="0"/>
          </a:p>
        </p:txBody>
      </p:sp>
      <p:pic>
        <p:nvPicPr>
          <p:cNvPr id="3075" name="Picture 3" descr="C:\Users\bsant.ARTBA\AppData\Local\Microsoft\Windows\Temporary Internet Files\Content.IE5\S9KCQW8P\MC900431525[1].png"/>
          <p:cNvPicPr>
            <a:picLocks noChangeAspect="1" noChangeArrowheads="1"/>
          </p:cNvPicPr>
          <p:nvPr/>
        </p:nvPicPr>
        <p:blipFill>
          <a:blip r:embed="rId3" cstate="print"/>
          <a:srcRect/>
          <a:stretch>
            <a:fillRect/>
          </a:stretch>
        </p:blipFill>
        <p:spPr bwMode="auto">
          <a:xfrm>
            <a:off x="6705867" y="3124200"/>
            <a:ext cx="2438133" cy="243813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ITCP Elements</a:t>
            </a:r>
            <a:endParaRPr lang="en-US" dirty="0"/>
          </a:p>
        </p:txBody>
      </p:sp>
      <p:pic>
        <p:nvPicPr>
          <p:cNvPr id="58372" name="Picture 4" descr="C:\Users\bsant.ARTBA\AppData\Local\Microsoft\Windows\Temporary Internet Files\Content.IE5\15WA6Q54\MC900149719[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61858" y="3962400"/>
            <a:ext cx="3497300" cy="262852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752600"/>
            <a:ext cx="8229600" cy="4800600"/>
          </a:xfrm>
        </p:spPr>
        <p:txBody>
          <a:bodyPr>
            <a:normAutofit lnSpcReduction="10000"/>
          </a:bodyPr>
          <a:lstStyle/>
          <a:p>
            <a:pPr marL="742950" indent="-742950">
              <a:buFont typeface="+mj-lt"/>
              <a:buAutoNum type="arabicPeriod"/>
            </a:pPr>
            <a:r>
              <a:rPr lang="en-US" dirty="0" smtClean="0">
                <a:effectLst>
                  <a:outerShdw blurRad="38100" dist="38100" dir="2700000" algn="tl">
                    <a:srgbClr val="000000">
                      <a:alpha val="43137"/>
                    </a:srgbClr>
                  </a:outerShdw>
                </a:effectLst>
              </a:rPr>
              <a:t>ITCP Diagram(s)</a:t>
            </a:r>
          </a:p>
          <a:p>
            <a:pPr marL="742950" indent="-742950">
              <a:buFont typeface="+mj-lt"/>
              <a:buAutoNum type="arabicPeriod"/>
            </a:pPr>
            <a:r>
              <a:rPr lang="en-US" dirty="0" smtClean="0">
                <a:effectLst>
                  <a:outerShdw blurRad="38100" dist="38100" dir="2700000" algn="tl">
                    <a:srgbClr val="000000">
                      <a:alpha val="43137"/>
                    </a:srgbClr>
                  </a:outerShdw>
                </a:effectLst>
              </a:rPr>
              <a:t>ITCP Notes</a:t>
            </a:r>
          </a:p>
          <a:p>
            <a:pPr lvl="1"/>
            <a:r>
              <a:rPr lang="en-US" dirty="0" smtClean="0">
                <a:effectLst>
                  <a:outerShdw blurRad="38100" dist="38100" dir="2700000" algn="tl">
                    <a:srgbClr val="000000">
                      <a:alpha val="43137"/>
                    </a:srgbClr>
                  </a:outerShdw>
                </a:effectLst>
              </a:rPr>
              <a:t>Injury Reduction Measures</a:t>
            </a:r>
          </a:p>
          <a:p>
            <a:pPr lvl="1"/>
            <a:r>
              <a:rPr lang="en-US" dirty="0" smtClean="0">
                <a:effectLst>
                  <a:outerShdw blurRad="38100" dist="38100" dir="2700000" algn="tl">
                    <a:srgbClr val="000000">
                      <a:alpha val="43137"/>
                    </a:srgbClr>
                  </a:outerShdw>
                </a:effectLst>
              </a:rPr>
              <a:t>Site Specific Conditions/Provisions</a:t>
            </a:r>
          </a:p>
          <a:p>
            <a:pPr lvl="1"/>
            <a:r>
              <a:rPr lang="en-US" dirty="0" smtClean="0">
                <a:effectLst>
                  <a:outerShdw blurRad="38100" dist="38100" dir="2700000" algn="tl">
                    <a:srgbClr val="000000">
                      <a:alpha val="43137"/>
                    </a:srgbClr>
                  </a:outerShdw>
                </a:effectLst>
              </a:rPr>
              <a:t>Duties</a:t>
            </a:r>
          </a:p>
          <a:p>
            <a:pPr lvl="1"/>
            <a:r>
              <a:rPr lang="en-US" dirty="0" smtClean="0">
                <a:effectLst>
                  <a:outerShdw blurRad="38100" dist="38100" dir="2700000" algn="tl">
                    <a:srgbClr val="000000">
                      <a:alpha val="43137"/>
                    </a:srgbClr>
                  </a:outerShdw>
                </a:effectLst>
              </a:rPr>
              <a:t>Equipment/Personnel List</a:t>
            </a:r>
          </a:p>
          <a:p>
            <a:pPr lvl="1"/>
            <a:r>
              <a:rPr lang="en-US" dirty="0" smtClean="0">
                <a:effectLst>
                  <a:outerShdw blurRad="38100" dist="38100" dir="2700000" algn="tl">
                    <a:srgbClr val="000000">
                      <a:alpha val="43137"/>
                    </a:srgbClr>
                  </a:outerShdw>
                </a:effectLst>
              </a:rPr>
              <a:t>Notes on Safety Points</a:t>
            </a:r>
          </a:p>
          <a:p>
            <a:pPr marL="742950" indent="-742950">
              <a:buFont typeface="+mj-lt"/>
              <a:buAutoNum type="arabicPeriod"/>
            </a:pPr>
            <a:r>
              <a:rPr lang="en-US" dirty="0" smtClean="0">
                <a:effectLst>
                  <a:outerShdw blurRad="38100" dist="38100" dir="2700000" algn="tl">
                    <a:srgbClr val="000000">
                      <a:alpha val="43137"/>
                    </a:srgbClr>
                  </a:outerShdw>
                </a:effectLst>
              </a:rPr>
              <a:t>Key to </a:t>
            </a:r>
            <a:r>
              <a:rPr lang="en-US" dirty="0">
                <a:effectLst>
                  <a:outerShdw blurRad="38100" dist="38100" dir="2700000" algn="tl">
                    <a:srgbClr val="000000">
                      <a:alpha val="43137"/>
                    </a:srgbClr>
                  </a:outerShdw>
                </a:effectLst>
              </a:rPr>
              <a:t>ITCP </a:t>
            </a:r>
            <a:r>
              <a:rPr lang="en-US" dirty="0" smtClean="0">
                <a:effectLst>
                  <a:outerShdw blurRad="38100" dist="38100" dir="2700000" algn="tl">
                    <a:srgbClr val="000000">
                      <a:alpha val="43137"/>
                    </a:srgbClr>
                  </a:outerShdw>
                </a:effectLst>
              </a:rPr>
              <a:t>Drawings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6858000" y="3950677"/>
            <a:ext cx="533400" cy="2736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781800" y="4876800"/>
            <a:ext cx="10668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What Are the ITCP Elements</a:t>
            </a:r>
            <a:endParaRPr lang="en-US" dirty="0"/>
          </a:p>
        </p:txBody>
      </p:sp>
      <p:sp>
        <p:nvSpPr>
          <p:cNvPr id="3" name="Content Placeholder 2"/>
          <p:cNvSpPr>
            <a:spLocks noGrp="1"/>
          </p:cNvSpPr>
          <p:nvPr>
            <p:ph idx="1"/>
          </p:nvPr>
        </p:nvSpPr>
        <p:spPr>
          <a:xfrm>
            <a:off x="457200" y="1752601"/>
            <a:ext cx="8305800" cy="609600"/>
          </a:xfrm>
        </p:spPr>
        <p:txBody>
          <a:bodyPr>
            <a:normAutofit lnSpcReduction="10000"/>
          </a:bodyPr>
          <a:lstStyle/>
          <a:p>
            <a:r>
              <a:rPr lang="en-US" dirty="0" smtClean="0"/>
              <a:t>ITCP Key</a:t>
            </a:r>
          </a:p>
          <a:p>
            <a:endParaRPr lang="en-US" dirty="0"/>
          </a:p>
        </p:txBody>
      </p:sp>
      <p:graphicFrame>
        <p:nvGraphicFramePr>
          <p:cNvPr id="4" name="Object 41"/>
          <p:cNvGraphicFramePr>
            <a:graphicFrameLocks noChangeAspect="1"/>
          </p:cNvGraphicFramePr>
          <p:nvPr/>
        </p:nvGraphicFramePr>
        <p:xfrm>
          <a:off x="2514600" y="4114800"/>
          <a:ext cx="1828800" cy="1371600"/>
        </p:xfrm>
        <a:graphic>
          <a:graphicData uri="http://schemas.openxmlformats.org/presentationml/2006/ole">
            <mc:AlternateContent xmlns:mc="http://schemas.openxmlformats.org/markup-compatibility/2006">
              <mc:Choice xmlns:v="urn:schemas-microsoft-com:vml" Requires="v">
                <p:oleObj spid="_x0000_s57416" name="AutoCAD LT Drawing" r:id="rId4" imgW="6534150" imgH="3333750" progId="">
                  <p:embed/>
                </p:oleObj>
              </mc:Choice>
              <mc:Fallback>
                <p:oleObj name="AutoCAD LT Drawing" r:id="rId4" imgW="6534150" imgH="333375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l="39267" t="36734" r="53160" b="51021"/>
                      <a:stretch>
                        <a:fillRect/>
                      </a:stretch>
                    </p:blipFill>
                    <p:spPr bwMode="auto">
                      <a:xfrm>
                        <a:off x="2514600" y="4114800"/>
                        <a:ext cx="18288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27"/>
          <p:cNvGraphicFramePr>
            <a:graphicFrameLocks noChangeAspect="1"/>
          </p:cNvGraphicFramePr>
          <p:nvPr/>
        </p:nvGraphicFramePr>
        <p:xfrm>
          <a:off x="2057400" y="5237163"/>
          <a:ext cx="2362200" cy="1011237"/>
        </p:xfrm>
        <a:graphic>
          <a:graphicData uri="http://schemas.openxmlformats.org/presentationml/2006/ole">
            <mc:AlternateContent xmlns:mc="http://schemas.openxmlformats.org/markup-compatibility/2006">
              <mc:Choice xmlns:v="urn:schemas-microsoft-com:vml" Requires="v">
                <p:oleObj spid="_x0000_s57417" r:id="rId6" imgW="6534150" imgH="3333750" progId="">
                  <p:embed/>
                </p:oleObj>
              </mc:Choice>
              <mc:Fallback>
                <p:oleObj r:id="rId6" imgW="6534150" imgH="333375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l="10745" t="48979" r="79549" b="42857"/>
                      <a:stretch>
                        <a:fillRect/>
                      </a:stretch>
                    </p:blipFill>
                    <p:spPr bwMode="auto">
                      <a:xfrm>
                        <a:off x="2057400" y="5237163"/>
                        <a:ext cx="2362200" cy="1011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28"/>
          <p:cNvGraphicFramePr>
            <a:graphicFrameLocks noChangeAspect="1"/>
          </p:cNvGraphicFramePr>
          <p:nvPr/>
        </p:nvGraphicFramePr>
        <p:xfrm>
          <a:off x="6400800" y="1676400"/>
          <a:ext cx="1981200" cy="1412875"/>
        </p:xfrm>
        <a:graphic>
          <a:graphicData uri="http://schemas.openxmlformats.org/presentationml/2006/ole">
            <mc:AlternateContent xmlns:mc="http://schemas.openxmlformats.org/markup-compatibility/2006">
              <mc:Choice xmlns:v="urn:schemas-microsoft-com:vml" Requires="v">
                <p:oleObj spid="_x0000_s57418" name="AutoCAD Drawing" r:id="rId8" imgW="6534150" imgH="3333750" progId="">
                  <p:embed/>
                </p:oleObj>
              </mc:Choice>
              <mc:Fallback>
                <p:oleObj name="AutoCAD Drawing" r:id="rId8" imgW="6534150" imgH="333375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l="44861" t="36395" r="46539" b="51700"/>
                      <a:stretch>
                        <a:fillRect/>
                      </a:stretch>
                    </p:blipFill>
                    <p:spPr bwMode="auto">
                      <a:xfrm>
                        <a:off x="6400800" y="1676400"/>
                        <a:ext cx="1981200" cy="141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29"/>
          <p:cNvGraphicFramePr>
            <a:graphicFrameLocks noChangeAspect="1"/>
          </p:cNvGraphicFramePr>
          <p:nvPr/>
        </p:nvGraphicFramePr>
        <p:xfrm>
          <a:off x="6553200" y="4572000"/>
          <a:ext cx="1981200" cy="877887"/>
        </p:xfrm>
        <a:graphic>
          <a:graphicData uri="http://schemas.openxmlformats.org/presentationml/2006/ole">
            <mc:AlternateContent xmlns:mc="http://schemas.openxmlformats.org/markup-compatibility/2006">
              <mc:Choice xmlns:v="urn:schemas-microsoft-com:vml" Requires="v">
                <p:oleObj spid="_x0000_s57419" name="AutoCAD Drawing" r:id="rId10" imgW="6667500" imgH="3133725" progId="">
                  <p:embed/>
                </p:oleObj>
              </mc:Choice>
              <mc:Fallback>
                <p:oleObj name="AutoCAD Drawing" r:id="rId10" imgW="6667500" imgH="3133725" progId="">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l="19142" t="52432" r="54572" b="20821"/>
                      <a:stretch>
                        <a:fillRect/>
                      </a:stretch>
                    </p:blipFill>
                    <p:spPr bwMode="auto">
                      <a:xfrm>
                        <a:off x="6553200" y="4572000"/>
                        <a:ext cx="1981200" cy="877887"/>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graphicFrame>
        <p:nvGraphicFramePr>
          <p:cNvPr id="8" name="Object 30"/>
          <p:cNvGraphicFramePr>
            <a:graphicFrameLocks noChangeAspect="1"/>
          </p:cNvGraphicFramePr>
          <p:nvPr/>
        </p:nvGraphicFramePr>
        <p:xfrm>
          <a:off x="6477000" y="3694113"/>
          <a:ext cx="1674813" cy="838200"/>
        </p:xfrm>
        <a:graphic>
          <a:graphicData uri="http://schemas.openxmlformats.org/presentationml/2006/ole">
            <mc:AlternateContent xmlns:mc="http://schemas.openxmlformats.org/markup-compatibility/2006">
              <mc:Choice xmlns:v="urn:schemas-microsoft-com:vml" Requires="v">
                <p:oleObj spid="_x0000_s57420" name="AutoCAD Drawing" r:id="rId12" imgW="6667500" imgH="3133725" progId="">
                  <p:embed/>
                </p:oleObj>
              </mc:Choice>
              <mc:Fallback>
                <p:oleObj name="AutoCAD Drawing" r:id="rId12" imgW="6667500" imgH="3133725" progId="">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l="19475" t="72946" r="58833"/>
                      <a:stretch>
                        <a:fillRect/>
                      </a:stretch>
                    </p:blipFill>
                    <p:spPr bwMode="auto">
                      <a:xfrm>
                        <a:off x="6477000" y="3694113"/>
                        <a:ext cx="1674813" cy="838200"/>
                      </a:xfrm>
                      <a:prstGeom prst="rect">
                        <a:avLst/>
                      </a:prstGeom>
                      <a:noFill/>
                      <a:extLst>
                        <a:ext uri="{909E8E84-426E-40DD-AFC4-6F175D3DCCD1}">
                          <a14:hiddenFill xmlns:a14="http://schemas.microsoft.com/office/drawing/2010/main">
                            <a:solidFill>
                              <a:schemeClr val="tx2">
                                <a:alpha val="59999"/>
                              </a:schemeClr>
                            </a:solidFill>
                          </a14:hiddenFill>
                        </a:ext>
                      </a:extLst>
                    </p:spPr>
                  </p:pic>
                </p:oleObj>
              </mc:Fallback>
            </mc:AlternateContent>
          </a:graphicData>
        </a:graphic>
      </p:graphicFrame>
      <p:graphicFrame>
        <p:nvGraphicFramePr>
          <p:cNvPr id="9" name="Object 31"/>
          <p:cNvGraphicFramePr>
            <a:graphicFrameLocks noChangeAspect="1"/>
          </p:cNvGraphicFramePr>
          <p:nvPr/>
        </p:nvGraphicFramePr>
        <p:xfrm>
          <a:off x="6553200" y="2971800"/>
          <a:ext cx="1524000" cy="858838"/>
        </p:xfrm>
        <a:graphic>
          <a:graphicData uri="http://schemas.openxmlformats.org/presentationml/2006/ole">
            <mc:AlternateContent xmlns:mc="http://schemas.openxmlformats.org/markup-compatibility/2006">
              <mc:Choice xmlns:v="urn:schemas-microsoft-com:vml" Requires="v">
                <p:oleObj spid="_x0000_s57421" name="AutoCAD Drawing" r:id="rId14" imgW="6667500" imgH="3133725" progId="">
                  <p:embed/>
                </p:oleObj>
              </mc:Choice>
              <mc:Fallback>
                <p:oleObj name="AutoCAD Drawing" r:id="rId14" imgW="6667500" imgH="3133725" progId="">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l="43336" t="82576" r="47588" b="4669"/>
                      <a:stretch>
                        <a:fillRect/>
                      </a:stretch>
                    </p:blipFill>
                    <p:spPr bwMode="auto">
                      <a:xfrm>
                        <a:off x="6553200" y="2971800"/>
                        <a:ext cx="1524000" cy="858838"/>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sp>
        <p:nvSpPr>
          <p:cNvPr id="10" name="Text Box 32"/>
          <p:cNvSpPr txBox="1">
            <a:spLocks noChangeArrowheads="1"/>
          </p:cNvSpPr>
          <p:nvPr/>
        </p:nvSpPr>
        <p:spPr bwMode="auto">
          <a:xfrm>
            <a:off x="4724400" y="2209800"/>
            <a:ext cx="144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dirty="0">
                <a:latin typeface="Arial Narrow" pitchFamily="34" charset="0"/>
              </a:rPr>
              <a:t>Paver=</a:t>
            </a:r>
          </a:p>
        </p:txBody>
      </p:sp>
      <p:sp>
        <p:nvSpPr>
          <p:cNvPr id="11" name="Text Box 34"/>
          <p:cNvSpPr txBox="1">
            <a:spLocks noChangeArrowheads="1"/>
          </p:cNvSpPr>
          <p:nvPr/>
        </p:nvSpPr>
        <p:spPr bwMode="auto">
          <a:xfrm>
            <a:off x="304800" y="4757738"/>
            <a:ext cx="2133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a:latin typeface="Arial Narrow" pitchFamily="34" charset="0"/>
              </a:rPr>
              <a:t>Full Truck=</a:t>
            </a:r>
          </a:p>
        </p:txBody>
      </p:sp>
      <p:sp>
        <p:nvSpPr>
          <p:cNvPr id="12" name="Text Box 35"/>
          <p:cNvSpPr txBox="1">
            <a:spLocks noChangeArrowheads="1"/>
          </p:cNvSpPr>
          <p:nvPr/>
        </p:nvSpPr>
        <p:spPr bwMode="auto">
          <a:xfrm>
            <a:off x="304800" y="5541963"/>
            <a:ext cx="228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a:latin typeface="Arial Narrow" pitchFamily="34" charset="0"/>
              </a:rPr>
              <a:t>Empty Truck=</a:t>
            </a:r>
          </a:p>
        </p:txBody>
      </p:sp>
      <p:sp>
        <p:nvSpPr>
          <p:cNvPr id="13" name="Text Box 36"/>
          <p:cNvSpPr txBox="1">
            <a:spLocks noChangeArrowheads="1"/>
          </p:cNvSpPr>
          <p:nvPr/>
        </p:nvSpPr>
        <p:spPr bwMode="auto">
          <a:xfrm>
            <a:off x="4724400" y="3846513"/>
            <a:ext cx="228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a:latin typeface="Arial Narrow" pitchFamily="34" charset="0"/>
              </a:rPr>
              <a:t>Tack Truck=</a:t>
            </a:r>
          </a:p>
        </p:txBody>
      </p:sp>
      <p:sp>
        <p:nvSpPr>
          <p:cNvPr id="14" name="Text Box 37"/>
          <p:cNvSpPr txBox="1">
            <a:spLocks noChangeArrowheads="1"/>
          </p:cNvSpPr>
          <p:nvPr/>
        </p:nvSpPr>
        <p:spPr bwMode="auto">
          <a:xfrm>
            <a:off x="4724400" y="3048000"/>
            <a:ext cx="144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a:latin typeface="Arial Narrow" pitchFamily="34" charset="0"/>
              </a:rPr>
              <a:t>Roller=</a:t>
            </a:r>
          </a:p>
        </p:txBody>
      </p:sp>
      <p:sp>
        <p:nvSpPr>
          <p:cNvPr id="15" name="Text Box 38"/>
          <p:cNvSpPr txBox="1">
            <a:spLocks noChangeArrowheads="1"/>
          </p:cNvSpPr>
          <p:nvPr/>
        </p:nvSpPr>
        <p:spPr bwMode="auto">
          <a:xfrm>
            <a:off x="4724400" y="4760913"/>
            <a:ext cx="2057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800" b="1" dirty="0" smtClean="0">
                <a:latin typeface="Arial Narrow" pitchFamily="34" charset="0"/>
              </a:rPr>
              <a:t>Water Truck</a:t>
            </a:r>
            <a:r>
              <a:rPr lang="en-US" sz="2800" b="1" dirty="0">
                <a:latin typeface="Arial Narrow" pitchFamily="34" charset="0"/>
              </a:rPr>
              <a:t>=</a:t>
            </a:r>
          </a:p>
        </p:txBody>
      </p:sp>
      <p:sp>
        <p:nvSpPr>
          <p:cNvPr id="16" name="Text Box 43"/>
          <p:cNvSpPr txBox="1">
            <a:spLocks noChangeArrowheads="1"/>
          </p:cNvSpPr>
          <p:nvPr/>
        </p:nvSpPr>
        <p:spPr bwMode="auto">
          <a:xfrm>
            <a:off x="304800" y="228600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dirty="0">
                <a:latin typeface="Arial Narrow" pitchFamily="34" charset="0"/>
              </a:rPr>
              <a:t>Worker-Free Zone=</a:t>
            </a:r>
          </a:p>
        </p:txBody>
      </p:sp>
      <p:sp>
        <p:nvSpPr>
          <p:cNvPr id="17" name="Rectangle 44" descr="Dark upward diagonal"/>
          <p:cNvSpPr>
            <a:spLocks noChangeArrowheads="1"/>
          </p:cNvSpPr>
          <p:nvPr/>
        </p:nvSpPr>
        <p:spPr bwMode="auto">
          <a:xfrm>
            <a:off x="3276600" y="2362200"/>
            <a:ext cx="609600" cy="457200"/>
          </a:xfrm>
          <a:prstGeom prst="rect">
            <a:avLst/>
          </a:prstGeom>
          <a:pattFill prst="dkUpDiag">
            <a:fgClr>
              <a:srgbClr val="FFCC99"/>
            </a:fgClr>
            <a:bgClr>
              <a:srgbClr val="808080"/>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45"/>
          <p:cNvSpPr txBox="1">
            <a:spLocks noChangeArrowheads="1"/>
          </p:cNvSpPr>
          <p:nvPr/>
        </p:nvSpPr>
        <p:spPr bwMode="auto">
          <a:xfrm>
            <a:off x="304800" y="3048000"/>
            <a:ext cx="3117841"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sz="2800" b="1" dirty="0">
                <a:latin typeface="Arial Narrow" pitchFamily="34" charset="0"/>
              </a:rPr>
              <a:t>Construction Barrel=</a:t>
            </a:r>
          </a:p>
        </p:txBody>
      </p:sp>
      <p:sp>
        <p:nvSpPr>
          <p:cNvPr id="19" name="Oval 46"/>
          <p:cNvSpPr>
            <a:spLocks noChangeArrowheads="1"/>
          </p:cNvSpPr>
          <p:nvPr/>
        </p:nvSpPr>
        <p:spPr bwMode="auto">
          <a:xfrm>
            <a:off x="3352800" y="3048000"/>
            <a:ext cx="533400" cy="533400"/>
          </a:xfrm>
          <a:prstGeom prst="ellipse">
            <a:avLst/>
          </a:prstGeom>
          <a:solidFill>
            <a:schemeClr val="accent6">
              <a:lumMod val="75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 name="Group 47"/>
          <p:cNvGrpSpPr>
            <a:grpSpLocks/>
          </p:cNvGrpSpPr>
          <p:nvPr/>
        </p:nvGrpSpPr>
        <p:grpSpPr bwMode="auto">
          <a:xfrm>
            <a:off x="2743200" y="3657600"/>
            <a:ext cx="1143000" cy="762000"/>
            <a:chOff x="1632" y="3120"/>
            <a:chExt cx="816" cy="624"/>
          </a:xfrm>
        </p:grpSpPr>
        <p:sp>
          <p:nvSpPr>
            <p:cNvPr id="21" name="Rectangle 48" descr="Dark vertical"/>
            <p:cNvSpPr>
              <a:spLocks noChangeArrowheads="1"/>
            </p:cNvSpPr>
            <p:nvPr/>
          </p:nvSpPr>
          <p:spPr bwMode="auto">
            <a:xfrm>
              <a:off x="1728" y="3648"/>
              <a:ext cx="624" cy="96"/>
            </a:xfrm>
            <a:prstGeom prst="rect">
              <a:avLst/>
            </a:prstGeom>
            <a:pattFill prst="dkVert">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49"/>
            <p:cNvSpPr>
              <a:spLocks noChangeArrowheads="1"/>
            </p:cNvSpPr>
            <p:nvPr/>
          </p:nvSpPr>
          <p:spPr bwMode="auto">
            <a:xfrm>
              <a:off x="1632" y="3408"/>
              <a:ext cx="816" cy="24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50"/>
            <p:cNvSpPr>
              <a:spLocks noChangeArrowheads="1"/>
            </p:cNvSpPr>
            <p:nvPr/>
          </p:nvSpPr>
          <p:spPr bwMode="auto">
            <a:xfrm>
              <a:off x="1632" y="3120"/>
              <a:ext cx="48" cy="62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Rectangle 51" descr="Dark vertical"/>
            <p:cNvSpPr>
              <a:spLocks noChangeArrowheads="1"/>
            </p:cNvSpPr>
            <p:nvPr/>
          </p:nvSpPr>
          <p:spPr bwMode="auto">
            <a:xfrm>
              <a:off x="1728" y="3312"/>
              <a:ext cx="624" cy="96"/>
            </a:xfrm>
            <a:prstGeom prst="rect">
              <a:avLst/>
            </a:prstGeom>
            <a:pattFill prst="dkVert">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52"/>
            <p:cNvSpPr>
              <a:spLocks noChangeArrowheads="1"/>
            </p:cNvSpPr>
            <p:nvPr/>
          </p:nvSpPr>
          <p:spPr bwMode="auto">
            <a:xfrm>
              <a:off x="2016" y="3408"/>
              <a:ext cx="288"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 name="Text Box 53"/>
          <p:cNvSpPr txBox="1">
            <a:spLocks noChangeArrowheads="1"/>
          </p:cNvSpPr>
          <p:nvPr/>
        </p:nvSpPr>
        <p:spPr bwMode="auto">
          <a:xfrm>
            <a:off x="304800" y="3962400"/>
            <a:ext cx="15240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sz="2800" b="1">
                <a:latin typeface="Arial Narrow" pitchFamily="34" charset="0"/>
              </a:rPr>
              <a:t>Grader=</a:t>
            </a:r>
          </a:p>
        </p:txBody>
      </p:sp>
      <p:graphicFrame>
        <p:nvGraphicFramePr>
          <p:cNvPr id="27" name="Object 56"/>
          <p:cNvGraphicFramePr>
            <a:graphicFrameLocks noChangeAspect="1"/>
          </p:cNvGraphicFramePr>
          <p:nvPr/>
        </p:nvGraphicFramePr>
        <p:xfrm>
          <a:off x="6553200" y="5661025"/>
          <a:ext cx="1409700" cy="663575"/>
        </p:xfrm>
        <a:graphic>
          <a:graphicData uri="http://schemas.openxmlformats.org/presentationml/2006/ole">
            <mc:AlternateContent xmlns:mc="http://schemas.openxmlformats.org/markup-compatibility/2006">
              <mc:Choice xmlns:v="urn:schemas-microsoft-com:vml" Requires="v">
                <p:oleObj spid="_x0000_s57422" name="AutoCAD LT Drawing" r:id="rId16" imgW="6667500" imgH="3133725" progId="">
                  <p:embed/>
                </p:oleObj>
              </mc:Choice>
              <mc:Fallback>
                <p:oleObj name="AutoCAD LT Drawing" r:id="rId16" imgW="6667500" imgH="3133725" progId="">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l="66000" t="54863" r="22571" b="32979"/>
                      <a:stretch>
                        <a:fillRect/>
                      </a:stretch>
                    </p:blipFill>
                    <p:spPr bwMode="auto">
                      <a:xfrm>
                        <a:off x="6553200" y="5661025"/>
                        <a:ext cx="140970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 name="Text Box 58"/>
          <p:cNvSpPr txBox="1">
            <a:spLocks noChangeArrowheads="1"/>
          </p:cNvSpPr>
          <p:nvPr/>
        </p:nvSpPr>
        <p:spPr bwMode="auto">
          <a:xfrm>
            <a:off x="4724400" y="5638800"/>
            <a:ext cx="9906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sz="2800" b="1">
                <a:latin typeface="Arial Narrow" pitchFamily="34" charset="0"/>
              </a:rPr>
              <a:t>Car=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p:spPr>
        <p:txBody>
          <a:bodyPr>
            <a:normAutofit/>
          </a:bodyPr>
          <a:lstStyle/>
          <a:p>
            <a:r>
              <a:rPr lang="en-US" dirty="0" smtClean="0"/>
              <a:t>Creating the Plan</a:t>
            </a:r>
            <a:endParaRPr lang="en-US" i="1" dirty="0"/>
          </a:p>
        </p:txBody>
      </p:sp>
      <p:sp>
        <p:nvSpPr>
          <p:cNvPr id="6" name="Content Placeholder 5"/>
          <p:cNvSpPr>
            <a:spLocks noGrp="1"/>
          </p:cNvSpPr>
          <p:nvPr>
            <p:ph idx="1"/>
          </p:nvPr>
        </p:nvSpPr>
        <p:spPr>
          <a:xfrm>
            <a:off x="457200" y="1752600"/>
            <a:ext cx="6248400" cy="4373563"/>
          </a:xfrm>
        </p:spPr>
        <p:txBody>
          <a:bodyPr>
            <a:normAutofit fontScale="85000" lnSpcReduction="20000"/>
          </a:bodyPr>
          <a:lstStyle/>
          <a:p>
            <a:r>
              <a:rPr lang="en-US" dirty="0" smtClean="0"/>
              <a:t>Identify project scope and plan scope, as these vary from job-to-job</a:t>
            </a:r>
          </a:p>
          <a:p>
            <a:r>
              <a:rPr lang="en-US" dirty="0" smtClean="0"/>
              <a:t>Identify the operation that will take place (Paving, Trenching, Earthmoving, etc.)</a:t>
            </a:r>
          </a:p>
          <a:p>
            <a:r>
              <a:rPr lang="en-US" dirty="0" smtClean="0"/>
              <a:t>Identify the individuals who will be involved (safety professional, foreman, superintendent, truck boss, DOT inspector, visitors)</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4953000"/>
            <a:ext cx="1600200" cy="1600200"/>
          </a:xfrm>
          <a:prstGeom prst="rect">
            <a:avLst/>
          </a:prstGeom>
          <a:noFill/>
          <a:ln w="38100">
            <a:solidFill>
              <a:srgbClr val="FFCC00"/>
            </a:solidFill>
            <a:miter lim="800000"/>
            <a:headEnd/>
            <a:tailEnd/>
          </a:ln>
          <a:effec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0401" y="1752600"/>
            <a:ext cx="1601498" cy="1600200"/>
          </a:xfrm>
          <a:prstGeom prst="rect">
            <a:avLst/>
          </a:prstGeom>
          <a:noFill/>
          <a:ln w="38100">
            <a:solidFill>
              <a:srgbClr val="FFCC00"/>
            </a:solidFill>
            <a:miter lim="800000"/>
            <a:headEnd/>
            <a:tailEnd/>
          </a:ln>
          <a:effectLst/>
        </p:spPr>
      </p:pic>
      <p:pic>
        <p:nvPicPr>
          <p:cNvPr id="9"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7010400" y="3352800"/>
            <a:ext cx="1601972" cy="1600200"/>
          </a:xfrm>
          <a:prstGeom prst="rect">
            <a:avLst/>
          </a:prstGeom>
          <a:noFill/>
          <a:ln w="38100">
            <a:solidFill>
              <a:srgbClr val="FFCC00"/>
            </a:solid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1850</TotalTime>
  <Words>2834</Words>
  <Application>Microsoft Office PowerPoint</Application>
  <PresentationFormat>On-screen Show (4:3)</PresentationFormat>
  <Paragraphs>195</Paragraphs>
  <Slides>25</Slides>
  <Notes>21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25</vt:i4>
      </vt:variant>
    </vt:vector>
  </HeadingPairs>
  <TitlesOfParts>
    <vt:vector size="29" baseType="lpstr">
      <vt:lpstr>Office Theme</vt:lpstr>
      <vt:lpstr>AutoCAD LT Drawing</vt:lpstr>
      <vt:lpstr>AutoCAD Drawing</vt:lpstr>
      <vt:lpstr>Slide</vt:lpstr>
      <vt:lpstr>Preventing Runovers and Backovers</vt:lpstr>
      <vt:lpstr>When Should an ITCP be Developed?</vt:lpstr>
      <vt:lpstr>When Should an ITCP be Developed?</vt:lpstr>
      <vt:lpstr>Contractor Planning Phase</vt:lpstr>
      <vt:lpstr>Construction Phase</vt:lpstr>
      <vt:lpstr>Construction Phase (continued)</vt:lpstr>
      <vt:lpstr>What Are the ITCP Elements</vt:lpstr>
      <vt:lpstr>What Are the ITCP Elements</vt:lpstr>
      <vt:lpstr>Creating the Plan</vt:lpstr>
      <vt:lpstr>Creating the Plan</vt:lpstr>
      <vt:lpstr>Creating the Plan</vt:lpstr>
      <vt:lpstr>Creating the Plan</vt:lpstr>
      <vt:lpstr>Site Specific ITCP</vt:lpstr>
      <vt:lpstr>Site Specific ITCP</vt:lpstr>
      <vt:lpstr>Worker Free- &amp; Equipment Free Zones </vt:lpstr>
      <vt:lpstr>Site Specific ITCP</vt:lpstr>
      <vt:lpstr>Internal Traffic Control Diagram</vt:lpstr>
      <vt:lpstr>Basic Model for Earth Moving</vt:lpstr>
      <vt:lpstr>Basic Model for Earth Moving</vt:lpstr>
      <vt:lpstr>Basic Model for Paving</vt:lpstr>
      <vt:lpstr>Activity</vt:lpstr>
      <vt:lpstr>ITCP Example</vt:lpstr>
      <vt:lpstr>Creating an ITCP</vt:lpstr>
      <vt:lpstr>Activity</vt:lpstr>
      <vt:lpstr>Discussion and 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Traffic Control</dc:title>
  <dc:creator>bsant</dc:creator>
  <cp:lastModifiedBy>Vosburgh, Linda - OSHA</cp:lastModifiedBy>
  <cp:revision>219</cp:revision>
  <dcterms:created xsi:type="dcterms:W3CDTF">2011-04-13T19:39:59Z</dcterms:created>
  <dcterms:modified xsi:type="dcterms:W3CDTF">2014-06-12T16:19:46Z</dcterms:modified>
</cp:coreProperties>
</file>