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16" r:id="rId1"/>
  </p:sldMasterIdLst>
  <p:notesMasterIdLst>
    <p:notesMasterId r:id="rId16"/>
  </p:notesMasterIdLst>
  <p:handoutMasterIdLst>
    <p:handoutMasterId r:id="rId17"/>
  </p:handoutMasterIdLst>
  <p:sldIdLst>
    <p:sldId id="274" r:id="rId2"/>
    <p:sldId id="275" r:id="rId3"/>
    <p:sldId id="273" r:id="rId4"/>
    <p:sldId id="257" r:id="rId5"/>
    <p:sldId id="258" r:id="rId6"/>
    <p:sldId id="279" r:id="rId7"/>
    <p:sldId id="282" r:id="rId8"/>
    <p:sldId id="259" r:id="rId9"/>
    <p:sldId id="260" r:id="rId10"/>
    <p:sldId id="276" r:id="rId11"/>
    <p:sldId id="277" r:id="rId12"/>
    <p:sldId id="281" r:id="rId13"/>
    <p:sldId id="278" r:id="rId14"/>
    <p:sldId id="280" r:id="rId15"/>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Lucida Sans Unicode" pitchFamily="34" charset="0"/>
        <a:ea typeface="+mn-ea"/>
        <a:cs typeface="Arial" charset="0"/>
      </a:defRPr>
    </a:lvl1pPr>
    <a:lvl2pPr marL="457200" algn="l" rtl="0" fontAlgn="base">
      <a:spcBef>
        <a:spcPct val="0"/>
      </a:spcBef>
      <a:spcAft>
        <a:spcPct val="0"/>
      </a:spcAft>
      <a:defRPr kern="1200">
        <a:solidFill>
          <a:schemeClr val="tx1"/>
        </a:solidFill>
        <a:latin typeface="Lucida Sans Unicode" pitchFamily="34" charset="0"/>
        <a:ea typeface="+mn-ea"/>
        <a:cs typeface="Arial" charset="0"/>
      </a:defRPr>
    </a:lvl2pPr>
    <a:lvl3pPr marL="914400" algn="l" rtl="0" fontAlgn="base">
      <a:spcBef>
        <a:spcPct val="0"/>
      </a:spcBef>
      <a:spcAft>
        <a:spcPct val="0"/>
      </a:spcAft>
      <a:defRPr kern="1200">
        <a:solidFill>
          <a:schemeClr val="tx1"/>
        </a:solidFill>
        <a:latin typeface="Lucida Sans Unicode" pitchFamily="34" charset="0"/>
        <a:ea typeface="+mn-ea"/>
        <a:cs typeface="Arial" charset="0"/>
      </a:defRPr>
    </a:lvl3pPr>
    <a:lvl4pPr marL="1371600" algn="l" rtl="0" fontAlgn="base">
      <a:spcBef>
        <a:spcPct val="0"/>
      </a:spcBef>
      <a:spcAft>
        <a:spcPct val="0"/>
      </a:spcAft>
      <a:defRPr kern="1200">
        <a:solidFill>
          <a:schemeClr val="tx1"/>
        </a:solidFill>
        <a:latin typeface="Lucida Sans Unicode" pitchFamily="34" charset="0"/>
        <a:ea typeface="+mn-ea"/>
        <a:cs typeface="Arial" charset="0"/>
      </a:defRPr>
    </a:lvl4pPr>
    <a:lvl5pPr marL="1828800" algn="l" rtl="0" fontAlgn="base">
      <a:spcBef>
        <a:spcPct val="0"/>
      </a:spcBef>
      <a:spcAft>
        <a:spcPct val="0"/>
      </a:spcAft>
      <a:defRPr kern="1200">
        <a:solidFill>
          <a:schemeClr val="tx1"/>
        </a:solidFill>
        <a:latin typeface="Lucida Sans Unicode" pitchFamily="34" charset="0"/>
        <a:ea typeface="+mn-ea"/>
        <a:cs typeface="Arial" charset="0"/>
      </a:defRPr>
    </a:lvl5pPr>
    <a:lvl6pPr marL="2286000" algn="l" defTabSz="914400" rtl="0" eaLnBrk="1" latinLnBrk="0" hangingPunct="1">
      <a:defRPr kern="1200">
        <a:solidFill>
          <a:schemeClr val="tx1"/>
        </a:solidFill>
        <a:latin typeface="Lucida Sans Unicode" pitchFamily="34" charset="0"/>
        <a:ea typeface="+mn-ea"/>
        <a:cs typeface="Arial" charset="0"/>
      </a:defRPr>
    </a:lvl6pPr>
    <a:lvl7pPr marL="2743200" algn="l" defTabSz="914400" rtl="0" eaLnBrk="1" latinLnBrk="0" hangingPunct="1">
      <a:defRPr kern="1200">
        <a:solidFill>
          <a:schemeClr val="tx1"/>
        </a:solidFill>
        <a:latin typeface="Lucida Sans Unicode" pitchFamily="34" charset="0"/>
        <a:ea typeface="+mn-ea"/>
        <a:cs typeface="Arial" charset="0"/>
      </a:defRPr>
    </a:lvl7pPr>
    <a:lvl8pPr marL="3200400" algn="l" defTabSz="914400" rtl="0" eaLnBrk="1" latinLnBrk="0" hangingPunct="1">
      <a:defRPr kern="1200">
        <a:solidFill>
          <a:schemeClr val="tx1"/>
        </a:solidFill>
        <a:latin typeface="Lucida Sans Unicode" pitchFamily="34" charset="0"/>
        <a:ea typeface="+mn-ea"/>
        <a:cs typeface="Arial" charset="0"/>
      </a:defRPr>
    </a:lvl8pPr>
    <a:lvl9pPr marL="3657600" algn="l" defTabSz="914400" rtl="0" eaLnBrk="1" latinLnBrk="0" hangingPunct="1">
      <a:defRPr kern="1200">
        <a:solidFill>
          <a:schemeClr val="tx1"/>
        </a:solidFill>
        <a:latin typeface="Lucida Sans Unicode"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68710" autoAdjust="0"/>
  </p:normalViewPr>
  <p:slideViewPr>
    <p:cSldViewPr>
      <p:cViewPr>
        <p:scale>
          <a:sx n="60" d="100"/>
          <a:sy n="60" d="100"/>
        </p:scale>
        <p:origin x="-1339" y="557"/>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82" d="100"/>
          <a:sy n="82" d="100"/>
        </p:scale>
        <p:origin x="-1932" y="-10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38475" cy="465138"/>
          </a:xfrm>
          <a:prstGeom prst="rect">
            <a:avLst/>
          </a:prstGeom>
        </p:spPr>
        <p:txBody>
          <a:bodyPr vert="horz" lIns="91440" tIns="45720" rIns="91440" bIns="45720" rtlCol="0"/>
          <a:lstStyle>
            <a:lvl1pPr algn="l">
              <a:defRPr sz="1200">
                <a:cs typeface="Arial" charset="0"/>
              </a:defRPr>
            </a:lvl1pPr>
          </a:lstStyle>
          <a:p>
            <a:pPr>
              <a:defRPr/>
            </a:pPr>
            <a:endParaRPr lang="en-US" dirty="0"/>
          </a:p>
        </p:txBody>
      </p:sp>
      <p:sp>
        <p:nvSpPr>
          <p:cNvPr id="3" name="Date Placeholder 2"/>
          <p:cNvSpPr>
            <a:spLocks noGrp="1"/>
          </p:cNvSpPr>
          <p:nvPr>
            <p:ph type="dt" sz="quarter" idx="1"/>
          </p:nvPr>
        </p:nvSpPr>
        <p:spPr>
          <a:xfrm>
            <a:off x="3970340" y="0"/>
            <a:ext cx="3038475" cy="465138"/>
          </a:xfrm>
          <a:prstGeom prst="rect">
            <a:avLst/>
          </a:prstGeom>
        </p:spPr>
        <p:txBody>
          <a:bodyPr vert="horz" lIns="91440" tIns="45720" rIns="91440" bIns="45720" rtlCol="0"/>
          <a:lstStyle>
            <a:lvl1pPr algn="r">
              <a:defRPr sz="1200">
                <a:cs typeface="Arial" charset="0"/>
              </a:defRPr>
            </a:lvl1pPr>
          </a:lstStyle>
          <a:p>
            <a:pPr>
              <a:defRPr/>
            </a:pPr>
            <a:fld id="{D57FE647-ED4A-46E8-838D-FC43849583E3}" type="datetimeFigureOut">
              <a:rPr lang="en-US"/>
              <a:pPr>
                <a:defRPr/>
              </a:pPr>
              <a:t>4/19/2017</a:t>
            </a:fld>
            <a:endParaRPr lang="en-US" dirty="0"/>
          </a:p>
        </p:txBody>
      </p:sp>
      <p:sp>
        <p:nvSpPr>
          <p:cNvPr id="4" name="Footer Placeholder 3"/>
          <p:cNvSpPr>
            <a:spLocks noGrp="1"/>
          </p:cNvSpPr>
          <p:nvPr>
            <p:ph type="ftr" sz="quarter" idx="2"/>
          </p:nvPr>
        </p:nvSpPr>
        <p:spPr>
          <a:xfrm>
            <a:off x="2" y="8829675"/>
            <a:ext cx="3038475" cy="465138"/>
          </a:xfrm>
          <a:prstGeom prst="rect">
            <a:avLst/>
          </a:prstGeom>
        </p:spPr>
        <p:txBody>
          <a:bodyPr vert="horz" lIns="91440" tIns="45720" rIns="91440" bIns="45720" rtlCol="0" anchor="b"/>
          <a:lstStyle>
            <a:lvl1pPr algn="l">
              <a:defRPr sz="1200">
                <a:cs typeface="Arial" charset="0"/>
              </a:defRPr>
            </a:lvl1pPr>
          </a:lstStyle>
          <a:p>
            <a:pPr>
              <a:defRPr/>
            </a:pPr>
            <a:endParaRPr lang="en-US" dirty="0"/>
          </a:p>
        </p:txBody>
      </p:sp>
      <p:sp>
        <p:nvSpPr>
          <p:cNvPr id="5" name="Slide Number Placeholder 4"/>
          <p:cNvSpPr>
            <a:spLocks noGrp="1"/>
          </p:cNvSpPr>
          <p:nvPr>
            <p:ph type="sldNum" sz="quarter" idx="3"/>
          </p:nvPr>
        </p:nvSpPr>
        <p:spPr>
          <a:xfrm>
            <a:off x="3970340" y="8829675"/>
            <a:ext cx="3038475" cy="465138"/>
          </a:xfrm>
          <a:prstGeom prst="rect">
            <a:avLst/>
          </a:prstGeom>
        </p:spPr>
        <p:txBody>
          <a:bodyPr vert="horz" lIns="91440" tIns="45720" rIns="91440" bIns="45720" rtlCol="0" anchor="b"/>
          <a:lstStyle>
            <a:lvl1pPr algn="r">
              <a:defRPr sz="1200">
                <a:cs typeface="Arial" charset="0"/>
              </a:defRPr>
            </a:lvl1pPr>
          </a:lstStyle>
          <a:p>
            <a:pPr>
              <a:defRPr/>
            </a:pPr>
            <a:fld id="{18425272-9788-48DA-B7C9-65D9DC905142}" type="slidenum">
              <a:rPr lang="en-US"/>
              <a:pPr>
                <a:defRPr/>
              </a:pPr>
              <a:t>‹#›</a:t>
            </a:fld>
            <a:endParaRPr lang="en-US" dirty="0"/>
          </a:p>
        </p:txBody>
      </p:sp>
    </p:spTree>
    <p:extLst>
      <p:ext uri="{BB962C8B-B14F-4D97-AF65-F5344CB8AC3E}">
        <p14:creationId xmlns:p14="http://schemas.microsoft.com/office/powerpoint/2010/main" val="102799180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38475" cy="46513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idx="1"/>
          </p:nvPr>
        </p:nvSpPr>
        <p:spPr>
          <a:xfrm>
            <a:off x="3970340" y="0"/>
            <a:ext cx="3038475" cy="46513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4B6734E-E234-4FE6-B8D2-F0DAE48FC91F}" type="datetimeFigureOut">
              <a:rPr lang="en-US"/>
              <a:pPr>
                <a:defRPr/>
              </a:pPr>
              <a:t>4/19/2017</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701675" y="4416429"/>
            <a:ext cx="5607050" cy="4183063"/>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2" y="8829675"/>
            <a:ext cx="3038475" cy="465138"/>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970340" y="8829675"/>
            <a:ext cx="3038475" cy="465138"/>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FA2B54A8-F756-429E-95C0-7C8E0DBAB6C3}" type="slidenum">
              <a:rPr lang="en-US"/>
              <a:pPr>
                <a:defRPr/>
              </a:pPr>
              <a:t>‹#›</a:t>
            </a:fld>
            <a:endParaRPr lang="en-US" dirty="0"/>
          </a:p>
        </p:txBody>
      </p:sp>
    </p:spTree>
    <p:extLst>
      <p:ext uri="{BB962C8B-B14F-4D97-AF65-F5344CB8AC3E}">
        <p14:creationId xmlns:p14="http://schemas.microsoft.com/office/powerpoint/2010/main" val="288647180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Instructor Notes:</a:t>
            </a:r>
          </a:p>
          <a:p>
            <a:pPr eaLnBrk="1" hangingPunct="1">
              <a:spcBef>
                <a:spcPct val="0"/>
              </a:spcBef>
            </a:pPr>
            <a:endParaRPr lang="en-US" dirty="0" smtClean="0"/>
          </a:p>
          <a:p>
            <a:pPr eaLnBrk="1" hangingPunct="1">
              <a:spcBef>
                <a:spcPct val="0"/>
              </a:spcBef>
            </a:pPr>
            <a:r>
              <a:rPr lang="en-US" dirty="0" smtClean="0"/>
              <a:t>Please acknowledge that financial support for developing the contents of this training curriculum came through a Susan Harwood Grant awarded to Purdue University by the U.S. Department of Labor. As discussed in the Instructor’s Guide, feel</a:t>
            </a:r>
            <a:r>
              <a:rPr lang="en-US" baseline="0" dirty="0" smtClean="0"/>
              <a:t> </a:t>
            </a:r>
            <a:r>
              <a:rPr lang="en-US" dirty="0" smtClean="0"/>
              <a:t>free to add to or modify the visuals in order to update the content or incorporate local or regional information that would enhance the relevance of the contents to participants. Please</a:t>
            </a:r>
            <a:r>
              <a:rPr lang="en-US" baseline="0" dirty="0" smtClean="0"/>
              <a:t> note, u</a:t>
            </a:r>
            <a:r>
              <a:rPr lang="en-US" dirty="0" smtClean="0"/>
              <a:t>nder the provisions of the grant, this material can only be used for non-profit purposes.</a:t>
            </a:r>
          </a:p>
          <a:p>
            <a:pPr eaLnBrk="1" hangingPunct="1">
              <a:spcBef>
                <a:spcPct val="0"/>
              </a:spcBef>
            </a:pPr>
            <a:endParaRPr lang="en-US" dirty="0" smtClean="0"/>
          </a:p>
          <a:p>
            <a:pPr eaLnBrk="1" hangingPunct="1">
              <a:spcBef>
                <a:spcPct val="0"/>
              </a:spcBef>
            </a:pPr>
            <a:r>
              <a:rPr lang="en-US" dirty="0" smtClean="0"/>
              <a:t>You may wish to distribute any handout material to participants as they register. Encourage them to review the material as they wait for the training to begin.</a:t>
            </a:r>
          </a:p>
          <a:p>
            <a:pPr eaLnBrk="1" hangingPunct="1">
              <a:spcBef>
                <a:spcPct val="0"/>
              </a:spcBef>
            </a:pPr>
            <a:endParaRPr lang="en-US" dirty="0" smtClean="0"/>
          </a:p>
        </p:txBody>
      </p:sp>
      <p:sp>
        <p:nvSpPr>
          <p:cNvPr id="2867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fld id="{799EC9A4-0B7A-4BD4-8D34-6607FE096F16}" type="slidenum">
              <a:rPr lang="en-US" smtClean="0">
                <a:latin typeface="Calibri" pitchFamily="34" charset="0"/>
              </a:rPr>
              <a:pPr fontAlgn="base">
                <a:spcBef>
                  <a:spcPct val="0"/>
                </a:spcBef>
                <a:spcAft>
                  <a:spcPct val="0"/>
                </a:spcAft>
                <a:defRPr/>
              </a:pPr>
              <a:t>1</a:t>
            </a:fld>
            <a:endParaRPr lang="en-US" dirty="0" smtClean="0">
              <a:latin typeface="Calibri"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Instructor Notes:</a:t>
            </a:r>
          </a:p>
          <a:p>
            <a:endParaRPr lang="en-US" sz="800" dirty="0" smtClean="0"/>
          </a:p>
          <a:p>
            <a:r>
              <a:rPr lang="en-US" dirty="0" smtClean="0"/>
              <a:t>Distribute a copy of the Minimum Core Competencies handout provided with the Instructor’s Guide as Attachment 6. Duplicate copies for every participant.</a:t>
            </a:r>
            <a:r>
              <a:rPr lang="en-US" baseline="0" dirty="0" smtClean="0"/>
              <a:t> </a:t>
            </a:r>
            <a:r>
              <a:rPr lang="en-US" dirty="0" smtClean="0"/>
              <a:t>Time does not permit you to review each one, but encourage participants to review them and identify those competencies that they need to give special attention to during the training.</a:t>
            </a:r>
          </a:p>
          <a:p>
            <a:endParaRPr lang="en-US" sz="800" dirty="0" smtClean="0"/>
          </a:p>
          <a:p>
            <a:r>
              <a:rPr lang="en-US" dirty="0" smtClean="0"/>
              <a:t>The pre- and post-tests are designed to measure, as much as possible, success in achieving the minimum core competencies.</a:t>
            </a:r>
          </a:p>
          <a:p>
            <a:endParaRPr lang="en-US" sz="800" dirty="0" smtClean="0"/>
          </a:p>
          <a:p>
            <a:r>
              <a:rPr lang="en-US" dirty="0" smtClean="0"/>
              <a:t>The core competencies were developed by seeking input from a panel of subject matter experts, a review of current training resources and pilot testing of the curriculum content with over 475 emergency first responders. There is no question that this list could be much longer, or more comprehensive. The list was the result of prioritizing a longer list and the limitations of what can be appropriately fit into an seven hour training. Again, the goal is basic awareness, therefore many of the more advanced skills that may be needed are not included.</a:t>
            </a:r>
          </a:p>
          <a:p>
            <a:endParaRPr lang="en-US" sz="800" dirty="0" smtClean="0"/>
          </a:p>
          <a:p>
            <a:r>
              <a:rPr lang="en-US" dirty="0" smtClean="0"/>
              <a:t>Point out that additional competencies can be acquired by attendance at other related training events.</a:t>
            </a:r>
          </a:p>
        </p:txBody>
      </p:sp>
      <p:sp>
        <p:nvSpPr>
          <p:cNvPr id="4" name="Slide Number Placeholder 3"/>
          <p:cNvSpPr>
            <a:spLocks noGrp="1"/>
          </p:cNvSpPr>
          <p:nvPr>
            <p:ph type="sldNum" sz="quarter" idx="5"/>
          </p:nvPr>
        </p:nvSpPr>
        <p:spPr/>
        <p:txBody>
          <a:bodyPr/>
          <a:lstStyle/>
          <a:p>
            <a:pPr>
              <a:defRPr/>
            </a:pPr>
            <a:fld id="{9F932D8E-412D-470E-83B0-FDB28A21870F}" type="slidenum">
              <a:rPr lang="en-US" smtClean="0"/>
              <a:pPr>
                <a:defRPr/>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dirty="0" smtClean="0"/>
              <a:t>Instructor Notes:</a:t>
            </a:r>
          </a:p>
          <a:p>
            <a:pPr>
              <a:defRPr/>
            </a:pPr>
            <a:endParaRPr lang="en-US" dirty="0" smtClean="0"/>
          </a:p>
          <a:p>
            <a:pPr>
              <a:defRPr/>
            </a:pPr>
            <a:r>
              <a:rPr lang="en-US" dirty="0" smtClean="0"/>
              <a:t>Briefly review the listed anticipated outcomes of the training. They can be expanded as follows:</a:t>
            </a:r>
          </a:p>
          <a:p>
            <a:pPr marL="228600" indent="-228600">
              <a:buFont typeface="+mj-lt"/>
              <a:buAutoNum type="arabicPeriod"/>
              <a:defRPr/>
            </a:pPr>
            <a:r>
              <a:rPr lang="en-US" dirty="0" smtClean="0"/>
              <a:t>There will be a reduction in the frequency and severity of injuries to emergency first responders responding to incidents at grain and feed storage and handling facilities. </a:t>
            </a:r>
          </a:p>
          <a:p>
            <a:pPr marL="228600" indent="-228600">
              <a:buFont typeface="+mj-lt"/>
              <a:buAutoNum type="arabicPeriod"/>
              <a:defRPr/>
            </a:pPr>
            <a:r>
              <a:rPr lang="en-US" dirty="0" smtClean="0"/>
              <a:t>The probability of successful rescues will increase due to the use of proven rescue strategies that will cut response time and reduce the potential of secondary injury to the victim.</a:t>
            </a:r>
          </a:p>
          <a:p>
            <a:pPr marL="228600" indent="-228600">
              <a:buFont typeface="+mj-lt"/>
              <a:buAutoNum type="arabicPeriod"/>
              <a:defRPr/>
            </a:pPr>
            <a:r>
              <a:rPr lang="en-US" dirty="0" smtClean="0"/>
              <a:t>Individuals participating in the training will become more aware of the general hazards associated with the transport, storage, and handling of grain, feed, and other free-flowing agricultural material.</a:t>
            </a:r>
          </a:p>
          <a:p>
            <a:pPr marL="228600" indent="-228600">
              <a:buFont typeface="+mj-lt"/>
              <a:buAutoNum type="arabicPeriod"/>
              <a:defRPr/>
            </a:pPr>
            <a:r>
              <a:rPr lang="en-US" dirty="0" smtClean="0"/>
              <a:t>There will be increased community awareness concerning the hazards associated with grain or feed storage, handling, and processing.</a:t>
            </a:r>
          </a:p>
          <a:p>
            <a:pPr marL="228600" indent="-228600">
              <a:buFont typeface="+mj-lt"/>
              <a:buAutoNum type="arabicPeriod"/>
              <a:defRPr/>
            </a:pPr>
            <a:r>
              <a:rPr lang="en-US" dirty="0" smtClean="0"/>
              <a:t>Currently non-exempt facilities  (commercial elevators) will enhance their first response capabilities by having employees participate in the training.</a:t>
            </a:r>
          </a:p>
        </p:txBody>
      </p:sp>
      <p:sp>
        <p:nvSpPr>
          <p:cNvPr id="4" name="Slide Number Placeholder 3"/>
          <p:cNvSpPr>
            <a:spLocks noGrp="1"/>
          </p:cNvSpPr>
          <p:nvPr>
            <p:ph type="sldNum" sz="quarter" idx="5"/>
          </p:nvPr>
        </p:nvSpPr>
        <p:spPr/>
        <p:txBody>
          <a:bodyPr/>
          <a:lstStyle/>
          <a:p>
            <a:pPr>
              <a:defRPr/>
            </a:pPr>
            <a:fld id="{BBEAD23A-111C-4BE4-9DCB-154AAC633EE3}" type="slidenum">
              <a:rPr lang="en-US" smtClean="0"/>
              <a:pPr>
                <a:defRPr/>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dirty="0" smtClean="0"/>
              <a:t>Instructor Notes:</a:t>
            </a:r>
          </a:p>
          <a:p>
            <a:pPr>
              <a:defRPr/>
            </a:pPr>
            <a:endParaRPr lang="en-US" sz="800" dirty="0" smtClean="0"/>
          </a:p>
          <a:p>
            <a:pPr>
              <a:defRPr/>
            </a:pPr>
            <a:r>
              <a:rPr lang="en-US" sz="1100" dirty="0" smtClean="0"/>
              <a:t>Continue the review of the listed anticipated outcomes of the training. They can be expanded as follows:</a:t>
            </a:r>
          </a:p>
          <a:p>
            <a:pPr marL="228600" indent="-228600">
              <a:buFont typeface="+mj-lt"/>
              <a:buAutoNum type="arabicPeriod" startAt="6"/>
              <a:defRPr/>
            </a:pPr>
            <a:r>
              <a:rPr lang="en-US" sz="1100" dirty="0" smtClean="0"/>
              <a:t>Currently exempt farms, certain seed processors, and feedlots will become more aware of the hazards associated with grain and feed transport, storage, and handling facilities and take steps to reduce the risk for entrapment, engulfment, entanglement, asphyxiations, falls, or electrocutions.</a:t>
            </a:r>
          </a:p>
          <a:p>
            <a:pPr marL="228600" indent="-228600">
              <a:buFont typeface="+mj-lt"/>
              <a:buAutoNum type="arabicPeriod" startAt="6"/>
              <a:defRPr/>
            </a:pPr>
            <a:r>
              <a:rPr lang="en-US" sz="1100" dirty="0" smtClean="0"/>
              <a:t>Access to appropriate rescue equipment, such as life lines, harnesses, and grain rescue tubes will increase, especially in rural communities where the exposure to entrapment and engulfment hazards is greatest.</a:t>
            </a:r>
          </a:p>
          <a:p>
            <a:pPr marL="228600" indent="-228600">
              <a:buFont typeface="+mj-lt"/>
              <a:buAutoNum type="arabicPeriod" startAt="6"/>
              <a:defRPr/>
            </a:pPr>
            <a:r>
              <a:rPr lang="en-US" sz="1100" dirty="0" smtClean="0"/>
              <a:t>There will be more local and regional mutual aid agreements put in place between emergency services.</a:t>
            </a:r>
            <a:r>
              <a:rPr lang="en-US" sz="1100" baseline="0" dirty="0" smtClean="0"/>
              <a:t> These </a:t>
            </a:r>
            <a:r>
              <a:rPr lang="en-US" sz="1100" dirty="0" smtClean="0"/>
              <a:t>will be used to improve the effectiveness of emergency first responders responding to entrapments, engulfments, entanglements, asphyxiations, falls, and electrocutions at grain storage and handling facilities.</a:t>
            </a:r>
          </a:p>
          <a:p>
            <a:pPr marL="228600" indent="-228600">
              <a:buFont typeface="+mj-lt"/>
              <a:buAutoNum type="arabicPeriod" startAt="6"/>
              <a:defRPr/>
            </a:pPr>
            <a:r>
              <a:rPr lang="en-US" sz="1100" dirty="0" smtClean="0"/>
              <a:t>Emergency preplanning will receive greater attention through enhanced collaboration between owners of grain storage and handling operations and local first response agencies.</a:t>
            </a:r>
          </a:p>
          <a:p>
            <a:pPr marL="228600" indent="-228600">
              <a:buFont typeface="+mj-lt"/>
              <a:buAutoNum type="arabicPeriod" startAt="6"/>
              <a:defRPr/>
            </a:pPr>
            <a:r>
              <a:rPr lang="en-US" sz="1100" dirty="0" smtClean="0"/>
              <a:t>There will be better understanding of and compliance with current OSHA safety and health workplace standards, including the provisions of the Grain handling and Permit-required Confined Spaces standards.</a:t>
            </a:r>
          </a:p>
          <a:p>
            <a:pPr>
              <a:defRPr/>
            </a:pPr>
            <a:endParaRPr lang="en-US" dirty="0" smtClean="0"/>
          </a:p>
        </p:txBody>
      </p:sp>
      <p:sp>
        <p:nvSpPr>
          <p:cNvPr id="4" name="Slide Number Placeholder 3"/>
          <p:cNvSpPr>
            <a:spLocks noGrp="1"/>
          </p:cNvSpPr>
          <p:nvPr>
            <p:ph type="sldNum" sz="quarter" idx="5"/>
          </p:nvPr>
        </p:nvSpPr>
        <p:spPr/>
        <p:txBody>
          <a:bodyPr/>
          <a:lstStyle/>
          <a:p>
            <a:pPr>
              <a:defRPr/>
            </a:pPr>
            <a:fld id="{BBEAD23A-111C-4BE4-9DCB-154AAC633EE3}" type="slidenum">
              <a:rPr lang="en-US" smtClean="0"/>
              <a:pPr>
                <a:defRPr/>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Instructor Notes:</a:t>
            </a:r>
          </a:p>
          <a:p>
            <a:endParaRPr lang="en-US" sz="800" dirty="0" smtClean="0"/>
          </a:p>
          <a:p>
            <a:r>
              <a:rPr lang="en-US" sz="1000" dirty="0" smtClean="0"/>
              <a:t>Remind participants that this training intentionally does not include many topics often associated with grain rescue such as high angle rescue, ropes, victim packaging, and monitoring or accessing toxic environments. The training is designed at the BASIC awareness level. No seven hour class is capable of addressing all of the potential hazards and issues that may arise during a response to a relatively rare emergency involving grain storage and handling facilities, especially where a victim requires extrication. The greatest number of these incidents that have ever been documented in a single year in the U.S. </a:t>
            </a:r>
            <a:r>
              <a:rPr lang="en-US" sz="1000" smtClean="0"/>
              <a:t>was 59 in </a:t>
            </a:r>
            <a:r>
              <a:rPr lang="en-US" sz="1000" dirty="0" smtClean="0"/>
              <a:t>2010, and over half of those were body recoveries. The probability of any participant in the training ever responding to an emergency situation at a grain storage or handling facility is relatively low.</a:t>
            </a:r>
          </a:p>
          <a:p>
            <a:endParaRPr lang="en-US" sz="1000" dirty="0" smtClean="0"/>
          </a:p>
          <a:p>
            <a:r>
              <a:rPr lang="en-US" sz="1000" dirty="0" smtClean="0"/>
              <a:t>Participants should be encouraged to pursue additional training that will expand their skill sets to include the other rescue strategies that could be used during an emergency at a grain storage and handling facility, or has application to similar incidents.</a:t>
            </a:r>
          </a:p>
          <a:p>
            <a:endParaRPr lang="en-US" sz="1000" dirty="0" smtClean="0"/>
          </a:p>
          <a:p>
            <a:r>
              <a:rPr lang="en-US" sz="1000" dirty="0" smtClean="0"/>
              <a:t>Point out that every entrapment, engulfment, entanglement, asphyxiation, fall, or electrocution was preventable. It is not the job of the first responder to fix what could have been prevented through compliance with safe work practices, training, and use of appropriate technology. Once something bad has happened, the first responder is there to lessen the damages and to prevent secondary injuries. Someone else's mistake should not require a first responder to be placed in a position where there is a high probability of him or her becoming another victim.</a:t>
            </a:r>
          </a:p>
        </p:txBody>
      </p:sp>
      <p:sp>
        <p:nvSpPr>
          <p:cNvPr id="4" name="Slide Number Placeholder 3"/>
          <p:cNvSpPr>
            <a:spLocks noGrp="1"/>
          </p:cNvSpPr>
          <p:nvPr>
            <p:ph type="sldNum" sz="quarter" idx="5"/>
          </p:nvPr>
        </p:nvSpPr>
        <p:spPr/>
        <p:txBody>
          <a:bodyPr/>
          <a:lstStyle/>
          <a:p>
            <a:pPr>
              <a:defRPr/>
            </a:pPr>
            <a:fld id="{93D5E337-3B87-4F58-8962-185575E5E137}" type="slidenum">
              <a:rPr lang="en-US" smtClean="0"/>
              <a:pPr>
                <a:defRPr/>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Instructor Notes:</a:t>
            </a:r>
          </a:p>
          <a:p>
            <a:endParaRPr lang="en-US" dirty="0" smtClean="0"/>
          </a:p>
          <a:p>
            <a:r>
              <a:rPr lang="en-US" dirty="0" smtClean="0"/>
              <a:t>This final slide of this section is intended to give the participants a clear charge for the day.</a:t>
            </a:r>
          </a:p>
          <a:p>
            <a:endParaRPr lang="en-US" dirty="0" smtClean="0"/>
          </a:p>
          <a:p>
            <a:r>
              <a:rPr lang="en-US" dirty="0" smtClean="0"/>
              <a:t>Encourage everyone to be completely free to ask questions. There is no such thing as a “dumb” question in emergency management training.</a:t>
            </a:r>
          </a:p>
          <a:p>
            <a:endParaRPr lang="en-US" dirty="0" smtClean="0"/>
          </a:p>
          <a:p>
            <a:r>
              <a:rPr lang="en-US" dirty="0" smtClean="0"/>
              <a:t>Point out that not everyone, who would like, is able to attend a class of this type. Participants need to be encouraged to take home what they learn at the training and share it with others.</a:t>
            </a:r>
          </a:p>
          <a:p>
            <a:endParaRPr lang="en-US" dirty="0" smtClean="0"/>
          </a:p>
          <a:p>
            <a:r>
              <a:rPr lang="en-US" dirty="0" smtClean="0"/>
              <a:t>Remind everyone that there may be risks involved with some of the planned activities. Everyone needs to be alert and be mindful of others.</a:t>
            </a:r>
          </a:p>
        </p:txBody>
      </p:sp>
      <p:sp>
        <p:nvSpPr>
          <p:cNvPr id="4" name="Slide Number Placeholder 3"/>
          <p:cNvSpPr>
            <a:spLocks noGrp="1"/>
          </p:cNvSpPr>
          <p:nvPr>
            <p:ph type="sldNum" sz="quarter" idx="5"/>
          </p:nvPr>
        </p:nvSpPr>
        <p:spPr/>
        <p:txBody>
          <a:bodyPr/>
          <a:lstStyle/>
          <a:p>
            <a:pPr>
              <a:defRPr/>
            </a:pPr>
            <a:fld id="{2C8DC8E4-BAE9-40B1-98AC-F6776EE192E4}" type="slidenum">
              <a:rPr lang="en-US" smtClean="0"/>
              <a:pPr>
                <a:defRPr/>
              </a:pPr>
              <a:t>14</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xfrm>
            <a:off x="701674" y="4416429"/>
            <a:ext cx="5685579" cy="4183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Instructor Notes:</a:t>
            </a:r>
          </a:p>
          <a:p>
            <a:pPr eaLnBrk="1" hangingPunct="1">
              <a:spcBef>
                <a:spcPct val="0"/>
              </a:spcBef>
            </a:pPr>
            <a:endParaRPr lang="en-US" sz="800" dirty="0" smtClean="0"/>
          </a:p>
          <a:p>
            <a:pPr eaLnBrk="1" hangingPunct="1">
              <a:spcBef>
                <a:spcPct val="0"/>
              </a:spcBef>
            </a:pPr>
            <a:r>
              <a:rPr lang="en-US" dirty="0" smtClean="0"/>
              <a:t>Briefly review the agenda for the day. Point out that participants must attend the full day (7 hours) of training to receive certification of completion.</a:t>
            </a:r>
          </a:p>
          <a:p>
            <a:pPr eaLnBrk="1" hangingPunct="1">
              <a:spcBef>
                <a:spcPct val="0"/>
              </a:spcBef>
            </a:pPr>
            <a:endParaRPr lang="en-US" sz="800" dirty="0" smtClean="0"/>
          </a:p>
          <a:p>
            <a:pPr eaLnBrk="1" hangingPunct="1">
              <a:spcBef>
                <a:spcPct val="0"/>
              </a:spcBef>
            </a:pPr>
            <a:r>
              <a:rPr lang="en-US" dirty="0" smtClean="0"/>
              <a:t>If, at all possible, encourage participants to turn off cell phones and pagers. If that is not possible, have them switch to an inaudible setting.</a:t>
            </a:r>
          </a:p>
          <a:p>
            <a:pPr eaLnBrk="1" hangingPunct="1">
              <a:spcBef>
                <a:spcPct val="0"/>
              </a:spcBef>
            </a:pPr>
            <a:endParaRPr lang="en-US" sz="800" dirty="0" smtClean="0"/>
          </a:p>
          <a:p>
            <a:pPr eaLnBrk="1" hangingPunct="1">
              <a:spcBef>
                <a:spcPct val="0"/>
              </a:spcBef>
            </a:pPr>
            <a:r>
              <a:rPr lang="en-US" dirty="0" smtClean="0"/>
              <a:t>Encourage participants to ask questions freely and that there is scheduled a question and answer time at the</a:t>
            </a:r>
            <a:r>
              <a:rPr lang="en-US" baseline="0" dirty="0" smtClean="0"/>
              <a:t> end of the day.</a:t>
            </a:r>
          </a:p>
          <a:p>
            <a:pPr eaLnBrk="1" hangingPunct="1">
              <a:spcBef>
                <a:spcPct val="0"/>
              </a:spcBef>
            </a:pPr>
            <a:endParaRPr lang="en-US" sz="800" baseline="0" dirty="0" smtClean="0"/>
          </a:p>
          <a:p>
            <a:pPr eaLnBrk="1" hangingPunct="1">
              <a:spcBef>
                <a:spcPct val="0"/>
              </a:spcBef>
            </a:pPr>
            <a:r>
              <a:rPr lang="en-US" baseline="0" dirty="0" smtClean="0"/>
              <a:t>Encourage those with more hands-on experience to briefly share their experiences related to grain storage and handling facilities, and emergencies they have been involved with.</a:t>
            </a:r>
          </a:p>
          <a:p>
            <a:pPr eaLnBrk="1" hangingPunct="1">
              <a:spcBef>
                <a:spcPct val="0"/>
              </a:spcBef>
            </a:pPr>
            <a:endParaRPr lang="en-US" sz="800" baseline="0" dirty="0" smtClean="0"/>
          </a:p>
          <a:p>
            <a:pPr eaLnBrk="1" hangingPunct="1">
              <a:spcBef>
                <a:spcPct val="0"/>
              </a:spcBef>
            </a:pPr>
            <a:r>
              <a:rPr lang="en-US" baseline="0" dirty="0" smtClean="0"/>
              <a:t>The schedule is based on conducting over 60 previous classes. It is doable to get through all of the material if the instructor stays on task and monitors the time. It becomes very easy to get behind if participants are given too much time to share first hand experiences or too much time is spent on case studies. As always, in an instructional setting a balance needs to be achieved between meeting objectives and encouraging participation.</a:t>
            </a:r>
          </a:p>
          <a:p>
            <a:pPr eaLnBrk="1" hangingPunct="1">
              <a:spcBef>
                <a:spcPct val="0"/>
              </a:spcBef>
            </a:pPr>
            <a:endParaRPr lang="en-US" sz="800" baseline="0" dirty="0" smtClean="0"/>
          </a:p>
          <a:p>
            <a:pPr eaLnBrk="1" hangingPunct="1">
              <a:spcBef>
                <a:spcPct val="0"/>
              </a:spcBef>
            </a:pPr>
            <a:r>
              <a:rPr lang="en-US" baseline="0" dirty="0" smtClean="0"/>
              <a:t>If the training is conducted at a site without a grain handling or storage facility to tour, the 30 minute time allocated for the tour can be distributed to the three workstations.</a:t>
            </a:r>
            <a:endParaRPr lang="en-US" dirty="0" smtClean="0"/>
          </a:p>
        </p:txBody>
      </p:sp>
      <p:sp>
        <p:nvSpPr>
          <p:cNvPr id="2970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fld id="{49A09666-BC6A-46AF-93DF-D8AC5EAF18B3}" type="slidenum">
              <a:rPr lang="en-US" smtClean="0">
                <a:latin typeface="Calibri" pitchFamily="34" charset="0"/>
              </a:rPr>
              <a:pPr fontAlgn="base">
                <a:spcBef>
                  <a:spcPct val="0"/>
                </a:spcBef>
                <a:spcAft>
                  <a:spcPct val="0"/>
                </a:spcAft>
                <a:defRPr/>
              </a:pPr>
              <a:t>2</a:t>
            </a:fld>
            <a:endParaRPr lang="en-US" dirty="0" smtClean="0">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Instructor Notes:</a:t>
            </a:r>
          </a:p>
          <a:p>
            <a:endParaRPr lang="en-US" dirty="0" smtClean="0"/>
          </a:p>
          <a:p>
            <a:r>
              <a:rPr lang="en-US" dirty="0" smtClean="0"/>
              <a:t>Provide a brief introduction of yourself and why you are qualified to provide a basic awareness course on responding to emergencies at grain storage and handling facilities. Provide each participant no more than 30 seconds to give their name and who they represent (i.e. fire department, commercial grain operation, EMS). Remember, this section is limited to 30 minutes and you don’t have time to allow anyone to utilize too much time. There will be time later in the training to share personal experiences.</a:t>
            </a:r>
          </a:p>
          <a:p>
            <a:endParaRPr lang="en-US" dirty="0" smtClean="0"/>
          </a:p>
          <a:p>
            <a:r>
              <a:rPr lang="en-US" dirty="0" smtClean="0"/>
              <a:t>Also, ask if anyone has actually been involved in an emergency situation at a grain or feed storage or handling facility. If so, consider reserving time for him or her to share their experience during the day, preferably during the hands-on activities.</a:t>
            </a:r>
          </a:p>
          <a:p>
            <a:endParaRPr lang="en-US" dirty="0" smtClean="0"/>
          </a:p>
          <a:p>
            <a:r>
              <a:rPr lang="en-US" dirty="0" smtClean="0"/>
              <a:t>If there are any sponsors for the training, this would be a good time to acknowledge their support.</a:t>
            </a:r>
          </a:p>
          <a:p>
            <a:endParaRPr lang="en-US" dirty="0" smtClean="0"/>
          </a:p>
          <a:p>
            <a:r>
              <a:rPr lang="en-US" dirty="0" smtClean="0"/>
              <a:t>If appropriate, point out where the emergency exits and restroom facilities are located.</a:t>
            </a:r>
          </a:p>
        </p:txBody>
      </p:sp>
      <p:sp>
        <p:nvSpPr>
          <p:cNvPr id="4" name="Slide Number Placeholder 3"/>
          <p:cNvSpPr>
            <a:spLocks noGrp="1"/>
          </p:cNvSpPr>
          <p:nvPr>
            <p:ph type="sldNum" sz="quarter" idx="5"/>
          </p:nvPr>
        </p:nvSpPr>
        <p:spPr/>
        <p:txBody>
          <a:bodyPr/>
          <a:lstStyle/>
          <a:p>
            <a:pPr>
              <a:defRPr/>
            </a:pPr>
            <a:fld id="{047DAE4A-82D6-4381-862D-40CC33757072}" type="slidenum">
              <a:rPr lang="en-US" smtClean="0"/>
              <a:pPr>
                <a:defRPr/>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Instructors Notes:</a:t>
            </a:r>
          </a:p>
          <a:p>
            <a:endParaRPr lang="en-US" sz="800" dirty="0" smtClean="0"/>
          </a:p>
          <a:p>
            <a:r>
              <a:rPr lang="en-US" sz="1000" dirty="0" smtClean="0"/>
              <a:t>Previously</a:t>
            </a:r>
            <a:r>
              <a:rPr lang="en-US" sz="1000" baseline="0" dirty="0" smtClean="0"/>
              <a:t> validated p</a:t>
            </a:r>
            <a:r>
              <a:rPr lang="en-US" sz="1000" dirty="0" smtClean="0"/>
              <a:t>re-</a:t>
            </a:r>
            <a:r>
              <a:rPr lang="en-US" sz="1000" baseline="0" dirty="0" smtClean="0"/>
              <a:t> and post-tests are included in the Instructor Guide and can be duplicated as needed. The key is also included.</a:t>
            </a:r>
          </a:p>
          <a:p>
            <a:endParaRPr lang="en-US" sz="800" baseline="0" dirty="0" smtClean="0"/>
          </a:p>
          <a:p>
            <a:r>
              <a:rPr lang="en-US" sz="1000" dirty="0" smtClean="0"/>
              <a:t>Encourage each participant to complete the written pre-test to the best of their ability without guessing. Each question provides an option for answering “unsure”. It is not a weakness to admit that you don’t have all the answers.</a:t>
            </a:r>
          </a:p>
          <a:p>
            <a:endParaRPr lang="en-US" sz="800" dirty="0" smtClean="0"/>
          </a:p>
          <a:p>
            <a:r>
              <a:rPr lang="en-US" sz="1000" dirty="0" smtClean="0"/>
              <a:t>If you want to compare pre- and post-test for knowledge gain, number each pre-test 1 through the total number of participants. Have each participant jot down the number on their test and add it to the post-test taken at the end of the training. Or have each participant put their phone number on the top of each test and match them later using their phone numbers.</a:t>
            </a:r>
          </a:p>
          <a:p>
            <a:endParaRPr lang="en-US" sz="800" dirty="0" smtClean="0"/>
          </a:p>
          <a:p>
            <a:r>
              <a:rPr lang="en-US" sz="1000" dirty="0" smtClean="0"/>
              <a:t>Some participants are extremely uncomfortable taking a written exam. The purpose of this test is not to embarrass anyone. Again, encourage each participant to try their best.</a:t>
            </a:r>
          </a:p>
          <a:p>
            <a:endParaRPr lang="en-US" sz="800" dirty="0" smtClean="0"/>
          </a:p>
          <a:p>
            <a:r>
              <a:rPr lang="en-US" sz="1000" dirty="0" smtClean="0"/>
              <a:t>As the instructor you may wish to require completion of a written test in order for the participant to receive certification of completion. This is your call since there is no administrative agency that oversees training of this type. The training is also voluntary and requiring completion of a test, unless determined to be essential a certification of completion, may be difficult to enforce.</a:t>
            </a:r>
          </a:p>
          <a:p>
            <a:endParaRPr lang="en-US" sz="800" dirty="0" smtClean="0"/>
          </a:p>
          <a:p>
            <a:r>
              <a:rPr lang="en-US" sz="1000" dirty="0" smtClean="0"/>
              <a:t>Also, don’t be surprised to have several participants show up with nothing to write with or to write on. Having a box of pencils available will make completion of the pre-testing more efficient.</a:t>
            </a:r>
          </a:p>
        </p:txBody>
      </p:sp>
      <p:sp>
        <p:nvSpPr>
          <p:cNvPr id="4" name="Slide Number Placeholder 3"/>
          <p:cNvSpPr>
            <a:spLocks noGrp="1"/>
          </p:cNvSpPr>
          <p:nvPr>
            <p:ph type="sldNum" sz="quarter" idx="5"/>
          </p:nvPr>
        </p:nvSpPr>
        <p:spPr/>
        <p:txBody>
          <a:bodyPr/>
          <a:lstStyle/>
          <a:p>
            <a:pPr>
              <a:defRPr/>
            </a:pPr>
            <a:fld id="{06188B93-63EC-49EA-8F25-C838B6ABC3B8}" type="slidenum">
              <a:rPr lang="en-US" smtClean="0"/>
              <a:pPr>
                <a:defRPr/>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Instructor Notes:</a:t>
            </a:r>
          </a:p>
          <a:p>
            <a:endParaRPr lang="en-US" sz="800" dirty="0" smtClean="0"/>
          </a:p>
          <a:p>
            <a:r>
              <a:rPr lang="en-US" dirty="0" smtClean="0"/>
              <a:t>Review the primary goal of the training. Focus on the fact that it is designed as a BASIC</a:t>
            </a:r>
            <a:r>
              <a:rPr lang="en-US" baseline="0" dirty="0" smtClean="0"/>
              <a:t> </a:t>
            </a:r>
            <a:r>
              <a:rPr lang="en-US" dirty="0" smtClean="0"/>
              <a:t>awareness class with limited exposure to operational or tactical response protocols. For example, you will not be covering high angle rescue strategies or accessing confined spaces with known toxic atmospheres. This type of training is available elsewhere and is far more extensive.</a:t>
            </a:r>
          </a:p>
          <a:p>
            <a:endParaRPr lang="en-US" sz="800" dirty="0" smtClean="0"/>
          </a:p>
          <a:p>
            <a:r>
              <a:rPr lang="en-US" dirty="0" smtClean="0"/>
              <a:t>This is the first opportunity to stress that the safety of first responders at the scene is of utmost importance. No first responder should become a secondary victim at the site of a grain storage</a:t>
            </a:r>
            <a:r>
              <a:rPr lang="en-US" baseline="0" dirty="0" smtClean="0"/>
              <a:t> and handling emergency. Every first responder has the right to return from an emergency the same way they went.</a:t>
            </a:r>
            <a:endParaRPr lang="en-US" dirty="0" smtClean="0"/>
          </a:p>
          <a:p>
            <a:endParaRPr lang="en-US" dirty="0" smtClean="0"/>
          </a:p>
          <a:p>
            <a:r>
              <a:rPr lang="en-US" dirty="0" smtClean="0"/>
              <a:t>Point</a:t>
            </a:r>
            <a:r>
              <a:rPr lang="en-US" baseline="0" dirty="0" smtClean="0"/>
              <a:t> out that all the Power Points presented during the training are available for later review at www.grainsafety.com.</a:t>
            </a:r>
          </a:p>
          <a:p>
            <a:endParaRPr lang="en-US" dirty="0" smtClean="0"/>
          </a:p>
        </p:txBody>
      </p:sp>
      <p:sp>
        <p:nvSpPr>
          <p:cNvPr id="4" name="Slide Number Placeholder 3"/>
          <p:cNvSpPr>
            <a:spLocks noGrp="1"/>
          </p:cNvSpPr>
          <p:nvPr>
            <p:ph type="sldNum" sz="quarter" idx="5"/>
          </p:nvPr>
        </p:nvSpPr>
        <p:spPr/>
        <p:txBody>
          <a:bodyPr/>
          <a:lstStyle/>
          <a:p>
            <a:pPr>
              <a:defRPr/>
            </a:pPr>
            <a:fld id="{C0AC8BB5-D34F-4FE7-B674-98F004233315}" type="slidenum">
              <a:rPr lang="en-US" smtClean="0"/>
              <a:pPr>
                <a:defRPr/>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Instructor Notes:</a:t>
            </a:r>
          </a:p>
          <a:p>
            <a:endParaRPr lang="en-US" dirty="0" smtClean="0"/>
          </a:p>
          <a:p>
            <a:r>
              <a:rPr lang="en-US" dirty="0" smtClean="0"/>
              <a:t>Every worker in America has the right to return home at the end of the day safe and healthy.</a:t>
            </a:r>
          </a:p>
          <a:p>
            <a:endParaRPr lang="en-US" dirty="0" smtClean="0"/>
          </a:p>
          <a:p>
            <a:r>
              <a:rPr lang="en-US" dirty="0" smtClean="0"/>
              <a:t>Every emergency first responder has the same right.</a:t>
            </a:r>
          </a:p>
          <a:p>
            <a:endParaRPr lang="en-US" dirty="0" smtClean="0"/>
          </a:p>
          <a:p>
            <a:r>
              <a:rPr lang="en-US" dirty="0" smtClean="0"/>
              <a:t>In this entrapment case in Georgia an</a:t>
            </a:r>
            <a:r>
              <a:rPr lang="en-US" baseline="0" dirty="0" smtClean="0"/>
              <a:t> </a:t>
            </a:r>
            <a:r>
              <a:rPr lang="en-US" dirty="0" smtClean="0"/>
              <a:t>untrained first responder became a secondary victim who had to be extricated along with the initial victim.</a:t>
            </a:r>
          </a:p>
          <a:p>
            <a:endParaRPr lang="en-US" dirty="0" smtClean="0"/>
          </a:p>
          <a:p>
            <a:r>
              <a:rPr lang="en-US" dirty="0" smtClean="0"/>
              <a:t>It is one of the primary goals of this training to prevent this type of incident.</a:t>
            </a:r>
          </a:p>
        </p:txBody>
      </p:sp>
      <p:sp>
        <p:nvSpPr>
          <p:cNvPr id="4" name="Slide Number Placeholder 3"/>
          <p:cNvSpPr>
            <a:spLocks noGrp="1"/>
          </p:cNvSpPr>
          <p:nvPr>
            <p:ph type="sldNum" sz="quarter" idx="5"/>
          </p:nvPr>
        </p:nvSpPr>
        <p:spPr/>
        <p:txBody>
          <a:bodyPr/>
          <a:lstStyle/>
          <a:p>
            <a:pPr>
              <a:defRPr/>
            </a:pPr>
            <a:fld id="{06DAED15-02A2-4091-A8CE-0E279EC4B7CD}" type="slidenum">
              <a:rPr lang="en-US" smtClean="0"/>
              <a:pPr>
                <a:defRPr/>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Instructor Notes:</a:t>
            </a:r>
          </a:p>
          <a:p>
            <a:endParaRPr lang="en-US" dirty="0" smtClean="0"/>
          </a:p>
          <a:p>
            <a:r>
              <a:rPr lang="en-US" dirty="0" smtClean="0"/>
              <a:t>Though different agents were involved, reference to the explosion at the fertilizer facility in West, Texas in which 12 first responders lost their lives, may</a:t>
            </a:r>
            <a:r>
              <a:rPr lang="en-US" baseline="0" dirty="0" smtClean="0"/>
              <a:t> prove a useful tool to reinforce the potential risks involved in responding to a large, complex agricultural facility.</a:t>
            </a:r>
          </a:p>
          <a:p>
            <a:endParaRPr lang="en-US" baseline="0" dirty="0" smtClean="0"/>
          </a:p>
        </p:txBody>
      </p:sp>
      <p:sp>
        <p:nvSpPr>
          <p:cNvPr id="4" name="Slide Number Placeholder 3"/>
          <p:cNvSpPr>
            <a:spLocks noGrp="1"/>
          </p:cNvSpPr>
          <p:nvPr>
            <p:ph type="sldNum" sz="quarter" idx="10"/>
          </p:nvPr>
        </p:nvSpPr>
        <p:spPr/>
        <p:txBody>
          <a:bodyPr/>
          <a:lstStyle/>
          <a:p>
            <a:pPr>
              <a:defRPr/>
            </a:pPr>
            <a:fld id="{FA2B54A8-F756-429E-95C0-7C8E0DBAB6C3}" type="slidenum">
              <a:rPr lang="en-US" smtClean="0"/>
              <a:pPr>
                <a:defRPr/>
              </a:pPr>
              <a:t>7</a:t>
            </a:fld>
            <a:endParaRPr lang="en-US" dirty="0"/>
          </a:p>
        </p:txBody>
      </p:sp>
    </p:spTree>
    <p:extLst>
      <p:ext uri="{BB962C8B-B14F-4D97-AF65-F5344CB8AC3E}">
        <p14:creationId xmlns:p14="http://schemas.microsoft.com/office/powerpoint/2010/main" val="23759032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Instructor Notes:</a:t>
            </a:r>
          </a:p>
          <a:p>
            <a:endParaRPr lang="en-US" sz="1000" dirty="0" smtClean="0"/>
          </a:p>
          <a:p>
            <a:r>
              <a:rPr lang="en-US" dirty="0" smtClean="0"/>
              <a:t>Considerable attention is given to the status of grain storage and handling facilities in the federal regulatory language that governs safety and health work practices. In some cases, such as grain storage and handling facilities located on farms, feedlots, and certain seed processing operations, the current Federal and State OSHA regulations may not apply. This is true even though the majority of incidents historically have occurred at these facilities. For additional insight into the exempt versus non-exempt issues see Attachment 21 that addresses OSHA interpretations regarding exempt agricultural operations.</a:t>
            </a:r>
          </a:p>
          <a:p>
            <a:endParaRPr lang="en-US" sz="1000" dirty="0" smtClean="0"/>
          </a:p>
          <a:p>
            <a:r>
              <a:rPr lang="en-US" dirty="0" smtClean="0"/>
              <a:t>This training does not distinguish between exempt and non-exempt facilities. It is designed to provide training to first responders at any site that transports, stores, or processes free flowing agricultural materials, including grain and feed.</a:t>
            </a:r>
          </a:p>
          <a:p>
            <a:endParaRPr lang="en-US" dirty="0" smtClean="0"/>
          </a:p>
          <a:p>
            <a:r>
              <a:rPr lang="en-US" dirty="0" smtClean="0"/>
              <a:t>Do not assume that participating first responders are familiar with the relevant OSHA Standards such as 1910.272 or 1910.146. Most are not. Copies of these</a:t>
            </a:r>
            <a:r>
              <a:rPr lang="en-US" baseline="0" dirty="0" smtClean="0"/>
              <a:t> </a:t>
            </a:r>
            <a:r>
              <a:rPr lang="en-US" dirty="0" smtClean="0"/>
              <a:t>standards are included in the Instructor Guide as Attachments 1 and 2. You may wish to review them prior to the class or direct participants to them at www.grainsafety.com</a:t>
            </a:r>
            <a:r>
              <a:rPr lang="en-US" baseline="0" dirty="0" smtClean="0"/>
              <a:t> or the official OSHA website (www.osha.gov).</a:t>
            </a:r>
            <a:endParaRPr lang="en-US" dirty="0" smtClean="0"/>
          </a:p>
          <a:p>
            <a:endParaRPr lang="en-US" dirty="0" smtClean="0"/>
          </a:p>
        </p:txBody>
      </p:sp>
      <p:sp>
        <p:nvSpPr>
          <p:cNvPr id="4" name="Slide Number Placeholder 3"/>
          <p:cNvSpPr>
            <a:spLocks noGrp="1"/>
          </p:cNvSpPr>
          <p:nvPr>
            <p:ph type="sldNum" sz="quarter" idx="5"/>
          </p:nvPr>
        </p:nvSpPr>
        <p:spPr/>
        <p:txBody>
          <a:bodyPr/>
          <a:lstStyle/>
          <a:p>
            <a:pPr>
              <a:defRPr/>
            </a:pPr>
            <a:fld id="{4ACCCDEE-7AE0-4241-805E-B19A793363F3}" type="slidenum">
              <a:rPr lang="en-US" smtClean="0"/>
              <a:pPr>
                <a:defRPr/>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100" dirty="0" smtClean="0"/>
              <a:t>Instructor Notes:</a:t>
            </a:r>
          </a:p>
          <a:p>
            <a:endParaRPr lang="en-US" sz="800" dirty="0" smtClean="0"/>
          </a:p>
          <a:p>
            <a:r>
              <a:rPr lang="en-US" sz="1100" dirty="0" smtClean="0"/>
              <a:t>Review who the course is designed for. Point out that in many rural communities the first responders to a grain-related incident will be volunteers, many of whom may not have much experience or knowledge related to grain storage, handling, or processing facilities. In the past, most rescues and rescue attempts were conducted by a diverse group of volunteer and paid first responders and rarely involved highly trained tactical rescue teams.</a:t>
            </a:r>
          </a:p>
          <a:p>
            <a:endParaRPr lang="en-US" sz="800" dirty="0" smtClean="0"/>
          </a:p>
          <a:p>
            <a:r>
              <a:rPr lang="en-US" sz="1100" dirty="0" smtClean="0"/>
              <a:t>Again, the focus is basic awareness and the goal is to conduct a safe and successful response without causing additional victims at the scene.</a:t>
            </a:r>
          </a:p>
          <a:p>
            <a:endParaRPr lang="en-US" sz="800" dirty="0" smtClean="0"/>
          </a:p>
          <a:p>
            <a:r>
              <a:rPr lang="en-US" sz="1100" dirty="0" smtClean="0"/>
              <a:t>As an instructor, anticipate a wide range of skill sets and experiences in the class. Some of the participants will ask questions that are incredibly basic, while others will push you for a deeper understanding of the issues.</a:t>
            </a:r>
          </a:p>
          <a:p>
            <a:endParaRPr lang="en-US" sz="800" dirty="0" smtClean="0"/>
          </a:p>
          <a:p>
            <a:r>
              <a:rPr lang="en-US" sz="1100" dirty="0" smtClean="0"/>
              <a:t>Once again, the goal is to raise the basic awareness level across the board in order to reduce the risk of injury for all first responders. Spend more time responding to the easy questions and encourage those with more experience and training to be mentors to the others, especially during breaks and over lunch.</a:t>
            </a:r>
          </a:p>
          <a:p>
            <a:endParaRPr lang="en-US" sz="800" dirty="0" smtClean="0"/>
          </a:p>
          <a:p>
            <a:r>
              <a:rPr lang="en-US" sz="1100" dirty="0" smtClean="0"/>
              <a:t>Remind participants that most states provide complimentary training that would enhance first responder capabilities. This includes ropes and high angle rescue, confined space rescue and monitoring of toxic environments.</a:t>
            </a:r>
          </a:p>
        </p:txBody>
      </p:sp>
      <p:sp>
        <p:nvSpPr>
          <p:cNvPr id="4" name="Slide Number Placeholder 3"/>
          <p:cNvSpPr>
            <a:spLocks noGrp="1"/>
          </p:cNvSpPr>
          <p:nvPr>
            <p:ph type="sldNum" sz="quarter" idx="5"/>
          </p:nvPr>
        </p:nvSpPr>
        <p:spPr/>
        <p:txBody>
          <a:bodyPr/>
          <a:lstStyle/>
          <a:p>
            <a:pPr>
              <a:defRPr/>
            </a:pPr>
            <a:fld id="{856C873F-E1C8-4608-B17A-6F33B54704A0}" type="slidenum">
              <a:rPr lang="en-US" smtClean="0"/>
              <a:pPr>
                <a:defRPr/>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fld id="{849E2633-00D0-4142-BCF3-AC35D75494DA}" type="datetime1">
              <a:rPr lang="en-US" smtClean="0"/>
              <a:t>4/19/2017</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556751B6-D7AC-4F22-9532-C10B0A1CD7D6}" type="slidenum">
              <a:rPr lang="en-US" smtClean="0"/>
              <a:pPr>
                <a:defRPr/>
              </a:pPr>
              <a:t>‹#›</a:t>
            </a:fld>
            <a:endParaRPr lang="en-US" dirty="0"/>
          </a:p>
        </p:txBody>
      </p:sp>
    </p:spTree>
    <p:extLst>
      <p:ext uri="{BB962C8B-B14F-4D97-AF65-F5344CB8AC3E}">
        <p14:creationId xmlns:p14="http://schemas.microsoft.com/office/powerpoint/2010/main" val="34418765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198957D8-9FF5-404D-BCCD-6CC99E3E07F4}" type="datetime1">
              <a:rPr lang="en-US" smtClean="0"/>
              <a:t>4/19/2017</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81BFA60B-778A-44DF-8DC6-AA77B1DFBEFB}" type="slidenum">
              <a:rPr lang="en-US" smtClean="0"/>
              <a:pPr>
                <a:defRPr/>
              </a:pPr>
              <a:t>‹#›</a:t>
            </a:fld>
            <a:endParaRPr lang="en-US" dirty="0"/>
          </a:p>
        </p:txBody>
      </p:sp>
    </p:spTree>
    <p:extLst>
      <p:ext uri="{BB962C8B-B14F-4D97-AF65-F5344CB8AC3E}">
        <p14:creationId xmlns:p14="http://schemas.microsoft.com/office/powerpoint/2010/main" val="1303063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2592A468-1194-4BF1-997C-930019BC2FF8}" type="datetime1">
              <a:rPr lang="en-US" smtClean="0"/>
              <a:t>4/19/2017</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D8D78B9B-AFB8-4852-89CC-7CEACBAE4153}" type="slidenum">
              <a:rPr lang="en-US" smtClean="0"/>
              <a:pPr>
                <a:defRPr/>
              </a:pPr>
              <a:t>‹#›</a:t>
            </a:fld>
            <a:endParaRPr lang="en-US" dirty="0"/>
          </a:p>
        </p:txBody>
      </p:sp>
    </p:spTree>
    <p:extLst>
      <p:ext uri="{BB962C8B-B14F-4D97-AF65-F5344CB8AC3E}">
        <p14:creationId xmlns:p14="http://schemas.microsoft.com/office/powerpoint/2010/main" val="18377469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A02B57D9-330A-4E2B-B478-2FD02E9B877B}" type="datetime1">
              <a:rPr lang="en-US" smtClean="0"/>
              <a:t>4/19/2017</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C1484771-31EF-4CC8-92B5-4FB4F7F18461}" type="slidenum">
              <a:rPr lang="en-US" smtClean="0"/>
              <a:pPr>
                <a:defRPr/>
              </a:pPr>
              <a:t>‹#›</a:t>
            </a:fld>
            <a:endParaRPr lang="en-US" dirty="0"/>
          </a:p>
        </p:txBody>
      </p:sp>
    </p:spTree>
    <p:extLst>
      <p:ext uri="{BB962C8B-B14F-4D97-AF65-F5344CB8AC3E}">
        <p14:creationId xmlns:p14="http://schemas.microsoft.com/office/powerpoint/2010/main" val="25902584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597676BF-5C8C-4C58-8E3F-CCD2C2107592}" type="datetime1">
              <a:rPr lang="en-US" smtClean="0"/>
              <a:t>4/19/2017</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DD07710B-6FC7-46B1-A41F-79DE7E12801F}" type="slidenum">
              <a:rPr lang="en-US" smtClean="0"/>
              <a:pPr>
                <a:defRPr/>
              </a:pPr>
              <a:t>‹#›</a:t>
            </a:fld>
            <a:endParaRPr lang="en-US" dirty="0"/>
          </a:p>
        </p:txBody>
      </p:sp>
    </p:spTree>
    <p:extLst>
      <p:ext uri="{BB962C8B-B14F-4D97-AF65-F5344CB8AC3E}">
        <p14:creationId xmlns:p14="http://schemas.microsoft.com/office/powerpoint/2010/main" val="13568041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fld id="{F414E9BA-744E-42F8-9A04-F55108A78F4A}" type="datetime1">
              <a:rPr lang="en-US" smtClean="0"/>
              <a:t>4/19/2017</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1543C845-E680-46CD-ADCE-BA5AD9135282}" type="slidenum">
              <a:rPr lang="en-US" smtClean="0"/>
              <a:pPr>
                <a:defRPr/>
              </a:pPr>
              <a:t>‹#›</a:t>
            </a:fld>
            <a:endParaRPr lang="en-US" dirty="0"/>
          </a:p>
        </p:txBody>
      </p:sp>
    </p:spTree>
    <p:extLst>
      <p:ext uri="{BB962C8B-B14F-4D97-AF65-F5344CB8AC3E}">
        <p14:creationId xmlns:p14="http://schemas.microsoft.com/office/powerpoint/2010/main" val="28184432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fld id="{46C1287C-00D3-47F6-B28E-5E0F1245D8C7}" type="datetime1">
              <a:rPr lang="en-US" smtClean="0"/>
              <a:t>4/19/2017</a:t>
            </a:fld>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97527458-A943-42BA-BF50-3DDAA4F666FC}" type="slidenum">
              <a:rPr lang="en-US" smtClean="0"/>
              <a:pPr>
                <a:defRPr/>
              </a:pPr>
              <a:t>‹#›</a:t>
            </a:fld>
            <a:endParaRPr lang="en-US" dirty="0"/>
          </a:p>
        </p:txBody>
      </p:sp>
    </p:spTree>
    <p:extLst>
      <p:ext uri="{BB962C8B-B14F-4D97-AF65-F5344CB8AC3E}">
        <p14:creationId xmlns:p14="http://schemas.microsoft.com/office/powerpoint/2010/main" val="13170125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38D1CBDB-138B-4F0A-A2F9-6E3E5E54D286}" type="datetime1">
              <a:rPr lang="en-US" smtClean="0"/>
              <a:t>4/19/2017</a:t>
            </a:fld>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07AB9252-B7A9-4507-90DC-4DD6331D66DD}" type="slidenum">
              <a:rPr lang="en-US" smtClean="0"/>
              <a:pPr>
                <a:defRPr/>
              </a:pPr>
              <a:t>‹#›</a:t>
            </a:fld>
            <a:endParaRPr lang="en-US" dirty="0"/>
          </a:p>
        </p:txBody>
      </p:sp>
    </p:spTree>
    <p:extLst>
      <p:ext uri="{BB962C8B-B14F-4D97-AF65-F5344CB8AC3E}">
        <p14:creationId xmlns:p14="http://schemas.microsoft.com/office/powerpoint/2010/main" val="20009816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D40039FE-9249-46EC-83E6-CD666E338353}" type="datetime1">
              <a:rPr lang="en-US" smtClean="0"/>
              <a:t>4/19/2017</a:t>
            </a:fld>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8102EEF5-76FD-4C0C-A171-78251E0FB330}" type="slidenum">
              <a:rPr lang="en-US" smtClean="0"/>
              <a:pPr>
                <a:defRPr/>
              </a:pPr>
              <a:t>‹#›</a:t>
            </a:fld>
            <a:endParaRPr lang="en-US" dirty="0"/>
          </a:p>
        </p:txBody>
      </p:sp>
    </p:spTree>
    <p:extLst>
      <p:ext uri="{BB962C8B-B14F-4D97-AF65-F5344CB8AC3E}">
        <p14:creationId xmlns:p14="http://schemas.microsoft.com/office/powerpoint/2010/main" val="14176738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D868A0AE-FE4F-4EC8-ADB6-1FF1D2D71A60}" type="datetime1">
              <a:rPr lang="en-US" smtClean="0"/>
              <a:t>4/19/2017</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076D2C82-3A9F-4C40-ADBB-90B69353BF5D}" type="slidenum">
              <a:rPr lang="en-US" smtClean="0"/>
              <a:pPr>
                <a:defRPr/>
              </a:pPr>
              <a:t>‹#›</a:t>
            </a:fld>
            <a:endParaRPr lang="en-US" dirty="0"/>
          </a:p>
        </p:txBody>
      </p:sp>
    </p:spTree>
    <p:extLst>
      <p:ext uri="{BB962C8B-B14F-4D97-AF65-F5344CB8AC3E}">
        <p14:creationId xmlns:p14="http://schemas.microsoft.com/office/powerpoint/2010/main" val="40481536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73E0F828-7431-48C6-BD09-5C674B91D69B}" type="datetime1">
              <a:rPr lang="en-US" smtClean="0"/>
              <a:t>4/19/2017</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077F7F52-C0D2-4FC5-80EC-9397DC9C5E70}" type="slidenum">
              <a:rPr lang="en-US" smtClean="0"/>
              <a:pPr>
                <a:defRPr/>
              </a:pPr>
              <a:t>‹#›</a:t>
            </a:fld>
            <a:endParaRPr lang="en-US" dirty="0"/>
          </a:p>
        </p:txBody>
      </p:sp>
    </p:spTree>
    <p:extLst>
      <p:ext uri="{BB962C8B-B14F-4D97-AF65-F5344CB8AC3E}">
        <p14:creationId xmlns:p14="http://schemas.microsoft.com/office/powerpoint/2010/main" val="8225183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DCAEF6AC-4017-4064-9040-B9EE919813A5}" type="datetime1">
              <a:rPr lang="en-US" smtClean="0"/>
              <a:t>4/19/2017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967B08BD-99BE-4048-8047-3EC1581975DF}" type="slidenum">
              <a:rPr lang="en-US" smtClean="0"/>
              <a:pPr>
                <a:defRPr/>
              </a:pPr>
              <a:t>‹#›</a:t>
            </a:fld>
            <a:endParaRPr lang="en-US" dirty="0"/>
          </a:p>
        </p:txBody>
      </p:sp>
    </p:spTree>
    <p:extLst>
      <p:ext uri="{BB962C8B-B14F-4D97-AF65-F5344CB8AC3E}">
        <p14:creationId xmlns:p14="http://schemas.microsoft.com/office/powerpoint/2010/main" val="1128991796"/>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https://scontent-b.xx.fbcdn.net/hphotos-prn2/v/t35/1548063_807679185915965_693248902_o.jpg?oh=312365f11b9e8a1e63d585645c079d94&amp;oe=52FD954A"/>
          <p:cNvPicPr/>
          <p:nvPr/>
        </p:nvPicPr>
        <p:blipFill>
          <a:blip r:embed="rId3" cstate="email">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a:ext>
            </a:extLst>
          </a:blip>
          <a:srcRect/>
          <a:stretch>
            <a:fillRect/>
          </a:stretch>
        </p:blipFill>
        <p:spPr bwMode="auto">
          <a:xfrm>
            <a:off x="-12844" y="0"/>
            <a:ext cx="9156843" cy="6858000"/>
          </a:xfrm>
          <a:prstGeom prst="rect">
            <a:avLst/>
          </a:prstGeom>
          <a:noFill/>
          <a:ln>
            <a:noFill/>
          </a:ln>
        </p:spPr>
      </p:pic>
      <p:sp>
        <p:nvSpPr>
          <p:cNvPr id="6" name="Rectangle 5" title="Text box - basic first responder training for incidents involving grain storage and handling facilities / intorduction, pretesting and training overview"/>
          <p:cNvSpPr/>
          <p:nvPr/>
        </p:nvSpPr>
        <p:spPr>
          <a:xfrm>
            <a:off x="401379" y="1022497"/>
            <a:ext cx="8305800" cy="3276600"/>
          </a:xfrm>
          <a:prstGeom prst="rect">
            <a:avLst/>
          </a:prstGeom>
          <a:solidFill>
            <a:schemeClr val="lt1">
              <a:alpha val="72000"/>
            </a:schemeClr>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itle 1"/>
          <p:cNvSpPr>
            <a:spLocks noGrp="1"/>
          </p:cNvSpPr>
          <p:nvPr>
            <p:ph type="ctrTitle"/>
          </p:nvPr>
        </p:nvSpPr>
        <p:spPr>
          <a:xfrm>
            <a:off x="172779" y="717697"/>
            <a:ext cx="8534400" cy="3886200"/>
          </a:xfrm>
        </p:spPr>
        <p:txBody>
          <a:bodyPr/>
          <a:lstStyle/>
          <a:p>
            <a:pPr algn="ctr" eaLnBrk="1" fontAlgn="auto" hangingPunct="1">
              <a:spcAft>
                <a:spcPts val="0"/>
              </a:spcAft>
              <a:defRPr/>
            </a:pPr>
            <a:r>
              <a:rPr lang="en-US" sz="3100" b="1" dirty="0" smtClean="0">
                <a:solidFill>
                  <a:schemeClr val="tx1"/>
                </a:solidFill>
                <a:latin typeface="Corbel" panose="020B0503020204020204" pitchFamily="34" charset="0"/>
              </a:rPr>
              <a:t>Basic First Responder Training </a:t>
            </a:r>
            <a:br>
              <a:rPr lang="en-US" sz="3100" b="1" dirty="0" smtClean="0">
                <a:solidFill>
                  <a:schemeClr val="tx1"/>
                </a:solidFill>
                <a:latin typeface="Corbel" panose="020B0503020204020204" pitchFamily="34" charset="0"/>
              </a:rPr>
            </a:br>
            <a:r>
              <a:rPr lang="en-US" sz="3100" b="1" dirty="0" smtClean="0">
                <a:solidFill>
                  <a:schemeClr val="tx1"/>
                </a:solidFill>
                <a:latin typeface="Corbel" panose="020B0503020204020204" pitchFamily="34" charset="0"/>
              </a:rPr>
              <a:t>For Incidents Involving </a:t>
            </a:r>
            <a:br>
              <a:rPr lang="en-US" sz="3100" b="1" dirty="0" smtClean="0">
                <a:solidFill>
                  <a:schemeClr val="tx1"/>
                </a:solidFill>
                <a:latin typeface="Corbel" panose="020B0503020204020204" pitchFamily="34" charset="0"/>
              </a:rPr>
            </a:br>
            <a:r>
              <a:rPr lang="en-US" sz="3100" b="1" dirty="0" smtClean="0">
                <a:solidFill>
                  <a:schemeClr val="tx1"/>
                </a:solidFill>
                <a:latin typeface="Corbel" panose="020B0503020204020204" pitchFamily="34" charset="0"/>
              </a:rPr>
              <a:t>Grain Storage and Handling Facilities</a:t>
            </a:r>
            <a:br>
              <a:rPr lang="en-US" sz="3100" b="1" dirty="0" smtClean="0">
                <a:solidFill>
                  <a:schemeClr val="tx1"/>
                </a:solidFill>
                <a:latin typeface="Corbel" panose="020B0503020204020204" pitchFamily="34" charset="0"/>
              </a:rPr>
            </a:br>
            <a:r>
              <a:rPr lang="en-US" sz="3100" b="1" dirty="0">
                <a:solidFill>
                  <a:schemeClr val="tx1"/>
                </a:solidFill>
                <a:latin typeface="Corbel" panose="020B0503020204020204" pitchFamily="34" charset="0"/>
              </a:rPr>
              <a:t/>
            </a:r>
            <a:br>
              <a:rPr lang="en-US" sz="3100" b="1" dirty="0">
                <a:solidFill>
                  <a:schemeClr val="tx1"/>
                </a:solidFill>
                <a:latin typeface="Corbel" panose="020B0503020204020204" pitchFamily="34" charset="0"/>
              </a:rPr>
            </a:br>
            <a:r>
              <a:rPr lang="en-US" sz="3100" b="1" i="1" dirty="0" smtClean="0">
                <a:solidFill>
                  <a:schemeClr val="tx1"/>
                </a:solidFill>
                <a:latin typeface="Corbel" panose="020B0503020204020204" pitchFamily="34" charset="0"/>
              </a:rPr>
              <a:t>Introduction – Pre-Testing – </a:t>
            </a:r>
            <a:br>
              <a:rPr lang="en-US" sz="3100" b="1" i="1" dirty="0" smtClean="0">
                <a:solidFill>
                  <a:schemeClr val="tx1"/>
                </a:solidFill>
                <a:latin typeface="Corbel" panose="020B0503020204020204" pitchFamily="34" charset="0"/>
              </a:rPr>
            </a:br>
            <a:r>
              <a:rPr lang="en-US" sz="3100" b="1" i="1" dirty="0" smtClean="0">
                <a:solidFill>
                  <a:schemeClr val="tx1"/>
                </a:solidFill>
                <a:latin typeface="Corbel" panose="020B0503020204020204" pitchFamily="34" charset="0"/>
              </a:rPr>
              <a:t>Training Overview</a:t>
            </a:r>
            <a:endParaRPr lang="en-US" sz="3100" b="1" dirty="0">
              <a:solidFill>
                <a:schemeClr val="tx1"/>
              </a:solidFill>
              <a:latin typeface="Corbel" panose="020B0503020204020204" pitchFamily="34" charset="0"/>
            </a:endParaRPr>
          </a:p>
        </p:txBody>
      </p:sp>
      <p:sp>
        <p:nvSpPr>
          <p:cNvPr id="9220" name="Subtitle 2"/>
          <p:cNvSpPr>
            <a:spLocks noGrp="1"/>
          </p:cNvSpPr>
          <p:nvPr>
            <p:ph type="subTitle" idx="1"/>
          </p:nvPr>
        </p:nvSpPr>
        <p:spPr>
          <a:xfrm>
            <a:off x="210879" y="5486400"/>
            <a:ext cx="8686800" cy="1371600"/>
          </a:xfrm>
        </p:spPr>
        <p:txBody>
          <a:bodyPr/>
          <a:lstStyle/>
          <a:p>
            <a:pPr marR="0" algn="ctr" eaLnBrk="1" hangingPunct="1">
              <a:lnSpc>
                <a:spcPct val="60000"/>
              </a:lnSpc>
            </a:pPr>
            <a:r>
              <a:rPr lang="en-US" sz="1050" b="1" i="1" dirty="0" smtClean="0">
                <a:solidFill>
                  <a:schemeClr val="tx1"/>
                </a:solidFill>
                <a:latin typeface="Georgia" pitchFamily="18" charset="0"/>
              </a:rPr>
              <a:t>Developed by:</a:t>
            </a:r>
          </a:p>
          <a:p>
            <a:pPr lvl="1" eaLnBrk="1" hangingPunct="1">
              <a:lnSpc>
                <a:spcPct val="60000"/>
              </a:lnSpc>
            </a:pPr>
            <a:r>
              <a:rPr lang="en-US" sz="1050" b="1" dirty="0" smtClean="0">
                <a:solidFill>
                  <a:schemeClr val="tx1"/>
                </a:solidFill>
                <a:latin typeface="Georgia" pitchFamily="18" charset="0"/>
              </a:rPr>
              <a:t>Purdue University</a:t>
            </a:r>
          </a:p>
          <a:p>
            <a:pPr lvl="1" eaLnBrk="1" hangingPunct="1">
              <a:lnSpc>
                <a:spcPct val="60000"/>
              </a:lnSpc>
            </a:pPr>
            <a:r>
              <a:rPr lang="en-US" sz="1050" b="1" dirty="0" smtClean="0">
                <a:solidFill>
                  <a:schemeClr val="tx1"/>
                </a:solidFill>
                <a:latin typeface="Georgia" pitchFamily="18" charset="0"/>
              </a:rPr>
              <a:t>Agricultural Safety and Health Program</a:t>
            </a:r>
          </a:p>
          <a:p>
            <a:pPr lvl="1" eaLnBrk="1" hangingPunct="1">
              <a:lnSpc>
                <a:spcPct val="60000"/>
              </a:lnSpc>
            </a:pPr>
            <a:r>
              <a:rPr lang="en-US" sz="1050" b="1" dirty="0" smtClean="0">
                <a:solidFill>
                  <a:schemeClr val="tx1"/>
                </a:solidFill>
                <a:latin typeface="Georgia" pitchFamily="18" charset="0"/>
              </a:rPr>
              <a:t>Department of Agricultural and Biological Engineering</a:t>
            </a:r>
          </a:p>
          <a:p>
            <a:pPr lvl="1" eaLnBrk="1" hangingPunct="1">
              <a:lnSpc>
                <a:spcPct val="60000"/>
              </a:lnSpc>
            </a:pPr>
            <a:r>
              <a:rPr lang="en-US" sz="1050" b="1" dirty="0" smtClean="0">
                <a:solidFill>
                  <a:schemeClr val="tx1"/>
                </a:solidFill>
                <a:latin typeface="Georgia" pitchFamily="18" charset="0"/>
              </a:rPr>
              <a:t>West Lafayette, IN</a:t>
            </a:r>
          </a:p>
          <a:p>
            <a:pPr marR="0" algn="l" eaLnBrk="1" hangingPunct="1">
              <a:lnSpc>
                <a:spcPct val="60000"/>
              </a:lnSpc>
            </a:pPr>
            <a:endParaRPr lang="en-US" sz="1050" b="1" dirty="0" smtClean="0">
              <a:solidFill>
                <a:schemeClr val="tx1"/>
              </a:solidFill>
              <a:latin typeface="Georgia" pitchFamily="18" charset="0"/>
            </a:endParaRPr>
          </a:p>
          <a:p>
            <a:pPr marR="0" algn="l" eaLnBrk="1" hangingPunct="1">
              <a:lnSpc>
                <a:spcPct val="80000"/>
              </a:lnSpc>
            </a:pPr>
            <a:r>
              <a:rPr lang="en-US" sz="1050" b="1" i="1" dirty="0" smtClean="0">
                <a:solidFill>
                  <a:schemeClr val="tx1"/>
                </a:solidFill>
                <a:latin typeface="Georgia" pitchFamily="18" charset="0"/>
              </a:rPr>
              <a:t>This material was produced under grant number SH23575SH2</a:t>
            </a:r>
            <a:r>
              <a:rPr lang="en-US" sz="1050" b="1" i="1" dirty="0" smtClean="0"/>
              <a:t> </a:t>
            </a:r>
            <a:r>
              <a:rPr lang="en-US" sz="1050" b="1" i="1" dirty="0" smtClean="0">
                <a:solidFill>
                  <a:schemeClr val="tx1"/>
                </a:solidFill>
                <a:latin typeface="Georgia" pitchFamily="18" charset="0"/>
              </a:rPr>
              <a:t>from the Occupational Safety and Health Administration, U.S. Department of Labor.  It does not necessarily reflect the views or policies of the U.S. Department of Labor, nor does mention of trade names, commercial products, or organizations imply endorsements by the U.S. Government.</a:t>
            </a:r>
            <a:endParaRPr lang="en-US" sz="1050" dirty="0" smtClean="0">
              <a:solidFill>
                <a:schemeClr val="tx1"/>
              </a:solidFill>
              <a:latin typeface="Georgia" pitchFamily="18" charset="0"/>
            </a:endParaRPr>
          </a:p>
          <a:p>
            <a:pPr marR="0" algn="l" eaLnBrk="1" hangingPunct="1">
              <a:lnSpc>
                <a:spcPct val="60000"/>
              </a:lnSpc>
            </a:pPr>
            <a:endParaRPr lang="en-US" sz="1050" b="1" dirty="0" smtClean="0">
              <a:solidFill>
                <a:schemeClr val="tx1"/>
              </a:solidFill>
              <a:latin typeface="Georgia"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noAutofit/>
          </a:bodyPr>
          <a:lstStyle/>
          <a:p>
            <a:pPr eaLnBrk="1" fontAlgn="auto" hangingPunct="1">
              <a:spcAft>
                <a:spcPts val="0"/>
              </a:spcAft>
              <a:defRPr/>
            </a:pPr>
            <a:r>
              <a:rPr lang="en-US" sz="3600" b="1" dirty="0" smtClean="0">
                <a:latin typeface="Corbel" pitchFamily="34" charset="0"/>
              </a:rPr>
              <a:t>Minimum Core Competencies</a:t>
            </a:r>
            <a:endParaRPr lang="en-US" sz="3600" b="1" dirty="0">
              <a:latin typeface="Corbel" pitchFamily="34" charset="0"/>
            </a:endParaRPr>
          </a:p>
        </p:txBody>
      </p:sp>
      <p:sp>
        <p:nvSpPr>
          <p:cNvPr id="17410" name="Content Placeholder 2"/>
          <p:cNvSpPr>
            <a:spLocks noGrp="1"/>
          </p:cNvSpPr>
          <p:nvPr>
            <p:ph idx="1"/>
          </p:nvPr>
        </p:nvSpPr>
        <p:spPr>
          <a:xfrm>
            <a:off x="457200" y="1219200"/>
            <a:ext cx="8229600" cy="4572000"/>
          </a:xfrm>
        </p:spPr>
        <p:txBody>
          <a:bodyPr/>
          <a:lstStyle/>
          <a:p>
            <a:pPr marL="107950" indent="0" eaLnBrk="1" hangingPunct="1">
              <a:lnSpc>
                <a:spcPct val="150000"/>
              </a:lnSpc>
              <a:buFont typeface="Wingdings 3" pitchFamily="18" charset="2"/>
              <a:buNone/>
            </a:pPr>
            <a:r>
              <a:rPr lang="en-US" sz="2800" dirty="0" smtClean="0">
                <a:latin typeface="Corbel" pitchFamily="34" charset="0"/>
              </a:rPr>
              <a:t>The handout provided lists the minimum core competencies that you are expected to demonstrate at the completion of this training.</a:t>
            </a:r>
          </a:p>
          <a:p>
            <a:pPr marL="107950" indent="0" eaLnBrk="1" hangingPunct="1">
              <a:lnSpc>
                <a:spcPct val="150000"/>
              </a:lnSpc>
              <a:buFont typeface="Wingdings 3" pitchFamily="18" charset="2"/>
              <a:buNone/>
            </a:pPr>
            <a:endParaRPr lang="en-US" sz="2800" dirty="0">
              <a:latin typeface="Corbel" pitchFamily="34" charset="0"/>
            </a:endParaRPr>
          </a:p>
          <a:p>
            <a:pPr marL="107950" indent="0" eaLnBrk="1" hangingPunct="1">
              <a:lnSpc>
                <a:spcPct val="150000"/>
              </a:lnSpc>
              <a:buFont typeface="Wingdings 3" pitchFamily="18" charset="2"/>
              <a:buNone/>
            </a:pPr>
            <a:endParaRPr lang="en-US" sz="2800" dirty="0" smtClean="0">
              <a:latin typeface="Corbel" pitchFamily="34" charset="0"/>
            </a:endParaRPr>
          </a:p>
          <a:p>
            <a:pPr marL="107950" indent="0" eaLnBrk="1" hangingPunct="1">
              <a:buFont typeface="Wingdings 3" pitchFamily="18" charset="2"/>
              <a:buNone/>
            </a:pPr>
            <a:endParaRPr lang="en-US" sz="2800" dirty="0" smtClean="0">
              <a:latin typeface="Corbel" pitchFamily="34" charset="0"/>
            </a:endParaRPr>
          </a:p>
        </p:txBody>
      </p:sp>
      <p:pic>
        <p:nvPicPr>
          <p:cNvPr id="1026" name="Picture 2" descr="E:\DCIM\108___11\IMG_0879.JPG" title="Picture of a man by grain storag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9600" y="3354545"/>
            <a:ext cx="4020204" cy="301515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B:\Photos and Images and Videos\GRAIN BINS\CD SATRA Grain Bin Rescue 2006 Field Maier Beaty\Grain Bin Purdue 2006 Dirk Maier\P2010038.JPG" title="Pictrure from the Grain Bin Rescue 2006 Field Maier Beaty"/>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800600" y="3357183"/>
            <a:ext cx="4013168" cy="3009876"/>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pPr>
              <a:defRPr/>
            </a:pPr>
            <a:fld id="{C1484771-31EF-4CC8-92B5-4FB4F7F18461}" type="slidenum">
              <a:rPr lang="en-US" smtClean="0"/>
              <a:pPr>
                <a:defRPr/>
              </a:pPr>
              <a:t>10</a:t>
            </a:fld>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B:\Hamm\Pictures&amp;Music\Photos\Backgrounds\x Extinguisher training FEMA.jpg" title="Color background for a slide titled Training Overview"/>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3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274638"/>
            <a:ext cx="8229600" cy="1020762"/>
          </a:xfrm>
        </p:spPr>
        <p:txBody>
          <a:bodyPr>
            <a:noAutofit/>
          </a:bodyPr>
          <a:lstStyle/>
          <a:p>
            <a:pPr eaLnBrk="1" fontAlgn="auto" hangingPunct="1">
              <a:spcAft>
                <a:spcPts val="0"/>
              </a:spcAft>
              <a:defRPr/>
            </a:pPr>
            <a:r>
              <a:rPr lang="en-US" sz="3600" b="1" dirty="0" smtClean="0">
                <a:latin typeface="Corbel" pitchFamily="34" charset="0"/>
              </a:rPr>
              <a:t>Training </a:t>
            </a:r>
            <a:r>
              <a:rPr lang="en-US" sz="3600" b="1" dirty="0" smtClean="0">
                <a:latin typeface="Corbel" pitchFamily="34" charset="0"/>
              </a:rPr>
              <a:t>Overview </a:t>
            </a:r>
            <a:endParaRPr lang="en-US" sz="3600" b="1" dirty="0">
              <a:latin typeface="Corbel" pitchFamily="34" charset="0"/>
            </a:endParaRPr>
          </a:p>
        </p:txBody>
      </p:sp>
      <p:sp>
        <p:nvSpPr>
          <p:cNvPr id="15362" name="Content Placeholder 2"/>
          <p:cNvSpPr>
            <a:spLocks noGrp="1"/>
          </p:cNvSpPr>
          <p:nvPr>
            <p:ph idx="1"/>
          </p:nvPr>
        </p:nvSpPr>
        <p:spPr>
          <a:xfrm>
            <a:off x="457200" y="1219200"/>
            <a:ext cx="8229600" cy="4787900"/>
          </a:xfrm>
        </p:spPr>
        <p:txBody>
          <a:bodyPr>
            <a:normAutofit/>
          </a:bodyPr>
          <a:lstStyle/>
          <a:p>
            <a:pPr marL="109537" indent="0" eaLnBrk="1" hangingPunct="1">
              <a:buFont typeface="Wingdings 3" pitchFamily="18" charset="2"/>
              <a:buNone/>
              <a:defRPr/>
            </a:pPr>
            <a:r>
              <a:rPr lang="en-US" sz="2800" dirty="0" smtClean="0">
                <a:latin typeface="Corbel" pitchFamily="34" charset="0"/>
              </a:rPr>
              <a:t>Anticipated Outcomes:</a:t>
            </a:r>
          </a:p>
          <a:p>
            <a:pPr marL="623887" indent="-514350" eaLnBrk="1" hangingPunct="1">
              <a:buClr>
                <a:schemeClr val="bg2">
                  <a:lumMod val="50000"/>
                </a:schemeClr>
              </a:buClr>
              <a:buSzPct val="100000"/>
              <a:buFont typeface="+mj-lt"/>
              <a:buAutoNum type="arabicPeriod"/>
              <a:defRPr/>
            </a:pPr>
            <a:r>
              <a:rPr lang="en-US" sz="2800" dirty="0">
                <a:latin typeface="Corbel" pitchFamily="34" charset="0"/>
              </a:rPr>
              <a:t>Reduction in the frequency and severity of injuries to emergency first responders</a:t>
            </a:r>
          </a:p>
          <a:p>
            <a:pPr marL="623887" indent="-514350" eaLnBrk="1" hangingPunct="1">
              <a:buClr>
                <a:schemeClr val="bg2">
                  <a:lumMod val="50000"/>
                </a:schemeClr>
              </a:buClr>
              <a:buSzPct val="100000"/>
              <a:buFont typeface="+mj-lt"/>
              <a:buAutoNum type="arabicPeriod"/>
              <a:defRPr/>
            </a:pPr>
            <a:r>
              <a:rPr lang="en-US" sz="2800" dirty="0">
                <a:latin typeface="Corbel" pitchFamily="34" charset="0"/>
              </a:rPr>
              <a:t>Increase in the probability of successful rescues</a:t>
            </a:r>
          </a:p>
          <a:p>
            <a:pPr marL="623887" indent="-514350" eaLnBrk="1" hangingPunct="1">
              <a:buClr>
                <a:schemeClr val="bg2">
                  <a:lumMod val="50000"/>
                </a:schemeClr>
              </a:buClr>
              <a:buSzPct val="100000"/>
              <a:buFont typeface="+mj-lt"/>
              <a:buAutoNum type="arabicPeriod"/>
              <a:defRPr/>
            </a:pPr>
            <a:r>
              <a:rPr lang="en-US" sz="2800" dirty="0" smtClean="0">
                <a:latin typeface="Corbel" pitchFamily="34" charset="0"/>
              </a:rPr>
              <a:t>Increased participant awareness of general hazards in the grain industry</a:t>
            </a:r>
          </a:p>
          <a:p>
            <a:pPr marL="623887" indent="-514350" eaLnBrk="1" hangingPunct="1">
              <a:buClr>
                <a:schemeClr val="bg2">
                  <a:lumMod val="50000"/>
                </a:schemeClr>
              </a:buClr>
              <a:buSzPct val="100000"/>
              <a:buFont typeface="+mj-lt"/>
              <a:buAutoNum type="arabicPeriod"/>
              <a:defRPr/>
            </a:pPr>
            <a:r>
              <a:rPr lang="en-US" sz="2800" dirty="0" smtClean="0">
                <a:latin typeface="Corbel" pitchFamily="34" charset="0"/>
              </a:rPr>
              <a:t>Increased community awareness concerning hazards in the grain industry</a:t>
            </a:r>
          </a:p>
          <a:p>
            <a:pPr marL="623887" indent="-514350" eaLnBrk="1" hangingPunct="1">
              <a:buClr>
                <a:schemeClr val="bg2">
                  <a:lumMod val="50000"/>
                </a:schemeClr>
              </a:buClr>
              <a:buSzPct val="100000"/>
              <a:buFont typeface="+mj-lt"/>
              <a:buAutoNum type="arabicPeriod"/>
              <a:defRPr/>
            </a:pPr>
            <a:r>
              <a:rPr lang="en-US" sz="2800" dirty="0" smtClean="0">
                <a:latin typeface="Corbel" pitchFamily="34" charset="0"/>
              </a:rPr>
              <a:t>Enhanced first response capabilities at non-exempt grain storage and handling facilities</a:t>
            </a:r>
          </a:p>
        </p:txBody>
      </p:sp>
      <p:sp>
        <p:nvSpPr>
          <p:cNvPr id="4" name="Slide Number Placeholder 3"/>
          <p:cNvSpPr>
            <a:spLocks noGrp="1"/>
          </p:cNvSpPr>
          <p:nvPr>
            <p:ph type="sldNum" sz="quarter" idx="12"/>
          </p:nvPr>
        </p:nvSpPr>
        <p:spPr/>
        <p:txBody>
          <a:bodyPr/>
          <a:lstStyle/>
          <a:p>
            <a:pPr>
              <a:defRPr/>
            </a:pPr>
            <a:fld id="{C1484771-31EF-4CC8-92B5-4FB4F7F18461}" type="slidenum">
              <a:rPr lang="en-US" smtClean="0"/>
              <a:pPr>
                <a:defRPr/>
              </a:pPr>
              <a:t>11</a:t>
            </a:fld>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B:\Hamm\Pictures&amp;Music\Photos\Backgrounds\x Extinguisher training FEMA.jpg" title="Color background for a slide titled Training Overview Continued"/>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3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274638"/>
            <a:ext cx="8229600" cy="1020762"/>
          </a:xfrm>
        </p:spPr>
        <p:txBody>
          <a:bodyPr>
            <a:noAutofit/>
          </a:bodyPr>
          <a:lstStyle/>
          <a:p>
            <a:pPr eaLnBrk="1" fontAlgn="auto" hangingPunct="1">
              <a:spcAft>
                <a:spcPts val="0"/>
              </a:spcAft>
              <a:defRPr/>
            </a:pPr>
            <a:r>
              <a:rPr lang="en-US" sz="3600" b="1" dirty="0" smtClean="0">
                <a:latin typeface="Corbel" pitchFamily="34" charset="0"/>
              </a:rPr>
              <a:t>Training Overview Continued</a:t>
            </a:r>
            <a:endParaRPr lang="en-US" sz="3600" b="1" dirty="0">
              <a:latin typeface="Corbel" pitchFamily="34" charset="0"/>
            </a:endParaRPr>
          </a:p>
        </p:txBody>
      </p:sp>
      <p:sp>
        <p:nvSpPr>
          <p:cNvPr id="15362" name="Content Placeholder 2"/>
          <p:cNvSpPr>
            <a:spLocks noGrp="1"/>
          </p:cNvSpPr>
          <p:nvPr>
            <p:ph idx="1"/>
          </p:nvPr>
        </p:nvSpPr>
        <p:spPr>
          <a:xfrm>
            <a:off x="457200" y="1219200"/>
            <a:ext cx="8229600" cy="4787900"/>
          </a:xfrm>
        </p:spPr>
        <p:txBody>
          <a:bodyPr>
            <a:normAutofit/>
          </a:bodyPr>
          <a:lstStyle/>
          <a:p>
            <a:pPr marL="109537" indent="0" eaLnBrk="1" hangingPunct="1">
              <a:buFont typeface="Wingdings 3" pitchFamily="18" charset="2"/>
              <a:buNone/>
              <a:defRPr/>
            </a:pPr>
            <a:r>
              <a:rPr lang="en-US" sz="2800" dirty="0" smtClean="0">
                <a:latin typeface="Corbel" pitchFamily="34" charset="0"/>
              </a:rPr>
              <a:t>Anticipated Outcomes:</a:t>
            </a:r>
          </a:p>
          <a:p>
            <a:pPr marL="623887" indent="-514350" eaLnBrk="1" hangingPunct="1">
              <a:buClr>
                <a:schemeClr val="bg2">
                  <a:lumMod val="50000"/>
                </a:schemeClr>
              </a:buClr>
              <a:buSzPct val="100000"/>
              <a:buFont typeface="+mj-lt"/>
              <a:buAutoNum type="arabicPeriod" startAt="6"/>
              <a:defRPr/>
            </a:pPr>
            <a:r>
              <a:rPr lang="en-US" sz="2800" dirty="0" smtClean="0">
                <a:latin typeface="Corbel" pitchFamily="34" charset="0"/>
              </a:rPr>
              <a:t>Increased awareness of general hazards by owner/operators of exempt facilities</a:t>
            </a:r>
          </a:p>
          <a:p>
            <a:pPr marL="623887" indent="-514350" eaLnBrk="1" hangingPunct="1">
              <a:buClr>
                <a:schemeClr val="bg2">
                  <a:lumMod val="50000"/>
                </a:schemeClr>
              </a:buClr>
              <a:buSzPct val="100000"/>
              <a:buFont typeface="+mj-lt"/>
              <a:buAutoNum type="arabicPeriod" startAt="6"/>
              <a:defRPr/>
            </a:pPr>
            <a:r>
              <a:rPr lang="en-US" sz="2800" dirty="0" smtClean="0">
                <a:latin typeface="Corbel" pitchFamily="34" charset="0"/>
              </a:rPr>
              <a:t>Increased access to appropriate grain rescue equipment.</a:t>
            </a:r>
          </a:p>
          <a:p>
            <a:pPr marL="623887" indent="-514350" eaLnBrk="1" hangingPunct="1">
              <a:buClr>
                <a:schemeClr val="bg2">
                  <a:lumMod val="50000"/>
                </a:schemeClr>
              </a:buClr>
              <a:buSzPct val="100000"/>
              <a:buFont typeface="+mj-lt"/>
              <a:buAutoNum type="arabicPeriod" startAt="6"/>
              <a:defRPr/>
            </a:pPr>
            <a:r>
              <a:rPr lang="en-US" sz="2800" dirty="0" smtClean="0">
                <a:latin typeface="Corbel" pitchFamily="34" charset="0"/>
              </a:rPr>
              <a:t>Increased number of mutual aid agreements for complex incidents</a:t>
            </a:r>
          </a:p>
          <a:p>
            <a:pPr marL="623887" indent="-514350" eaLnBrk="1" hangingPunct="1">
              <a:buClr>
                <a:schemeClr val="bg2">
                  <a:lumMod val="50000"/>
                </a:schemeClr>
              </a:buClr>
              <a:buSzPct val="100000"/>
              <a:buFont typeface="+mj-lt"/>
              <a:buAutoNum type="arabicPeriod" startAt="6"/>
              <a:defRPr/>
            </a:pPr>
            <a:r>
              <a:rPr lang="en-US" sz="2800" dirty="0" smtClean="0">
                <a:latin typeface="Corbel" pitchFamily="34" charset="0"/>
              </a:rPr>
              <a:t>Increased emphasis on emergency pre-planning</a:t>
            </a:r>
          </a:p>
          <a:p>
            <a:pPr marL="623887" indent="-514350" eaLnBrk="1" hangingPunct="1">
              <a:buClr>
                <a:schemeClr val="bg2">
                  <a:lumMod val="50000"/>
                </a:schemeClr>
              </a:buClr>
              <a:buSzPct val="100000"/>
              <a:buFont typeface="+mj-lt"/>
              <a:buAutoNum type="arabicPeriod" startAt="6"/>
              <a:defRPr/>
            </a:pPr>
            <a:r>
              <a:rPr lang="en-US" sz="2800" dirty="0" smtClean="0">
                <a:latin typeface="Corbel" pitchFamily="34" charset="0"/>
              </a:rPr>
              <a:t>Increased compliance with relevant current safety and health standards</a:t>
            </a:r>
          </a:p>
        </p:txBody>
      </p:sp>
      <p:sp>
        <p:nvSpPr>
          <p:cNvPr id="4" name="Slide Number Placeholder 3"/>
          <p:cNvSpPr>
            <a:spLocks noGrp="1"/>
          </p:cNvSpPr>
          <p:nvPr>
            <p:ph type="sldNum" sz="quarter" idx="12"/>
          </p:nvPr>
        </p:nvSpPr>
        <p:spPr/>
        <p:txBody>
          <a:bodyPr/>
          <a:lstStyle/>
          <a:p>
            <a:pPr>
              <a:defRPr/>
            </a:pPr>
            <a:fld id="{C1484771-31EF-4CC8-92B5-4FB4F7F18461}" type="slidenum">
              <a:rPr lang="en-US" smtClean="0"/>
              <a:pPr>
                <a:defRPr/>
              </a:pPr>
              <a:t>12</a:t>
            </a:fld>
            <a:endParaRPr lang="en-US" dirty="0"/>
          </a:p>
        </p:txBody>
      </p:sp>
    </p:spTree>
    <p:extLst>
      <p:ext uri="{BB962C8B-B14F-4D97-AF65-F5344CB8AC3E}">
        <p14:creationId xmlns:p14="http://schemas.microsoft.com/office/powerpoint/2010/main" val="38487742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E:\Pic for use\Steve_training_in_session1.bmp.jpg" title="Color background for a slide titled Training Limitations (training in session)"/>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381000"/>
            <a:ext cx="8229600" cy="1020762"/>
          </a:xfrm>
        </p:spPr>
        <p:txBody>
          <a:bodyPr>
            <a:noAutofit/>
          </a:bodyPr>
          <a:lstStyle/>
          <a:p>
            <a:pPr eaLnBrk="1" fontAlgn="auto" hangingPunct="1">
              <a:spcAft>
                <a:spcPts val="0"/>
              </a:spcAft>
              <a:defRPr/>
            </a:pPr>
            <a:r>
              <a:rPr lang="en-US" sz="3600" b="1" dirty="0" smtClean="0">
                <a:latin typeface="Corbel" pitchFamily="34" charset="0"/>
              </a:rPr>
              <a:t>Training Limitations</a:t>
            </a:r>
            <a:endParaRPr lang="en-US" sz="3600" b="1" dirty="0">
              <a:latin typeface="Corbel" pitchFamily="34" charset="0"/>
            </a:endParaRPr>
          </a:p>
        </p:txBody>
      </p:sp>
      <p:sp>
        <p:nvSpPr>
          <p:cNvPr id="15362" name="Content Placeholder 2"/>
          <p:cNvSpPr>
            <a:spLocks noGrp="1"/>
          </p:cNvSpPr>
          <p:nvPr>
            <p:ph idx="1"/>
          </p:nvPr>
        </p:nvSpPr>
        <p:spPr>
          <a:xfrm>
            <a:off x="381000" y="1524000"/>
            <a:ext cx="8229600" cy="4787900"/>
          </a:xfrm>
        </p:spPr>
        <p:txBody>
          <a:bodyPr>
            <a:normAutofit/>
          </a:bodyPr>
          <a:lstStyle/>
          <a:p>
            <a:pPr marL="623887" indent="-514350" eaLnBrk="1" hangingPunct="1">
              <a:buClr>
                <a:schemeClr val="bg2">
                  <a:lumMod val="50000"/>
                </a:schemeClr>
              </a:buClr>
              <a:buSzPct val="100000"/>
              <a:buFont typeface="+mj-lt"/>
              <a:buAutoNum type="arabicPeriod"/>
              <a:defRPr/>
            </a:pPr>
            <a:r>
              <a:rPr lang="en-US" sz="2800" dirty="0" smtClean="0">
                <a:latin typeface="Corbel" pitchFamily="34" charset="0"/>
              </a:rPr>
              <a:t>The key word is BASIC</a:t>
            </a:r>
          </a:p>
          <a:p>
            <a:pPr marL="623887" indent="-514350" eaLnBrk="1" hangingPunct="1">
              <a:buClr>
                <a:schemeClr val="bg2">
                  <a:lumMod val="50000"/>
                </a:schemeClr>
              </a:buClr>
              <a:buSzPct val="100000"/>
              <a:buFont typeface="+mj-lt"/>
              <a:buAutoNum type="arabicPeriod"/>
              <a:defRPr/>
            </a:pPr>
            <a:r>
              <a:rPr lang="en-US" sz="2800" dirty="0" smtClean="0">
                <a:latin typeface="Corbel" pitchFamily="34" charset="0"/>
              </a:rPr>
              <a:t>Each first responder arrives at the training with a different set of skills and experiences, strengths and weaknesses</a:t>
            </a:r>
          </a:p>
          <a:p>
            <a:pPr marL="623887" indent="-514350" eaLnBrk="1" hangingPunct="1">
              <a:buClr>
                <a:schemeClr val="bg2">
                  <a:lumMod val="50000"/>
                </a:schemeClr>
              </a:buClr>
              <a:buSzPct val="100000"/>
              <a:buFont typeface="+mj-lt"/>
              <a:buAutoNum type="arabicPeriod"/>
              <a:defRPr/>
            </a:pPr>
            <a:r>
              <a:rPr lang="en-US" sz="2800" dirty="0" smtClean="0">
                <a:latin typeface="Corbel" pitchFamily="34" charset="0"/>
              </a:rPr>
              <a:t>No seven hour class can fully prepare any first responder for all the complexities involved with incidents such as a grain entrapment</a:t>
            </a:r>
          </a:p>
          <a:p>
            <a:pPr marL="623887" indent="-514350" eaLnBrk="1" hangingPunct="1">
              <a:buClr>
                <a:schemeClr val="bg2">
                  <a:lumMod val="50000"/>
                </a:schemeClr>
              </a:buClr>
              <a:buSzPct val="100000"/>
              <a:buFont typeface="+mj-lt"/>
              <a:buAutoNum type="arabicPeriod"/>
              <a:defRPr/>
            </a:pPr>
            <a:r>
              <a:rPr lang="en-US" sz="2800" dirty="0" smtClean="0">
                <a:latin typeface="Corbel" pitchFamily="34" charset="0"/>
              </a:rPr>
              <a:t>It is unrealistic to expect emergency first responders to “fix” a problem that should have been prevented</a:t>
            </a:r>
          </a:p>
          <a:p>
            <a:pPr marL="109537" indent="0" eaLnBrk="1" hangingPunct="1">
              <a:buFont typeface="Wingdings 3" pitchFamily="18" charset="2"/>
              <a:buNone/>
              <a:defRPr/>
            </a:pPr>
            <a:endParaRPr lang="en-US" sz="2800" dirty="0" smtClean="0">
              <a:latin typeface="Corbel" pitchFamily="34" charset="0"/>
            </a:endParaRPr>
          </a:p>
        </p:txBody>
      </p:sp>
      <p:sp>
        <p:nvSpPr>
          <p:cNvPr id="4" name="Slide Number Placeholder 3"/>
          <p:cNvSpPr>
            <a:spLocks noGrp="1"/>
          </p:cNvSpPr>
          <p:nvPr>
            <p:ph type="sldNum" sz="quarter" idx="12"/>
          </p:nvPr>
        </p:nvSpPr>
        <p:spPr/>
        <p:txBody>
          <a:bodyPr/>
          <a:lstStyle/>
          <a:p>
            <a:pPr>
              <a:defRPr/>
            </a:pPr>
            <a:fld id="{C1484771-31EF-4CC8-92B5-4FB4F7F18461}" type="slidenum">
              <a:rPr lang="en-US" smtClean="0"/>
              <a:pPr>
                <a:defRPr/>
              </a:pPr>
              <a:t>13</a:t>
            </a:fld>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ad99cec-a3de-48c9-91f2-dd704e61a6d6" descr="C7EE5E06-D744-4498-BD1F-6205035561D6"/>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48200" y="1143000"/>
            <a:ext cx="3848100" cy="4979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title"/>
          </p:nvPr>
        </p:nvSpPr>
        <p:spPr/>
        <p:txBody>
          <a:bodyPr/>
          <a:lstStyle/>
          <a:p>
            <a:pPr algn="ctr">
              <a:defRPr/>
            </a:pPr>
            <a:r>
              <a:rPr lang="en-US" b="1" dirty="0" smtClean="0"/>
              <a:t>Have a Great Day!</a:t>
            </a:r>
            <a:endParaRPr lang="en-US" b="1" dirty="0"/>
          </a:p>
        </p:txBody>
      </p:sp>
      <p:sp>
        <p:nvSpPr>
          <p:cNvPr id="20482" name="Content Placeholder 1"/>
          <p:cNvSpPr>
            <a:spLocks noGrp="1"/>
          </p:cNvSpPr>
          <p:nvPr>
            <p:ph idx="1"/>
          </p:nvPr>
        </p:nvSpPr>
        <p:spPr/>
        <p:txBody>
          <a:bodyPr/>
          <a:lstStyle/>
          <a:p>
            <a:pPr marL="622300" indent="-514350">
              <a:lnSpc>
                <a:spcPct val="150000"/>
              </a:lnSpc>
              <a:buSzPct val="100000"/>
              <a:buFont typeface="Lucida Sans Unicode" pitchFamily="34" charset="0"/>
              <a:buAutoNum type="arabicPeriod"/>
            </a:pPr>
            <a:r>
              <a:rPr lang="en-US" dirty="0" smtClean="0"/>
              <a:t>Participate</a:t>
            </a:r>
          </a:p>
          <a:p>
            <a:pPr marL="622300" indent="-514350">
              <a:lnSpc>
                <a:spcPct val="150000"/>
              </a:lnSpc>
              <a:buSzPct val="100000"/>
              <a:buFont typeface="Lucida Sans Unicode" pitchFamily="34" charset="0"/>
              <a:buAutoNum type="arabicPeriod"/>
            </a:pPr>
            <a:r>
              <a:rPr lang="en-US" dirty="0" smtClean="0"/>
              <a:t>Ask questions</a:t>
            </a:r>
          </a:p>
          <a:p>
            <a:pPr marL="622300" indent="-514350">
              <a:lnSpc>
                <a:spcPct val="150000"/>
              </a:lnSpc>
              <a:buSzPct val="100000"/>
              <a:buFont typeface="Lucida Sans Unicode" pitchFamily="34" charset="0"/>
              <a:buAutoNum type="arabicPeriod"/>
            </a:pPr>
            <a:r>
              <a:rPr lang="en-US" dirty="0" smtClean="0"/>
              <a:t>Share your experiences</a:t>
            </a:r>
          </a:p>
          <a:p>
            <a:pPr marL="622300" indent="-514350">
              <a:lnSpc>
                <a:spcPct val="150000"/>
              </a:lnSpc>
              <a:buSzPct val="100000"/>
              <a:buFont typeface="Lucida Sans Unicode" pitchFamily="34" charset="0"/>
              <a:buAutoNum type="arabicPeriod"/>
            </a:pPr>
            <a:r>
              <a:rPr lang="en-US" dirty="0" smtClean="0"/>
              <a:t>Encourage others</a:t>
            </a:r>
          </a:p>
          <a:p>
            <a:pPr marL="622300" indent="-514350">
              <a:lnSpc>
                <a:spcPct val="150000"/>
              </a:lnSpc>
              <a:buSzPct val="100000"/>
              <a:buFont typeface="Lucida Sans Unicode" pitchFamily="34" charset="0"/>
              <a:buAutoNum type="arabicPeriod"/>
            </a:pPr>
            <a:r>
              <a:rPr lang="en-US" dirty="0" smtClean="0"/>
              <a:t>Be safe</a:t>
            </a:r>
          </a:p>
        </p:txBody>
      </p:sp>
      <p:sp>
        <p:nvSpPr>
          <p:cNvPr id="6" name="Slide Number Placeholder 5"/>
          <p:cNvSpPr>
            <a:spLocks noGrp="1"/>
          </p:cNvSpPr>
          <p:nvPr>
            <p:ph type="sldNum" sz="quarter" idx="12"/>
          </p:nvPr>
        </p:nvSpPr>
        <p:spPr/>
        <p:txBody>
          <a:bodyPr/>
          <a:lstStyle/>
          <a:p>
            <a:pPr>
              <a:defRPr/>
            </a:pPr>
            <a:fld id="{C1484771-31EF-4CC8-92B5-4FB4F7F18461}" type="slidenum">
              <a:rPr lang="en-US" smtClean="0"/>
              <a:pPr>
                <a:defRPr/>
              </a:pPr>
              <a:t>14</a:t>
            </a:fld>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noAutofit/>
          </a:bodyPr>
          <a:lstStyle/>
          <a:p>
            <a:pPr eaLnBrk="1" fontAlgn="auto" hangingPunct="1">
              <a:spcAft>
                <a:spcPts val="0"/>
              </a:spcAft>
              <a:defRPr/>
            </a:pPr>
            <a:r>
              <a:rPr lang="en-US" sz="3200" dirty="0" smtClean="0">
                <a:latin typeface="Corbel" panose="020B0503020204020204" pitchFamily="34" charset="0"/>
              </a:rPr>
              <a:t>Training Agenda - Overview of the Day</a:t>
            </a:r>
            <a:endParaRPr lang="en-US" sz="3200" dirty="0">
              <a:latin typeface="Corbel" panose="020B0503020204020204" pitchFamily="34" charset="0"/>
            </a:endParaRPr>
          </a:p>
        </p:txBody>
      </p:sp>
      <p:graphicFrame>
        <p:nvGraphicFramePr>
          <p:cNvPr id="5" name="Content Placeholder 4" title="Text box - training agenda - overview of the day"/>
          <p:cNvGraphicFramePr>
            <a:graphicFrameLocks noGrp="1"/>
          </p:cNvGraphicFramePr>
          <p:nvPr>
            <p:ph idx="1"/>
            <p:extLst>
              <p:ext uri="{D42A27DB-BD31-4B8C-83A1-F6EECF244321}">
                <p14:modId xmlns:p14="http://schemas.microsoft.com/office/powerpoint/2010/main" val="2094142559"/>
              </p:ext>
            </p:extLst>
          </p:nvPr>
        </p:nvGraphicFramePr>
        <p:xfrm>
          <a:off x="457200" y="1295400"/>
          <a:ext cx="8305800" cy="4506211"/>
        </p:xfrm>
        <a:graphic>
          <a:graphicData uri="http://schemas.openxmlformats.org/drawingml/2006/table">
            <a:tbl>
              <a:tblPr firstRow="1" firstCol="1" bandRow="1">
                <a:tableStyleId>{5C22544A-7EE6-4342-B048-85BDC9FD1C3A}</a:tableStyleId>
              </a:tblPr>
              <a:tblGrid>
                <a:gridCol w="1340696"/>
                <a:gridCol w="6965104"/>
              </a:tblGrid>
              <a:tr h="401065">
                <a:tc>
                  <a:txBody>
                    <a:bodyPr/>
                    <a:lstStyle/>
                    <a:p>
                      <a:pPr marL="0" marR="0" algn="r">
                        <a:lnSpc>
                          <a:spcPct val="150000"/>
                        </a:lnSpc>
                        <a:spcBef>
                          <a:spcPts val="600"/>
                        </a:spcBef>
                        <a:spcAft>
                          <a:spcPts val="600"/>
                        </a:spcAft>
                      </a:pPr>
                      <a:r>
                        <a:rPr lang="en-US" sz="1800" b="0" dirty="0">
                          <a:solidFill>
                            <a:schemeClr val="tx1"/>
                          </a:solidFill>
                          <a:effectLst/>
                        </a:rPr>
                        <a:t>8:00 – 8:30</a:t>
                      </a:r>
                      <a:endParaRPr lang="en-US" sz="1800" b="0" dirty="0">
                        <a:solidFill>
                          <a:schemeClr val="tx1"/>
                        </a:solidFill>
                        <a:effectLst/>
                        <a:latin typeface="Times New Roman"/>
                        <a:ea typeface="Times New Roman"/>
                        <a:cs typeface="Times New Roman"/>
                      </a:endParaRPr>
                    </a:p>
                  </a:txBody>
                  <a:tcPr marL="12923" marR="12923" marT="0" marB="0">
                    <a:noFill/>
                  </a:tcPr>
                </a:tc>
                <a:tc>
                  <a:txBody>
                    <a:bodyPr/>
                    <a:lstStyle/>
                    <a:p>
                      <a:pPr marL="177800" marR="0" indent="0">
                        <a:lnSpc>
                          <a:spcPct val="150000"/>
                        </a:lnSpc>
                        <a:spcBef>
                          <a:spcPts val="600"/>
                        </a:spcBef>
                        <a:spcAft>
                          <a:spcPts val="600"/>
                        </a:spcAft>
                      </a:pPr>
                      <a:r>
                        <a:rPr lang="en-US" sz="1800" b="0" dirty="0">
                          <a:solidFill>
                            <a:schemeClr val="tx1"/>
                          </a:solidFill>
                          <a:effectLst/>
                        </a:rPr>
                        <a:t>Registration and Independent Review of Course Material</a:t>
                      </a:r>
                      <a:endParaRPr lang="en-US" sz="1800" b="0" dirty="0">
                        <a:solidFill>
                          <a:schemeClr val="tx1"/>
                        </a:solidFill>
                        <a:effectLst/>
                        <a:latin typeface="Times New Roman"/>
                        <a:ea typeface="Times New Roman"/>
                        <a:cs typeface="Times New Roman"/>
                      </a:endParaRPr>
                    </a:p>
                  </a:txBody>
                  <a:tcPr marL="12923" marR="12923" marT="0" marB="0">
                    <a:noFill/>
                  </a:tcPr>
                </a:tc>
              </a:tr>
              <a:tr h="339963">
                <a:tc>
                  <a:txBody>
                    <a:bodyPr/>
                    <a:lstStyle/>
                    <a:p>
                      <a:pPr marL="0" marR="0" algn="r">
                        <a:lnSpc>
                          <a:spcPct val="100000"/>
                        </a:lnSpc>
                        <a:spcBef>
                          <a:spcPts val="600"/>
                        </a:spcBef>
                        <a:spcAft>
                          <a:spcPts val="600"/>
                        </a:spcAft>
                      </a:pPr>
                      <a:r>
                        <a:rPr lang="en-US" sz="1800" b="0" dirty="0">
                          <a:solidFill>
                            <a:schemeClr val="tx1"/>
                          </a:solidFill>
                          <a:effectLst/>
                        </a:rPr>
                        <a:t>8:30 – 9:00</a:t>
                      </a:r>
                      <a:endParaRPr lang="en-US" sz="1800" b="0" dirty="0">
                        <a:solidFill>
                          <a:schemeClr val="tx1"/>
                        </a:solidFill>
                        <a:effectLst/>
                        <a:latin typeface="Times New Roman"/>
                        <a:ea typeface="Times New Roman"/>
                        <a:cs typeface="Times New Roman"/>
                      </a:endParaRPr>
                    </a:p>
                  </a:txBody>
                  <a:tcPr marL="12923" marR="12923" marT="0" marB="0">
                    <a:noFill/>
                  </a:tcPr>
                </a:tc>
                <a:tc>
                  <a:txBody>
                    <a:bodyPr/>
                    <a:lstStyle/>
                    <a:p>
                      <a:pPr marL="177800" marR="0" indent="0">
                        <a:lnSpc>
                          <a:spcPct val="100000"/>
                        </a:lnSpc>
                        <a:spcBef>
                          <a:spcPts val="0"/>
                        </a:spcBef>
                        <a:spcAft>
                          <a:spcPts val="0"/>
                        </a:spcAft>
                      </a:pPr>
                      <a:r>
                        <a:rPr lang="en-US" sz="1800" b="0" dirty="0">
                          <a:solidFill>
                            <a:schemeClr val="tx1"/>
                          </a:solidFill>
                          <a:effectLst/>
                        </a:rPr>
                        <a:t>Introductions, Pre-Test, and Training </a:t>
                      </a:r>
                      <a:r>
                        <a:rPr lang="en-US" sz="1800" b="0" dirty="0" smtClean="0">
                          <a:solidFill>
                            <a:schemeClr val="tx1"/>
                          </a:solidFill>
                          <a:effectLst/>
                        </a:rPr>
                        <a:t>Overview</a:t>
                      </a:r>
                      <a:endParaRPr lang="en-US" sz="1800" b="0" dirty="0">
                        <a:solidFill>
                          <a:schemeClr val="tx1"/>
                        </a:solidFill>
                        <a:effectLst/>
                      </a:endParaRPr>
                    </a:p>
                  </a:txBody>
                  <a:tcPr marL="12923" marR="12923" marT="0" marB="0">
                    <a:noFill/>
                  </a:tcPr>
                </a:tc>
              </a:tr>
              <a:tr h="339963">
                <a:tc>
                  <a:txBody>
                    <a:bodyPr/>
                    <a:lstStyle/>
                    <a:p>
                      <a:pPr marL="0" marR="0" algn="r">
                        <a:lnSpc>
                          <a:spcPct val="100000"/>
                        </a:lnSpc>
                        <a:spcBef>
                          <a:spcPts val="600"/>
                        </a:spcBef>
                        <a:spcAft>
                          <a:spcPts val="600"/>
                        </a:spcAft>
                      </a:pPr>
                      <a:r>
                        <a:rPr lang="en-US" sz="1800" b="0" dirty="0">
                          <a:solidFill>
                            <a:schemeClr val="tx1"/>
                          </a:solidFill>
                          <a:effectLst/>
                        </a:rPr>
                        <a:t>9:00 – 9:45</a:t>
                      </a:r>
                      <a:endParaRPr lang="en-US" sz="1800" b="0" dirty="0">
                        <a:solidFill>
                          <a:schemeClr val="tx1"/>
                        </a:solidFill>
                        <a:effectLst/>
                        <a:latin typeface="Times New Roman"/>
                        <a:ea typeface="Times New Roman"/>
                        <a:cs typeface="Times New Roman"/>
                      </a:endParaRPr>
                    </a:p>
                  </a:txBody>
                  <a:tcPr marL="12923" marR="12923" marT="0" marB="0">
                    <a:noFill/>
                  </a:tcPr>
                </a:tc>
                <a:tc>
                  <a:txBody>
                    <a:bodyPr/>
                    <a:lstStyle/>
                    <a:p>
                      <a:pPr marL="177800" marR="0" indent="0">
                        <a:lnSpc>
                          <a:spcPct val="100000"/>
                        </a:lnSpc>
                        <a:spcBef>
                          <a:spcPts val="0"/>
                        </a:spcBef>
                        <a:spcAft>
                          <a:spcPts val="0"/>
                        </a:spcAft>
                      </a:pPr>
                      <a:r>
                        <a:rPr lang="en-US" sz="1800" b="0" dirty="0">
                          <a:solidFill>
                            <a:schemeClr val="tx1"/>
                          </a:solidFill>
                          <a:effectLst/>
                        </a:rPr>
                        <a:t>Unit 1: Confined Spaces in </a:t>
                      </a:r>
                      <a:r>
                        <a:rPr lang="en-US" sz="1800" b="0" dirty="0" smtClean="0">
                          <a:solidFill>
                            <a:schemeClr val="tx1"/>
                          </a:solidFill>
                          <a:effectLst/>
                        </a:rPr>
                        <a:t>Agriculture</a:t>
                      </a:r>
                      <a:endParaRPr lang="en-US" sz="1800" b="0" dirty="0">
                        <a:solidFill>
                          <a:schemeClr val="tx1"/>
                        </a:solidFill>
                        <a:effectLst/>
                      </a:endParaRPr>
                    </a:p>
                  </a:txBody>
                  <a:tcPr marL="12923" marR="12923" marT="0" marB="0">
                    <a:noFill/>
                  </a:tcPr>
                </a:tc>
              </a:tr>
              <a:tr h="355138">
                <a:tc>
                  <a:txBody>
                    <a:bodyPr/>
                    <a:lstStyle/>
                    <a:p>
                      <a:pPr marL="0" marR="0" algn="r">
                        <a:lnSpc>
                          <a:spcPct val="100000"/>
                        </a:lnSpc>
                        <a:spcBef>
                          <a:spcPts val="600"/>
                        </a:spcBef>
                        <a:spcAft>
                          <a:spcPts val="600"/>
                        </a:spcAft>
                      </a:pPr>
                      <a:r>
                        <a:rPr lang="en-US" sz="1800" b="0" dirty="0">
                          <a:solidFill>
                            <a:schemeClr val="tx1"/>
                          </a:solidFill>
                          <a:effectLst/>
                        </a:rPr>
                        <a:t>9:45 – 10:15</a:t>
                      </a:r>
                      <a:endParaRPr lang="en-US" sz="1800" b="0" dirty="0">
                        <a:solidFill>
                          <a:schemeClr val="tx1"/>
                        </a:solidFill>
                        <a:effectLst/>
                        <a:latin typeface="Times New Roman"/>
                        <a:ea typeface="Times New Roman"/>
                        <a:cs typeface="Times New Roman"/>
                      </a:endParaRPr>
                    </a:p>
                  </a:txBody>
                  <a:tcPr marL="12923" marR="12923" marT="0" marB="0">
                    <a:noFill/>
                  </a:tcPr>
                </a:tc>
                <a:tc>
                  <a:txBody>
                    <a:bodyPr/>
                    <a:lstStyle/>
                    <a:p>
                      <a:pPr marL="177800" marR="0" indent="0">
                        <a:lnSpc>
                          <a:spcPct val="100000"/>
                        </a:lnSpc>
                        <a:spcBef>
                          <a:spcPts val="0"/>
                        </a:spcBef>
                        <a:spcAft>
                          <a:spcPts val="0"/>
                        </a:spcAft>
                      </a:pPr>
                      <a:r>
                        <a:rPr lang="en-US" sz="1800" b="0" dirty="0">
                          <a:solidFill>
                            <a:schemeClr val="tx1"/>
                          </a:solidFill>
                          <a:effectLst/>
                        </a:rPr>
                        <a:t>Unit 2: Summary of Emergencies at Grain Storage and Handling </a:t>
                      </a:r>
                      <a:r>
                        <a:rPr lang="en-US" sz="1800" b="0" dirty="0" smtClean="0">
                          <a:solidFill>
                            <a:schemeClr val="tx1"/>
                          </a:solidFill>
                          <a:effectLst/>
                        </a:rPr>
                        <a:t>Facilities</a:t>
                      </a:r>
                      <a:endParaRPr lang="en-US" sz="1800" b="0" dirty="0">
                        <a:solidFill>
                          <a:schemeClr val="tx1"/>
                        </a:solidFill>
                        <a:effectLst/>
                      </a:endParaRPr>
                    </a:p>
                  </a:txBody>
                  <a:tcPr marL="12923" marR="12923" marT="0" marB="0">
                    <a:noFill/>
                  </a:tcPr>
                </a:tc>
              </a:tr>
              <a:tr h="339963">
                <a:tc>
                  <a:txBody>
                    <a:bodyPr/>
                    <a:lstStyle/>
                    <a:p>
                      <a:pPr marL="0" marR="0" algn="r">
                        <a:lnSpc>
                          <a:spcPct val="100000"/>
                        </a:lnSpc>
                        <a:spcBef>
                          <a:spcPts val="600"/>
                        </a:spcBef>
                        <a:spcAft>
                          <a:spcPts val="600"/>
                        </a:spcAft>
                      </a:pPr>
                      <a:r>
                        <a:rPr lang="en-US" sz="1800" b="0" dirty="0">
                          <a:solidFill>
                            <a:schemeClr val="tx1"/>
                          </a:solidFill>
                          <a:effectLst/>
                        </a:rPr>
                        <a:t>10:15 – 10:30</a:t>
                      </a:r>
                      <a:endParaRPr lang="en-US" sz="1800" b="0" dirty="0">
                        <a:solidFill>
                          <a:schemeClr val="tx1"/>
                        </a:solidFill>
                        <a:effectLst/>
                        <a:latin typeface="Times New Roman"/>
                        <a:ea typeface="Times New Roman"/>
                        <a:cs typeface="Times New Roman"/>
                      </a:endParaRPr>
                    </a:p>
                  </a:txBody>
                  <a:tcPr marL="12923" marR="12923" marT="0" marB="0">
                    <a:noFill/>
                  </a:tcPr>
                </a:tc>
                <a:tc>
                  <a:txBody>
                    <a:bodyPr/>
                    <a:lstStyle/>
                    <a:p>
                      <a:pPr marL="177800" marR="0" indent="0">
                        <a:lnSpc>
                          <a:spcPct val="100000"/>
                        </a:lnSpc>
                        <a:spcBef>
                          <a:spcPts val="0"/>
                        </a:spcBef>
                        <a:spcAft>
                          <a:spcPts val="0"/>
                        </a:spcAft>
                      </a:pPr>
                      <a:r>
                        <a:rPr lang="en-US" sz="1800" b="0" dirty="0">
                          <a:solidFill>
                            <a:schemeClr val="tx1"/>
                          </a:solidFill>
                          <a:effectLst/>
                        </a:rPr>
                        <a:t>Break</a:t>
                      </a:r>
                      <a:endParaRPr lang="en-US" sz="1800" b="0" dirty="0">
                        <a:solidFill>
                          <a:schemeClr val="tx1"/>
                        </a:solidFill>
                        <a:effectLst/>
                        <a:latin typeface="Times New Roman"/>
                        <a:ea typeface="Times New Roman"/>
                        <a:cs typeface="Times New Roman"/>
                      </a:endParaRPr>
                    </a:p>
                  </a:txBody>
                  <a:tcPr marL="12923" marR="12923" marT="0" marB="0">
                    <a:noFill/>
                  </a:tcPr>
                </a:tc>
              </a:tr>
              <a:tr h="339963">
                <a:tc>
                  <a:txBody>
                    <a:bodyPr/>
                    <a:lstStyle/>
                    <a:p>
                      <a:pPr marL="0" marR="0" algn="r">
                        <a:lnSpc>
                          <a:spcPct val="100000"/>
                        </a:lnSpc>
                        <a:spcBef>
                          <a:spcPts val="600"/>
                        </a:spcBef>
                        <a:spcAft>
                          <a:spcPts val="600"/>
                        </a:spcAft>
                      </a:pPr>
                      <a:r>
                        <a:rPr lang="en-US" sz="1800" b="0" dirty="0">
                          <a:solidFill>
                            <a:schemeClr val="tx1"/>
                          </a:solidFill>
                          <a:effectLst/>
                        </a:rPr>
                        <a:t>10:30-11:15</a:t>
                      </a:r>
                      <a:endParaRPr lang="en-US" sz="1800" b="0" dirty="0">
                        <a:solidFill>
                          <a:schemeClr val="tx1"/>
                        </a:solidFill>
                        <a:effectLst/>
                        <a:latin typeface="Times New Roman"/>
                        <a:ea typeface="Times New Roman"/>
                        <a:cs typeface="Times New Roman"/>
                      </a:endParaRPr>
                    </a:p>
                  </a:txBody>
                  <a:tcPr marL="12923" marR="12923" marT="0" marB="0">
                    <a:noFill/>
                  </a:tcPr>
                </a:tc>
                <a:tc>
                  <a:txBody>
                    <a:bodyPr/>
                    <a:lstStyle/>
                    <a:p>
                      <a:pPr marL="177800" marR="0" indent="0">
                        <a:lnSpc>
                          <a:spcPct val="100000"/>
                        </a:lnSpc>
                        <a:spcBef>
                          <a:spcPts val="0"/>
                        </a:spcBef>
                        <a:spcAft>
                          <a:spcPts val="0"/>
                        </a:spcAft>
                      </a:pPr>
                      <a:r>
                        <a:rPr lang="en-US" sz="1800" b="0" dirty="0">
                          <a:solidFill>
                            <a:schemeClr val="tx1"/>
                          </a:solidFill>
                          <a:effectLst/>
                        </a:rPr>
                        <a:t>Unit 3: Preplanning/Training/Rescue </a:t>
                      </a:r>
                      <a:r>
                        <a:rPr lang="en-US" sz="1800" b="0" dirty="0" smtClean="0">
                          <a:solidFill>
                            <a:schemeClr val="tx1"/>
                          </a:solidFill>
                          <a:effectLst/>
                        </a:rPr>
                        <a:t>Equipment</a:t>
                      </a:r>
                      <a:endParaRPr lang="en-US" sz="1800" b="0" dirty="0">
                        <a:solidFill>
                          <a:schemeClr val="tx1"/>
                        </a:solidFill>
                        <a:effectLst/>
                      </a:endParaRPr>
                    </a:p>
                  </a:txBody>
                  <a:tcPr marL="12923" marR="12923" marT="0" marB="0">
                    <a:noFill/>
                  </a:tcPr>
                </a:tc>
              </a:tr>
              <a:tr h="339963">
                <a:tc>
                  <a:txBody>
                    <a:bodyPr/>
                    <a:lstStyle/>
                    <a:p>
                      <a:pPr marL="0" marR="0" algn="r">
                        <a:lnSpc>
                          <a:spcPct val="100000"/>
                        </a:lnSpc>
                        <a:spcBef>
                          <a:spcPts val="0"/>
                        </a:spcBef>
                        <a:spcAft>
                          <a:spcPts val="0"/>
                        </a:spcAft>
                      </a:pPr>
                      <a:r>
                        <a:rPr lang="en-US" sz="1800" b="0" dirty="0">
                          <a:solidFill>
                            <a:schemeClr val="tx1"/>
                          </a:solidFill>
                          <a:effectLst/>
                        </a:rPr>
                        <a:t>11:15 – 12:00</a:t>
                      </a:r>
                      <a:endParaRPr lang="en-US" sz="1800" b="0" dirty="0">
                        <a:solidFill>
                          <a:schemeClr val="tx1"/>
                        </a:solidFill>
                        <a:effectLst/>
                        <a:latin typeface="Times New Roman"/>
                        <a:ea typeface="Times New Roman"/>
                        <a:cs typeface="Times New Roman"/>
                      </a:endParaRPr>
                    </a:p>
                  </a:txBody>
                  <a:tcPr marL="12923" marR="12923" marT="0" marB="0">
                    <a:noFill/>
                  </a:tcPr>
                </a:tc>
                <a:tc>
                  <a:txBody>
                    <a:bodyPr/>
                    <a:lstStyle/>
                    <a:p>
                      <a:pPr marL="177800" marR="0" indent="0">
                        <a:lnSpc>
                          <a:spcPct val="100000"/>
                        </a:lnSpc>
                        <a:spcBef>
                          <a:spcPts val="0"/>
                        </a:spcBef>
                        <a:spcAft>
                          <a:spcPts val="0"/>
                        </a:spcAft>
                      </a:pPr>
                      <a:r>
                        <a:rPr lang="en-US" sz="1800" b="0" dirty="0">
                          <a:solidFill>
                            <a:schemeClr val="tx1"/>
                          </a:solidFill>
                          <a:effectLst/>
                        </a:rPr>
                        <a:t>Unit 4: Emergency Response </a:t>
                      </a:r>
                      <a:r>
                        <a:rPr lang="en-US" sz="1800" b="0" dirty="0" smtClean="0">
                          <a:solidFill>
                            <a:schemeClr val="tx1"/>
                          </a:solidFill>
                          <a:effectLst/>
                        </a:rPr>
                        <a:t>Strategies</a:t>
                      </a:r>
                      <a:endParaRPr lang="en-US" sz="1800" b="0" dirty="0">
                        <a:solidFill>
                          <a:schemeClr val="tx1"/>
                        </a:solidFill>
                        <a:effectLst/>
                      </a:endParaRPr>
                    </a:p>
                  </a:txBody>
                  <a:tcPr marL="12923" marR="12923" marT="0" marB="0">
                    <a:noFill/>
                  </a:tcPr>
                </a:tc>
              </a:tr>
              <a:tr h="339963">
                <a:tc>
                  <a:txBody>
                    <a:bodyPr/>
                    <a:lstStyle/>
                    <a:p>
                      <a:pPr marL="0" marR="0" algn="r">
                        <a:lnSpc>
                          <a:spcPct val="100000"/>
                        </a:lnSpc>
                        <a:spcBef>
                          <a:spcPts val="0"/>
                        </a:spcBef>
                        <a:spcAft>
                          <a:spcPts val="0"/>
                        </a:spcAft>
                      </a:pPr>
                      <a:r>
                        <a:rPr lang="en-US" sz="1800" b="0" dirty="0">
                          <a:solidFill>
                            <a:schemeClr val="tx1"/>
                          </a:solidFill>
                          <a:effectLst/>
                        </a:rPr>
                        <a:t>12:00 – 12:45</a:t>
                      </a:r>
                      <a:endParaRPr lang="en-US" sz="1800" b="0" dirty="0">
                        <a:solidFill>
                          <a:schemeClr val="tx1"/>
                        </a:solidFill>
                        <a:effectLst/>
                        <a:latin typeface="Times New Roman"/>
                        <a:ea typeface="Times New Roman"/>
                        <a:cs typeface="Times New Roman"/>
                      </a:endParaRPr>
                    </a:p>
                  </a:txBody>
                  <a:tcPr marL="12923" marR="12923" marT="0" marB="0">
                    <a:noFill/>
                  </a:tcPr>
                </a:tc>
                <a:tc>
                  <a:txBody>
                    <a:bodyPr/>
                    <a:lstStyle/>
                    <a:p>
                      <a:pPr marL="177800" marR="0" indent="0">
                        <a:lnSpc>
                          <a:spcPct val="100000"/>
                        </a:lnSpc>
                        <a:spcBef>
                          <a:spcPts val="0"/>
                        </a:spcBef>
                        <a:spcAft>
                          <a:spcPts val="0"/>
                        </a:spcAft>
                      </a:pPr>
                      <a:r>
                        <a:rPr lang="en-US" sz="1800" b="0" dirty="0">
                          <a:solidFill>
                            <a:schemeClr val="tx1"/>
                          </a:solidFill>
                          <a:effectLst/>
                        </a:rPr>
                        <a:t>Lunch (Grain Safety Video Presentation</a:t>
                      </a:r>
                      <a:r>
                        <a:rPr lang="en-US" sz="1800" b="0" dirty="0" smtClean="0">
                          <a:solidFill>
                            <a:schemeClr val="tx1"/>
                          </a:solidFill>
                          <a:effectLst/>
                        </a:rPr>
                        <a:t>)</a:t>
                      </a:r>
                      <a:endParaRPr lang="en-US" sz="1800" b="0" dirty="0">
                        <a:solidFill>
                          <a:schemeClr val="tx1"/>
                        </a:solidFill>
                        <a:effectLst/>
                      </a:endParaRPr>
                    </a:p>
                  </a:txBody>
                  <a:tcPr marL="12923" marR="12923" marT="0" marB="0">
                    <a:noFill/>
                  </a:tcPr>
                </a:tc>
              </a:tr>
              <a:tr h="339963">
                <a:tc>
                  <a:txBody>
                    <a:bodyPr/>
                    <a:lstStyle/>
                    <a:p>
                      <a:pPr marL="0" marR="0" algn="r">
                        <a:lnSpc>
                          <a:spcPct val="100000"/>
                        </a:lnSpc>
                        <a:spcBef>
                          <a:spcPts val="0"/>
                        </a:spcBef>
                        <a:spcAft>
                          <a:spcPts val="0"/>
                        </a:spcAft>
                      </a:pPr>
                      <a:r>
                        <a:rPr lang="en-US" sz="1800" b="0" dirty="0">
                          <a:solidFill>
                            <a:schemeClr val="tx1"/>
                          </a:solidFill>
                          <a:effectLst/>
                        </a:rPr>
                        <a:t>12:45 - 1:00</a:t>
                      </a:r>
                      <a:endParaRPr lang="en-US" sz="1800" b="0" dirty="0">
                        <a:solidFill>
                          <a:schemeClr val="tx1"/>
                        </a:solidFill>
                        <a:effectLst/>
                        <a:latin typeface="Times New Roman"/>
                        <a:ea typeface="Times New Roman"/>
                        <a:cs typeface="Times New Roman"/>
                      </a:endParaRPr>
                    </a:p>
                  </a:txBody>
                  <a:tcPr marL="12923" marR="12923" marT="0" marB="0">
                    <a:noFill/>
                  </a:tcPr>
                </a:tc>
                <a:tc>
                  <a:txBody>
                    <a:bodyPr/>
                    <a:lstStyle/>
                    <a:p>
                      <a:pPr marL="177800" marR="0" indent="0">
                        <a:lnSpc>
                          <a:spcPct val="100000"/>
                        </a:lnSpc>
                        <a:spcBef>
                          <a:spcPts val="0"/>
                        </a:spcBef>
                        <a:spcAft>
                          <a:spcPts val="0"/>
                        </a:spcAft>
                      </a:pPr>
                      <a:r>
                        <a:rPr lang="en-US" sz="1800" b="0" dirty="0">
                          <a:solidFill>
                            <a:schemeClr val="tx1"/>
                          </a:solidFill>
                          <a:effectLst/>
                        </a:rPr>
                        <a:t>Unit 5: Overview of Demonstrations and Hands-on </a:t>
                      </a:r>
                      <a:r>
                        <a:rPr lang="en-US" sz="1800" b="0" dirty="0" smtClean="0">
                          <a:solidFill>
                            <a:schemeClr val="tx1"/>
                          </a:solidFill>
                          <a:effectLst/>
                        </a:rPr>
                        <a:t>Activities</a:t>
                      </a:r>
                      <a:endParaRPr lang="en-US" sz="1800" b="0" dirty="0">
                        <a:solidFill>
                          <a:schemeClr val="tx1"/>
                        </a:solidFill>
                        <a:effectLst/>
                      </a:endParaRPr>
                    </a:p>
                  </a:txBody>
                  <a:tcPr marL="12923" marR="12923" marT="0" marB="0">
                    <a:noFill/>
                  </a:tcPr>
                </a:tc>
              </a:tr>
              <a:tr h="339963">
                <a:tc>
                  <a:txBody>
                    <a:bodyPr/>
                    <a:lstStyle/>
                    <a:p>
                      <a:pPr marL="0" marR="0" algn="r">
                        <a:lnSpc>
                          <a:spcPct val="100000"/>
                        </a:lnSpc>
                        <a:spcBef>
                          <a:spcPts val="0"/>
                        </a:spcBef>
                        <a:spcAft>
                          <a:spcPts val="0"/>
                        </a:spcAft>
                      </a:pPr>
                      <a:r>
                        <a:rPr lang="en-US" sz="1800" b="0" dirty="0">
                          <a:solidFill>
                            <a:schemeClr val="tx1"/>
                          </a:solidFill>
                          <a:effectLst/>
                        </a:rPr>
                        <a:t>1:00 – 4:00</a:t>
                      </a:r>
                      <a:endParaRPr lang="en-US" sz="1800" b="0" dirty="0">
                        <a:solidFill>
                          <a:schemeClr val="tx1"/>
                        </a:solidFill>
                        <a:effectLst/>
                        <a:latin typeface="Times New Roman"/>
                        <a:ea typeface="Times New Roman"/>
                        <a:cs typeface="Times New Roman"/>
                      </a:endParaRPr>
                    </a:p>
                  </a:txBody>
                  <a:tcPr marL="12923" marR="12923" marT="0" marB="0">
                    <a:lnB w="12700" cmpd="sng">
                      <a:noFill/>
                    </a:lnB>
                    <a:noFill/>
                  </a:tcPr>
                </a:tc>
                <a:tc>
                  <a:txBody>
                    <a:bodyPr/>
                    <a:lstStyle/>
                    <a:p>
                      <a:pPr marL="177800" marR="0" indent="0">
                        <a:lnSpc>
                          <a:spcPct val="100000"/>
                        </a:lnSpc>
                        <a:spcBef>
                          <a:spcPts val="0"/>
                        </a:spcBef>
                        <a:spcAft>
                          <a:spcPts val="0"/>
                        </a:spcAft>
                      </a:pPr>
                      <a:r>
                        <a:rPr lang="en-US" sz="1800" b="0" dirty="0">
                          <a:solidFill>
                            <a:schemeClr val="tx1"/>
                          </a:solidFill>
                          <a:effectLst/>
                        </a:rPr>
                        <a:t>Demonstrations and Hands-on </a:t>
                      </a:r>
                      <a:r>
                        <a:rPr lang="en-US" sz="1800" b="0" dirty="0" smtClean="0">
                          <a:solidFill>
                            <a:schemeClr val="tx1"/>
                          </a:solidFill>
                          <a:effectLst/>
                        </a:rPr>
                        <a:t>Exercises</a:t>
                      </a:r>
                      <a:endParaRPr lang="en-US" sz="1800" b="0" dirty="0">
                        <a:solidFill>
                          <a:schemeClr val="tx1"/>
                        </a:solidFill>
                        <a:effectLst/>
                      </a:endParaRPr>
                    </a:p>
                  </a:txBody>
                  <a:tcPr marL="12923" marR="12923" marT="0" marB="0">
                    <a:lnB w="12700" cmpd="sng">
                      <a:noFill/>
                    </a:lnB>
                    <a:noFill/>
                  </a:tcPr>
                </a:tc>
              </a:tr>
              <a:tr h="339963">
                <a:tc>
                  <a:txBody>
                    <a:bodyPr/>
                    <a:lstStyle/>
                    <a:p>
                      <a:pPr marL="0" marR="0" algn="r">
                        <a:lnSpc>
                          <a:spcPct val="100000"/>
                        </a:lnSpc>
                        <a:spcBef>
                          <a:spcPts val="0"/>
                        </a:spcBef>
                        <a:spcAft>
                          <a:spcPts val="0"/>
                        </a:spcAft>
                      </a:pPr>
                      <a:r>
                        <a:rPr lang="en-US" sz="1800" b="0" dirty="0">
                          <a:solidFill>
                            <a:schemeClr val="tx1"/>
                          </a:solidFill>
                          <a:effectLst/>
                        </a:rPr>
                        <a:t>2:00 – 2:30</a:t>
                      </a:r>
                      <a:endParaRPr lang="en-US" sz="1800" b="0" dirty="0">
                        <a:solidFill>
                          <a:schemeClr val="tx1"/>
                        </a:solidFill>
                        <a:effectLst/>
                        <a:latin typeface="Times New Roman"/>
                        <a:ea typeface="Times New Roman"/>
                        <a:cs typeface="Times New Roman"/>
                      </a:endParaRPr>
                    </a:p>
                  </a:txBody>
                  <a:tcPr marL="12923" marR="12923"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228600" marR="0" indent="0">
                        <a:lnSpc>
                          <a:spcPct val="100000"/>
                        </a:lnSpc>
                        <a:spcBef>
                          <a:spcPts val="0"/>
                        </a:spcBef>
                        <a:spcAft>
                          <a:spcPts val="0"/>
                        </a:spcAft>
                      </a:pPr>
                      <a:r>
                        <a:rPr lang="en-US" sz="1800" b="0" dirty="0">
                          <a:solidFill>
                            <a:schemeClr val="tx1"/>
                          </a:solidFill>
                          <a:effectLst/>
                        </a:rPr>
                        <a:t>Break</a:t>
                      </a:r>
                      <a:endParaRPr lang="en-US" sz="1800" b="0" dirty="0">
                        <a:solidFill>
                          <a:schemeClr val="tx1"/>
                        </a:solidFill>
                        <a:effectLst/>
                        <a:latin typeface="Times New Roman"/>
                        <a:ea typeface="Times New Roman"/>
                        <a:cs typeface="Times New Roman"/>
                      </a:endParaRPr>
                    </a:p>
                  </a:txBody>
                  <a:tcPr marL="12923" marR="12923"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39963">
                <a:tc>
                  <a:txBody>
                    <a:bodyPr/>
                    <a:lstStyle/>
                    <a:p>
                      <a:pPr marL="0" marR="0" algn="r">
                        <a:lnSpc>
                          <a:spcPct val="100000"/>
                        </a:lnSpc>
                        <a:spcBef>
                          <a:spcPts val="0"/>
                        </a:spcBef>
                        <a:spcAft>
                          <a:spcPts val="0"/>
                        </a:spcAft>
                      </a:pPr>
                      <a:r>
                        <a:rPr lang="en-US" sz="1800" b="0" dirty="0">
                          <a:solidFill>
                            <a:schemeClr val="tx1"/>
                          </a:solidFill>
                          <a:effectLst/>
                          <a:latin typeface="+mn-lt"/>
                        </a:rPr>
                        <a:t>4:00 – 4:45</a:t>
                      </a:r>
                      <a:endParaRPr lang="en-US" sz="1800" b="0" dirty="0">
                        <a:solidFill>
                          <a:schemeClr val="tx1"/>
                        </a:solidFill>
                        <a:effectLst/>
                        <a:latin typeface="+mn-lt"/>
                        <a:ea typeface="Times New Roman"/>
                        <a:cs typeface="Times New Roman"/>
                      </a:endParaRPr>
                    </a:p>
                  </a:txBody>
                  <a:tcPr marL="12923" marR="12923"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228600" marR="0" indent="0">
                        <a:lnSpc>
                          <a:spcPct val="100000"/>
                        </a:lnSpc>
                        <a:spcBef>
                          <a:spcPts val="0"/>
                        </a:spcBef>
                        <a:spcAft>
                          <a:spcPts val="0"/>
                        </a:spcAft>
                      </a:pPr>
                      <a:r>
                        <a:rPr lang="en-US" sz="1800" b="0" dirty="0" smtClean="0">
                          <a:solidFill>
                            <a:schemeClr val="tx1"/>
                          </a:solidFill>
                          <a:effectLst/>
                          <a:latin typeface="+mn-lt"/>
                        </a:rPr>
                        <a:t>Q&amp;A</a:t>
                      </a:r>
                      <a:r>
                        <a:rPr lang="en-US" sz="1800" b="0" baseline="0" dirty="0" smtClean="0">
                          <a:solidFill>
                            <a:schemeClr val="tx1"/>
                          </a:solidFill>
                          <a:effectLst/>
                          <a:latin typeface="+mn-lt"/>
                        </a:rPr>
                        <a:t> and </a:t>
                      </a:r>
                      <a:r>
                        <a:rPr lang="en-US" sz="1800" b="0" dirty="0" smtClean="0">
                          <a:solidFill>
                            <a:schemeClr val="tx1"/>
                          </a:solidFill>
                          <a:effectLst/>
                          <a:latin typeface="+mn-lt"/>
                        </a:rPr>
                        <a:t>Post-test</a:t>
                      </a:r>
                      <a:endParaRPr lang="en-US" sz="1800" b="0" dirty="0">
                        <a:solidFill>
                          <a:schemeClr val="tx1"/>
                        </a:solidFill>
                        <a:effectLst/>
                        <a:latin typeface="+mn-lt"/>
                        <a:ea typeface="Times New Roman"/>
                        <a:cs typeface="Times New Roman"/>
                      </a:endParaRPr>
                    </a:p>
                  </a:txBody>
                  <a:tcPr marL="12923" marR="12923"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39963">
                <a:tc>
                  <a:txBody>
                    <a:bodyPr/>
                    <a:lstStyle/>
                    <a:p>
                      <a:pPr marL="0" marR="0" algn="r">
                        <a:lnSpc>
                          <a:spcPct val="100000"/>
                        </a:lnSpc>
                        <a:spcBef>
                          <a:spcPts val="0"/>
                        </a:spcBef>
                        <a:spcAft>
                          <a:spcPts val="0"/>
                        </a:spcAft>
                        <a:tabLst/>
                      </a:pPr>
                      <a:r>
                        <a:rPr lang="en-US" sz="1800" b="0" dirty="0" smtClean="0">
                          <a:solidFill>
                            <a:schemeClr val="tx1"/>
                          </a:solidFill>
                          <a:effectLst/>
                          <a:latin typeface="+mn-lt"/>
                          <a:ea typeface="Times New Roman"/>
                          <a:cs typeface="Times New Roman"/>
                        </a:rPr>
                        <a:t>4:45 – 5:00</a:t>
                      </a:r>
                      <a:endParaRPr lang="en-US" sz="1800" b="0" dirty="0">
                        <a:solidFill>
                          <a:schemeClr val="tx1"/>
                        </a:solidFill>
                        <a:effectLst/>
                        <a:latin typeface="+mn-lt"/>
                        <a:ea typeface="Times New Roman"/>
                        <a:cs typeface="Times New Roman"/>
                      </a:endParaRPr>
                    </a:p>
                  </a:txBody>
                  <a:tcPr marL="12923" marR="12923"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177800" marR="0" indent="0">
                        <a:lnSpc>
                          <a:spcPct val="100000"/>
                        </a:lnSpc>
                        <a:spcBef>
                          <a:spcPts val="0"/>
                        </a:spcBef>
                        <a:spcAft>
                          <a:spcPts val="0"/>
                        </a:spcAft>
                      </a:pPr>
                      <a:r>
                        <a:rPr lang="en-US" sz="1800" b="0" dirty="0" smtClean="0">
                          <a:solidFill>
                            <a:schemeClr val="tx1"/>
                          </a:solidFill>
                          <a:effectLst/>
                          <a:latin typeface="+mn-lt"/>
                          <a:ea typeface="Times New Roman"/>
                          <a:cs typeface="Times New Roman"/>
                        </a:rPr>
                        <a:t>Evaluation and Closing Comments</a:t>
                      </a:r>
                      <a:endParaRPr lang="en-US" sz="1800" b="0" dirty="0">
                        <a:solidFill>
                          <a:schemeClr val="tx1"/>
                        </a:solidFill>
                        <a:effectLst/>
                        <a:latin typeface="+mn-lt"/>
                        <a:ea typeface="Times New Roman"/>
                        <a:cs typeface="Times New Roman"/>
                      </a:endParaRPr>
                    </a:p>
                  </a:txBody>
                  <a:tcPr marL="12923" marR="12923"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4" name="Slide Number Placeholder 3"/>
          <p:cNvSpPr>
            <a:spLocks noGrp="1"/>
          </p:cNvSpPr>
          <p:nvPr>
            <p:ph type="sldNum" sz="quarter" idx="12"/>
          </p:nvPr>
        </p:nvSpPr>
        <p:spPr/>
        <p:txBody>
          <a:bodyPr/>
          <a:lstStyle/>
          <a:p>
            <a:pPr>
              <a:defRPr/>
            </a:pPr>
            <a:fld id="{C1484771-31EF-4CC8-92B5-4FB4F7F18461}" type="slidenum">
              <a:rPr lang="en-US" smtClean="0"/>
              <a:pPr>
                <a:defRPr/>
              </a:pPr>
              <a:t>2</a:t>
            </a:fld>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Z:\Photos and Images and Videos\GRAIN BINS\CD SATRA Grain Bin Rescue 2006 Field Maier Beaty\Grain Bin Purdue 2006 Day 2\IMG_2450.JPG" title="Picture from grain bin rescu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677823" y="2351567"/>
            <a:ext cx="5259710" cy="351583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457200" y="914400"/>
            <a:ext cx="7772400" cy="838200"/>
          </a:xfrm>
        </p:spPr>
        <p:txBody>
          <a:bodyPr>
            <a:noAutofit/>
          </a:bodyPr>
          <a:lstStyle/>
          <a:p>
            <a:pPr eaLnBrk="1" fontAlgn="auto" hangingPunct="1">
              <a:spcAft>
                <a:spcPts val="0"/>
              </a:spcAft>
              <a:defRPr/>
            </a:pPr>
            <a:r>
              <a:rPr lang="en-US" b="1" dirty="0" smtClean="0">
                <a:effectLst>
                  <a:outerShdw blurRad="38100" dist="38100" dir="2700000" algn="tl">
                    <a:srgbClr val="000000">
                      <a:alpha val="43137"/>
                    </a:srgbClr>
                  </a:outerShdw>
                </a:effectLst>
                <a:latin typeface="Corbel" pitchFamily="34" charset="0"/>
              </a:rPr>
              <a:t>Introductions</a:t>
            </a:r>
            <a:endParaRPr lang="en-US" b="1" dirty="0">
              <a:effectLst>
                <a:outerShdw blurRad="38100" dist="38100" dir="2700000" algn="tl">
                  <a:srgbClr val="000000">
                    <a:alpha val="43137"/>
                  </a:srgbClr>
                </a:outerShdw>
              </a:effectLst>
              <a:latin typeface="Corbel" pitchFamily="34" charset="0"/>
            </a:endParaRPr>
          </a:p>
        </p:txBody>
      </p:sp>
      <p:pic>
        <p:nvPicPr>
          <p:cNvPr id="1027" name="Picture 3" descr="U:\Personal\My Pictures\DSC06083.JPG" title="Picture of workers in a traini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28600" y="2362200"/>
            <a:ext cx="3356468" cy="25173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pPr eaLnBrk="1" fontAlgn="auto" hangingPunct="1">
              <a:spcAft>
                <a:spcPts val="0"/>
              </a:spcAft>
              <a:defRPr/>
            </a:pPr>
            <a:r>
              <a:rPr lang="en-US" sz="3600" dirty="0" smtClean="0">
                <a:effectLst>
                  <a:outerShdw blurRad="38100" dist="38100" dir="2700000" algn="tl">
                    <a:srgbClr val="000000">
                      <a:alpha val="43137"/>
                    </a:srgbClr>
                  </a:outerShdw>
                </a:effectLst>
                <a:latin typeface="Corbel" pitchFamily="34" charset="0"/>
              </a:rPr>
              <a:t>Pre-Testing</a:t>
            </a:r>
            <a:endParaRPr lang="en-US" sz="3600" dirty="0">
              <a:effectLst>
                <a:outerShdw blurRad="38100" dist="38100" dir="2700000" algn="tl">
                  <a:srgbClr val="000000">
                    <a:alpha val="43137"/>
                  </a:srgbClr>
                </a:outerShdw>
              </a:effectLst>
              <a:latin typeface="Corbel" pitchFamily="34" charset="0"/>
            </a:endParaRPr>
          </a:p>
        </p:txBody>
      </p:sp>
      <p:sp>
        <p:nvSpPr>
          <p:cNvPr id="12290" name="Content Placeholder 2"/>
          <p:cNvSpPr>
            <a:spLocks noGrp="1"/>
          </p:cNvSpPr>
          <p:nvPr>
            <p:ph idx="1"/>
          </p:nvPr>
        </p:nvSpPr>
        <p:spPr>
          <a:xfrm>
            <a:off x="457200" y="1219200"/>
            <a:ext cx="8229600" cy="4343400"/>
          </a:xfrm>
        </p:spPr>
        <p:txBody>
          <a:bodyPr>
            <a:normAutofit/>
          </a:bodyPr>
          <a:lstStyle/>
          <a:p>
            <a:pPr marL="107950" indent="0" eaLnBrk="1" hangingPunct="1">
              <a:buFont typeface="Wingdings 3" pitchFamily="18" charset="2"/>
              <a:buNone/>
            </a:pPr>
            <a:r>
              <a:rPr lang="en-US" sz="2400" dirty="0" smtClean="0">
                <a:latin typeface="Corbel" pitchFamily="34" charset="0"/>
              </a:rPr>
              <a:t>The purpose of pre-testing is to aid in assessing learning outcomes, or in other words “What did you learn today?” It also helps identify gaps that may need more attention in future training.</a:t>
            </a:r>
          </a:p>
          <a:p>
            <a:pPr marL="107950" indent="0" eaLnBrk="1" hangingPunct="1">
              <a:buFont typeface="Wingdings 3" pitchFamily="18" charset="2"/>
              <a:buNone/>
            </a:pPr>
            <a:r>
              <a:rPr lang="en-US" sz="2400" dirty="0" smtClean="0">
                <a:latin typeface="Corbel" pitchFamily="34" charset="0"/>
              </a:rPr>
              <a:t>Complete the written pre-test to the best of your ability by circling what you believe is the most correct answer. If you don’t know the correct answer, don’t</a:t>
            </a:r>
            <a:br>
              <a:rPr lang="en-US" sz="2400" dirty="0" smtClean="0">
                <a:latin typeface="Corbel" pitchFamily="34" charset="0"/>
              </a:rPr>
            </a:br>
            <a:r>
              <a:rPr lang="en-US" sz="2400" dirty="0" smtClean="0">
                <a:latin typeface="Corbel" pitchFamily="34" charset="0"/>
              </a:rPr>
              <a:t>guess. There’s nothing wrong with not</a:t>
            </a:r>
            <a:br>
              <a:rPr lang="en-US" sz="2400" dirty="0" smtClean="0">
                <a:latin typeface="Corbel" pitchFamily="34" charset="0"/>
              </a:rPr>
            </a:br>
            <a:r>
              <a:rPr lang="en-US" sz="2400" dirty="0" smtClean="0">
                <a:latin typeface="Corbel" pitchFamily="34" charset="0"/>
              </a:rPr>
              <a:t>knowing the answers – that’s why you</a:t>
            </a:r>
            <a:br>
              <a:rPr lang="en-US" sz="2400" dirty="0" smtClean="0">
                <a:latin typeface="Corbel" pitchFamily="34" charset="0"/>
              </a:rPr>
            </a:br>
            <a:r>
              <a:rPr lang="en-US" sz="2400" dirty="0" smtClean="0">
                <a:latin typeface="Corbel" pitchFamily="34" charset="0"/>
              </a:rPr>
              <a:t>are attending this training.</a:t>
            </a:r>
          </a:p>
        </p:txBody>
      </p:sp>
      <p:pic>
        <p:nvPicPr>
          <p:cNvPr id="2050" name="Picture 2" descr="C:\Users\swettsch\AppData\Local\Microsoft\Windows\Temporary Internet Files\Content.IE5\C0XRYTAL\image.jpeg" title="Picture of a test page and pencils"/>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791200" y="3657600"/>
            <a:ext cx="2434840" cy="2888726"/>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pPr>
              <a:defRPr/>
            </a:pPr>
            <a:fld id="{C1484771-31EF-4CC8-92B5-4FB4F7F18461}" type="slidenum">
              <a:rPr lang="en-US" smtClean="0"/>
              <a:pPr>
                <a:defRPr/>
              </a:pPr>
              <a:t>4</a:t>
            </a:fld>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eaLnBrk="1" fontAlgn="auto" hangingPunct="1">
              <a:spcAft>
                <a:spcPts val="0"/>
              </a:spcAft>
              <a:defRPr/>
            </a:pPr>
            <a:r>
              <a:rPr lang="en-US" sz="3600" b="1" dirty="0" smtClean="0">
                <a:latin typeface="Corbel" pitchFamily="34" charset="0"/>
              </a:rPr>
              <a:t>Training Overview</a:t>
            </a:r>
            <a:endParaRPr lang="en-US" sz="3600" b="1" dirty="0">
              <a:latin typeface="Corbel" pitchFamily="34" charset="0"/>
            </a:endParaRPr>
          </a:p>
        </p:txBody>
      </p:sp>
      <p:sp>
        <p:nvSpPr>
          <p:cNvPr id="13314" name="Content Placeholder 2"/>
          <p:cNvSpPr>
            <a:spLocks noGrp="1"/>
          </p:cNvSpPr>
          <p:nvPr>
            <p:ph idx="1"/>
          </p:nvPr>
        </p:nvSpPr>
        <p:spPr>
          <a:xfrm>
            <a:off x="609600" y="1447800"/>
            <a:ext cx="8077200" cy="4495800"/>
          </a:xfrm>
        </p:spPr>
        <p:txBody>
          <a:bodyPr/>
          <a:lstStyle/>
          <a:p>
            <a:pPr marL="107950" indent="0" eaLnBrk="1" hangingPunct="1">
              <a:buFont typeface="Wingdings 3" pitchFamily="18" charset="2"/>
              <a:buNone/>
            </a:pPr>
            <a:r>
              <a:rPr lang="en-US" sz="2800" dirty="0" smtClean="0">
                <a:latin typeface="Corbel" pitchFamily="34" charset="0"/>
              </a:rPr>
              <a:t>Goal of Training:</a:t>
            </a:r>
          </a:p>
          <a:p>
            <a:pPr marL="107950" indent="0" eaLnBrk="1" hangingPunct="1">
              <a:buFont typeface="Wingdings 3" pitchFamily="18" charset="2"/>
              <a:buNone/>
            </a:pPr>
            <a:r>
              <a:rPr lang="en-US" sz="2800" dirty="0" smtClean="0">
                <a:latin typeface="Corbel" pitchFamily="34" charset="0"/>
              </a:rPr>
              <a:t>The goal of the Basic First Responder Training is to provide basic awareness-level training needed by emergency first responders to enhance their ability to safely and effectively respond to entrapments, engulfments, asphyxiations, entanglements, falls, and electrocutions involving operations that transport, store, or process free flowing agricultural products such as grain, feed, or grain by products.</a:t>
            </a:r>
          </a:p>
        </p:txBody>
      </p:sp>
      <p:sp>
        <p:nvSpPr>
          <p:cNvPr id="4" name="Slide Number Placeholder 3"/>
          <p:cNvSpPr>
            <a:spLocks noGrp="1"/>
          </p:cNvSpPr>
          <p:nvPr>
            <p:ph type="sldNum" sz="quarter" idx="12"/>
          </p:nvPr>
        </p:nvSpPr>
        <p:spPr/>
        <p:txBody>
          <a:bodyPr/>
          <a:lstStyle/>
          <a:p>
            <a:pPr>
              <a:defRPr/>
            </a:pPr>
            <a:fld id="{C1484771-31EF-4CC8-92B5-4FB4F7F18461}" type="slidenum">
              <a:rPr lang="en-US" smtClean="0"/>
              <a:pPr>
                <a:defRPr/>
              </a:pPr>
              <a:t>5</a:t>
            </a:fld>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title="Text box with a case study - Rescue turns tricky when firefighter gets stuck in soybeans"/>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648586" y="838200"/>
            <a:ext cx="7885814" cy="5615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p:cNvSpPr>
            <a:spLocks noGrp="1"/>
          </p:cNvSpPr>
          <p:nvPr>
            <p:ph type="title"/>
          </p:nvPr>
        </p:nvSpPr>
        <p:spPr>
          <a:xfrm>
            <a:off x="457200" y="274638"/>
            <a:ext cx="8229600" cy="660162"/>
          </a:xfrm>
        </p:spPr>
        <p:txBody>
          <a:bodyPr/>
          <a:lstStyle/>
          <a:p>
            <a:pPr eaLnBrk="1" fontAlgn="auto" hangingPunct="1">
              <a:spcAft>
                <a:spcPts val="0"/>
              </a:spcAft>
              <a:defRPr/>
            </a:pPr>
            <a:r>
              <a:rPr lang="en-US" sz="3600" dirty="0" smtClean="0">
                <a:effectLst>
                  <a:outerShdw blurRad="38100" dist="38100" dir="2700000" algn="tl">
                    <a:srgbClr val="000000">
                      <a:alpha val="43137"/>
                    </a:srgbClr>
                  </a:outerShdw>
                </a:effectLst>
                <a:latin typeface="Corbel" pitchFamily="34" charset="0"/>
              </a:rPr>
              <a:t>Case Study</a:t>
            </a:r>
            <a:endParaRPr lang="en-US" sz="3600" dirty="0">
              <a:effectLst>
                <a:outerShdw blurRad="38100" dist="38100" dir="2700000" algn="tl">
                  <a:srgbClr val="000000">
                    <a:alpha val="43137"/>
                  </a:srgbClr>
                </a:outerShdw>
              </a:effectLst>
              <a:latin typeface="Corbel" pitchFamily="34" charset="0"/>
            </a:endParaRPr>
          </a:p>
        </p:txBody>
      </p:sp>
      <p:sp>
        <p:nvSpPr>
          <p:cNvPr id="3" name="Slide Number Placeholder 2"/>
          <p:cNvSpPr>
            <a:spLocks noGrp="1"/>
          </p:cNvSpPr>
          <p:nvPr>
            <p:ph type="sldNum" sz="quarter" idx="12"/>
          </p:nvPr>
        </p:nvSpPr>
        <p:spPr/>
        <p:txBody>
          <a:bodyPr/>
          <a:lstStyle/>
          <a:p>
            <a:pPr>
              <a:defRPr/>
            </a:pPr>
            <a:fld id="{C1484771-31EF-4CC8-92B5-4FB4F7F18461}" type="slidenum">
              <a:rPr lang="en-US" smtClean="0"/>
              <a:pPr>
                <a:defRPr/>
              </a:pPr>
              <a:t>6</a:t>
            </a:fld>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192199" y="6019800"/>
            <a:ext cx="2759602" cy="461665"/>
          </a:xfrm>
          <a:prstGeom prst="rect">
            <a:avLst/>
          </a:prstGeom>
          <a:noFill/>
        </p:spPr>
        <p:txBody>
          <a:bodyPr wrap="none" rtlCol="0">
            <a:spAutoFit/>
          </a:bodyPr>
          <a:lstStyle/>
          <a:p>
            <a:pPr algn="ctr"/>
            <a:r>
              <a:rPr lang="en-US" sz="2400" b="1" dirty="0" smtClean="0">
                <a:latin typeface="Corbel" pitchFamily="34" charset="0"/>
              </a:rPr>
              <a:t>What Went Wrong?</a:t>
            </a:r>
            <a:endParaRPr lang="en-US" sz="2400" b="1" dirty="0">
              <a:latin typeface="Corbel" pitchFamily="34" charset="0"/>
            </a:endParaRPr>
          </a:p>
        </p:txBody>
      </p:sp>
      <p:sp>
        <p:nvSpPr>
          <p:cNvPr id="4" name="Rectangle 3" title="Picture - Though different agents were involved, reference to the explosion at the fertilizer facility in West, Texas in which 12 first responders lost their lives, may prove a useful tool to reinforce the potential risks involved in responding to a large, complex agricultural facility."/>
          <p:cNvSpPr/>
          <p:nvPr/>
        </p:nvSpPr>
        <p:spPr>
          <a:xfrm>
            <a:off x="762000" y="-1"/>
            <a:ext cx="110991394" cy="369332"/>
          </a:xfrm>
          <a:prstGeom prst="rect">
            <a:avLst/>
          </a:prstGeom>
        </p:spPr>
        <p:txBody>
          <a:bodyPr wrap="square">
            <a:spAutoFit/>
          </a:bodyPr>
          <a:lstStyle/>
          <a:p>
            <a:r>
              <a:rPr lang="en-US" dirty="0"/>
              <a:t> </a:t>
            </a:r>
          </a:p>
        </p:txBody>
      </p:sp>
      <p:pic>
        <p:nvPicPr>
          <p:cNvPr id="1026" name="Picture 2" title="Picture - though different agents were involved, reference to the explosion at the fertilizer facility in West, Texas in which 12 first responders lost their lives, may prove a useful tool to reinforce the potential risks involved in responding to a large, complex agricultural facility."/>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64856" y="381000"/>
            <a:ext cx="8414289" cy="55700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hidden="1"/>
          <p:cNvSpPr>
            <a:spLocks noGrp="1"/>
          </p:cNvSpPr>
          <p:nvPr>
            <p:ph type="title"/>
          </p:nvPr>
        </p:nvSpPr>
        <p:spPr/>
        <p:txBody>
          <a:bodyPr/>
          <a:lstStyle/>
          <a:p>
            <a:r>
              <a:rPr lang="en-US" dirty="0" smtClean="0"/>
              <a:t>What went wrong?</a:t>
            </a:r>
            <a:endParaRPr lang="en-US" dirty="0"/>
          </a:p>
        </p:txBody>
      </p:sp>
      <p:sp>
        <p:nvSpPr>
          <p:cNvPr id="6" name="Slide Number Placeholder 5"/>
          <p:cNvSpPr>
            <a:spLocks noGrp="1"/>
          </p:cNvSpPr>
          <p:nvPr>
            <p:ph type="sldNum" sz="quarter" idx="12"/>
          </p:nvPr>
        </p:nvSpPr>
        <p:spPr/>
        <p:txBody>
          <a:bodyPr/>
          <a:lstStyle/>
          <a:p>
            <a:fld id="{8102EEF5-76FD-4C0C-A171-78251E0FB330}" type="slidenum">
              <a:rPr lang="en-US" smtClean="0"/>
              <a:pPr/>
              <a:t>7</a:t>
            </a:fld>
            <a:endParaRPr lang="en-US" dirty="0"/>
          </a:p>
        </p:txBody>
      </p:sp>
    </p:spTree>
    <p:extLst>
      <p:ext uri="{BB962C8B-B14F-4D97-AF65-F5344CB8AC3E}">
        <p14:creationId xmlns:p14="http://schemas.microsoft.com/office/powerpoint/2010/main" val="5018937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eaLnBrk="1" fontAlgn="auto" hangingPunct="1">
              <a:spcAft>
                <a:spcPts val="0"/>
              </a:spcAft>
              <a:defRPr/>
            </a:pPr>
            <a:r>
              <a:rPr lang="en-US" sz="3600" b="1" dirty="0" smtClean="0">
                <a:latin typeface="Corbel" pitchFamily="34" charset="0"/>
              </a:rPr>
              <a:t>Training Application</a:t>
            </a:r>
            <a:endParaRPr lang="en-US" sz="3600" b="1" dirty="0">
              <a:latin typeface="Corbel" pitchFamily="34" charset="0"/>
            </a:endParaRPr>
          </a:p>
        </p:txBody>
      </p:sp>
      <p:sp>
        <p:nvSpPr>
          <p:cNvPr id="15362" name="Content Placeholder 2"/>
          <p:cNvSpPr>
            <a:spLocks noGrp="1"/>
          </p:cNvSpPr>
          <p:nvPr>
            <p:ph idx="1"/>
          </p:nvPr>
        </p:nvSpPr>
        <p:spPr/>
        <p:txBody>
          <a:bodyPr/>
          <a:lstStyle/>
          <a:p>
            <a:pPr marL="115888" indent="-6350" eaLnBrk="1" hangingPunct="1">
              <a:lnSpc>
                <a:spcPct val="150000"/>
              </a:lnSpc>
              <a:buFont typeface="Wingdings 3" pitchFamily="18" charset="2"/>
              <a:buNone/>
            </a:pPr>
            <a:r>
              <a:rPr lang="en-US" sz="2400" dirty="0" smtClean="0">
                <a:latin typeface="Corbel" pitchFamily="34" charset="0"/>
              </a:rPr>
              <a:t>The training is intended to address incidents that occur at facilities that are required to be in compliance with relevant OSHA workplace safety and health standards such as 1910.272 (Grain Handling Facilities) and 1910.146 (Confined Space Entry), as well as currently  OSHA exempt farm, feedlot, and certain seed processing operations that utilize grain and feed storage and handling facilities.</a:t>
            </a:r>
          </a:p>
          <a:p>
            <a:pPr marL="115888" indent="-6350" eaLnBrk="1" hangingPunct="1">
              <a:buFont typeface="Wingdings 3" pitchFamily="18" charset="2"/>
              <a:buNone/>
            </a:pPr>
            <a:endParaRPr lang="en-US" sz="2400" dirty="0" smtClean="0">
              <a:latin typeface="Corbel" pitchFamily="34" charset="0"/>
            </a:endParaRPr>
          </a:p>
        </p:txBody>
      </p:sp>
      <p:sp>
        <p:nvSpPr>
          <p:cNvPr id="4" name="Slide Number Placeholder 3"/>
          <p:cNvSpPr>
            <a:spLocks noGrp="1"/>
          </p:cNvSpPr>
          <p:nvPr>
            <p:ph type="sldNum" sz="quarter" idx="12"/>
          </p:nvPr>
        </p:nvSpPr>
        <p:spPr/>
        <p:txBody>
          <a:bodyPr/>
          <a:lstStyle/>
          <a:p>
            <a:pPr>
              <a:defRPr/>
            </a:pPr>
            <a:fld id="{C1484771-31EF-4CC8-92B5-4FB4F7F18461}" type="slidenum">
              <a:rPr lang="en-US" smtClean="0"/>
              <a:pPr>
                <a:defRPr/>
              </a:pPr>
              <a:t>8</a:t>
            </a:fld>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noAutofit/>
          </a:bodyPr>
          <a:lstStyle/>
          <a:p>
            <a:pPr eaLnBrk="1" fontAlgn="auto" hangingPunct="1">
              <a:spcAft>
                <a:spcPts val="0"/>
              </a:spcAft>
              <a:defRPr/>
            </a:pPr>
            <a:r>
              <a:rPr lang="en-US" sz="3600" b="1" dirty="0" smtClean="0">
                <a:latin typeface="Corbel" pitchFamily="34" charset="0"/>
              </a:rPr>
              <a:t>Primary Target Audience</a:t>
            </a:r>
            <a:endParaRPr lang="en-US" sz="3600" b="1" dirty="0">
              <a:latin typeface="Corbel" pitchFamily="34" charset="0"/>
            </a:endParaRPr>
          </a:p>
        </p:txBody>
      </p:sp>
      <p:sp>
        <p:nvSpPr>
          <p:cNvPr id="15362" name="Content Placeholder 2"/>
          <p:cNvSpPr>
            <a:spLocks noGrp="1"/>
          </p:cNvSpPr>
          <p:nvPr>
            <p:ph idx="1"/>
          </p:nvPr>
        </p:nvSpPr>
        <p:spPr>
          <a:xfrm>
            <a:off x="457200" y="1219200"/>
            <a:ext cx="8229600" cy="4787900"/>
          </a:xfrm>
        </p:spPr>
        <p:txBody>
          <a:bodyPr>
            <a:normAutofit fontScale="85000" lnSpcReduction="20000"/>
          </a:bodyPr>
          <a:lstStyle/>
          <a:p>
            <a:pPr marL="109537" indent="0" eaLnBrk="1" hangingPunct="1">
              <a:buFont typeface="Wingdings 3" pitchFamily="18" charset="2"/>
              <a:buNone/>
              <a:defRPr/>
            </a:pPr>
            <a:r>
              <a:rPr lang="en-US" sz="2800" dirty="0" smtClean="0">
                <a:latin typeface="Corbel" pitchFamily="34" charset="0"/>
              </a:rPr>
              <a:t>The training is designed for those who have the greatest probability of being first responders to an entrapment, engulfment, entanglement, asphyxiation, fall, or electrocution at a grain or feed storage, handling, or processing facility. This includes:</a:t>
            </a:r>
          </a:p>
          <a:p>
            <a:pPr marL="568325" indent="-222250" eaLnBrk="1" hangingPunct="1">
              <a:defRPr/>
            </a:pPr>
            <a:r>
              <a:rPr lang="en-US" sz="2800" dirty="0" smtClean="0">
                <a:latin typeface="Corbel" pitchFamily="34" charset="0"/>
              </a:rPr>
              <a:t>Managers and employees of commercial grain storage, handling, or processing facilities</a:t>
            </a:r>
          </a:p>
          <a:p>
            <a:pPr marL="568325" indent="-222250" eaLnBrk="1" hangingPunct="1">
              <a:defRPr/>
            </a:pPr>
            <a:r>
              <a:rPr lang="en-US" sz="2800" dirty="0" smtClean="0">
                <a:latin typeface="Corbel" pitchFamily="34" charset="0"/>
              </a:rPr>
              <a:t>Owners and employees of currently exempt grain storage and handling facilities (farms, feedlots, and certain seed processors)</a:t>
            </a:r>
          </a:p>
          <a:p>
            <a:pPr marL="568325" indent="-222250" eaLnBrk="1" hangingPunct="1">
              <a:defRPr/>
            </a:pPr>
            <a:r>
              <a:rPr lang="en-US" sz="2800" dirty="0" smtClean="0">
                <a:latin typeface="Corbel" pitchFamily="34" charset="0"/>
              </a:rPr>
              <a:t>Fire/rescue personnel</a:t>
            </a:r>
          </a:p>
          <a:p>
            <a:pPr marL="568325" indent="-222250" eaLnBrk="1" hangingPunct="1">
              <a:defRPr/>
            </a:pPr>
            <a:r>
              <a:rPr lang="en-US" sz="2800" dirty="0" smtClean="0">
                <a:latin typeface="Corbel" pitchFamily="34" charset="0"/>
              </a:rPr>
              <a:t>Emergency medical personnel</a:t>
            </a:r>
          </a:p>
          <a:p>
            <a:pPr marL="568325" indent="-222250" eaLnBrk="1" hangingPunct="1">
              <a:defRPr/>
            </a:pPr>
            <a:r>
              <a:rPr lang="en-US" sz="2800" dirty="0" smtClean="0">
                <a:latin typeface="Corbel" pitchFamily="34" charset="0"/>
              </a:rPr>
              <a:t>Law enforcement personnel</a:t>
            </a:r>
          </a:p>
          <a:p>
            <a:pPr marL="568325" indent="-222250" eaLnBrk="1" hangingPunct="1">
              <a:defRPr/>
            </a:pPr>
            <a:r>
              <a:rPr lang="en-US" sz="2800" dirty="0" smtClean="0">
                <a:latin typeface="Corbel" pitchFamily="34" charset="0"/>
              </a:rPr>
              <a:t>Tactical rescue team members</a:t>
            </a:r>
          </a:p>
          <a:p>
            <a:pPr marL="109537" indent="0" eaLnBrk="1" hangingPunct="1">
              <a:buFont typeface="Wingdings 3" pitchFamily="18" charset="2"/>
              <a:buNone/>
              <a:defRPr/>
            </a:pPr>
            <a:endParaRPr lang="en-US" sz="2800" dirty="0" smtClean="0">
              <a:latin typeface="Corbel" pitchFamily="34" charset="0"/>
            </a:endParaRPr>
          </a:p>
        </p:txBody>
      </p:sp>
      <p:pic>
        <p:nvPicPr>
          <p:cNvPr id="1026" name="Picture 2" descr="B:\Photos and Images and Videos\GRAIN BINS\Grain Bin Safety Training Dec 2011 with Wettschurack\DSC_3805.JPG" title="Picture of fire/rescue personel "/>
          <p:cNvPicPr>
            <a:picLocks noChangeAspect="1" noChangeArrowheads="1"/>
          </p:cNvPicPr>
          <p:nvPr/>
        </p:nvPicPr>
        <p:blipFill>
          <a:blip r:embed="rId3" cstate="email">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a:ext>
            </a:extLst>
          </a:blip>
          <a:srcRect/>
          <a:stretch>
            <a:fillRect/>
          </a:stretch>
        </p:blipFill>
        <p:spPr bwMode="auto">
          <a:xfrm>
            <a:off x="5276323" y="4114800"/>
            <a:ext cx="3418467" cy="2288635"/>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pPr>
              <a:defRPr/>
            </a:pPr>
            <a:fld id="{C1484771-31EF-4CC8-92B5-4FB4F7F18461}" type="slidenum">
              <a:rPr lang="en-US" smtClean="0"/>
              <a:pPr>
                <a:defRPr/>
              </a:pPr>
              <a:t>9</a:t>
            </a:fld>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729</TotalTime>
  <Words>3184</Words>
  <Application>Microsoft Office PowerPoint</Application>
  <PresentationFormat>On-screen Show (4:3)</PresentationFormat>
  <Paragraphs>228</Paragraphs>
  <Slides>14</Slides>
  <Notes>14</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Basic First Responder Training  For Incidents Involving  Grain Storage and Handling Facilities  Introduction – Pre-Testing –  Training Overview</vt:lpstr>
      <vt:lpstr>Training Agenda - Overview of the Day</vt:lpstr>
      <vt:lpstr>Introductions</vt:lpstr>
      <vt:lpstr>Pre-Testing</vt:lpstr>
      <vt:lpstr>Training Overview</vt:lpstr>
      <vt:lpstr>Case Study</vt:lpstr>
      <vt:lpstr>What went wrong?</vt:lpstr>
      <vt:lpstr>Training Application</vt:lpstr>
      <vt:lpstr>Primary Target Audience</vt:lpstr>
      <vt:lpstr>Minimum Core Competencies</vt:lpstr>
      <vt:lpstr>Training Overview </vt:lpstr>
      <vt:lpstr>Training Overview Continued</vt:lpstr>
      <vt:lpstr>Training Limitations</vt:lpstr>
      <vt:lpstr>Have a Great Day!</vt:lpstr>
    </vt:vector>
  </TitlesOfParts>
  <Company>Engineering Computer Network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Basic First Responder Training for Incidents Involving Grain Storage and Handling Facilities</dc:title>
  <dc:creator>Denise L Heath</dc:creator>
  <cp:lastModifiedBy>Robertson, Donna - OSHA</cp:lastModifiedBy>
  <cp:revision>72</cp:revision>
  <cp:lastPrinted>2014-07-01T19:24:22Z</cp:lastPrinted>
  <dcterms:created xsi:type="dcterms:W3CDTF">2012-06-11T20:13:48Z</dcterms:created>
  <dcterms:modified xsi:type="dcterms:W3CDTF">2017-04-19T19:29:56Z</dcterms:modified>
</cp:coreProperties>
</file>