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02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BC0DA-3F26-F248-AF1C-172B3E718E65}" type="datetimeFigureOut">
              <a:rPr lang="en-US" smtClean="0"/>
              <a:t>6/17/2014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4AD02-6A38-4B42-9165-658C7A69CDE9}" type="slidenum">
              <a:rPr lang="en-US" smtClean="0"/>
              <a:t>‹#›</a:t>
            </a:fld>
            <a:endParaRPr lang="en-US"/>
          </a:p>
        </p:txBody>
      </p:sp>
    </p:spTree>
    <p:extLst>
      <p:ext uri="{BB962C8B-B14F-4D97-AF65-F5344CB8AC3E}">
        <p14:creationId xmlns:p14="http://schemas.microsoft.com/office/powerpoint/2010/main" val="10657247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participants to help you read each section. Give examples after each section is read.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the majority of chemicals used and developed, there is no information about their possible immediate or long-term health effects, yet workers are still required to work with potentially toxic substances. Many workers are required to work - without any protection - with chemicals that are </a:t>
            </a:r>
            <a:r>
              <a:rPr lang="en-US" sz="1200" b="1" kern="1200" dirty="0" smtClean="0">
                <a:solidFill>
                  <a:schemeClr val="tx1"/>
                </a:solidFill>
                <a:latin typeface="+mn-lt"/>
                <a:ea typeface="+mn-ea"/>
                <a:cs typeface="+mn-cs"/>
              </a:rPr>
              <a:t>known</a:t>
            </a:r>
            <a:r>
              <a:rPr lang="en-US" sz="1200" kern="1200" dirty="0" smtClean="0">
                <a:solidFill>
                  <a:schemeClr val="tx1"/>
                </a:solidFill>
                <a:latin typeface="+mn-lt"/>
                <a:ea typeface="+mn-ea"/>
                <a:cs typeface="+mn-cs"/>
              </a:rPr>
              <a:t> to be hazardous to human health.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a:t>
            </a:fld>
            <a:endParaRPr lang="en-US"/>
          </a:p>
        </p:txBody>
      </p:sp>
    </p:spTree>
    <p:extLst>
      <p:ext uri="{BB962C8B-B14F-4D97-AF65-F5344CB8AC3E}">
        <p14:creationId xmlns:p14="http://schemas.microsoft.com/office/powerpoint/2010/main" val="1176015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http://</a:t>
            </a:r>
            <a:r>
              <a:rPr lang="nl-NL" dirty="0" err="1" smtClean="0"/>
              <a:t>www.csudh.edu</a:t>
            </a:r>
            <a:r>
              <a:rPr lang="nl-NL" dirty="0" smtClean="0"/>
              <a:t>/</a:t>
            </a:r>
            <a:r>
              <a:rPr lang="nl-NL" dirty="0" err="1" smtClean="0"/>
              <a:t>oliver</a:t>
            </a:r>
            <a:r>
              <a:rPr lang="nl-NL" dirty="0" smtClean="0"/>
              <a:t>/</a:t>
            </a:r>
            <a:r>
              <a:rPr lang="nl-NL" dirty="0" err="1" smtClean="0"/>
              <a:t>chemdata</a:t>
            </a:r>
            <a:r>
              <a:rPr lang="nl-NL" dirty="0" smtClean="0"/>
              <a:t>/</a:t>
            </a:r>
            <a:r>
              <a:rPr lang="nl-NL" dirty="0" err="1" smtClean="0"/>
              <a:t>com_name.htm</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14</a:t>
            </a:fld>
            <a:endParaRPr lang="en-US"/>
          </a:p>
        </p:txBody>
      </p:sp>
    </p:spTree>
    <p:extLst>
      <p:ext uri="{BB962C8B-B14F-4D97-AF65-F5344CB8AC3E}">
        <p14:creationId xmlns:p14="http://schemas.microsoft.com/office/powerpoint/2010/main" val="32851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warning may be a single word - "danger", "warning" and "caution" - or may identify the primary hazard, both physical (i.e., water reactive, flammable or explosive) and health (i.e., carcinogen, corrosive, or irritant). Most labels will provide you with additional safety information to help you protect yourself while working with substances. This includes protective measures to be used when handling the material, clothing that should be worn, first aid instructions, storage information and procedures to follow in the event of a fire, leak or spill.</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17</a:t>
            </a:fld>
            <a:endParaRPr lang="en-US"/>
          </a:p>
        </p:txBody>
      </p:sp>
    </p:spTree>
    <p:extLst>
      <p:ext uri="{BB962C8B-B14F-4D97-AF65-F5344CB8AC3E}">
        <p14:creationId xmlns:p14="http://schemas.microsoft.com/office/powerpoint/2010/main" val="2312830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may have noticed a diamond shaped label with 4 different colors and numbers in some chemical products. The label may look simple, but it actually carries a lot of information and it may help you identify the hazards associated with that product. This label is color-coded and each color represents a different type of hazard. Also, as mentioned before, it also uses a number system and each number represents the degree of a particular hazard.</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18</a:t>
            </a:fld>
            <a:endParaRPr lang="en-US"/>
          </a:p>
        </p:txBody>
      </p:sp>
    </p:spTree>
    <p:extLst>
      <p:ext uri="{BB962C8B-B14F-4D97-AF65-F5344CB8AC3E}">
        <p14:creationId xmlns:p14="http://schemas.microsoft.com/office/powerpoint/2010/main" val="4247217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label may look simple, but it actually carries a lot of information and it may help you identify the hazards associated with that product. This label is color-coded and each color represents a different type of hazard. Also, as mentioned before, it also uses a number system and each number represents the degree of a particular hazard.</a:t>
            </a:r>
            <a:r>
              <a:rPr lang="en-US" dirty="0" smtClean="0">
                <a:effectLst/>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Special Notice Key (White)-</a:t>
            </a:r>
            <a:r>
              <a:rPr lang="en-US" sz="1200" kern="1200" dirty="0" smtClean="0">
                <a:solidFill>
                  <a:schemeClr val="tx1"/>
                </a:solidFill>
                <a:effectLst/>
                <a:latin typeface="+mn-lt"/>
                <a:ea typeface="+mn-ea"/>
                <a:cs typeface="+mn-cs"/>
              </a:rPr>
              <a:t> This table contains special indications for some products. For example, if it is an oxidizing product, corrosive, water reactive or radioactive.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19</a:t>
            </a:fld>
            <a:endParaRPr lang="en-US"/>
          </a:p>
        </p:txBody>
      </p:sp>
    </p:spTree>
    <p:extLst>
      <p:ext uri="{BB962C8B-B14F-4D97-AF65-F5344CB8AC3E}">
        <p14:creationId xmlns:p14="http://schemas.microsoft.com/office/powerpoint/2010/main" val="1410247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 participants know that it is very important for them to be well informed of the chemical products they have to use at work and to know what to do in case they are overexposed to chemical hazards. Since day laborers often do not have the proper training, it is important for them to be aware of a few things they can do that can potentially protect them and their co-workers: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20</a:t>
            </a:fld>
            <a:endParaRPr lang="en-US"/>
          </a:p>
        </p:txBody>
      </p:sp>
    </p:spTree>
    <p:extLst>
      <p:ext uri="{BB962C8B-B14F-4D97-AF65-F5344CB8AC3E}">
        <p14:creationId xmlns:p14="http://schemas.microsoft.com/office/powerpoint/2010/main" val="215966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everyone who works with toxic substances should know the names, toxicity, and other hazards of the substances they use. Employers are required by law to provide this information, along with training in how to use toxic substances safely.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21</a:t>
            </a:fld>
            <a:endParaRPr lang="en-US"/>
          </a:p>
        </p:txBody>
      </p:sp>
    </p:spTree>
    <p:extLst>
      <p:ext uri="{BB962C8B-B14F-4D97-AF65-F5344CB8AC3E}">
        <p14:creationId xmlns:p14="http://schemas.microsoft.com/office/powerpoint/2010/main" val="259635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surest way to prevent toxic chemicals from causing harm is to minimize or prevent exposure. Limiting exposure at the source is the preferred way to protect workers.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22</a:t>
            </a:fld>
            <a:endParaRPr lang="en-US"/>
          </a:p>
        </p:txBody>
      </p:sp>
    </p:spTree>
    <p:extLst>
      <p:ext uri="{BB962C8B-B14F-4D97-AF65-F5344CB8AC3E}">
        <p14:creationId xmlns:p14="http://schemas.microsoft.com/office/powerpoint/2010/main" val="4188705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Substitution-</a:t>
            </a:r>
            <a:r>
              <a:rPr lang="en-US" sz="1200" kern="1200" dirty="0" smtClean="0">
                <a:solidFill>
                  <a:schemeClr val="tx1"/>
                </a:solidFill>
                <a:effectLst/>
                <a:latin typeface="+mn-lt"/>
                <a:ea typeface="+mn-ea"/>
                <a:cs typeface="+mn-cs"/>
              </a:rPr>
              <a:t> use a less hazardous substance. But before choosing a substitute, thoroughly consider its physical and health hazards. Also consider environmental aspects such as air pollution and waste disposal.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23</a:t>
            </a:fld>
            <a:endParaRPr lang="en-US"/>
          </a:p>
        </p:txBody>
      </p:sp>
    </p:spTree>
    <p:extLst>
      <p:ext uri="{BB962C8B-B14F-4D97-AF65-F5344CB8AC3E}">
        <p14:creationId xmlns:p14="http://schemas.microsoft.com/office/powerpoint/2010/main" val="2308688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Ventilation- </a:t>
            </a:r>
            <a:r>
              <a:rPr lang="en-US" sz="1200" kern="1200" dirty="0" smtClean="0">
                <a:solidFill>
                  <a:schemeClr val="tx1"/>
                </a:solidFill>
                <a:effectLst/>
                <a:latin typeface="+mn-lt"/>
                <a:ea typeface="+mn-ea"/>
                <a:cs typeface="+mn-cs"/>
              </a:rPr>
              <a:t>make sure there is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circulation of fresh air sufficient to keep concentrations of toxic substances diluted below hazardous levels.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24</a:t>
            </a:fld>
            <a:endParaRPr lang="en-US"/>
          </a:p>
        </p:txBody>
      </p:sp>
    </p:spTree>
    <p:extLst>
      <p:ext uri="{BB962C8B-B14F-4D97-AF65-F5344CB8AC3E}">
        <p14:creationId xmlns:p14="http://schemas.microsoft.com/office/powerpoint/2010/main" val="1546634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Work practices and behaviors-</a:t>
            </a:r>
            <a:r>
              <a:rPr lang="en-US" sz="1200" kern="1200" dirty="0" smtClean="0">
                <a:solidFill>
                  <a:schemeClr val="tx1"/>
                </a:solidFill>
                <a:effectLst/>
                <a:latin typeface="+mn-lt"/>
                <a:ea typeface="+mn-ea"/>
                <a:cs typeface="+mn-cs"/>
              </a:rPr>
              <a:t> workers can control dust dispersion by spraying water (or dust suppressant products), closing containers of volatile chemicals when not in use, and labeling containers of hazardous substances.</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25</a:t>
            </a:fld>
            <a:endParaRPr lang="en-US"/>
          </a:p>
        </p:txBody>
      </p:sp>
    </p:spTree>
    <p:extLst>
      <p:ext uri="{BB962C8B-B14F-4D97-AF65-F5344CB8AC3E}">
        <p14:creationId xmlns:p14="http://schemas.microsoft.com/office/powerpoint/2010/main" val="63218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SOLIDS: Solids are the least likely of the chemical forms to cause chemical poisoning. However, certain chemical solids can cause poisoning if they get onto your skin or food and you then ingest them. Personal hygiene is important to prevent the ingestion of chemical solids. The greatest danger with solids is that some work processes can change them into a more dangerous form.</a:t>
            </a:r>
          </a:p>
          <a:p>
            <a:endParaRPr lang="en-US" sz="1200" kern="1200" dirty="0" smtClean="0">
              <a:solidFill>
                <a:schemeClr val="tx1"/>
              </a:solidFill>
              <a:latin typeface="+mn-lt"/>
              <a:ea typeface="+mn-ea"/>
              <a:cs typeface="+mn-cs"/>
            </a:endParaRPr>
          </a:p>
          <a:p>
            <a:pPr lvl="0"/>
            <a:r>
              <a:rPr lang="en-US" sz="1200" kern="1200" dirty="0" smtClean="0">
                <a:solidFill>
                  <a:schemeClr val="tx1"/>
                </a:solidFill>
                <a:effectLst/>
                <a:latin typeface="+mn-lt"/>
                <a:ea typeface="+mn-ea"/>
                <a:cs typeface="+mn-cs"/>
              </a:rPr>
              <a:t>LIQUIDS: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hazardous substances, for example acids and solvents are liquid in room </a:t>
            </a:r>
            <a:r>
              <a:rPr lang="en-US" sz="1200" kern="1200" dirty="0" err="1" smtClean="0">
                <a:solidFill>
                  <a:schemeClr val="tx1"/>
                </a:solidFill>
                <a:effectLst/>
                <a:latin typeface="+mn-lt"/>
                <a:ea typeface="+mn-ea"/>
                <a:cs typeface="+mn-cs"/>
              </a:rPr>
              <a:t>temperature.Many</a:t>
            </a:r>
            <a:r>
              <a:rPr lang="en-US" sz="1200" kern="1200" dirty="0" smtClean="0">
                <a:solidFill>
                  <a:schemeClr val="tx1"/>
                </a:solidFill>
                <a:effectLst/>
                <a:latin typeface="+mn-lt"/>
                <a:ea typeface="+mn-ea"/>
                <a:cs typeface="+mn-cs"/>
              </a:rPr>
              <a:t> liquid chemicals detach vapors that can be inhaled. The skin can absorb liquid chemicals. Some liquid chemicals can damage the skin immediately. Other liquids go on directly through the skin to the bloodstream, from which they can transfer to different parts of the organism and have harmful effects.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VAPORS: The steams are droplets of liquid suspended in the air. </a:t>
            </a:r>
          </a:p>
          <a:p>
            <a:pPr lvl="0"/>
            <a:r>
              <a:rPr lang="en-US" sz="1200" kern="1200" dirty="0" smtClean="0">
                <a:solidFill>
                  <a:schemeClr val="tx1"/>
                </a:solidFill>
                <a:effectLst/>
                <a:latin typeface="+mn-lt"/>
                <a:ea typeface="+mn-ea"/>
                <a:cs typeface="+mn-cs"/>
              </a:rPr>
              <a:t>A lot of chemical liquid substances evaporate at room temperature, which means that they form a vapor and remain in the air. </a:t>
            </a:r>
          </a:p>
          <a:p>
            <a:pPr lvl="0"/>
            <a:r>
              <a:rPr lang="en-US" sz="1200" kern="1200" dirty="0" smtClean="0">
                <a:solidFill>
                  <a:schemeClr val="tx1"/>
                </a:solidFill>
                <a:effectLst/>
                <a:latin typeface="+mn-lt"/>
                <a:ea typeface="+mn-ea"/>
                <a:cs typeface="+mn-cs"/>
              </a:rPr>
              <a:t>Vapors from some chemicals can irritate the eyes and the skin. </a:t>
            </a:r>
          </a:p>
          <a:p>
            <a:pPr lvl="0"/>
            <a:r>
              <a:rPr lang="en-US" sz="1200" kern="1200" dirty="0" smtClean="0">
                <a:solidFill>
                  <a:schemeClr val="tx1"/>
                </a:solidFill>
                <a:effectLst/>
                <a:latin typeface="+mn-lt"/>
                <a:ea typeface="+mn-ea"/>
                <a:cs typeface="+mn-cs"/>
              </a:rPr>
              <a:t>The inhalation of certain chemical toxic vapors can have different serious health consequences.</a:t>
            </a:r>
          </a:p>
          <a:p>
            <a:pPr lvl="0"/>
            <a:r>
              <a:rPr lang="en-US" sz="1200" kern="1200" dirty="0" smtClean="0">
                <a:solidFill>
                  <a:schemeClr val="tx1"/>
                </a:solidFill>
                <a:effectLst/>
                <a:latin typeface="+mn-lt"/>
                <a:ea typeface="+mn-ea"/>
                <a:cs typeface="+mn-cs"/>
              </a:rPr>
              <a:t>Vapors can be inflammable or explosive. To avoid fires or explosions, it is important to keep the chemical substances that evaporate far from heat sources.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VAPORS</a:t>
            </a:r>
            <a:r>
              <a:rPr lang="en-US" sz="1200" kern="1200" baseline="0" dirty="0" smtClean="0">
                <a:solidFill>
                  <a:schemeClr val="tx1"/>
                </a:solidFill>
                <a:effectLst/>
                <a:latin typeface="+mn-lt"/>
                <a:ea typeface="+mn-ea"/>
                <a:cs typeface="+mn-cs"/>
              </a:rPr>
              <a:t> &amp; </a:t>
            </a:r>
            <a:r>
              <a:rPr lang="en-US" sz="1200" kern="1200" dirty="0" smtClean="0">
                <a:solidFill>
                  <a:schemeClr val="tx1"/>
                </a:solidFill>
                <a:effectLst/>
                <a:latin typeface="+mn-lt"/>
                <a:ea typeface="+mn-ea"/>
                <a:cs typeface="+mn-cs"/>
              </a:rPr>
              <a:t>GASES: </a:t>
            </a:r>
            <a:r>
              <a:rPr lang="es-ES_tradnl" sz="1200" kern="1200" dirty="0" err="1" smtClean="0">
                <a:solidFill>
                  <a:schemeClr val="tx1"/>
                </a:solidFill>
                <a:effectLst/>
                <a:latin typeface="+mn-lt"/>
                <a:ea typeface="+mn-ea"/>
                <a:cs typeface="+mn-cs"/>
              </a:rPr>
              <a:t>It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is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easy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to</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detect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some</a:t>
            </a:r>
            <a:r>
              <a:rPr lang="es-ES_tradnl" sz="1200" kern="1200" dirty="0" smtClean="0">
                <a:solidFill>
                  <a:schemeClr val="tx1"/>
                </a:solidFill>
                <a:effectLst/>
                <a:latin typeface="+mn-lt"/>
                <a:ea typeface="+mn-ea"/>
                <a:cs typeface="+mn-cs"/>
              </a:rPr>
              <a:t> gases </a:t>
            </a:r>
            <a:r>
              <a:rPr lang="es-ES_tradnl" sz="1200" kern="1200" dirty="0" err="1" smtClean="0">
                <a:solidFill>
                  <a:schemeClr val="tx1"/>
                </a:solidFill>
                <a:effectLst/>
                <a:latin typeface="+mn-lt"/>
                <a:ea typeface="+mn-ea"/>
                <a:cs typeface="+mn-cs"/>
              </a:rPr>
              <a:t>for</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based</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on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their</a:t>
            </a:r>
            <a:r>
              <a:rPr lang="es-ES_tradnl" sz="1200" kern="1200" dirty="0" smtClean="0">
                <a:solidFill>
                  <a:schemeClr val="tx1"/>
                </a:solidFill>
                <a:effectLst/>
                <a:latin typeface="+mn-lt"/>
                <a:ea typeface="+mn-ea"/>
                <a:cs typeface="+mn-cs"/>
              </a:rPr>
              <a:t> color </a:t>
            </a:r>
            <a:r>
              <a:rPr lang="es-ES_tradnl" sz="1200" kern="1200" dirty="0" err="1" smtClean="0">
                <a:solidFill>
                  <a:schemeClr val="tx1"/>
                </a:solidFill>
                <a:effectLst/>
                <a:latin typeface="+mn-lt"/>
                <a:ea typeface="+mn-ea"/>
                <a:cs typeface="+mn-cs"/>
              </a:rPr>
              <a:t>or</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smell</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but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there</a:t>
            </a:r>
            <a:r>
              <a:rPr lang="es-ES_tradnl" sz="1200" kern="1200" dirty="0" smtClean="0">
                <a:solidFill>
                  <a:schemeClr val="tx1"/>
                </a:solidFill>
                <a:effectLst/>
                <a:latin typeface="+mn-lt"/>
                <a:ea typeface="+mn-ea"/>
                <a:cs typeface="+mn-cs"/>
              </a:rPr>
              <a:t> are </a:t>
            </a:r>
            <a:r>
              <a:rPr lang="es-ES_tradnl" sz="1200" kern="1200" dirty="0" err="1" smtClean="0">
                <a:solidFill>
                  <a:schemeClr val="tx1"/>
                </a:solidFill>
                <a:effectLst/>
                <a:latin typeface="+mn-lt"/>
                <a:ea typeface="+mn-ea"/>
                <a:cs typeface="+mn-cs"/>
              </a:rPr>
              <a:t>other</a:t>
            </a:r>
            <a:r>
              <a:rPr lang="es-ES_tradnl" sz="1200" kern="1200" dirty="0" smtClean="0">
                <a:solidFill>
                  <a:schemeClr val="tx1"/>
                </a:solidFill>
                <a:effectLst/>
                <a:latin typeface="+mn-lt"/>
                <a:ea typeface="+mn-ea"/>
                <a:cs typeface="+mn-cs"/>
              </a:rPr>
              <a:t> gases </a:t>
            </a:r>
            <a:r>
              <a:rPr lang="es-ES_tradnl" sz="1200" kern="1200" dirty="0" err="1" smtClean="0">
                <a:solidFill>
                  <a:schemeClr val="tx1"/>
                </a:solidFill>
                <a:effectLst/>
                <a:latin typeface="+mn-lt"/>
                <a:ea typeface="+mn-ea"/>
                <a:cs typeface="+mn-cs"/>
              </a:rPr>
              <a:t>that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cannot</a:t>
            </a:r>
            <a:r>
              <a:rPr lang="es-ES_tradnl" sz="1200" kern="1200" dirty="0" smtClean="0">
                <a:solidFill>
                  <a:schemeClr val="tx1"/>
                </a:solidFill>
                <a:effectLst/>
                <a:latin typeface="+mn-lt"/>
                <a:ea typeface="+mn-ea"/>
                <a:cs typeface="+mn-cs"/>
              </a:rPr>
              <a:t> be </a:t>
            </a:r>
            <a:r>
              <a:rPr lang="es-ES_tradnl" sz="1200" kern="1200" dirty="0" err="1" smtClean="0">
                <a:solidFill>
                  <a:schemeClr val="tx1"/>
                </a:solidFill>
                <a:effectLst/>
                <a:latin typeface="+mn-lt"/>
                <a:ea typeface="+mn-ea"/>
                <a:cs typeface="+mn-cs"/>
              </a:rPr>
              <a:t>seen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nor</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smelled</a:t>
            </a:r>
            <a:r>
              <a:rPr lang="es-ES_tradnl" sz="1200" kern="1200" dirty="0" smtClean="0">
                <a:solidFill>
                  <a:schemeClr val="tx1"/>
                </a:solidFill>
                <a:effectLst/>
                <a:latin typeface="+mn-lt"/>
                <a:ea typeface="+mn-ea"/>
                <a:cs typeface="+mn-cs"/>
              </a:rPr>
              <a:t>, and </a:t>
            </a:r>
            <a:r>
              <a:rPr lang="es-ES_tradnl" sz="1200" kern="1200" dirty="0" err="1" smtClean="0">
                <a:solidFill>
                  <a:schemeClr val="tx1"/>
                </a:solidFill>
                <a:effectLst/>
                <a:latin typeface="+mn-lt"/>
                <a:ea typeface="+mn-ea"/>
                <a:cs typeface="+mn-cs"/>
              </a:rPr>
              <a:t>they</a:t>
            </a:r>
            <a:r>
              <a:rPr lang="es-ES_tradnl" sz="1200" kern="1200" dirty="0" smtClean="0">
                <a:solidFill>
                  <a:schemeClr val="tx1"/>
                </a:solidFill>
                <a:effectLst/>
                <a:latin typeface="+mn-lt"/>
                <a:ea typeface="+mn-ea"/>
                <a:cs typeface="+mn-cs"/>
              </a:rPr>
              <a:t> can </a:t>
            </a:r>
            <a:r>
              <a:rPr lang="es-ES_tradnl" sz="1200" kern="1200" dirty="0" err="1" smtClean="0">
                <a:solidFill>
                  <a:schemeClr val="tx1"/>
                </a:solidFill>
                <a:effectLst/>
                <a:latin typeface="+mn-lt"/>
                <a:ea typeface="+mn-ea"/>
                <a:cs typeface="+mn-cs"/>
              </a:rPr>
              <a:t>only</a:t>
            </a:r>
            <a:r>
              <a:rPr lang="es-ES_tradnl" sz="1200" kern="1200" dirty="0" smtClean="0">
                <a:solidFill>
                  <a:schemeClr val="tx1"/>
                </a:solidFill>
                <a:effectLst/>
                <a:latin typeface="+mn-lt"/>
                <a:ea typeface="+mn-ea"/>
                <a:cs typeface="+mn-cs"/>
              </a:rPr>
              <a:t> be </a:t>
            </a:r>
            <a:r>
              <a:rPr lang="es-ES_tradnl" sz="1200" kern="1200" dirty="0" err="1" smtClean="0">
                <a:solidFill>
                  <a:schemeClr val="tx1"/>
                </a:solidFill>
                <a:effectLst/>
                <a:latin typeface="+mn-lt"/>
                <a:ea typeface="+mn-ea"/>
                <a:cs typeface="+mn-cs"/>
              </a:rPr>
              <a:t>detected</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through</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use of </a:t>
            </a:r>
            <a:r>
              <a:rPr lang="es-ES_tradnl" sz="1200" kern="1200" dirty="0" err="1" smtClean="0">
                <a:solidFill>
                  <a:schemeClr val="tx1"/>
                </a:solidFill>
                <a:effectLst/>
                <a:latin typeface="+mn-lt"/>
                <a:ea typeface="+mn-ea"/>
                <a:cs typeface="+mn-cs"/>
              </a:rPr>
              <a:t>special</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equipment</a:t>
            </a:r>
            <a:r>
              <a:rPr lang="es-ES_tradn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Gases can be </a:t>
            </a:r>
            <a:r>
              <a:rPr lang="es-ES_tradnl" sz="1200" kern="1200" dirty="0" err="1" smtClean="0">
                <a:solidFill>
                  <a:schemeClr val="tx1"/>
                </a:solidFill>
                <a:effectLst/>
                <a:latin typeface="+mn-lt"/>
                <a:ea typeface="+mn-ea"/>
                <a:cs typeface="+mn-cs"/>
              </a:rPr>
              <a:t>inhaled</a:t>
            </a:r>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s-ES_tradnl" sz="1200" kern="1200" dirty="0" err="1" smtClean="0">
                <a:solidFill>
                  <a:schemeClr val="tx1"/>
                </a:solidFill>
                <a:effectLst/>
                <a:latin typeface="+mn-lt"/>
                <a:ea typeface="+mn-ea"/>
                <a:cs typeface="+mn-cs"/>
              </a:rPr>
              <a:t>Some</a:t>
            </a:r>
            <a:r>
              <a:rPr lang="es-ES_tradnl" sz="1200" kern="1200" dirty="0" smtClean="0">
                <a:solidFill>
                  <a:schemeClr val="tx1"/>
                </a:solidFill>
                <a:effectLst/>
                <a:latin typeface="+mn-lt"/>
                <a:ea typeface="+mn-ea"/>
                <a:cs typeface="+mn-cs"/>
              </a:rPr>
              <a:t> gases produce </a:t>
            </a:r>
            <a:r>
              <a:rPr lang="es-ES_tradnl" sz="1200" kern="1200" dirty="0" err="1" smtClean="0">
                <a:solidFill>
                  <a:schemeClr val="tx1"/>
                </a:solidFill>
                <a:effectLst/>
                <a:latin typeface="+mn-lt"/>
                <a:ea typeface="+mn-ea"/>
                <a:cs typeface="+mn-cs"/>
              </a:rPr>
              <a:t>irritating</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effects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immediately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effects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that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other</a:t>
            </a:r>
            <a:r>
              <a:rPr lang="es-ES_tradnl" sz="1200" kern="1200" dirty="0" smtClean="0">
                <a:solidFill>
                  <a:schemeClr val="tx1"/>
                </a:solidFill>
                <a:effectLst/>
                <a:latin typeface="+mn-lt"/>
                <a:ea typeface="+mn-ea"/>
                <a:cs typeface="+mn-cs"/>
              </a:rPr>
              <a:t> gases </a:t>
            </a:r>
            <a:r>
              <a:rPr lang="es-ES_tradnl" sz="1200" kern="1200" dirty="0" err="1" smtClean="0">
                <a:solidFill>
                  <a:schemeClr val="tx1"/>
                </a:solidFill>
                <a:effectLst/>
                <a:latin typeface="+mn-lt"/>
                <a:ea typeface="+mn-ea"/>
                <a:cs typeface="+mn-cs"/>
              </a:rPr>
              <a:t>have</a:t>
            </a:r>
            <a:r>
              <a:rPr lang="es-ES_tradnl" sz="1200" kern="1200" dirty="0" smtClean="0">
                <a:solidFill>
                  <a:schemeClr val="tx1"/>
                </a:solidFill>
                <a:effectLst/>
                <a:latin typeface="+mn-lt"/>
                <a:ea typeface="+mn-ea"/>
                <a:cs typeface="+mn-cs"/>
              </a:rPr>
              <a:t> in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health</a:t>
            </a:r>
            <a:r>
              <a:rPr lang="es-ES_tradnl" sz="1200" kern="1200" dirty="0" smtClean="0">
                <a:solidFill>
                  <a:schemeClr val="tx1"/>
                </a:solidFill>
                <a:effectLst/>
                <a:latin typeface="+mn-lt"/>
                <a:ea typeface="+mn-ea"/>
                <a:cs typeface="+mn-cs"/>
              </a:rPr>
              <a:t> of </a:t>
            </a:r>
            <a:r>
              <a:rPr lang="es-ES_tradnl" sz="1200" kern="1200" dirty="0" err="1" smtClean="0">
                <a:solidFill>
                  <a:schemeClr val="tx1"/>
                </a:solidFill>
                <a:effectLst/>
                <a:latin typeface="+mn-lt"/>
                <a:ea typeface="+mn-ea"/>
                <a:cs typeface="+mn-cs"/>
              </a:rPr>
              <a:t>people</a:t>
            </a:r>
            <a:r>
              <a:rPr lang="es-ES_tradnl" sz="1200" kern="1200" dirty="0" smtClean="0">
                <a:solidFill>
                  <a:schemeClr val="tx1"/>
                </a:solidFill>
                <a:effectLst/>
                <a:latin typeface="+mn-lt"/>
                <a:ea typeface="+mn-ea"/>
                <a:cs typeface="+mn-cs"/>
              </a:rPr>
              <a:t> can </a:t>
            </a:r>
            <a:r>
              <a:rPr lang="es-ES_tradnl" sz="1200" kern="1200" dirty="0" err="1" smtClean="0">
                <a:solidFill>
                  <a:schemeClr val="tx1"/>
                </a:solidFill>
                <a:effectLst/>
                <a:latin typeface="+mn-lt"/>
                <a:ea typeface="+mn-ea"/>
                <a:cs typeface="+mn-cs"/>
              </a:rPr>
              <a:t>only</a:t>
            </a:r>
            <a:r>
              <a:rPr lang="es-ES_tradnl" sz="1200" kern="1200" dirty="0" smtClean="0">
                <a:solidFill>
                  <a:schemeClr val="tx1"/>
                </a:solidFill>
                <a:effectLst/>
                <a:latin typeface="+mn-lt"/>
                <a:ea typeface="+mn-ea"/>
                <a:cs typeface="+mn-cs"/>
              </a:rPr>
              <a:t> be </a:t>
            </a:r>
            <a:r>
              <a:rPr lang="es-ES_tradnl" sz="1200" kern="1200" dirty="0" err="1" smtClean="0">
                <a:solidFill>
                  <a:schemeClr val="tx1"/>
                </a:solidFill>
                <a:effectLst/>
                <a:latin typeface="+mn-lt"/>
                <a:ea typeface="+mn-ea"/>
                <a:cs typeface="+mn-cs"/>
              </a:rPr>
              <a:t>identified</a:t>
            </a:r>
            <a:r>
              <a:rPr lang="es-ES_tradnl" sz="1200" kern="1200" dirty="0" smtClean="0">
                <a:solidFill>
                  <a:schemeClr val="tx1"/>
                </a:solidFill>
                <a:effectLst/>
                <a:latin typeface="+mn-lt"/>
                <a:ea typeface="+mn-ea"/>
                <a:cs typeface="+mn-cs"/>
              </a:rPr>
              <a:t> once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health</a:t>
            </a:r>
            <a:r>
              <a:rPr lang="es-ES_tradnl" sz="1200" kern="1200" dirty="0" smtClean="0">
                <a:solidFill>
                  <a:schemeClr val="tx1"/>
                </a:solidFill>
                <a:effectLst/>
                <a:latin typeface="+mn-lt"/>
                <a:ea typeface="+mn-ea"/>
                <a:cs typeface="+mn-cs"/>
              </a:rPr>
              <a:t> of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individual has </a:t>
            </a:r>
            <a:r>
              <a:rPr lang="es-ES_tradnl" sz="1200" kern="1200" dirty="0" err="1" smtClean="0">
                <a:solidFill>
                  <a:schemeClr val="tx1"/>
                </a:solidFill>
                <a:effectLst/>
                <a:latin typeface="+mn-lt"/>
                <a:ea typeface="+mn-ea"/>
                <a:cs typeface="+mn-cs"/>
              </a:rPr>
              <a:t>been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seriously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compromised</a:t>
            </a:r>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6</a:t>
            </a:fld>
            <a:endParaRPr lang="en-US"/>
          </a:p>
        </p:txBody>
      </p:sp>
    </p:spTree>
    <p:extLst>
      <p:ext uri="{BB962C8B-B14F-4D97-AF65-F5344CB8AC3E}">
        <p14:creationId xmlns:p14="http://schemas.microsoft.com/office/powerpoint/2010/main" val="2848315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Respiratory protective equipment consists of devices that cover the mouth and nose to prevent substances in the air from being inhaled. A respirator is effective only when used as part of a comprehensive program established by the employer, which includes measurement of concentrations of hazardous substances, selection of the proper respirator, training the worker in its proper use, fitting of the respirator to the worker, maintenance, and replacement of parts when necessary. A health care professional must first determine whether the individual worker can wear a respirator safely. </a:t>
            </a:r>
          </a:p>
          <a:p>
            <a:r>
              <a:rPr lang="en-US" sz="1200" kern="1200" dirty="0" smtClean="0">
                <a:solidFill>
                  <a:schemeClr val="tx1"/>
                </a:solidFill>
                <a:effectLst/>
                <a:latin typeface="+mn-lt"/>
                <a:ea typeface="+mn-ea"/>
                <a:cs typeface="+mn-cs"/>
              </a:rPr>
              <a:t>Protective clothing includes gloves, aprons, goggles, boots, face shields, and any other materials worn as protection. It should be made of material designed to resist penetration by the particular chemical being used. Such material may be called impervious to that chemical. However, most materials do not remain impervious for very long. The manufacturer of the protective clothing usually can provide some information regarding the substances that are effectively blocked and how often replacement is necessary.</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26</a:t>
            </a:fld>
            <a:endParaRPr lang="en-US"/>
          </a:p>
        </p:txBody>
      </p:sp>
    </p:spTree>
    <p:extLst>
      <p:ext uri="{BB962C8B-B14F-4D97-AF65-F5344CB8AC3E}">
        <p14:creationId xmlns:p14="http://schemas.microsoft.com/office/powerpoint/2010/main" val="3720166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or your co-workers experience symptoms known to be caused by a chemical during or shortly after its use, you may have been overexposed. Symptoms might include irritation and tearing of the eyes, a burning sensation of skin, nose, or throat, and cough, dizziness, or headache.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27</a:t>
            </a:fld>
            <a:endParaRPr lang="en-US"/>
          </a:p>
        </p:txBody>
      </p:sp>
    </p:spTree>
    <p:extLst>
      <p:ext uri="{BB962C8B-B14F-4D97-AF65-F5344CB8AC3E}">
        <p14:creationId xmlns:p14="http://schemas.microsoft.com/office/powerpoint/2010/main" val="210140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Show participants the drawing of the route of entry. In the back you will be able to read information about the drawing that you can explain to the participants. Then ask participants how they can protect themselves from chemicals based on the routes of entry. Possible answers will be provided in a “prevention” table.</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7</a:t>
            </a:fld>
            <a:endParaRPr lang="en-US"/>
          </a:p>
        </p:txBody>
      </p:sp>
    </p:spTree>
    <p:extLst>
      <p:ext uri="{BB962C8B-B14F-4D97-AF65-F5344CB8AC3E}">
        <p14:creationId xmlns:p14="http://schemas.microsoft.com/office/powerpoint/2010/main" val="80750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one of the most important routes of entry or penetration because it is through the air that many toxic substances such as dust, smokes, aerosols and gases can enter our bodies.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8</a:t>
            </a:fld>
            <a:endParaRPr lang="en-US"/>
          </a:p>
        </p:txBody>
      </p:sp>
    </p:spTree>
    <p:extLst>
      <p:ext uri="{BB962C8B-B14F-4D97-AF65-F5344CB8AC3E}">
        <p14:creationId xmlns:p14="http://schemas.microsoft.com/office/powerpoint/2010/main" val="334825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Route of entry through the mouth, the esophagus, the stomach and the intestines. Pollutant ingestions dissolved in mucus in the respiratory system should also be considered.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9</a:t>
            </a:fld>
            <a:endParaRPr lang="en-US"/>
          </a:p>
        </p:txBody>
      </p:sp>
    </p:spTree>
    <p:extLst>
      <p:ext uri="{BB962C8B-B14F-4D97-AF65-F5344CB8AC3E}">
        <p14:creationId xmlns:p14="http://schemas.microsoft.com/office/powerpoint/2010/main" val="107285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Route of entry of the pollutant to the body through open wounds, sores, etc.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10</a:t>
            </a:fld>
            <a:endParaRPr lang="en-US"/>
          </a:p>
        </p:txBody>
      </p:sp>
    </p:spTree>
    <p:extLst>
      <p:ext uri="{BB962C8B-B14F-4D97-AF65-F5344CB8AC3E}">
        <p14:creationId xmlns:p14="http://schemas.microsoft.com/office/powerpoint/2010/main" val="169733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Route of entry of many substances that are able to go through the skin without causing erosion or noticeable alterations and that can enter the blood to later be spread to the whole body.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11</a:t>
            </a:fld>
            <a:endParaRPr lang="en-US"/>
          </a:p>
        </p:txBody>
      </p:sp>
    </p:spTree>
    <p:extLst>
      <p:ext uri="{BB962C8B-B14F-4D97-AF65-F5344CB8AC3E}">
        <p14:creationId xmlns:p14="http://schemas.microsoft.com/office/powerpoint/2010/main" val="264117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Tell participants:</a:t>
            </a:r>
          </a:p>
          <a:p>
            <a:r>
              <a:rPr lang="en-US" sz="1200" kern="1200" dirty="0" smtClean="0">
                <a:solidFill>
                  <a:schemeClr val="tx1"/>
                </a:solidFill>
                <a:effectLst/>
                <a:latin typeface="+mn-lt"/>
                <a:ea typeface="+mn-ea"/>
                <a:cs typeface="+mn-cs"/>
              </a:rPr>
              <a:t>Health and safety information on chemical substances is public, so you have the right to ask for the facts!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OSHA’s Hazard Communication standard requires chemical manufacturers or importers to classify the hazards of chemicals, which they produce or import. Also, it requires all employers to provide information to their employees about the hazardous chemicals to which they are exposed, by means of a hazard communication program, labels and other forms of warning, safety data sheets, and information and training. </a:t>
            </a:r>
          </a:p>
          <a:p>
            <a:r>
              <a:rPr lang="en-US" sz="1200" kern="1200" dirty="0" smtClean="0">
                <a:solidFill>
                  <a:schemeClr val="tx1"/>
                </a:solidFill>
                <a:effectLst/>
                <a:latin typeface="+mn-lt"/>
                <a:ea typeface="+mn-ea"/>
                <a:cs typeface="+mn-cs"/>
              </a:rPr>
              <a:t>Explain to the participants that OSHA defines a hazardous chemical as anything that is a physical or health hazard. </a:t>
            </a:r>
          </a:p>
          <a:p>
            <a:r>
              <a:rPr lang="en-US" sz="1200" kern="1200" dirty="0" smtClean="0">
                <a:solidFill>
                  <a:schemeClr val="tx1"/>
                </a:solidFill>
                <a:effectLst/>
                <a:latin typeface="+mn-lt"/>
                <a:ea typeface="+mn-ea"/>
                <a:cs typeface="+mn-cs"/>
              </a:rPr>
              <a:t>Physical hazards are pretty straightforward. They include flammable and combustible liquids, compressed gasses, explosives, organic peroxides, oxidizers, </a:t>
            </a:r>
            <a:r>
              <a:rPr lang="en-US" sz="1200" kern="1200" dirty="0" err="1" smtClean="0">
                <a:solidFill>
                  <a:schemeClr val="tx1"/>
                </a:solidFill>
                <a:effectLst/>
                <a:latin typeface="+mn-lt"/>
                <a:ea typeface="+mn-ea"/>
                <a:cs typeface="+mn-cs"/>
              </a:rPr>
              <a:t>pyrophorics</a:t>
            </a:r>
            <a:r>
              <a:rPr lang="en-US" sz="1200" kern="1200" dirty="0" smtClean="0">
                <a:solidFill>
                  <a:schemeClr val="tx1"/>
                </a:solidFill>
                <a:effectLst/>
                <a:latin typeface="+mn-lt"/>
                <a:ea typeface="+mn-ea"/>
                <a:cs typeface="+mn-cs"/>
              </a:rPr>
              <a:t>, and water reactive.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Health hazards are a little harder to determine, however OSHA indicates they include the following: carcinogens; reproductive toxins; sensitizers; irritants; corrosives; neurotoxins; </a:t>
            </a:r>
            <a:r>
              <a:rPr lang="en-US" sz="1200" kern="1200" dirty="0" err="1" smtClean="0">
                <a:solidFill>
                  <a:schemeClr val="tx1"/>
                </a:solidFill>
                <a:effectLst/>
                <a:latin typeface="+mn-lt"/>
                <a:ea typeface="+mn-ea"/>
                <a:cs typeface="+mn-cs"/>
              </a:rPr>
              <a:t>hapatotoxins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nephrotoxins</a:t>
            </a:r>
            <a:r>
              <a:rPr lang="en-US" sz="1200" kern="1200" dirty="0" smtClean="0">
                <a:solidFill>
                  <a:schemeClr val="tx1"/>
                </a:solidFill>
                <a:effectLst/>
                <a:latin typeface="+mn-lt"/>
                <a:ea typeface="+mn-ea"/>
                <a:cs typeface="+mn-cs"/>
              </a:rPr>
              <a:t>; agents that act the hematopoietic system; and agents that damage the lungs, skin, eyes or mucus membranes.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12</a:t>
            </a:fld>
            <a:endParaRPr lang="en-US"/>
          </a:p>
        </p:txBody>
      </p:sp>
    </p:spTree>
    <p:extLst>
      <p:ext uri="{BB962C8B-B14F-4D97-AF65-F5344CB8AC3E}">
        <p14:creationId xmlns:p14="http://schemas.microsoft.com/office/powerpoint/2010/main" val="38666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stated before that most of us are exposed to chemicals in one way or another, but how many of us can read a label and understand it? Have any of you read the labels of the chemicals we use? </a:t>
            </a:r>
          </a:p>
          <a:p>
            <a:r>
              <a:rPr lang="en-US" sz="1200" kern="1200" dirty="0" smtClean="0">
                <a:solidFill>
                  <a:schemeClr val="tx1"/>
                </a:solidFill>
                <a:effectLst/>
                <a:latin typeface="+mn-lt"/>
                <a:ea typeface="+mn-ea"/>
                <a:cs typeface="+mn-cs"/>
              </a:rPr>
              <a:t>Ask participants to name some of the things they have noticed on a chemical label:</a:t>
            </a:r>
          </a:p>
          <a:p>
            <a:r>
              <a:rPr lang="en-US" sz="1200" kern="1200" dirty="0" smtClean="0">
                <a:solidFill>
                  <a:schemeClr val="tx1"/>
                </a:solidFill>
                <a:effectLst/>
                <a:latin typeface="+mn-lt"/>
                <a:ea typeface="+mn-ea"/>
                <a:cs typeface="+mn-cs"/>
              </a:rPr>
              <a:t>The list may include: the name of the chemical, a drawing, the active ingredients, a warning, who makes it, etc. Write them on a sheet of butcher paper.</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13</a:t>
            </a:fld>
            <a:endParaRPr lang="en-US"/>
          </a:p>
        </p:txBody>
      </p:sp>
    </p:spTree>
    <p:extLst>
      <p:ext uri="{BB962C8B-B14F-4D97-AF65-F5344CB8AC3E}">
        <p14:creationId xmlns:p14="http://schemas.microsoft.com/office/powerpoint/2010/main" val="40340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6/17/2014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6/17/2014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6/17/2014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6/17/2014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6/17/2014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6/17/2014</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2873502"/>
            <a:ext cx="7196328" cy="1470025"/>
          </a:xfrm>
        </p:spPr>
        <p:txBody>
          <a:bodyPr/>
          <a:lstStyle/>
          <a:p>
            <a:r>
              <a:rPr lang="es-ES_tradnl" dirty="0" smtClean="0"/>
              <a:t>El Uso de Químicos en el Lugar de Trabajo</a:t>
            </a:r>
            <a:endParaRPr lang="es-ES_tradnl" dirty="0"/>
          </a:p>
        </p:txBody>
      </p:sp>
      <p:sp>
        <p:nvSpPr>
          <p:cNvPr id="3" name="Subtitle 2"/>
          <p:cNvSpPr>
            <a:spLocks noGrp="1"/>
          </p:cNvSpPr>
          <p:nvPr>
            <p:ph type="subTitle" idx="1"/>
          </p:nvPr>
        </p:nvSpPr>
        <p:spPr>
          <a:xfrm>
            <a:off x="596646" y="4366386"/>
            <a:ext cx="7552944" cy="1634363"/>
          </a:xfrm>
        </p:spPr>
        <p:txBody>
          <a:bodyPr/>
          <a:lstStyle/>
          <a:p>
            <a:r>
              <a:rPr lang="en-US" dirty="0" smtClean="0"/>
              <a:t>NDLON</a:t>
            </a:r>
          </a:p>
          <a:p>
            <a:endParaRPr lang="en-US" dirty="0" smtClean="0"/>
          </a:p>
          <a:p>
            <a:pPr>
              <a:spcBef>
                <a:spcPts val="0"/>
              </a:spcBef>
            </a:pPr>
            <a:r>
              <a:rPr lang="en-US" sz="1400" dirty="0">
                <a:effectLst/>
                <a:latin typeface="Times New Roman"/>
                <a:ea typeface="Times New Roman"/>
                <a:cs typeface="Times New Roman"/>
              </a:rPr>
              <a:t>This material was produced under grant number SH-23584-12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extLst>
      <p:ext uri="{BB962C8B-B14F-4D97-AF65-F5344CB8AC3E}">
        <p14:creationId xmlns:p14="http://schemas.microsoft.com/office/powerpoint/2010/main" val="1488772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 Parenteral</a:t>
            </a:r>
            <a:endParaRPr lang="en-US" dirty="0"/>
          </a:p>
        </p:txBody>
      </p:sp>
      <p:sp>
        <p:nvSpPr>
          <p:cNvPr id="4" name="TextBox 3"/>
          <p:cNvSpPr txBox="1"/>
          <p:nvPr/>
        </p:nvSpPr>
        <p:spPr>
          <a:xfrm>
            <a:off x="5113867" y="3033889"/>
            <a:ext cx="3263370" cy="1569660"/>
          </a:xfrm>
          <a:prstGeom prst="rect">
            <a:avLst/>
          </a:prstGeom>
          <a:noFill/>
        </p:spPr>
        <p:txBody>
          <a:bodyPr wrap="square" rtlCol="0">
            <a:spAutoFit/>
          </a:bodyPr>
          <a:lstStyle/>
          <a:p>
            <a:r>
              <a:rPr lang="es-ES_tradnl" sz="3200" dirty="0" smtClean="0">
                <a:solidFill>
                  <a:srgbClr val="FFFFFF"/>
                </a:solidFill>
              </a:rPr>
              <a:t>Por medio de heridas abiertas, ampollas, etc.</a:t>
            </a:r>
            <a:r>
              <a:rPr lang="en-US" sz="3200" dirty="0" smtClean="0">
                <a:solidFill>
                  <a:srgbClr val="FFFFFF"/>
                </a:solidFill>
              </a:rPr>
              <a:t> </a:t>
            </a:r>
            <a:endParaRPr lang="en-US" sz="3200" dirty="0">
              <a:solidFill>
                <a:srgbClr val="FFFFFF"/>
              </a:solidFill>
            </a:endParaRPr>
          </a:p>
        </p:txBody>
      </p:sp>
      <p:pic>
        <p:nvPicPr>
          <p:cNvPr id="5" name="Picture 4" descr="heridasbrazoquimicos 001.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89000" y="1934041"/>
            <a:ext cx="3987800" cy="4483692"/>
          </a:xfrm>
          <a:prstGeom prst="rect">
            <a:avLst/>
          </a:prstGeom>
        </p:spPr>
      </p:pic>
    </p:spTree>
    <p:extLst>
      <p:ext uri="{BB962C8B-B14F-4D97-AF65-F5344CB8AC3E}">
        <p14:creationId xmlns:p14="http://schemas.microsoft.com/office/powerpoint/2010/main" val="299522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Vía dérmica</a:t>
            </a:r>
            <a:endParaRPr lang="en-US" dirty="0"/>
          </a:p>
        </p:txBody>
      </p:sp>
      <p:pic>
        <p:nvPicPr>
          <p:cNvPr id="4" name="Picture 3" descr="manosdetergentellimpiando 001.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302933" y="1497106"/>
            <a:ext cx="4572000" cy="5214939"/>
          </a:xfrm>
          <a:prstGeom prst="rect">
            <a:avLst/>
          </a:prstGeom>
        </p:spPr>
      </p:pic>
    </p:spTree>
    <p:extLst>
      <p:ext uri="{BB962C8B-B14F-4D97-AF65-F5344CB8AC3E}">
        <p14:creationId xmlns:p14="http://schemas.microsoft.com/office/powerpoint/2010/main" val="59991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926084"/>
          </a:xfrm>
        </p:spPr>
        <p:txBody>
          <a:bodyPr/>
          <a:lstStyle/>
          <a:p>
            <a:r>
              <a:rPr lang="es-ES_tradnl" dirty="0"/>
              <a:t>Etiquetado de productos químico – </a:t>
            </a:r>
            <a:r>
              <a:rPr lang="es-ES_tradnl" dirty="0" smtClean="0"/>
              <a:t>cómo </a:t>
            </a:r>
            <a:r>
              <a:rPr lang="es-ES_tradnl" dirty="0"/>
              <a:t>leerlos!</a:t>
            </a:r>
            <a:endParaRPr lang="en-US" dirty="0"/>
          </a:p>
        </p:txBody>
      </p:sp>
    </p:spTree>
    <p:extLst>
      <p:ext uri="{BB962C8B-B14F-4D97-AF65-F5344CB8AC3E}">
        <p14:creationId xmlns:p14="http://schemas.microsoft.com/office/powerpoint/2010/main" val="404044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493889"/>
            <a:ext cx="7612063" cy="5207000"/>
          </a:xfrm>
        </p:spPr>
        <p:txBody>
          <a:bodyPr/>
          <a:lstStyle/>
          <a:p>
            <a:r>
              <a:rPr lang="es-ES_tradnl" dirty="0">
                <a:solidFill>
                  <a:srgbClr val="FFFFFF"/>
                </a:solidFill>
              </a:rPr>
              <a:t>Según OSHA, </a:t>
            </a:r>
            <a:r>
              <a:rPr lang="es-ES_tradnl" dirty="0" smtClean="0">
                <a:solidFill>
                  <a:srgbClr val="FFFFFF"/>
                </a:solidFill>
              </a:rPr>
              <a:t>las </a:t>
            </a:r>
            <a:r>
              <a:rPr lang="es-ES_tradnl" dirty="0">
                <a:solidFill>
                  <a:srgbClr val="FFFFFF"/>
                </a:solidFill>
              </a:rPr>
              <a:t>etiquetas de los productos químicos deben incluir </a:t>
            </a:r>
            <a:r>
              <a:rPr lang="es-ES_tradnl"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38147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1. El nombre común del producto químico</a:t>
            </a:r>
            <a:endParaRPr lang="en-US" dirty="0"/>
          </a:p>
        </p:txBody>
      </p:sp>
      <p:sp>
        <p:nvSpPr>
          <p:cNvPr id="4" name="TextBox 3"/>
          <p:cNvSpPr txBox="1"/>
          <p:nvPr/>
        </p:nvSpPr>
        <p:spPr>
          <a:xfrm>
            <a:off x="765174" y="2116667"/>
            <a:ext cx="7612063" cy="584776"/>
          </a:xfrm>
          <a:prstGeom prst="rect">
            <a:avLst/>
          </a:prstGeom>
          <a:noFill/>
        </p:spPr>
        <p:txBody>
          <a:bodyPr wrap="square" rtlCol="0">
            <a:spAutoFit/>
          </a:bodyPr>
          <a:lstStyle/>
          <a:p>
            <a:pPr algn="ctr"/>
            <a:r>
              <a:rPr lang="is-IS" sz="3200" dirty="0">
                <a:solidFill>
                  <a:srgbClr val="FFFFFF"/>
                </a:solidFill>
              </a:rPr>
              <a:t>Sodium </a:t>
            </a:r>
            <a:r>
              <a:rPr lang="is-IS" sz="3200" dirty="0" smtClean="0">
                <a:solidFill>
                  <a:srgbClr val="FFFFFF"/>
                </a:solidFill>
              </a:rPr>
              <a:t>hydroxide = Drano</a:t>
            </a:r>
            <a:endParaRPr lang="en-US" sz="3200" dirty="0">
              <a:solidFill>
                <a:srgbClr val="FFFFFF"/>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71888" y="2995082"/>
            <a:ext cx="4642556" cy="3481917"/>
          </a:xfrm>
          <a:prstGeom prst="rect">
            <a:avLst/>
          </a:prstGeom>
        </p:spPr>
      </p:pic>
    </p:spTree>
    <p:extLst>
      <p:ext uri="{BB962C8B-B14F-4D97-AF65-F5344CB8AC3E}">
        <p14:creationId xmlns:p14="http://schemas.microsoft.com/office/powerpoint/2010/main" val="3316481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78" y="860777"/>
            <a:ext cx="8734778" cy="4684889"/>
          </a:xfrm>
        </p:spPr>
        <p:txBody>
          <a:bodyPr/>
          <a:lstStyle/>
          <a:p>
            <a:r>
              <a:rPr lang="es-ES_tradnl" dirty="0">
                <a:solidFill>
                  <a:srgbClr val="FFFFFF"/>
                </a:solidFill>
              </a:rPr>
              <a:t>2. El nombre, dirección y número de teléfono de emergencia de la empresa responsable del producto</a:t>
            </a:r>
            <a:endParaRPr lang="en-US" dirty="0">
              <a:solidFill>
                <a:srgbClr val="FFFFFF"/>
              </a:solidFill>
            </a:endParaRPr>
          </a:p>
        </p:txBody>
      </p:sp>
    </p:spTree>
    <p:extLst>
      <p:ext uri="{BB962C8B-B14F-4D97-AF65-F5344CB8AC3E}">
        <p14:creationId xmlns:p14="http://schemas.microsoft.com/office/powerpoint/2010/main" val="419683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45444" y="1072444"/>
            <a:ext cx="7591778" cy="4360334"/>
          </a:xfrm>
          <a:prstGeom prst="rect">
            <a:avLst/>
          </a:prstGeom>
        </p:spPr>
      </p:pic>
    </p:spTree>
    <p:extLst>
      <p:ext uri="{BB962C8B-B14F-4D97-AF65-F5344CB8AC3E}">
        <p14:creationId xmlns:p14="http://schemas.microsoft.com/office/powerpoint/2010/main" val="3724097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3. Una advertencia de peligro correspondiente</a:t>
            </a:r>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32000" y="2187224"/>
            <a:ext cx="5080000" cy="3584222"/>
          </a:xfrm>
          <a:prstGeom prst="rect">
            <a:avLst/>
          </a:prstGeom>
        </p:spPr>
      </p:pic>
    </p:spTree>
    <p:extLst>
      <p:ext uri="{BB962C8B-B14F-4D97-AF65-F5344CB8AC3E}">
        <p14:creationId xmlns:p14="http://schemas.microsoft.com/office/powerpoint/2010/main" val="220346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4817269"/>
            <a:ext cx="7612063" cy="1100138"/>
          </a:xfrm>
        </p:spPr>
        <p:txBody>
          <a:bodyPr/>
          <a:lstStyle/>
          <a:p>
            <a:pPr algn="ctr"/>
            <a:r>
              <a:rPr lang="es-ES_tradnl" dirty="0" smtClean="0"/>
              <a:t>Como Leer una Etiqueta de Riesgo Químico- NFPA</a:t>
            </a:r>
            <a:endParaRPr lang="es-ES_tradnl" dirty="0"/>
          </a:p>
        </p:txBody>
      </p:sp>
      <p:pic>
        <p:nvPicPr>
          <p:cNvPr id="5" name="Picture Placeholder 4"/>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332092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compliancesigns.com/media/NFPA-Chart_1_600.gif"/>
          <p:cNvPicPr/>
          <p:nvPr/>
        </p:nvPicPr>
        <p:blipFill>
          <a:blip r:embed="rId3">
            <a:extLst>
              <a:ext uri="{28A0092B-C50C-407E-A947-70E740481C1C}">
                <a14:useLocalDpi xmlns:a14="http://schemas.microsoft.com/office/drawing/2010/main" val="0"/>
              </a:ext>
            </a:extLst>
          </a:blip>
          <a:srcRect/>
          <a:stretch>
            <a:fillRect/>
          </a:stretch>
        </p:blipFill>
        <p:spPr bwMode="auto">
          <a:xfrm>
            <a:off x="705556" y="362555"/>
            <a:ext cx="7831665" cy="6056500"/>
          </a:xfrm>
          <a:prstGeom prst="rect">
            <a:avLst/>
          </a:prstGeom>
          <a:noFill/>
          <a:ln>
            <a:noFill/>
          </a:ln>
        </p:spPr>
      </p:pic>
    </p:spTree>
    <p:extLst>
      <p:ext uri="{BB962C8B-B14F-4D97-AF65-F5344CB8AC3E}">
        <p14:creationId xmlns:p14="http://schemas.microsoft.com/office/powerpoint/2010/main" val="107318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76111"/>
            <a:ext cx="7612063" cy="720994"/>
          </a:xfrm>
        </p:spPr>
        <p:txBody>
          <a:bodyPr/>
          <a:lstStyle/>
          <a:p>
            <a:r>
              <a:rPr lang="es-ES_tradnl" b="1" dirty="0">
                <a:effectLst/>
              </a:rPr>
              <a:t>¿Qué son los productos químicos?</a:t>
            </a:r>
            <a:r>
              <a:rPr lang="es-ES_tradnl" dirty="0">
                <a:effectLst/>
              </a:rPr>
              <a:t> </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a:bodyPr>
          <a:lstStyle/>
          <a:p>
            <a:endParaRPr lang="es-ES_tradnl" sz="3200" b="1" dirty="0" smtClean="0">
              <a:effectLst/>
            </a:endParaRPr>
          </a:p>
          <a:p>
            <a:pPr marL="0" indent="0">
              <a:buNone/>
            </a:pPr>
            <a:r>
              <a:rPr lang="es-ES_tradnl" sz="3200" b="1" dirty="0" smtClean="0">
                <a:effectLst/>
              </a:rPr>
              <a:t>Los </a:t>
            </a:r>
            <a:r>
              <a:rPr lang="es-ES_tradnl" sz="3200" b="1" dirty="0">
                <a:effectLst/>
              </a:rPr>
              <a:t>productos químicos peligrosos</a:t>
            </a:r>
            <a:r>
              <a:rPr lang="es-ES_tradnl" sz="3200" dirty="0">
                <a:effectLst/>
              </a:rPr>
              <a:t> son aquellos que pueden causar daño a las personas o al medio ambiente. </a:t>
            </a:r>
            <a:endParaRPr lang="en-US" sz="3200" dirty="0"/>
          </a:p>
        </p:txBody>
      </p:sp>
    </p:spTree>
    <p:extLst>
      <p:ext uri="{BB962C8B-B14F-4D97-AF65-F5344CB8AC3E}">
        <p14:creationId xmlns:p14="http://schemas.microsoft.com/office/powerpoint/2010/main" val="149821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¿Cómo me puedo proteger?</a:t>
            </a:r>
            <a:endParaRPr lang="en-US" dirty="0"/>
          </a:p>
        </p:txBody>
      </p:sp>
    </p:spTree>
    <p:extLst>
      <p:ext uri="{BB962C8B-B14F-4D97-AF65-F5344CB8AC3E}">
        <p14:creationId xmlns:p14="http://schemas.microsoft.com/office/powerpoint/2010/main" val="109015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El Derecho a Saber</a:t>
            </a:r>
            <a:endParaRPr lang="en-US" dirty="0"/>
          </a:p>
        </p:txBody>
      </p:sp>
    </p:spTree>
    <p:extLst>
      <p:ext uri="{BB962C8B-B14F-4D97-AF65-F5344CB8AC3E}">
        <p14:creationId xmlns:p14="http://schemas.microsoft.com/office/powerpoint/2010/main" val="3766865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573306"/>
          </a:xfrm>
        </p:spPr>
        <p:txBody>
          <a:bodyPr/>
          <a:lstStyle/>
          <a:p>
            <a:r>
              <a:rPr lang="en-US" b="1" dirty="0" smtClean="0">
                <a:effectLst/>
              </a:rPr>
              <a:t>PELs</a:t>
            </a:r>
            <a:r>
              <a:rPr lang="en-US" dirty="0" smtClean="0">
                <a:effectLst/>
              </a:rPr>
              <a:t>- </a:t>
            </a:r>
            <a:r>
              <a:rPr lang="es-ES_tradnl" dirty="0"/>
              <a:t>Límites de exposición permitidos</a:t>
            </a:r>
            <a:endParaRPr lang="en-US" dirty="0"/>
          </a:p>
        </p:txBody>
      </p:sp>
    </p:spTree>
    <p:extLst>
      <p:ext uri="{BB962C8B-B14F-4D97-AF65-F5344CB8AC3E}">
        <p14:creationId xmlns:p14="http://schemas.microsoft.com/office/powerpoint/2010/main" val="342422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Sustitución</a:t>
            </a:r>
            <a:endParaRPr lang="en-US" dirty="0"/>
          </a:p>
        </p:txBody>
      </p:sp>
    </p:spTree>
    <p:extLst>
      <p:ext uri="{BB962C8B-B14F-4D97-AF65-F5344CB8AC3E}">
        <p14:creationId xmlns:p14="http://schemas.microsoft.com/office/powerpoint/2010/main" val="1751962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Ventilación</a:t>
            </a:r>
            <a:endParaRPr lang="en-US" dirty="0"/>
          </a:p>
        </p:txBody>
      </p:sp>
    </p:spTree>
    <p:extLst>
      <p:ext uri="{BB962C8B-B14F-4D97-AF65-F5344CB8AC3E}">
        <p14:creationId xmlns:p14="http://schemas.microsoft.com/office/powerpoint/2010/main" val="2416007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587417"/>
          </a:xfrm>
        </p:spPr>
        <p:txBody>
          <a:bodyPr/>
          <a:lstStyle/>
          <a:p>
            <a:r>
              <a:rPr lang="es-ES_tradnl" dirty="0"/>
              <a:t>Comportamientos y prácticas de trabajos</a:t>
            </a:r>
            <a:endParaRPr lang="en-US" dirty="0"/>
          </a:p>
        </p:txBody>
      </p:sp>
    </p:spTree>
    <p:extLst>
      <p:ext uri="{BB962C8B-B14F-4D97-AF65-F5344CB8AC3E}">
        <p14:creationId xmlns:p14="http://schemas.microsoft.com/office/powerpoint/2010/main" val="1983997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Uso</a:t>
            </a:r>
            <a:r>
              <a:rPr lang="en-US" dirty="0" smtClean="0"/>
              <a:t> de </a:t>
            </a:r>
            <a:r>
              <a:rPr lang="en-US" dirty="0" err="1" smtClean="0"/>
              <a:t>Equipo</a:t>
            </a:r>
            <a:r>
              <a:rPr lang="en-US" dirty="0" smtClean="0"/>
              <a:t> de </a:t>
            </a:r>
            <a:r>
              <a:rPr lang="en-US" dirty="0" err="1" smtClean="0"/>
              <a:t>Protección</a:t>
            </a:r>
            <a:r>
              <a:rPr lang="en-US" dirty="0" smtClean="0"/>
              <a:t> Personal</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93" y="1940820"/>
            <a:ext cx="7485944" cy="4606735"/>
          </a:xfrm>
          <a:prstGeom prst="rect">
            <a:avLst/>
          </a:prstGeom>
        </p:spPr>
      </p:pic>
    </p:spTree>
    <p:extLst>
      <p:ext uri="{BB962C8B-B14F-4D97-AF65-F5344CB8AC3E}">
        <p14:creationId xmlns:p14="http://schemas.microsoft.com/office/powerpoint/2010/main" val="2619524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¿Y si yo </a:t>
            </a:r>
            <a:r>
              <a:rPr lang="es-ES_tradnl" dirty="0" smtClean="0"/>
              <a:t>he </a:t>
            </a:r>
            <a:r>
              <a:rPr lang="es-ES_tradnl" dirty="0"/>
              <a:t>sido expuesto?</a:t>
            </a:r>
            <a:endParaRPr lang="en-US" dirty="0"/>
          </a:p>
        </p:txBody>
      </p:sp>
    </p:spTree>
    <p:extLst>
      <p:ext uri="{BB962C8B-B14F-4D97-AF65-F5344CB8AC3E}">
        <p14:creationId xmlns:p14="http://schemas.microsoft.com/office/powerpoint/2010/main" val="346959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67" y="762000"/>
            <a:ext cx="8212666" cy="1077218"/>
          </a:xfrm>
          <a:prstGeom prst="rect">
            <a:avLst/>
          </a:prstGeom>
          <a:noFill/>
        </p:spPr>
        <p:txBody>
          <a:bodyPr wrap="square" rtlCol="0">
            <a:spAutoFit/>
          </a:bodyPr>
          <a:lstStyle/>
          <a:p>
            <a:r>
              <a:rPr lang="es-ES_tradnl" sz="3200" dirty="0">
                <a:solidFill>
                  <a:srgbClr val="FFFFFF"/>
                </a:solidFill>
              </a:rPr>
              <a:t>Aquí están algunas cosas que puede hacer en caso de </a:t>
            </a:r>
            <a:r>
              <a:rPr lang="es-ES_tradnl" sz="3200" dirty="0" smtClean="0">
                <a:solidFill>
                  <a:srgbClr val="FFFFFF"/>
                </a:solidFill>
              </a:rPr>
              <a:t>exposición </a:t>
            </a:r>
            <a:r>
              <a:rPr lang="es-ES_tradnl" sz="3200" dirty="0">
                <a:solidFill>
                  <a:srgbClr val="FFFFFF"/>
                </a:solidFill>
              </a:rPr>
              <a:t>a riesgos químicos:</a:t>
            </a:r>
            <a:endParaRPr lang="en-US" sz="3200" dirty="0">
              <a:solidFill>
                <a:srgbClr val="FFFFFF"/>
              </a:solidFill>
            </a:endParaRPr>
          </a:p>
        </p:txBody>
      </p:sp>
      <p:sp>
        <p:nvSpPr>
          <p:cNvPr id="3" name="TextBox 2"/>
          <p:cNvSpPr txBox="1"/>
          <p:nvPr/>
        </p:nvSpPr>
        <p:spPr>
          <a:xfrm>
            <a:off x="818444" y="2483555"/>
            <a:ext cx="7507112" cy="2246769"/>
          </a:xfrm>
          <a:prstGeom prst="rect">
            <a:avLst/>
          </a:prstGeom>
          <a:noFill/>
        </p:spPr>
        <p:txBody>
          <a:bodyPr wrap="square" rtlCol="0">
            <a:spAutoFit/>
          </a:bodyPr>
          <a:lstStyle/>
          <a:p>
            <a:pPr algn="ctr"/>
            <a:r>
              <a:rPr lang="es-ES_tradnl" sz="2800" dirty="0" smtClean="0"/>
              <a:t>Pare lo </a:t>
            </a:r>
            <a:r>
              <a:rPr lang="es-ES_tradnl" sz="2800" dirty="0"/>
              <a:t>que </a:t>
            </a:r>
            <a:r>
              <a:rPr lang="es-ES_tradnl" sz="2800" dirty="0" smtClean="0"/>
              <a:t>está </a:t>
            </a:r>
            <a:r>
              <a:rPr lang="es-ES_tradnl" sz="2800" dirty="0"/>
              <a:t>haciendo y </a:t>
            </a:r>
            <a:r>
              <a:rPr lang="es-ES_tradnl" sz="2800" dirty="0" smtClean="0"/>
              <a:t>deje </a:t>
            </a:r>
            <a:r>
              <a:rPr lang="es-ES_tradnl" sz="2800" dirty="0"/>
              <a:t>el espacio contaminado. Avise a su supervisor</a:t>
            </a:r>
            <a:r>
              <a:rPr lang="es-ES_tradnl" sz="2800" dirty="0" smtClean="0"/>
              <a:t>.          Llame al </a:t>
            </a:r>
            <a:r>
              <a:rPr lang="es-ES_tradnl" sz="2800" dirty="0"/>
              <a:t>911 para emergencias o el Centro </a:t>
            </a:r>
            <a:r>
              <a:rPr lang="es-ES_tradnl" sz="2800" dirty="0" smtClean="0"/>
              <a:t>    de </a:t>
            </a:r>
            <a:r>
              <a:rPr lang="es-ES_tradnl" sz="2800" dirty="0"/>
              <a:t>Control de envenenamiento al </a:t>
            </a:r>
            <a:r>
              <a:rPr lang="es-ES_tradnl" sz="2800" dirty="0" smtClean="0"/>
              <a:t>               1</a:t>
            </a:r>
            <a:r>
              <a:rPr lang="es-ES_tradnl" sz="2800" dirty="0"/>
              <a:t>-800 -222-1222.</a:t>
            </a:r>
            <a:endParaRPr lang="en-US" sz="2800" dirty="0"/>
          </a:p>
        </p:txBody>
      </p:sp>
    </p:spTree>
    <p:extLst>
      <p:ext uri="{BB962C8B-B14F-4D97-AF65-F5344CB8AC3E}">
        <p14:creationId xmlns:p14="http://schemas.microsoft.com/office/powerpoint/2010/main" val="1991328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550333"/>
            <a:ext cx="7803445" cy="6001642"/>
          </a:xfrm>
          <a:prstGeom prst="rect">
            <a:avLst/>
          </a:prstGeom>
          <a:noFill/>
        </p:spPr>
        <p:txBody>
          <a:bodyPr wrap="square" rtlCol="0">
            <a:spAutoFit/>
          </a:bodyPr>
          <a:lstStyle/>
          <a:p>
            <a:r>
              <a:rPr lang="es-ES_tradnl" sz="3200" dirty="0">
                <a:solidFill>
                  <a:srgbClr val="FFFFFF"/>
                </a:solidFill>
              </a:rPr>
              <a:t>En el caso inhalación: aire limpio, reposo en una posición </a:t>
            </a:r>
            <a:r>
              <a:rPr lang="es-ES_tradnl" sz="3200" dirty="0" smtClean="0">
                <a:solidFill>
                  <a:srgbClr val="FFFFFF"/>
                </a:solidFill>
              </a:rPr>
              <a:t>semi-reclinada, </a:t>
            </a:r>
            <a:r>
              <a:rPr lang="es-ES_tradnl" sz="3200" dirty="0">
                <a:solidFill>
                  <a:srgbClr val="FFFFFF"/>
                </a:solidFill>
              </a:rPr>
              <a:t>respiración artificial si es necesario y atención médica</a:t>
            </a:r>
            <a:r>
              <a:rPr lang="es-ES_tradnl" sz="3200" dirty="0" smtClean="0">
                <a:solidFill>
                  <a:srgbClr val="FFFFFF"/>
                </a:solidFill>
              </a:rPr>
              <a:t>.</a:t>
            </a:r>
          </a:p>
          <a:p>
            <a:endParaRPr lang="es-ES_tradnl" sz="3200" dirty="0">
              <a:solidFill>
                <a:srgbClr val="FFFFFF"/>
              </a:solidFill>
            </a:endParaRPr>
          </a:p>
          <a:p>
            <a:r>
              <a:rPr lang="es-ES_tradnl" sz="3200" dirty="0">
                <a:solidFill>
                  <a:srgbClr val="FFFFFF"/>
                </a:solidFill>
              </a:rPr>
              <a:t>En caso de salpicaduras: enjuagar con abundante agua durante varios minutos y </a:t>
            </a:r>
            <a:r>
              <a:rPr lang="es-ES_tradnl" sz="3200" dirty="0" smtClean="0">
                <a:solidFill>
                  <a:srgbClr val="FFFFFF"/>
                </a:solidFill>
              </a:rPr>
              <a:t>buscar </a:t>
            </a:r>
            <a:r>
              <a:rPr lang="es-ES_tradnl" sz="3200" dirty="0">
                <a:solidFill>
                  <a:srgbClr val="FFFFFF"/>
                </a:solidFill>
              </a:rPr>
              <a:t>atención médica</a:t>
            </a:r>
            <a:r>
              <a:rPr lang="es-ES_tradnl" sz="3200" dirty="0" smtClean="0">
                <a:solidFill>
                  <a:srgbClr val="FFFFFF"/>
                </a:solidFill>
              </a:rPr>
              <a:t>.</a:t>
            </a:r>
          </a:p>
          <a:p>
            <a:endParaRPr lang="es-ES_tradnl" sz="3200" dirty="0">
              <a:solidFill>
                <a:srgbClr val="FFFFFF"/>
              </a:solidFill>
            </a:endParaRPr>
          </a:p>
          <a:p>
            <a:r>
              <a:rPr lang="es-ES_tradnl" sz="3200" dirty="0">
                <a:solidFill>
                  <a:srgbClr val="FFFFFF"/>
                </a:solidFill>
              </a:rPr>
              <a:t>En caso de consumo: enjuagar la boca, NO se debe inducir el vómito, beber mucha agua y </a:t>
            </a:r>
            <a:r>
              <a:rPr lang="es-ES_tradnl" sz="3200" dirty="0" smtClean="0">
                <a:solidFill>
                  <a:srgbClr val="FFFFFF"/>
                </a:solidFill>
              </a:rPr>
              <a:t>buscar </a:t>
            </a:r>
            <a:r>
              <a:rPr lang="es-ES_tradnl" sz="3200" dirty="0">
                <a:solidFill>
                  <a:srgbClr val="FFFFFF"/>
                </a:solidFill>
              </a:rPr>
              <a:t>atención médica.</a:t>
            </a:r>
            <a:endParaRPr lang="en-US" sz="3200" dirty="0">
              <a:solidFill>
                <a:srgbClr val="FFFFFF"/>
              </a:solidFill>
            </a:endParaRPr>
          </a:p>
        </p:txBody>
      </p:sp>
    </p:spTree>
    <p:extLst>
      <p:ext uri="{BB962C8B-B14F-4D97-AF65-F5344CB8AC3E}">
        <p14:creationId xmlns:p14="http://schemas.microsoft.com/office/powerpoint/2010/main" val="296197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620888"/>
            <a:ext cx="7612063" cy="876217"/>
          </a:xfrm>
        </p:spPr>
        <p:txBody>
          <a:bodyPr/>
          <a:lstStyle/>
          <a:p>
            <a:r>
              <a:rPr lang="es-ES_tradnl" sz="3200" dirty="0">
                <a:effectLst/>
              </a:rPr>
              <a:t>Existen diferentes factores que influyen que tan peligroso y dañino un químico puede ser: </a:t>
            </a:r>
            <a:r>
              <a:rPr lang="en-US" sz="3200" dirty="0">
                <a:effectLst/>
              </a:rPr>
              <a:t/>
            </a:r>
            <a:br>
              <a:rPr lang="en-US" sz="3200" dirty="0">
                <a:effectLst/>
              </a:rPr>
            </a:br>
            <a:endParaRPr lang="en-US" sz="3200" dirty="0"/>
          </a:p>
        </p:txBody>
      </p:sp>
      <p:sp>
        <p:nvSpPr>
          <p:cNvPr id="3" name="Content Placeholder 2"/>
          <p:cNvSpPr>
            <a:spLocks noGrp="1"/>
          </p:cNvSpPr>
          <p:nvPr>
            <p:ph idx="1"/>
          </p:nvPr>
        </p:nvSpPr>
        <p:spPr>
          <a:xfrm>
            <a:off x="564444" y="2070846"/>
            <a:ext cx="8029223" cy="4182035"/>
          </a:xfrm>
        </p:spPr>
        <p:txBody>
          <a:bodyPr/>
          <a:lstStyle/>
          <a:p>
            <a:pPr marL="0" indent="0">
              <a:buNone/>
            </a:pPr>
            <a:r>
              <a:rPr lang="es-ES_tradnl" dirty="0">
                <a:effectLst/>
              </a:rPr>
              <a:t> </a:t>
            </a:r>
            <a:endParaRPr lang="en-US" dirty="0">
              <a:effectLst/>
            </a:endParaRPr>
          </a:p>
          <a:p>
            <a:pPr marL="0" indent="0">
              <a:buNone/>
            </a:pPr>
            <a:r>
              <a:rPr lang="es-ES_tradnl" sz="2800" dirty="0">
                <a:effectLst/>
              </a:rPr>
              <a:t>• El nivel de toxicidad</a:t>
            </a:r>
            <a:br>
              <a:rPr lang="es-ES_tradnl" sz="2800" dirty="0">
                <a:effectLst/>
              </a:rPr>
            </a:br>
            <a:r>
              <a:rPr lang="es-ES_tradnl" sz="2800" dirty="0">
                <a:effectLst/>
              </a:rPr>
              <a:t>• Si puede entrar en su cuerpo</a:t>
            </a:r>
            <a:br>
              <a:rPr lang="es-ES_tradnl" sz="2800" dirty="0">
                <a:effectLst/>
              </a:rPr>
            </a:br>
            <a:r>
              <a:rPr lang="es-ES_tradnl" sz="2800" dirty="0">
                <a:effectLst/>
              </a:rPr>
              <a:t>• Cuánto tiempo está expuesto a ella</a:t>
            </a:r>
            <a:br>
              <a:rPr lang="es-ES_tradnl" sz="2800" dirty="0">
                <a:effectLst/>
              </a:rPr>
            </a:br>
            <a:r>
              <a:rPr lang="es-ES_tradnl" sz="2800" dirty="0">
                <a:effectLst/>
              </a:rPr>
              <a:t>• La salud de la persona expuesta al producto químico</a:t>
            </a:r>
            <a:br>
              <a:rPr lang="es-ES_tradnl" sz="2800" dirty="0">
                <a:effectLst/>
              </a:rPr>
            </a:br>
            <a:r>
              <a:rPr lang="es-ES_tradnl" sz="2800" dirty="0">
                <a:effectLst/>
              </a:rPr>
              <a:t>• La reactividad del producto químico</a:t>
            </a:r>
            <a:endParaRPr lang="en-US" sz="2800" dirty="0">
              <a:effectLst/>
            </a:endParaRPr>
          </a:p>
          <a:p>
            <a:endParaRPr lang="en-US" dirty="0"/>
          </a:p>
        </p:txBody>
      </p:sp>
    </p:spTree>
    <p:extLst>
      <p:ext uri="{BB962C8B-B14F-4D97-AF65-F5344CB8AC3E}">
        <p14:creationId xmlns:p14="http://schemas.microsoft.com/office/powerpoint/2010/main" val="132167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dirty="0">
                <a:effectLst/>
              </a:rPr>
              <a:t>¿Qué tan útiles son productos químicos? </a:t>
            </a:r>
            <a:endParaRPr lang="en-US" dirty="0"/>
          </a:p>
        </p:txBody>
      </p:sp>
      <p:sp>
        <p:nvSpPr>
          <p:cNvPr id="3" name="Content Placeholder 2"/>
          <p:cNvSpPr>
            <a:spLocks noGrp="1"/>
          </p:cNvSpPr>
          <p:nvPr>
            <p:ph idx="1"/>
          </p:nvPr>
        </p:nvSpPr>
        <p:spPr/>
        <p:txBody>
          <a:bodyPr>
            <a:normAutofit/>
          </a:bodyPr>
          <a:lstStyle/>
          <a:p>
            <a:pPr marL="0" indent="0" algn="ctr">
              <a:buNone/>
            </a:pPr>
            <a:r>
              <a:rPr lang="es-ES_tradnl" sz="3200" dirty="0">
                <a:effectLst/>
              </a:rPr>
              <a:t>Cada día estamos expuestos a incontables productos químicos que se han vuelto indispensables en nuestra vida, pero lamentablemente no se nos informa acerca de sus efectos y consecuencias. </a:t>
            </a:r>
            <a:endParaRPr lang="en-US" sz="3200" dirty="0"/>
          </a:p>
        </p:txBody>
      </p:sp>
    </p:spTree>
    <p:extLst>
      <p:ext uri="{BB962C8B-B14F-4D97-AF65-F5344CB8AC3E}">
        <p14:creationId xmlns:p14="http://schemas.microsoft.com/office/powerpoint/2010/main" val="2573450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dirty="0">
                <a:effectLst/>
              </a:rPr>
              <a:t>Riesgos de los productos químicos:</a:t>
            </a:r>
            <a:r>
              <a:rPr lang="es-ES_tradnl" dirty="0">
                <a:effectLst/>
              </a:rPr>
              <a:t> </a:t>
            </a:r>
            <a:endParaRPr lang="en-US" dirty="0"/>
          </a:p>
        </p:txBody>
      </p:sp>
      <p:sp>
        <p:nvSpPr>
          <p:cNvPr id="3" name="Content Placeholder 2"/>
          <p:cNvSpPr>
            <a:spLocks noGrp="1"/>
          </p:cNvSpPr>
          <p:nvPr>
            <p:ph idx="1"/>
          </p:nvPr>
        </p:nvSpPr>
        <p:spPr/>
        <p:txBody>
          <a:bodyPr>
            <a:normAutofit/>
          </a:bodyPr>
          <a:lstStyle/>
          <a:p>
            <a:pPr marL="0" indent="0" algn="ctr">
              <a:buNone/>
            </a:pPr>
            <a:endParaRPr lang="es-ES_tradnl" sz="3200" dirty="0" smtClean="0">
              <a:effectLst/>
            </a:endParaRPr>
          </a:p>
          <a:p>
            <a:pPr marL="0" indent="0" algn="ctr">
              <a:buNone/>
            </a:pPr>
            <a:r>
              <a:rPr lang="es-ES_tradnl" sz="3200" dirty="0" smtClean="0">
                <a:effectLst/>
              </a:rPr>
              <a:t>Incluso </a:t>
            </a:r>
            <a:r>
              <a:rPr lang="es-ES_tradnl" sz="3200" dirty="0">
                <a:effectLst/>
              </a:rPr>
              <a:t>hoy día, el efecto posible que muchos productos pueden producir en la salud de la gente y en el ambiente no es exactamente conocido.</a:t>
            </a:r>
            <a:r>
              <a:rPr lang="en-US" sz="3200" dirty="0">
                <a:effectLst/>
              </a:rPr>
              <a:t> </a:t>
            </a:r>
            <a:endParaRPr lang="en-US" sz="3200" dirty="0"/>
          </a:p>
        </p:txBody>
      </p:sp>
    </p:spTree>
    <p:extLst>
      <p:ext uri="{BB962C8B-B14F-4D97-AF65-F5344CB8AC3E}">
        <p14:creationId xmlns:p14="http://schemas.microsoft.com/office/powerpoint/2010/main" val="925120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3111" y="620889"/>
            <a:ext cx="7422445" cy="1200329"/>
          </a:xfrm>
          <a:prstGeom prst="rect">
            <a:avLst/>
          </a:prstGeom>
          <a:noFill/>
        </p:spPr>
        <p:txBody>
          <a:bodyPr wrap="square" rtlCol="0">
            <a:spAutoFit/>
          </a:bodyPr>
          <a:lstStyle/>
          <a:p>
            <a:r>
              <a:rPr lang="es-ES_tradnl" sz="3600" b="1" dirty="0">
                <a:solidFill>
                  <a:schemeClr val="bg1"/>
                </a:solidFill>
              </a:rPr>
              <a:t>Tipos de químicos que se encuentran en el lugar de trabajo:</a:t>
            </a:r>
            <a:r>
              <a:rPr lang="es-ES_tradnl" sz="3600" dirty="0">
                <a:solidFill>
                  <a:schemeClr val="bg1"/>
                </a:solidFill>
              </a:rPr>
              <a:t> </a:t>
            </a:r>
            <a:endParaRPr lang="en-US" sz="3600" dirty="0">
              <a:solidFill>
                <a:schemeClr val="bg1"/>
              </a:solidFill>
            </a:endParaRPr>
          </a:p>
        </p:txBody>
      </p:sp>
      <p:sp>
        <p:nvSpPr>
          <p:cNvPr id="3" name="TextBox 2"/>
          <p:cNvSpPr txBox="1"/>
          <p:nvPr/>
        </p:nvSpPr>
        <p:spPr>
          <a:xfrm>
            <a:off x="903111" y="2187222"/>
            <a:ext cx="7267222" cy="3539430"/>
          </a:xfrm>
          <a:prstGeom prst="rect">
            <a:avLst/>
          </a:prstGeom>
          <a:noFill/>
        </p:spPr>
        <p:txBody>
          <a:bodyPr wrap="square" rtlCol="0">
            <a:spAutoFit/>
          </a:bodyPr>
          <a:lstStyle/>
          <a:p>
            <a:pPr algn="ctr"/>
            <a:r>
              <a:rPr lang="es-ES_tradnl" sz="3200" dirty="0"/>
              <a:t>L</a:t>
            </a:r>
            <a:r>
              <a:rPr lang="es-ES_tradnl" sz="3200" dirty="0" smtClean="0"/>
              <a:t>a </a:t>
            </a:r>
            <a:r>
              <a:rPr lang="es-ES_tradnl" sz="3200" dirty="0"/>
              <a:t>forma física de un producto químico puede influir en la forma en que entra en el organismo, y en cierta medida, el daño que causa. Las principales formas físicas de los productos químicos son sólidos, polvos, líquidos, vapores y gases.</a:t>
            </a:r>
            <a:r>
              <a:rPr lang="en-US" sz="3200" dirty="0"/>
              <a:t> </a:t>
            </a:r>
          </a:p>
        </p:txBody>
      </p:sp>
    </p:spTree>
    <p:extLst>
      <p:ext uri="{BB962C8B-B14F-4D97-AF65-F5344CB8AC3E}">
        <p14:creationId xmlns:p14="http://schemas.microsoft.com/office/powerpoint/2010/main" val="3788597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0" y="1241778"/>
            <a:ext cx="7196667" cy="707886"/>
          </a:xfrm>
          <a:prstGeom prst="rect">
            <a:avLst/>
          </a:prstGeom>
          <a:noFill/>
        </p:spPr>
        <p:txBody>
          <a:bodyPr wrap="square" rtlCol="0">
            <a:spAutoFit/>
          </a:bodyPr>
          <a:lstStyle/>
          <a:p>
            <a:pPr algn="ctr"/>
            <a:r>
              <a:rPr lang="es-ES_tradnl" sz="4000" dirty="0" smtClean="0">
                <a:solidFill>
                  <a:srgbClr val="FFFFFF"/>
                </a:solidFill>
              </a:rPr>
              <a:t>Rutas de Entrada al Cuerpo</a:t>
            </a:r>
            <a:endParaRPr lang="es-ES_tradnl" sz="4000" dirty="0">
              <a:solidFill>
                <a:srgbClr val="FFFFFF"/>
              </a:solidFill>
            </a:endParaRPr>
          </a:p>
        </p:txBody>
      </p:sp>
    </p:spTree>
    <p:extLst>
      <p:ext uri="{BB962C8B-B14F-4D97-AF65-F5344CB8AC3E}">
        <p14:creationId xmlns:p14="http://schemas.microsoft.com/office/powerpoint/2010/main" val="2875021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Via</a:t>
            </a:r>
            <a:r>
              <a:rPr lang="es-ES_tradnl" dirty="0" smtClean="0"/>
              <a:t> Respiratoria</a:t>
            </a:r>
            <a:endParaRPr lang="es-ES_tradnl" dirty="0"/>
          </a:p>
        </p:txBody>
      </p:sp>
      <p:pic>
        <p:nvPicPr>
          <p:cNvPr id="4" name="Picture 3" descr="trabajadoraquimicosistemarespiratorio 001.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269066" y="1360221"/>
            <a:ext cx="4656668" cy="5311513"/>
          </a:xfrm>
          <a:prstGeom prst="rect">
            <a:avLst/>
          </a:prstGeom>
        </p:spPr>
      </p:pic>
    </p:spTree>
    <p:extLst>
      <p:ext uri="{BB962C8B-B14F-4D97-AF65-F5344CB8AC3E}">
        <p14:creationId xmlns:p14="http://schemas.microsoft.com/office/powerpoint/2010/main" val="2116953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Vía Digestiva</a:t>
            </a:r>
            <a:endParaRPr lang="es-ES_tradnl" dirty="0"/>
          </a:p>
        </p:txBody>
      </p:sp>
      <p:pic>
        <p:nvPicPr>
          <p:cNvPr id="4" name="Picture 3" descr="trabjadormanzacontamsistdigestivo 001.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404534" y="1497106"/>
            <a:ext cx="4504266" cy="5164578"/>
          </a:xfrm>
          <a:prstGeom prst="rect">
            <a:avLst/>
          </a:prstGeom>
        </p:spPr>
      </p:pic>
    </p:spTree>
    <p:extLst>
      <p:ext uri="{BB962C8B-B14F-4D97-AF65-F5344CB8AC3E}">
        <p14:creationId xmlns:p14="http://schemas.microsoft.com/office/powerpoint/2010/main" val="12537322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177</TotalTime>
  <Words>1977</Words>
  <Application>Microsoft Office PowerPoint</Application>
  <PresentationFormat>On-screen Show (4:3)</PresentationFormat>
  <Paragraphs>113</Paragraphs>
  <Slides>29</Slides>
  <Notes>21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Habitat</vt:lpstr>
      <vt:lpstr>El Uso de Químicos en el Lugar de Trabajo</vt:lpstr>
      <vt:lpstr>¿Qué son los productos químicos?  </vt:lpstr>
      <vt:lpstr>Existen diferentes factores que influyen que tan peligroso y dañino un químico puede ser:  </vt:lpstr>
      <vt:lpstr>¿Qué tan útiles son productos químicos? </vt:lpstr>
      <vt:lpstr>Riesgos de los productos químicos: </vt:lpstr>
      <vt:lpstr>PowerPoint Presentation</vt:lpstr>
      <vt:lpstr>PowerPoint Presentation</vt:lpstr>
      <vt:lpstr>Via Respiratoria</vt:lpstr>
      <vt:lpstr>Vía Digestiva</vt:lpstr>
      <vt:lpstr>Via Parenteral</vt:lpstr>
      <vt:lpstr>Vía dérmica</vt:lpstr>
      <vt:lpstr>Etiquetado de productos químico – cómo leerlos!</vt:lpstr>
      <vt:lpstr>Según OSHA, las etiquetas de los productos químicos deben incluir :</vt:lpstr>
      <vt:lpstr>1. El nombre común del producto químico</vt:lpstr>
      <vt:lpstr>2. El nombre, dirección y número de teléfono de emergencia de la empresa responsable del producto</vt:lpstr>
      <vt:lpstr>PowerPoint Presentation</vt:lpstr>
      <vt:lpstr>3. Una advertencia de peligro correspondiente</vt:lpstr>
      <vt:lpstr>Como Leer una Etiqueta de Riesgo Químico- NFPA</vt:lpstr>
      <vt:lpstr>PowerPoint Presentation</vt:lpstr>
      <vt:lpstr>¿Cómo me puedo proteger?</vt:lpstr>
      <vt:lpstr>El Derecho a Saber</vt:lpstr>
      <vt:lpstr>PELs- Límites de exposición permitidos</vt:lpstr>
      <vt:lpstr>Sustitución</vt:lpstr>
      <vt:lpstr>Ventilación</vt:lpstr>
      <vt:lpstr>Comportamientos y prácticas de trabajos</vt:lpstr>
      <vt:lpstr>Uso de Equipo de Protección Personal</vt:lpstr>
      <vt:lpstr>¿Y si yo he sido expuesto?</vt:lpstr>
      <vt:lpstr>PowerPoint Presentation</vt:lpstr>
      <vt:lpstr>PowerPoint Presentation</vt:lpstr>
    </vt:vector>
  </TitlesOfParts>
  <Company>NDLON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Uso de Químicos en el Lugar de Trabajo</dc:title>
  <dc:creator>Loyda Alvarado</dc:creator>
  <cp:lastModifiedBy>Vosburgh, Linda - OSHA</cp:lastModifiedBy>
  <cp:revision>36</cp:revision>
  <dcterms:created xsi:type="dcterms:W3CDTF">2012-08-28T11:03:51Z</dcterms:created>
  <dcterms:modified xsi:type="dcterms:W3CDTF">2014-06-17T19:37:49Z</dcterms:modified>
</cp:coreProperties>
</file>