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102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ABC0DA-3F26-F248-AF1C-172B3E718E65}" type="datetimeFigureOut">
              <a:rPr lang="en-US" smtClean="0"/>
              <a:t>6/17/2014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4AD02-6A38-4B42-9165-658C7A69CDE9}" type="slidenum">
              <a:rPr lang="en-US" smtClean="0"/>
              <a:t>‹#›</a:t>
            </a:fld>
            <a:endParaRPr lang="en-US"/>
          </a:p>
        </p:txBody>
      </p:sp>
    </p:spTree>
    <p:extLst>
      <p:ext uri="{BB962C8B-B14F-4D97-AF65-F5344CB8AC3E}">
        <p14:creationId xmlns:p14="http://schemas.microsoft.com/office/powerpoint/2010/main" val="10657247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Ask participants to help you read each section. Give examples after each section is read.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Explain: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the majority of chemicals used and developed, there is no information about their possible immediate or long-term health effects, yet workers are still required to work with potentially toxic substances. Many workers are required to work - without any protection - with chemicals that are </a:t>
            </a:r>
            <a:r>
              <a:rPr lang="en-US" sz="1200" b="1" kern="1200" dirty="0" smtClean="0">
                <a:solidFill>
                  <a:schemeClr val="tx1"/>
                </a:solidFill>
                <a:latin typeface="+mn-lt"/>
                <a:ea typeface="+mn-ea"/>
                <a:cs typeface="+mn-cs"/>
              </a:rPr>
              <a:t>known</a:t>
            </a:r>
            <a:r>
              <a:rPr lang="en-US" sz="1200" kern="1200" dirty="0" smtClean="0">
                <a:solidFill>
                  <a:schemeClr val="tx1"/>
                </a:solidFill>
                <a:latin typeface="+mn-lt"/>
                <a:ea typeface="+mn-ea"/>
                <a:cs typeface="+mn-cs"/>
              </a:rPr>
              <a:t> to be hazardous to human health.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a:t>
            </a:fld>
            <a:endParaRPr lang="en-US"/>
          </a:p>
        </p:txBody>
      </p:sp>
    </p:spTree>
    <p:extLst>
      <p:ext uri="{BB962C8B-B14F-4D97-AF65-F5344CB8AC3E}">
        <p14:creationId xmlns:p14="http://schemas.microsoft.com/office/powerpoint/2010/main" val="1176015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http://</a:t>
            </a:r>
            <a:r>
              <a:rPr lang="nl-NL" dirty="0" err="1" smtClean="0"/>
              <a:t>www.csudh.edu</a:t>
            </a:r>
            <a:r>
              <a:rPr lang="nl-NL" dirty="0" smtClean="0"/>
              <a:t>/</a:t>
            </a:r>
            <a:r>
              <a:rPr lang="nl-NL" dirty="0" err="1" smtClean="0"/>
              <a:t>oliver</a:t>
            </a:r>
            <a:r>
              <a:rPr lang="nl-NL" dirty="0" smtClean="0"/>
              <a:t>/</a:t>
            </a:r>
            <a:r>
              <a:rPr lang="nl-NL" dirty="0" err="1" smtClean="0"/>
              <a:t>chemdata</a:t>
            </a:r>
            <a:r>
              <a:rPr lang="nl-NL" dirty="0" smtClean="0"/>
              <a:t>/</a:t>
            </a:r>
            <a:r>
              <a:rPr lang="nl-NL" dirty="0" err="1" smtClean="0"/>
              <a:t>com_name.htm</a:t>
            </a:r>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14</a:t>
            </a:fld>
            <a:endParaRPr lang="en-US"/>
          </a:p>
        </p:txBody>
      </p:sp>
    </p:spTree>
    <p:extLst>
      <p:ext uri="{BB962C8B-B14F-4D97-AF65-F5344CB8AC3E}">
        <p14:creationId xmlns:p14="http://schemas.microsoft.com/office/powerpoint/2010/main" val="328517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warning may be a single word - "danger", "warning" and "caution" - or may identify the primary hazard, both physical (i.e., water reactive, flammable or explosive) and health (i.e., carcinogen, corrosive, or irritant). Most labels will provide you with additional safety information to help you protect yourself while working with substances. This includes protective measures to be used when handling the material, clothing that should be worn, first aid instructions, storage information and procedures to follow in the event of a fire, leak or spill.</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17</a:t>
            </a:fld>
            <a:endParaRPr lang="en-US"/>
          </a:p>
        </p:txBody>
      </p:sp>
    </p:spTree>
    <p:extLst>
      <p:ext uri="{BB962C8B-B14F-4D97-AF65-F5344CB8AC3E}">
        <p14:creationId xmlns:p14="http://schemas.microsoft.com/office/powerpoint/2010/main" val="2312830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may have noticed a diamond shaped label with 4 different colors and numbers in some chemical products. The label may look simple, but it actually carries a lot of information and it may help you identify the hazards associated with that product. This label is color-coded and each color represents a different type of hazard. Also, as mentioned before, it also uses a number system and each number represents the degree of a particular hazard.</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18</a:t>
            </a:fld>
            <a:endParaRPr lang="en-US"/>
          </a:p>
        </p:txBody>
      </p:sp>
    </p:spTree>
    <p:extLst>
      <p:ext uri="{BB962C8B-B14F-4D97-AF65-F5344CB8AC3E}">
        <p14:creationId xmlns:p14="http://schemas.microsoft.com/office/powerpoint/2010/main" val="4247217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label may look simple, but it actually carries a lot of information and it may help you identify the hazards associated with that product. This label is color-coded and each color represents a different type of hazard. Also, as mentioned before, it also uses a number system and each number represents the degree of a particular hazard.</a:t>
            </a:r>
            <a:r>
              <a:rPr lang="en-US" dirty="0" smtClean="0">
                <a:effectLst/>
              </a:rPr>
              <a: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Special Notice Key (White)-</a:t>
            </a:r>
            <a:r>
              <a:rPr lang="en-US" sz="1200" kern="1200" dirty="0" smtClean="0">
                <a:solidFill>
                  <a:schemeClr val="tx1"/>
                </a:solidFill>
                <a:effectLst/>
                <a:latin typeface="+mn-lt"/>
                <a:ea typeface="+mn-ea"/>
                <a:cs typeface="+mn-cs"/>
              </a:rPr>
              <a:t> This table contains special indications for some products. For example, if it is an oxidizing product, corrosive, water reactive or radioactive. </a:t>
            </a:r>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19</a:t>
            </a:fld>
            <a:endParaRPr lang="en-US"/>
          </a:p>
        </p:txBody>
      </p:sp>
    </p:spTree>
    <p:extLst>
      <p:ext uri="{BB962C8B-B14F-4D97-AF65-F5344CB8AC3E}">
        <p14:creationId xmlns:p14="http://schemas.microsoft.com/office/powerpoint/2010/main" val="1410247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 participants know that it is very important for them to be well informed of the chemical products they have to use at work and to know what to do in case they are overexposed to chemical hazards. Since day laborers often do not have the proper training, it is important for them to be aware of a few things they can do that can potentially protect them and their co-workers:  </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20</a:t>
            </a:fld>
            <a:endParaRPr lang="en-US"/>
          </a:p>
        </p:txBody>
      </p:sp>
    </p:spTree>
    <p:extLst>
      <p:ext uri="{BB962C8B-B14F-4D97-AF65-F5344CB8AC3E}">
        <p14:creationId xmlns:p14="http://schemas.microsoft.com/office/powerpoint/2010/main" val="215966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everyone who works with toxic substances should know the names, toxicity, and other hazards of the substances they use. Employers are required by law to provide this information, along with training in how to use toxic substances safely. </a:t>
            </a:r>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21</a:t>
            </a:fld>
            <a:endParaRPr lang="en-US"/>
          </a:p>
        </p:txBody>
      </p:sp>
    </p:spTree>
    <p:extLst>
      <p:ext uri="{BB962C8B-B14F-4D97-AF65-F5344CB8AC3E}">
        <p14:creationId xmlns:p14="http://schemas.microsoft.com/office/powerpoint/2010/main" val="2596350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surest way to prevent toxic chemicals from causing harm is to minimize or prevent exposure. Limiting exposure at the source is the preferred way to protect workers. </a:t>
            </a:r>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22</a:t>
            </a:fld>
            <a:endParaRPr lang="en-US"/>
          </a:p>
        </p:txBody>
      </p:sp>
    </p:spTree>
    <p:extLst>
      <p:ext uri="{BB962C8B-B14F-4D97-AF65-F5344CB8AC3E}">
        <p14:creationId xmlns:p14="http://schemas.microsoft.com/office/powerpoint/2010/main" val="4188705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Substitution-</a:t>
            </a:r>
            <a:r>
              <a:rPr lang="en-US" sz="1200" kern="1200" dirty="0" smtClean="0">
                <a:solidFill>
                  <a:schemeClr val="tx1"/>
                </a:solidFill>
                <a:effectLst/>
                <a:latin typeface="+mn-lt"/>
                <a:ea typeface="+mn-ea"/>
                <a:cs typeface="+mn-cs"/>
              </a:rPr>
              <a:t> use a less hazardous substance. But before choosing a substitute, thoroughly consider its physical and health hazards. Also consider environmental aspects such as air pollution and waste disposal. </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23</a:t>
            </a:fld>
            <a:endParaRPr lang="en-US"/>
          </a:p>
        </p:txBody>
      </p:sp>
    </p:spTree>
    <p:extLst>
      <p:ext uri="{BB962C8B-B14F-4D97-AF65-F5344CB8AC3E}">
        <p14:creationId xmlns:p14="http://schemas.microsoft.com/office/powerpoint/2010/main" val="2308688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Ventilation- </a:t>
            </a:r>
            <a:r>
              <a:rPr lang="en-US" sz="1200" kern="1200" dirty="0" smtClean="0">
                <a:solidFill>
                  <a:schemeClr val="tx1"/>
                </a:solidFill>
                <a:effectLst/>
                <a:latin typeface="+mn-lt"/>
                <a:ea typeface="+mn-ea"/>
                <a:cs typeface="+mn-cs"/>
              </a:rPr>
              <a:t>make sure there is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circulation of fresh air sufficient to keep concentrations of toxic substances diluted below hazardous levels. </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24</a:t>
            </a:fld>
            <a:endParaRPr lang="en-US"/>
          </a:p>
        </p:txBody>
      </p:sp>
    </p:spTree>
    <p:extLst>
      <p:ext uri="{BB962C8B-B14F-4D97-AF65-F5344CB8AC3E}">
        <p14:creationId xmlns:p14="http://schemas.microsoft.com/office/powerpoint/2010/main" val="1546634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Work practices and behaviors-</a:t>
            </a:r>
            <a:r>
              <a:rPr lang="en-US" sz="1200" kern="1200" dirty="0" smtClean="0">
                <a:solidFill>
                  <a:schemeClr val="tx1"/>
                </a:solidFill>
                <a:effectLst/>
                <a:latin typeface="+mn-lt"/>
                <a:ea typeface="+mn-ea"/>
                <a:cs typeface="+mn-cs"/>
              </a:rPr>
              <a:t> workers can control dust dispersion by spraying water (or dust suppressant products), closing containers of volatile chemicals when not in use, and labeling containers of hazardous substances.</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25</a:t>
            </a:fld>
            <a:endParaRPr lang="en-US"/>
          </a:p>
        </p:txBody>
      </p:sp>
    </p:spTree>
    <p:extLst>
      <p:ext uri="{BB962C8B-B14F-4D97-AF65-F5344CB8AC3E}">
        <p14:creationId xmlns:p14="http://schemas.microsoft.com/office/powerpoint/2010/main" val="63218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SOLIDS: Solids are the least likely of the chemical forms to cause chemical poisoning. However, certain chemical solids can cause poisoning if they get onto your skin or food and you then ingest them. Personal hygiene is important to prevent the ingestion of chemical solids. The greatest danger with solids is that some work processes can change them into a more dangerous form.</a:t>
            </a:r>
          </a:p>
          <a:p>
            <a:endParaRPr lang="en-US" sz="1200" kern="1200" dirty="0" smtClean="0">
              <a:solidFill>
                <a:schemeClr val="tx1"/>
              </a:solidFill>
              <a:latin typeface="+mn-lt"/>
              <a:ea typeface="+mn-ea"/>
              <a:cs typeface="+mn-cs"/>
            </a:endParaRPr>
          </a:p>
          <a:p>
            <a:pPr lvl="0"/>
            <a:r>
              <a:rPr lang="en-US" sz="1200" kern="1200" dirty="0" smtClean="0">
                <a:solidFill>
                  <a:schemeClr val="tx1"/>
                </a:solidFill>
                <a:effectLst/>
                <a:latin typeface="+mn-lt"/>
                <a:ea typeface="+mn-ea"/>
                <a:cs typeface="+mn-cs"/>
              </a:rPr>
              <a:t>LIQUIDS: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Many hazardous substances, for example acids and solvents are liquid in room </a:t>
            </a:r>
            <a:r>
              <a:rPr lang="en-US" sz="1200" kern="1200" dirty="0" err="1" smtClean="0">
                <a:solidFill>
                  <a:schemeClr val="tx1"/>
                </a:solidFill>
                <a:effectLst/>
                <a:latin typeface="+mn-lt"/>
                <a:ea typeface="+mn-ea"/>
                <a:cs typeface="+mn-cs"/>
              </a:rPr>
              <a:t>temperature.Many</a:t>
            </a:r>
            <a:r>
              <a:rPr lang="en-US" sz="1200" kern="1200" dirty="0" smtClean="0">
                <a:solidFill>
                  <a:schemeClr val="tx1"/>
                </a:solidFill>
                <a:effectLst/>
                <a:latin typeface="+mn-lt"/>
                <a:ea typeface="+mn-ea"/>
                <a:cs typeface="+mn-cs"/>
              </a:rPr>
              <a:t> liquid chemicals detach vapors that can be inhaled. The skin can absorb liquid chemicals. Some liquid chemicals can damage the skin immediately. Other liquids go on directly through the skin to the bloodstream, from which they can transfer to different parts of the organism and have harmful effects.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VAPORS: The steams are droplets of liquid suspended in the air. </a:t>
            </a:r>
          </a:p>
          <a:p>
            <a:pPr lvl="0"/>
            <a:r>
              <a:rPr lang="en-US" sz="1200" kern="1200" dirty="0" smtClean="0">
                <a:solidFill>
                  <a:schemeClr val="tx1"/>
                </a:solidFill>
                <a:effectLst/>
                <a:latin typeface="+mn-lt"/>
                <a:ea typeface="+mn-ea"/>
                <a:cs typeface="+mn-cs"/>
              </a:rPr>
              <a:t>A lot of chemical liquid substances evaporate at room temperature, which means that they form a vapor and remain in the air. </a:t>
            </a:r>
          </a:p>
          <a:p>
            <a:pPr lvl="0"/>
            <a:r>
              <a:rPr lang="en-US" sz="1200" kern="1200" dirty="0" smtClean="0">
                <a:solidFill>
                  <a:schemeClr val="tx1"/>
                </a:solidFill>
                <a:effectLst/>
                <a:latin typeface="+mn-lt"/>
                <a:ea typeface="+mn-ea"/>
                <a:cs typeface="+mn-cs"/>
              </a:rPr>
              <a:t>Vapors from some chemicals can irritate the eyes and the skin. </a:t>
            </a:r>
          </a:p>
          <a:p>
            <a:pPr lvl="0"/>
            <a:r>
              <a:rPr lang="en-US" sz="1200" kern="1200" dirty="0" smtClean="0">
                <a:solidFill>
                  <a:schemeClr val="tx1"/>
                </a:solidFill>
                <a:effectLst/>
                <a:latin typeface="+mn-lt"/>
                <a:ea typeface="+mn-ea"/>
                <a:cs typeface="+mn-cs"/>
              </a:rPr>
              <a:t>The inhalation of certain chemical toxic vapors can have different serious health consequences.</a:t>
            </a:r>
          </a:p>
          <a:p>
            <a:pPr lvl="0"/>
            <a:r>
              <a:rPr lang="en-US" sz="1200" kern="1200" dirty="0" smtClean="0">
                <a:solidFill>
                  <a:schemeClr val="tx1"/>
                </a:solidFill>
                <a:effectLst/>
                <a:latin typeface="+mn-lt"/>
                <a:ea typeface="+mn-ea"/>
                <a:cs typeface="+mn-cs"/>
              </a:rPr>
              <a:t>Vapors can be inflammable or explosive. To avoid fires or explosions, it is important to keep the chemical substances that evaporate far from heat sources.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VAPORS</a:t>
            </a:r>
            <a:r>
              <a:rPr lang="en-US" sz="1200" kern="1200" baseline="0" dirty="0" smtClean="0">
                <a:solidFill>
                  <a:schemeClr val="tx1"/>
                </a:solidFill>
                <a:effectLst/>
                <a:latin typeface="+mn-lt"/>
                <a:ea typeface="+mn-ea"/>
                <a:cs typeface="+mn-cs"/>
              </a:rPr>
              <a:t> &amp; </a:t>
            </a:r>
            <a:r>
              <a:rPr lang="en-US" sz="1200" kern="1200" dirty="0" smtClean="0">
                <a:solidFill>
                  <a:schemeClr val="tx1"/>
                </a:solidFill>
                <a:effectLst/>
                <a:latin typeface="+mn-lt"/>
                <a:ea typeface="+mn-ea"/>
                <a:cs typeface="+mn-cs"/>
              </a:rPr>
              <a:t>GASES: </a:t>
            </a:r>
            <a:r>
              <a:rPr lang="es-ES_tradnl" sz="1200" kern="1200" dirty="0" err="1" smtClean="0">
                <a:solidFill>
                  <a:schemeClr val="tx1"/>
                </a:solidFill>
                <a:effectLst/>
                <a:latin typeface="+mn-lt"/>
                <a:ea typeface="+mn-ea"/>
                <a:cs typeface="+mn-cs"/>
              </a:rPr>
              <a:t>It</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is</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easy</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to</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detect</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some</a:t>
            </a:r>
            <a:r>
              <a:rPr lang="es-ES_tradnl" sz="1200" kern="1200" dirty="0" smtClean="0">
                <a:solidFill>
                  <a:schemeClr val="tx1"/>
                </a:solidFill>
                <a:effectLst/>
                <a:latin typeface="+mn-lt"/>
                <a:ea typeface="+mn-ea"/>
                <a:cs typeface="+mn-cs"/>
              </a:rPr>
              <a:t> gases </a:t>
            </a:r>
            <a:r>
              <a:rPr lang="es-ES_tradnl" sz="1200" kern="1200" dirty="0" err="1" smtClean="0">
                <a:solidFill>
                  <a:schemeClr val="tx1"/>
                </a:solidFill>
                <a:effectLst/>
                <a:latin typeface="+mn-lt"/>
                <a:ea typeface="+mn-ea"/>
                <a:cs typeface="+mn-cs"/>
              </a:rPr>
              <a:t>for</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based</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on</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their</a:t>
            </a:r>
            <a:r>
              <a:rPr lang="es-ES_tradnl" sz="1200" kern="1200" dirty="0" smtClean="0">
                <a:solidFill>
                  <a:schemeClr val="tx1"/>
                </a:solidFill>
                <a:effectLst/>
                <a:latin typeface="+mn-lt"/>
                <a:ea typeface="+mn-ea"/>
                <a:cs typeface="+mn-cs"/>
              </a:rPr>
              <a:t> color </a:t>
            </a:r>
            <a:r>
              <a:rPr lang="es-ES_tradnl" sz="1200" kern="1200" dirty="0" err="1" smtClean="0">
                <a:solidFill>
                  <a:schemeClr val="tx1"/>
                </a:solidFill>
                <a:effectLst/>
                <a:latin typeface="+mn-lt"/>
                <a:ea typeface="+mn-ea"/>
                <a:cs typeface="+mn-cs"/>
              </a:rPr>
              <a:t>or</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smell</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but</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there</a:t>
            </a:r>
            <a:r>
              <a:rPr lang="es-ES_tradnl" sz="1200" kern="1200" dirty="0" smtClean="0">
                <a:solidFill>
                  <a:schemeClr val="tx1"/>
                </a:solidFill>
                <a:effectLst/>
                <a:latin typeface="+mn-lt"/>
                <a:ea typeface="+mn-ea"/>
                <a:cs typeface="+mn-cs"/>
              </a:rPr>
              <a:t> are </a:t>
            </a:r>
            <a:r>
              <a:rPr lang="es-ES_tradnl" sz="1200" kern="1200" dirty="0" err="1" smtClean="0">
                <a:solidFill>
                  <a:schemeClr val="tx1"/>
                </a:solidFill>
                <a:effectLst/>
                <a:latin typeface="+mn-lt"/>
                <a:ea typeface="+mn-ea"/>
                <a:cs typeface="+mn-cs"/>
              </a:rPr>
              <a:t>other</a:t>
            </a:r>
            <a:r>
              <a:rPr lang="es-ES_tradnl" sz="1200" kern="1200" dirty="0" smtClean="0">
                <a:solidFill>
                  <a:schemeClr val="tx1"/>
                </a:solidFill>
                <a:effectLst/>
                <a:latin typeface="+mn-lt"/>
                <a:ea typeface="+mn-ea"/>
                <a:cs typeface="+mn-cs"/>
              </a:rPr>
              <a:t> gases </a:t>
            </a:r>
            <a:r>
              <a:rPr lang="es-ES_tradnl" sz="1200" kern="1200" dirty="0" err="1" smtClean="0">
                <a:solidFill>
                  <a:schemeClr val="tx1"/>
                </a:solidFill>
                <a:effectLst/>
                <a:latin typeface="+mn-lt"/>
                <a:ea typeface="+mn-ea"/>
                <a:cs typeface="+mn-cs"/>
              </a:rPr>
              <a:t>that</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cannot</a:t>
            </a:r>
            <a:r>
              <a:rPr lang="es-ES_tradnl" sz="1200" kern="1200" dirty="0" smtClean="0">
                <a:solidFill>
                  <a:schemeClr val="tx1"/>
                </a:solidFill>
                <a:effectLst/>
                <a:latin typeface="+mn-lt"/>
                <a:ea typeface="+mn-ea"/>
                <a:cs typeface="+mn-cs"/>
              </a:rPr>
              <a:t> be </a:t>
            </a:r>
            <a:r>
              <a:rPr lang="es-ES_tradnl" sz="1200" kern="1200" dirty="0" err="1" smtClean="0">
                <a:solidFill>
                  <a:schemeClr val="tx1"/>
                </a:solidFill>
                <a:effectLst/>
                <a:latin typeface="+mn-lt"/>
                <a:ea typeface="+mn-ea"/>
                <a:cs typeface="+mn-cs"/>
              </a:rPr>
              <a:t>seen</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nor</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smelled</a:t>
            </a:r>
            <a:r>
              <a:rPr lang="es-ES_tradnl" sz="1200" kern="1200" dirty="0" smtClean="0">
                <a:solidFill>
                  <a:schemeClr val="tx1"/>
                </a:solidFill>
                <a:effectLst/>
                <a:latin typeface="+mn-lt"/>
                <a:ea typeface="+mn-ea"/>
                <a:cs typeface="+mn-cs"/>
              </a:rPr>
              <a:t>, and </a:t>
            </a:r>
            <a:r>
              <a:rPr lang="es-ES_tradnl" sz="1200" kern="1200" dirty="0" err="1" smtClean="0">
                <a:solidFill>
                  <a:schemeClr val="tx1"/>
                </a:solidFill>
                <a:effectLst/>
                <a:latin typeface="+mn-lt"/>
                <a:ea typeface="+mn-ea"/>
                <a:cs typeface="+mn-cs"/>
              </a:rPr>
              <a:t>they</a:t>
            </a:r>
            <a:r>
              <a:rPr lang="es-ES_tradnl" sz="1200" kern="1200" dirty="0" smtClean="0">
                <a:solidFill>
                  <a:schemeClr val="tx1"/>
                </a:solidFill>
                <a:effectLst/>
                <a:latin typeface="+mn-lt"/>
                <a:ea typeface="+mn-ea"/>
                <a:cs typeface="+mn-cs"/>
              </a:rPr>
              <a:t> can </a:t>
            </a:r>
            <a:r>
              <a:rPr lang="es-ES_tradnl" sz="1200" kern="1200" dirty="0" err="1" smtClean="0">
                <a:solidFill>
                  <a:schemeClr val="tx1"/>
                </a:solidFill>
                <a:effectLst/>
                <a:latin typeface="+mn-lt"/>
                <a:ea typeface="+mn-ea"/>
                <a:cs typeface="+mn-cs"/>
              </a:rPr>
              <a:t>only</a:t>
            </a:r>
            <a:r>
              <a:rPr lang="es-ES_tradnl" sz="1200" kern="1200" dirty="0" smtClean="0">
                <a:solidFill>
                  <a:schemeClr val="tx1"/>
                </a:solidFill>
                <a:effectLst/>
                <a:latin typeface="+mn-lt"/>
                <a:ea typeface="+mn-ea"/>
                <a:cs typeface="+mn-cs"/>
              </a:rPr>
              <a:t> be </a:t>
            </a:r>
            <a:r>
              <a:rPr lang="es-ES_tradnl" sz="1200" kern="1200" dirty="0" err="1" smtClean="0">
                <a:solidFill>
                  <a:schemeClr val="tx1"/>
                </a:solidFill>
                <a:effectLst/>
                <a:latin typeface="+mn-lt"/>
                <a:ea typeface="+mn-ea"/>
                <a:cs typeface="+mn-cs"/>
              </a:rPr>
              <a:t>detected</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through</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the</a:t>
            </a:r>
            <a:r>
              <a:rPr lang="es-ES_tradnl" sz="1200" kern="1200" dirty="0" smtClean="0">
                <a:solidFill>
                  <a:schemeClr val="tx1"/>
                </a:solidFill>
                <a:effectLst/>
                <a:latin typeface="+mn-lt"/>
                <a:ea typeface="+mn-ea"/>
                <a:cs typeface="+mn-cs"/>
              </a:rPr>
              <a:t> use of </a:t>
            </a:r>
            <a:r>
              <a:rPr lang="es-ES_tradnl" sz="1200" kern="1200" dirty="0" err="1" smtClean="0">
                <a:solidFill>
                  <a:schemeClr val="tx1"/>
                </a:solidFill>
                <a:effectLst/>
                <a:latin typeface="+mn-lt"/>
                <a:ea typeface="+mn-ea"/>
                <a:cs typeface="+mn-cs"/>
              </a:rPr>
              <a:t>special</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equipment</a:t>
            </a:r>
            <a:r>
              <a:rPr lang="es-ES_tradnl"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Gases can be </a:t>
            </a:r>
            <a:r>
              <a:rPr lang="es-ES_tradnl" sz="1200" kern="1200" dirty="0" err="1" smtClean="0">
                <a:solidFill>
                  <a:schemeClr val="tx1"/>
                </a:solidFill>
                <a:effectLst/>
                <a:latin typeface="+mn-lt"/>
                <a:ea typeface="+mn-ea"/>
                <a:cs typeface="+mn-cs"/>
              </a:rPr>
              <a:t>inhaled</a:t>
            </a:r>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s-ES_tradnl" sz="1200" kern="1200" dirty="0" err="1" smtClean="0">
                <a:solidFill>
                  <a:schemeClr val="tx1"/>
                </a:solidFill>
                <a:effectLst/>
                <a:latin typeface="+mn-lt"/>
                <a:ea typeface="+mn-ea"/>
                <a:cs typeface="+mn-cs"/>
              </a:rPr>
              <a:t>Some</a:t>
            </a:r>
            <a:r>
              <a:rPr lang="es-ES_tradnl" sz="1200" kern="1200" dirty="0" smtClean="0">
                <a:solidFill>
                  <a:schemeClr val="tx1"/>
                </a:solidFill>
                <a:effectLst/>
                <a:latin typeface="+mn-lt"/>
                <a:ea typeface="+mn-ea"/>
                <a:cs typeface="+mn-cs"/>
              </a:rPr>
              <a:t> gases produce </a:t>
            </a:r>
            <a:r>
              <a:rPr lang="es-ES_tradnl" sz="1200" kern="1200" dirty="0" err="1" smtClean="0">
                <a:solidFill>
                  <a:schemeClr val="tx1"/>
                </a:solidFill>
                <a:effectLst/>
                <a:latin typeface="+mn-lt"/>
                <a:ea typeface="+mn-ea"/>
                <a:cs typeface="+mn-cs"/>
              </a:rPr>
              <a:t>irritating</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effects</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immediately</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The</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effects</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that</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other</a:t>
            </a:r>
            <a:r>
              <a:rPr lang="es-ES_tradnl" sz="1200" kern="1200" dirty="0" smtClean="0">
                <a:solidFill>
                  <a:schemeClr val="tx1"/>
                </a:solidFill>
                <a:effectLst/>
                <a:latin typeface="+mn-lt"/>
                <a:ea typeface="+mn-ea"/>
                <a:cs typeface="+mn-cs"/>
              </a:rPr>
              <a:t> gases </a:t>
            </a:r>
            <a:r>
              <a:rPr lang="es-ES_tradnl" sz="1200" kern="1200" dirty="0" err="1" smtClean="0">
                <a:solidFill>
                  <a:schemeClr val="tx1"/>
                </a:solidFill>
                <a:effectLst/>
                <a:latin typeface="+mn-lt"/>
                <a:ea typeface="+mn-ea"/>
                <a:cs typeface="+mn-cs"/>
              </a:rPr>
              <a:t>have</a:t>
            </a:r>
            <a:r>
              <a:rPr lang="es-ES_tradnl" sz="1200" kern="1200" dirty="0" smtClean="0">
                <a:solidFill>
                  <a:schemeClr val="tx1"/>
                </a:solidFill>
                <a:effectLst/>
                <a:latin typeface="+mn-lt"/>
                <a:ea typeface="+mn-ea"/>
                <a:cs typeface="+mn-cs"/>
              </a:rPr>
              <a:t> in </a:t>
            </a:r>
            <a:r>
              <a:rPr lang="es-ES_tradnl" sz="1200" kern="1200" dirty="0" err="1" smtClean="0">
                <a:solidFill>
                  <a:schemeClr val="tx1"/>
                </a:solidFill>
                <a:effectLst/>
                <a:latin typeface="+mn-lt"/>
                <a:ea typeface="+mn-ea"/>
                <a:cs typeface="+mn-cs"/>
              </a:rPr>
              <a:t>the</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health</a:t>
            </a:r>
            <a:r>
              <a:rPr lang="es-ES_tradnl" sz="1200" kern="1200" dirty="0" smtClean="0">
                <a:solidFill>
                  <a:schemeClr val="tx1"/>
                </a:solidFill>
                <a:effectLst/>
                <a:latin typeface="+mn-lt"/>
                <a:ea typeface="+mn-ea"/>
                <a:cs typeface="+mn-cs"/>
              </a:rPr>
              <a:t> of </a:t>
            </a:r>
            <a:r>
              <a:rPr lang="es-ES_tradnl" sz="1200" kern="1200" dirty="0" err="1" smtClean="0">
                <a:solidFill>
                  <a:schemeClr val="tx1"/>
                </a:solidFill>
                <a:effectLst/>
                <a:latin typeface="+mn-lt"/>
                <a:ea typeface="+mn-ea"/>
                <a:cs typeface="+mn-cs"/>
              </a:rPr>
              <a:t>people</a:t>
            </a:r>
            <a:r>
              <a:rPr lang="es-ES_tradnl" sz="1200" kern="1200" dirty="0" smtClean="0">
                <a:solidFill>
                  <a:schemeClr val="tx1"/>
                </a:solidFill>
                <a:effectLst/>
                <a:latin typeface="+mn-lt"/>
                <a:ea typeface="+mn-ea"/>
                <a:cs typeface="+mn-cs"/>
              </a:rPr>
              <a:t> can </a:t>
            </a:r>
            <a:r>
              <a:rPr lang="es-ES_tradnl" sz="1200" kern="1200" dirty="0" err="1" smtClean="0">
                <a:solidFill>
                  <a:schemeClr val="tx1"/>
                </a:solidFill>
                <a:effectLst/>
                <a:latin typeface="+mn-lt"/>
                <a:ea typeface="+mn-ea"/>
                <a:cs typeface="+mn-cs"/>
              </a:rPr>
              <a:t>only</a:t>
            </a:r>
            <a:r>
              <a:rPr lang="es-ES_tradnl" sz="1200" kern="1200" dirty="0" smtClean="0">
                <a:solidFill>
                  <a:schemeClr val="tx1"/>
                </a:solidFill>
                <a:effectLst/>
                <a:latin typeface="+mn-lt"/>
                <a:ea typeface="+mn-ea"/>
                <a:cs typeface="+mn-cs"/>
              </a:rPr>
              <a:t> be </a:t>
            </a:r>
            <a:r>
              <a:rPr lang="es-ES_tradnl" sz="1200" kern="1200" dirty="0" err="1" smtClean="0">
                <a:solidFill>
                  <a:schemeClr val="tx1"/>
                </a:solidFill>
                <a:effectLst/>
                <a:latin typeface="+mn-lt"/>
                <a:ea typeface="+mn-ea"/>
                <a:cs typeface="+mn-cs"/>
              </a:rPr>
              <a:t>identified</a:t>
            </a:r>
            <a:r>
              <a:rPr lang="es-ES_tradnl" sz="1200" kern="1200" dirty="0" smtClean="0">
                <a:solidFill>
                  <a:schemeClr val="tx1"/>
                </a:solidFill>
                <a:effectLst/>
                <a:latin typeface="+mn-lt"/>
                <a:ea typeface="+mn-ea"/>
                <a:cs typeface="+mn-cs"/>
              </a:rPr>
              <a:t> once </a:t>
            </a:r>
            <a:r>
              <a:rPr lang="es-ES_tradnl" sz="1200" kern="1200" dirty="0" err="1" smtClean="0">
                <a:solidFill>
                  <a:schemeClr val="tx1"/>
                </a:solidFill>
                <a:effectLst/>
                <a:latin typeface="+mn-lt"/>
                <a:ea typeface="+mn-ea"/>
                <a:cs typeface="+mn-cs"/>
              </a:rPr>
              <a:t>the</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health</a:t>
            </a:r>
            <a:r>
              <a:rPr lang="es-ES_tradnl" sz="1200" kern="1200" dirty="0" smtClean="0">
                <a:solidFill>
                  <a:schemeClr val="tx1"/>
                </a:solidFill>
                <a:effectLst/>
                <a:latin typeface="+mn-lt"/>
                <a:ea typeface="+mn-ea"/>
                <a:cs typeface="+mn-cs"/>
              </a:rPr>
              <a:t> of </a:t>
            </a:r>
            <a:r>
              <a:rPr lang="es-ES_tradnl" sz="1200" kern="1200" dirty="0" err="1" smtClean="0">
                <a:solidFill>
                  <a:schemeClr val="tx1"/>
                </a:solidFill>
                <a:effectLst/>
                <a:latin typeface="+mn-lt"/>
                <a:ea typeface="+mn-ea"/>
                <a:cs typeface="+mn-cs"/>
              </a:rPr>
              <a:t>the</a:t>
            </a:r>
            <a:r>
              <a:rPr lang="es-ES_tradnl" sz="1200" kern="1200" dirty="0" smtClean="0">
                <a:solidFill>
                  <a:schemeClr val="tx1"/>
                </a:solidFill>
                <a:effectLst/>
                <a:latin typeface="+mn-lt"/>
                <a:ea typeface="+mn-ea"/>
                <a:cs typeface="+mn-cs"/>
              </a:rPr>
              <a:t> individual has </a:t>
            </a:r>
            <a:r>
              <a:rPr lang="es-ES_tradnl" sz="1200" kern="1200" dirty="0" err="1" smtClean="0">
                <a:solidFill>
                  <a:schemeClr val="tx1"/>
                </a:solidFill>
                <a:effectLst/>
                <a:latin typeface="+mn-lt"/>
                <a:ea typeface="+mn-ea"/>
                <a:cs typeface="+mn-cs"/>
              </a:rPr>
              <a:t>been</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seriously</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compromised</a:t>
            </a:r>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6</a:t>
            </a:fld>
            <a:endParaRPr lang="en-US"/>
          </a:p>
        </p:txBody>
      </p:sp>
    </p:spTree>
    <p:extLst>
      <p:ext uri="{BB962C8B-B14F-4D97-AF65-F5344CB8AC3E}">
        <p14:creationId xmlns:p14="http://schemas.microsoft.com/office/powerpoint/2010/main" val="2848315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Respiratory protective equipment consists of devices that cover the mouth and nose to prevent substances in the air from being inhaled. A respirator is effective only when used as part of a comprehensive program established by the employer, which includes measurement of concentrations of hazardous substances, selection of the proper respirator, training the worker in its proper use, fitting of the respirator to the worker, maintenance, and replacement of parts when necessary. A health care professional must first determine whether the individual worker can wear a respirator safely. </a:t>
            </a:r>
          </a:p>
          <a:p>
            <a:r>
              <a:rPr lang="en-US" sz="1200" kern="1200" dirty="0" smtClean="0">
                <a:solidFill>
                  <a:schemeClr val="tx1"/>
                </a:solidFill>
                <a:effectLst/>
                <a:latin typeface="+mn-lt"/>
                <a:ea typeface="+mn-ea"/>
                <a:cs typeface="+mn-cs"/>
              </a:rPr>
              <a:t>Protective clothing includes gloves, aprons, goggles, boots, face shields, and any other materials worn as protection. It should be made of material designed to resist penetration by the particular chemical being used. Such material may be called impervious to that chemical. However, most materials do not remain impervious for very long. The manufacturer of the protective clothing usually can provide some information regarding the substances that are effectively blocked and how often replacement is necessary.</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26</a:t>
            </a:fld>
            <a:endParaRPr lang="en-US"/>
          </a:p>
        </p:txBody>
      </p:sp>
    </p:spTree>
    <p:extLst>
      <p:ext uri="{BB962C8B-B14F-4D97-AF65-F5344CB8AC3E}">
        <p14:creationId xmlns:p14="http://schemas.microsoft.com/office/powerpoint/2010/main" val="3720166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or your co-workers experience symptoms known to be caused by a chemical during or shortly after its use, you may have been overexposed. Symptoms might include irritation and tearing of the eyes, a burning sensation of skin, nose, or throat, and cough, dizziness, or headache. </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27</a:t>
            </a:fld>
            <a:endParaRPr lang="en-US"/>
          </a:p>
        </p:txBody>
      </p:sp>
    </p:spTree>
    <p:extLst>
      <p:ext uri="{BB962C8B-B14F-4D97-AF65-F5344CB8AC3E}">
        <p14:creationId xmlns:p14="http://schemas.microsoft.com/office/powerpoint/2010/main" val="210140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Show participants the drawing of the route of entry. In the back you will be able to read information about the drawing that you can explain to the participants. Then ask participants how they can protect themselves from chemicals based on the routes of entry. Possible answers will be provided in a “prevention” table.</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7</a:t>
            </a:fld>
            <a:endParaRPr lang="en-US"/>
          </a:p>
        </p:txBody>
      </p:sp>
    </p:spTree>
    <p:extLst>
      <p:ext uri="{BB962C8B-B14F-4D97-AF65-F5344CB8AC3E}">
        <p14:creationId xmlns:p14="http://schemas.microsoft.com/office/powerpoint/2010/main" val="807503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one of the most important routes of entry or penetration because it is through the air that many toxic substances such as dust, smokes, aerosols and gases can enter our bodies. </a:t>
            </a:r>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8</a:t>
            </a:fld>
            <a:endParaRPr lang="en-US"/>
          </a:p>
        </p:txBody>
      </p:sp>
    </p:spTree>
    <p:extLst>
      <p:ext uri="{BB962C8B-B14F-4D97-AF65-F5344CB8AC3E}">
        <p14:creationId xmlns:p14="http://schemas.microsoft.com/office/powerpoint/2010/main" val="3348254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Route of entry through the mouth, the esophagus, the stomach and the intestines. Pollutant ingestions dissolved in mucus in the respiratory system should also be considered. </a:t>
            </a:r>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9</a:t>
            </a:fld>
            <a:endParaRPr lang="en-US"/>
          </a:p>
        </p:txBody>
      </p:sp>
    </p:spTree>
    <p:extLst>
      <p:ext uri="{BB962C8B-B14F-4D97-AF65-F5344CB8AC3E}">
        <p14:creationId xmlns:p14="http://schemas.microsoft.com/office/powerpoint/2010/main" val="1072857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Route of entry of the pollutant to the body through open wounds, sores, etc. </a:t>
            </a:r>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10</a:t>
            </a:fld>
            <a:endParaRPr lang="en-US"/>
          </a:p>
        </p:txBody>
      </p:sp>
    </p:spTree>
    <p:extLst>
      <p:ext uri="{BB962C8B-B14F-4D97-AF65-F5344CB8AC3E}">
        <p14:creationId xmlns:p14="http://schemas.microsoft.com/office/powerpoint/2010/main" val="1697332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Route of entry of many substances that are able to go through the skin without causing erosion or noticeable alterations and that can enter the blood to later be spread to the whole body. </a:t>
            </a:r>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11</a:t>
            </a:fld>
            <a:endParaRPr lang="en-US"/>
          </a:p>
        </p:txBody>
      </p:sp>
    </p:spTree>
    <p:extLst>
      <p:ext uri="{BB962C8B-B14F-4D97-AF65-F5344CB8AC3E}">
        <p14:creationId xmlns:p14="http://schemas.microsoft.com/office/powerpoint/2010/main" val="2641176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Tell participants:</a:t>
            </a:r>
          </a:p>
          <a:p>
            <a:r>
              <a:rPr lang="en-US" sz="1200" kern="1200" dirty="0" smtClean="0">
                <a:solidFill>
                  <a:schemeClr val="tx1"/>
                </a:solidFill>
                <a:effectLst/>
                <a:latin typeface="+mn-lt"/>
                <a:ea typeface="+mn-ea"/>
                <a:cs typeface="+mn-cs"/>
              </a:rPr>
              <a:t>Health and safety information on chemical substances is public, so you have the right to ask for the facts!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OSHA’s Hazard Communication standard requires chemical manufacturers or importers to classify the hazards of chemicals, which they produce or import. Also, it requires all employers to provide information to their employees about the hazardous chemicals to which they are exposed, by means of a hazard communication program, labels and other forms of warning, safety data sheets, and information and training. </a:t>
            </a:r>
          </a:p>
          <a:p>
            <a:r>
              <a:rPr lang="en-US" sz="1200" kern="1200" dirty="0" smtClean="0">
                <a:solidFill>
                  <a:schemeClr val="tx1"/>
                </a:solidFill>
                <a:effectLst/>
                <a:latin typeface="+mn-lt"/>
                <a:ea typeface="+mn-ea"/>
                <a:cs typeface="+mn-cs"/>
              </a:rPr>
              <a:t>Explain to the participants that OSHA defines a hazardous chemical as anything that is a physical or health hazard. </a:t>
            </a:r>
          </a:p>
          <a:p>
            <a:r>
              <a:rPr lang="en-US" sz="1200" kern="1200" dirty="0" smtClean="0">
                <a:solidFill>
                  <a:schemeClr val="tx1"/>
                </a:solidFill>
                <a:effectLst/>
                <a:latin typeface="+mn-lt"/>
                <a:ea typeface="+mn-ea"/>
                <a:cs typeface="+mn-cs"/>
              </a:rPr>
              <a:t>Physical hazards are pretty straightforward. They include flammable and combustible liquids, compressed gasses, explosives, organic peroxides, oxidizers, </a:t>
            </a:r>
            <a:r>
              <a:rPr lang="en-US" sz="1200" kern="1200" dirty="0" err="1" smtClean="0">
                <a:solidFill>
                  <a:schemeClr val="tx1"/>
                </a:solidFill>
                <a:effectLst/>
                <a:latin typeface="+mn-lt"/>
                <a:ea typeface="+mn-ea"/>
                <a:cs typeface="+mn-cs"/>
              </a:rPr>
              <a:t>pyrophorics</a:t>
            </a:r>
            <a:r>
              <a:rPr lang="en-US" sz="1200" kern="1200" dirty="0" smtClean="0">
                <a:solidFill>
                  <a:schemeClr val="tx1"/>
                </a:solidFill>
                <a:effectLst/>
                <a:latin typeface="+mn-lt"/>
                <a:ea typeface="+mn-ea"/>
                <a:cs typeface="+mn-cs"/>
              </a:rPr>
              <a:t>, and water reactive.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Health hazards are a little harder to determine, however OSHA indicates they include the following: carcinogens; reproductive toxins; sensitizers; irritants; corrosives; neurotoxins; </a:t>
            </a:r>
            <a:r>
              <a:rPr lang="en-US" sz="1200" kern="1200" dirty="0" err="1" smtClean="0">
                <a:solidFill>
                  <a:schemeClr val="tx1"/>
                </a:solidFill>
                <a:effectLst/>
                <a:latin typeface="+mn-lt"/>
                <a:ea typeface="+mn-ea"/>
                <a:cs typeface="+mn-cs"/>
              </a:rPr>
              <a:t>hapatotoxins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nephrotoxins</a:t>
            </a:r>
            <a:r>
              <a:rPr lang="en-US" sz="1200" kern="1200" dirty="0" smtClean="0">
                <a:solidFill>
                  <a:schemeClr val="tx1"/>
                </a:solidFill>
                <a:effectLst/>
                <a:latin typeface="+mn-lt"/>
                <a:ea typeface="+mn-ea"/>
                <a:cs typeface="+mn-cs"/>
              </a:rPr>
              <a:t>; agents that act the hematopoietic system; and agents that damage the lungs, skin, eyes or mucus membranes.  </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12</a:t>
            </a:fld>
            <a:endParaRPr lang="en-US"/>
          </a:p>
        </p:txBody>
      </p:sp>
    </p:spTree>
    <p:extLst>
      <p:ext uri="{BB962C8B-B14F-4D97-AF65-F5344CB8AC3E}">
        <p14:creationId xmlns:p14="http://schemas.microsoft.com/office/powerpoint/2010/main" val="386662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have stated before that most of us are exposed to chemicals in one way or another, but how many of us can read a label and understand it? Have any of you read the labels of the chemicals we use? </a:t>
            </a:r>
          </a:p>
          <a:p>
            <a:r>
              <a:rPr lang="en-US" sz="1200" kern="1200" dirty="0" smtClean="0">
                <a:solidFill>
                  <a:schemeClr val="tx1"/>
                </a:solidFill>
                <a:effectLst/>
                <a:latin typeface="+mn-lt"/>
                <a:ea typeface="+mn-ea"/>
                <a:cs typeface="+mn-cs"/>
              </a:rPr>
              <a:t>Ask participants to name some of the things they have noticed on a chemical label:</a:t>
            </a:r>
          </a:p>
          <a:p>
            <a:r>
              <a:rPr lang="en-US" sz="1200" kern="1200" dirty="0" smtClean="0">
                <a:solidFill>
                  <a:schemeClr val="tx1"/>
                </a:solidFill>
                <a:effectLst/>
                <a:latin typeface="+mn-lt"/>
                <a:ea typeface="+mn-ea"/>
                <a:cs typeface="+mn-cs"/>
              </a:rPr>
              <a:t>The list may include: the name of the chemical, a drawing, the active ingredients, a warning, who makes it, etc. Write them on a sheet of butcher paper.</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13</a:t>
            </a:fld>
            <a:endParaRPr lang="en-US"/>
          </a:p>
        </p:txBody>
      </p:sp>
    </p:spTree>
    <p:extLst>
      <p:ext uri="{BB962C8B-B14F-4D97-AF65-F5344CB8AC3E}">
        <p14:creationId xmlns:p14="http://schemas.microsoft.com/office/powerpoint/2010/main" val="40340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6/17/2014</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6/17/2014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6/17/2014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6/17/2014</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6/17/2014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6/17/2014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6/17/2014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6/17/2014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6/17/2014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6/17/2014</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3786" y="2793492"/>
            <a:ext cx="7196328" cy="1470025"/>
          </a:xfrm>
        </p:spPr>
        <p:txBody>
          <a:bodyPr/>
          <a:lstStyle/>
          <a:p>
            <a:r>
              <a:rPr lang="en-US" b="1" dirty="0" smtClean="0"/>
              <a:t>The Use of Chemicals in the Workplace</a:t>
            </a:r>
            <a:endParaRPr lang="en-US" b="1" dirty="0"/>
          </a:p>
        </p:txBody>
      </p:sp>
      <p:sp>
        <p:nvSpPr>
          <p:cNvPr id="3" name="Subtitle 2"/>
          <p:cNvSpPr>
            <a:spLocks noGrp="1"/>
          </p:cNvSpPr>
          <p:nvPr>
            <p:ph type="subTitle" idx="1"/>
          </p:nvPr>
        </p:nvSpPr>
        <p:spPr>
          <a:xfrm>
            <a:off x="653796" y="4293108"/>
            <a:ext cx="7196328" cy="1764792"/>
          </a:xfrm>
        </p:spPr>
        <p:txBody>
          <a:bodyPr/>
          <a:lstStyle/>
          <a:p>
            <a:r>
              <a:rPr lang="en-US" dirty="0" smtClean="0"/>
              <a:t>NDLON</a:t>
            </a:r>
          </a:p>
          <a:p>
            <a:endParaRPr lang="en-US" dirty="0" smtClean="0"/>
          </a:p>
          <a:p>
            <a:r>
              <a:rPr lang="en-US" sz="1100" dirty="0">
                <a:effectLst/>
              </a:rPr>
              <a:t>This material was produced under a Susan Harwood Training Grant #SH-23584-12-60-F-6 from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a:t>
            </a:r>
          </a:p>
          <a:p>
            <a:endParaRPr lang="en-US" sz="1100" dirty="0"/>
          </a:p>
        </p:txBody>
      </p:sp>
    </p:spTree>
    <p:extLst>
      <p:ext uri="{BB962C8B-B14F-4D97-AF65-F5344CB8AC3E}">
        <p14:creationId xmlns:p14="http://schemas.microsoft.com/office/powerpoint/2010/main" val="1488772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Parenteral Route</a:t>
            </a:r>
            <a:endParaRPr lang="en-US" dirty="0"/>
          </a:p>
        </p:txBody>
      </p:sp>
      <p:sp>
        <p:nvSpPr>
          <p:cNvPr id="4" name="TextBox 3"/>
          <p:cNvSpPr txBox="1"/>
          <p:nvPr/>
        </p:nvSpPr>
        <p:spPr>
          <a:xfrm>
            <a:off x="5113867" y="3033889"/>
            <a:ext cx="3263370" cy="1569660"/>
          </a:xfrm>
          <a:prstGeom prst="rect">
            <a:avLst/>
          </a:prstGeom>
          <a:noFill/>
        </p:spPr>
        <p:txBody>
          <a:bodyPr wrap="square" rtlCol="0">
            <a:spAutoFit/>
          </a:bodyPr>
          <a:lstStyle/>
          <a:p>
            <a:r>
              <a:rPr lang="es-ES_tradnl" sz="3200" dirty="0" smtClean="0">
                <a:solidFill>
                  <a:srgbClr val="FFFFFF"/>
                </a:solidFill>
              </a:rPr>
              <a:t>Por medio de heridas abiertas, ampollas, etc.</a:t>
            </a:r>
            <a:r>
              <a:rPr lang="en-US" sz="3200" dirty="0" smtClean="0">
                <a:solidFill>
                  <a:srgbClr val="FFFFFF"/>
                </a:solidFill>
              </a:rPr>
              <a:t> </a:t>
            </a:r>
            <a:endParaRPr lang="en-US" sz="3200" dirty="0">
              <a:solidFill>
                <a:srgbClr val="FFFFFF"/>
              </a:solidFill>
            </a:endParaRPr>
          </a:p>
        </p:txBody>
      </p:sp>
      <p:pic>
        <p:nvPicPr>
          <p:cNvPr id="5" name="Picture 4" descr="heridasbrazoquimicos 001.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9000" y="1934041"/>
            <a:ext cx="3987800" cy="4483692"/>
          </a:xfrm>
          <a:prstGeom prst="rect">
            <a:avLst/>
          </a:prstGeom>
        </p:spPr>
      </p:pic>
    </p:spTree>
    <p:extLst>
      <p:ext uri="{BB962C8B-B14F-4D97-AF65-F5344CB8AC3E}">
        <p14:creationId xmlns:p14="http://schemas.microsoft.com/office/powerpoint/2010/main" val="2995222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Dermal Route</a:t>
            </a:r>
            <a:endParaRPr lang="en-US" dirty="0"/>
          </a:p>
        </p:txBody>
      </p:sp>
      <p:pic>
        <p:nvPicPr>
          <p:cNvPr id="4" name="Picture 3" descr="manosdetergentellimpiando 001.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02933" y="1497106"/>
            <a:ext cx="4572000" cy="5214939"/>
          </a:xfrm>
          <a:prstGeom prst="rect">
            <a:avLst/>
          </a:prstGeom>
        </p:spPr>
      </p:pic>
    </p:spTree>
    <p:extLst>
      <p:ext uri="{BB962C8B-B14F-4D97-AF65-F5344CB8AC3E}">
        <p14:creationId xmlns:p14="http://schemas.microsoft.com/office/powerpoint/2010/main" val="599913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926084"/>
          </a:xfrm>
        </p:spPr>
        <p:txBody>
          <a:bodyPr/>
          <a:lstStyle/>
          <a:p>
            <a:r>
              <a:rPr lang="en-US" b="1" dirty="0">
                <a:effectLst/>
              </a:rPr>
              <a:t>Chemical Labeling – </a:t>
            </a:r>
            <a:r>
              <a:rPr lang="en-US" b="1" dirty="0" smtClean="0">
                <a:effectLst/>
              </a:rPr>
              <a:t>   How </a:t>
            </a:r>
            <a:r>
              <a:rPr lang="en-US" b="1" dirty="0">
                <a:effectLst/>
              </a:rPr>
              <a:t>to read them!</a:t>
            </a:r>
            <a:endParaRPr lang="en-US" dirty="0">
              <a:effectLst/>
            </a:endParaRPr>
          </a:p>
        </p:txBody>
      </p:sp>
    </p:spTree>
    <p:extLst>
      <p:ext uri="{BB962C8B-B14F-4D97-AF65-F5344CB8AC3E}">
        <p14:creationId xmlns:p14="http://schemas.microsoft.com/office/powerpoint/2010/main" val="4040442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493889"/>
            <a:ext cx="7612063" cy="5207000"/>
          </a:xfrm>
        </p:spPr>
        <p:txBody>
          <a:bodyPr/>
          <a:lstStyle/>
          <a:p>
            <a:r>
              <a:rPr lang="en-US" dirty="0" smtClean="0">
                <a:solidFill>
                  <a:srgbClr val="FFFFFF"/>
                </a:solidFill>
              </a:rPr>
              <a:t>According to OSHA, chemical labels must include: </a:t>
            </a:r>
            <a:endParaRPr lang="en-US" dirty="0">
              <a:solidFill>
                <a:srgbClr val="FFFFFF"/>
              </a:solidFill>
            </a:endParaRPr>
          </a:p>
        </p:txBody>
      </p:sp>
    </p:spTree>
    <p:extLst>
      <p:ext uri="{BB962C8B-B14F-4D97-AF65-F5344CB8AC3E}">
        <p14:creationId xmlns:p14="http://schemas.microsoft.com/office/powerpoint/2010/main" val="1381479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s-ES_tradnl" dirty="0"/>
              <a:t>1. </a:t>
            </a:r>
            <a:r>
              <a:rPr lang="en-US" dirty="0">
                <a:effectLst/>
              </a:rPr>
              <a:t>The common name of the chemical </a:t>
            </a:r>
          </a:p>
        </p:txBody>
      </p:sp>
      <p:sp>
        <p:nvSpPr>
          <p:cNvPr id="4" name="TextBox 3"/>
          <p:cNvSpPr txBox="1"/>
          <p:nvPr/>
        </p:nvSpPr>
        <p:spPr>
          <a:xfrm>
            <a:off x="765174" y="2116667"/>
            <a:ext cx="7612063" cy="584776"/>
          </a:xfrm>
          <a:prstGeom prst="rect">
            <a:avLst/>
          </a:prstGeom>
          <a:noFill/>
        </p:spPr>
        <p:txBody>
          <a:bodyPr wrap="square" rtlCol="0">
            <a:spAutoFit/>
          </a:bodyPr>
          <a:lstStyle/>
          <a:p>
            <a:pPr algn="ctr"/>
            <a:r>
              <a:rPr lang="is-IS" sz="3200" dirty="0">
                <a:solidFill>
                  <a:srgbClr val="FFFFFF"/>
                </a:solidFill>
              </a:rPr>
              <a:t>Sodium </a:t>
            </a:r>
            <a:r>
              <a:rPr lang="is-IS" sz="3200" dirty="0" smtClean="0">
                <a:solidFill>
                  <a:srgbClr val="FFFFFF"/>
                </a:solidFill>
              </a:rPr>
              <a:t>hydroxide = Drano</a:t>
            </a:r>
            <a:endParaRPr lang="en-US" sz="3200" dirty="0">
              <a:solidFill>
                <a:srgbClr val="FFFFFF"/>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1888" y="2995082"/>
            <a:ext cx="4642556" cy="3481917"/>
          </a:xfrm>
          <a:prstGeom prst="rect">
            <a:avLst/>
          </a:prstGeom>
        </p:spPr>
      </p:pic>
    </p:spTree>
    <p:extLst>
      <p:ext uri="{BB962C8B-B14F-4D97-AF65-F5344CB8AC3E}">
        <p14:creationId xmlns:p14="http://schemas.microsoft.com/office/powerpoint/2010/main" val="3316481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78" y="860777"/>
            <a:ext cx="8734778" cy="4684889"/>
          </a:xfrm>
        </p:spPr>
        <p:txBody>
          <a:bodyPr/>
          <a:lstStyle/>
          <a:p>
            <a:pPr lvl="0"/>
            <a:r>
              <a:rPr lang="es-ES_tradnl" dirty="0">
                <a:solidFill>
                  <a:srgbClr val="FFFFFF"/>
                </a:solidFill>
              </a:rPr>
              <a:t>2. </a:t>
            </a:r>
            <a:r>
              <a:rPr lang="en-US" dirty="0">
                <a:solidFill>
                  <a:srgbClr val="FFFFFF"/>
                </a:solidFill>
                <a:effectLst/>
              </a:rPr>
              <a:t>The name, address and emergency phone number of the company responsible for the product </a:t>
            </a:r>
          </a:p>
        </p:txBody>
      </p:sp>
    </p:spTree>
    <p:extLst>
      <p:ext uri="{BB962C8B-B14F-4D97-AF65-F5344CB8AC3E}">
        <p14:creationId xmlns:p14="http://schemas.microsoft.com/office/powerpoint/2010/main" val="4196833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45444" y="1072444"/>
            <a:ext cx="7591778" cy="4360334"/>
          </a:xfrm>
          <a:prstGeom prst="rect">
            <a:avLst/>
          </a:prstGeom>
        </p:spPr>
      </p:pic>
    </p:spTree>
    <p:extLst>
      <p:ext uri="{BB962C8B-B14F-4D97-AF65-F5344CB8AC3E}">
        <p14:creationId xmlns:p14="http://schemas.microsoft.com/office/powerpoint/2010/main" val="3724097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s-ES_tradnl" dirty="0" smtClean="0"/>
              <a:t>3. </a:t>
            </a:r>
            <a:r>
              <a:rPr lang="en-US" dirty="0">
                <a:effectLst/>
              </a:rPr>
              <a:t>An appropriate hazard warning </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32000" y="2187224"/>
            <a:ext cx="5080000" cy="3584222"/>
          </a:xfrm>
          <a:prstGeom prst="rect">
            <a:avLst/>
          </a:prstGeom>
        </p:spPr>
      </p:pic>
    </p:spTree>
    <p:extLst>
      <p:ext uri="{BB962C8B-B14F-4D97-AF65-F5344CB8AC3E}">
        <p14:creationId xmlns:p14="http://schemas.microsoft.com/office/powerpoint/2010/main" val="2203462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4817269"/>
            <a:ext cx="7612063" cy="1100138"/>
          </a:xfrm>
        </p:spPr>
        <p:txBody>
          <a:bodyPr/>
          <a:lstStyle/>
          <a:p>
            <a:r>
              <a:rPr lang="en-US" dirty="0" smtClean="0"/>
              <a:t>How to read the NFPA </a:t>
            </a:r>
            <a:r>
              <a:rPr lang="en-US" dirty="0" err="1" smtClean="0"/>
              <a:t>Chemica</a:t>
            </a:r>
            <a:r>
              <a:rPr lang="en-US" dirty="0" smtClean="0"/>
              <a:t> Hazard Label</a:t>
            </a:r>
            <a:endParaRPr lang="en-US" dirty="0"/>
          </a:p>
        </p:txBody>
      </p:sp>
      <p:pic>
        <p:nvPicPr>
          <p:cNvPr id="5" name="Picture Placeholder 4"/>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32092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www.compliancesigns.com/media/NFPA-Chart_1_600.gif"/>
          <p:cNvPicPr/>
          <p:nvPr/>
        </p:nvPicPr>
        <p:blipFill>
          <a:blip r:embed="rId3">
            <a:extLst>
              <a:ext uri="{28A0092B-C50C-407E-A947-70E740481C1C}">
                <a14:useLocalDpi xmlns:a14="http://schemas.microsoft.com/office/drawing/2010/main"/>
              </a:ext>
            </a:extLst>
          </a:blip>
          <a:srcRect/>
          <a:stretch>
            <a:fillRect/>
          </a:stretch>
        </p:blipFill>
        <p:spPr bwMode="auto">
          <a:xfrm>
            <a:off x="705556" y="362555"/>
            <a:ext cx="7831665" cy="6056500"/>
          </a:xfrm>
          <a:prstGeom prst="rect">
            <a:avLst/>
          </a:prstGeom>
          <a:noFill/>
          <a:ln>
            <a:noFill/>
          </a:ln>
        </p:spPr>
      </p:pic>
    </p:spTree>
    <p:extLst>
      <p:ext uri="{BB962C8B-B14F-4D97-AF65-F5344CB8AC3E}">
        <p14:creationId xmlns:p14="http://schemas.microsoft.com/office/powerpoint/2010/main" val="1073181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415614"/>
            <a:ext cx="7612063" cy="720994"/>
          </a:xfrm>
        </p:spPr>
        <p:txBody>
          <a:bodyPr/>
          <a:lstStyle/>
          <a:p>
            <a:r>
              <a:rPr lang="en-US" b="1" dirty="0" smtClean="0">
                <a:effectLst/>
              </a:rPr>
              <a:t>What are chemical products?</a:t>
            </a:r>
            <a:endParaRPr lang="en-US" dirty="0"/>
          </a:p>
        </p:txBody>
      </p:sp>
      <p:sp>
        <p:nvSpPr>
          <p:cNvPr id="3" name="Content Placeholder 2"/>
          <p:cNvSpPr>
            <a:spLocks noGrp="1"/>
          </p:cNvSpPr>
          <p:nvPr>
            <p:ph idx="1"/>
          </p:nvPr>
        </p:nvSpPr>
        <p:spPr/>
        <p:txBody>
          <a:bodyPr>
            <a:normAutofit/>
          </a:bodyPr>
          <a:lstStyle/>
          <a:p>
            <a:endParaRPr lang="es-ES_tradnl" sz="3200" b="1" dirty="0" smtClean="0">
              <a:effectLst/>
            </a:endParaRPr>
          </a:p>
          <a:p>
            <a:pPr marL="0" indent="0" algn="ctr">
              <a:buNone/>
            </a:pPr>
            <a:r>
              <a:rPr lang="en-US" sz="3200" dirty="0">
                <a:effectLst/>
              </a:rPr>
              <a:t>Hazardous chemical products </a:t>
            </a:r>
            <a:r>
              <a:rPr lang="en-US" sz="3200" dirty="0" smtClean="0">
                <a:effectLst/>
              </a:rPr>
              <a:t>are      </a:t>
            </a:r>
            <a:r>
              <a:rPr lang="en-US" sz="3200" dirty="0">
                <a:effectLst/>
              </a:rPr>
              <a:t>those that can harm people </a:t>
            </a:r>
            <a:r>
              <a:rPr lang="en-US" sz="3200" dirty="0" smtClean="0">
                <a:effectLst/>
              </a:rPr>
              <a:t>or                </a:t>
            </a:r>
            <a:r>
              <a:rPr lang="en-US" sz="3200" dirty="0">
                <a:effectLst/>
              </a:rPr>
              <a:t>the environment. </a:t>
            </a:r>
            <a:endParaRPr lang="en-US" sz="3200" dirty="0"/>
          </a:p>
        </p:txBody>
      </p:sp>
    </p:spTree>
    <p:extLst>
      <p:ext uri="{BB962C8B-B14F-4D97-AF65-F5344CB8AC3E}">
        <p14:creationId xmlns:p14="http://schemas.microsoft.com/office/powerpoint/2010/main" val="1498210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How can I protect myself? </a:t>
            </a:r>
            <a:endParaRPr lang="en-US" dirty="0">
              <a:effectLst/>
            </a:endParaRPr>
          </a:p>
        </p:txBody>
      </p:sp>
    </p:spTree>
    <p:extLst>
      <p:ext uri="{BB962C8B-B14F-4D97-AF65-F5344CB8AC3E}">
        <p14:creationId xmlns:p14="http://schemas.microsoft.com/office/powerpoint/2010/main" val="109015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The Right to Know</a:t>
            </a:r>
            <a:r>
              <a:rPr lang="en-US" dirty="0">
                <a:effectLst/>
              </a:rPr>
              <a:t> </a:t>
            </a:r>
            <a:endParaRPr lang="en-US" dirty="0"/>
          </a:p>
        </p:txBody>
      </p:sp>
    </p:spTree>
    <p:extLst>
      <p:ext uri="{BB962C8B-B14F-4D97-AF65-F5344CB8AC3E}">
        <p14:creationId xmlns:p14="http://schemas.microsoft.com/office/powerpoint/2010/main" val="37668659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573306"/>
          </a:xfrm>
        </p:spPr>
        <p:txBody>
          <a:bodyPr/>
          <a:lstStyle/>
          <a:p>
            <a:r>
              <a:rPr lang="en-US" b="1" dirty="0">
                <a:effectLst/>
              </a:rPr>
              <a:t>PELs- Permissible Exposure Limits </a:t>
            </a:r>
            <a:endParaRPr lang="en-US" dirty="0">
              <a:effectLst/>
            </a:endParaRPr>
          </a:p>
        </p:txBody>
      </p:sp>
    </p:spTree>
    <p:extLst>
      <p:ext uri="{BB962C8B-B14F-4D97-AF65-F5344CB8AC3E}">
        <p14:creationId xmlns:p14="http://schemas.microsoft.com/office/powerpoint/2010/main" val="342422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Substitution</a:t>
            </a:r>
            <a:r>
              <a:rPr lang="en-US" dirty="0">
                <a:effectLst/>
              </a:rPr>
              <a:t> </a:t>
            </a:r>
            <a:endParaRPr lang="en-US" dirty="0"/>
          </a:p>
        </p:txBody>
      </p:sp>
    </p:spTree>
    <p:extLst>
      <p:ext uri="{BB962C8B-B14F-4D97-AF65-F5344CB8AC3E}">
        <p14:creationId xmlns:p14="http://schemas.microsoft.com/office/powerpoint/2010/main" val="1751962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Ventilation</a:t>
            </a:r>
            <a:r>
              <a:rPr lang="en-US" dirty="0">
                <a:effectLst/>
              </a:rPr>
              <a:t> </a:t>
            </a:r>
            <a:endParaRPr lang="en-US" dirty="0"/>
          </a:p>
        </p:txBody>
      </p:sp>
    </p:spTree>
    <p:extLst>
      <p:ext uri="{BB962C8B-B14F-4D97-AF65-F5344CB8AC3E}">
        <p14:creationId xmlns:p14="http://schemas.microsoft.com/office/powerpoint/2010/main" val="2416007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587417"/>
          </a:xfrm>
        </p:spPr>
        <p:txBody>
          <a:bodyPr/>
          <a:lstStyle/>
          <a:p>
            <a:r>
              <a:rPr lang="en-US" b="1" dirty="0">
                <a:effectLst/>
              </a:rPr>
              <a:t>Work practices and behaviors</a:t>
            </a:r>
            <a:r>
              <a:rPr lang="en-US" dirty="0">
                <a:effectLst/>
              </a:rPr>
              <a:t> </a:t>
            </a:r>
            <a:endParaRPr lang="en-US" dirty="0"/>
          </a:p>
        </p:txBody>
      </p:sp>
    </p:spTree>
    <p:extLst>
      <p:ext uri="{BB962C8B-B14F-4D97-AF65-F5344CB8AC3E}">
        <p14:creationId xmlns:p14="http://schemas.microsoft.com/office/powerpoint/2010/main" val="1983997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Use of PPE</a:t>
            </a:r>
            <a:r>
              <a:rPr lang="en-US" dirty="0">
                <a:effectLst/>
              </a:rPr>
              <a:t> </a:t>
            </a:r>
            <a:endParaRPr lang="en-US" dirty="0"/>
          </a:p>
        </p:txBody>
      </p:sp>
      <p:pic>
        <p:nvPicPr>
          <p:cNvPr id="3" name="Picture 2"/>
          <p:cNvPicPr>
            <a:picLocks noChangeAspect="1"/>
          </p:cNvPicPr>
          <p:nvPr/>
        </p:nvPicPr>
        <p:blipFill>
          <a:blip r:embed="rId3"/>
          <a:stretch>
            <a:fillRect/>
          </a:stretch>
        </p:blipFill>
        <p:spPr>
          <a:xfrm>
            <a:off x="891293" y="1940820"/>
            <a:ext cx="7485944" cy="4606735"/>
          </a:xfrm>
          <a:prstGeom prst="rect">
            <a:avLst/>
          </a:prstGeom>
        </p:spPr>
      </p:pic>
    </p:spTree>
    <p:extLst>
      <p:ext uri="{BB962C8B-B14F-4D97-AF65-F5344CB8AC3E}">
        <p14:creationId xmlns:p14="http://schemas.microsoft.com/office/powerpoint/2010/main" val="2619524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What if I have been exposed? </a:t>
            </a:r>
            <a:endParaRPr lang="en-US" dirty="0"/>
          </a:p>
        </p:txBody>
      </p:sp>
    </p:spTree>
    <p:extLst>
      <p:ext uri="{BB962C8B-B14F-4D97-AF65-F5344CB8AC3E}">
        <p14:creationId xmlns:p14="http://schemas.microsoft.com/office/powerpoint/2010/main" val="3469591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67" y="762000"/>
            <a:ext cx="8212666" cy="1077218"/>
          </a:xfrm>
          <a:prstGeom prst="rect">
            <a:avLst/>
          </a:prstGeom>
          <a:noFill/>
        </p:spPr>
        <p:txBody>
          <a:bodyPr wrap="square" rtlCol="0">
            <a:spAutoFit/>
          </a:bodyPr>
          <a:lstStyle/>
          <a:p>
            <a:r>
              <a:rPr lang="en-US" sz="3200" b="1" dirty="0">
                <a:solidFill>
                  <a:srgbClr val="FFFFFF"/>
                </a:solidFill>
              </a:rPr>
              <a:t>Here are some things you can do in case of overexposure to chemical hazards:</a:t>
            </a:r>
            <a:endParaRPr lang="en-US" sz="3200" dirty="0">
              <a:solidFill>
                <a:srgbClr val="FFFFFF"/>
              </a:solidFill>
            </a:endParaRPr>
          </a:p>
        </p:txBody>
      </p:sp>
      <p:sp>
        <p:nvSpPr>
          <p:cNvPr id="3" name="TextBox 2"/>
          <p:cNvSpPr txBox="1"/>
          <p:nvPr/>
        </p:nvSpPr>
        <p:spPr>
          <a:xfrm>
            <a:off x="818444" y="2483555"/>
            <a:ext cx="7507112" cy="2246769"/>
          </a:xfrm>
          <a:prstGeom prst="rect">
            <a:avLst/>
          </a:prstGeom>
          <a:noFill/>
        </p:spPr>
        <p:txBody>
          <a:bodyPr wrap="square" rtlCol="0">
            <a:spAutoFit/>
          </a:bodyPr>
          <a:lstStyle/>
          <a:p>
            <a:pPr algn="ctr"/>
            <a:r>
              <a:rPr lang="en-US" sz="2800" b="1" dirty="0"/>
              <a:t>Stop what you are doing and leave the space contaminated. Alert your supervisor. </a:t>
            </a:r>
            <a:r>
              <a:rPr lang="en-US" sz="2800" b="1" dirty="0" smtClean="0"/>
              <a:t>        Call </a:t>
            </a:r>
            <a:r>
              <a:rPr lang="en-US" sz="2800" b="1" dirty="0"/>
              <a:t>911 for emergencies or the</a:t>
            </a:r>
            <a:r>
              <a:rPr lang="en-US" sz="2800" dirty="0"/>
              <a:t> </a:t>
            </a:r>
            <a:r>
              <a:rPr lang="en-US" sz="2800" dirty="0" smtClean="0"/>
              <a:t>              </a:t>
            </a:r>
            <a:r>
              <a:rPr lang="en-US" sz="2800" b="1" dirty="0" smtClean="0"/>
              <a:t>Poison </a:t>
            </a:r>
            <a:r>
              <a:rPr lang="en-US" sz="2800" b="1" dirty="0"/>
              <a:t>Control Center                         1-800-222-1222.</a:t>
            </a:r>
            <a:endParaRPr lang="en-US" sz="2800" dirty="0"/>
          </a:p>
        </p:txBody>
      </p:sp>
    </p:spTree>
    <p:extLst>
      <p:ext uri="{BB962C8B-B14F-4D97-AF65-F5344CB8AC3E}">
        <p14:creationId xmlns:p14="http://schemas.microsoft.com/office/powerpoint/2010/main" val="1991328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7333" y="341797"/>
            <a:ext cx="7803445" cy="6124754"/>
          </a:xfrm>
          <a:prstGeom prst="rect">
            <a:avLst/>
          </a:prstGeom>
          <a:noFill/>
        </p:spPr>
        <p:txBody>
          <a:bodyPr wrap="square" rtlCol="0">
            <a:spAutoFit/>
          </a:bodyPr>
          <a:lstStyle/>
          <a:p>
            <a:r>
              <a:rPr lang="en-US" sz="2800" b="1" u="sng" dirty="0">
                <a:solidFill>
                  <a:srgbClr val="FFFFFF"/>
                </a:solidFill>
              </a:rPr>
              <a:t>In case inhalation:</a:t>
            </a:r>
            <a:r>
              <a:rPr lang="en-US" sz="2800" dirty="0">
                <a:solidFill>
                  <a:srgbClr val="FFFFFF"/>
                </a:solidFill>
              </a:rPr>
              <a:t> clean air, rest in a semi recumbent position, artificial respiration if needed and medical care.</a:t>
            </a:r>
            <a:r>
              <a:rPr lang="en-US" sz="2800" b="1" u="sng" dirty="0">
                <a:solidFill>
                  <a:srgbClr val="FFFFFF"/>
                </a:solidFill>
              </a:rPr>
              <a:t> </a:t>
            </a:r>
            <a:endParaRPr lang="en-US" sz="2800" dirty="0">
              <a:solidFill>
                <a:srgbClr val="FFFFFF"/>
              </a:solidFill>
            </a:endParaRPr>
          </a:p>
          <a:p>
            <a:r>
              <a:rPr lang="en-US" sz="2800" b="1" dirty="0">
                <a:solidFill>
                  <a:srgbClr val="FFFFFF"/>
                </a:solidFill>
              </a:rPr>
              <a:t> </a:t>
            </a:r>
            <a:endParaRPr lang="en-US" sz="2800" dirty="0">
              <a:solidFill>
                <a:srgbClr val="FFFFFF"/>
              </a:solidFill>
            </a:endParaRPr>
          </a:p>
          <a:p>
            <a:r>
              <a:rPr lang="en-US" sz="2800" b="1" u="sng" dirty="0">
                <a:solidFill>
                  <a:srgbClr val="FFFFFF"/>
                </a:solidFill>
              </a:rPr>
              <a:t>In case of a spill:</a:t>
            </a:r>
            <a:r>
              <a:rPr lang="en-US" sz="2800" dirty="0">
                <a:solidFill>
                  <a:srgbClr val="FFFFFF"/>
                </a:solidFill>
              </a:rPr>
              <a:t> take off contaminated clothing, wash area with plenty of water, seek medical care. </a:t>
            </a:r>
          </a:p>
          <a:p>
            <a:r>
              <a:rPr lang="en-US" sz="2800" dirty="0">
                <a:solidFill>
                  <a:srgbClr val="FFFFFF"/>
                </a:solidFill>
              </a:rPr>
              <a:t> </a:t>
            </a:r>
          </a:p>
          <a:p>
            <a:r>
              <a:rPr lang="en-US" sz="2800" b="1" u="sng" dirty="0">
                <a:solidFill>
                  <a:srgbClr val="FFFFFF"/>
                </a:solidFill>
              </a:rPr>
              <a:t>In case of splashing:</a:t>
            </a:r>
            <a:r>
              <a:rPr lang="en-US" sz="2800" b="1" dirty="0">
                <a:solidFill>
                  <a:srgbClr val="FFFFFF"/>
                </a:solidFill>
              </a:rPr>
              <a:t> </a:t>
            </a:r>
            <a:r>
              <a:rPr lang="en-US" sz="2800" dirty="0">
                <a:solidFill>
                  <a:srgbClr val="FFFFFF"/>
                </a:solidFill>
              </a:rPr>
              <a:t>Rinse with plenty of water for several minutes and seek medical care. </a:t>
            </a:r>
          </a:p>
          <a:p>
            <a:r>
              <a:rPr lang="en-US" sz="2800" dirty="0">
                <a:solidFill>
                  <a:srgbClr val="FFFFFF"/>
                </a:solidFill>
              </a:rPr>
              <a:t> </a:t>
            </a:r>
          </a:p>
          <a:p>
            <a:r>
              <a:rPr lang="en-US" sz="2800" b="1" u="sng" dirty="0">
                <a:solidFill>
                  <a:srgbClr val="FFFFFF"/>
                </a:solidFill>
              </a:rPr>
              <a:t>In case of consumption:</a:t>
            </a:r>
            <a:r>
              <a:rPr lang="en-US" sz="2800" b="1" dirty="0">
                <a:solidFill>
                  <a:srgbClr val="FFFFFF"/>
                </a:solidFill>
              </a:rPr>
              <a:t> </a:t>
            </a:r>
            <a:r>
              <a:rPr lang="en-US" sz="2800" dirty="0">
                <a:solidFill>
                  <a:srgbClr val="FFFFFF"/>
                </a:solidFill>
              </a:rPr>
              <a:t>rinse the mouth, DO NOT induce vomiting, drink plenty of water, and seek medical care. </a:t>
            </a:r>
          </a:p>
        </p:txBody>
      </p:sp>
    </p:spTree>
    <p:extLst>
      <p:ext uri="{BB962C8B-B14F-4D97-AF65-F5344CB8AC3E}">
        <p14:creationId xmlns:p14="http://schemas.microsoft.com/office/powerpoint/2010/main" val="2961973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620888"/>
            <a:ext cx="7612063" cy="876217"/>
          </a:xfrm>
        </p:spPr>
        <p:txBody>
          <a:bodyPr/>
          <a:lstStyle/>
          <a:p>
            <a:r>
              <a:rPr lang="en-US" sz="3200" dirty="0" smtClean="0">
                <a:effectLst/>
              </a:rPr>
              <a:t>There are different factors that     influence how dangerous and harmful     a chemical can be: </a:t>
            </a:r>
            <a:r>
              <a:rPr lang="en-US" sz="3200" dirty="0">
                <a:effectLst/>
              </a:rPr>
              <a:t/>
            </a:r>
            <a:br>
              <a:rPr lang="en-US" sz="3200" dirty="0">
                <a:effectLst/>
              </a:rPr>
            </a:br>
            <a:endParaRPr lang="en-US" sz="3200" dirty="0"/>
          </a:p>
        </p:txBody>
      </p:sp>
      <p:sp>
        <p:nvSpPr>
          <p:cNvPr id="3" name="Content Placeholder 2"/>
          <p:cNvSpPr>
            <a:spLocks noGrp="1"/>
          </p:cNvSpPr>
          <p:nvPr>
            <p:ph idx="1"/>
          </p:nvPr>
        </p:nvSpPr>
        <p:spPr>
          <a:xfrm>
            <a:off x="564444" y="2070846"/>
            <a:ext cx="8029223" cy="4182035"/>
          </a:xfrm>
        </p:spPr>
        <p:txBody>
          <a:bodyPr/>
          <a:lstStyle/>
          <a:p>
            <a:pPr marL="0" indent="0">
              <a:buNone/>
            </a:pPr>
            <a:r>
              <a:rPr lang="en-US" dirty="0" smtClean="0">
                <a:effectLst/>
              </a:rPr>
              <a:t> </a:t>
            </a:r>
          </a:p>
          <a:p>
            <a:pPr marL="0" indent="0">
              <a:buNone/>
            </a:pPr>
            <a:r>
              <a:rPr lang="en-US" sz="2800" dirty="0" smtClean="0">
                <a:effectLst/>
              </a:rPr>
              <a:t>• The level of toxicity</a:t>
            </a:r>
            <a:br>
              <a:rPr lang="en-US" sz="2800" dirty="0" smtClean="0">
                <a:effectLst/>
              </a:rPr>
            </a:br>
            <a:r>
              <a:rPr lang="en-US" sz="2800" dirty="0" smtClean="0">
                <a:effectLst/>
              </a:rPr>
              <a:t>• If it can enter the body</a:t>
            </a:r>
            <a:br>
              <a:rPr lang="en-US" sz="2800" dirty="0" smtClean="0">
                <a:effectLst/>
              </a:rPr>
            </a:br>
            <a:r>
              <a:rPr lang="en-US" sz="2800" dirty="0" smtClean="0">
                <a:effectLst/>
              </a:rPr>
              <a:t>• How long you are exposed to it</a:t>
            </a:r>
            <a:br>
              <a:rPr lang="en-US" sz="2800" dirty="0" smtClean="0">
                <a:effectLst/>
              </a:rPr>
            </a:br>
            <a:r>
              <a:rPr lang="en-US" sz="2800" dirty="0" smtClean="0">
                <a:effectLst/>
              </a:rPr>
              <a:t>• The health of the person using the chemical       • The reactivity of the chemical product </a:t>
            </a:r>
          </a:p>
          <a:p>
            <a:endParaRPr lang="en-US" dirty="0"/>
          </a:p>
        </p:txBody>
      </p:sp>
    </p:spTree>
    <p:extLst>
      <p:ext uri="{BB962C8B-B14F-4D97-AF65-F5344CB8AC3E}">
        <p14:creationId xmlns:p14="http://schemas.microsoft.com/office/powerpoint/2010/main" val="1321678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How useful are chemicals?</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3200" dirty="0" smtClean="0">
              <a:effectLst/>
            </a:endParaRPr>
          </a:p>
          <a:p>
            <a:pPr marL="0" indent="0" algn="ctr">
              <a:buNone/>
            </a:pPr>
            <a:r>
              <a:rPr lang="en-US" sz="3200" dirty="0">
                <a:effectLst/>
              </a:rPr>
              <a:t>Every day we are exposed to countless chemical products that have become essential in our life but unfortunately we are not informed about their effects and consequences. </a:t>
            </a:r>
            <a:endParaRPr lang="en-US" sz="3200" dirty="0"/>
          </a:p>
        </p:txBody>
      </p:sp>
    </p:spTree>
    <p:extLst>
      <p:ext uri="{BB962C8B-B14F-4D97-AF65-F5344CB8AC3E}">
        <p14:creationId xmlns:p14="http://schemas.microsoft.com/office/powerpoint/2010/main" val="2573450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Risks of the chemical products:</a:t>
            </a:r>
            <a:r>
              <a:rPr lang="en-US" dirty="0">
                <a:effectLst/>
              </a:rPr>
              <a:t> </a:t>
            </a:r>
            <a:endParaRPr lang="en-US" dirty="0"/>
          </a:p>
        </p:txBody>
      </p:sp>
      <p:sp>
        <p:nvSpPr>
          <p:cNvPr id="3" name="Content Placeholder 2"/>
          <p:cNvSpPr>
            <a:spLocks noGrp="1"/>
          </p:cNvSpPr>
          <p:nvPr>
            <p:ph idx="1"/>
          </p:nvPr>
        </p:nvSpPr>
        <p:spPr/>
        <p:txBody>
          <a:bodyPr>
            <a:normAutofit/>
          </a:bodyPr>
          <a:lstStyle/>
          <a:p>
            <a:pPr marL="0" indent="0" algn="ctr">
              <a:buNone/>
            </a:pPr>
            <a:endParaRPr lang="es-ES_tradnl" sz="3200" dirty="0" smtClean="0">
              <a:effectLst/>
            </a:endParaRPr>
          </a:p>
          <a:p>
            <a:pPr marL="0" indent="0" algn="ctr">
              <a:buNone/>
            </a:pPr>
            <a:r>
              <a:rPr lang="en-US" sz="3200" dirty="0">
                <a:effectLst/>
              </a:rPr>
              <a:t>Even nowadays, the possible effect that many products can produce on people’s health and on the environment is not exactly known. </a:t>
            </a:r>
            <a:r>
              <a:rPr lang="es-ES_tradnl" sz="3200" dirty="0" smtClean="0">
                <a:effectLst/>
              </a:rPr>
              <a:t>.</a:t>
            </a:r>
            <a:r>
              <a:rPr lang="en-US" sz="3200" dirty="0" smtClean="0">
                <a:effectLst/>
              </a:rPr>
              <a:t> </a:t>
            </a:r>
            <a:endParaRPr lang="en-US" sz="3200" dirty="0"/>
          </a:p>
        </p:txBody>
      </p:sp>
    </p:spTree>
    <p:extLst>
      <p:ext uri="{BB962C8B-B14F-4D97-AF65-F5344CB8AC3E}">
        <p14:creationId xmlns:p14="http://schemas.microsoft.com/office/powerpoint/2010/main" val="925120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3111" y="620889"/>
            <a:ext cx="7422445" cy="1200329"/>
          </a:xfrm>
          <a:prstGeom prst="rect">
            <a:avLst/>
          </a:prstGeom>
          <a:noFill/>
        </p:spPr>
        <p:txBody>
          <a:bodyPr wrap="square" rtlCol="0">
            <a:spAutoFit/>
          </a:bodyPr>
          <a:lstStyle/>
          <a:p>
            <a:r>
              <a:rPr lang="en-US" sz="3600" b="1" dirty="0">
                <a:solidFill>
                  <a:srgbClr val="FFFFFF"/>
                </a:solidFill>
              </a:rPr>
              <a:t>Types of chemicals found at the workplace: </a:t>
            </a:r>
            <a:endParaRPr lang="en-US" sz="3600" dirty="0">
              <a:solidFill>
                <a:srgbClr val="FFFFFF"/>
              </a:solidFill>
            </a:endParaRPr>
          </a:p>
        </p:txBody>
      </p:sp>
      <p:sp>
        <p:nvSpPr>
          <p:cNvPr id="3" name="TextBox 2"/>
          <p:cNvSpPr txBox="1"/>
          <p:nvPr/>
        </p:nvSpPr>
        <p:spPr>
          <a:xfrm>
            <a:off x="903111" y="2187222"/>
            <a:ext cx="7267222" cy="3046988"/>
          </a:xfrm>
          <a:prstGeom prst="rect">
            <a:avLst/>
          </a:prstGeom>
          <a:noFill/>
        </p:spPr>
        <p:txBody>
          <a:bodyPr wrap="square" rtlCol="0">
            <a:spAutoFit/>
          </a:bodyPr>
          <a:lstStyle/>
          <a:p>
            <a:pPr algn="ctr"/>
            <a:r>
              <a:rPr lang="en-US" sz="3200" dirty="0"/>
              <a:t>The physical form of a chemical can influence the way in which it enters the organism, and to some extent, the harm it causes. The main physical forms of chemicals are solids, dusts, liquids, vapors and gases. </a:t>
            </a:r>
          </a:p>
        </p:txBody>
      </p:sp>
    </p:spTree>
    <p:extLst>
      <p:ext uri="{BB962C8B-B14F-4D97-AF65-F5344CB8AC3E}">
        <p14:creationId xmlns:p14="http://schemas.microsoft.com/office/powerpoint/2010/main" val="3788597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6000" y="1241778"/>
            <a:ext cx="7196667" cy="1938992"/>
          </a:xfrm>
          <a:prstGeom prst="rect">
            <a:avLst/>
          </a:prstGeom>
          <a:noFill/>
        </p:spPr>
        <p:txBody>
          <a:bodyPr wrap="square" rtlCol="0">
            <a:spAutoFit/>
          </a:bodyPr>
          <a:lstStyle/>
          <a:p>
            <a:pPr algn="ctr"/>
            <a:r>
              <a:rPr lang="en-US" sz="4000" b="1" dirty="0">
                <a:solidFill>
                  <a:srgbClr val="FFFFFF"/>
                </a:solidFill>
              </a:rPr>
              <a:t>Routes of entry to the organism of chemical pollutants </a:t>
            </a:r>
            <a:endParaRPr lang="en-US" sz="4000" dirty="0">
              <a:solidFill>
                <a:srgbClr val="FFFFFF"/>
              </a:solidFill>
            </a:endParaRPr>
          </a:p>
        </p:txBody>
      </p:sp>
    </p:spTree>
    <p:extLst>
      <p:ext uri="{BB962C8B-B14F-4D97-AF65-F5344CB8AC3E}">
        <p14:creationId xmlns:p14="http://schemas.microsoft.com/office/powerpoint/2010/main" val="2875021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Route</a:t>
            </a:r>
            <a:endParaRPr lang="en-US" dirty="0"/>
          </a:p>
        </p:txBody>
      </p:sp>
      <p:pic>
        <p:nvPicPr>
          <p:cNvPr id="4" name="Picture 3" descr="trabajadoraquimicosistemarespiratorio 001.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69066" y="1360221"/>
            <a:ext cx="4656668" cy="5311513"/>
          </a:xfrm>
          <a:prstGeom prst="rect">
            <a:avLst/>
          </a:prstGeom>
        </p:spPr>
      </p:pic>
    </p:spTree>
    <p:extLst>
      <p:ext uri="{BB962C8B-B14F-4D97-AF65-F5344CB8AC3E}">
        <p14:creationId xmlns:p14="http://schemas.microsoft.com/office/powerpoint/2010/main" val="2116953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Digestive Route</a:t>
            </a:r>
            <a:endParaRPr lang="en-US" dirty="0"/>
          </a:p>
        </p:txBody>
      </p:sp>
      <p:pic>
        <p:nvPicPr>
          <p:cNvPr id="4" name="Picture 3" descr="trabjadormanzacontamsistdigestivo 001.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04534" y="1497106"/>
            <a:ext cx="4504266" cy="5164578"/>
          </a:xfrm>
          <a:prstGeom prst="rect">
            <a:avLst/>
          </a:prstGeom>
        </p:spPr>
      </p:pic>
    </p:spTree>
    <p:extLst>
      <p:ext uri="{BB962C8B-B14F-4D97-AF65-F5344CB8AC3E}">
        <p14:creationId xmlns:p14="http://schemas.microsoft.com/office/powerpoint/2010/main" val="1253732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275</TotalTime>
  <Words>1938</Words>
  <Application>Microsoft Office PowerPoint</Application>
  <PresentationFormat>On-screen Show (4:3)</PresentationFormat>
  <Paragraphs>116</Paragraphs>
  <Slides>29</Slides>
  <Notes>21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Habitat</vt:lpstr>
      <vt:lpstr>The Use of Chemicals in the Workplace</vt:lpstr>
      <vt:lpstr>What are chemical products?</vt:lpstr>
      <vt:lpstr>There are different factors that     influence how dangerous and harmful     a chemical can be:  </vt:lpstr>
      <vt:lpstr>How useful are chemicals?</vt:lpstr>
      <vt:lpstr>Risks of the chemical products: </vt:lpstr>
      <vt:lpstr>PowerPoint Presentation</vt:lpstr>
      <vt:lpstr>PowerPoint Presentation</vt:lpstr>
      <vt:lpstr>Respiratory Route</vt:lpstr>
      <vt:lpstr>Digestive Route</vt:lpstr>
      <vt:lpstr>Parenteral Route</vt:lpstr>
      <vt:lpstr>Dermal Route</vt:lpstr>
      <vt:lpstr>Chemical Labeling –    How to read them!</vt:lpstr>
      <vt:lpstr>According to OSHA, chemical labels must include: </vt:lpstr>
      <vt:lpstr>1. The common name of the chemical </vt:lpstr>
      <vt:lpstr>2. The name, address and emergency phone number of the company responsible for the product </vt:lpstr>
      <vt:lpstr>PowerPoint Presentation</vt:lpstr>
      <vt:lpstr>3. An appropriate hazard warning </vt:lpstr>
      <vt:lpstr>How to read the NFPA Chemica Hazard Label</vt:lpstr>
      <vt:lpstr>PowerPoint Presentation</vt:lpstr>
      <vt:lpstr>How can I protect myself? </vt:lpstr>
      <vt:lpstr>The Right to Know </vt:lpstr>
      <vt:lpstr>PELs- Permissible Exposure Limits </vt:lpstr>
      <vt:lpstr>Substitution </vt:lpstr>
      <vt:lpstr>Ventilation </vt:lpstr>
      <vt:lpstr>Work practices and behaviors </vt:lpstr>
      <vt:lpstr>Use of PPE </vt:lpstr>
      <vt:lpstr>What if I have been exposed? </vt:lpstr>
      <vt:lpstr>PowerPoint Presentation</vt:lpstr>
      <vt:lpstr>PowerPoint Presentation</vt:lpstr>
    </vt:vector>
  </TitlesOfParts>
  <Company>NDLON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Uso de Químicos en el Lugar de Trabajo</dc:title>
  <dc:creator>Loyda Alvarado</dc:creator>
  <cp:lastModifiedBy>Vosburgh, Linda - OSHA</cp:lastModifiedBy>
  <cp:revision>50</cp:revision>
  <dcterms:created xsi:type="dcterms:W3CDTF">2012-08-28T11:03:51Z</dcterms:created>
  <dcterms:modified xsi:type="dcterms:W3CDTF">2014-06-17T13:09:09Z</dcterms:modified>
</cp:coreProperties>
</file>