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07" r:id="rId2"/>
    <p:sldId id="400" r:id="rId3"/>
    <p:sldId id="401" r:id="rId4"/>
    <p:sldId id="402" r:id="rId5"/>
    <p:sldId id="403" r:id="rId6"/>
    <p:sldId id="405" r:id="rId7"/>
    <p:sldId id="404" r:id="rId8"/>
    <p:sldId id="406" r:id="rId9"/>
    <p:sldId id="407" r:id="rId10"/>
    <p:sldId id="408" r:id="rId11"/>
    <p:sldId id="413" r:id="rId12"/>
    <p:sldId id="451" r:id="rId13"/>
    <p:sldId id="414" r:id="rId14"/>
    <p:sldId id="415" r:id="rId15"/>
    <p:sldId id="417" r:id="rId16"/>
    <p:sldId id="389" r:id="rId17"/>
    <p:sldId id="388" r:id="rId18"/>
    <p:sldId id="387" r:id="rId19"/>
    <p:sldId id="418" r:id="rId20"/>
    <p:sldId id="426" r:id="rId21"/>
    <p:sldId id="457" r:id="rId22"/>
    <p:sldId id="425" r:id="rId23"/>
    <p:sldId id="419" r:id="rId24"/>
    <p:sldId id="458" r:id="rId25"/>
    <p:sldId id="420" r:id="rId26"/>
    <p:sldId id="390" r:id="rId27"/>
    <p:sldId id="421" r:id="rId28"/>
    <p:sldId id="422" r:id="rId29"/>
    <p:sldId id="391" r:id="rId30"/>
    <p:sldId id="395" r:id="rId31"/>
    <p:sldId id="396" r:id="rId32"/>
    <p:sldId id="430" r:id="rId33"/>
    <p:sldId id="429" r:id="rId34"/>
    <p:sldId id="397" r:id="rId35"/>
    <p:sldId id="446" r:id="rId36"/>
    <p:sldId id="447" r:id="rId37"/>
    <p:sldId id="45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75635" autoAdjust="0"/>
  </p:normalViewPr>
  <p:slideViewPr>
    <p:cSldViewPr>
      <p:cViewPr varScale="1">
        <p:scale>
          <a:sx n="66" d="100"/>
          <a:sy n="66" d="100"/>
        </p:scale>
        <p:origin x="-153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6EACF-D5F1-4A4D-880A-759DA65E34E0}" type="datetimeFigureOut">
              <a:rPr lang="en-US" smtClean="0"/>
              <a:pPr/>
              <a:t>5/6/2014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48CFB-D340-433C-B76A-10C7B415966C}" type="slidenum">
              <a:rPr lang="en-US" smtClean="0"/>
              <a:pPr/>
              <a:t>‹#›</a:t>
            </a:fld>
            <a:endParaRPr lang="en-US" dirty="0"/>
          </a:p>
        </p:txBody>
      </p:sp>
    </p:spTree>
    <p:extLst>
      <p:ext uri="{BB962C8B-B14F-4D97-AF65-F5344CB8AC3E}">
        <p14:creationId xmlns:p14="http://schemas.microsoft.com/office/powerpoint/2010/main" val="3858064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get started with a functional definition of safety.  It is called a functional definition because it is easy to remember and is fundamental to incident prevention.  “Safety is a process for reducing risk and preventing incidents by effectively managing the movement of people, equipment, material and energy”.   There are some key words in this definition.  The first one is </a:t>
            </a:r>
            <a:r>
              <a:rPr lang="en-US" sz="1200" b="1" kern="1200" dirty="0" smtClean="0">
                <a:solidFill>
                  <a:schemeClr val="tx1"/>
                </a:solidFill>
                <a:latin typeface="+mn-lt"/>
                <a:ea typeface="+mn-ea"/>
                <a:cs typeface="+mn-cs"/>
              </a:rPr>
              <a:t>movement</a:t>
            </a:r>
            <a:r>
              <a:rPr lang="en-US" sz="1200" kern="1200" dirty="0" smtClean="0">
                <a:solidFill>
                  <a:schemeClr val="tx1"/>
                </a:solidFill>
                <a:latin typeface="+mn-lt"/>
                <a:ea typeface="+mn-ea"/>
                <a:cs typeface="+mn-cs"/>
              </a:rPr>
              <a:t>.  No injury or incident has ever occurred without some form of movement.  The other key words are </a:t>
            </a:r>
            <a:r>
              <a:rPr lang="en-US" sz="1200" b="1" kern="1200" dirty="0" smtClean="0">
                <a:solidFill>
                  <a:schemeClr val="tx1"/>
                </a:solidFill>
                <a:latin typeface="+mn-lt"/>
                <a:ea typeface="+mn-ea"/>
                <a:cs typeface="+mn-cs"/>
              </a:rPr>
              <a:t>people, equipment, material and energy.  </a:t>
            </a:r>
            <a:r>
              <a:rPr lang="en-US" sz="1200" kern="1200" dirty="0" smtClean="0">
                <a:solidFill>
                  <a:schemeClr val="tx1"/>
                </a:solidFill>
                <a:latin typeface="+mn-lt"/>
                <a:ea typeface="+mn-ea"/>
                <a:cs typeface="+mn-cs"/>
              </a:rPr>
              <a:t>They are key because they are the only four things that can move.  Think about it, if we were able to effectively control the movement of people, equipment, material and energy in our process, we would have no injuries or incidents.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5</a:t>
            </a:fld>
            <a:endParaRPr lang="en-US" dirty="0"/>
          </a:p>
        </p:txBody>
      </p:sp>
    </p:spTree>
    <p:extLst>
      <p:ext uri="{BB962C8B-B14F-4D97-AF65-F5344CB8AC3E}">
        <p14:creationId xmlns:p14="http://schemas.microsoft.com/office/powerpoint/2010/main" val="765715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23</a:t>
            </a:fld>
            <a:endParaRPr lang="en-US" dirty="0"/>
          </a:p>
        </p:txBody>
      </p:sp>
    </p:spTree>
    <p:extLst>
      <p:ext uri="{BB962C8B-B14F-4D97-AF65-F5344CB8AC3E}">
        <p14:creationId xmlns:p14="http://schemas.microsoft.com/office/powerpoint/2010/main" val="269062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24</a:t>
            </a:fld>
            <a:endParaRPr lang="en-US" dirty="0"/>
          </a:p>
        </p:txBody>
      </p:sp>
    </p:spTree>
    <p:extLst>
      <p:ext uri="{BB962C8B-B14F-4D97-AF65-F5344CB8AC3E}">
        <p14:creationId xmlns:p14="http://schemas.microsoft.com/office/powerpoint/2010/main" val="2690628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26</a:t>
            </a:fld>
            <a:endParaRPr lang="en-US" dirty="0"/>
          </a:p>
        </p:txBody>
      </p:sp>
    </p:spTree>
    <p:extLst>
      <p:ext uri="{BB962C8B-B14F-4D97-AF65-F5344CB8AC3E}">
        <p14:creationId xmlns:p14="http://schemas.microsoft.com/office/powerpoint/2010/main" val="255374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29</a:t>
            </a:fld>
            <a:endParaRPr lang="en-US" dirty="0"/>
          </a:p>
        </p:txBody>
      </p:sp>
    </p:spTree>
    <p:extLst>
      <p:ext uri="{BB962C8B-B14F-4D97-AF65-F5344CB8AC3E}">
        <p14:creationId xmlns:p14="http://schemas.microsoft.com/office/powerpoint/2010/main" val="2553748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30</a:t>
            </a:fld>
            <a:endParaRPr lang="en-US" dirty="0"/>
          </a:p>
        </p:txBody>
      </p:sp>
    </p:spTree>
    <p:extLst>
      <p:ext uri="{BB962C8B-B14F-4D97-AF65-F5344CB8AC3E}">
        <p14:creationId xmlns:p14="http://schemas.microsoft.com/office/powerpoint/2010/main" val="255374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6</a:t>
            </a:fld>
            <a:endParaRPr lang="en-US" dirty="0"/>
          </a:p>
        </p:txBody>
      </p:sp>
    </p:spTree>
    <p:extLst>
      <p:ext uri="{BB962C8B-B14F-4D97-AF65-F5344CB8AC3E}">
        <p14:creationId xmlns:p14="http://schemas.microsoft.com/office/powerpoint/2010/main" val="2467035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incident is an unplanned event that happens after an unsafe behavior or unsafe condition or both that interrupts the normal progress of an activity and may result in injury or damage.  Three bad things can happen when incidents occur.  Someone may be injured, equipment may be damaged or the process may be interrupted.  All three are unnecessary, expensive and in one way or another painful. The most important thing to remember is that before every incident there is an unsafe behavior or unsafe condition or a combination of the two.  If you wanted to be proactive and prevent incidents, What would you do?  I think we can all agree that we would focus on the elimination of unsafe behaviors and unsafe conditions because they always happen before an incident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7</a:t>
            </a:fld>
            <a:endParaRPr lang="en-US" dirty="0"/>
          </a:p>
        </p:txBody>
      </p:sp>
    </p:spTree>
    <p:extLst>
      <p:ext uri="{BB962C8B-B14F-4D97-AF65-F5344CB8AC3E}">
        <p14:creationId xmlns:p14="http://schemas.microsoft.com/office/powerpoint/2010/main" val="91897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First of all recognize the hazards.  Once the hazards are recognized there is an opportunity to manage the movement of people, equipment,</a:t>
            </a:r>
            <a:r>
              <a:rPr lang="en-US" baseline="0" dirty="0" smtClean="0"/>
              <a:t> material and energy.  The objective is to separate people from the hazards in an organized and controlled manner.  </a:t>
            </a:r>
            <a:endParaRPr lang="en-US" dirty="0" smtClean="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9</a:t>
            </a:fld>
            <a:endParaRPr lang="en-US" dirty="0"/>
          </a:p>
        </p:txBody>
      </p:sp>
    </p:spTree>
    <p:extLst>
      <p:ext uri="{BB962C8B-B14F-4D97-AF65-F5344CB8AC3E}">
        <p14:creationId xmlns:p14="http://schemas.microsoft.com/office/powerpoint/2010/main" val="273629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Remember that all incidents begin with some form of movement.  Either the person moves to the hazard or the hazard moves to the person in an uncontrolled or disorganized environment.</a:t>
            </a:r>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10</a:t>
            </a:fld>
            <a:endParaRPr lang="en-US" dirty="0"/>
          </a:p>
        </p:txBody>
      </p:sp>
    </p:spTree>
    <p:extLst>
      <p:ext uri="{BB962C8B-B14F-4D97-AF65-F5344CB8AC3E}">
        <p14:creationId xmlns:p14="http://schemas.microsoft.com/office/powerpoint/2010/main" val="324898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13</a:t>
            </a:fld>
            <a:endParaRPr lang="en-US" dirty="0"/>
          </a:p>
        </p:txBody>
      </p:sp>
    </p:spTree>
    <p:extLst>
      <p:ext uri="{BB962C8B-B14F-4D97-AF65-F5344CB8AC3E}">
        <p14:creationId xmlns:p14="http://schemas.microsoft.com/office/powerpoint/2010/main" val="255374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16</a:t>
            </a:fld>
            <a:endParaRPr lang="en-US" dirty="0"/>
          </a:p>
        </p:txBody>
      </p:sp>
    </p:spTree>
    <p:extLst>
      <p:ext uri="{BB962C8B-B14F-4D97-AF65-F5344CB8AC3E}">
        <p14:creationId xmlns:p14="http://schemas.microsoft.com/office/powerpoint/2010/main" val="2553748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17</a:t>
            </a:fld>
            <a:endParaRPr lang="en-US" dirty="0"/>
          </a:p>
        </p:txBody>
      </p:sp>
    </p:spTree>
    <p:extLst>
      <p:ext uri="{BB962C8B-B14F-4D97-AF65-F5344CB8AC3E}">
        <p14:creationId xmlns:p14="http://schemas.microsoft.com/office/powerpoint/2010/main" val="255374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18</a:t>
            </a:fld>
            <a:endParaRPr lang="en-US" dirty="0"/>
          </a:p>
        </p:txBody>
      </p:sp>
    </p:spTree>
    <p:extLst>
      <p:ext uri="{BB962C8B-B14F-4D97-AF65-F5344CB8AC3E}">
        <p14:creationId xmlns:p14="http://schemas.microsoft.com/office/powerpoint/2010/main" val="255374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CF6133-96B6-4913-BBF5-3919C4D79E72}" type="datetimeFigureOut">
              <a:rPr lang="en-US" smtClean="0"/>
              <a:pPr/>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6133-96B6-4913-BBF5-3919C4D79E72}" type="datetimeFigureOut">
              <a:rPr lang="en-US" smtClean="0"/>
              <a:pPr/>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CF6133-96B6-4913-BBF5-3919C4D79E72}" type="datetimeFigureOut">
              <a:rPr lang="en-US" smtClean="0"/>
              <a:pPr/>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6133-96B6-4913-BBF5-3919C4D79E72}" type="datetimeFigureOut">
              <a:rPr lang="en-US" smtClean="0"/>
              <a:pPr/>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F6133-96B6-4913-BBF5-3919C4D79E72}" type="datetimeFigureOut">
              <a:rPr lang="en-US" smtClean="0"/>
              <a:pPr/>
              <a:t>5/6/2014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CF6133-96B6-4913-BBF5-3919C4D79E72}" type="datetimeFigureOut">
              <a:rPr lang="en-US" smtClean="0"/>
              <a:pPr/>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CF6133-96B6-4913-BBF5-3919C4D79E72}" type="datetimeFigureOut">
              <a:rPr lang="en-US" smtClean="0"/>
              <a:pPr/>
              <a:t>5/6/2014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F6133-96B6-4913-BBF5-3919C4D79E72}" type="datetimeFigureOut">
              <a:rPr lang="en-US" smtClean="0"/>
              <a:pPr/>
              <a:t>5/6/2014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F6133-96B6-4913-BBF5-3919C4D79E72}" type="datetimeFigureOut">
              <a:rPr lang="en-US" smtClean="0"/>
              <a:pPr/>
              <a:t>5/6/2014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6133-96B6-4913-BBF5-3919C4D79E72}" type="datetimeFigureOut">
              <a:rPr lang="en-US" smtClean="0"/>
              <a:pPr/>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6133-96B6-4913-BBF5-3919C4D79E72}" type="datetimeFigureOut">
              <a:rPr lang="en-US" smtClean="0"/>
              <a:pPr/>
              <a:t>5/6/2014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BCF6133-96B6-4913-BBF5-3919C4D79E72}" type="datetimeFigureOut">
              <a:rPr lang="en-US" smtClean="0"/>
              <a:pPr/>
              <a:t>5/6/2014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CFEA34E-FC0A-4367-B0A9-7E6F4EB095C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Sawmill Safety</a:t>
            </a:r>
            <a:endParaRPr lang="en-US" dirty="0"/>
          </a:p>
        </p:txBody>
      </p:sp>
      <p:sp>
        <p:nvSpPr>
          <p:cNvPr id="3" name="Text Placeholder 2"/>
          <p:cNvSpPr>
            <a:spLocks noGrp="1"/>
          </p:cNvSpPr>
          <p:nvPr>
            <p:ph type="body" idx="1"/>
          </p:nvPr>
        </p:nvSpPr>
        <p:spPr/>
        <p:txBody>
          <a:bodyPr/>
          <a:lstStyle/>
          <a:p>
            <a:r>
              <a:rPr lang="en-US" dirty="0" smtClean="0"/>
              <a:t>  Module 4 - Kilns</a:t>
            </a:r>
          </a:p>
          <a:p>
            <a:endParaRPr lang="en-US" dirty="0"/>
          </a:p>
        </p:txBody>
      </p:sp>
    </p:spTree>
    <p:extLst>
      <p:ext uri="{BB962C8B-B14F-4D97-AF65-F5344CB8AC3E}">
        <p14:creationId xmlns:p14="http://schemas.microsoft.com/office/powerpoint/2010/main" val="737932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dirty="0"/>
              <a:t>Manage the Movement</a:t>
            </a:r>
          </a:p>
        </p:txBody>
      </p:sp>
      <p:sp>
        <p:nvSpPr>
          <p:cNvPr id="3" name="Content Placeholder 2"/>
          <p:cNvSpPr>
            <a:spLocks noGrp="1"/>
          </p:cNvSpPr>
          <p:nvPr>
            <p:ph idx="1"/>
          </p:nvPr>
        </p:nvSpPr>
        <p:spPr>
          <a:xfrm>
            <a:off x="457200" y="2133600"/>
            <a:ext cx="8229600" cy="4876800"/>
          </a:xfrm>
        </p:spPr>
        <p:txBody>
          <a:bodyPr/>
          <a:lstStyle/>
          <a:p>
            <a:endParaRPr lang="en-US" sz="2800" dirty="0" smtClean="0">
              <a:solidFill>
                <a:srgbClr val="4C5A6A"/>
              </a:solidFill>
            </a:endParaRPr>
          </a:p>
          <a:p>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All</a:t>
            </a:r>
            <a:r>
              <a:rPr lang="en-US" sz="3200" dirty="0" smtClean="0">
                <a:solidFill>
                  <a:srgbClr val="4C5A6A"/>
                </a:solidFill>
              </a:rPr>
              <a:t> </a:t>
            </a:r>
            <a:r>
              <a:rPr lang="en-US" sz="3200" dirty="0">
                <a:solidFill>
                  <a:srgbClr val="4C5A6A"/>
                </a:solidFill>
              </a:rPr>
              <a:t>incidents are initiated with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movement.</a:t>
            </a:r>
            <a:endParaRPr lang="en-US" sz="3200" dirty="0" smtClean="0">
              <a:solidFill>
                <a:srgbClr val="4C5A6A"/>
              </a:solidFill>
            </a:endParaRPr>
          </a:p>
          <a:p>
            <a:endParaRPr lang="en-US" sz="3200" dirty="0" smtClean="0">
              <a:solidFill>
                <a:srgbClr val="4C5A6A"/>
              </a:solidFill>
            </a:endParaRPr>
          </a:p>
          <a:p>
            <a:r>
              <a:rPr lang="en-US" sz="3200" dirty="0" smtClean="0">
                <a:solidFill>
                  <a:srgbClr val="4C5A6A"/>
                </a:solidFill>
              </a:rPr>
              <a:t>Either </a:t>
            </a:r>
            <a:r>
              <a:rPr lang="en-US" sz="3200" dirty="0">
                <a:solidFill>
                  <a:srgbClr val="4C5A6A"/>
                </a:solidFill>
              </a:rPr>
              <a:t>the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person moves </a:t>
            </a:r>
            <a:r>
              <a:rPr lang="en-US" sz="3200" dirty="0" smtClean="0">
                <a:solidFill>
                  <a:srgbClr val="4C5A6A"/>
                </a:solidFill>
              </a:rPr>
              <a:t>to </a:t>
            </a:r>
            <a:r>
              <a:rPr lang="en-US" sz="3200" dirty="0">
                <a:solidFill>
                  <a:srgbClr val="4C5A6A"/>
                </a:solidFill>
              </a:rPr>
              <a:t>the hazard or the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hazard</a:t>
            </a:r>
            <a:r>
              <a:rPr lang="en-US" sz="3200" dirty="0" smtClean="0">
                <a:solidFill>
                  <a:srgbClr val="4C5A6A"/>
                </a:solidFill>
              </a:rPr>
              <a:t> </a:t>
            </a:r>
            <a:r>
              <a:rPr lang="en-US" sz="3200" dirty="0">
                <a:solidFill>
                  <a:srgbClr val="4C5A6A"/>
                </a:solidFill>
              </a:rPr>
              <a:t>moves to the person</a:t>
            </a:r>
            <a:r>
              <a:rPr lang="en-US" sz="3200" dirty="0" smtClean="0">
                <a:solidFill>
                  <a:srgbClr val="4C5A6A"/>
                </a:solidFill>
              </a:rPr>
              <a:t>.</a:t>
            </a:r>
          </a:p>
          <a:p>
            <a:endParaRPr lang="en-US" sz="2800" dirty="0" smtClean="0">
              <a:solidFill>
                <a:srgbClr val="4C5A6A"/>
              </a:solidFill>
            </a:endParaRPr>
          </a:p>
          <a:p>
            <a:pPr>
              <a:buNone/>
            </a:pPr>
            <a:endParaRPr lang="en-US" sz="2800" dirty="0">
              <a:solidFill>
                <a:srgbClr val="0070C0"/>
              </a:solidFill>
            </a:endParaRPr>
          </a:p>
          <a:p>
            <a:endParaRPr lang="en-US" dirty="0"/>
          </a:p>
        </p:txBody>
      </p:sp>
    </p:spTree>
    <p:extLst>
      <p:ext uri="{BB962C8B-B14F-4D97-AF65-F5344CB8AC3E}">
        <p14:creationId xmlns:p14="http://schemas.microsoft.com/office/powerpoint/2010/main" val="4286179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Potential for Serious Injury  </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solidFill>
                  <a:srgbClr val="4C5A6A"/>
                </a:solidFill>
              </a:rPr>
              <a:t>The number one potential for serious injury in terms of severity involving kiln operation is being</a:t>
            </a:r>
            <a:r>
              <a:rPr lang="en-US" b="1" dirty="0" smtClean="0">
                <a:solidFill>
                  <a:srgbClr val="4C5A6A"/>
                </a:solidFill>
              </a:rPr>
              <a:t> </a:t>
            </a:r>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struck by </a:t>
            </a:r>
            <a:r>
              <a:rPr lang="en-US" dirty="0" smtClean="0">
                <a:solidFill>
                  <a:srgbClr val="4C5A6A"/>
                </a:solidFill>
              </a:rPr>
              <a:t>something</a:t>
            </a:r>
            <a:r>
              <a:rPr lang="en-US" b="1" dirty="0" smtClean="0">
                <a:solidFill>
                  <a:srgbClr val="4C5A6A"/>
                </a:solidFill>
              </a:rPr>
              <a:t>.  </a:t>
            </a:r>
          </a:p>
          <a:p>
            <a:r>
              <a:rPr lang="en-US" dirty="0" smtClean="0">
                <a:solidFill>
                  <a:srgbClr val="4C5A6A"/>
                </a:solidFill>
              </a:rPr>
              <a:t>And that is a fact!  </a:t>
            </a:r>
          </a:p>
          <a:p>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About 40% </a:t>
            </a:r>
            <a:r>
              <a:rPr lang="en-US" dirty="0" smtClean="0">
                <a:solidFill>
                  <a:srgbClr val="4C5A6A"/>
                </a:solidFill>
              </a:rPr>
              <a:t>of all serious injuries during the drying process involve a worker being struck by something.</a:t>
            </a:r>
            <a:r>
              <a:rPr lang="en-US" b="1" dirty="0" smtClean="0">
                <a:solidFill>
                  <a:srgbClr val="4C5A6A"/>
                </a:solidFill>
              </a:rPr>
              <a:t> </a:t>
            </a:r>
            <a:endParaRPr lang="en-US" dirty="0" smtClean="0">
              <a:solidFill>
                <a:srgbClr val="4C5A6A"/>
              </a:solidFill>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886200"/>
          </a:xfrm>
        </p:spPr>
        <p:txBody>
          <a:bodyPr>
            <a:normAutofit/>
          </a:bodyPr>
          <a:lstStyle/>
          <a:p>
            <a:r>
              <a:rPr lang="en-US" dirty="0" smtClean="0"/>
              <a:t>No. 1 Hazard – </a:t>
            </a:r>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Falling Boards</a:t>
            </a:r>
            <a:r>
              <a:rPr lang="en-US" dirty="0" smtClean="0"/>
              <a:t/>
            </a:r>
            <a:br>
              <a:rPr lang="en-US" dirty="0" smtClean="0"/>
            </a:br>
            <a:r>
              <a:rPr lang="en-US" dirty="0" smtClean="0"/>
              <a:t/>
            </a:r>
            <a:br>
              <a:rPr lang="en-US" dirty="0" smtClean="0"/>
            </a:br>
            <a:r>
              <a:rPr lang="en-US" sz="2400" dirty="0" smtClean="0">
                <a:solidFill>
                  <a:schemeClr val="tx1"/>
                </a:solidFill>
              </a:rPr>
              <a:t>Video Removed </a:t>
            </a:r>
            <a:endParaRPr lang="en-US" sz="2400" dirty="0">
              <a:solidFill>
                <a:schemeClr val="tx1"/>
              </a:solidFill>
            </a:endParaRPr>
          </a:p>
        </p:txBody>
      </p:sp>
    </p:spTree>
    <p:extLst>
      <p:ext uri="{BB962C8B-B14F-4D97-AF65-F5344CB8AC3E}">
        <p14:creationId xmlns:p14="http://schemas.microsoft.com/office/powerpoint/2010/main" val="2550325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sz="quarter" idx="1"/>
          </p:nvPr>
        </p:nvSpPr>
        <p:spPr/>
        <p:txBody>
          <a:bodyPr>
            <a:normAutofit/>
          </a:bodyPr>
          <a:lstStyle/>
          <a:p>
            <a:pPr>
              <a:buFont typeface="Wingdings" pitchFamily="2" charset="2"/>
              <a:buNone/>
            </a:pPr>
            <a:r>
              <a:rPr lang="en-US" sz="3200" dirty="0" smtClean="0">
                <a:solidFill>
                  <a:srgbClr val="4C5A6A"/>
                </a:solidFill>
              </a:rPr>
              <a:t>Contact with objects and equipment.</a:t>
            </a:r>
          </a:p>
          <a:p>
            <a:pPr algn="ctr">
              <a:buFont typeface="Wingdings" pitchFamily="2" charset="2"/>
              <a:buNone/>
            </a:pPr>
            <a:endParaRPr lang="en-US" sz="3200" i="1" dirty="0">
              <a:solidFill>
                <a:srgbClr val="4C5A6A"/>
              </a:solidFill>
            </a:endParaRPr>
          </a:p>
          <a:p>
            <a:pPr algn="ctr">
              <a:buFont typeface="Wingdings" pitchFamily="2" charset="2"/>
              <a:buNone/>
            </a:pPr>
            <a:r>
              <a:rPr lang="en-US" sz="3200" i="1" dirty="0">
                <a:solidFill>
                  <a:srgbClr val="4C5A6A"/>
                </a:solidFill>
              </a:rPr>
              <a:t>Struck by</a:t>
            </a:r>
          </a:p>
          <a:p>
            <a:pPr algn="ctr">
              <a:buFont typeface="Wingdings" pitchFamily="2" charset="2"/>
              <a:buNone/>
            </a:pPr>
            <a:r>
              <a:rPr lang="en-US" sz="3200" dirty="0" smtClean="0">
                <a:solidFill>
                  <a:srgbClr val="4C5A6A"/>
                </a:solidFill>
              </a:rPr>
              <a:t>(Fractures</a:t>
            </a:r>
            <a:r>
              <a:rPr lang="en-US" sz="3200" dirty="0">
                <a:solidFill>
                  <a:srgbClr val="4C5A6A"/>
                </a:solidFill>
              </a:rPr>
              <a:t>, punctures, foreign bodies in eye, </a:t>
            </a:r>
            <a:r>
              <a:rPr lang="en-US" sz="3200" dirty="0" smtClean="0">
                <a:solidFill>
                  <a:srgbClr val="4C5A6A"/>
                </a:solidFill>
              </a:rPr>
              <a:t>amputations etc</a:t>
            </a:r>
            <a:r>
              <a:rPr lang="en-US" sz="3200" dirty="0">
                <a:solidFill>
                  <a:srgbClr val="4C5A6A"/>
                </a:solidFill>
              </a:rPr>
              <a:t>....</a:t>
            </a:r>
            <a:r>
              <a:rPr lang="en-US" sz="3200" dirty="0" smtClean="0">
                <a:solidFill>
                  <a:srgbClr val="4C5A6A"/>
                </a:solidFill>
              </a:rPr>
              <a:t>)</a:t>
            </a:r>
            <a:endParaRPr lang="en-US" sz="3200" dirty="0">
              <a:solidFill>
                <a:srgbClr val="4C5A6A"/>
              </a:solidFill>
            </a:endParaRPr>
          </a:p>
        </p:txBody>
      </p:sp>
      <p:pic>
        <p:nvPicPr>
          <p:cNvPr id="4" name="Picture 3" descr="struck against.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3505200"/>
            <a:ext cx="3243172" cy="4197046"/>
          </a:xfrm>
          <a:prstGeom prst="rect">
            <a:avLst/>
          </a:prstGeom>
        </p:spPr>
      </p:pic>
    </p:spTree>
    <p:extLst>
      <p:ext uri="{BB962C8B-B14F-4D97-AF65-F5344CB8AC3E}">
        <p14:creationId xmlns:p14="http://schemas.microsoft.com/office/powerpoint/2010/main" val="3720737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 You See?</a:t>
            </a:r>
            <a:endParaRPr lang="en-US" dirty="0"/>
          </a:p>
        </p:txBody>
      </p:sp>
      <p:pic>
        <p:nvPicPr>
          <p:cNvPr id="41986"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bwMode="auto">
          <a:xfrm>
            <a:off x="1692275" y="1600200"/>
            <a:ext cx="59944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to be Struck By</a:t>
            </a:r>
            <a:endParaRPr lang="en-US" dirty="0"/>
          </a:p>
        </p:txBody>
      </p:sp>
      <p:pic>
        <p:nvPicPr>
          <p:cNvPr id="45058"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bwMode="auto">
          <a:xfrm>
            <a:off x="1692275" y="1600200"/>
            <a:ext cx="59944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‘Struck By’ Boards</a:t>
            </a:r>
            <a:endParaRPr lang="en-US" dirty="0"/>
          </a:p>
        </p:txBody>
      </p:sp>
      <p:sp>
        <p:nvSpPr>
          <p:cNvPr id="3" name="Content Placeholder 2"/>
          <p:cNvSpPr>
            <a:spLocks noGrp="1"/>
          </p:cNvSpPr>
          <p:nvPr>
            <p:ph idx="1"/>
          </p:nvPr>
        </p:nvSpPr>
        <p:spPr>
          <a:xfrm>
            <a:off x="457200" y="1600200"/>
            <a:ext cx="8229600" cy="1219200"/>
          </a:xfrm>
        </p:spPr>
        <p:txBody>
          <a:bodyPr/>
          <a:lstStyle/>
          <a:p>
            <a:pPr>
              <a:buFont typeface="Wingdings" pitchFamily="2" charset="2"/>
              <a:buNone/>
            </a:pPr>
            <a:r>
              <a:rPr lang="en-US" dirty="0" smtClean="0">
                <a:solidFill>
                  <a:schemeClr val="accent4"/>
                </a:solidFill>
              </a:rPr>
              <a:t>  January 12, 1999, A worker enters a kiln to clear boards that had fallen from a kiln truck.  While clearing the first stack of boards, a second stack falls onto the worker.</a:t>
            </a:r>
            <a:endParaRPr lang="en-US" sz="2000" dirty="0">
              <a:solidFill>
                <a:schemeClr val="accent4"/>
              </a:solidFill>
            </a:endParaRPr>
          </a:p>
        </p:txBody>
      </p:sp>
      <p:sp>
        <p:nvSpPr>
          <p:cNvPr id="6" name="TextBox 5"/>
          <p:cNvSpPr txBox="1"/>
          <p:nvPr/>
        </p:nvSpPr>
        <p:spPr>
          <a:xfrm>
            <a:off x="533400" y="3200400"/>
            <a:ext cx="3352800" cy="1631216"/>
          </a:xfrm>
          <a:prstGeom prst="rect">
            <a:avLst/>
          </a:prstGeom>
          <a:noFill/>
        </p:spPr>
        <p:txBody>
          <a:bodyPr wrap="square" rtlCol="0">
            <a:spAutoFit/>
          </a:bodyPr>
          <a:lstStyle/>
          <a:p>
            <a:r>
              <a:rPr lang="en-US" sz="2000" dirty="0" smtClean="0">
                <a:solidFill>
                  <a:schemeClr val="accent4"/>
                </a:solidFill>
              </a:rPr>
              <a:t>Hazards:</a:t>
            </a:r>
          </a:p>
          <a:p>
            <a:pPr marL="285750" indent="-285750">
              <a:buFont typeface="Arial"/>
              <a:buChar char="•"/>
            </a:pPr>
            <a:r>
              <a:rPr lang="en-US" sz="2000" b="1" dirty="0" smtClean="0">
                <a:solidFill>
                  <a:srgbClr val="0070C0"/>
                </a:solidFill>
              </a:rPr>
              <a:t>Unsecure stack of boards</a:t>
            </a:r>
          </a:p>
          <a:p>
            <a:pPr marL="285750" indent="-285750">
              <a:buFont typeface="Arial"/>
              <a:buChar char="•"/>
            </a:pPr>
            <a:r>
              <a:rPr lang="en-US" sz="2000" b="1" dirty="0" smtClean="0">
                <a:solidFill>
                  <a:srgbClr val="0070C0"/>
                </a:solidFill>
              </a:rPr>
              <a:t>Worker in </a:t>
            </a:r>
            <a:r>
              <a:rPr lang="en-US" sz="2000" b="1" dirty="0">
                <a:solidFill>
                  <a:srgbClr val="0070C0"/>
                </a:solidFill>
              </a:rPr>
              <a:t>d</a:t>
            </a:r>
            <a:r>
              <a:rPr lang="en-US" sz="2000" b="1" dirty="0" smtClean="0">
                <a:solidFill>
                  <a:srgbClr val="0070C0"/>
                </a:solidFill>
              </a:rPr>
              <a:t>anger area</a:t>
            </a:r>
          </a:p>
          <a:p>
            <a:pPr marL="285750" indent="-285750"/>
            <a:endParaRPr lang="en-US" sz="2000" dirty="0" smtClean="0">
              <a:solidFill>
                <a:schemeClr val="tx2"/>
              </a:solidFill>
            </a:endParaRPr>
          </a:p>
        </p:txBody>
      </p:sp>
    </p:spTree>
    <p:extLst>
      <p:ext uri="{BB962C8B-B14F-4D97-AF65-F5344CB8AC3E}">
        <p14:creationId xmlns:p14="http://schemas.microsoft.com/office/powerpoint/2010/main" val="1004324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‘Struck By’ Kiln Door</a:t>
            </a:r>
            <a:endParaRPr lang="en-US" dirty="0"/>
          </a:p>
        </p:txBody>
      </p:sp>
      <p:sp>
        <p:nvSpPr>
          <p:cNvPr id="3" name="Content Placeholder 2"/>
          <p:cNvSpPr>
            <a:spLocks noGrp="1"/>
          </p:cNvSpPr>
          <p:nvPr>
            <p:ph idx="1"/>
          </p:nvPr>
        </p:nvSpPr>
        <p:spPr>
          <a:xfrm>
            <a:off x="457200" y="1600200"/>
            <a:ext cx="8229600" cy="1219200"/>
          </a:xfrm>
        </p:spPr>
        <p:txBody>
          <a:bodyPr/>
          <a:lstStyle/>
          <a:p>
            <a:pPr>
              <a:buFont typeface="Wingdings" pitchFamily="2" charset="2"/>
              <a:buNone/>
            </a:pPr>
            <a:r>
              <a:rPr lang="en-US" dirty="0" smtClean="0">
                <a:solidFill>
                  <a:schemeClr val="accent4"/>
                </a:solidFill>
              </a:rPr>
              <a:t>	March 22, 1990, a worker places a steel kiln door in front of the kiln. The worker inspects the door from the front and a gust of wind blows the door onto the worker.</a:t>
            </a:r>
            <a:endParaRPr lang="en-US" sz="2000" dirty="0">
              <a:solidFill>
                <a:schemeClr val="accent4"/>
              </a:solidFill>
            </a:endParaRPr>
          </a:p>
        </p:txBody>
      </p:sp>
      <p:sp>
        <p:nvSpPr>
          <p:cNvPr id="6" name="TextBox 5"/>
          <p:cNvSpPr txBox="1"/>
          <p:nvPr/>
        </p:nvSpPr>
        <p:spPr>
          <a:xfrm>
            <a:off x="533400" y="3200400"/>
            <a:ext cx="3352800" cy="1323439"/>
          </a:xfrm>
          <a:prstGeom prst="rect">
            <a:avLst/>
          </a:prstGeom>
          <a:noFill/>
        </p:spPr>
        <p:txBody>
          <a:bodyPr wrap="square" rtlCol="0">
            <a:spAutoFit/>
          </a:bodyPr>
          <a:lstStyle/>
          <a:p>
            <a:r>
              <a:rPr lang="en-US" sz="2000" dirty="0" smtClean="0">
                <a:solidFill>
                  <a:schemeClr val="accent4"/>
                </a:solidFill>
              </a:rPr>
              <a:t>Hazards:</a:t>
            </a:r>
          </a:p>
          <a:p>
            <a:pPr marL="285750" indent="-285750">
              <a:buFont typeface="Arial"/>
              <a:buChar char="•"/>
            </a:pPr>
            <a:r>
              <a:rPr lang="en-US" sz="2000" b="1" dirty="0" smtClean="0">
                <a:solidFill>
                  <a:srgbClr val="0070C0"/>
                </a:solidFill>
              </a:rPr>
              <a:t>Unsecure Door</a:t>
            </a:r>
          </a:p>
          <a:p>
            <a:pPr marL="285750" indent="-285750">
              <a:buFont typeface="Arial"/>
              <a:buChar char="•"/>
            </a:pPr>
            <a:r>
              <a:rPr lang="en-US" sz="2000" b="1" dirty="0" smtClean="0">
                <a:solidFill>
                  <a:srgbClr val="0070C0"/>
                </a:solidFill>
              </a:rPr>
              <a:t>Worker in </a:t>
            </a:r>
            <a:r>
              <a:rPr lang="en-US" sz="2000" b="1" dirty="0">
                <a:solidFill>
                  <a:srgbClr val="0070C0"/>
                </a:solidFill>
              </a:rPr>
              <a:t>d</a:t>
            </a:r>
            <a:r>
              <a:rPr lang="en-US" sz="2000" b="1" dirty="0" smtClean="0">
                <a:solidFill>
                  <a:srgbClr val="0070C0"/>
                </a:solidFill>
              </a:rPr>
              <a:t>anger area</a:t>
            </a:r>
          </a:p>
          <a:p>
            <a:pPr marL="285750" indent="-285750">
              <a:buFont typeface="Arial"/>
              <a:buChar char="•"/>
            </a:pPr>
            <a:r>
              <a:rPr lang="en-US" sz="2000" b="1" dirty="0" smtClean="0">
                <a:solidFill>
                  <a:srgbClr val="0070C0"/>
                </a:solidFill>
              </a:rPr>
              <a:t>High wind</a:t>
            </a:r>
            <a:endParaRPr lang="en-US" sz="2000" b="1" dirty="0">
              <a:solidFill>
                <a:srgbClr val="0070C0"/>
              </a:solidFill>
            </a:endParaRPr>
          </a:p>
        </p:txBody>
      </p:sp>
    </p:spTree>
    <p:extLst>
      <p:ext uri="{BB962C8B-B14F-4D97-AF65-F5344CB8AC3E}">
        <p14:creationId xmlns:p14="http://schemas.microsoft.com/office/powerpoint/2010/main" val="3732606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‘Struck By’ Kiln Door Again</a:t>
            </a:r>
            <a:endParaRPr lang="en-US" dirty="0"/>
          </a:p>
        </p:txBody>
      </p:sp>
      <p:sp>
        <p:nvSpPr>
          <p:cNvPr id="3" name="Content Placeholder 2"/>
          <p:cNvSpPr>
            <a:spLocks noGrp="1"/>
          </p:cNvSpPr>
          <p:nvPr>
            <p:ph idx="1"/>
          </p:nvPr>
        </p:nvSpPr>
        <p:spPr>
          <a:xfrm>
            <a:off x="457200" y="1600200"/>
            <a:ext cx="8229600" cy="1219200"/>
          </a:xfrm>
        </p:spPr>
        <p:txBody>
          <a:bodyPr/>
          <a:lstStyle/>
          <a:p>
            <a:pPr>
              <a:buFont typeface="Wingdings" pitchFamily="2" charset="2"/>
              <a:buNone/>
            </a:pPr>
            <a:r>
              <a:rPr lang="en-US" dirty="0" smtClean="0">
                <a:solidFill>
                  <a:schemeClr val="accent4"/>
                </a:solidFill>
              </a:rPr>
              <a:t>	April 6, 2004, a worker exits the kiln.  A gust of wind blows the 2,000-lb. door closed on the worker.</a:t>
            </a:r>
            <a:endParaRPr lang="en-US" sz="2000" dirty="0">
              <a:solidFill>
                <a:schemeClr val="accent4"/>
              </a:solidFill>
            </a:endParaRPr>
          </a:p>
        </p:txBody>
      </p:sp>
      <p:sp>
        <p:nvSpPr>
          <p:cNvPr id="6" name="TextBox 5"/>
          <p:cNvSpPr txBox="1"/>
          <p:nvPr/>
        </p:nvSpPr>
        <p:spPr>
          <a:xfrm>
            <a:off x="533400" y="3200400"/>
            <a:ext cx="3352800" cy="1323439"/>
          </a:xfrm>
          <a:prstGeom prst="rect">
            <a:avLst/>
          </a:prstGeom>
          <a:noFill/>
        </p:spPr>
        <p:txBody>
          <a:bodyPr wrap="square" rtlCol="0">
            <a:spAutoFit/>
          </a:bodyPr>
          <a:lstStyle/>
          <a:p>
            <a:r>
              <a:rPr lang="en-US" sz="2000" dirty="0" smtClean="0">
                <a:solidFill>
                  <a:schemeClr val="accent4"/>
                </a:solidFill>
              </a:rPr>
              <a:t>Hazards:</a:t>
            </a:r>
          </a:p>
          <a:p>
            <a:pPr marL="285750" indent="-285750">
              <a:buFont typeface="Arial"/>
              <a:buChar char="•"/>
            </a:pPr>
            <a:r>
              <a:rPr lang="en-US" sz="2000" b="1" dirty="0" smtClean="0">
                <a:solidFill>
                  <a:srgbClr val="0070C0"/>
                </a:solidFill>
              </a:rPr>
              <a:t>Unsecure Door</a:t>
            </a:r>
          </a:p>
          <a:p>
            <a:pPr marL="285750" indent="-285750">
              <a:buFont typeface="Arial"/>
              <a:buChar char="•"/>
            </a:pPr>
            <a:r>
              <a:rPr lang="en-US" sz="2000" b="1" dirty="0" smtClean="0">
                <a:solidFill>
                  <a:srgbClr val="0070C0"/>
                </a:solidFill>
              </a:rPr>
              <a:t>Worker in </a:t>
            </a:r>
            <a:r>
              <a:rPr lang="en-US" sz="2000" b="1" dirty="0">
                <a:solidFill>
                  <a:srgbClr val="0070C0"/>
                </a:solidFill>
              </a:rPr>
              <a:t>d</a:t>
            </a:r>
            <a:r>
              <a:rPr lang="en-US" sz="2000" b="1" dirty="0" smtClean="0">
                <a:solidFill>
                  <a:srgbClr val="0070C0"/>
                </a:solidFill>
              </a:rPr>
              <a:t>anger area</a:t>
            </a:r>
          </a:p>
          <a:p>
            <a:pPr marL="285750" indent="-285750">
              <a:buFont typeface="Arial"/>
              <a:buChar char="•"/>
            </a:pPr>
            <a:r>
              <a:rPr lang="en-US" sz="2000" b="1" dirty="0" smtClean="0">
                <a:solidFill>
                  <a:srgbClr val="0070C0"/>
                </a:solidFill>
              </a:rPr>
              <a:t>High wind</a:t>
            </a:r>
            <a:endParaRPr lang="en-US" sz="2000" b="1" dirty="0">
              <a:solidFill>
                <a:srgbClr val="0070C0"/>
              </a:solidFill>
            </a:endParaRPr>
          </a:p>
        </p:txBody>
      </p:sp>
    </p:spTree>
    <p:extLst>
      <p:ext uri="{BB962C8B-B14F-4D97-AF65-F5344CB8AC3E}">
        <p14:creationId xmlns:p14="http://schemas.microsoft.com/office/powerpoint/2010/main" val="3668773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Happens – You Just Don’t Know When!</a:t>
            </a:r>
            <a:endParaRPr lang="en-US" dirty="0"/>
          </a:p>
        </p:txBody>
      </p:sp>
      <p:pic>
        <p:nvPicPr>
          <p:cNvPr id="46082"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bwMode="auto">
          <a:xfrm>
            <a:off x="1692275" y="1600200"/>
            <a:ext cx="59944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 Products Safety</a:t>
            </a:r>
          </a:p>
        </p:txBody>
      </p:sp>
      <p:sp>
        <p:nvSpPr>
          <p:cNvPr id="3" name="Content Placeholder 2"/>
          <p:cNvSpPr>
            <a:spLocks noGrp="1"/>
          </p:cNvSpPr>
          <p:nvPr>
            <p:ph idx="1"/>
          </p:nvPr>
        </p:nvSpPr>
        <p:spPr/>
        <p:txBody>
          <a:bodyPr/>
          <a:lstStyle/>
          <a:p>
            <a:pPr marL="342900" indent="-342900">
              <a:buFont typeface="Arial"/>
              <a:buChar char="•"/>
            </a:pPr>
            <a:r>
              <a:rPr lang="en-US" dirty="0">
                <a:solidFill>
                  <a:srgbClr val="4C5A6A"/>
                </a:solidFill>
              </a:rPr>
              <a:t>There is a high incidence of serious and fatal injuries in our industry.</a:t>
            </a:r>
          </a:p>
          <a:p>
            <a:pPr marL="342900" indent="-342900">
              <a:buFont typeface="Arial"/>
              <a:buChar char="•"/>
            </a:pPr>
            <a:r>
              <a:rPr lang="en-US" dirty="0">
                <a:solidFill>
                  <a:srgbClr val="4C5A6A"/>
                </a:solidFill>
              </a:rPr>
              <a:t>The Timber Products Manufacturers Association along with your employer recognizes the need for improved safety training for the industry.</a:t>
            </a:r>
          </a:p>
          <a:p>
            <a:pPr marL="342900" indent="-342900">
              <a:buFont typeface="Arial"/>
              <a:buChar char="•"/>
            </a:pPr>
            <a:r>
              <a:rPr lang="en-US" dirty="0">
                <a:solidFill>
                  <a:srgbClr val="4C5A6A"/>
                </a:solidFill>
              </a:rPr>
              <a:t>With a grant from OSHA, </a:t>
            </a:r>
            <a:r>
              <a:rPr lang="en-US" dirty="0" smtClean="0">
                <a:solidFill>
                  <a:srgbClr val="4C5A6A"/>
                </a:solidFill>
              </a:rPr>
              <a:t>TPM </a:t>
            </a:r>
            <a:r>
              <a:rPr lang="en-US" dirty="0">
                <a:solidFill>
                  <a:srgbClr val="4C5A6A"/>
                </a:solidFill>
              </a:rPr>
              <a:t>has developed the following training module to contribute toward the need for improved safety training and hazard recognition skills for those employed in America’s timber industry.</a:t>
            </a:r>
          </a:p>
          <a:p>
            <a:endParaRPr lang="en-US" dirty="0"/>
          </a:p>
        </p:txBody>
      </p:sp>
    </p:spTree>
    <p:extLst>
      <p:ext uri="{BB962C8B-B14F-4D97-AF65-F5344CB8AC3E}">
        <p14:creationId xmlns:p14="http://schemas.microsoft.com/office/powerpoint/2010/main" val="1421781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of Fire</a:t>
            </a:r>
            <a:endParaRPr lang="en-US" dirty="0"/>
          </a:p>
        </p:txBody>
      </p:sp>
      <p:sp>
        <p:nvSpPr>
          <p:cNvPr id="3" name="Content Placeholder 2"/>
          <p:cNvSpPr>
            <a:spLocks noGrp="1"/>
          </p:cNvSpPr>
          <p:nvPr>
            <p:ph idx="1"/>
          </p:nvPr>
        </p:nvSpPr>
        <p:spPr>
          <a:xfrm>
            <a:off x="457200" y="1905000"/>
            <a:ext cx="3657600" cy="4876800"/>
          </a:xfrm>
        </p:spPr>
        <p:txBody>
          <a:bodyPr/>
          <a:lstStyle/>
          <a:p>
            <a:r>
              <a:rPr lang="en-US" b="1" dirty="0" smtClean="0">
                <a:solidFill>
                  <a:schemeClr val="accent4"/>
                </a:solidFill>
              </a:rPr>
              <a:t>Remember, the </a:t>
            </a:r>
            <a:r>
              <a:rPr lang="en-US"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longer the sling</a:t>
            </a:r>
            <a:r>
              <a:rPr lang="en-US" b="1" dirty="0" smtClean="0">
                <a:solidFill>
                  <a:schemeClr val="accent4"/>
                </a:solidFill>
              </a:rPr>
              <a:t>, the wider the </a:t>
            </a:r>
            <a:r>
              <a:rPr lang="en-US"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recoil </a:t>
            </a:r>
            <a:r>
              <a:rPr lang="en-US" b="1" dirty="0" smtClean="0">
                <a:solidFill>
                  <a:schemeClr val="accent4"/>
                </a:solidFill>
              </a:rPr>
              <a:t>radius!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Clip Diagram</a:t>
            </a:r>
            <a:endParaRPr lang="en-US" dirty="0"/>
          </a:p>
        </p:txBody>
      </p:sp>
      <p:pic>
        <p:nvPicPr>
          <p:cNvPr id="6" name="Picture 5" descr="Clips diagr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4000" y="1828800"/>
            <a:ext cx="5842000" cy="4318000"/>
          </a:xfrm>
          <a:prstGeom prst="rect">
            <a:avLst/>
          </a:prstGeom>
        </p:spPr>
      </p:pic>
    </p:spTree>
    <p:extLst>
      <p:ext uri="{BB962C8B-B14F-4D97-AF65-F5344CB8AC3E}">
        <p14:creationId xmlns:p14="http://schemas.microsoft.com/office/powerpoint/2010/main" val="3003296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See Here ?</a:t>
            </a:r>
            <a:endParaRPr lang="en-US" dirty="0"/>
          </a:p>
        </p:txBody>
      </p:sp>
      <p:pic>
        <p:nvPicPr>
          <p:cNvPr id="47106"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bwMode="auto">
          <a:xfrm>
            <a:off x="1692275" y="1600200"/>
            <a:ext cx="59944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Hooks</a:t>
            </a:r>
            <a:endParaRPr lang="en-US" sz="3600" dirty="0"/>
          </a:p>
        </p:txBody>
      </p:sp>
      <p:sp>
        <p:nvSpPr>
          <p:cNvPr id="3" name="Content Placeholder 2"/>
          <p:cNvSpPr>
            <a:spLocks noGrp="1"/>
          </p:cNvSpPr>
          <p:nvPr>
            <p:ph idx="1"/>
          </p:nvPr>
        </p:nvSpPr>
        <p:spPr/>
        <p:txBody>
          <a:bodyPr>
            <a:normAutofit/>
          </a:bodyPr>
          <a:lstStyle/>
          <a:p>
            <a:pPr>
              <a:buFont typeface="Wingdings" pitchFamily="2" charset="2"/>
              <a:buNone/>
            </a:pPr>
            <a:r>
              <a:rPr lang="en-US" sz="2800" dirty="0" smtClean="0">
                <a:solidFill>
                  <a:srgbClr val="4C5A6A"/>
                </a:solidFill>
              </a:rPr>
              <a:t>Never use a hook whose throat opening has been </a:t>
            </a:r>
            <a:r>
              <a:rPr lang="en-US" sz="28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increased</a:t>
            </a:r>
            <a:r>
              <a:rPr lang="en-US" sz="2800" dirty="0" smtClean="0">
                <a:solidFill>
                  <a:srgbClr val="4C5A6A"/>
                </a:solidFill>
              </a:rPr>
              <a:t>, or whose </a:t>
            </a:r>
            <a:r>
              <a:rPr lang="en-US" sz="28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tip</a:t>
            </a:r>
            <a:r>
              <a:rPr lang="en-US" sz="2800" dirty="0" smtClean="0">
                <a:solidFill>
                  <a:srgbClr val="4C5A6A"/>
                </a:solidFill>
              </a:rPr>
              <a:t> has been </a:t>
            </a:r>
            <a:r>
              <a:rPr lang="en-US" sz="28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bent</a:t>
            </a:r>
            <a:r>
              <a:rPr lang="en-US" sz="2800" dirty="0" smtClean="0">
                <a:solidFill>
                  <a:srgbClr val="4C5A6A"/>
                </a:solidFill>
              </a:rPr>
              <a:t>.</a:t>
            </a:r>
            <a:endParaRPr lang="en-US" sz="2800" dirty="0">
              <a:solidFill>
                <a:srgbClr val="4C5A6A"/>
              </a:solidFill>
            </a:endParaRPr>
          </a:p>
          <a:p>
            <a:pPr>
              <a:buFont typeface="Wingdings" pitchFamily="2" charset="2"/>
              <a:buNone/>
            </a:pPr>
            <a:r>
              <a:rPr lang="en-US" sz="28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Hooks</a:t>
            </a:r>
            <a:r>
              <a:rPr lang="en-US" sz="2800" dirty="0" smtClean="0">
                <a:solidFill>
                  <a:srgbClr val="4C5A6A"/>
                </a:solidFill>
              </a:rPr>
              <a:t> should not be </a:t>
            </a:r>
            <a:r>
              <a:rPr lang="en-US" sz="28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side</a:t>
            </a:r>
            <a:r>
              <a:rPr lang="en-US" sz="2800" dirty="0" smtClean="0">
                <a:solidFill>
                  <a:srgbClr val="4C5A6A"/>
                </a:solidFill>
              </a:rPr>
              <a:t> loaded, </a:t>
            </a:r>
            <a:r>
              <a:rPr lang="en-US" sz="28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back</a:t>
            </a:r>
            <a:r>
              <a:rPr lang="en-US" sz="2800" dirty="0" smtClean="0">
                <a:solidFill>
                  <a:srgbClr val="4C5A6A"/>
                </a:solidFill>
              </a:rPr>
              <a:t> loaded, or </a:t>
            </a:r>
            <a:r>
              <a:rPr lang="en-US" sz="28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tip</a:t>
            </a:r>
            <a:r>
              <a:rPr lang="en-US" sz="2800" dirty="0" smtClean="0">
                <a:solidFill>
                  <a:srgbClr val="4C5A6A"/>
                </a:solidFill>
              </a:rPr>
              <a:t> loaded.</a:t>
            </a:r>
          </a:p>
        </p:txBody>
      </p:sp>
      <p:pic>
        <p:nvPicPr>
          <p:cNvPr id="7" name="Picture 18"/>
          <p:cNvPicPr>
            <a:picLocks noChangeAspect="1" noChangeArrowheads="1"/>
          </p:cNvPicPr>
          <p:nvPr/>
        </p:nvPicPr>
        <p:blipFill>
          <a:blip r:embed="rId3" cstate="print"/>
          <a:srcRect/>
          <a:stretch>
            <a:fillRect/>
          </a:stretch>
        </p:blipFill>
        <p:spPr bwMode="auto">
          <a:xfrm>
            <a:off x="6400800" y="3733800"/>
            <a:ext cx="1400175" cy="1447800"/>
          </a:xfrm>
          <a:prstGeom prst="rect">
            <a:avLst/>
          </a:prstGeom>
          <a:noFill/>
        </p:spPr>
      </p:pic>
      <p:pic>
        <p:nvPicPr>
          <p:cNvPr id="8" name="Picture 19"/>
          <p:cNvPicPr>
            <a:picLocks noChangeAspect="1" noChangeArrowheads="1"/>
          </p:cNvPicPr>
          <p:nvPr/>
        </p:nvPicPr>
        <p:blipFill>
          <a:blip r:embed="rId4" cstate="print"/>
          <a:srcRect/>
          <a:stretch>
            <a:fillRect/>
          </a:stretch>
        </p:blipFill>
        <p:spPr bwMode="auto">
          <a:xfrm>
            <a:off x="990600" y="3657600"/>
            <a:ext cx="1419225" cy="1752600"/>
          </a:xfrm>
          <a:prstGeom prst="rect">
            <a:avLst/>
          </a:prstGeom>
          <a:noFill/>
        </p:spPr>
      </p:pic>
      <p:pic>
        <p:nvPicPr>
          <p:cNvPr id="9" name="Picture 20"/>
          <p:cNvPicPr>
            <a:picLocks noChangeAspect="1" noChangeArrowheads="1"/>
          </p:cNvPicPr>
          <p:nvPr/>
        </p:nvPicPr>
        <p:blipFill>
          <a:blip r:embed="rId5" cstate="print"/>
          <a:srcRect/>
          <a:stretch>
            <a:fillRect/>
          </a:stretch>
        </p:blipFill>
        <p:spPr bwMode="auto">
          <a:xfrm>
            <a:off x="3733800" y="3657600"/>
            <a:ext cx="1647825" cy="1676400"/>
          </a:xfrm>
          <a:prstGeom prst="rect">
            <a:avLst/>
          </a:prstGeom>
          <a:noFill/>
        </p:spPr>
      </p:pic>
      <p:sp>
        <p:nvSpPr>
          <p:cNvPr id="4" name="TextBox 3"/>
          <p:cNvSpPr txBox="1"/>
          <p:nvPr/>
        </p:nvSpPr>
        <p:spPr>
          <a:xfrm>
            <a:off x="838200" y="5486400"/>
            <a:ext cx="3124200" cy="461665"/>
          </a:xfrm>
          <a:prstGeom prst="rect">
            <a:avLst/>
          </a:prstGeom>
          <a:noFill/>
        </p:spPr>
        <p:txBody>
          <a:bodyPr wrap="square" rtlCol="0">
            <a:spAutoFit/>
          </a:bodyPr>
          <a:lstStyle/>
          <a:p>
            <a:r>
              <a:rPr lang="en-US" sz="2400" dirty="0" smtClean="0">
                <a:solidFill>
                  <a:srgbClr val="4C5A6A"/>
                </a:solidFill>
              </a:rPr>
              <a:t>Side Loaded</a:t>
            </a:r>
            <a:endParaRPr lang="en-US" sz="2400" dirty="0">
              <a:solidFill>
                <a:srgbClr val="4C5A6A"/>
              </a:solidFill>
            </a:endParaRPr>
          </a:p>
        </p:txBody>
      </p:sp>
      <p:sp>
        <p:nvSpPr>
          <p:cNvPr id="10" name="TextBox 9"/>
          <p:cNvSpPr txBox="1"/>
          <p:nvPr/>
        </p:nvSpPr>
        <p:spPr>
          <a:xfrm>
            <a:off x="3657600" y="5486400"/>
            <a:ext cx="3124200" cy="461665"/>
          </a:xfrm>
          <a:prstGeom prst="rect">
            <a:avLst/>
          </a:prstGeom>
          <a:noFill/>
        </p:spPr>
        <p:txBody>
          <a:bodyPr wrap="square" rtlCol="0">
            <a:spAutoFit/>
          </a:bodyPr>
          <a:lstStyle/>
          <a:p>
            <a:r>
              <a:rPr lang="en-US" sz="2400" dirty="0" smtClean="0">
                <a:solidFill>
                  <a:srgbClr val="4C5A6A"/>
                </a:solidFill>
              </a:rPr>
              <a:t>Back Loaded</a:t>
            </a:r>
            <a:endParaRPr lang="en-US" sz="2400" dirty="0">
              <a:solidFill>
                <a:srgbClr val="4C5A6A"/>
              </a:solidFill>
            </a:endParaRPr>
          </a:p>
        </p:txBody>
      </p:sp>
      <p:sp>
        <p:nvSpPr>
          <p:cNvPr id="11" name="TextBox 10"/>
          <p:cNvSpPr txBox="1"/>
          <p:nvPr/>
        </p:nvSpPr>
        <p:spPr>
          <a:xfrm>
            <a:off x="6248400" y="5486400"/>
            <a:ext cx="3124200" cy="461665"/>
          </a:xfrm>
          <a:prstGeom prst="rect">
            <a:avLst/>
          </a:prstGeom>
          <a:noFill/>
        </p:spPr>
        <p:txBody>
          <a:bodyPr wrap="square" rtlCol="0">
            <a:spAutoFit/>
          </a:bodyPr>
          <a:lstStyle/>
          <a:p>
            <a:r>
              <a:rPr lang="en-US" sz="2400" dirty="0" smtClean="0">
                <a:solidFill>
                  <a:srgbClr val="4C5A6A"/>
                </a:solidFill>
              </a:rPr>
              <a:t>Tip Loaded</a:t>
            </a:r>
            <a:endParaRPr lang="en-US" sz="2400" dirty="0">
              <a:solidFill>
                <a:srgbClr val="4C5A6A"/>
              </a:solidFill>
            </a:endParaRPr>
          </a:p>
        </p:txBody>
      </p:sp>
    </p:spTree>
    <p:extLst>
      <p:ext uri="{BB962C8B-B14F-4D97-AF65-F5344CB8AC3E}">
        <p14:creationId xmlns:p14="http://schemas.microsoft.com/office/powerpoint/2010/main" val="3241266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Event Classification</a:t>
            </a:r>
          </a:p>
        </p:txBody>
      </p:sp>
      <p:sp>
        <p:nvSpPr>
          <p:cNvPr id="3" name="Content Placeholder 2"/>
          <p:cNvSpPr>
            <a:spLocks noGrp="1"/>
          </p:cNvSpPr>
          <p:nvPr>
            <p:ph idx="1"/>
          </p:nvPr>
        </p:nvSpPr>
        <p:spPr/>
        <p:txBody>
          <a:bodyPr>
            <a:normAutofit/>
          </a:bodyPr>
          <a:lstStyle/>
          <a:p>
            <a:pPr>
              <a:buFont typeface="Wingdings" pitchFamily="2" charset="2"/>
              <a:buNone/>
            </a:pPr>
            <a:r>
              <a:rPr lang="en-US" sz="2800" dirty="0">
                <a:solidFill>
                  <a:srgbClr val="4C5A6A"/>
                </a:solidFill>
              </a:rPr>
              <a:t>Contact with objects and </a:t>
            </a:r>
            <a:r>
              <a:rPr lang="en-US" sz="2800" dirty="0" smtClean="0">
                <a:solidFill>
                  <a:srgbClr val="4C5A6A"/>
                </a:solidFill>
              </a:rPr>
              <a:t>equipment.</a:t>
            </a:r>
            <a:endParaRPr lang="en-US" sz="2800" dirty="0">
              <a:solidFill>
                <a:srgbClr val="4C5A6A"/>
              </a:solidFill>
            </a:endParaRPr>
          </a:p>
          <a:p>
            <a:pPr algn="ctr">
              <a:buFont typeface="Wingdings" pitchFamily="2" charset="2"/>
              <a:buNone/>
            </a:pPr>
            <a:endParaRPr lang="en-US" sz="2800" i="1" dirty="0">
              <a:solidFill>
                <a:srgbClr val="4C5A6A"/>
              </a:solidFill>
            </a:endParaRPr>
          </a:p>
          <a:p>
            <a:pPr algn="ctr">
              <a:buFont typeface="Wingdings" pitchFamily="2" charset="2"/>
              <a:buNone/>
            </a:pPr>
            <a:r>
              <a:rPr lang="en-US" sz="2800" i="1" dirty="0">
                <a:solidFill>
                  <a:srgbClr val="4C5A6A"/>
                </a:solidFill>
              </a:rPr>
              <a:t>Caught in, on or between</a:t>
            </a:r>
          </a:p>
          <a:p>
            <a:pPr algn="ctr">
              <a:buFont typeface="Wingdings" pitchFamily="2" charset="2"/>
              <a:buNone/>
            </a:pPr>
            <a:r>
              <a:rPr lang="en-US" sz="2800" dirty="0" smtClean="0">
                <a:solidFill>
                  <a:srgbClr val="4C5A6A"/>
                </a:solidFill>
              </a:rPr>
              <a:t>(Amputations</a:t>
            </a:r>
            <a:r>
              <a:rPr lang="en-US" sz="2800" dirty="0">
                <a:solidFill>
                  <a:srgbClr val="4C5A6A"/>
                </a:solidFill>
              </a:rPr>
              <a:t>, fractures, crushing injuries etc</a:t>
            </a:r>
            <a:r>
              <a:rPr lang="en-US" sz="2800" dirty="0" smtClean="0">
                <a:solidFill>
                  <a:srgbClr val="4C5A6A"/>
                </a:solidFill>
              </a:rPr>
              <a:t>....)</a:t>
            </a:r>
          </a:p>
        </p:txBody>
      </p:sp>
      <p:pic>
        <p:nvPicPr>
          <p:cNvPr id="5" name="Picture 2" descr="Animated Chain and Sprocket"/>
          <p:cNvPicPr>
            <a:picLocks noChangeAspect="1" noChangeArrowheads="1" noCrop="1"/>
          </p:cNvPicPr>
          <p:nvPr/>
        </p:nvPicPr>
        <p:blipFill>
          <a:blip r:embed="rId3" cstate="print"/>
          <a:srcRect/>
          <a:stretch>
            <a:fillRect/>
          </a:stretch>
        </p:blipFill>
        <p:spPr bwMode="auto">
          <a:xfrm>
            <a:off x="3505200" y="4191000"/>
            <a:ext cx="2438400" cy="1676400"/>
          </a:xfrm>
          <a:prstGeom prst="rect">
            <a:avLst/>
          </a:prstGeom>
          <a:noFill/>
        </p:spPr>
      </p:pic>
      <p:sp>
        <p:nvSpPr>
          <p:cNvPr id="6" name="Right Arrow 5"/>
          <p:cNvSpPr/>
          <p:nvPr/>
        </p:nvSpPr>
        <p:spPr>
          <a:xfrm rot="7865570">
            <a:off x="4143902" y="4340361"/>
            <a:ext cx="14478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7671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Caught In – On – Or – Between </a:t>
            </a:r>
            <a:endParaRPr lang="en-US" dirty="0"/>
          </a:p>
        </p:txBody>
      </p:sp>
      <p:sp>
        <p:nvSpPr>
          <p:cNvPr id="3" name="Content Placeholder 2"/>
          <p:cNvSpPr>
            <a:spLocks noGrp="1"/>
          </p:cNvSpPr>
          <p:nvPr>
            <p:ph sz="quarter" idx="1"/>
          </p:nvPr>
        </p:nvSpPr>
        <p:spPr/>
        <p:txBody>
          <a:bodyPr>
            <a:normAutofit/>
          </a:bodyPr>
          <a:lstStyle/>
          <a:p>
            <a:r>
              <a:rPr lang="en-US" dirty="0" smtClean="0">
                <a:solidFill>
                  <a:srgbClr val="4C5A6A"/>
                </a:solidFill>
              </a:rPr>
              <a:t>On October 2, 2000, Employee #1 was working at a sawmill.  He was operating a transfer car that moves stacked lumber that is staged for the dry kilns.  The car operates in a shallow pit and moves on rails.  The operator stands on a 2 ft. X 3 ft. platform mounted to the transfer car about 1 ft. off the ground.    The transfer car was moving in reverse when the operator fell into the shallow pit.  The car continued to move and Employee #1was </a:t>
            </a:r>
            <a:r>
              <a:rPr lang="en-US" b="1" dirty="0" smtClean="0">
                <a:solidFill>
                  <a:srgbClr val="4C5A6A"/>
                </a:solidFill>
              </a:rPr>
              <a:t>caught in </a:t>
            </a:r>
            <a:r>
              <a:rPr lang="en-US" dirty="0" smtClean="0">
                <a:solidFill>
                  <a:srgbClr val="4C5A6A"/>
                </a:solidFill>
              </a:rPr>
              <a:t>an estimated 2” to 6” space </a:t>
            </a:r>
            <a:r>
              <a:rPr lang="en-US" b="1" dirty="0" smtClean="0">
                <a:solidFill>
                  <a:srgbClr val="4C5A6A"/>
                </a:solidFill>
              </a:rPr>
              <a:t>between </a:t>
            </a:r>
            <a:r>
              <a:rPr lang="en-US" dirty="0" smtClean="0">
                <a:solidFill>
                  <a:srgbClr val="4C5A6A"/>
                </a:solidFill>
              </a:rPr>
              <a:t>the frame of the transfer car and concrete.  He sustained fatal injuries. There was no door on the cab to prevent the operator from falling from the platform. </a:t>
            </a:r>
            <a:endParaRPr lang="en-US" dirty="0">
              <a:solidFill>
                <a:srgbClr val="4C5A6A"/>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Caught In On or Between 2</a:t>
            </a:r>
            <a:endParaRPr lang="en-US" dirty="0"/>
          </a:p>
        </p:txBody>
      </p:sp>
      <p:sp>
        <p:nvSpPr>
          <p:cNvPr id="3" name="Content Placeholder 2"/>
          <p:cNvSpPr>
            <a:spLocks noGrp="1"/>
          </p:cNvSpPr>
          <p:nvPr>
            <p:ph idx="1"/>
          </p:nvPr>
        </p:nvSpPr>
        <p:spPr>
          <a:xfrm>
            <a:off x="457200" y="1600200"/>
            <a:ext cx="8229600" cy="1219200"/>
          </a:xfrm>
        </p:spPr>
        <p:txBody>
          <a:bodyPr>
            <a:normAutofit fontScale="92500" lnSpcReduction="20000"/>
          </a:bodyPr>
          <a:lstStyle/>
          <a:p>
            <a:pPr>
              <a:buFont typeface="Wingdings" pitchFamily="2" charset="2"/>
              <a:buNone/>
            </a:pPr>
            <a:r>
              <a:rPr lang="en-US" dirty="0" smtClean="0">
                <a:solidFill>
                  <a:schemeClr val="accent4"/>
                </a:solidFill>
              </a:rPr>
              <a:t>	November 6, 1997, a worker with a radio in a poorly lighted area guides a kiln truck into a kiln out of view of the forklift operator.  A board comes loose and pushes the worker into the door casing producing fatal injuries.</a:t>
            </a:r>
            <a:endParaRPr lang="en-US" sz="2000" dirty="0">
              <a:solidFill>
                <a:schemeClr val="accent4"/>
              </a:solidFill>
            </a:endParaRPr>
          </a:p>
        </p:txBody>
      </p:sp>
      <p:sp>
        <p:nvSpPr>
          <p:cNvPr id="6" name="TextBox 5"/>
          <p:cNvSpPr txBox="1"/>
          <p:nvPr/>
        </p:nvSpPr>
        <p:spPr>
          <a:xfrm>
            <a:off x="533400" y="3200400"/>
            <a:ext cx="3352800" cy="2246769"/>
          </a:xfrm>
          <a:prstGeom prst="rect">
            <a:avLst/>
          </a:prstGeom>
          <a:noFill/>
        </p:spPr>
        <p:txBody>
          <a:bodyPr wrap="square" rtlCol="0">
            <a:spAutoFit/>
          </a:bodyPr>
          <a:lstStyle/>
          <a:p>
            <a:r>
              <a:rPr lang="en-US" sz="2000" dirty="0" smtClean="0">
                <a:solidFill>
                  <a:schemeClr val="accent4"/>
                </a:solidFill>
              </a:rPr>
              <a:t>Hazards:</a:t>
            </a:r>
          </a:p>
          <a:p>
            <a:pPr marL="342900" indent="-342900">
              <a:buFont typeface="Arial"/>
              <a:buChar char="•"/>
            </a:pPr>
            <a:r>
              <a:rPr lang="en-US" sz="2000" b="1" dirty="0" smtClean="0">
                <a:solidFill>
                  <a:srgbClr val="0070C0"/>
                </a:solidFill>
              </a:rPr>
              <a:t>Worker in </a:t>
            </a:r>
            <a:r>
              <a:rPr lang="en-US" sz="2000" b="1" dirty="0">
                <a:solidFill>
                  <a:srgbClr val="0070C0"/>
                </a:solidFill>
              </a:rPr>
              <a:t>d</a:t>
            </a:r>
            <a:r>
              <a:rPr lang="en-US" sz="2000" b="1" dirty="0" smtClean="0">
                <a:solidFill>
                  <a:srgbClr val="0070C0"/>
                </a:solidFill>
              </a:rPr>
              <a:t>anger area</a:t>
            </a:r>
          </a:p>
          <a:p>
            <a:pPr marL="342900" indent="-342900">
              <a:buFont typeface="Arial"/>
              <a:buChar char="•"/>
            </a:pPr>
            <a:r>
              <a:rPr lang="en-US" sz="2000" b="1" dirty="0" smtClean="0">
                <a:solidFill>
                  <a:srgbClr val="0070C0"/>
                </a:solidFill>
              </a:rPr>
              <a:t>Workers out of view from each other</a:t>
            </a:r>
          </a:p>
          <a:p>
            <a:pPr marL="342900" indent="-342900">
              <a:buFont typeface="Arial"/>
              <a:buChar char="•"/>
            </a:pPr>
            <a:r>
              <a:rPr lang="en-US" sz="2000" b="1" dirty="0" smtClean="0">
                <a:solidFill>
                  <a:srgbClr val="0070C0"/>
                </a:solidFill>
              </a:rPr>
              <a:t>Poor lighting</a:t>
            </a:r>
          </a:p>
          <a:p>
            <a:pPr marL="342900" indent="-342900">
              <a:buFont typeface="Arial"/>
              <a:buChar char="•"/>
            </a:pPr>
            <a:r>
              <a:rPr lang="en-US" sz="2000" b="1" dirty="0" smtClean="0">
                <a:solidFill>
                  <a:srgbClr val="0070C0"/>
                </a:solidFill>
              </a:rPr>
              <a:t>Dislodged board</a:t>
            </a:r>
          </a:p>
          <a:p>
            <a:pPr marL="342900" indent="-342900">
              <a:buFont typeface="Arial"/>
              <a:buChar char="•"/>
            </a:pPr>
            <a:endParaRPr lang="en-US" sz="2000" dirty="0" smtClean="0">
              <a:solidFill>
                <a:schemeClr val="tx2"/>
              </a:solidFill>
            </a:endParaRPr>
          </a:p>
        </p:txBody>
      </p:sp>
    </p:spTree>
    <p:extLst>
      <p:ext uri="{BB962C8B-B14F-4D97-AF65-F5344CB8AC3E}">
        <p14:creationId xmlns:p14="http://schemas.microsoft.com/office/powerpoint/2010/main" val="2411622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Exercise</a:t>
            </a:r>
            <a:endParaRPr lang="en-US" dirty="0"/>
          </a:p>
        </p:txBody>
      </p:sp>
      <p:sp>
        <p:nvSpPr>
          <p:cNvPr id="3" name="Content Placeholder 2"/>
          <p:cNvSpPr>
            <a:spLocks noGrp="1"/>
          </p:cNvSpPr>
          <p:nvPr>
            <p:ph sz="quarter" idx="1"/>
          </p:nvPr>
        </p:nvSpPr>
        <p:spPr/>
        <p:txBody>
          <a:bodyPr>
            <a:normAutofit fontScale="92500"/>
          </a:bodyPr>
          <a:lstStyle/>
          <a:p>
            <a:r>
              <a:rPr lang="en-US" dirty="0" smtClean="0">
                <a:solidFill>
                  <a:srgbClr val="4C5A6A"/>
                </a:solidFill>
              </a:rPr>
              <a:t>At approximately 10:18 a.m. on August 28, 2003, Employee #1 and three coworkers were using a push-pull method to move lumber through a drying process.  The drying process involved a kiln truck on wheels, 72 ft. long by 8 ft. wide, with an estimated load of 172,800 pounds.  Normally, two forklifts would be used to perform the push-pull task.  One forklift would be on the south end pushing lumber, and one forklift would be on the north end pulling lumber out of the kiln dryer.  This time the normal process was not working since the wheels on the kiln truck met with resistance that caused the kiln truck to stall.  Two additional forklifts were positioned on the south side of the kiln.  Employee #1 was operating the forklift on the north side pulling lumber out.  Employee #1 was later found dead pinned between the kiln truck lumber and his forklift.</a:t>
            </a:r>
          </a:p>
          <a:p>
            <a:endParaRPr lang="en-US" dirty="0">
              <a:solidFill>
                <a:srgbClr val="4C5A6A"/>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Exercise</a:t>
            </a:r>
            <a:endParaRPr lang="en-US" dirty="0"/>
          </a:p>
        </p:txBody>
      </p:sp>
      <p:sp>
        <p:nvSpPr>
          <p:cNvPr id="3" name="Content Placeholder 2"/>
          <p:cNvSpPr>
            <a:spLocks noGrp="1"/>
          </p:cNvSpPr>
          <p:nvPr>
            <p:ph sz="quarter" idx="1"/>
          </p:nvPr>
        </p:nvSpPr>
        <p:spPr/>
        <p:txBody>
          <a:bodyPr>
            <a:normAutofit fontScale="92500"/>
          </a:bodyPr>
          <a:lstStyle/>
          <a:p>
            <a:r>
              <a:rPr lang="en-US" dirty="0" smtClean="0">
                <a:solidFill>
                  <a:srgbClr val="4C5A6A"/>
                </a:solidFill>
              </a:rPr>
              <a:t>At approximately 10:18 a.m. on August 28, 2003, Employee #1 and three coworkers were using a push-pull method to move lumber through a drying process.  The drying process involved a kiln truck on wheels, 72 ft. long by 8 ft. wide, with an estimated load of 172,800 pounds.  </a:t>
            </a:r>
            <a:r>
              <a:rPr lang="en-US" b="1" dirty="0" smtClean="0">
                <a:solidFill>
                  <a:schemeClr val="accent5"/>
                </a:solidFill>
              </a:rPr>
              <a:t>Normally</a:t>
            </a:r>
            <a:r>
              <a:rPr lang="en-US" dirty="0" smtClean="0">
                <a:solidFill>
                  <a:srgbClr val="4C5A6A"/>
                </a:solidFill>
              </a:rPr>
              <a:t>, two forklifts would be used to perform the push-pull task.  One forklift would be on the south end pushing lumber, and one forklift would be on the north end pulling lumber out of the kiln dryer.  This time the normal process was not working since the wheels on the kiln truck met with resistance that caused the kiln truck to stall.  Two additional forklifts were positioned on the south side of the kiln.  Employee #1 was operating the forklift on the north side pulling lumber out.  Employee #1 was later found dead </a:t>
            </a:r>
            <a:r>
              <a:rPr lang="en-US" b="1" dirty="0" smtClean="0">
                <a:solidFill>
                  <a:srgbClr val="808DA0"/>
                </a:solidFill>
              </a:rPr>
              <a:t>pinned</a:t>
            </a:r>
            <a:r>
              <a:rPr lang="en-US" b="1" dirty="0" smtClean="0">
                <a:solidFill>
                  <a:srgbClr val="4C5A6A"/>
                </a:solidFill>
              </a:rPr>
              <a:t> </a:t>
            </a:r>
            <a:r>
              <a:rPr lang="en-US" b="1" dirty="0" smtClean="0">
                <a:solidFill>
                  <a:srgbClr val="808DA0"/>
                </a:solidFill>
              </a:rPr>
              <a:t>between</a:t>
            </a:r>
            <a:r>
              <a:rPr lang="en-US" b="1" dirty="0" smtClean="0">
                <a:solidFill>
                  <a:srgbClr val="4C5A6A"/>
                </a:solidFill>
              </a:rPr>
              <a:t> </a:t>
            </a:r>
            <a:r>
              <a:rPr lang="en-US" dirty="0" smtClean="0">
                <a:solidFill>
                  <a:srgbClr val="4C5A6A"/>
                </a:solidFill>
              </a:rPr>
              <a:t>the kiln truck lumber and his forklift.</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Caught In On or Between 1</a:t>
            </a:r>
            <a:endParaRPr lang="en-US" dirty="0"/>
          </a:p>
        </p:txBody>
      </p:sp>
      <p:sp>
        <p:nvSpPr>
          <p:cNvPr id="3" name="Content Placeholder 2"/>
          <p:cNvSpPr>
            <a:spLocks noGrp="1"/>
          </p:cNvSpPr>
          <p:nvPr>
            <p:ph idx="1"/>
          </p:nvPr>
        </p:nvSpPr>
        <p:spPr>
          <a:xfrm>
            <a:off x="457200" y="1600200"/>
            <a:ext cx="8229600" cy="1219200"/>
          </a:xfrm>
        </p:spPr>
        <p:txBody>
          <a:bodyPr>
            <a:normAutofit fontScale="85000" lnSpcReduction="10000"/>
          </a:bodyPr>
          <a:lstStyle/>
          <a:p>
            <a:pPr>
              <a:buFont typeface="Wingdings" pitchFamily="2" charset="2"/>
              <a:buNone/>
            </a:pPr>
            <a:r>
              <a:rPr lang="en-US" dirty="0" smtClean="0">
                <a:solidFill>
                  <a:schemeClr val="accent4"/>
                </a:solidFill>
              </a:rPr>
              <a:t>	August 28, 2003, one forklift pushes the kiln truck and one pulls.  The kiln truck becomes stuck.  The front forklift operator dismounted the forklift to inspect kiln truck.  Two additional forklifts join the rear forklift and push the kiln truck forward crushing worker in front.</a:t>
            </a:r>
            <a:endParaRPr lang="en-US" sz="2000" dirty="0">
              <a:solidFill>
                <a:schemeClr val="accent4"/>
              </a:solidFill>
            </a:endParaRPr>
          </a:p>
        </p:txBody>
      </p:sp>
      <p:sp>
        <p:nvSpPr>
          <p:cNvPr id="6" name="TextBox 5"/>
          <p:cNvSpPr txBox="1"/>
          <p:nvPr/>
        </p:nvSpPr>
        <p:spPr>
          <a:xfrm>
            <a:off x="533400" y="3236655"/>
            <a:ext cx="3048000" cy="2554545"/>
          </a:xfrm>
          <a:prstGeom prst="rect">
            <a:avLst/>
          </a:prstGeom>
          <a:noFill/>
        </p:spPr>
        <p:txBody>
          <a:bodyPr wrap="square" rtlCol="0">
            <a:spAutoFit/>
          </a:bodyPr>
          <a:lstStyle/>
          <a:p>
            <a:r>
              <a:rPr lang="en-US" sz="2000" dirty="0" smtClean="0">
                <a:solidFill>
                  <a:schemeClr val="accent4"/>
                </a:solidFill>
              </a:rPr>
              <a:t>Hazards:</a:t>
            </a:r>
          </a:p>
          <a:p>
            <a:pPr marL="342900" indent="-342900">
              <a:buFont typeface="Arial"/>
              <a:buChar char="•"/>
            </a:pPr>
            <a:r>
              <a:rPr lang="en-US" sz="2000" b="1" dirty="0" smtClean="0">
                <a:solidFill>
                  <a:srgbClr val="0070C0"/>
                </a:solidFill>
              </a:rPr>
              <a:t>Worker in </a:t>
            </a:r>
            <a:r>
              <a:rPr lang="en-US" sz="2000" b="1" dirty="0">
                <a:solidFill>
                  <a:srgbClr val="0070C0"/>
                </a:solidFill>
              </a:rPr>
              <a:t>d</a:t>
            </a:r>
            <a:r>
              <a:rPr lang="en-US" sz="2000" b="1" dirty="0" smtClean="0">
                <a:solidFill>
                  <a:srgbClr val="0070C0"/>
                </a:solidFill>
              </a:rPr>
              <a:t>anger area</a:t>
            </a:r>
          </a:p>
          <a:p>
            <a:pPr marL="342900" indent="-342900">
              <a:buFont typeface="Arial"/>
              <a:buChar char="•"/>
            </a:pPr>
            <a:r>
              <a:rPr lang="en-US" sz="2000" b="1" dirty="0" smtClean="0">
                <a:solidFill>
                  <a:srgbClr val="0070C0"/>
                </a:solidFill>
              </a:rPr>
              <a:t>Workers out of view from each other</a:t>
            </a:r>
          </a:p>
          <a:p>
            <a:pPr marL="342900" indent="-342900">
              <a:buFont typeface="Arial"/>
              <a:buChar char="•"/>
            </a:pPr>
            <a:r>
              <a:rPr lang="en-US" sz="2000" b="1" dirty="0" smtClean="0">
                <a:solidFill>
                  <a:srgbClr val="0070C0"/>
                </a:solidFill>
              </a:rPr>
              <a:t>Miscommunication</a:t>
            </a:r>
          </a:p>
          <a:p>
            <a:pPr marL="342900" indent="-342900"/>
            <a:endParaRPr lang="en-US" sz="2000" dirty="0" smtClean="0">
              <a:solidFill>
                <a:schemeClr val="tx2"/>
              </a:solidFill>
            </a:endParaRPr>
          </a:p>
          <a:p>
            <a:pPr marL="342900" indent="-342900">
              <a:buFont typeface="Arial"/>
              <a:buChar char="•"/>
            </a:pPr>
            <a:endParaRPr lang="en-US" sz="2000" dirty="0" smtClean="0">
              <a:solidFill>
                <a:schemeClr val="tx2"/>
              </a:solidFill>
            </a:endParaRPr>
          </a:p>
        </p:txBody>
      </p:sp>
    </p:spTree>
    <p:extLst>
      <p:ext uri="{BB962C8B-B14F-4D97-AF65-F5344CB8AC3E}">
        <p14:creationId xmlns:p14="http://schemas.microsoft.com/office/powerpoint/2010/main" val="733914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Training Module</a:t>
            </a:r>
          </a:p>
        </p:txBody>
      </p:sp>
      <p:sp>
        <p:nvSpPr>
          <p:cNvPr id="3" name="Content Placeholder 2"/>
          <p:cNvSpPr>
            <a:spLocks noGrp="1"/>
          </p:cNvSpPr>
          <p:nvPr>
            <p:ph idx="1"/>
          </p:nvPr>
        </p:nvSpPr>
        <p:spPr/>
        <p:txBody>
          <a:bodyPr/>
          <a:lstStyle/>
          <a:p>
            <a:r>
              <a:rPr lang="en-US" dirty="0">
                <a:solidFill>
                  <a:srgbClr val="4C5A6A"/>
                </a:solidFill>
              </a:rPr>
              <a:t>Uses adult learning techniques</a:t>
            </a:r>
          </a:p>
          <a:p>
            <a:r>
              <a:rPr lang="en-US" dirty="0">
                <a:solidFill>
                  <a:srgbClr val="4C5A6A"/>
                </a:solidFill>
              </a:rPr>
              <a:t>Photos and video of actual practices at </a:t>
            </a:r>
            <a:r>
              <a:rPr lang="en-US" dirty="0" smtClean="0">
                <a:solidFill>
                  <a:srgbClr val="4C5A6A"/>
                </a:solidFill>
              </a:rPr>
              <a:t>sawmills</a:t>
            </a:r>
            <a:endParaRPr lang="en-US" dirty="0">
              <a:solidFill>
                <a:srgbClr val="4C5A6A"/>
              </a:solidFill>
            </a:endParaRPr>
          </a:p>
          <a:p>
            <a:r>
              <a:rPr lang="en-US" dirty="0">
                <a:solidFill>
                  <a:srgbClr val="4C5A6A"/>
                </a:solidFill>
              </a:rPr>
              <a:t>Interviews with experienced timber industry workers</a:t>
            </a:r>
          </a:p>
          <a:p>
            <a:r>
              <a:rPr lang="en-US" dirty="0">
                <a:solidFill>
                  <a:srgbClr val="4C5A6A"/>
                </a:solidFill>
              </a:rPr>
              <a:t>Short interactive exercises</a:t>
            </a:r>
          </a:p>
          <a:p>
            <a:r>
              <a:rPr lang="en-US" dirty="0">
                <a:solidFill>
                  <a:srgbClr val="4C5A6A"/>
                </a:solidFill>
              </a:rPr>
              <a:t>New techniques for recognizing hazards</a:t>
            </a:r>
          </a:p>
          <a:p>
            <a:endParaRPr lang="en-US" dirty="0"/>
          </a:p>
        </p:txBody>
      </p:sp>
    </p:spTree>
    <p:extLst>
      <p:ext uri="{BB962C8B-B14F-4D97-AF65-F5344CB8AC3E}">
        <p14:creationId xmlns:p14="http://schemas.microsoft.com/office/powerpoint/2010/main" val="339355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idx="1"/>
          </p:nvPr>
        </p:nvSpPr>
        <p:spPr/>
        <p:txBody>
          <a:bodyPr/>
          <a:lstStyle/>
          <a:p>
            <a:pPr>
              <a:buFont typeface="Wingdings" pitchFamily="2" charset="2"/>
              <a:buNone/>
            </a:pPr>
            <a:r>
              <a:rPr lang="en-US" dirty="0" smtClean="0">
                <a:solidFill>
                  <a:srgbClr val="4C5A6A"/>
                </a:solidFill>
              </a:rPr>
              <a:t>Exposure to </a:t>
            </a:r>
            <a:r>
              <a:rPr lang="en-US" dirty="0">
                <a:solidFill>
                  <a:srgbClr val="4C5A6A"/>
                </a:solidFill>
              </a:rPr>
              <a:t>H</a:t>
            </a:r>
            <a:r>
              <a:rPr lang="en-US" dirty="0" smtClean="0">
                <a:solidFill>
                  <a:srgbClr val="4C5A6A"/>
                </a:solidFill>
              </a:rPr>
              <a:t>armful Substances or Environments:</a:t>
            </a:r>
          </a:p>
          <a:p>
            <a:pPr algn="ctr">
              <a:buFont typeface="Wingdings" pitchFamily="2" charset="2"/>
              <a:buNone/>
            </a:pPr>
            <a:endParaRPr lang="en-US" i="1" dirty="0">
              <a:solidFill>
                <a:srgbClr val="4C5A6A"/>
              </a:solidFill>
            </a:endParaRPr>
          </a:p>
          <a:p>
            <a:pPr algn="ctr">
              <a:buFont typeface="Wingdings" pitchFamily="2" charset="2"/>
              <a:buNone/>
            </a:pPr>
            <a:r>
              <a:rPr lang="en-US" i="1" dirty="0" smtClean="0">
                <a:solidFill>
                  <a:srgbClr val="4C5A6A"/>
                </a:solidFill>
              </a:rPr>
              <a:t>Contact with Temperature Extremes</a:t>
            </a:r>
          </a:p>
          <a:p>
            <a:pPr algn="ctr">
              <a:buFont typeface="Wingdings" pitchFamily="2" charset="2"/>
              <a:buNone/>
            </a:pPr>
            <a:r>
              <a:rPr lang="en-US" dirty="0" smtClean="0">
                <a:solidFill>
                  <a:srgbClr val="4C5A6A"/>
                </a:solidFill>
              </a:rPr>
              <a:t>(Steam, Condensation Pits, Hot Surfaces)</a:t>
            </a:r>
            <a:endParaRPr lang="en-US" dirty="0">
              <a:solidFill>
                <a:srgbClr val="4C5A6A"/>
              </a:solidFill>
            </a:endParaRPr>
          </a:p>
        </p:txBody>
      </p:sp>
      <p:pic>
        <p:nvPicPr>
          <p:cNvPr id="8" name="Picture 7" descr="steamwarnin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2165" y="3810000"/>
            <a:ext cx="4014835" cy="2267465"/>
          </a:xfrm>
          <a:prstGeom prst="rect">
            <a:avLst/>
          </a:prstGeom>
        </p:spPr>
      </p:pic>
    </p:spTree>
    <p:extLst>
      <p:ext uri="{BB962C8B-B14F-4D97-AF65-F5344CB8AC3E}">
        <p14:creationId xmlns:p14="http://schemas.microsoft.com/office/powerpoint/2010/main" val="1774853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sz="3600" dirty="0" smtClean="0"/>
              <a:t>What you can do to avoid contact with temperature extremes</a:t>
            </a:r>
            <a:endParaRPr lang="en-US" sz="3600" dirty="0"/>
          </a:p>
        </p:txBody>
      </p:sp>
      <p:pic>
        <p:nvPicPr>
          <p:cNvPr id="4" name="Content Placeholder 3" descr="IR000176.JPG"/>
          <p:cNvPicPr>
            <a:picLocks noGrp="1" noChangeAspect="1"/>
          </p:cNvPicPr>
          <p:nvPr>
            <p:ph idx="1"/>
          </p:nvPr>
        </p:nvPicPr>
        <p:blipFill>
          <a:blip r:embed="rId2" cstate="email">
            <a:extLst>
              <a:ext uri="{28A0092B-C50C-407E-A947-70E740481C1C}">
                <a14:useLocalDpi xmlns:a14="http://schemas.microsoft.com/office/drawing/2010/main"/>
              </a:ext>
            </a:extLst>
          </a:blip>
          <a:srcRect t="10494" b="10494"/>
          <a:stretch>
            <a:fillRect/>
          </a:stretch>
        </p:blipFill>
        <p:spPr>
          <a:xfrm>
            <a:off x="4572000" y="2438400"/>
            <a:ext cx="4114800" cy="2438400"/>
          </a:xfrm>
        </p:spPr>
      </p:pic>
      <p:sp>
        <p:nvSpPr>
          <p:cNvPr id="6" name="Content Placeholder 4"/>
          <p:cNvSpPr txBox="1">
            <a:spLocks/>
          </p:cNvSpPr>
          <p:nvPr/>
        </p:nvSpPr>
        <p:spPr>
          <a:xfrm>
            <a:off x="457200" y="2286000"/>
            <a:ext cx="4038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solidFill>
                  <a:srgbClr val="4C5A6A"/>
                </a:solidFill>
              </a:rPr>
              <a:t>Assume surfaces are hot, hot surfaces look identical to cold surfaces.</a:t>
            </a:r>
            <a:endParaRPr lang="en-US" dirty="0">
              <a:solidFill>
                <a:srgbClr val="4C5A6A"/>
              </a:solidFill>
            </a:endParaRPr>
          </a:p>
        </p:txBody>
      </p:sp>
    </p:spTree>
    <p:extLst>
      <p:ext uri="{BB962C8B-B14F-4D97-AF65-F5344CB8AC3E}">
        <p14:creationId xmlns:p14="http://schemas.microsoft.com/office/powerpoint/2010/main" val="3899481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Body’s Response To Temperature </a:t>
            </a:r>
            <a:endParaRPr lang="en-US" dirty="0"/>
          </a:p>
        </p:txBody>
      </p:sp>
      <p:sp>
        <p:nvSpPr>
          <p:cNvPr id="3" name="Content Placeholder 2"/>
          <p:cNvSpPr>
            <a:spLocks noGrp="1"/>
          </p:cNvSpPr>
          <p:nvPr>
            <p:ph sz="quarter" idx="2"/>
          </p:nvPr>
        </p:nvSpPr>
        <p:spPr/>
        <p:txBody>
          <a:bodyPr>
            <a:normAutofit/>
          </a:bodyPr>
          <a:lstStyle/>
          <a:p>
            <a:r>
              <a:rPr lang="en-US" dirty="0" smtClean="0">
                <a:solidFill>
                  <a:srgbClr val="4C5A6A"/>
                </a:solidFill>
              </a:rPr>
              <a:t>Blood vessels </a:t>
            </a:r>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get bigger </a:t>
            </a:r>
            <a:r>
              <a:rPr lang="en-US" dirty="0" smtClean="0">
                <a:solidFill>
                  <a:srgbClr val="4C5A6A"/>
                </a:solidFill>
              </a:rPr>
              <a:t>so more blood enters the skin and heat is released.</a:t>
            </a:r>
          </a:p>
          <a:p>
            <a:r>
              <a:rPr lang="en-US" dirty="0" smtClean="0">
                <a:solidFill>
                  <a:srgbClr val="4C5A6A"/>
                </a:solidFill>
              </a:rPr>
              <a:t>Your glands also release sweat which helps cool the body.</a:t>
            </a:r>
          </a:p>
          <a:p>
            <a:pPr>
              <a:buNone/>
            </a:pPr>
            <a:endParaRPr lang="en-US" dirty="0"/>
          </a:p>
        </p:txBody>
      </p:sp>
      <p:sp>
        <p:nvSpPr>
          <p:cNvPr id="4" name="Content Placeholder 3"/>
          <p:cNvSpPr>
            <a:spLocks noGrp="1"/>
          </p:cNvSpPr>
          <p:nvPr>
            <p:ph sz="quarter" idx="4"/>
          </p:nvPr>
        </p:nvSpPr>
        <p:spPr/>
        <p:txBody>
          <a:bodyPr>
            <a:normAutofit/>
          </a:bodyPr>
          <a:lstStyle/>
          <a:p>
            <a:r>
              <a:rPr lang="en-US" dirty="0" smtClean="0">
                <a:solidFill>
                  <a:srgbClr val="4C5A6A"/>
                </a:solidFill>
              </a:rPr>
              <a:t>Blood vessels </a:t>
            </a:r>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get smaller </a:t>
            </a:r>
            <a:r>
              <a:rPr lang="en-US" dirty="0" smtClean="0">
                <a:solidFill>
                  <a:srgbClr val="4C5A6A"/>
                </a:solidFill>
              </a:rPr>
              <a:t>so less blood enters the skin and heat is retained.</a:t>
            </a:r>
          </a:p>
          <a:p>
            <a:r>
              <a:rPr lang="en-US" dirty="0" smtClean="0">
                <a:solidFill>
                  <a:srgbClr val="4C5A6A"/>
                </a:solidFill>
              </a:rPr>
              <a:t>Your body begins to shiver to create heat.</a:t>
            </a:r>
          </a:p>
          <a:p>
            <a:pPr>
              <a:buNone/>
            </a:pPr>
            <a:endParaRPr lang="en-US" dirty="0">
              <a:solidFill>
                <a:srgbClr val="4C5A6A"/>
              </a:solidFill>
            </a:endParaRPr>
          </a:p>
        </p:txBody>
      </p:sp>
      <p:sp>
        <p:nvSpPr>
          <p:cNvPr id="5" name="Text Placeholder 4"/>
          <p:cNvSpPr>
            <a:spLocks noGrp="1"/>
          </p:cNvSpPr>
          <p:nvPr>
            <p:ph type="body" sz="quarter" idx="1"/>
          </p:nvPr>
        </p:nvSpPr>
        <p:spPr>
          <a:solidFill>
            <a:srgbClr val="FF3399"/>
          </a:solidFill>
        </p:spPr>
        <p:txBody>
          <a:bodyPr/>
          <a:lstStyle/>
          <a:p>
            <a:r>
              <a:rPr lang="en-US" b="1" dirty="0" smtClean="0">
                <a:solidFill>
                  <a:schemeClr val="accent4"/>
                </a:solidFill>
              </a:rPr>
              <a:t>When your body is hot-</a:t>
            </a:r>
            <a:endParaRPr lang="en-US" b="1" dirty="0">
              <a:solidFill>
                <a:schemeClr val="accent4"/>
              </a:solidFill>
            </a:endParaRPr>
          </a:p>
        </p:txBody>
      </p:sp>
      <p:sp>
        <p:nvSpPr>
          <p:cNvPr id="6" name="Text Placeholder 5"/>
          <p:cNvSpPr>
            <a:spLocks noGrp="1"/>
          </p:cNvSpPr>
          <p:nvPr>
            <p:ph type="body" sz="quarter" idx="3"/>
          </p:nvPr>
        </p:nvSpPr>
        <p:spPr>
          <a:solidFill>
            <a:srgbClr val="00B0F0"/>
          </a:solidFill>
        </p:spPr>
        <p:txBody>
          <a:bodyPr/>
          <a:lstStyle/>
          <a:p>
            <a:r>
              <a:rPr lang="en-US" b="1" dirty="0" smtClean="0">
                <a:solidFill>
                  <a:srgbClr val="4C5A6A"/>
                </a:solidFill>
              </a:rPr>
              <a:t>When your body is cold-</a:t>
            </a:r>
            <a:endParaRPr lang="en-US" b="1" dirty="0">
              <a:solidFill>
                <a:srgbClr val="4C5A6A"/>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Regulations</a:t>
            </a:r>
            <a:endParaRPr lang="en-US" dirty="0"/>
          </a:p>
        </p:txBody>
      </p:sp>
      <p:sp>
        <p:nvSpPr>
          <p:cNvPr id="3" name="Content Placeholder 2"/>
          <p:cNvSpPr>
            <a:spLocks noGrp="1"/>
          </p:cNvSpPr>
          <p:nvPr>
            <p:ph sz="quarter" idx="2"/>
          </p:nvPr>
        </p:nvSpPr>
        <p:spPr/>
        <p:txBody>
          <a:bodyPr>
            <a:normAutofit/>
          </a:bodyPr>
          <a:lstStyle/>
          <a:p>
            <a:r>
              <a:rPr lang="en-US" b="1" dirty="0" smtClean="0"/>
              <a:t> </a:t>
            </a:r>
            <a:r>
              <a:rPr lang="en-US" sz="2800" b="1" dirty="0" smtClean="0">
                <a:solidFill>
                  <a:srgbClr val="4C5A6A"/>
                </a:solidFill>
              </a:rPr>
              <a:t>Kiln tender room. A warm room shall be provided for kiln employees to stay in during cold weather after leaving a hot kiln.</a:t>
            </a:r>
            <a:endParaRPr lang="en-US" sz="2800" dirty="0">
              <a:solidFill>
                <a:srgbClr val="4C5A6A"/>
              </a:solidFill>
            </a:endParaRPr>
          </a:p>
        </p:txBody>
      </p:sp>
      <p:sp>
        <p:nvSpPr>
          <p:cNvPr id="4" name="Content Placeholder 3"/>
          <p:cNvSpPr>
            <a:spLocks noGrp="1"/>
          </p:cNvSpPr>
          <p:nvPr>
            <p:ph sz="quarter" idx="4"/>
          </p:nvPr>
        </p:nvSpPr>
        <p:spPr/>
        <p:txBody>
          <a:bodyPr>
            <a:normAutofit/>
          </a:bodyPr>
          <a:lstStyle/>
          <a:p>
            <a:r>
              <a:rPr lang="en-US" b="1" dirty="0" smtClean="0">
                <a:solidFill>
                  <a:srgbClr val="4C5A6A"/>
                </a:solidFill>
              </a:rPr>
              <a:t>A heated room shall be provided for the use of the kiln operator in inclement weather.  He should remain in such room for at least ten minutes after leaving a hot kiln before going to cold air outside.</a:t>
            </a:r>
            <a:endParaRPr lang="en-US" b="1" dirty="0">
              <a:solidFill>
                <a:srgbClr val="4C5A6A"/>
              </a:solidFill>
            </a:endParaRPr>
          </a:p>
        </p:txBody>
      </p:sp>
      <p:sp>
        <p:nvSpPr>
          <p:cNvPr id="5" name="Text Placeholder 4"/>
          <p:cNvSpPr>
            <a:spLocks noGrp="1"/>
          </p:cNvSpPr>
          <p:nvPr>
            <p:ph type="body" sz="quarter" idx="1"/>
          </p:nvPr>
        </p:nvSpPr>
        <p:spPr/>
        <p:txBody>
          <a:bodyPr/>
          <a:lstStyle/>
          <a:p>
            <a:r>
              <a:rPr lang="en-US" dirty="0" smtClean="0"/>
              <a:t>OSHA 1910.265 (f) (8)</a:t>
            </a:r>
            <a:endParaRPr lang="en-US" dirty="0"/>
          </a:p>
        </p:txBody>
      </p:sp>
      <p:sp>
        <p:nvSpPr>
          <p:cNvPr id="6" name="Text Placeholder 5"/>
          <p:cNvSpPr>
            <a:spLocks noGrp="1"/>
          </p:cNvSpPr>
          <p:nvPr>
            <p:ph type="body" sz="quarter" idx="3"/>
          </p:nvPr>
        </p:nvSpPr>
        <p:spPr/>
        <p:txBody>
          <a:bodyPr/>
          <a:lstStyle/>
          <a:p>
            <a:r>
              <a:rPr lang="en-US" dirty="0" smtClean="0"/>
              <a:t>WAC-296-78-71017 (3)</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sz="3600" dirty="0" smtClean="0"/>
              <a:t>Danger: Extreme Temperature Change</a:t>
            </a:r>
            <a:endParaRPr lang="en-US" sz="3600" dirty="0"/>
          </a:p>
        </p:txBody>
      </p:sp>
      <p:sp>
        <p:nvSpPr>
          <p:cNvPr id="6" name="Content Placeholder 4"/>
          <p:cNvSpPr txBox="1">
            <a:spLocks/>
          </p:cNvSpPr>
          <p:nvPr/>
        </p:nvSpPr>
        <p:spPr>
          <a:xfrm>
            <a:off x="457200" y="2286000"/>
            <a:ext cx="35052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solidFill>
                  <a:srgbClr val="4C5A6A"/>
                </a:solidFill>
              </a:rPr>
              <a:t>Movement from the hot interior of a Kiln to very cold weather can cause constriction of blood vessels.</a:t>
            </a:r>
            <a:endParaRPr lang="en-US" dirty="0">
              <a:solidFill>
                <a:srgbClr val="4C5A6A"/>
              </a:solidFill>
            </a:endParaRPr>
          </a:p>
        </p:txBody>
      </p:sp>
      <p:pic>
        <p:nvPicPr>
          <p:cNvPr id="7" name="Picture 6" descr="bloodvessels.png"/>
          <p:cNvPicPr>
            <a:picLocks noChangeAspect="1"/>
          </p:cNvPicPr>
          <p:nvPr/>
        </p:nvPicPr>
        <p:blipFill rotWithShape="1">
          <a:blip r:embed="rId2" cstate="email">
            <a:extLst>
              <a:ext uri="{28A0092B-C50C-407E-A947-70E740481C1C}">
                <a14:useLocalDpi xmlns:a14="http://schemas.microsoft.com/office/drawing/2010/main"/>
              </a:ext>
            </a:extLst>
          </a:blip>
          <a:srcRect b="5742"/>
          <a:stretch/>
        </p:blipFill>
        <p:spPr>
          <a:xfrm>
            <a:off x="4267200" y="2362200"/>
            <a:ext cx="4172614" cy="2801146"/>
          </a:xfrm>
          <a:prstGeom prst="rect">
            <a:avLst/>
          </a:prstGeom>
        </p:spPr>
      </p:pic>
      <p:sp>
        <p:nvSpPr>
          <p:cNvPr id="8" name="TextBox 7"/>
          <p:cNvSpPr txBox="1"/>
          <p:nvPr/>
        </p:nvSpPr>
        <p:spPr>
          <a:xfrm>
            <a:off x="4267200" y="5410200"/>
            <a:ext cx="1447800" cy="523220"/>
          </a:xfrm>
          <a:prstGeom prst="rect">
            <a:avLst/>
          </a:prstGeom>
          <a:noFill/>
        </p:spPr>
        <p:txBody>
          <a:bodyPr wrap="square" rtlCol="0">
            <a:spAutoFit/>
          </a:bodyPr>
          <a:lstStyle/>
          <a:p>
            <a:r>
              <a:rPr lang="en-US" sz="1400" dirty="0" smtClean="0"/>
              <a:t>Hot Dilated Blood Vessel</a:t>
            </a:r>
            <a:endParaRPr lang="en-US" sz="1400" dirty="0"/>
          </a:p>
        </p:txBody>
      </p:sp>
      <p:sp>
        <p:nvSpPr>
          <p:cNvPr id="9" name="TextBox 8"/>
          <p:cNvSpPr txBox="1"/>
          <p:nvPr/>
        </p:nvSpPr>
        <p:spPr>
          <a:xfrm>
            <a:off x="6477000" y="5410200"/>
            <a:ext cx="1600200" cy="523220"/>
          </a:xfrm>
          <a:prstGeom prst="rect">
            <a:avLst/>
          </a:prstGeom>
          <a:noFill/>
        </p:spPr>
        <p:txBody>
          <a:bodyPr wrap="square" rtlCol="0">
            <a:spAutoFit/>
          </a:bodyPr>
          <a:lstStyle/>
          <a:p>
            <a:r>
              <a:rPr lang="en-US" sz="1400" dirty="0" smtClean="0"/>
              <a:t>Cold Constricted Blood Vessel</a:t>
            </a:r>
            <a:endParaRPr lang="en-US" sz="1400" dirty="0"/>
          </a:p>
        </p:txBody>
      </p:sp>
    </p:spTree>
    <p:extLst>
      <p:ext uri="{BB962C8B-B14F-4D97-AF65-F5344CB8AC3E}">
        <p14:creationId xmlns:p14="http://schemas.microsoft.com/office/powerpoint/2010/main" val="716967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Water Burns</a:t>
            </a:r>
            <a:endParaRPr lang="en-US" dirty="0"/>
          </a:p>
        </p:txBody>
      </p:sp>
      <p:sp>
        <p:nvSpPr>
          <p:cNvPr id="3" name="Content Placeholder 2"/>
          <p:cNvSpPr>
            <a:spLocks noGrp="1"/>
          </p:cNvSpPr>
          <p:nvPr>
            <p:ph idx="1"/>
          </p:nvPr>
        </p:nvSpPr>
        <p:spPr/>
        <p:txBody>
          <a:bodyPr/>
          <a:lstStyle/>
          <a:p>
            <a:r>
              <a:rPr lang="en-US" dirty="0" smtClean="0">
                <a:solidFill>
                  <a:srgbClr val="4C5A6A"/>
                </a:solidFill>
              </a:rPr>
              <a:t>On March 19, 1998, Employee #1 was working at a sawmill as a maintenance person.  He was exiting a building when he stepped into a hole that was filled with hot water from steam pipes.  He received second and third degree burns to his lower right leg and was hospitalized.</a:t>
            </a:r>
            <a:endParaRPr lang="en-US" dirty="0">
              <a:solidFill>
                <a:srgbClr val="4C5A6A"/>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Fatal Condensate Burns</a:t>
            </a:r>
            <a:endParaRPr lang="en-US" dirty="0"/>
          </a:p>
        </p:txBody>
      </p:sp>
      <p:sp>
        <p:nvSpPr>
          <p:cNvPr id="3" name="Content Placeholder 2"/>
          <p:cNvSpPr>
            <a:spLocks noGrp="1"/>
          </p:cNvSpPr>
          <p:nvPr>
            <p:ph idx="1"/>
          </p:nvPr>
        </p:nvSpPr>
        <p:spPr/>
        <p:txBody>
          <a:bodyPr/>
          <a:lstStyle/>
          <a:p>
            <a:r>
              <a:rPr lang="en-US" dirty="0" smtClean="0">
                <a:solidFill>
                  <a:srgbClr val="4C5A6A"/>
                </a:solidFill>
              </a:rPr>
              <a:t>On January 14, 2000, Employee #1, a boiler operator at a sawmill, fell into an open sump pit and adjacent excavation (6 ft. wide by 4.5 ft. deep) that had become filled with hot condensate that had drained from the dry kiln and overflowed the holding tanks in the sump pit (approximately 8 ft. deep by 15 ft. square).  The sump pumps did not maintain adequate drainage.  The employee was fatally injured from the burns he sustained.</a:t>
            </a:r>
            <a:endParaRPr lang="en-US" dirty="0">
              <a:solidFill>
                <a:srgbClr val="4C5A6A"/>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Susan Harwood Training Grant</a:t>
            </a:r>
            <a:endParaRPr lang="en-US" dirty="0"/>
          </a:p>
        </p:txBody>
      </p:sp>
      <p:sp>
        <p:nvSpPr>
          <p:cNvPr id="3" name="Content Placeholder 2"/>
          <p:cNvSpPr>
            <a:spLocks noGrp="1"/>
          </p:cNvSpPr>
          <p:nvPr>
            <p:ph idx="1"/>
          </p:nvPr>
        </p:nvSpPr>
        <p:spPr/>
        <p:txBody>
          <a:bodyPr/>
          <a:lstStyle/>
          <a:p>
            <a:r>
              <a:rPr lang="en-US" dirty="0" smtClean="0"/>
              <a:t>"</a:t>
            </a:r>
            <a:r>
              <a:rPr lang="en-US" dirty="0"/>
              <a:t>This material was produced under grant SH23591SH2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
        <p:nvSpPr>
          <p:cNvPr id="4" name="Rectangle 3"/>
          <p:cNvSpPr/>
          <p:nvPr/>
        </p:nvSpPr>
        <p:spPr>
          <a:xfrm>
            <a:off x="2286000" y="1997839"/>
            <a:ext cx="5105400"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3508074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Module Worksheet</a:t>
            </a:r>
          </a:p>
        </p:txBody>
      </p:sp>
      <p:sp>
        <p:nvSpPr>
          <p:cNvPr id="3" name="Content Placeholder 2"/>
          <p:cNvSpPr>
            <a:spLocks noGrp="1"/>
          </p:cNvSpPr>
          <p:nvPr>
            <p:ph idx="1"/>
          </p:nvPr>
        </p:nvSpPr>
        <p:spPr/>
        <p:txBody>
          <a:bodyPr/>
          <a:lstStyle/>
          <a:p>
            <a:r>
              <a:rPr lang="en-US" dirty="0">
                <a:solidFill>
                  <a:srgbClr val="4C5A6A"/>
                </a:solidFill>
              </a:rPr>
              <a:t>Since adults learn the most by doing, a worksheet has been prepared to help you retain the most important information.</a:t>
            </a:r>
          </a:p>
          <a:p>
            <a:r>
              <a:rPr lang="en-US" dirty="0">
                <a:solidFill>
                  <a:srgbClr val="4C5A6A"/>
                </a:solidFill>
              </a:rPr>
              <a:t>You will complete the worksheet as we move through the material.  This means that you will fill in the blanks or complete lists.</a:t>
            </a:r>
          </a:p>
          <a:p>
            <a:r>
              <a:rPr lang="en-US" dirty="0">
                <a:solidFill>
                  <a:srgbClr val="4C5A6A"/>
                </a:solidFill>
              </a:rPr>
              <a:t>You </a:t>
            </a:r>
            <a:r>
              <a:rPr lang="en-US" dirty="0" smtClean="0">
                <a:solidFill>
                  <a:srgbClr val="4C5A6A"/>
                </a:solidFill>
              </a:rPr>
              <a:t>can keep </a:t>
            </a:r>
            <a:r>
              <a:rPr lang="en-US" dirty="0">
                <a:solidFill>
                  <a:srgbClr val="4C5A6A"/>
                </a:solidFill>
              </a:rPr>
              <a:t>the worksheet as a reference to the key points presented in this module.</a:t>
            </a:r>
          </a:p>
          <a:p>
            <a:endParaRPr lang="en-US" dirty="0"/>
          </a:p>
        </p:txBody>
      </p:sp>
    </p:spTree>
    <p:extLst>
      <p:ext uri="{BB962C8B-B14F-4D97-AF65-F5344CB8AC3E}">
        <p14:creationId xmlns:p14="http://schemas.microsoft.com/office/powerpoint/2010/main" val="3731556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a:xfrm>
            <a:off x="457200" y="2667000"/>
            <a:ext cx="8229600" cy="4876800"/>
          </a:xfrm>
        </p:spPr>
        <p:txBody>
          <a:bodyPr/>
          <a:lstStyle/>
          <a:p>
            <a:pPr marL="0" indent="0">
              <a:buNone/>
            </a:pPr>
            <a:r>
              <a:rPr lang="en-US" sz="3200" dirty="0" smtClean="0">
                <a:solidFill>
                  <a:schemeClr val="accent4"/>
                </a:solidFill>
              </a:rPr>
              <a:t>A </a:t>
            </a:r>
            <a:r>
              <a:rPr lang="en-US" sz="3200" dirty="0">
                <a:solidFill>
                  <a:schemeClr val="accent4"/>
                </a:solidFill>
              </a:rPr>
              <a:t>process </a:t>
            </a:r>
            <a:r>
              <a:rPr lang="en-US" sz="3200" dirty="0">
                <a:solidFill>
                  <a:srgbClr val="4C5A6A"/>
                </a:solidFill>
              </a:rPr>
              <a:t>for reducing risk and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preventing incidents </a:t>
            </a:r>
            <a:r>
              <a:rPr lang="en-US" sz="3200" dirty="0">
                <a:solidFill>
                  <a:srgbClr val="4C5A6A"/>
                </a:solidFill>
              </a:rPr>
              <a:t>by effectively managing </a:t>
            </a:r>
            <a:r>
              <a:rPr lang="en-US" sz="3200" dirty="0" smtClean="0">
                <a:solidFill>
                  <a:srgbClr val="4C5A6A"/>
                </a:solidFill>
              </a:rPr>
              <a:t>the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movement</a:t>
            </a:r>
            <a:r>
              <a:rPr lang="en-US" sz="3200" dirty="0">
                <a:solidFill>
                  <a:srgbClr val="4C5A6A"/>
                </a:solidFill>
              </a:rPr>
              <a:t> of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people</a:t>
            </a:r>
            <a:r>
              <a:rPr lang="en-US" sz="3200" dirty="0">
                <a:solidFill>
                  <a:srgbClr val="4C5A6A"/>
                </a:solidFill>
              </a:rPr>
              <a:t>,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equipment</a:t>
            </a:r>
            <a:r>
              <a:rPr lang="en-US" sz="3200" dirty="0">
                <a:solidFill>
                  <a:srgbClr val="4C5A6A"/>
                </a:solidFill>
              </a:rPr>
              <a:t>,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material</a:t>
            </a:r>
            <a:r>
              <a:rPr lang="en-US" sz="3200" dirty="0">
                <a:solidFill>
                  <a:srgbClr val="4C5A6A"/>
                </a:solidFill>
              </a:rPr>
              <a:t> and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energy</a:t>
            </a:r>
            <a:r>
              <a:rPr lang="en-US" sz="3200" dirty="0">
                <a:solidFill>
                  <a:srgbClr val="4C5A6A"/>
                </a:solidFill>
              </a:rPr>
              <a:t>.</a:t>
            </a:r>
            <a:endPar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endParaRPr>
          </a:p>
          <a:p>
            <a:endParaRPr lang="en-US" dirty="0"/>
          </a:p>
        </p:txBody>
      </p:sp>
    </p:spTree>
    <p:extLst>
      <p:ext uri="{BB962C8B-B14F-4D97-AF65-F5344CB8AC3E}">
        <p14:creationId xmlns:p14="http://schemas.microsoft.com/office/powerpoint/2010/main" val="4221314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a:t>
            </a:r>
            <a:endParaRPr lang="en-US" dirty="0"/>
          </a:p>
        </p:txBody>
      </p:sp>
      <p:sp>
        <p:nvSpPr>
          <p:cNvPr id="3" name="Content Placeholder 2"/>
          <p:cNvSpPr>
            <a:spLocks noGrp="1"/>
          </p:cNvSpPr>
          <p:nvPr>
            <p:ph idx="1"/>
          </p:nvPr>
        </p:nvSpPr>
        <p:spPr/>
        <p:txBody>
          <a:bodyPr/>
          <a:lstStyle/>
          <a:p>
            <a:pPr>
              <a:buFont typeface="Wingdings" pitchFamily="2" charset="2"/>
              <a:buNone/>
            </a:pP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Any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source of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danger</a:t>
            </a:r>
            <a:r>
              <a:rPr lang="en-US" sz="3200" dirty="0" smtClean="0">
                <a:solidFill>
                  <a:srgbClr val="4C5A6A"/>
                </a:solidFill>
              </a:rPr>
              <a:t>.</a:t>
            </a:r>
            <a:endParaRPr lang="en-US" sz="3200" dirty="0">
              <a:solidFill>
                <a:srgbClr val="4C5A6A"/>
              </a:solidFill>
            </a:endParaRPr>
          </a:p>
          <a:p>
            <a:pPr>
              <a:buFont typeface="Wingdings" pitchFamily="2" charset="2"/>
              <a:buNone/>
            </a:pPr>
            <a:endParaRPr lang="en-US" sz="3200" dirty="0">
              <a:solidFill>
                <a:srgbClr val="4C5A6A"/>
              </a:solidFill>
            </a:endParaRPr>
          </a:p>
          <a:p>
            <a:pPr algn="ctr">
              <a:buFont typeface="Wingdings" pitchFamily="2" charset="2"/>
              <a:buNone/>
            </a:pPr>
            <a:r>
              <a:rPr lang="en-US" sz="3200" dirty="0">
                <a:solidFill>
                  <a:srgbClr val="4C5A6A"/>
                </a:solidFill>
              </a:rPr>
              <a:t>The two major types of hazard </a:t>
            </a:r>
            <a:r>
              <a:rPr lang="en-US" sz="3200" dirty="0" smtClean="0">
                <a:solidFill>
                  <a:srgbClr val="4C5A6A"/>
                </a:solidFill>
              </a:rPr>
              <a:t>are:</a:t>
            </a:r>
            <a:endParaRPr lang="en-US" sz="3200" dirty="0">
              <a:solidFill>
                <a:srgbClr val="4C5A6A"/>
              </a:solidFill>
            </a:endParaRPr>
          </a:p>
          <a:p>
            <a:pPr algn="ctr">
              <a:buFont typeface="Wingdings" pitchFamily="2" charset="2"/>
              <a:buNone/>
            </a:pPr>
            <a:endParaRPr lang="en-US" sz="3200" dirty="0">
              <a:solidFill>
                <a:srgbClr val="4C5A6A"/>
              </a:solidFill>
            </a:endParaRPr>
          </a:p>
          <a:p>
            <a:pPr algn="ctr">
              <a:buFont typeface="Wingdings" pitchFamily="2" charset="2"/>
              <a:buNone/>
            </a:pP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Unsafe conditions</a:t>
            </a:r>
          </a:p>
          <a:p>
            <a:pPr algn="ctr">
              <a:buFont typeface="Wingdings" pitchFamily="2" charset="2"/>
              <a:buNone/>
            </a:pPr>
            <a:r>
              <a:rPr lang="en-US" sz="3200" dirty="0" smtClean="0">
                <a:solidFill>
                  <a:srgbClr val="4C5A6A"/>
                </a:solidFill>
              </a:rPr>
              <a:t>and</a:t>
            </a:r>
            <a:endParaRPr lang="en-US" sz="3200" dirty="0">
              <a:solidFill>
                <a:srgbClr val="4C5A6A"/>
              </a:solidFill>
            </a:endParaRPr>
          </a:p>
          <a:p>
            <a:pPr algn="ctr">
              <a:buFont typeface="Wingdings" pitchFamily="2" charset="2"/>
              <a:buNone/>
            </a:pP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Unsafe behaviors</a:t>
            </a:r>
          </a:p>
          <a:p>
            <a:endParaRPr lang="en-US" dirty="0"/>
          </a:p>
        </p:txBody>
      </p:sp>
    </p:spTree>
    <p:extLst>
      <p:ext uri="{BB962C8B-B14F-4D97-AF65-F5344CB8AC3E}">
        <p14:creationId xmlns:p14="http://schemas.microsoft.com/office/powerpoint/2010/main" val="1915341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a:t>
            </a:r>
            <a:endParaRPr lang="en-US" dirty="0"/>
          </a:p>
        </p:txBody>
      </p:sp>
      <p:sp>
        <p:nvSpPr>
          <p:cNvPr id="3" name="Content Placeholder 2"/>
          <p:cNvSpPr>
            <a:spLocks noGrp="1"/>
          </p:cNvSpPr>
          <p:nvPr>
            <p:ph idx="1"/>
          </p:nvPr>
        </p:nvSpPr>
        <p:spPr>
          <a:xfrm>
            <a:off x="457200" y="2667000"/>
            <a:ext cx="8229600" cy="4876800"/>
          </a:xfrm>
        </p:spPr>
        <p:txBody>
          <a:bodyPr/>
          <a:lstStyle/>
          <a:p>
            <a:pPr marL="0" indent="0">
              <a:buNone/>
            </a:pPr>
            <a:r>
              <a:rPr lang="en-US" sz="3200" dirty="0">
                <a:solidFill>
                  <a:srgbClr val="4C5A6A"/>
                </a:solidFill>
              </a:rPr>
              <a:t>An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unplanned event </a:t>
            </a:r>
            <a:r>
              <a:rPr lang="en-US" sz="3200" dirty="0">
                <a:solidFill>
                  <a:srgbClr val="4C5A6A"/>
                </a:solidFill>
              </a:rPr>
              <a:t>that happens after an</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unsafe behavior or unsafe condition </a:t>
            </a:r>
            <a:r>
              <a:rPr lang="en-US" sz="3200" dirty="0">
                <a:solidFill>
                  <a:srgbClr val="4C5A6A"/>
                </a:solidFill>
              </a:rPr>
              <a:t>or both that interrupts the normal progress of an activity and may result in injury or damage</a:t>
            </a:r>
            <a:r>
              <a:rPr lang="en-US" sz="3200" dirty="0" smtClean="0">
                <a:solidFill>
                  <a:srgbClr val="4C5A6A"/>
                </a:solidFill>
              </a:rPr>
              <a:t>.</a:t>
            </a:r>
            <a:endParaRPr lang="en-US" sz="3200" dirty="0">
              <a:solidFill>
                <a:srgbClr val="4C5A6A"/>
              </a:solidFill>
            </a:endParaRPr>
          </a:p>
        </p:txBody>
      </p:sp>
    </p:spTree>
    <p:extLst>
      <p:ext uri="{BB962C8B-B14F-4D97-AF65-F5344CB8AC3E}">
        <p14:creationId xmlns:p14="http://schemas.microsoft.com/office/powerpoint/2010/main" val="3470520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sequence of events lead to incidents</a:t>
            </a:r>
          </a:p>
        </p:txBody>
      </p:sp>
      <p:sp>
        <p:nvSpPr>
          <p:cNvPr id="3" name="Content Placeholder 2"/>
          <p:cNvSpPr>
            <a:spLocks noGrp="1"/>
          </p:cNvSpPr>
          <p:nvPr>
            <p:ph idx="1"/>
          </p:nvPr>
        </p:nvSpPr>
        <p:spPr/>
        <p:txBody>
          <a:bodyPr>
            <a:normAutofit fontScale="92500" lnSpcReduction="10000"/>
          </a:bodyPr>
          <a:lstStyle/>
          <a:p>
            <a:pPr algn="ctr">
              <a:buNone/>
            </a:pPr>
            <a:r>
              <a:rPr lang="en-US" sz="3200" dirty="0">
                <a:solidFill>
                  <a:srgbClr val="4C5A6A"/>
                </a:solidFill>
              </a:rPr>
              <a:t>The </a:t>
            </a:r>
            <a:r>
              <a:rPr lang="en-US" sz="3200" dirty="0" smtClean="0">
                <a:solidFill>
                  <a:srgbClr val="4C5A6A"/>
                </a:solidFill>
              </a:rPr>
              <a:t>Hazards</a:t>
            </a:r>
            <a:endParaRPr lang="en-US" dirty="0">
              <a:solidFill>
                <a:srgbClr val="4C5A6A"/>
              </a:solidFill>
            </a:endParaRPr>
          </a:p>
          <a:p>
            <a:pPr algn="ctr">
              <a:buNone/>
            </a:pPr>
            <a:r>
              <a:rPr lang="en-US" dirty="0">
                <a:solidFill>
                  <a:srgbClr val="4C5A6A"/>
                </a:solidFill>
              </a:rPr>
              <a:t>(Unsafe Behaviors and Unsafe Conditions</a:t>
            </a:r>
            <a:r>
              <a:rPr lang="en-US" dirty="0" smtClean="0">
                <a:solidFill>
                  <a:srgbClr val="4C5A6A"/>
                </a:solidFill>
              </a:rPr>
              <a:t>)</a:t>
            </a:r>
          </a:p>
          <a:p>
            <a:pPr algn="ctr">
              <a:buNone/>
            </a:pPr>
            <a:endParaRPr lang="en-US" sz="3200" dirty="0" smtClean="0">
              <a:solidFill>
                <a:srgbClr val="4C5A6A"/>
              </a:solidFill>
            </a:endParaRPr>
          </a:p>
          <a:p>
            <a:pPr algn="ctr">
              <a:buNone/>
            </a:pPr>
            <a:endParaRPr lang="en-US" sz="3200" dirty="0" smtClean="0">
              <a:solidFill>
                <a:srgbClr val="4C5A6A"/>
              </a:solidFill>
            </a:endParaRPr>
          </a:p>
          <a:p>
            <a:pPr algn="ctr">
              <a:buNone/>
            </a:pPr>
            <a:r>
              <a:rPr lang="en-US" sz="3200" dirty="0" smtClean="0">
                <a:solidFill>
                  <a:srgbClr val="4C5A6A"/>
                </a:solidFill>
              </a:rPr>
              <a:t>The </a:t>
            </a:r>
            <a:r>
              <a:rPr lang="en-US" sz="3200" dirty="0">
                <a:solidFill>
                  <a:srgbClr val="4C5A6A"/>
                </a:solidFill>
              </a:rPr>
              <a:t>Event </a:t>
            </a:r>
            <a:r>
              <a:rPr lang="en-US" dirty="0">
                <a:solidFill>
                  <a:srgbClr val="4C5A6A"/>
                </a:solidFill>
              </a:rPr>
              <a:t> </a:t>
            </a:r>
          </a:p>
          <a:p>
            <a:pPr algn="ctr">
              <a:buNone/>
            </a:pPr>
            <a:r>
              <a:rPr lang="en-US" dirty="0" smtClean="0">
                <a:solidFill>
                  <a:srgbClr val="4C5A6A"/>
                </a:solidFill>
              </a:rPr>
              <a:t>(Movement)</a:t>
            </a:r>
          </a:p>
          <a:p>
            <a:pPr algn="ctr">
              <a:buNone/>
            </a:pPr>
            <a:endParaRPr lang="en-US" dirty="0" smtClean="0">
              <a:solidFill>
                <a:srgbClr val="4C5A6A"/>
              </a:solidFill>
            </a:endParaRPr>
          </a:p>
          <a:p>
            <a:pPr algn="ctr">
              <a:buNone/>
            </a:pPr>
            <a:endParaRPr lang="en-US" dirty="0">
              <a:solidFill>
                <a:srgbClr val="4C5A6A"/>
              </a:solidFill>
            </a:endParaRPr>
          </a:p>
          <a:p>
            <a:pPr algn="ctr">
              <a:buNone/>
            </a:pPr>
            <a:endParaRPr lang="en-US" dirty="0">
              <a:solidFill>
                <a:srgbClr val="4C5A6A"/>
              </a:solidFill>
            </a:endParaRPr>
          </a:p>
          <a:p>
            <a:pPr algn="ctr">
              <a:buNone/>
            </a:pPr>
            <a:r>
              <a:rPr lang="en-US" sz="3200" dirty="0" smtClean="0">
                <a:solidFill>
                  <a:srgbClr val="4C5A6A"/>
                </a:solidFill>
              </a:rPr>
              <a:t>The Result</a:t>
            </a:r>
          </a:p>
          <a:p>
            <a:pPr algn="ctr">
              <a:buNone/>
            </a:pPr>
            <a:r>
              <a:rPr lang="en-US" dirty="0" smtClean="0">
                <a:solidFill>
                  <a:srgbClr val="4C5A6A"/>
                </a:solidFill>
              </a:rPr>
              <a:t>(</a:t>
            </a:r>
            <a:r>
              <a:rPr lang="en-US" dirty="0">
                <a:solidFill>
                  <a:srgbClr val="4C5A6A"/>
                </a:solidFill>
              </a:rPr>
              <a:t>Incident)</a:t>
            </a:r>
          </a:p>
        </p:txBody>
      </p:sp>
      <p:sp>
        <p:nvSpPr>
          <p:cNvPr id="4" name="Down Arrow 3"/>
          <p:cNvSpPr/>
          <p:nvPr/>
        </p:nvSpPr>
        <p:spPr>
          <a:xfrm>
            <a:off x="4378478" y="2590800"/>
            <a:ext cx="399143" cy="8058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p:cNvSpPr/>
          <p:nvPr/>
        </p:nvSpPr>
        <p:spPr>
          <a:xfrm>
            <a:off x="4378478" y="4555068"/>
            <a:ext cx="399143" cy="8058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9592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r>
              <a:rPr lang="en-US" dirty="0"/>
              <a:t>What is the Best Way to Prevent Incidents?</a:t>
            </a:r>
          </a:p>
        </p:txBody>
      </p:sp>
      <p:sp>
        <p:nvSpPr>
          <p:cNvPr id="3" name="Content Placeholder 2"/>
          <p:cNvSpPr>
            <a:spLocks noGrp="1"/>
          </p:cNvSpPr>
          <p:nvPr>
            <p:ph idx="1"/>
          </p:nvPr>
        </p:nvSpPr>
        <p:spPr>
          <a:xfrm>
            <a:off x="457200" y="2362200"/>
            <a:ext cx="8229600" cy="4876800"/>
          </a:xfrm>
        </p:spPr>
        <p:txBody>
          <a:bodyPr/>
          <a:lstStyle/>
          <a:p>
            <a:endParaRPr lang="en-US" sz="2800" dirty="0" smtClean="0">
              <a:solidFill>
                <a:srgbClr val="4C5A6A"/>
              </a:solidFill>
            </a:endParaRPr>
          </a:p>
          <a:p>
            <a:r>
              <a:rPr lang="en-US" sz="28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Recognize</a:t>
            </a:r>
            <a:r>
              <a:rPr lang="en-US" sz="2800" dirty="0" smtClean="0">
                <a:solidFill>
                  <a:srgbClr val="4C5A6A"/>
                </a:solidFill>
              </a:rPr>
              <a:t> </a:t>
            </a:r>
            <a:r>
              <a:rPr lang="en-US" sz="2800" dirty="0">
                <a:solidFill>
                  <a:srgbClr val="4C5A6A"/>
                </a:solidFill>
              </a:rPr>
              <a:t>the Hazards</a:t>
            </a:r>
          </a:p>
          <a:p>
            <a:pPr>
              <a:buNone/>
            </a:pPr>
            <a:endParaRPr lang="en-US" sz="2800" dirty="0">
              <a:solidFill>
                <a:srgbClr val="4C5A6A"/>
              </a:solidFill>
            </a:endParaRPr>
          </a:p>
          <a:p>
            <a:r>
              <a:rPr lang="en-US" sz="28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Manage the Movement </a:t>
            </a:r>
            <a:r>
              <a:rPr lang="en-US" sz="2800" dirty="0" smtClean="0">
                <a:solidFill>
                  <a:srgbClr val="4C5A6A"/>
                </a:solidFill>
              </a:rPr>
              <a:t>of </a:t>
            </a:r>
            <a:r>
              <a:rPr lang="en-US" sz="2800" dirty="0">
                <a:solidFill>
                  <a:srgbClr val="4C5A6A"/>
                </a:solidFill>
              </a:rPr>
              <a:t>People, Equipment, Material and </a:t>
            </a:r>
            <a:r>
              <a:rPr lang="en-US" sz="2800" dirty="0" smtClean="0">
                <a:solidFill>
                  <a:srgbClr val="4C5A6A"/>
                </a:solidFill>
              </a:rPr>
              <a:t>Energy</a:t>
            </a:r>
            <a:endParaRPr lang="en-US" sz="2800" dirty="0">
              <a:solidFill>
                <a:srgbClr val="4C5A6A"/>
              </a:solidFill>
            </a:endParaRPr>
          </a:p>
          <a:p>
            <a:endParaRPr lang="en-US" dirty="0"/>
          </a:p>
        </p:txBody>
      </p:sp>
    </p:spTree>
    <p:extLst>
      <p:ext uri="{BB962C8B-B14F-4D97-AF65-F5344CB8AC3E}">
        <p14:creationId xmlns:p14="http://schemas.microsoft.com/office/powerpoint/2010/main" val="25536708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9453</TotalTime>
  <Words>1952</Words>
  <Application>Microsoft Office PowerPoint</Application>
  <PresentationFormat>On-screen Show (4:3)</PresentationFormat>
  <Paragraphs>172</Paragraphs>
  <Slides>37</Slides>
  <Notes>14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Clarity</vt:lpstr>
      <vt:lpstr>Sawmill Safety</vt:lpstr>
      <vt:lpstr>Timber Products Safety</vt:lpstr>
      <vt:lpstr>This Training Module</vt:lpstr>
      <vt:lpstr>Training Module Worksheet</vt:lpstr>
      <vt:lpstr>Safety:</vt:lpstr>
      <vt:lpstr>Hazard:</vt:lpstr>
      <vt:lpstr>Incident:</vt:lpstr>
      <vt:lpstr>A sequence of events lead to incidents</vt:lpstr>
      <vt:lpstr>What is the Best Way to Prevent Incidents?</vt:lpstr>
      <vt:lpstr>Manage the Movement</vt:lpstr>
      <vt:lpstr>#1 Potential for Serious Injury   </vt:lpstr>
      <vt:lpstr>No. 1 Hazard – Falling Boards  Video Removed </vt:lpstr>
      <vt:lpstr>Event Classification</vt:lpstr>
      <vt:lpstr>What Do You See?</vt:lpstr>
      <vt:lpstr>Potential to be Struck By</vt:lpstr>
      <vt:lpstr>‘Struck By’ Boards</vt:lpstr>
      <vt:lpstr>‘Struck By’ Kiln Door</vt:lpstr>
      <vt:lpstr>‘Struck By’ Kiln Door Again</vt:lpstr>
      <vt:lpstr>It Happens – You Just Don’t Know When!</vt:lpstr>
      <vt:lpstr>Line of Fire</vt:lpstr>
      <vt:lpstr>Clip Diagram</vt:lpstr>
      <vt:lpstr>What Do You See Here ?</vt:lpstr>
      <vt:lpstr>Hooks</vt:lpstr>
      <vt:lpstr>Event Classification</vt:lpstr>
      <vt:lpstr>Caught In – On – Or – Between </vt:lpstr>
      <vt:lpstr>Caught In On or Between 2</vt:lpstr>
      <vt:lpstr>Small Group Exercise</vt:lpstr>
      <vt:lpstr>Small Group Exercise</vt:lpstr>
      <vt:lpstr>Caught In On or Between 1</vt:lpstr>
      <vt:lpstr>Event Classification</vt:lpstr>
      <vt:lpstr>What you can do to avoid contact with temperature extremes</vt:lpstr>
      <vt:lpstr>Body’s Response To Temperature </vt:lpstr>
      <vt:lpstr>The Regulations</vt:lpstr>
      <vt:lpstr>Danger: Extreme Temperature Change</vt:lpstr>
      <vt:lpstr>Hot Water Burns</vt:lpstr>
      <vt:lpstr>Fatal Condensate Burns</vt:lpstr>
      <vt:lpstr>Susan Harwood Training Grant</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Vosburgh, Linda - OSHA</cp:lastModifiedBy>
  <cp:revision>119</cp:revision>
  <dcterms:created xsi:type="dcterms:W3CDTF">2012-03-16T20:55:29Z</dcterms:created>
  <dcterms:modified xsi:type="dcterms:W3CDTF">2014-05-06T19:20:55Z</dcterms:modified>
</cp:coreProperties>
</file>