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7" r:id="rId2"/>
    <p:sldId id="259" r:id="rId3"/>
    <p:sldId id="260" r:id="rId4"/>
    <p:sldId id="261" r:id="rId5"/>
    <p:sldId id="262" r:id="rId6"/>
    <p:sldId id="263" r:id="rId7"/>
    <p:sldId id="265" r:id="rId8"/>
    <p:sldId id="266" r:id="rId9"/>
    <p:sldId id="267" r:id="rId10"/>
    <p:sldId id="268" r:id="rId11"/>
    <p:sldId id="273" r:id="rId12"/>
    <p:sldId id="275" r:id="rId13"/>
    <p:sldId id="277" r:id="rId14"/>
    <p:sldId id="276" r:id="rId15"/>
    <p:sldId id="278" r:id="rId16"/>
    <p:sldId id="293" r:id="rId17"/>
    <p:sldId id="343" r:id="rId18"/>
    <p:sldId id="295" r:id="rId19"/>
    <p:sldId id="381" r:id="rId20"/>
    <p:sldId id="332" r:id="rId21"/>
    <p:sldId id="346" r:id="rId22"/>
    <p:sldId id="333" r:id="rId23"/>
    <p:sldId id="349" r:id="rId24"/>
    <p:sldId id="311" r:id="rId25"/>
    <p:sldId id="351" r:id="rId26"/>
    <p:sldId id="352" r:id="rId27"/>
    <p:sldId id="353" r:id="rId28"/>
    <p:sldId id="330" r:id="rId29"/>
    <p:sldId id="357" r:id="rId30"/>
    <p:sldId id="355" r:id="rId31"/>
    <p:sldId id="358" r:id="rId32"/>
    <p:sldId id="359" r:id="rId33"/>
    <p:sldId id="362" r:id="rId34"/>
    <p:sldId id="321" r:id="rId35"/>
    <p:sldId id="322" r:id="rId36"/>
    <p:sldId id="364" r:id="rId37"/>
    <p:sldId id="366" r:id="rId38"/>
    <p:sldId id="374" r:id="rId39"/>
    <p:sldId id="380" r:id="rId40"/>
    <p:sldId id="375" r:id="rId41"/>
    <p:sldId id="378" r:id="rId42"/>
    <p:sldId id="376" r:id="rId43"/>
    <p:sldId id="379" r:id="rId44"/>
    <p:sldId id="377" r:id="rId45"/>
    <p:sldId id="382"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B832"/>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60"/>
  </p:normalViewPr>
  <p:slideViewPr>
    <p:cSldViewPr>
      <p:cViewPr>
        <p:scale>
          <a:sx n="66" d="100"/>
          <a:sy n="66" d="100"/>
        </p:scale>
        <p:origin x="-1554" y="-480"/>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906B63-5484-40D6-80A3-07FC216FC62A}" type="datetimeFigureOut">
              <a:rPr lang="en-US" smtClean="0"/>
              <a:pPr/>
              <a:t>5/6/2014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B23D3A-4B76-414A-98EF-9A2DE3F1B001}" type="slidenum">
              <a:rPr lang="en-US" smtClean="0"/>
              <a:pPr/>
              <a:t>‹#›</a:t>
            </a:fld>
            <a:endParaRPr lang="en-US" dirty="0"/>
          </a:p>
        </p:txBody>
      </p:sp>
    </p:spTree>
    <p:extLst>
      <p:ext uri="{BB962C8B-B14F-4D97-AF65-F5344CB8AC3E}">
        <p14:creationId xmlns:p14="http://schemas.microsoft.com/office/powerpoint/2010/main" val="3314430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44D6680-2AF5-1242-8EA4-704BDFD28F61}" type="slidenum">
              <a:rPr lang="en-US" smtClean="0"/>
              <a:pPr/>
              <a:t>5</a:t>
            </a:fld>
            <a:endParaRPr lang="en-US" dirty="0"/>
          </a:p>
        </p:txBody>
      </p:sp>
    </p:spTree>
    <p:extLst>
      <p:ext uri="{BB962C8B-B14F-4D97-AF65-F5344CB8AC3E}">
        <p14:creationId xmlns:p14="http://schemas.microsoft.com/office/powerpoint/2010/main" val="765715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B44D6680-2AF5-1242-8EA4-704BDFD28F61}" type="slidenum">
              <a:rPr lang="en-US" smtClean="0"/>
              <a:pPr/>
              <a:t>6</a:t>
            </a:fld>
            <a:endParaRPr lang="en-US" dirty="0"/>
          </a:p>
        </p:txBody>
      </p:sp>
    </p:spTree>
    <p:extLst>
      <p:ext uri="{BB962C8B-B14F-4D97-AF65-F5344CB8AC3E}">
        <p14:creationId xmlns:p14="http://schemas.microsoft.com/office/powerpoint/2010/main" val="918970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B44D6680-2AF5-1242-8EA4-704BDFD28F61}" type="slidenum">
              <a:rPr lang="en-US" smtClean="0"/>
              <a:pPr/>
              <a:t>7</a:t>
            </a:fld>
            <a:endParaRPr lang="en-US" dirty="0"/>
          </a:p>
        </p:txBody>
      </p:sp>
    </p:spTree>
    <p:extLst>
      <p:ext uri="{BB962C8B-B14F-4D97-AF65-F5344CB8AC3E}">
        <p14:creationId xmlns:p14="http://schemas.microsoft.com/office/powerpoint/2010/main" val="2467035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a:t>
            </a:r>
            <a:endParaRPr lang="en-US" dirty="0"/>
          </a:p>
        </p:txBody>
      </p:sp>
      <p:sp>
        <p:nvSpPr>
          <p:cNvPr id="4" name="Slide Number Placeholder 3"/>
          <p:cNvSpPr>
            <a:spLocks noGrp="1"/>
          </p:cNvSpPr>
          <p:nvPr>
            <p:ph type="sldNum" sz="quarter" idx="10"/>
          </p:nvPr>
        </p:nvSpPr>
        <p:spPr/>
        <p:txBody>
          <a:bodyPr/>
          <a:lstStyle/>
          <a:p>
            <a:fld id="{B44D6680-2AF5-1242-8EA4-704BDFD28F61}" type="slidenum">
              <a:rPr lang="en-US" smtClean="0"/>
              <a:pPr/>
              <a:t>9</a:t>
            </a:fld>
            <a:endParaRPr lang="en-US" dirty="0"/>
          </a:p>
        </p:txBody>
      </p:sp>
    </p:spTree>
    <p:extLst>
      <p:ext uri="{BB962C8B-B14F-4D97-AF65-F5344CB8AC3E}">
        <p14:creationId xmlns:p14="http://schemas.microsoft.com/office/powerpoint/2010/main" val="2736297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a:t>
            </a:r>
            <a:endParaRPr lang="en-US" dirty="0"/>
          </a:p>
        </p:txBody>
      </p:sp>
      <p:sp>
        <p:nvSpPr>
          <p:cNvPr id="4" name="Slide Number Placeholder 3"/>
          <p:cNvSpPr>
            <a:spLocks noGrp="1"/>
          </p:cNvSpPr>
          <p:nvPr>
            <p:ph type="sldNum" sz="quarter" idx="10"/>
          </p:nvPr>
        </p:nvSpPr>
        <p:spPr/>
        <p:txBody>
          <a:bodyPr/>
          <a:lstStyle/>
          <a:p>
            <a:fld id="{B44D6680-2AF5-1242-8EA4-704BDFD28F61}" type="slidenum">
              <a:rPr lang="en-US" smtClean="0"/>
              <a:pPr/>
              <a:t>10</a:t>
            </a:fld>
            <a:endParaRPr lang="en-US" dirty="0"/>
          </a:p>
        </p:txBody>
      </p:sp>
    </p:spTree>
    <p:extLst>
      <p:ext uri="{BB962C8B-B14F-4D97-AF65-F5344CB8AC3E}">
        <p14:creationId xmlns:p14="http://schemas.microsoft.com/office/powerpoint/2010/main" val="3248986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B44D6680-2AF5-1242-8EA4-704BDFD28F61}" type="slidenum">
              <a:rPr lang="en-US" smtClean="0"/>
              <a:pPr/>
              <a:t>12</a:t>
            </a:fld>
            <a:endParaRPr lang="en-US" dirty="0"/>
          </a:p>
        </p:txBody>
      </p:sp>
    </p:spTree>
    <p:extLst>
      <p:ext uri="{BB962C8B-B14F-4D97-AF65-F5344CB8AC3E}">
        <p14:creationId xmlns:p14="http://schemas.microsoft.com/office/powerpoint/2010/main" val="2553748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3A7638-5516-4797-8993-B21AAB47D2D1}" type="datetimeFigureOut">
              <a:rPr lang="en-US" smtClean="0"/>
              <a:pPr/>
              <a:t>5/6/2014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85837F-04F0-424D-90A4-4456C1B8E0CF}" type="slidenum">
              <a:rPr lang="en-US" smtClean="0"/>
              <a:pP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3A7638-5516-4797-8993-B21AAB47D2D1}" type="datetimeFigureOut">
              <a:rPr lang="en-US" smtClean="0"/>
              <a:pPr/>
              <a:t>5/6/2014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85837F-04F0-424D-90A4-4456C1B8E0C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3A7638-5516-4797-8993-B21AAB47D2D1}" type="datetimeFigureOut">
              <a:rPr lang="en-US" smtClean="0"/>
              <a:pPr/>
              <a:t>5/6/2014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85837F-04F0-424D-90A4-4456C1B8E0C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3A7638-5516-4797-8993-B21AAB47D2D1}" type="datetimeFigureOut">
              <a:rPr lang="en-US" smtClean="0"/>
              <a:pPr/>
              <a:t>5/6/2014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85837F-04F0-424D-90A4-4456C1B8E0C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3A7638-5516-4797-8993-B21AAB47D2D1}" type="datetimeFigureOut">
              <a:rPr lang="en-US" smtClean="0"/>
              <a:pPr/>
              <a:t>5/6/2014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85837F-04F0-424D-90A4-4456C1B8E0CF}" type="slidenum">
              <a:rPr lang="en-US" smtClean="0"/>
              <a:pPr/>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3A7638-5516-4797-8993-B21AAB47D2D1}" type="datetimeFigureOut">
              <a:rPr lang="en-US" smtClean="0"/>
              <a:pPr/>
              <a:t>5/6/2014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85837F-04F0-424D-90A4-4456C1B8E0C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3A7638-5516-4797-8993-B21AAB47D2D1}" type="datetimeFigureOut">
              <a:rPr lang="en-US" smtClean="0"/>
              <a:pPr/>
              <a:t>5/6/2014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185837F-04F0-424D-90A4-4456C1B8E0CF}" type="slidenum">
              <a:rPr lang="en-US" smtClean="0"/>
              <a:pPr/>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3A7638-5516-4797-8993-B21AAB47D2D1}" type="datetimeFigureOut">
              <a:rPr lang="en-US" smtClean="0"/>
              <a:pPr/>
              <a:t>5/6/2014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185837F-04F0-424D-90A4-4456C1B8E0C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3A7638-5516-4797-8993-B21AAB47D2D1}" type="datetimeFigureOut">
              <a:rPr lang="en-US" smtClean="0"/>
              <a:pPr/>
              <a:t>5/6/2014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185837F-04F0-424D-90A4-4456C1B8E0C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A7638-5516-4797-8993-B21AAB47D2D1}" type="datetimeFigureOut">
              <a:rPr lang="en-US" smtClean="0"/>
              <a:pPr/>
              <a:t>5/6/2014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85837F-04F0-424D-90A4-4456C1B8E0CF}"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A7638-5516-4797-8993-B21AAB47D2D1}" type="datetimeFigureOut">
              <a:rPr lang="en-US" smtClean="0"/>
              <a:pPr/>
              <a:t>5/6/2014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85837F-04F0-424D-90A4-4456C1B8E0C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363A7638-5516-4797-8993-B21AAB47D2D1}" type="datetimeFigureOut">
              <a:rPr lang="en-US" smtClean="0"/>
              <a:pPr/>
              <a:t>5/6/2014</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C185837F-04F0-424D-90A4-4456C1B8E0C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slideLayout" Target="../slideLayouts/slideLayout5.xml"/><Relationship Id="rId1" Type="http://schemas.openxmlformats.org/officeDocument/2006/relationships/audio" Target="file:///C:\Users\Owner\AppData\Local\Microsoft\Windows\Temporary%20Internet%20Files\Content.IE5\G635QSKS\MS910220416%5b1%5d.wav" TargetMode="External"/><Relationship Id="rId6" Type="http://schemas.openxmlformats.org/officeDocument/2006/relationships/image" Target="../media/image17.png"/><Relationship Id="rId5" Type="http://schemas.openxmlformats.org/officeDocument/2006/relationships/image" Target="../media/image8.wmf"/><Relationship Id="rId4" Type="http://schemas.openxmlformats.org/officeDocument/2006/relationships/image" Target="../media/image16.emf"/></Relationships>
</file>

<file path=ppt/slides/_rels/slide3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audio" Target="../media/audio2.wav"/><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8.wmf"/></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81200"/>
            <a:ext cx="7772400" cy="1362075"/>
          </a:xfrm>
        </p:spPr>
        <p:txBody>
          <a:bodyPr/>
          <a:lstStyle/>
          <a:p>
            <a:pPr algn="ctr"/>
            <a:r>
              <a:rPr lang="en-US" dirty="0" smtClean="0">
                <a:latin typeface="Arial" pitchFamily="34" charset="0"/>
                <a:cs typeface="Arial" pitchFamily="34" charset="0"/>
              </a:rPr>
              <a:t>Sawmill</a:t>
            </a:r>
            <a:r>
              <a:rPr lang="en-US" dirty="0" smtClean="0"/>
              <a:t> </a:t>
            </a:r>
            <a:r>
              <a:rPr lang="en-US" dirty="0" smtClean="0">
                <a:latin typeface="Arial" pitchFamily="34" charset="0"/>
                <a:cs typeface="Arial" pitchFamily="34" charset="0"/>
              </a:rPr>
              <a:t>Safety</a:t>
            </a:r>
            <a:endParaRPr lang="en-US" dirty="0">
              <a:latin typeface="Arial" pitchFamily="34" charset="0"/>
              <a:cs typeface="Arial" pitchFamily="34" charset="0"/>
            </a:endParaRPr>
          </a:p>
        </p:txBody>
      </p:sp>
      <p:sp>
        <p:nvSpPr>
          <p:cNvPr id="3" name="Text Placeholder 2"/>
          <p:cNvSpPr>
            <a:spLocks noGrp="1"/>
          </p:cNvSpPr>
          <p:nvPr>
            <p:ph type="body" idx="1"/>
          </p:nvPr>
        </p:nvSpPr>
        <p:spPr>
          <a:xfrm>
            <a:off x="762000" y="3505201"/>
            <a:ext cx="7772400" cy="2286000"/>
          </a:xfrm>
        </p:spPr>
        <p:txBody>
          <a:bodyPr>
            <a:normAutofit/>
          </a:bodyPr>
          <a:lstStyle/>
          <a:p>
            <a:r>
              <a:rPr lang="en-US" dirty="0" smtClean="0"/>
              <a:t> </a:t>
            </a:r>
            <a:r>
              <a:rPr lang="en-US" sz="2600" b="1" dirty="0" smtClean="0">
                <a:latin typeface="Arial" pitchFamily="34" charset="0"/>
                <a:cs typeface="Arial" pitchFamily="34" charset="0"/>
              </a:rPr>
              <a:t>Module 5</a:t>
            </a:r>
          </a:p>
          <a:p>
            <a:r>
              <a:rPr lang="en-US" sz="2600" b="1" dirty="0" smtClean="0">
                <a:latin typeface="Arial" pitchFamily="34" charset="0"/>
                <a:cs typeface="Arial" pitchFamily="34" charset="0"/>
              </a:rPr>
              <a:t>Shipping and Handling</a:t>
            </a:r>
          </a:p>
          <a:p>
            <a:endParaRPr lang="en-US" sz="2600" b="1" dirty="0" smtClean="0">
              <a:latin typeface="Arial" pitchFamily="34" charset="0"/>
              <a:cs typeface="Arial" pitchFamily="34" charset="0"/>
            </a:endParaRPr>
          </a:p>
          <a:p>
            <a:pPr algn="ctr"/>
            <a:r>
              <a:rPr lang="en-US" sz="2600" b="1" dirty="0" smtClean="0">
                <a:latin typeface="Arial" pitchFamily="34" charset="0"/>
                <a:cs typeface="Arial" pitchFamily="34" charset="0"/>
              </a:rPr>
              <a:t>“</a:t>
            </a:r>
            <a:r>
              <a:rPr lang="en-US" sz="3600" b="1" dirty="0" smtClean="0">
                <a:latin typeface="Arial" pitchFamily="34" charset="0"/>
                <a:cs typeface="Arial" pitchFamily="34" charset="0"/>
              </a:rPr>
              <a:t>Assume they can’t see you</a:t>
            </a:r>
            <a:r>
              <a:rPr lang="en-US" sz="2600" b="1" dirty="0" smtClean="0">
                <a:latin typeface="Arial" pitchFamily="34" charset="0"/>
                <a:cs typeface="Arial" pitchFamily="34" charset="0"/>
              </a:rPr>
              <a:t>” </a:t>
            </a:r>
            <a:endParaRPr lang="en-US" sz="2600" b="1" dirty="0">
              <a:latin typeface="Arial" pitchFamily="34" charset="0"/>
              <a:cs typeface="Arial" pitchFamily="34" charset="0"/>
            </a:endParaRPr>
          </a:p>
          <a:p>
            <a:endParaRPr lang="en-US" dirty="0"/>
          </a:p>
        </p:txBody>
      </p:sp>
    </p:spTree>
    <p:extLst>
      <p:ext uri="{BB962C8B-B14F-4D97-AF65-F5344CB8AC3E}">
        <p14:creationId xmlns:p14="http://schemas.microsoft.com/office/powerpoint/2010/main" val="7379320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90600"/>
          </a:xfrm>
        </p:spPr>
        <p:txBody>
          <a:bodyPr/>
          <a:lstStyle/>
          <a:p>
            <a:r>
              <a:rPr lang="en-US" dirty="0"/>
              <a:t>Manage the Movement</a:t>
            </a:r>
          </a:p>
        </p:txBody>
      </p:sp>
      <p:sp>
        <p:nvSpPr>
          <p:cNvPr id="3" name="Content Placeholder 2"/>
          <p:cNvSpPr>
            <a:spLocks noGrp="1"/>
          </p:cNvSpPr>
          <p:nvPr>
            <p:ph idx="1"/>
          </p:nvPr>
        </p:nvSpPr>
        <p:spPr>
          <a:xfrm>
            <a:off x="457200" y="2133600"/>
            <a:ext cx="8229600" cy="4876800"/>
          </a:xfrm>
        </p:spPr>
        <p:txBody>
          <a:bodyPr/>
          <a:lstStyle/>
          <a:p>
            <a:endParaRPr lang="en-US" sz="2800" dirty="0" smtClean="0">
              <a:solidFill>
                <a:srgbClr val="4C5A6A"/>
              </a:solidFill>
            </a:endParaRPr>
          </a:p>
          <a:p>
            <a:r>
              <a:rPr lang="en-US" sz="3200" b="1" dirty="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A</a:t>
            </a:r>
            <a:r>
              <a:rPr lang="en-US" sz="32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ll </a:t>
            </a:r>
            <a:r>
              <a:rPr lang="en-US" sz="3200" dirty="0" smtClean="0">
                <a:solidFill>
                  <a:srgbClr val="4C5A6A"/>
                </a:solidFill>
              </a:rPr>
              <a:t>incidents </a:t>
            </a:r>
            <a:r>
              <a:rPr lang="en-US" sz="3200" dirty="0">
                <a:solidFill>
                  <a:srgbClr val="4C5A6A"/>
                </a:solidFill>
              </a:rPr>
              <a:t>are initiated with </a:t>
            </a:r>
            <a:r>
              <a:rPr lang="en-US" sz="32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movement</a:t>
            </a:r>
            <a:r>
              <a:rPr lang="en-US" sz="3200" dirty="0" smtClean="0">
                <a:solidFill>
                  <a:srgbClr val="4C5A6A"/>
                </a:solidFill>
              </a:rPr>
              <a:t>.  </a:t>
            </a:r>
          </a:p>
          <a:p>
            <a:endParaRPr lang="en-US" sz="3200" dirty="0" smtClean="0">
              <a:solidFill>
                <a:srgbClr val="4C5A6A"/>
              </a:solidFill>
            </a:endParaRPr>
          </a:p>
          <a:p>
            <a:r>
              <a:rPr lang="en-US" sz="3200" dirty="0" smtClean="0">
                <a:solidFill>
                  <a:srgbClr val="4C5A6A"/>
                </a:solidFill>
              </a:rPr>
              <a:t>Either </a:t>
            </a:r>
            <a:r>
              <a:rPr lang="en-US" sz="3200" dirty="0">
                <a:solidFill>
                  <a:srgbClr val="4C5A6A"/>
                </a:solidFill>
              </a:rPr>
              <a:t>the </a:t>
            </a:r>
            <a:r>
              <a:rPr lang="en-US" sz="32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person moves</a:t>
            </a:r>
            <a:r>
              <a:rPr lang="en-US" sz="3200" dirty="0" smtClean="0">
                <a:solidFill>
                  <a:srgbClr val="4C5A6A"/>
                </a:solidFill>
              </a:rPr>
              <a:t> </a:t>
            </a:r>
            <a:r>
              <a:rPr lang="en-US" sz="3200" dirty="0">
                <a:solidFill>
                  <a:srgbClr val="4C5A6A"/>
                </a:solidFill>
              </a:rPr>
              <a:t>to the hazard or the </a:t>
            </a:r>
            <a:r>
              <a:rPr lang="en-US" sz="32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hazard moves</a:t>
            </a:r>
            <a:r>
              <a:rPr lang="en-US" sz="3200" dirty="0" smtClean="0">
                <a:solidFill>
                  <a:srgbClr val="4C5A6A"/>
                </a:solidFill>
              </a:rPr>
              <a:t> </a:t>
            </a:r>
            <a:r>
              <a:rPr lang="en-US" sz="3200" dirty="0">
                <a:solidFill>
                  <a:srgbClr val="4C5A6A"/>
                </a:solidFill>
              </a:rPr>
              <a:t>to the person</a:t>
            </a:r>
            <a:r>
              <a:rPr lang="en-US" sz="3200" dirty="0" smtClean="0">
                <a:solidFill>
                  <a:srgbClr val="4C5A6A"/>
                </a:solidFill>
              </a:rPr>
              <a:t>.</a:t>
            </a:r>
          </a:p>
          <a:p>
            <a:endParaRPr lang="en-US" sz="2800" dirty="0" smtClean="0">
              <a:solidFill>
                <a:srgbClr val="4C5A6A"/>
              </a:solidFill>
            </a:endParaRPr>
          </a:p>
          <a:p>
            <a:pPr>
              <a:buNone/>
            </a:pPr>
            <a:endParaRPr lang="en-US" sz="2800" dirty="0">
              <a:solidFill>
                <a:srgbClr val="0070C0"/>
              </a:solidFill>
            </a:endParaRPr>
          </a:p>
          <a:p>
            <a:endParaRPr lang="en-US" dirty="0"/>
          </a:p>
        </p:txBody>
      </p:sp>
    </p:spTree>
    <p:extLst>
      <p:ext uri="{BB962C8B-B14F-4D97-AF65-F5344CB8AC3E}">
        <p14:creationId xmlns:p14="http://schemas.microsoft.com/office/powerpoint/2010/main" val="32854908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#1 Potential for Serious Injury  </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a:buNone/>
            </a:pPr>
            <a:r>
              <a:rPr lang="en-US" dirty="0" smtClean="0"/>
              <a:t>	</a:t>
            </a:r>
            <a:r>
              <a:rPr lang="en-US" sz="3200" dirty="0" smtClean="0">
                <a:solidFill>
                  <a:srgbClr val="4C5A6A"/>
                </a:solidFill>
              </a:rPr>
              <a:t>The number one potential for serious injury in terms of severity during the shipping and handling process is being</a:t>
            </a:r>
            <a:r>
              <a:rPr lang="en-US" sz="32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 struck by a forklift.</a:t>
            </a:r>
            <a:endParaRPr lang="en-US" sz="3200" b="1" dirty="0" smtClean="0">
              <a:solidFill>
                <a:srgbClr val="4C5A6A"/>
              </a:solidFill>
            </a:endParaRPr>
          </a:p>
          <a:p>
            <a:pPr algn="ctr">
              <a:buNone/>
            </a:pPr>
            <a:r>
              <a:rPr lang="en-US" sz="3200" b="1" dirty="0" smtClean="0">
                <a:solidFill>
                  <a:srgbClr val="4C5A6A"/>
                </a:solidFill>
              </a:rPr>
              <a:t>And that’s a fact!</a:t>
            </a:r>
          </a:p>
          <a:p>
            <a:pPr algn="ctr">
              <a:buNone/>
            </a:pPr>
            <a:endParaRPr lang="en-US" b="1" dirty="0" smtClean="0">
              <a:solidFill>
                <a:srgbClr val="4C5A6A"/>
              </a:solidFill>
            </a:endParaRPr>
          </a:p>
          <a:p>
            <a:pPr algn="ctr">
              <a:buNone/>
            </a:pPr>
            <a:r>
              <a:rPr lang="en-US" sz="32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59 </a:t>
            </a:r>
            <a:r>
              <a:rPr lang="en-US" sz="3200" b="1" dirty="0" smtClean="0">
                <a:solidFill>
                  <a:srgbClr val="4C5A6A"/>
                </a:solidFill>
              </a:rPr>
              <a:t>% of all serious injuries during shipping and handling involve </a:t>
            </a:r>
            <a:r>
              <a:rPr lang="en-US" sz="32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forklifts!</a:t>
            </a:r>
            <a:endParaRPr lang="en-US" sz="3200" dirty="0" smtClean="0">
              <a:solidFill>
                <a:srgbClr val="4C5A6A"/>
              </a:solidFill>
            </a:endParaRPr>
          </a:p>
          <a:p>
            <a:pPr>
              <a:buNone/>
            </a:pPr>
            <a:endParaRPr lang="en-US" dirty="0">
              <a:solidFill>
                <a:srgbClr val="4C5A6A"/>
              </a:solidFill>
            </a:endParaRPr>
          </a:p>
        </p:txBody>
      </p:sp>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 Classification</a:t>
            </a:r>
          </a:p>
        </p:txBody>
      </p:sp>
      <p:sp>
        <p:nvSpPr>
          <p:cNvPr id="3" name="Content Placeholder 2"/>
          <p:cNvSpPr>
            <a:spLocks noGrp="1"/>
          </p:cNvSpPr>
          <p:nvPr>
            <p:ph idx="1"/>
          </p:nvPr>
        </p:nvSpPr>
        <p:spPr/>
        <p:txBody>
          <a:bodyPr>
            <a:normAutofit/>
          </a:bodyPr>
          <a:lstStyle/>
          <a:p>
            <a:pPr>
              <a:buFont typeface="Wingdings" pitchFamily="2" charset="2"/>
              <a:buNone/>
            </a:pPr>
            <a:r>
              <a:rPr lang="en-US" sz="3200" dirty="0" smtClean="0">
                <a:solidFill>
                  <a:srgbClr val="4C5A6A"/>
                </a:solidFill>
              </a:rPr>
              <a:t>Contact with objects and equipment.</a:t>
            </a:r>
          </a:p>
          <a:p>
            <a:pPr algn="ctr">
              <a:buFont typeface="Wingdings" pitchFamily="2" charset="2"/>
              <a:buNone/>
            </a:pPr>
            <a:endParaRPr lang="en-US" sz="3200" i="1" dirty="0">
              <a:solidFill>
                <a:srgbClr val="4C5A6A"/>
              </a:solidFill>
            </a:endParaRPr>
          </a:p>
          <a:p>
            <a:pPr algn="ctr">
              <a:buFont typeface="Wingdings" pitchFamily="2" charset="2"/>
              <a:buNone/>
            </a:pPr>
            <a:r>
              <a:rPr lang="en-US" sz="3200" i="1" dirty="0">
                <a:solidFill>
                  <a:srgbClr val="4C5A6A"/>
                </a:solidFill>
              </a:rPr>
              <a:t>Struck by</a:t>
            </a:r>
          </a:p>
          <a:p>
            <a:pPr algn="ctr">
              <a:buFont typeface="Wingdings" pitchFamily="2" charset="2"/>
              <a:buNone/>
            </a:pPr>
            <a:r>
              <a:rPr lang="en-US" sz="3200" dirty="0" smtClean="0">
                <a:solidFill>
                  <a:srgbClr val="4C5A6A"/>
                </a:solidFill>
              </a:rPr>
              <a:t>(Fractures</a:t>
            </a:r>
            <a:r>
              <a:rPr lang="en-US" sz="3200" dirty="0">
                <a:solidFill>
                  <a:srgbClr val="4C5A6A"/>
                </a:solidFill>
              </a:rPr>
              <a:t>, punctures, foreign bodies in eye, </a:t>
            </a:r>
            <a:r>
              <a:rPr lang="en-US" sz="3200" dirty="0" smtClean="0">
                <a:solidFill>
                  <a:srgbClr val="4C5A6A"/>
                </a:solidFill>
              </a:rPr>
              <a:t>amputations etc</a:t>
            </a:r>
            <a:r>
              <a:rPr lang="en-US" sz="3200" dirty="0">
                <a:solidFill>
                  <a:srgbClr val="4C5A6A"/>
                </a:solidFill>
              </a:rPr>
              <a:t>....</a:t>
            </a:r>
            <a:r>
              <a:rPr lang="en-US" sz="3200" dirty="0" smtClean="0">
                <a:solidFill>
                  <a:srgbClr val="4C5A6A"/>
                </a:solidFill>
              </a:rPr>
              <a:t>)</a:t>
            </a:r>
            <a:endParaRPr lang="en-US" sz="3200" dirty="0">
              <a:solidFill>
                <a:srgbClr val="4C5A6A"/>
              </a:solidFill>
            </a:endParaRPr>
          </a:p>
        </p:txBody>
      </p:sp>
      <p:pic>
        <p:nvPicPr>
          <p:cNvPr id="4" name="Picture 3" descr="struck against.pd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14800" y="3505200"/>
            <a:ext cx="3243172" cy="4197046"/>
          </a:xfrm>
          <a:prstGeom prst="rect">
            <a:avLst/>
          </a:prstGeom>
        </p:spPr>
      </p:pic>
    </p:spTree>
    <p:extLst>
      <p:ext uri="{BB962C8B-B14F-4D97-AF65-F5344CB8AC3E}">
        <p14:creationId xmlns:p14="http://schemas.microsoft.com/office/powerpoint/2010/main" val="37207371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Forklift Facts</a:t>
            </a:r>
            <a:endParaRPr lang="en-US" dirty="0"/>
          </a:p>
        </p:txBody>
      </p:sp>
      <p:sp>
        <p:nvSpPr>
          <p:cNvPr id="3" name="Content Placeholder 2"/>
          <p:cNvSpPr>
            <a:spLocks noGrp="1"/>
          </p:cNvSpPr>
          <p:nvPr>
            <p:ph idx="1"/>
          </p:nvPr>
        </p:nvSpPr>
        <p:spPr/>
        <p:txBody>
          <a:bodyPr>
            <a:noAutofit/>
          </a:bodyPr>
          <a:lstStyle/>
          <a:p>
            <a:r>
              <a:rPr lang="en-US" sz="3600" dirty="0" smtClean="0">
                <a:solidFill>
                  <a:srgbClr val="4C5A6A"/>
                </a:solidFill>
              </a:rPr>
              <a:t>Every three days someone is killed in a forklift related incident.</a:t>
            </a:r>
          </a:p>
          <a:p>
            <a:endParaRPr lang="en-US" sz="3600" dirty="0" smtClean="0">
              <a:solidFill>
                <a:srgbClr val="4C5A6A"/>
              </a:solidFill>
            </a:endParaRPr>
          </a:p>
          <a:p>
            <a:r>
              <a:rPr lang="en-US" sz="3600" dirty="0" smtClean="0">
                <a:solidFill>
                  <a:srgbClr val="4C5A6A"/>
                </a:solidFill>
              </a:rPr>
              <a:t>One out of every six occupational fatalities involve a forklift.</a:t>
            </a:r>
          </a:p>
          <a:p>
            <a:pPr>
              <a:buNone/>
            </a:pPr>
            <a:endParaRPr lang="en-US" sz="3600" dirty="0" smtClean="0">
              <a:solidFill>
                <a:srgbClr val="4C5A6A"/>
              </a:solidFill>
            </a:endParaRPr>
          </a:p>
          <a:p>
            <a:r>
              <a:rPr lang="en-US" sz="36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44%</a:t>
            </a:r>
            <a:r>
              <a:rPr lang="en-US" sz="3600" dirty="0" smtClean="0">
                <a:solidFill>
                  <a:srgbClr val="4C5A6A"/>
                </a:solidFill>
              </a:rPr>
              <a:t> of forklift incidents involve a </a:t>
            </a:r>
            <a:r>
              <a:rPr lang="en-US" sz="36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 pedestrian</a:t>
            </a:r>
            <a:r>
              <a:rPr lang="en-US" sz="3600" dirty="0" smtClean="0">
                <a:solidFill>
                  <a:srgbClr val="4C5A6A"/>
                </a:solidFill>
              </a:rPr>
              <a:t>.</a:t>
            </a:r>
            <a:endParaRPr lang="en-US" sz="3600" dirty="0">
              <a:solidFill>
                <a:srgbClr val="4C5A6A"/>
              </a:solidFill>
            </a:endParaRPr>
          </a:p>
        </p:txBody>
      </p: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Forklift – Pedestrian Interface</a:t>
            </a:r>
            <a:br>
              <a:rPr lang="en-US" dirty="0" smtClean="0"/>
            </a:br>
            <a:endParaRPr lang="en-US" dirty="0"/>
          </a:p>
        </p:txBody>
      </p:sp>
      <p:sp>
        <p:nvSpPr>
          <p:cNvPr id="3" name="Content Placeholder 2"/>
          <p:cNvSpPr>
            <a:spLocks noGrp="1"/>
          </p:cNvSpPr>
          <p:nvPr>
            <p:ph idx="1"/>
          </p:nvPr>
        </p:nvSpPr>
        <p:spPr>
          <a:noFill/>
          <a:effectLst>
            <a:glow rad="228600">
              <a:schemeClr val="accent2">
                <a:satMod val="175000"/>
                <a:alpha val="40000"/>
              </a:schemeClr>
            </a:glow>
          </a:effectLst>
        </p:spPr>
        <p:txBody>
          <a:bodyPr>
            <a:normAutofit/>
          </a:bodyPr>
          <a:lstStyle/>
          <a:p>
            <a:r>
              <a:rPr lang="en-US" sz="3600" dirty="0" smtClean="0">
                <a:solidFill>
                  <a:srgbClr val="4C5A6A"/>
                </a:solidFill>
              </a:rPr>
              <a:t>Wherever </a:t>
            </a:r>
            <a:r>
              <a:rPr lang="en-US" sz="36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forklifts</a:t>
            </a:r>
            <a:r>
              <a:rPr lang="en-US" sz="3600" dirty="0" smtClean="0">
                <a:solidFill>
                  <a:srgbClr val="4C5A6A"/>
                </a:solidFill>
              </a:rPr>
              <a:t> and </a:t>
            </a:r>
            <a:r>
              <a:rPr lang="en-US" sz="36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people</a:t>
            </a:r>
            <a:r>
              <a:rPr lang="en-US" sz="3600" dirty="0" smtClean="0">
                <a:solidFill>
                  <a:srgbClr val="4C5A6A"/>
                </a:solidFill>
              </a:rPr>
              <a:t>  share the same area, there is</a:t>
            </a:r>
            <a:r>
              <a:rPr lang="en-US" sz="36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 DANGER</a:t>
            </a:r>
            <a:r>
              <a:rPr lang="en-US" sz="3600" b="1" dirty="0" smtClean="0">
                <a:solidFill>
                  <a:srgbClr val="4C5A6A"/>
                </a:solidFill>
              </a:rPr>
              <a:t>.  </a:t>
            </a:r>
            <a:r>
              <a:rPr lang="en-US" sz="3600" dirty="0" smtClean="0">
                <a:solidFill>
                  <a:srgbClr val="4C5A6A"/>
                </a:solidFill>
              </a:rPr>
              <a:t>There are no exceptions.</a:t>
            </a:r>
          </a:p>
          <a:p>
            <a:pPr>
              <a:buNone/>
            </a:pPr>
            <a:endParaRPr lang="en-US" sz="3600" dirty="0" smtClean="0">
              <a:solidFill>
                <a:srgbClr val="4C5A6A"/>
              </a:solidFill>
            </a:endParaRPr>
          </a:p>
          <a:p>
            <a:r>
              <a:rPr lang="en-US" sz="3600" dirty="0" smtClean="0">
                <a:solidFill>
                  <a:srgbClr val="4C5A6A"/>
                </a:solidFill>
              </a:rPr>
              <a:t>In every collision involving a pedestrian and a forklift, </a:t>
            </a:r>
            <a:r>
              <a:rPr lang="en-US" sz="3600" b="1" dirty="0" smtClean="0">
                <a:solidFill>
                  <a:srgbClr val="4C5A6A"/>
                </a:solidFill>
              </a:rPr>
              <a:t>the pedestrian loses.</a:t>
            </a:r>
            <a:endParaRPr lang="en-US" sz="3600" b="1" dirty="0">
              <a:solidFill>
                <a:srgbClr val="4C5A6A"/>
              </a:solidFill>
            </a:endParaRPr>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Forklift Strikes Sawmill Worker</a:t>
            </a:r>
            <a:endParaRPr lang="en-US" dirty="0"/>
          </a:p>
        </p:txBody>
      </p:sp>
      <p:sp>
        <p:nvSpPr>
          <p:cNvPr id="3" name="Content Placeholder 2"/>
          <p:cNvSpPr>
            <a:spLocks noGrp="1"/>
          </p:cNvSpPr>
          <p:nvPr>
            <p:ph idx="1"/>
          </p:nvPr>
        </p:nvSpPr>
        <p:spPr/>
        <p:txBody>
          <a:bodyPr>
            <a:normAutofit/>
          </a:bodyPr>
          <a:lstStyle/>
          <a:p>
            <a:r>
              <a:rPr lang="en-US" sz="3600" dirty="0" smtClean="0">
                <a:solidFill>
                  <a:srgbClr val="4C5A6A"/>
                </a:solidFill>
              </a:rPr>
              <a:t>At approximately 3:40 p.m. on August 16, 1994, employee #1 was leaving a large sawmill after his shift.  He was walking west in a crosswalk on his way to the front office when he was struck by a forklift.  He sustained multiple fractures to the head and chest.</a:t>
            </a:r>
            <a:endParaRPr lang="en-US" sz="3600" dirty="0">
              <a:solidFill>
                <a:srgbClr val="4C5A6A"/>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Forklift – Pedestrian Interface</a:t>
            </a:r>
            <a:r>
              <a:rPr lang="en-US" dirty="0" smtClean="0"/>
              <a:t/>
            </a:r>
            <a:br>
              <a:rPr lang="en-US" dirty="0" smtClean="0"/>
            </a:br>
            <a:r>
              <a:rPr lang="en-US" b="1" dirty="0" smtClean="0"/>
              <a:t>One More Time</a:t>
            </a:r>
            <a:endParaRPr lang="en-US" b="1" dirty="0"/>
          </a:p>
        </p:txBody>
      </p:sp>
      <p:sp>
        <p:nvSpPr>
          <p:cNvPr id="3" name="Content Placeholder 2"/>
          <p:cNvSpPr>
            <a:spLocks noGrp="1"/>
          </p:cNvSpPr>
          <p:nvPr>
            <p:ph idx="1"/>
          </p:nvPr>
        </p:nvSpPr>
        <p:spPr/>
        <p:txBody>
          <a:bodyPr/>
          <a:lstStyle/>
          <a:p>
            <a:pPr>
              <a:buNone/>
            </a:pPr>
            <a:r>
              <a:rPr lang="en-US" dirty="0" smtClean="0"/>
              <a:t>	</a:t>
            </a:r>
          </a:p>
          <a:p>
            <a:pPr>
              <a:buNone/>
            </a:pPr>
            <a:endParaRPr lang="en-US" dirty="0" smtClean="0"/>
          </a:p>
          <a:p>
            <a:pPr>
              <a:buNone/>
            </a:pPr>
            <a:r>
              <a:rPr lang="en-US" dirty="0"/>
              <a:t>	</a:t>
            </a:r>
            <a:r>
              <a:rPr lang="en-US" sz="4400" dirty="0" smtClean="0">
                <a:solidFill>
                  <a:srgbClr val="4C5A6A"/>
                </a:solidFill>
              </a:rPr>
              <a:t>Wherever forklifts and people share the same area, there is </a:t>
            </a: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DANGER</a:t>
            </a:r>
            <a:r>
              <a:rPr lang="en-US" sz="4400" dirty="0" smtClean="0">
                <a:solidFill>
                  <a:srgbClr val="4C5A6A"/>
                </a:solidFill>
              </a:rPr>
              <a:t>.  There are no exceptions.</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Anyone want to share this pond for a Swim?</a:t>
            </a:r>
            <a:endParaRPr lang="en-US" dirty="0"/>
          </a:p>
        </p:txBody>
      </p:sp>
      <p:pic>
        <p:nvPicPr>
          <p:cNvPr id="4" name="Content Placeholder 3" descr="IMG_1807.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54691" y="1600200"/>
            <a:ext cx="6034617" cy="4525963"/>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Worker Struck By Forklift</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a:buNone/>
            </a:pPr>
            <a:r>
              <a:rPr lang="en-US" sz="2800" dirty="0" smtClean="0"/>
              <a:t>	</a:t>
            </a:r>
            <a:r>
              <a:rPr lang="en-US" sz="2800" dirty="0" smtClean="0">
                <a:solidFill>
                  <a:srgbClr val="4C5A6A"/>
                </a:solidFill>
              </a:rPr>
              <a:t>At approximately 2:00 p.m. on November 8, 2010, employee #1, a pedestrian, was struck in the chest by a pack of lumber being moved </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by a forklift</a:t>
            </a:r>
            <a:r>
              <a:rPr lang="en-US" sz="2800" dirty="0" smtClean="0">
                <a:solidFill>
                  <a:srgbClr val="4C5A6A"/>
                </a:solidFill>
              </a:rPr>
              <a:t>.  The load of lumber was unstable as the forklift approached a blind corner intersection.  Stacks of lumber were stored at the intersection which created the blind corner.  A collision with the load of lumber occurred as employee #1 began to round the corner.  Employee #1 died ten days later. </a:t>
            </a:r>
          </a:p>
          <a:p>
            <a:pPr>
              <a:buNone/>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600200"/>
          </a:xfrm>
        </p:spPr>
        <p:txBody>
          <a:bodyPr>
            <a:normAutofit fontScale="90000"/>
          </a:bodyPr>
          <a:lstStyle/>
          <a:p>
            <a:r>
              <a:rPr lang="en-US" b="1" dirty="0" smtClean="0"/>
              <a:t>Why are so many pedestrians injured by forklifts?</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endParaRPr lang="en-US" sz="4400" dirty="0" smtClean="0"/>
          </a:p>
          <a:p>
            <a:pPr>
              <a:buNone/>
            </a:pPr>
            <a:r>
              <a:rPr lang="en-US" sz="4400" dirty="0" smtClean="0"/>
              <a:t> There are </a:t>
            </a:r>
            <a:r>
              <a:rPr lang="en-US" sz="4400" b="1" dirty="0" smtClean="0">
                <a:solidFill>
                  <a:srgbClr val="00B0F0"/>
                </a:solidFill>
              </a:rPr>
              <a:t>four key points </a:t>
            </a:r>
            <a:r>
              <a:rPr lang="en-US" sz="4400" dirty="0" smtClean="0"/>
              <a:t>that everyone who works at a facility using forklifts need to know. </a:t>
            </a:r>
            <a:endParaRPr lang="en-US" sz="4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Timber Products Safety</a:t>
            </a:r>
          </a:p>
        </p:txBody>
      </p:sp>
      <p:sp>
        <p:nvSpPr>
          <p:cNvPr id="3" name="Content Placeholder 2"/>
          <p:cNvSpPr>
            <a:spLocks noGrp="1"/>
          </p:cNvSpPr>
          <p:nvPr>
            <p:ph idx="1"/>
          </p:nvPr>
        </p:nvSpPr>
        <p:spPr/>
        <p:txBody>
          <a:bodyPr>
            <a:normAutofit/>
          </a:bodyPr>
          <a:lstStyle/>
          <a:p>
            <a:pPr marL="342900" indent="-342900">
              <a:buFont typeface="Arial"/>
              <a:buChar char="•"/>
            </a:pPr>
            <a:r>
              <a:rPr lang="en-US" dirty="0">
                <a:solidFill>
                  <a:srgbClr val="4C5A6A"/>
                </a:solidFill>
              </a:rPr>
              <a:t>There is a high incidence of serious and fatal injuries in our industry.</a:t>
            </a:r>
          </a:p>
          <a:p>
            <a:pPr marL="342900" indent="-342900">
              <a:buFont typeface="Arial"/>
              <a:buChar char="•"/>
            </a:pPr>
            <a:r>
              <a:rPr lang="en-US" dirty="0">
                <a:solidFill>
                  <a:srgbClr val="4C5A6A"/>
                </a:solidFill>
              </a:rPr>
              <a:t>The Timber Products Manufacturers Association along with your employer recognizes the need for improved safety training for the industry.</a:t>
            </a:r>
          </a:p>
          <a:p>
            <a:pPr marL="342900" indent="-342900">
              <a:buFont typeface="Arial"/>
              <a:buChar char="•"/>
            </a:pPr>
            <a:r>
              <a:rPr lang="en-US" dirty="0">
                <a:solidFill>
                  <a:srgbClr val="4C5A6A"/>
                </a:solidFill>
              </a:rPr>
              <a:t>With a grant from OSHA, TPMA has developed the following training module to contribute toward the need for improved safety training and hazard recognition skills for those employed in America’s timber industry.</a:t>
            </a:r>
          </a:p>
          <a:p>
            <a:endParaRPr lang="en-US" dirty="0"/>
          </a:p>
        </p:txBody>
      </p:sp>
    </p:spTree>
    <p:extLst>
      <p:ext uri="{BB962C8B-B14F-4D97-AF65-F5344CB8AC3E}">
        <p14:creationId xmlns:p14="http://schemas.microsoft.com/office/powerpoint/2010/main" val="26158731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 #1</a:t>
            </a:r>
            <a:endParaRPr lang="en-US" dirty="0"/>
          </a:p>
        </p:txBody>
      </p:sp>
      <p:sp>
        <p:nvSpPr>
          <p:cNvPr id="3" name="Content Placeholder 2"/>
          <p:cNvSpPr>
            <a:spLocks noGrp="1"/>
          </p:cNvSpPr>
          <p:nvPr>
            <p:ph idx="1"/>
          </p:nvPr>
        </p:nvSpPr>
        <p:spPr/>
        <p:txBody>
          <a:bodyPr/>
          <a:lstStyle/>
          <a:p>
            <a:pPr lvl="0">
              <a:buNone/>
            </a:pPr>
            <a:r>
              <a:rPr lang="en-US" dirty="0" smtClean="0"/>
              <a:t>	</a:t>
            </a:r>
            <a:endParaRPr lang="en-US" dirty="0" smtClean="0">
              <a:solidFill>
                <a:schemeClr val="accent4"/>
              </a:solidFill>
            </a:endParaRPr>
          </a:p>
          <a:p>
            <a:pPr lvl="0">
              <a:buNone/>
            </a:pPr>
            <a:r>
              <a:rPr lang="en-US" dirty="0" smtClean="0">
                <a:solidFill>
                  <a:schemeClr val="accent4"/>
                </a:solidFill>
              </a:rPr>
              <a:t>	</a:t>
            </a:r>
            <a:r>
              <a:rPr lang="en-US" sz="4400" b="1" dirty="0" smtClean="0">
                <a:solidFill>
                  <a:srgbClr val="00B0F0"/>
                </a:solidFill>
              </a:rPr>
              <a:t>The forklift operator has limited visibility because of the mast, lift cylinders, chains and hydraulic hoses at the front of the truck.</a:t>
            </a:r>
          </a:p>
          <a:p>
            <a:pPr>
              <a:buNone/>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Driver Seat View</a:t>
            </a:r>
            <a:endParaRPr lang="en-US" dirty="0"/>
          </a:p>
        </p:txBody>
      </p:sp>
      <p:sp>
        <p:nvSpPr>
          <p:cNvPr id="3" name="Text Placeholder 2"/>
          <p:cNvSpPr>
            <a:spLocks noGrp="1"/>
          </p:cNvSpPr>
          <p:nvPr>
            <p:ph type="body" idx="1"/>
          </p:nvPr>
        </p:nvSpPr>
        <p:spPr/>
        <p:txBody>
          <a:bodyPr/>
          <a:lstStyle/>
          <a:p>
            <a:pPr algn="ctr"/>
            <a:r>
              <a:rPr lang="en-US" dirty="0" smtClean="0"/>
              <a:t> Honda CRV</a:t>
            </a:r>
            <a:endParaRPr lang="en-US" dirty="0"/>
          </a:p>
        </p:txBody>
      </p:sp>
      <p:pic>
        <p:nvPicPr>
          <p:cNvPr id="7" name="Content Placeholder 6" descr="IMG_3103.JPG"/>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57200" y="2635448"/>
            <a:ext cx="4040188" cy="3030141"/>
          </a:xfrm>
        </p:spPr>
      </p:pic>
      <p:sp>
        <p:nvSpPr>
          <p:cNvPr id="5" name="Text Placeholder 4"/>
          <p:cNvSpPr>
            <a:spLocks noGrp="1"/>
          </p:cNvSpPr>
          <p:nvPr>
            <p:ph type="body" sz="quarter" idx="3"/>
          </p:nvPr>
        </p:nvSpPr>
        <p:spPr/>
        <p:txBody>
          <a:bodyPr>
            <a:normAutofit/>
          </a:bodyPr>
          <a:lstStyle/>
          <a:p>
            <a:pPr algn="ctr"/>
            <a:r>
              <a:rPr lang="en-US" dirty="0" smtClean="0"/>
              <a:t>If The CRV Was A Forklift</a:t>
            </a:r>
            <a:endParaRPr lang="en-US" dirty="0"/>
          </a:p>
        </p:txBody>
      </p:sp>
      <p:pic>
        <p:nvPicPr>
          <p:cNvPr id="8" name="Content Placeholder 7" descr="IMG_3100.JPG"/>
          <p:cNvPicPr>
            <a:picLocks noGrp="1" noChangeAspect="1"/>
          </p:cNvPicPr>
          <p:nvPr>
            <p:ph sz="quarter" idx="4"/>
          </p:nvPr>
        </p:nvPicPr>
        <p:blipFill>
          <a:blip r:embed="rId3" cstate="email">
            <a:extLst>
              <a:ext uri="{28A0092B-C50C-407E-A947-70E740481C1C}">
                <a14:useLocalDpi xmlns:a14="http://schemas.microsoft.com/office/drawing/2010/main"/>
              </a:ext>
            </a:extLst>
          </a:blip>
          <a:stretch>
            <a:fillRect/>
          </a:stretch>
        </p:blipFill>
        <p:spPr>
          <a:xfrm>
            <a:off x="4645025" y="2634853"/>
            <a:ext cx="4041775" cy="3031331"/>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 #2</a:t>
            </a:r>
            <a:endParaRPr lang="en-US" dirty="0"/>
          </a:p>
        </p:txBody>
      </p:sp>
      <p:sp>
        <p:nvSpPr>
          <p:cNvPr id="3" name="Content Placeholder 2"/>
          <p:cNvSpPr>
            <a:spLocks noGrp="1"/>
          </p:cNvSpPr>
          <p:nvPr>
            <p:ph idx="1"/>
          </p:nvPr>
        </p:nvSpPr>
        <p:spPr/>
        <p:txBody>
          <a:bodyPr/>
          <a:lstStyle/>
          <a:p>
            <a:pPr lvl="0">
              <a:buNone/>
            </a:pPr>
            <a:r>
              <a:rPr lang="en-US" dirty="0" smtClean="0"/>
              <a:t>	</a:t>
            </a:r>
            <a:r>
              <a:rPr lang="en-US" sz="4400" b="1" dirty="0" smtClean="0">
                <a:solidFill>
                  <a:srgbClr val="00B0F0"/>
                </a:solidFill>
              </a:rPr>
              <a:t>Forklift operators have limited visibility when traveling in reverse because their seats face forward and they must turn their heads and look over their shoulder.</a:t>
            </a:r>
          </a:p>
          <a:p>
            <a:pPr>
              <a:buNone/>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Limited Field of Vision</a:t>
            </a:r>
            <a:br>
              <a:rPr lang="en-US" dirty="0" smtClean="0"/>
            </a:br>
            <a:endParaRPr lang="en-US" dirty="0"/>
          </a:p>
        </p:txBody>
      </p:sp>
      <p:pic>
        <p:nvPicPr>
          <p:cNvPr id="4" name="Content Placeholder 3" descr="DSC02017.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554691" y="1600200"/>
            <a:ext cx="6034617" cy="4525963"/>
          </a:xfrm>
          <a:solidFill>
            <a:schemeClr val="bg1"/>
          </a:solidFill>
          <a:ln>
            <a:solidFill>
              <a:schemeClr val="bg1"/>
            </a:solidFill>
          </a:ln>
        </p:spPr>
      </p:pic>
      <p:sp>
        <p:nvSpPr>
          <p:cNvPr id="13" name="TextBox 12"/>
          <p:cNvSpPr txBox="1"/>
          <p:nvPr/>
        </p:nvSpPr>
        <p:spPr>
          <a:xfrm>
            <a:off x="4343400" y="4267200"/>
            <a:ext cx="1079142" cy="369332"/>
          </a:xfrm>
          <a:prstGeom prst="rect">
            <a:avLst/>
          </a:prstGeom>
          <a:solidFill>
            <a:srgbClr val="FF0000"/>
          </a:solidFill>
        </p:spPr>
        <p:txBody>
          <a:bodyPr wrap="none" rtlCol="0">
            <a:spAutoFit/>
          </a:bodyPr>
          <a:lstStyle/>
          <a:p>
            <a:r>
              <a:rPr lang="en-US" dirty="0" smtClean="0">
                <a:solidFill>
                  <a:schemeClr val="bg1"/>
                </a:solidFill>
              </a:rPr>
              <a:t>No Vision</a:t>
            </a:r>
            <a:endParaRPr lang="en-US" dirty="0">
              <a:solidFill>
                <a:schemeClr val="bg1"/>
              </a:solidFill>
            </a:endParaRPr>
          </a:p>
        </p:txBody>
      </p:sp>
      <p:sp>
        <p:nvSpPr>
          <p:cNvPr id="11" name="TextBox 10"/>
          <p:cNvSpPr txBox="1"/>
          <p:nvPr/>
        </p:nvSpPr>
        <p:spPr>
          <a:xfrm>
            <a:off x="2971800" y="4495800"/>
            <a:ext cx="755335" cy="369332"/>
          </a:xfrm>
          <a:prstGeom prst="rect">
            <a:avLst/>
          </a:prstGeom>
          <a:solidFill>
            <a:schemeClr val="bg1"/>
          </a:solidFill>
        </p:spPr>
        <p:txBody>
          <a:bodyPr wrap="none" rtlCol="0">
            <a:spAutoFit/>
          </a:bodyPr>
          <a:lstStyle/>
          <a:p>
            <a:r>
              <a:rPr lang="en-US" dirty="0" smtClean="0"/>
              <a:t>Vision</a:t>
            </a:r>
            <a:endParaRPr lang="en-US" dirty="0"/>
          </a:p>
        </p:txBody>
      </p:sp>
      <p:cxnSp>
        <p:nvCxnSpPr>
          <p:cNvPr id="21" name="Straight Arrow Connector 20"/>
          <p:cNvCxnSpPr/>
          <p:nvPr/>
        </p:nvCxnSpPr>
        <p:spPr>
          <a:xfrm flipH="1">
            <a:off x="1981200" y="3124200"/>
            <a:ext cx="990600" cy="26670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971800" y="3124200"/>
            <a:ext cx="1828800" cy="25908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971800" y="3124200"/>
            <a:ext cx="4419600" cy="4572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sequence of events lead to incidents</a:t>
            </a:r>
          </a:p>
        </p:txBody>
      </p:sp>
      <p:sp>
        <p:nvSpPr>
          <p:cNvPr id="3" name="Content Placeholder 2"/>
          <p:cNvSpPr>
            <a:spLocks noGrp="1"/>
          </p:cNvSpPr>
          <p:nvPr>
            <p:ph idx="1"/>
          </p:nvPr>
        </p:nvSpPr>
        <p:spPr/>
        <p:txBody>
          <a:bodyPr>
            <a:noAutofit/>
          </a:bodyPr>
          <a:lstStyle/>
          <a:p>
            <a:pPr algn="ctr">
              <a:buNone/>
            </a:pPr>
            <a:r>
              <a:rPr lang="en-US" b="1" dirty="0">
                <a:solidFill>
                  <a:srgbClr val="4C5A6A"/>
                </a:solidFill>
              </a:rPr>
              <a:t>The </a:t>
            </a:r>
            <a:r>
              <a:rPr lang="en-US" b="1" dirty="0" smtClean="0">
                <a:solidFill>
                  <a:srgbClr val="4C5A6A"/>
                </a:solidFill>
              </a:rPr>
              <a:t>Hazards</a:t>
            </a:r>
            <a:endParaRPr lang="en-US" b="1" dirty="0">
              <a:solidFill>
                <a:srgbClr val="4C5A6A"/>
              </a:solidFill>
            </a:endParaRPr>
          </a:p>
          <a:p>
            <a:pPr algn="ctr">
              <a:buNone/>
            </a:pPr>
            <a:r>
              <a:rPr lang="en-US" dirty="0" smtClean="0">
                <a:solidFill>
                  <a:srgbClr val="79463D"/>
                </a:solidFill>
              </a:rPr>
              <a:t>(limited vision for the operator)</a:t>
            </a:r>
          </a:p>
          <a:p>
            <a:pPr algn="ctr">
              <a:buNone/>
            </a:pPr>
            <a:r>
              <a:rPr lang="en-US" dirty="0" smtClean="0">
                <a:solidFill>
                  <a:srgbClr val="79463D"/>
                </a:solidFill>
              </a:rPr>
              <a:t>(head down walking toward a moving forklift)</a:t>
            </a:r>
          </a:p>
          <a:p>
            <a:pPr algn="ctr">
              <a:buNone/>
            </a:pPr>
            <a:endParaRPr lang="en-US" dirty="0" smtClean="0">
              <a:solidFill>
                <a:srgbClr val="4C5A6A"/>
              </a:solidFill>
            </a:endParaRPr>
          </a:p>
          <a:p>
            <a:pPr algn="ctr">
              <a:buNone/>
            </a:pPr>
            <a:endParaRPr lang="en-US" dirty="0" smtClean="0">
              <a:solidFill>
                <a:srgbClr val="4C5A6A"/>
              </a:solidFill>
            </a:endParaRPr>
          </a:p>
          <a:p>
            <a:pPr algn="ctr">
              <a:buNone/>
            </a:pPr>
            <a:r>
              <a:rPr lang="en-US" b="1" dirty="0" smtClean="0">
                <a:solidFill>
                  <a:srgbClr val="4C5A6A"/>
                </a:solidFill>
              </a:rPr>
              <a:t>The </a:t>
            </a:r>
            <a:r>
              <a:rPr lang="en-US" b="1" dirty="0">
                <a:solidFill>
                  <a:srgbClr val="4C5A6A"/>
                </a:solidFill>
              </a:rPr>
              <a:t>Event  </a:t>
            </a:r>
          </a:p>
          <a:p>
            <a:pPr algn="ctr">
              <a:buNone/>
            </a:pPr>
            <a:r>
              <a:rPr lang="en-US" dirty="0" smtClean="0">
                <a:solidFill>
                  <a:srgbClr val="79463D"/>
                </a:solidFill>
              </a:rPr>
              <a:t>(forklift and pedestrian moving toward each other)</a:t>
            </a:r>
          </a:p>
          <a:p>
            <a:pPr algn="ctr">
              <a:buNone/>
            </a:pPr>
            <a:endParaRPr lang="en-US" dirty="0" smtClean="0">
              <a:solidFill>
                <a:srgbClr val="4C5A6A"/>
              </a:solidFill>
            </a:endParaRPr>
          </a:p>
          <a:p>
            <a:pPr algn="ctr">
              <a:buNone/>
            </a:pPr>
            <a:endParaRPr lang="en-US" dirty="0">
              <a:solidFill>
                <a:srgbClr val="4C5A6A"/>
              </a:solidFill>
            </a:endParaRPr>
          </a:p>
          <a:p>
            <a:pPr algn="ctr">
              <a:buNone/>
            </a:pPr>
            <a:r>
              <a:rPr lang="en-US" b="1" dirty="0" smtClean="0">
                <a:solidFill>
                  <a:srgbClr val="4C5A6A"/>
                </a:solidFill>
              </a:rPr>
              <a:t>The Result</a:t>
            </a:r>
          </a:p>
          <a:p>
            <a:pPr algn="ctr">
              <a:buNone/>
            </a:pPr>
            <a:r>
              <a:rPr lang="en-US" dirty="0" smtClean="0">
                <a:solidFill>
                  <a:srgbClr val="79463D"/>
                </a:solidFill>
              </a:rPr>
              <a:t>(</a:t>
            </a:r>
            <a:r>
              <a:rPr lang="en-US" dirty="0">
                <a:solidFill>
                  <a:srgbClr val="79463D"/>
                </a:solidFill>
              </a:rPr>
              <a:t>Incident)</a:t>
            </a:r>
          </a:p>
        </p:txBody>
      </p:sp>
      <p:sp>
        <p:nvSpPr>
          <p:cNvPr id="4" name="Down Arrow 3"/>
          <p:cNvSpPr/>
          <p:nvPr/>
        </p:nvSpPr>
        <p:spPr>
          <a:xfrm>
            <a:off x="4343400" y="2895600"/>
            <a:ext cx="381000" cy="72961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Down Arrow 4"/>
          <p:cNvSpPr/>
          <p:nvPr/>
        </p:nvSpPr>
        <p:spPr>
          <a:xfrm>
            <a:off x="4343400" y="4648200"/>
            <a:ext cx="399143" cy="80581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901166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Limited Vision</a:t>
            </a:r>
            <a:endParaRPr lang="en-US" dirty="0"/>
          </a:p>
        </p:txBody>
      </p:sp>
      <p:sp>
        <p:nvSpPr>
          <p:cNvPr id="3" name="Content Placeholder 2"/>
          <p:cNvSpPr>
            <a:spLocks noGrp="1"/>
          </p:cNvSpPr>
          <p:nvPr>
            <p:ph idx="1"/>
          </p:nvPr>
        </p:nvSpPr>
        <p:spPr/>
        <p:txBody>
          <a:bodyPr/>
          <a:lstStyle/>
          <a:p>
            <a:endParaRPr lang="en-US" dirty="0"/>
          </a:p>
        </p:txBody>
      </p:sp>
      <p:pic>
        <p:nvPicPr>
          <p:cNvPr id="5017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4200" y="1371600"/>
            <a:ext cx="7975600" cy="5048250"/>
          </a:xfrm>
          <a:prstGeom prst="rect">
            <a:avLst/>
          </a:prstGeom>
          <a:noFill/>
          <a:ln w="9525">
            <a:noFill/>
            <a:miter lim="800000"/>
            <a:headEnd/>
            <a:tailEnd/>
          </a:ln>
        </p:spPr>
      </p:pic>
      <p:cxnSp>
        <p:nvCxnSpPr>
          <p:cNvPr id="6" name="Straight Arrow Connector 5"/>
          <p:cNvCxnSpPr/>
          <p:nvPr/>
        </p:nvCxnSpPr>
        <p:spPr>
          <a:xfrm>
            <a:off x="3581400" y="2362200"/>
            <a:ext cx="4724400" cy="17526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685800" y="2362200"/>
            <a:ext cx="2895600" cy="9144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905000" y="3200400"/>
            <a:ext cx="3886200" cy="369332"/>
          </a:xfrm>
          <a:prstGeom prst="rect">
            <a:avLst/>
          </a:prstGeom>
          <a:solidFill>
            <a:schemeClr val="bg1"/>
          </a:solidFill>
        </p:spPr>
        <p:txBody>
          <a:bodyPr wrap="square" rtlCol="0">
            <a:spAutoFit/>
          </a:bodyPr>
          <a:lstStyle/>
          <a:p>
            <a:pPr algn="ctr"/>
            <a:r>
              <a:rPr lang="en-US" dirty="0" smtClean="0"/>
              <a:t>Vision Area</a:t>
            </a:r>
            <a:endParaRPr lang="en-US" dirty="0"/>
          </a:p>
        </p:txBody>
      </p:sp>
      <p:sp>
        <p:nvSpPr>
          <p:cNvPr id="8" name="TextBox 7"/>
          <p:cNvSpPr txBox="1"/>
          <p:nvPr/>
        </p:nvSpPr>
        <p:spPr>
          <a:xfrm>
            <a:off x="838200" y="1828800"/>
            <a:ext cx="1981200" cy="646331"/>
          </a:xfrm>
          <a:prstGeom prst="rect">
            <a:avLst/>
          </a:prstGeom>
          <a:solidFill>
            <a:srgbClr val="FF0000"/>
          </a:solidFill>
        </p:spPr>
        <p:txBody>
          <a:bodyPr wrap="square" rtlCol="0">
            <a:spAutoFit/>
          </a:bodyPr>
          <a:lstStyle/>
          <a:p>
            <a:r>
              <a:rPr lang="en-US" dirty="0" smtClean="0"/>
              <a:t>No Vision on Left</a:t>
            </a:r>
          </a:p>
          <a:p>
            <a:r>
              <a:rPr lang="en-US" dirty="0" smtClean="0"/>
              <a:t>Side of this truck</a:t>
            </a:r>
            <a:endParaRPr lang="en-US" dirty="0"/>
          </a:p>
        </p:txBody>
      </p:sp>
      <p:pic>
        <p:nvPicPr>
          <p:cNvPr id="10" name="Picture 2" descr="C:\Users\Owner\AppData\Local\Microsoft\Windows\Temporary Internet Files\Content.IE5\G3VXR8UT\MC900440181[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2971800"/>
            <a:ext cx="962025" cy="2438400"/>
          </a:xfrm>
          <a:prstGeom prst="rect">
            <a:avLst/>
          </a:prstGeom>
          <a:noFill/>
        </p:spPr>
      </p:pic>
    </p:spTree>
  </p:cSld>
  <p:clrMapOvr>
    <a:masterClrMapping/>
  </p:clrMapOvr>
  <p:transition spd="slow" advTm="14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Temporary Blind Corner</a:t>
            </a:r>
            <a:endParaRPr lang="en-US" dirty="0"/>
          </a:p>
        </p:txBody>
      </p:sp>
      <p:sp>
        <p:nvSpPr>
          <p:cNvPr id="3" name="Content Placeholder 2"/>
          <p:cNvSpPr>
            <a:spLocks noGrp="1"/>
          </p:cNvSpPr>
          <p:nvPr>
            <p:ph idx="1"/>
          </p:nvPr>
        </p:nvSpPr>
        <p:spPr/>
        <p:txBody>
          <a:bodyPr/>
          <a:lstStyle/>
          <a:p>
            <a:endParaRPr lang="en-US" dirty="0"/>
          </a:p>
        </p:txBody>
      </p:sp>
      <p:pic>
        <p:nvPicPr>
          <p:cNvPr id="522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4200" y="1371600"/>
            <a:ext cx="7975600" cy="5048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Blind Corners</a:t>
            </a:r>
            <a:endParaRPr lang="en-US" dirty="0"/>
          </a:p>
        </p:txBody>
      </p:sp>
      <p:pic>
        <p:nvPicPr>
          <p:cNvPr id="4" name="Content Placeholder 3" descr="DSC02016.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554691" y="1600200"/>
            <a:ext cx="6034617" cy="4525963"/>
          </a:xfrm>
        </p:spPr>
      </p:pic>
      <p:sp>
        <p:nvSpPr>
          <p:cNvPr id="5" name="TextBox 4"/>
          <p:cNvSpPr txBox="1"/>
          <p:nvPr/>
        </p:nvSpPr>
        <p:spPr>
          <a:xfrm>
            <a:off x="2743200" y="3962400"/>
            <a:ext cx="636906" cy="369332"/>
          </a:xfrm>
          <a:prstGeom prst="rect">
            <a:avLst/>
          </a:prstGeom>
          <a:solidFill>
            <a:schemeClr val="bg1"/>
          </a:solidFill>
        </p:spPr>
        <p:txBody>
          <a:bodyPr wrap="none" rtlCol="0">
            <a:spAutoFit/>
          </a:bodyPr>
          <a:lstStyle/>
          <a:p>
            <a:r>
              <a:rPr lang="en-US" dirty="0" smtClean="0"/>
              <a:t>Here</a:t>
            </a:r>
            <a:endParaRPr lang="en-US" dirty="0"/>
          </a:p>
        </p:txBody>
      </p:sp>
      <p:sp>
        <p:nvSpPr>
          <p:cNvPr id="6" name="Rectangle 5"/>
          <p:cNvSpPr/>
          <p:nvPr/>
        </p:nvSpPr>
        <p:spPr>
          <a:xfrm>
            <a:off x="5029200" y="3429000"/>
            <a:ext cx="636906" cy="369332"/>
          </a:xfrm>
          <a:prstGeom prst="rect">
            <a:avLst/>
          </a:prstGeom>
          <a:solidFill>
            <a:schemeClr val="bg1"/>
          </a:solidFill>
        </p:spPr>
        <p:txBody>
          <a:bodyPr wrap="none">
            <a:spAutoFit/>
          </a:bodyPr>
          <a:lstStyle/>
          <a:p>
            <a:r>
              <a:rPr lang="en-US" dirty="0" smtClean="0"/>
              <a:t>Here</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group exercise #1</a:t>
            </a:r>
            <a:endParaRPr lang="en-US" dirty="0"/>
          </a:p>
        </p:txBody>
      </p:sp>
      <p:sp>
        <p:nvSpPr>
          <p:cNvPr id="3" name="Content Placeholder 2"/>
          <p:cNvSpPr>
            <a:spLocks noGrp="1"/>
          </p:cNvSpPr>
          <p:nvPr>
            <p:ph idx="1"/>
          </p:nvPr>
        </p:nvSpPr>
        <p:spPr/>
        <p:txBody>
          <a:bodyPr>
            <a:normAutofit/>
          </a:bodyPr>
          <a:lstStyle/>
          <a:p>
            <a:r>
              <a:rPr lang="en-US" dirty="0" smtClean="0">
                <a:solidFill>
                  <a:schemeClr val="accent4"/>
                </a:solidFill>
              </a:rPr>
              <a:t>At approximately 11:55 p.m. on October 16, 2007, Employee #1 wearing a dark color hooded jacket entered the sawmill through the walk area designated for pedestrian traffic.  This area passes through an area where there is forklift traffic.  As Employee #1 was crossing the cross walk, a forklift was travelling through the area to get one last load of lumber from inside the sawmill before the end of the shift.  The area is lighted, but it was raining very hard.  The forklift operator did not see Employee #1 and struck him.  Employee #1 was transported to the hospital where he was admitted for treatment.</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 #3</a:t>
            </a:r>
            <a:endParaRPr lang="en-US" dirty="0"/>
          </a:p>
        </p:txBody>
      </p:sp>
      <p:sp>
        <p:nvSpPr>
          <p:cNvPr id="3" name="Content Placeholder 2"/>
          <p:cNvSpPr>
            <a:spLocks noGrp="1"/>
          </p:cNvSpPr>
          <p:nvPr>
            <p:ph idx="1"/>
          </p:nvPr>
        </p:nvSpPr>
        <p:spPr/>
        <p:txBody>
          <a:bodyPr/>
          <a:lstStyle/>
          <a:p>
            <a:pPr lvl="0">
              <a:buNone/>
            </a:pPr>
            <a:r>
              <a:rPr lang="en-US" sz="4400" dirty="0" smtClean="0"/>
              <a:t> </a:t>
            </a:r>
            <a:r>
              <a:rPr lang="en-US" sz="4400" b="1" dirty="0" smtClean="0">
                <a:solidFill>
                  <a:srgbClr val="00B0F0"/>
                </a:solidFill>
              </a:rPr>
              <a:t>Forklifts steer with their rear wheels so any turning will cause the rear end of the forklift to go in the opposite direction.</a:t>
            </a:r>
          </a:p>
          <a:p>
            <a:pPr>
              <a:buNone/>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Training Module</a:t>
            </a:r>
          </a:p>
        </p:txBody>
      </p:sp>
      <p:sp>
        <p:nvSpPr>
          <p:cNvPr id="3" name="Content Placeholder 2"/>
          <p:cNvSpPr>
            <a:spLocks noGrp="1"/>
          </p:cNvSpPr>
          <p:nvPr>
            <p:ph idx="1"/>
          </p:nvPr>
        </p:nvSpPr>
        <p:spPr/>
        <p:txBody>
          <a:bodyPr/>
          <a:lstStyle/>
          <a:p>
            <a:r>
              <a:rPr lang="en-US" dirty="0">
                <a:solidFill>
                  <a:srgbClr val="4C5A6A"/>
                </a:solidFill>
              </a:rPr>
              <a:t>Uses adult learning techniques</a:t>
            </a:r>
          </a:p>
          <a:p>
            <a:r>
              <a:rPr lang="en-US" dirty="0">
                <a:solidFill>
                  <a:srgbClr val="4C5A6A"/>
                </a:solidFill>
              </a:rPr>
              <a:t>Photos and video of actual practices </a:t>
            </a:r>
            <a:r>
              <a:rPr lang="en-US" dirty="0" smtClean="0">
                <a:solidFill>
                  <a:srgbClr val="4C5A6A"/>
                </a:solidFill>
              </a:rPr>
              <a:t>in the timber products industry</a:t>
            </a:r>
            <a:endParaRPr lang="en-US" dirty="0">
              <a:solidFill>
                <a:srgbClr val="4C5A6A"/>
              </a:solidFill>
            </a:endParaRPr>
          </a:p>
          <a:p>
            <a:r>
              <a:rPr lang="en-US" dirty="0">
                <a:solidFill>
                  <a:srgbClr val="4C5A6A"/>
                </a:solidFill>
              </a:rPr>
              <a:t>Interviews with experienced timber industry workers</a:t>
            </a:r>
          </a:p>
          <a:p>
            <a:r>
              <a:rPr lang="en-US" dirty="0" smtClean="0">
                <a:solidFill>
                  <a:srgbClr val="4C5A6A"/>
                </a:solidFill>
              </a:rPr>
              <a:t>Short interactive exercises</a:t>
            </a:r>
            <a:endParaRPr lang="en-US" dirty="0">
              <a:solidFill>
                <a:srgbClr val="4C5A6A"/>
              </a:solidFill>
            </a:endParaRPr>
          </a:p>
          <a:p>
            <a:r>
              <a:rPr lang="en-US" dirty="0">
                <a:solidFill>
                  <a:srgbClr val="4C5A6A"/>
                </a:solidFill>
              </a:rPr>
              <a:t>New techniques for recognizing hazards</a:t>
            </a:r>
          </a:p>
          <a:p>
            <a:endParaRPr lang="en-US" dirty="0"/>
          </a:p>
        </p:txBody>
      </p:sp>
    </p:spTree>
    <p:extLst>
      <p:ext uri="{BB962C8B-B14F-4D97-AF65-F5344CB8AC3E}">
        <p14:creationId xmlns:p14="http://schemas.microsoft.com/office/powerpoint/2010/main" val="22810098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Steering Differences</a:t>
            </a:r>
            <a:endParaRPr lang="en-US" dirty="0"/>
          </a:p>
        </p:txBody>
      </p:sp>
      <p:sp>
        <p:nvSpPr>
          <p:cNvPr id="3" name="Text Placeholder 2"/>
          <p:cNvSpPr>
            <a:spLocks noGrp="1"/>
          </p:cNvSpPr>
          <p:nvPr>
            <p:ph type="body" idx="1"/>
          </p:nvPr>
        </p:nvSpPr>
        <p:spPr/>
        <p:txBody>
          <a:bodyPr/>
          <a:lstStyle/>
          <a:p>
            <a:pPr algn="ctr"/>
            <a:r>
              <a:rPr lang="en-US" dirty="0" smtClean="0"/>
              <a:t>Front Wheels</a:t>
            </a:r>
            <a:endParaRPr lang="en-US" dirty="0"/>
          </a:p>
        </p:txBody>
      </p:sp>
      <p:pic>
        <p:nvPicPr>
          <p:cNvPr id="7" name="Content Placeholder 6" descr="002.JPG"/>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57200" y="2635448"/>
            <a:ext cx="4040188" cy="3030141"/>
          </a:xfrm>
        </p:spPr>
      </p:pic>
      <p:sp>
        <p:nvSpPr>
          <p:cNvPr id="5" name="Text Placeholder 4"/>
          <p:cNvSpPr>
            <a:spLocks noGrp="1"/>
          </p:cNvSpPr>
          <p:nvPr>
            <p:ph type="body" sz="quarter" idx="3"/>
          </p:nvPr>
        </p:nvSpPr>
        <p:spPr/>
        <p:txBody>
          <a:bodyPr/>
          <a:lstStyle/>
          <a:p>
            <a:pPr algn="ctr"/>
            <a:r>
              <a:rPr lang="en-US" dirty="0" smtClean="0"/>
              <a:t>Rear Wheels</a:t>
            </a:r>
            <a:endParaRPr lang="en-US" dirty="0"/>
          </a:p>
        </p:txBody>
      </p:sp>
      <p:pic>
        <p:nvPicPr>
          <p:cNvPr id="9" name="Content Placeholder 3" descr="DSC02018.JPG"/>
          <p:cNvPicPr>
            <a:picLocks noGrp="1" noChangeAspect="1"/>
          </p:cNvPicPr>
          <p:nvPr>
            <p:ph sz="quarter" idx="4"/>
          </p:nvPr>
        </p:nvPicPr>
        <p:blipFill>
          <a:blip r:embed="rId3" cstate="email">
            <a:extLst>
              <a:ext uri="{28A0092B-C50C-407E-A947-70E740481C1C}">
                <a14:useLocalDpi xmlns:a14="http://schemas.microsoft.com/office/drawing/2010/main"/>
              </a:ext>
            </a:extLst>
          </a:blip>
          <a:stretch>
            <a:fillRect/>
          </a:stretch>
        </p:blipFill>
        <p:spPr>
          <a:xfrm>
            <a:off x="4645025" y="2634853"/>
            <a:ext cx="4041775" cy="3031331"/>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Rear End Swing</a:t>
            </a:r>
            <a:endParaRPr lang="en-US" dirty="0"/>
          </a:p>
        </p:txBody>
      </p:sp>
      <p:pic>
        <p:nvPicPr>
          <p:cNvPr id="5" name="Picture 3"/>
          <p:cNvPicPr>
            <a:picLocks noGrp="1" noChangeAspect="1" noChangeArrowheads="1"/>
          </p:cNvPicPr>
          <p:nvPr>
            <p:ph sz="half" idx="1"/>
          </p:nvPr>
        </p:nvPicPr>
        <p:blipFill>
          <a:blip r:embed="rId2" cstate="print"/>
          <a:srcRect/>
          <a:stretch>
            <a:fillRect/>
          </a:stretch>
        </p:blipFill>
        <p:spPr bwMode="auto">
          <a:xfrm>
            <a:off x="547418" y="2181784"/>
            <a:ext cx="3858164" cy="3362795"/>
          </a:xfrm>
          <a:prstGeom prst="rect">
            <a:avLst/>
          </a:prstGeom>
          <a:noFill/>
        </p:spPr>
      </p:pic>
      <p:pic>
        <p:nvPicPr>
          <p:cNvPr id="6" name="Picture 2"/>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4648200" y="2438400"/>
            <a:ext cx="4038600" cy="3028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Rear End Swing Can Take You Out  </a:t>
            </a:r>
            <a:endParaRPr lang="en-US" dirty="0"/>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8200" y="1524000"/>
            <a:ext cx="72390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 #4</a:t>
            </a:r>
            <a:endParaRPr lang="en-US" dirty="0"/>
          </a:p>
        </p:txBody>
      </p:sp>
      <p:sp>
        <p:nvSpPr>
          <p:cNvPr id="3" name="Content Placeholder 2"/>
          <p:cNvSpPr>
            <a:spLocks noGrp="1"/>
          </p:cNvSpPr>
          <p:nvPr>
            <p:ph idx="1"/>
          </p:nvPr>
        </p:nvSpPr>
        <p:spPr/>
        <p:txBody>
          <a:bodyPr/>
          <a:lstStyle/>
          <a:p>
            <a:pPr lvl="0" algn="ctr">
              <a:buNone/>
            </a:pPr>
            <a:endParaRPr lang="en-US" sz="4800" dirty="0" smtClean="0"/>
          </a:p>
          <a:p>
            <a:pPr lvl="0" algn="ctr">
              <a:buNone/>
            </a:pPr>
            <a:endParaRPr lang="en-US" sz="4800" dirty="0"/>
          </a:p>
          <a:p>
            <a:pPr lvl="0" algn="ctr">
              <a:buNone/>
            </a:pPr>
            <a:r>
              <a:rPr lang="en-US" sz="4400" b="1" dirty="0" smtClean="0">
                <a:solidFill>
                  <a:srgbClr val="00B0F0"/>
                </a:solidFill>
              </a:rPr>
              <a:t>Forklifts do not stop quickly.</a:t>
            </a:r>
          </a:p>
          <a:p>
            <a:pPr>
              <a:buNone/>
            </a:pP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Point #</a:t>
            </a:r>
            <a:r>
              <a:rPr lang="en-US" dirty="0" smtClean="0"/>
              <a:t>4: Forklift Stopping Distance</a:t>
            </a:r>
            <a:endParaRPr lang="en-US" b="1" dirty="0">
              <a:solidFill>
                <a:srgbClr val="FF0000"/>
              </a:solidFill>
            </a:endParaRPr>
          </a:p>
        </p:txBody>
      </p:sp>
      <p:sp>
        <p:nvSpPr>
          <p:cNvPr id="3" name="Text Placeholder 2"/>
          <p:cNvSpPr>
            <a:spLocks noGrp="1"/>
          </p:cNvSpPr>
          <p:nvPr>
            <p:ph type="body" idx="1"/>
          </p:nvPr>
        </p:nvSpPr>
        <p:spPr>
          <a:xfrm>
            <a:off x="76200" y="1676400"/>
            <a:ext cx="4008120" cy="639762"/>
          </a:xfrm>
        </p:spPr>
        <p:txBody>
          <a:bodyPr>
            <a:normAutofit fontScale="92500"/>
          </a:bodyPr>
          <a:lstStyle/>
          <a:p>
            <a:r>
              <a:rPr lang="en-US" dirty="0" smtClean="0"/>
              <a:t>           Stopping Distance (10 MPH) </a:t>
            </a:r>
            <a:endParaRPr lang="en-US" dirty="0"/>
          </a:p>
        </p:txBody>
      </p:sp>
      <p:pic>
        <p:nvPicPr>
          <p:cNvPr id="7" name="Picture 2"/>
          <p:cNvPicPr>
            <a:picLocks noGrp="1" noChangeAspect="1" noChangeArrowheads="1"/>
          </p:cNvPicPr>
          <p:nvPr>
            <p:ph sz="half" idx="2"/>
          </p:nvPr>
        </p:nvPicPr>
        <p:blipFill>
          <a:blip r:embed="rId4" cstate="print"/>
          <a:srcRect/>
          <a:stretch>
            <a:fillRect/>
          </a:stretch>
        </p:blipFill>
        <p:spPr bwMode="auto">
          <a:xfrm rot="21363722">
            <a:off x="6214260" y="2645576"/>
            <a:ext cx="1639222" cy="1281257"/>
          </a:xfrm>
          <a:prstGeom prst="rect">
            <a:avLst/>
          </a:prstGeom>
          <a:noFill/>
          <a:ln w="9525">
            <a:noFill/>
            <a:miter lim="800000"/>
            <a:headEnd/>
            <a:tailEnd/>
          </a:ln>
          <a:effectLst/>
        </p:spPr>
      </p:pic>
      <p:sp>
        <p:nvSpPr>
          <p:cNvPr id="5" name="Text Placeholder 4"/>
          <p:cNvSpPr>
            <a:spLocks noGrp="1"/>
          </p:cNvSpPr>
          <p:nvPr>
            <p:ph type="body" sz="quarter" idx="3"/>
          </p:nvPr>
        </p:nvSpPr>
        <p:spPr>
          <a:xfrm>
            <a:off x="4495800" y="1676400"/>
            <a:ext cx="3931920" cy="639762"/>
          </a:xfrm>
        </p:spPr>
        <p:txBody>
          <a:bodyPr/>
          <a:lstStyle/>
          <a:p>
            <a:r>
              <a:rPr lang="en-US" dirty="0" smtClean="0"/>
              <a:t>       Stopping </a:t>
            </a:r>
            <a:r>
              <a:rPr lang="en-US" dirty="0"/>
              <a:t>Distance (10 MPH)  </a:t>
            </a:r>
          </a:p>
        </p:txBody>
      </p:sp>
      <p:pic>
        <p:nvPicPr>
          <p:cNvPr id="10" name="Picture 2" descr="C:\Users\Owner\AppData\Local\Microsoft\Windows\Temporary Internet Files\Content.IE5\G3VXR8UT\MC900440181[1].wmf"/>
          <p:cNvPicPr>
            <a:picLocks noGrp="1" noChangeAspect="1" noChangeArrowheads="1"/>
          </p:cNvPicPr>
          <p:nvPr>
            <p:ph sz="quarter" idx="4"/>
          </p:nvPr>
        </p:nvPicPr>
        <p:blipFill>
          <a:blip r:embed="rId5" cstate="email">
            <a:extLst>
              <a:ext uri="{28A0092B-C50C-407E-A947-70E740481C1C}">
                <a14:useLocalDpi xmlns:a14="http://schemas.microsoft.com/office/drawing/2010/main"/>
              </a:ext>
            </a:extLst>
          </a:blip>
          <a:srcRect/>
          <a:stretch>
            <a:fillRect/>
          </a:stretch>
        </p:blipFill>
        <p:spPr bwMode="auto">
          <a:xfrm>
            <a:off x="4419600" y="2590800"/>
            <a:ext cx="596900" cy="1189831"/>
          </a:xfrm>
          <a:prstGeom prst="rect">
            <a:avLst/>
          </a:prstGeom>
          <a:noFill/>
        </p:spPr>
      </p:pic>
      <p:pic>
        <p:nvPicPr>
          <p:cNvPr id="57347" name="Picture 3" descr="C:\Users\Owner\AppData\Local\Microsoft\Windows\Temporary Internet Files\Content.IE5\3O9WMXRK\MC900440337[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590800" y="3886200"/>
            <a:ext cx="1885724" cy="1282578"/>
          </a:xfrm>
          <a:prstGeom prst="rect">
            <a:avLst/>
          </a:prstGeom>
          <a:noFill/>
        </p:spPr>
      </p:pic>
      <p:sp>
        <p:nvSpPr>
          <p:cNvPr id="11" name="Right Arrow 10"/>
          <p:cNvSpPr/>
          <p:nvPr/>
        </p:nvSpPr>
        <p:spPr>
          <a:xfrm>
            <a:off x="990600" y="5181600"/>
            <a:ext cx="35052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Arrow 11"/>
          <p:cNvSpPr/>
          <p:nvPr/>
        </p:nvSpPr>
        <p:spPr>
          <a:xfrm>
            <a:off x="990600" y="5715000"/>
            <a:ext cx="69342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4572000" y="5257800"/>
            <a:ext cx="842923" cy="369332"/>
          </a:xfrm>
          <a:prstGeom prst="rect">
            <a:avLst/>
          </a:prstGeom>
          <a:noFill/>
        </p:spPr>
        <p:txBody>
          <a:bodyPr wrap="none" rtlCol="0">
            <a:spAutoFit/>
          </a:bodyPr>
          <a:lstStyle/>
          <a:p>
            <a:r>
              <a:rPr lang="en-US" dirty="0" smtClean="0"/>
              <a:t>17 feet</a:t>
            </a:r>
            <a:endParaRPr lang="en-US" dirty="0"/>
          </a:p>
        </p:txBody>
      </p:sp>
      <p:sp>
        <p:nvSpPr>
          <p:cNvPr id="14" name="Rectangle 13"/>
          <p:cNvSpPr/>
          <p:nvPr/>
        </p:nvSpPr>
        <p:spPr>
          <a:xfrm>
            <a:off x="8001000" y="5715000"/>
            <a:ext cx="1017651" cy="369332"/>
          </a:xfrm>
          <a:prstGeom prst="rect">
            <a:avLst/>
          </a:prstGeom>
        </p:spPr>
        <p:txBody>
          <a:bodyPr wrap="none">
            <a:spAutoFit/>
          </a:bodyPr>
          <a:lstStyle/>
          <a:p>
            <a:r>
              <a:rPr lang="en-US" dirty="0" smtClean="0"/>
              <a:t>38.7 feet</a:t>
            </a:r>
            <a:endParaRPr lang="en-US" dirty="0"/>
          </a:p>
        </p:txBody>
      </p:sp>
      <p:pic>
        <p:nvPicPr>
          <p:cNvPr id="15" name="MS910220416[1].wav">
            <a:hlinkClick r:id="" action="ppaction://media"/>
          </p:cNvPr>
          <p:cNvPicPr>
            <a:picLocks noRot="1" noChangeAspect="1"/>
          </p:cNvPicPr>
          <p:nvPr>
            <a:audioFile r:link="rId1"/>
          </p:nvPr>
        </p:nvPicPr>
        <p:blipFill>
          <a:blip r:embed="rId7" cstate="print"/>
          <a:stretch>
            <a:fillRect/>
          </a:stretch>
        </p:blipFill>
        <p:spPr>
          <a:xfrm>
            <a:off x="4449763" y="3306763"/>
            <a:ext cx="244475" cy="244475"/>
          </a:xfrm>
          <a:prstGeom prst="rect">
            <a:avLst/>
          </a:prstGeom>
        </p:spPr>
      </p:pic>
    </p:spTree>
  </p:cSld>
  <p:clrMapOvr>
    <a:masterClrMapping/>
  </p:clrMapOvr>
  <p:transition spd="slow" advTm="1000">
    <p:sndAc>
      <p:stSnd>
        <p:snd r:embed="rId3" name="explode.wav"/>
      </p:stSnd>
    </p:sndAc>
  </p:transition>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15"/>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Vehicle Speed 10 MPH</a:t>
            </a:r>
            <a:endParaRPr lang="en-US" dirty="0"/>
          </a:p>
        </p:txBody>
      </p:sp>
      <p:sp>
        <p:nvSpPr>
          <p:cNvPr id="3" name="Text Placeholder 2"/>
          <p:cNvSpPr>
            <a:spLocks noGrp="1"/>
          </p:cNvSpPr>
          <p:nvPr>
            <p:ph type="body" idx="1"/>
          </p:nvPr>
        </p:nvSpPr>
        <p:spPr/>
        <p:txBody>
          <a:bodyPr/>
          <a:lstStyle/>
          <a:p>
            <a:r>
              <a:rPr lang="en-US" dirty="0" smtClean="0"/>
              <a:t>           Stopping Distance </a:t>
            </a:r>
            <a:endParaRPr lang="en-US" dirty="0"/>
          </a:p>
        </p:txBody>
      </p:sp>
      <p:pic>
        <p:nvPicPr>
          <p:cNvPr id="7" name="Picture 2"/>
          <p:cNvPicPr>
            <a:picLocks noGrp="1" noChangeAspect="1" noChangeArrowheads="1"/>
          </p:cNvPicPr>
          <p:nvPr>
            <p:ph sz="half" idx="2"/>
          </p:nvPr>
        </p:nvPicPr>
        <p:blipFill>
          <a:blip r:embed="rId3" cstate="print"/>
          <a:srcRect/>
          <a:stretch>
            <a:fillRect/>
          </a:stretch>
        </p:blipFill>
        <p:spPr bwMode="auto">
          <a:xfrm rot="21363722">
            <a:off x="6214260" y="2645576"/>
            <a:ext cx="1639222" cy="1281257"/>
          </a:xfrm>
          <a:prstGeom prst="rect">
            <a:avLst/>
          </a:prstGeom>
          <a:noFill/>
          <a:ln w="9525">
            <a:noFill/>
            <a:miter lim="800000"/>
            <a:headEnd/>
            <a:tailEnd/>
          </a:ln>
          <a:effectLst/>
        </p:spPr>
      </p:pic>
      <p:sp>
        <p:nvSpPr>
          <p:cNvPr id="5" name="Text Placeholder 4"/>
          <p:cNvSpPr>
            <a:spLocks noGrp="1"/>
          </p:cNvSpPr>
          <p:nvPr>
            <p:ph type="body" sz="quarter" idx="3"/>
          </p:nvPr>
        </p:nvSpPr>
        <p:spPr/>
        <p:txBody>
          <a:bodyPr/>
          <a:lstStyle/>
          <a:p>
            <a:r>
              <a:rPr lang="en-US" dirty="0" smtClean="0"/>
              <a:t>       Stopping Distance </a:t>
            </a:r>
            <a:endParaRPr lang="en-US" dirty="0"/>
          </a:p>
        </p:txBody>
      </p:sp>
      <p:pic>
        <p:nvPicPr>
          <p:cNvPr id="10" name="Picture 2" descr="C:\Users\Owner\AppData\Local\Microsoft\Windows\Temporary Internet Files\Content.IE5\G3VXR8UT\MC900440181[1].wmf"/>
          <p:cNvPicPr>
            <a:picLocks noGrp="1" noChangeAspect="1" noChangeArrowheads="1"/>
          </p:cNvPicPr>
          <p:nvPr>
            <p:ph sz="quarter" idx="4"/>
          </p:nvPr>
        </p:nvPicPr>
        <p:blipFill>
          <a:blip r:embed="rId4" cstate="email">
            <a:extLst>
              <a:ext uri="{28A0092B-C50C-407E-A947-70E740481C1C}">
                <a14:useLocalDpi xmlns:a14="http://schemas.microsoft.com/office/drawing/2010/main"/>
              </a:ext>
            </a:extLst>
          </a:blip>
          <a:srcRect/>
          <a:stretch>
            <a:fillRect/>
          </a:stretch>
        </p:blipFill>
        <p:spPr bwMode="auto">
          <a:xfrm>
            <a:off x="4419600" y="2590800"/>
            <a:ext cx="596900" cy="1189831"/>
          </a:xfrm>
          <a:prstGeom prst="rect">
            <a:avLst/>
          </a:prstGeom>
          <a:noFill/>
        </p:spPr>
      </p:pic>
      <p:pic>
        <p:nvPicPr>
          <p:cNvPr id="57347" name="Picture 3" descr="C:\Users\Owner\AppData\Local\Microsoft\Windows\Temporary Internet Files\Content.IE5\3O9WMXRK\MC900440337[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90800" y="3886200"/>
            <a:ext cx="1885724" cy="1282578"/>
          </a:xfrm>
          <a:prstGeom prst="rect">
            <a:avLst/>
          </a:prstGeom>
          <a:noFill/>
        </p:spPr>
      </p:pic>
      <p:sp>
        <p:nvSpPr>
          <p:cNvPr id="11" name="Right Arrow 10"/>
          <p:cNvSpPr/>
          <p:nvPr/>
        </p:nvSpPr>
        <p:spPr>
          <a:xfrm>
            <a:off x="990600" y="5181600"/>
            <a:ext cx="35052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Arrow 11"/>
          <p:cNvSpPr/>
          <p:nvPr/>
        </p:nvSpPr>
        <p:spPr>
          <a:xfrm>
            <a:off x="990600" y="5715000"/>
            <a:ext cx="69342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4572000" y="5257800"/>
            <a:ext cx="842923" cy="369332"/>
          </a:xfrm>
          <a:prstGeom prst="rect">
            <a:avLst/>
          </a:prstGeom>
          <a:noFill/>
        </p:spPr>
        <p:txBody>
          <a:bodyPr wrap="none" rtlCol="0">
            <a:spAutoFit/>
          </a:bodyPr>
          <a:lstStyle/>
          <a:p>
            <a:r>
              <a:rPr lang="en-US" dirty="0" smtClean="0"/>
              <a:t>17 feet</a:t>
            </a:r>
            <a:endParaRPr lang="en-US" dirty="0"/>
          </a:p>
        </p:txBody>
      </p:sp>
      <p:sp>
        <p:nvSpPr>
          <p:cNvPr id="14" name="Rectangle 13"/>
          <p:cNvSpPr/>
          <p:nvPr/>
        </p:nvSpPr>
        <p:spPr>
          <a:xfrm>
            <a:off x="8001000" y="5715000"/>
            <a:ext cx="1017651" cy="369332"/>
          </a:xfrm>
          <a:prstGeom prst="rect">
            <a:avLst/>
          </a:prstGeom>
        </p:spPr>
        <p:txBody>
          <a:bodyPr wrap="none">
            <a:spAutoFit/>
          </a:bodyPr>
          <a:lstStyle/>
          <a:p>
            <a:r>
              <a:rPr lang="en-US" dirty="0" smtClean="0"/>
              <a:t>38.7 feet</a:t>
            </a:r>
            <a:endParaRPr lang="en-US" dirty="0"/>
          </a:p>
        </p:txBody>
      </p:sp>
      <p:pic>
        <p:nvPicPr>
          <p:cNvPr id="15" name="Picture 3" descr="C:\Users\Owner\AppData\Local\Microsoft\Windows\Temporary Internet Files\Content.IE5\3O9WMXRK\MC900440337[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90800" y="3886200"/>
            <a:ext cx="1885724" cy="1282578"/>
          </a:xfrm>
          <a:prstGeom prst="rect">
            <a:avLst/>
          </a:prstGeom>
          <a:noFill/>
        </p:spPr>
      </p:pic>
    </p:spTree>
  </p:cSld>
  <p:clrMapOvr>
    <a:masterClrMapping/>
  </p:clrMapOvr>
  <p:transition spd="slow">
    <p:sndAc>
      <p:stSnd>
        <p:snd r:embed="rId2" name="whoosh.wav"/>
      </p:stSnd>
    </p:sndAc>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Close Would You Go?</a:t>
            </a:r>
            <a:endParaRPr lang="en-US" dirty="0"/>
          </a:p>
        </p:txBody>
      </p:sp>
      <p:pic>
        <p:nvPicPr>
          <p:cNvPr id="4" name="Content Placeholder 3" descr="IMG_1816.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54691" y="1600200"/>
            <a:ext cx="6034617" cy="4525963"/>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B0F0"/>
                </a:solidFill>
              </a:rPr>
              <a:t>Why are so many pedestrians injured by forklifts?</a:t>
            </a:r>
            <a:endParaRPr lang="en-US" dirty="0">
              <a:solidFill>
                <a:srgbClr val="00B0F0"/>
              </a:solidFill>
            </a:endParaRPr>
          </a:p>
        </p:txBody>
      </p:sp>
      <p:sp>
        <p:nvSpPr>
          <p:cNvPr id="3" name="Content Placeholder 2"/>
          <p:cNvSpPr>
            <a:spLocks noGrp="1"/>
          </p:cNvSpPr>
          <p:nvPr>
            <p:ph idx="1"/>
          </p:nvPr>
        </p:nvSpPr>
        <p:spPr/>
        <p:txBody>
          <a:bodyPr>
            <a:normAutofit/>
          </a:bodyPr>
          <a:lstStyle/>
          <a:p>
            <a:pPr lvl="0"/>
            <a:r>
              <a:rPr lang="en-US" sz="40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Forward</a:t>
            </a:r>
            <a:r>
              <a:rPr lang="en-US" sz="4000" dirty="0" smtClean="0"/>
              <a:t> visibility is limited on       forklifts</a:t>
            </a:r>
          </a:p>
          <a:p>
            <a:pPr lvl="0"/>
            <a:r>
              <a:rPr lang="en-US" sz="40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Rear</a:t>
            </a:r>
            <a:r>
              <a:rPr lang="en-US" sz="4000" dirty="0" smtClean="0"/>
              <a:t> visibility is limited on forklifts</a:t>
            </a:r>
          </a:p>
          <a:p>
            <a:pPr lvl="0"/>
            <a:r>
              <a:rPr lang="en-US" sz="4000" dirty="0" smtClean="0"/>
              <a:t>Forklifts steer with their </a:t>
            </a:r>
            <a:r>
              <a:rPr lang="en-US" sz="40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rear wheels.</a:t>
            </a:r>
          </a:p>
          <a:p>
            <a:pPr lvl="0"/>
            <a:r>
              <a:rPr lang="en-US" sz="4000" dirty="0" smtClean="0"/>
              <a:t>Forklifts </a:t>
            </a:r>
            <a:r>
              <a:rPr lang="en-US" sz="40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do not </a:t>
            </a:r>
            <a:r>
              <a:rPr lang="en-US" sz="4000" dirty="0" smtClean="0"/>
              <a:t>stop quickly.</a:t>
            </a:r>
            <a:endParaRPr lang="en-US" sz="40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Experience and Wisdom Have Spoken</a:t>
            </a:r>
          </a:p>
        </p:txBody>
      </p:sp>
      <p:sp>
        <p:nvSpPr>
          <p:cNvPr id="3" name="Content Placeholder 2"/>
          <p:cNvSpPr>
            <a:spLocks noGrp="1"/>
          </p:cNvSpPr>
          <p:nvPr>
            <p:ph idx="1"/>
          </p:nvPr>
        </p:nvSpPr>
        <p:spPr>
          <a:xfrm>
            <a:off x="457200" y="2209800"/>
            <a:ext cx="6629400" cy="4267200"/>
          </a:xfrm>
        </p:spPr>
        <p:txBody>
          <a:bodyPr>
            <a:normAutofit/>
          </a:bodyPr>
          <a:lstStyle/>
          <a:p>
            <a:pPr marL="342900" indent="-342900">
              <a:buFont typeface="Arial"/>
              <a:buChar char="•"/>
            </a:pPr>
            <a:r>
              <a:rPr lang="en-US" dirty="0" smtClean="0">
                <a:solidFill>
                  <a:schemeClr val="accent4"/>
                </a:solidFill>
              </a:rPr>
              <a:t>To the pedestrian:</a:t>
            </a:r>
            <a:endParaRPr lang="en-US" dirty="0">
              <a:solidFill>
                <a:schemeClr val="accent4"/>
              </a:solidFill>
            </a:endParaRPr>
          </a:p>
          <a:p>
            <a:pPr marL="0" indent="0">
              <a:buNone/>
            </a:pPr>
            <a:endParaRPr lang="en-US" dirty="0" smtClean="0">
              <a:solidFill>
                <a:schemeClr val="accent4"/>
              </a:solidFill>
            </a:endParaRPr>
          </a:p>
          <a:p>
            <a:pPr marL="0" indent="0">
              <a:buNone/>
            </a:pPr>
            <a:r>
              <a:rPr lang="en-US" dirty="0" smtClean="0">
                <a:solidFill>
                  <a:schemeClr val="accent4"/>
                </a:solidFill>
              </a:rPr>
              <a:t>	“</a:t>
            </a:r>
            <a:r>
              <a:rPr lang="en-US" dirty="0" smtClean="0">
                <a:solidFill>
                  <a:schemeClr val="accent4"/>
                </a:solidFill>
              </a:rPr>
              <a:t>Assume they </a:t>
            </a:r>
            <a:r>
              <a:rPr lang="en-US" b="1" dirty="0" smtClean="0">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rPr>
              <a:t>can’t see you</a:t>
            </a:r>
            <a:r>
              <a:rPr lang="en-US" dirty="0" smtClean="0">
                <a:solidFill>
                  <a:schemeClr val="accent4"/>
                </a:solidFill>
              </a:rPr>
              <a:t>.”</a:t>
            </a:r>
            <a:endParaRPr lang="en-US" dirty="0">
              <a:solidFill>
                <a:schemeClr val="accent4"/>
              </a:solidFill>
            </a:endParaRPr>
          </a:p>
        </p:txBody>
      </p:sp>
    </p:spTree>
    <p:extLst>
      <p:ext uri="{BB962C8B-B14F-4D97-AF65-F5344CB8AC3E}">
        <p14:creationId xmlns:p14="http://schemas.microsoft.com/office/powerpoint/2010/main" val="37142388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Pedestrians</a:t>
            </a:r>
            <a:endParaRPr lang="en-US" dirty="0"/>
          </a:p>
        </p:txBody>
      </p:sp>
      <p:sp>
        <p:nvSpPr>
          <p:cNvPr id="3" name="Content Placeholder 2"/>
          <p:cNvSpPr>
            <a:spLocks noGrp="1"/>
          </p:cNvSpPr>
          <p:nvPr>
            <p:ph idx="1"/>
          </p:nvPr>
        </p:nvSpPr>
        <p:spPr/>
        <p:txBody>
          <a:bodyPr/>
          <a:lstStyle/>
          <a:p>
            <a:pPr algn="ctr">
              <a:buNone/>
            </a:pPr>
            <a:endParaRPr lang="en-US" dirty="0" smtClean="0">
              <a:solidFill>
                <a:schemeClr val="accent4"/>
              </a:solidFill>
            </a:endParaRPr>
          </a:p>
          <a:p>
            <a:pPr algn="ctr">
              <a:buNone/>
            </a:pPr>
            <a:endParaRPr lang="en-US" dirty="0" smtClean="0">
              <a:solidFill>
                <a:schemeClr val="accent4"/>
              </a:solidFill>
            </a:endParaRPr>
          </a:p>
          <a:p>
            <a:pPr algn="ctr">
              <a:buNone/>
            </a:pPr>
            <a:r>
              <a:rPr lang="en-US" dirty="0" smtClean="0">
                <a:solidFill>
                  <a:schemeClr val="accent4"/>
                </a:solidFill>
              </a:rPr>
              <a:t>“Assume they </a:t>
            </a:r>
            <a:r>
              <a:rPr lang="en-US" b="1" dirty="0" smtClean="0">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rPr>
              <a:t>can’t see you</a:t>
            </a:r>
            <a:r>
              <a:rPr lang="en-US" dirty="0" smtClean="0">
                <a:solidFill>
                  <a:schemeClr val="accent4"/>
                </a:solidFill>
              </a:rPr>
              <a:t>.”</a:t>
            </a:r>
          </a:p>
          <a:p>
            <a:pPr algn="ctr"/>
            <a:endParaRPr lang="en-US" dirty="0"/>
          </a:p>
        </p:txBody>
      </p:sp>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Module Worksheet</a:t>
            </a:r>
          </a:p>
        </p:txBody>
      </p:sp>
      <p:sp>
        <p:nvSpPr>
          <p:cNvPr id="3" name="Content Placeholder 2"/>
          <p:cNvSpPr>
            <a:spLocks noGrp="1"/>
          </p:cNvSpPr>
          <p:nvPr>
            <p:ph idx="1"/>
          </p:nvPr>
        </p:nvSpPr>
        <p:spPr/>
        <p:txBody>
          <a:bodyPr>
            <a:normAutofit/>
          </a:bodyPr>
          <a:lstStyle/>
          <a:p>
            <a:r>
              <a:rPr lang="en-US" dirty="0">
                <a:solidFill>
                  <a:srgbClr val="4C5A6A"/>
                </a:solidFill>
              </a:rPr>
              <a:t>Since adults learn the most by doing, a worksheet has been prepared to help you retain the most important information.</a:t>
            </a:r>
          </a:p>
          <a:p>
            <a:r>
              <a:rPr lang="en-US" dirty="0">
                <a:solidFill>
                  <a:srgbClr val="4C5A6A"/>
                </a:solidFill>
              </a:rPr>
              <a:t>You will complete the worksheet as we move through the material.  This means that you will fill in the blanks or complete lists.</a:t>
            </a:r>
          </a:p>
          <a:p>
            <a:pPr lvl="0"/>
            <a:r>
              <a:rPr lang="en-US" dirty="0" smtClean="0">
                <a:solidFill>
                  <a:srgbClr val="4C5A6A"/>
                </a:solidFill>
              </a:rPr>
              <a:t>A completed worksheet contains most of the key points presented in this module. You will need the worksheet to complete the interactive exercise. </a:t>
            </a:r>
          </a:p>
          <a:p>
            <a:endParaRPr lang="en-US" dirty="0"/>
          </a:p>
        </p:txBody>
      </p:sp>
    </p:spTree>
    <p:extLst>
      <p:ext uri="{BB962C8B-B14F-4D97-AF65-F5344CB8AC3E}">
        <p14:creationId xmlns:p14="http://schemas.microsoft.com/office/powerpoint/2010/main" val="39526169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Experience and Wisdom Have Spoken</a:t>
            </a:r>
          </a:p>
        </p:txBody>
      </p:sp>
      <p:sp>
        <p:nvSpPr>
          <p:cNvPr id="3" name="Content Placeholder 2"/>
          <p:cNvSpPr>
            <a:spLocks noGrp="1"/>
          </p:cNvSpPr>
          <p:nvPr>
            <p:ph idx="1"/>
          </p:nvPr>
        </p:nvSpPr>
        <p:spPr>
          <a:xfrm>
            <a:off x="457200" y="1600200"/>
            <a:ext cx="7315200" cy="4876800"/>
          </a:xfrm>
        </p:spPr>
        <p:txBody>
          <a:bodyPr>
            <a:normAutofit/>
          </a:bodyPr>
          <a:lstStyle/>
          <a:p>
            <a:pPr marL="342900" indent="-342900">
              <a:buFont typeface="Arial"/>
              <a:buChar char="•"/>
            </a:pPr>
            <a:r>
              <a:rPr lang="en-US" dirty="0" smtClean="0">
                <a:solidFill>
                  <a:srgbClr val="4C5A6A"/>
                </a:solidFill>
              </a:rPr>
              <a:t>To the Forklift Operator:</a:t>
            </a:r>
            <a:endParaRPr lang="en-US" dirty="0">
              <a:solidFill>
                <a:srgbClr val="4C5A6A"/>
              </a:solidFill>
            </a:endParaRPr>
          </a:p>
          <a:p>
            <a:endParaRPr lang="en-US" dirty="0" smtClean="0">
              <a:solidFill>
                <a:srgbClr val="4C5A6A"/>
              </a:solidFill>
            </a:endParaRPr>
          </a:p>
          <a:p>
            <a:endParaRPr lang="en-US" dirty="0">
              <a:solidFill>
                <a:srgbClr val="4C5A6A"/>
              </a:solidFill>
            </a:endParaRPr>
          </a:p>
          <a:p>
            <a:pPr marL="0" indent="0">
              <a:buNone/>
            </a:pPr>
            <a:r>
              <a:rPr lang="en-US" dirty="0">
                <a:solidFill>
                  <a:srgbClr val="4C5A6A"/>
                </a:solidFill>
              </a:rPr>
              <a:t>“You need to be </a:t>
            </a:r>
            <a:r>
              <a:rPr lang="en-US" dirty="0" smtClean="0">
                <a:solidFill>
                  <a:schemeClr val="accent4"/>
                </a:solidFill>
              </a:rPr>
              <a:t>for </a:t>
            </a:r>
            <a:r>
              <a:rPr lang="en-US" b="1" dirty="0" smtClean="0">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rPr>
              <a:t>watching out </a:t>
            </a:r>
            <a:r>
              <a:rPr lang="en-US" dirty="0" smtClean="0">
                <a:solidFill>
                  <a:schemeClr val="accent4"/>
                </a:solidFill>
              </a:rPr>
              <a:t>for other </a:t>
            </a:r>
            <a:r>
              <a:rPr lang="en-US" dirty="0">
                <a:solidFill>
                  <a:schemeClr val="accent4"/>
                </a:solidFill>
              </a:rPr>
              <a:t>people coming </a:t>
            </a:r>
            <a:r>
              <a:rPr lang="en-US" dirty="0" smtClean="0">
                <a:solidFill>
                  <a:schemeClr val="accent4"/>
                </a:solidFill>
              </a:rPr>
              <a:t>up </a:t>
            </a:r>
            <a:r>
              <a:rPr lang="en-US" b="1" dirty="0" smtClean="0">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rPr>
              <a:t>along side </a:t>
            </a:r>
            <a:r>
              <a:rPr lang="en-US" dirty="0" smtClean="0">
                <a:solidFill>
                  <a:schemeClr val="accent4"/>
                </a:solidFill>
              </a:rPr>
              <a:t>of you </a:t>
            </a:r>
            <a:r>
              <a:rPr lang="en-US" dirty="0">
                <a:solidFill>
                  <a:schemeClr val="accent4"/>
                </a:solidFill>
              </a:rPr>
              <a:t>or </a:t>
            </a:r>
            <a:r>
              <a:rPr lang="en-US" b="1" dirty="0" smtClean="0">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rPr>
              <a:t>behind you.</a:t>
            </a:r>
            <a:r>
              <a:rPr lang="en-US" dirty="0" smtClean="0">
                <a:solidFill>
                  <a:schemeClr val="accent4"/>
                </a:solidFill>
              </a:rPr>
              <a:t>”</a:t>
            </a:r>
            <a:endParaRPr lang="en-US" dirty="0">
              <a:solidFill>
                <a:schemeClr val="accent4"/>
              </a:solidFill>
            </a:endParaRPr>
          </a:p>
        </p:txBody>
      </p:sp>
    </p:spTree>
    <p:extLst>
      <p:ext uri="{BB962C8B-B14F-4D97-AF65-F5344CB8AC3E}">
        <p14:creationId xmlns:p14="http://schemas.microsoft.com/office/powerpoint/2010/main" val="20759745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Forklift Operators</a:t>
            </a:r>
            <a:endParaRPr lang="en-US" dirty="0"/>
          </a:p>
        </p:txBody>
      </p:sp>
      <p:sp>
        <p:nvSpPr>
          <p:cNvPr id="3" name="Content Placeholder 2"/>
          <p:cNvSpPr>
            <a:spLocks noGrp="1"/>
          </p:cNvSpPr>
          <p:nvPr>
            <p:ph idx="1"/>
          </p:nvPr>
        </p:nvSpPr>
        <p:spPr/>
        <p:txBody>
          <a:bodyPr/>
          <a:lstStyle/>
          <a:p>
            <a:pPr algn="ctr">
              <a:buNone/>
            </a:pPr>
            <a:r>
              <a:rPr lang="en-US" dirty="0" smtClean="0">
                <a:solidFill>
                  <a:srgbClr val="4C5A6A"/>
                </a:solidFill>
              </a:rPr>
              <a:t>“You need to be </a:t>
            </a:r>
            <a:r>
              <a:rPr lang="en-US" dirty="0" smtClean="0">
                <a:solidFill>
                  <a:schemeClr val="accent4"/>
                </a:solidFill>
              </a:rPr>
              <a:t>for </a:t>
            </a:r>
            <a:r>
              <a:rPr lang="en-US" b="1" dirty="0" smtClean="0">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rPr>
              <a:t>watching out </a:t>
            </a:r>
          </a:p>
          <a:p>
            <a:pPr algn="ctr">
              <a:buNone/>
            </a:pPr>
            <a:r>
              <a:rPr lang="en-US" dirty="0" smtClean="0">
                <a:solidFill>
                  <a:schemeClr val="accent4"/>
                </a:solidFill>
              </a:rPr>
              <a:t>for other people coming up </a:t>
            </a:r>
            <a:r>
              <a:rPr lang="en-US" b="1" dirty="0" smtClean="0">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rPr>
              <a:t>along side </a:t>
            </a:r>
          </a:p>
          <a:p>
            <a:pPr algn="ctr">
              <a:buNone/>
            </a:pPr>
            <a:r>
              <a:rPr lang="en-US" dirty="0" smtClean="0">
                <a:solidFill>
                  <a:schemeClr val="accent4"/>
                </a:solidFill>
              </a:rPr>
              <a:t>of you or </a:t>
            </a:r>
            <a:r>
              <a:rPr lang="en-US" b="1" dirty="0" smtClean="0">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rPr>
              <a:t>behind you.</a:t>
            </a:r>
            <a:r>
              <a:rPr lang="en-US" dirty="0" smtClean="0">
                <a:solidFill>
                  <a:schemeClr val="accent4"/>
                </a:solidFill>
              </a:rPr>
              <a:t>”</a:t>
            </a:r>
          </a:p>
          <a:p>
            <a:endParaRPr 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nodeType="clickEffect">
                                  <p:stCondLst>
                                    <p:cond delay="0"/>
                                  </p:stCondLst>
                                  <p:childTnLst>
                                    <p:anim to="1.5" calcmode="lin" valueType="num">
                                      <p:cBhvr override="childStyle">
                                        <p:cTn id="6" dur="2000" fill="hold"/>
                                        <p:tgtEl>
                                          <p:spTgt spid="3">
                                            <p:txEl>
                                              <p:pRg st="0" end="0"/>
                                            </p:txEl>
                                          </p:spTgt>
                                        </p:tgtEl>
                                        <p:attrNameLst>
                                          <p:attrName>style.fontSize</p:attrName>
                                        </p:attrNameLst>
                                      </p:cBhvr>
                                    </p:anim>
                                  </p:childTnLst>
                                </p:cTn>
                              </p:par>
                              <p:par>
                                <p:cTn id="7" presetID="4" presetClass="emph" presetSubtype="2" fill="hold" nodeType="withEffect">
                                  <p:stCondLst>
                                    <p:cond delay="0"/>
                                  </p:stCondLst>
                                  <p:childTnLst>
                                    <p:anim to="1.5" calcmode="lin" valueType="num">
                                      <p:cBhvr override="childStyle">
                                        <p:cTn id="8" dur="2000" fill="hold"/>
                                        <p:tgtEl>
                                          <p:spTgt spid="3">
                                            <p:txEl>
                                              <p:pRg st="1" end="1"/>
                                            </p:txEl>
                                          </p:spTgt>
                                        </p:tgtEl>
                                        <p:attrNameLst>
                                          <p:attrName>style.fontSize</p:attrName>
                                        </p:attrNameLst>
                                      </p:cBhvr>
                                    </p:anim>
                                  </p:childTnLst>
                                </p:cTn>
                              </p:par>
                              <p:par>
                                <p:cTn id="9" presetID="4" presetClass="emph" presetSubtype="2" fill="hold" nodeType="withEffect">
                                  <p:stCondLst>
                                    <p:cond delay="0"/>
                                  </p:stCondLst>
                                  <p:childTnLst>
                                    <p:anim to="1.5" calcmode="lin" valueType="num">
                                      <p:cBhvr override="childStyle">
                                        <p:cTn id="10" dur="2000" fill="hold"/>
                                        <p:tgtEl>
                                          <p:spTgt spid="3">
                                            <p:txEl>
                                              <p:pRg st="2" end="2"/>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Experience and Wisdom Have Spoken</a:t>
            </a:r>
          </a:p>
        </p:txBody>
      </p:sp>
      <p:sp>
        <p:nvSpPr>
          <p:cNvPr id="3" name="Content Placeholder 2"/>
          <p:cNvSpPr>
            <a:spLocks noGrp="1"/>
          </p:cNvSpPr>
          <p:nvPr>
            <p:ph idx="1"/>
          </p:nvPr>
        </p:nvSpPr>
        <p:spPr>
          <a:xfrm>
            <a:off x="457200" y="1600200"/>
            <a:ext cx="7467600" cy="4876800"/>
          </a:xfrm>
        </p:spPr>
        <p:txBody>
          <a:bodyPr>
            <a:normAutofit/>
          </a:bodyPr>
          <a:lstStyle/>
          <a:p>
            <a:pPr marL="342900" indent="-342900">
              <a:buFont typeface="Arial"/>
              <a:buChar char="•"/>
            </a:pPr>
            <a:r>
              <a:rPr lang="en-US" dirty="0" smtClean="0">
                <a:solidFill>
                  <a:schemeClr val="accent4"/>
                </a:solidFill>
              </a:rPr>
              <a:t>To the Pedestrians and Forklift Operators:</a:t>
            </a:r>
            <a:endParaRPr lang="en-US" dirty="0">
              <a:solidFill>
                <a:schemeClr val="accent4"/>
              </a:solidFill>
            </a:endParaRPr>
          </a:p>
          <a:p>
            <a:endParaRPr lang="en-US" dirty="0" smtClean="0">
              <a:solidFill>
                <a:schemeClr val="accent4"/>
              </a:solidFill>
            </a:endParaRPr>
          </a:p>
          <a:p>
            <a:endParaRPr lang="en-US" dirty="0">
              <a:solidFill>
                <a:schemeClr val="accent4"/>
              </a:solidFill>
            </a:endParaRPr>
          </a:p>
          <a:p>
            <a:pPr marL="0" indent="0">
              <a:buNone/>
            </a:pPr>
            <a:r>
              <a:rPr lang="en-US" dirty="0" smtClean="0">
                <a:solidFill>
                  <a:schemeClr val="accent4"/>
                </a:solidFill>
              </a:rPr>
              <a:t>“Not </a:t>
            </a:r>
            <a:r>
              <a:rPr lang="en-US" dirty="0">
                <a:solidFill>
                  <a:schemeClr val="accent4"/>
                </a:solidFill>
              </a:rPr>
              <a:t>only paying attention to </a:t>
            </a:r>
            <a:r>
              <a:rPr lang="en-US" dirty="0" smtClean="0">
                <a:solidFill>
                  <a:schemeClr val="accent4"/>
                </a:solidFill>
              </a:rPr>
              <a:t>what you </a:t>
            </a:r>
            <a:r>
              <a:rPr lang="en-US" dirty="0">
                <a:solidFill>
                  <a:schemeClr val="accent4"/>
                </a:solidFill>
              </a:rPr>
              <a:t>need to be doing but </a:t>
            </a:r>
            <a:r>
              <a:rPr lang="en-US" b="1" dirty="0" smtClean="0">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rPr>
              <a:t>watch out for the other people </a:t>
            </a:r>
            <a:r>
              <a:rPr lang="en-US" dirty="0" smtClean="0">
                <a:solidFill>
                  <a:schemeClr val="accent4"/>
                </a:solidFill>
              </a:rPr>
              <a:t>around </a:t>
            </a:r>
            <a:r>
              <a:rPr lang="en-US" dirty="0">
                <a:solidFill>
                  <a:schemeClr val="accent4"/>
                </a:solidFill>
              </a:rPr>
              <a:t>you too!</a:t>
            </a:r>
            <a:r>
              <a:rPr lang="en-US" dirty="0" smtClean="0">
                <a:solidFill>
                  <a:schemeClr val="accent4"/>
                </a:solidFill>
              </a:rPr>
              <a:t>”</a:t>
            </a:r>
            <a:endParaRPr lang="en-US" dirty="0">
              <a:solidFill>
                <a:schemeClr val="accent4"/>
              </a:solidFill>
            </a:endParaRPr>
          </a:p>
        </p:txBody>
      </p:sp>
    </p:spTree>
    <p:extLst>
      <p:ext uri="{BB962C8B-B14F-4D97-AF65-F5344CB8AC3E}">
        <p14:creationId xmlns:p14="http://schemas.microsoft.com/office/powerpoint/2010/main" val="18217237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Pedestrians and Forklift Operators</a:t>
            </a:r>
            <a:endParaRPr lang="en-US" dirty="0"/>
          </a:p>
        </p:txBody>
      </p:sp>
      <p:sp>
        <p:nvSpPr>
          <p:cNvPr id="3" name="Content Placeholder 2"/>
          <p:cNvSpPr>
            <a:spLocks noGrp="1"/>
          </p:cNvSpPr>
          <p:nvPr>
            <p:ph idx="1"/>
          </p:nvPr>
        </p:nvSpPr>
        <p:spPr/>
        <p:txBody>
          <a:bodyPr/>
          <a:lstStyle/>
          <a:p>
            <a:pPr algn="ctr">
              <a:buNone/>
            </a:pPr>
            <a:r>
              <a:rPr lang="en-US" dirty="0" smtClean="0">
                <a:solidFill>
                  <a:schemeClr val="accent4"/>
                </a:solidFill>
              </a:rPr>
              <a:t>“Not only paying attention to </a:t>
            </a:r>
          </a:p>
          <a:p>
            <a:pPr algn="ctr">
              <a:buNone/>
            </a:pPr>
            <a:r>
              <a:rPr lang="en-US" dirty="0" smtClean="0">
                <a:solidFill>
                  <a:schemeClr val="accent4"/>
                </a:solidFill>
              </a:rPr>
              <a:t>what you need to be doing but </a:t>
            </a:r>
          </a:p>
          <a:p>
            <a:pPr algn="ctr">
              <a:buNone/>
            </a:pPr>
            <a:r>
              <a:rPr lang="en-US" b="1" dirty="0" smtClean="0">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rPr>
              <a:t>watch out for the other people </a:t>
            </a:r>
          </a:p>
          <a:p>
            <a:pPr algn="ctr">
              <a:buNone/>
            </a:pPr>
            <a:r>
              <a:rPr lang="en-US" dirty="0" smtClean="0">
                <a:solidFill>
                  <a:schemeClr val="accent4"/>
                </a:solidFill>
              </a:rPr>
              <a:t>around you too!”</a:t>
            </a:r>
          </a:p>
          <a:p>
            <a:endParaRPr 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nodeType="clickEffect">
                                  <p:stCondLst>
                                    <p:cond delay="0"/>
                                  </p:stCondLst>
                                  <p:childTnLst>
                                    <p:anim to="1.5" calcmode="lin" valueType="num">
                                      <p:cBhvr override="childStyle">
                                        <p:cTn id="6" dur="2000" fill="hold"/>
                                        <p:tgtEl>
                                          <p:spTgt spid="3">
                                            <p:txEl>
                                              <p:pRg st="0" end="0"/>
                                            </p:txEl>
                                          </p:spTgt>
                                        </p:tgtEl>
                                        <p:attrNameLst>
                                          <p:attrName>style.fontSize</p:attrName>
                                        </p:attrNameLst>
                                      </p:cBhvr>
                                    </p:anim>
                                  </p:childTnLst>
                                </p:cTn>
                              </p:par>
                              <p:par>
                                <p:cTn id="7" presetID="4" presetClass="emph" presetSubtype="2" fill="hold" nodeType="withEffect">
                                  <p:stCondLst>
                                    <p:cond delay="0"/>
                                  </p:stCondLst>
                                  <p:childTnLst>
                                    <p:anim to="1.5" calcmode="lin" valueType="num">
                                      <p:cBhvr override="childStyle">
                                        <p:cTn id="8" dur="2000" fill="hold"/>
                                        <p:tgtEl>
                                          <p:spTgt spid="3">
                                            <p:txEl>
                                              <p:pRg st="1" end="1"/>
                                            </p:txEl>
                                          </p:spTgt>
                                        </p:tgtEl>
                                        <p:attrNameLst>
                                          <p:attrName>style.fontSize</p:attrName>
                                        </p:attrNameLst>
                                      </p:cBhvr>
                                    </p:anim>
                                  </p:childTnLst>
                                </p:cTn>
                              </p:par>
                              <p:par>
                                <p:cTn id="9" presetID="4" presetClass="emph" presetSubtype="2" fill="hold" nodeType="withEffect">
                                  <p:stCondLst>
                                    <p:cond delay="0"/>
                                  </p:stCondLst>
                                  <p:childTnLst>
                                    <p:anim to="1.5" calcmode="lin" valueType="num">
                                      <p:cBhvr override="childStyle">
                                        <p:cTn id="10" dur="2000" fill="hold"/>
                                        <p:tgtEl>
                                          <p:spTgt spid="3">
                                            <p:txEl>
                                              <p:pRg st="2" end="2"/>
                                            </p:txEl>
                                          </p:spTgt>
                                        </p:tgtEl>
                                        <p:attrNameLst>
                                          <p:attrName>style.fontSize</p:attrName>
                                        </p:attrNameLst>
                                      </p:cBhvr>
                                    </p:anim>
                                  </p:childTnLst>
                                </p:cTn>
                              </p:par>
                              <p:par>
                                <p:cTn id="11" presetID="4" presetClass="emph" presetSubtype="2" fill="hold" nodeType="withEffect">
                                  <p:stCondLst>
                                    <p:cond delay="0"/>
                                  </p:stCondLst>
                                  <p:childTnLst>
                                    <p:anim to="1.5" calcmode="lin" valueType="num">
                                      <p:cBhvr override="childStyle">
                                        <p:cTn id="12" dur="2000" fill="hold"/>
                                        <p:tgtEl>
                                          <p:spTgt spid="3">
                                            <p:txEl>
                                              <p:pRg st="3" end="3"/>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group exercise #2</a:t>
            </a:r>
            <a:endParaRPr lang="en-US" dirty="0"/>
          </a:p>
        </p:txBody>
      </p:sp>
      <p:sp>
        <p:nvSpPr>
          <p:cNvPr id="3" name="Content Placeholder 2"/>
          <p:cNvSpPr>
            <a:spLocks noGrp="1"/>
          </p:cNvSpPr>
          <p:nvPr>
            <p:ph idx="1"/>
          </p:nvPr>
        </p:nvSpPr>
        <p:spPr/>
        <p:txBody>
          <a:bodyPr>
            <a:normAutofit/>
          </a:bodyPr>
          <a:lstStyle/>
          <a:p>
            <a:r>
              <a:rPr lang="en-US" dirty="0" smtClean="0"/>
              <a:t>Use the information on the handout and identify three things that can be done at your facility to reduce or eliminate the potential for forklift related incidents.  After the three things have been identified, select the best one and provide the additional information.</a:t>
            </a:r>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Susan Harwood Training Grant</a:t>
            </a:r>
            <a:endParaRPr lang="en-US" dirty="0"/>
          </a:p>
        </p:txBody>
      </p:sp>
      <p:sp>
        <p:nvSpPr>
          <p:cNvPr id="3" name="Content Placeholder 2"/>
          <p:cNvSpPr>
            <a:spLocks noGrp="1"/>
          </p:cNvSpPr>
          <p:nvPr>
            <p:ph idx="1"/>
          </p:nvPr>
        </p:nvSpPr>
        <p:spPr/>
        <p:txBody>
          <a:bodyPr/>
          <a:lstStyle/>
          <a:p>
            <a:r>
              <a:rPr lang="en-US" dirty="0"/>
              <a:t>“This material "This material was produced under grant </a:t>
            </a:r>
            <a:r>
              <a:rPr lang="en-US" dirty="0" smtClean="0"/>
              <a:t>SH23591SH2 </a:t>
            </a:r>
            <a:r>
              <a:rPr lang="en-US" dirty="0"/>
              <a:t>from the Occupational Safety and Health Administration, U.S. Department of Labor. It does not necessarily reflect the views or policies of the U.S. Department of Labor, nor does mention of trade names, commercial products, or organizations imply endorsement by the U.S. Government”</a:t>
            </a:r>
          </a:p>
          <a:p>
            <a:endParaRPr lang="en-US" dirty="0"/>
          </a:p>
        </p:txBody>
      </p:sp>
    </p:spTree>
    <p:extLst>
      <p:ext uri="{BB962C8B-B14F-4D97-AF65-F5344CB8AC3E}">
        <p14:creationId xmlns:p14="http://schemas.microsoft.com/office/powerpoint/2010/main" val="42173931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a:t>
            </a:r>
            <a:endParaRPr lang="en-US" dirty="0"/>
          </a:p>
        </p:txBody>
      </p:sp>
      <p:sp>
        <p:nvSpPr>
          <p:cNvPr id="3" name="Content Placeholder 2"/>
          <p:cNvSpPr>
            <a:spLocks noGrp="1"/>
          </p:cNvSpPr>
          <p:nvPr>
            <p:ph idx="1"/>
          </p:nvPr>
        </p:nvSpPr>
        <p:spPr/>
        <p:txBody>
          <a:bodyPr/>
          <a:lstStyle/>
          <a:p>
            <a:pPr marL="0" indent="0">
              <a:buNone/>
            </a:pPr>
            <a:r>
              <a:rPr lang="en-US" sz="4400" dirty="0" smtClean="0">
                <a:solidFill>
                  <a:schemeClr val="accent4"/>
                </a:solidFill>
              </a:rPr>
              <a:t>A process </a:t>
            </a:r>
            <a:r>
              <a:rPr lang="en-US" sz="4400" dirty="0" smtClean="0">
                <a:solidFill>
                  <a:srgbClr val="4C5A6A"/>
                </a:solidFill>
              </a:rPr>
              <a:t>for reducing risk and </a:t>
            </a:r>
            <a:r>
              <a:rPr lang="en-US" sz="44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preventing incidents </a:t>
            </a:r>
            <a:r>
              <a:rPr lang="en-US" sz="4400" dirty="0" smtClean="0">
                <a:solidFill>
                  <a:srgbClr val="4C5A6A"/>
                </a:solidFill>
              </a:rPr>
              <a:t>by effectively managing the </a:t>
            </a:r>
            <a:r>
              <a:rPr lang="en-US" sz="44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movement</a:t>
            </a:r>
            <a:r>
              <a:rPr lang="en-US" sz="4400" dirty="0" smtClean="0">
                <a:solidFill>
                  <a:srgbClr val="4C5A6A"/>
                </a:solidFill>
              </a:rPr>
              <a:t> of </a:t>
            </a:r>
            <a:r>
              <a:rPr lang="en-US" sz="44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people</a:t>
            </a:r>
            <a:r>
              <a:rPr lang="en-US" sz="4400" dirty="0" smtClean="0">
                <a:solidFill>
                  <a:srgbClr val="4C5A6A"/>
                </a:solidFill>
              </a:rPr>
              <a:t>, </a:t>
            </a:r>
            <a:r>
              <a:rPr lang="en-US" sz="44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equipment</a:t>
            </a:r>
            <a:r>
              <a:rPr lang="en-US" sz="4400" dirty="0" smtClean="0">
                <a:solidFill>
                  <a:srgbClr val="4C5A6A"/>
                </a:solidFill>
              </a:rPr>
              <a:t>, </a:t>
            </a:r>
            <a:r>
              <a:rPr lang="en-US" sz="44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material</a:t>
            </a:r>
            <a:r>
              <a:rPr lang="en-US" sz="4400" dirty="0" smtClean="0">
                <a:solidFill>
                  <a:srgbClr val="4C5A6A"/>
                </a:solidFill>
              </a:rPr>
              <a:t> and </a:t>
            </a:r>
            <a:r>
              <a:rPr lang="en-US" sz="44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energy</a:t>
            </a:r>
            <a:r>
              <a:rPr lang="en-US" sz="4400" dirty="0" smtClean="0">
                <a:solidFill>
                  <a:srgbClr val="4C5A6A"/>
                </a:solidFill>
              </a:rPr>
              <a:t>.</a:t>
            </a:r>
            <a:endParaRPr lang="en-US" sz="44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endParaRPr>
          </a:p>
          <a:p>
            <a:endParaRPr lang="en-US" dirty="0"/>
          </a:p>
        </p:txBody>
      </p:sp>
    </p:spTree>
    <p:extLst>
      <p:ext uri="{BB962C8B-B14F-4D97-AF65-F5344CB8AC3E}">
        <p14:creationId xmlns:p14="http://schemas.microsoft.com/office/powerpoint/2010/main" val="34648769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Incident:</a:t>
            </a:r>
            <a:endParaRPr lang="en-US" dirty="0"/>
          </a:p>
        </p:txBody>
      </p:sp>
      <p:sp>
        <p:nvSpPr>
          <p:cNvPr id="3" name="Content Placeholder 2"/>
          <p:cNvSpPr>
            <a:spLocks noGrp="1"/>
          </p:cNvSpPr>
          <p:nvPr>
            <p:ph idx="1"/>
          </p:nvPr>
        </p:nvSpPr>
        <p:spPr/>
        <p:txBody>
          <a:bodyPr>
            <a:normAutofit/>
          </a:bodyPr>
          <a:lstStyle/>
          <a:p>
            <a:pPr marL="0" indent="0">
              <a:buNone/>
            </a:pPr>
            <a:r>
              <a:rPr lang="en-US" sz="4400" dirty="0">
                <a:solidFill>
                  <a:srgbClr val="4C5A6A"/>
                </a:solidFill>
              </a:rPr>
              <a:t>An </a:t>
            </a:r>
            <a:r>
              <a:rPr lang="en-US" sz="4400" b="1" dirty="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unplanned event </a:t>
            </a:r>
            <a:r>
              <a:rPr lang="en-US" sz="4400" dirty="0">
                <a:solidFill>
                  <a:srgbClr val="4C5A6A"/>
                </a:solidFill>
              </a:rPr>
              <a:t>that happens after an</a:t>
            </a:r>
            <a:r>
              <a:rPr lang="en-US" sz="4400" b="1" dirty="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 unsafe behavior or unsafe condition </a:t>
            </a:r>
            <a:r>
              <a:rPr lang="en-US" sz="4400" dirty="0">
                <a:solidFill>
                  <a:srgbClr val="4C5A6A"/>
                </a:solidFill>
              </a:rPr>
              <a:t>or both that interrupts the normal progress of an activity and may result in injury or damage</a:t>
            </a:r>
            <a:r>
              <a:rPr lang="en-US" sz="4400" dirty="0" smtClean="0">
                <a:solidFill>
                  <a:srgbClr val="4C5A6A"/>
                </a:solidFill>
              </a:rPr>
              <a:t>.</a:t>
            </a:r>
            <a:endParaRPr lang="en-US" sz="4400" dirty="0">
              <a:solidFill>
                <a:srgbClr val="4C5A6A"/>
              </a:solidFill>
            </a:endParaRPr>
          </a:p>
        </p:txBody>
      </p:sp>
    </p:spTree>
    <p:extLst>
      <p:ext uri="{BB962C8B-B14F-4D97-AF65-F5344CB8AC3E}">
        <p14:creationId xmlns:p14="http://schemas.microsoft.com/office/powerpoint/2010/main" val="41831084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a:t>
            </a:r>
            <a:endParaRPr lang="en-US" dirty="0"/>
          </a:p>
        </p:txBody>
      </p:sp>
      <p:sp>
        <p:nvSpPr>
          <p:cNvPr id="3" name="Content Placeholder 2"/>
          <p:cNvSpPr>
            <a:spLocks noGrp="1"/>
          </p:cNvSpPr>
          <p:nvPr>
            <p:ph idx="1"/>
          </p:nvPr>
        </p:nvSpPr>
        <p:spPr/>
        <p:txBody>
          <a:bodyPr/>
          <a:lstStyle/>
          <a:p>
            <a:pPr>
              <a:buFont typeface="Wingdings" pitchFamily="2" charset="2"/>
              <a:buNone/>
            </a:pPr>
            <a:r>
              <a:rPr lang="en-US" sz="36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Any </a:t>
            </a:r>
            <a:r>
              <a:rPr lang="en-US" sz="3600" b="1" dirty="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source of </a:t>
            </a:r>
            <a:r>
              <a:rPr lang="en-US" sz="36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danger</a:t>
            </a:r>
            <a:r>
              <a:rPr lang="en-US" sz="3600" dirty="0" smtClean="0">
                <a:solidFill>
                  <a:srgbClr val="4C5A6A"/>
                </a:solidFill>
              </a:rPr>
              <a:t>.</a:t>
            </a:r>
            <a:endParaRPr lang="en-US" sz="3600" dirty="0">
              <a:solidFill>
                <a:srgbClr val="4C5A6A"/>
              </a:solidFill>
            </a:endParaRPr>
          </a:p>
          <a:p>
            <a:pPr>
              <a:buFont typeface="Wingdings" pitchFamily="2" charset="2"/>
              <a:buNone/>
            </a:pPr>
            <a:endParaRPr lang="en-US" sz="3600" dirty="0">
              <a:solidFill>
                <a:srgbClr val="4C5A6A"/>
              </a:solidFill>
            </a:endParaRPr>
          </a:p>
          <a:p>
            <a:pPr algn="ctr">
              <a:buFont typeface="Wingdings" pitchFamily="2" charset="2"/>
              <a:buNone/>
            </a:pPr>
            <a:r>
              <a:rPr lang="en-US" sz="3600" dirty="0">
                <a:solidFill>
                  <a:srgbClr val="4C5A6A"/>
                </a:solidFill>
              </a:rPr>
              <a:t>The two major types of hazard </a:t>
            </a:r>
            <a:r>
              <a:rPr lang="en-US" sz="3600" dirty="0" smtClean="0">
                <a:solidFill>
                  <a:srgbClr val="4C5A6A"/>
                </a:solidFill>
              </a:rPr>
              <a:t>are:</a:t>
            </a:r>
            <a:endParaRPr lang="en-US" sz="3600" dirty="0">
              <a:solidFill>
                <a:srgbClr val="4C5A6A"/>
              </a:solidFill>
            </a:endParaRPr>
          </a:p>
          <a:p>
            <a:pPr algn="ctr">
              <a:buFont typeface="Wingdings" pitchFamily="2" charset="2"/>
              <a:buNone/>
            </a:pPr>
            <a:endParaRPr lang="en-US" sz="3600" dirty="0">
              <a:solidFill>
                <a:srgbClr val="4C5A6A"/>
              </a:solidFill>
            </a:endParaRPr>
          </a:p>
          <a:p>
            <a:pPr algn="ctr">
              <a:buFont typeface="Wingdings" pitchFamily="2" charset="2"/>
              <a:buNone/>
            </a:pPr>
            <a:r>
              <a:rPr lang="en-US" sz="3600" b="1" dirty="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Unsafe conditions</a:t>
            </a:r>
          </a:p>
          <a:p>
            <a:pPr algn="ctr">
              <a:buFont typeface="Wingdings" pitchFamily="2" charset="2"/>
              <a:buNone/>
            </a:pPr>
            <a:r>
              <a:rPr lang="en-US" sz="3600" dirty="0" smtClean="0">
                <a:solidFill>
                  <a:srgbClr val="4C5A6A"/>
                </a:solidFill>
              </a:rPr>
              <a:t>and</a:t>
            </a:r>
            <a:endParaRPr lang="en-US" sz="3600" dirty="0">
              <a:solidFill>
                <a:srgbClr val="4C5A6A"/>
              </a:solidFill>
            </a:endParaRPr>
          </a:p>
          <a:p>
            <a:pPr algn="ctr">
              <a:buFont typeface="Wingdings" pitchFamily="2" charset="2"/>
              <a:buNone/>
            </a:pPr>
            <a:r>
              <a:rPr lang="en-US" sz="3600" b="1" dirty="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Unsafe behaviors</a:t>
            </a:r>
          </a:p>
          <a:p>
            <a:endParaRPr lang="en-US" dirty="0"/>
          </a:p>
        </p:txBody>
      </p:sp>
    </p:spTree>
    <p:extLst>
      <p:ext uri="{BB962C8B-B14F-4D97-AF65-F5344CB8AC3E}">
        <p14:creationId xmlns:p14="http://schemas.microsoft.com/office/powerpoint/2010/main" val="30866319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sequence of events lead to incidents</a:t>
            </a:r>
          </a:p>
        </p:txBody>
      </p:sp>
      <p:sp>
        <p:nvSpPr>
          <p:cNvPr id="3" name="Content Placeholder 2"/>
          <p:cNvSpPr>
            <a:spLocks noGrp="1"/>
          </p:cNvSpPr>
          <p:nvPr>
            <p:ph idx="1"/>
          </p:nvPr>
        </p:nvSpPr>
        <p:spPr/>
        <p:txBody>
          <a:bodyPr>
            <a:normAutofit/>
          </a:bodyPr>
          <a:lstStyle/>
          <a:p>
            <a:pPr algn="ctr">
              <a:buNone/>
            </a:pPr>
            <a:r>
              <a:rPr lang="en-US" b="1" dirty="0">
                <a:solidFill>
                  <a:schemeClr val="accent4"/>
                </a:solidFill>
              </a:rPr>
              <a:t>The </a:t>
            </a:r>
            <a:r>
              <a:rPr lang="en-US" b="1" dirty="0" smtClean="0">
                <a:solidFill>
                  <a:schemeClr val="accent4"/>
                </a:solidFill>
              </a:rPr>
              <a:t>Hazards</a:t>
            </a:r>
            <a:endParaRPr lang="en-US" b="1" dirty="0">
              <a:solidFill>
                <a:schemeClr val="accent4"/>
              </a:solidFill>
            </a:endParaRPr>
          </a:p>
          <a:p>
            <a:pPr algn="ctr">
              <a:buNone/>
            </a:pPr>
            <a:r>
              <a:rPr lang="en-US" dirty="0">
                <a:solidFill>
                  <a:srgbClr val="4C5A6A"/>
                </a:solidFill>
              </a:rPr>
              <a:t>(Unsafe Behaviors and Unsafe Conditions</a:t>
            </a:r>
            <a:r>
              <a:rPr lang="en-US" dirty="0" smtClean="0">
                <a:solidFill>
                  <a:srgbClr val="4C5A6A"/>
                </a:solidFill>
              </a:rPr>
              <a:t>)</a:t>
            </a:r>
          </a:p>
          <a:p>
            <a:pPr algn="ctr">
              <a:buNone/>
            </a:pPr>
            <a:endParaRPr lang="en-US" dirty="0" smtClean="0">
              <a:solidFill>
                <a:srgbClr val="4C5A6A"/>
              </a:solidFill>
            </a:endParaRPr>
          </a:p>
          <a:p>
            <a:pPr algn="ctr">
              <a:buNone/>
            </a:pPr>
            <a:endParaRPr lang="en-US" dirty="0" smtClean="0">
              <a:solidFill>
                <a:srgbClr val="4C5A6A"/>
              </a:solidFill>
            </a:endParaRPr>
          </a:p>
          <a:p>
            <a:pPr algn="ctr">
              <a:buNone/>
            </a:pPr>
            <a:r>
              <a:rPr lang="en-US" b="1" dirty="0" smtClean="0">
                <a:solidFill>
                  <a:srgbClr val="4C5A6A"/>
                </a:solidFill>
              </a:rPr>
              <a:t>The </a:t>
            </a:r>
            <a:r>
              <a:rPr lang="en-US" b="1" dirty="0">
                <a:solidFill>
                  <a:srgbClr val="4C5A6A"/>
                </a:solidFill>
              </a:rPr>
              <a:t>Event  </a:t>
            </a:r>
          </a:p>
          <a:p>
            <a:pPr algn="ctr">
              <a:buNone/>
            </a:pPr>
            <a:r>
              <a:rPr lang="en-US" dirty="0" smtClean="0">
                <a:solidFill>
                  <a:srgbClr val="4C5A6A"/>
                </a:solidFill>
              </a:rPr>
              <a:t>(Movement)</a:t>
            </a:r>
          </a:p>
          <a:p>
            <a:pPr algn="ctr">
              <a:buNone/>
            </a:pPr>
            <a:endParaRPr lang="en-US" dirty="0" smtClean="0">
              <a:solidFill>
                <a:srgbClr val="4C5A6A"/>
              </a:solidFill>
            </a:endParaRPr>
          </a:p>
          <a:p>
            <a:pPr algn="ctr">
              <a:buNone/>
            </a:pPr>
            <a:endParaRPr lang="en-US" dirty="0">
              <a:solidFill>
                <a:srgbClr val="4C5A6A"/>
              </a:solidFill>
            </a:endParaRPr>
          </a:p>
          <a:p>
            <a:pPr algn="ctr">
              <a:buNone/>
            </a:pPr>
            <a:endParaRPr lang="en-US" dirty="0">
              <a:solidFill>
                <a:srgbClr val="4C5A6A"/>
              </a:solidFill>
            </a:endParaRPr>
          </a:p>
          <a:p>
            <a:pPr algn="ctr">
              <a:buNone/>
            </a:pPr>
            <a:r>
              <a:rPr lang="en-US" b="1" dirty="0" smtClean="0">
                <a:solidFill>
                  <a:srgbClr val="4C5A6A"/>
                </a:solidFill>
              </a:rPr>
              <a:t>The Result</a:t>
            </a:r>
          </a:p>
          <a:p>
            <a:pPr algn="ctr">
              <a:buNone/>
            </a:pPr>
            <a:r>
              <a:rPr lang="en-US" dirty="0" smtClean="0">
                <a:solidFill>
                  <a:srgbClr val="4C5A6A"/>
                </a:solidFill>
              </a:rPr>
              <a:t>(</a:t>
            </a:r>
            <a:r>
              <a:rPr lang="en-US" dirty="0">
                <a:solidFill>
                  <a:srgbClr val="4C5A6A"/>
                </a:solidFill>
              </a:rPr>
              <a:t>Incident)</a:t>
            </a:r>
          </a:p>
        </p:txBody>
      </p:sp>
      <p:sp>
        <p:nvSpPr>
          <p:cNvPr id="4" name="Down Arrow 3"/>
          <p:cNvSpPr/>
          <p:nvPr/>
        </p:nvSpPr>
        <p:spPr>
          <a:xfrm>
            <a:off x="4343400" y="2514600"/>
            <a:ext cx="399143" cy="80581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Down Arrow 4"/>
          <p:cNvSpPr/>
          <p:nvPr/>
        </p:nvSpPr>
        <p:spPr>
          <a:xfrm>
            <a:off x="4343400" y="4572000"/>
            <a:ext cx="399143" cy="80581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901166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90600"/>
          </a:xfrm>
        </p:spPr>
        <p:txBody>
          <a:bodyPr>
            <a:normAutofit fontScale="90000"/>
          </a:bodyPr>
          <a:lstStyle/>
          <a:p>
            <a:r>
              <a:rPr lang="en-US" dirty="0"/>
              <a:t>What is the Best Way to Prevent Incidents?</a:t>
            </a:r>
          </a:p>
        </p:txBody>
      </p:sp>
      <p:sp>
        <p:nvSpPr>
          <p:cNvPr id="3" name="Content Placeholder 2"/>
          <p:cNvSpPr>
            <a:spLocks noGrp="1"/>
          </p:cNvSpPr>
          <p:nvPr>
            <p:ph idx="1"/>
          </p:nvPr>
        </p:nvSpPr>
        <p:spPr>
          <a:xfrm>
            <a:off x="457200" y="2362200"/>
            <a:ext cx="8229600" cy="4876800"/>
          </a:xfrm>
        </p:spPr>
        <p:txBody>
          <a:bodyPr/>
          <a:lstStyle/>
          <a:p>
            <a:endParaRPr lang="en-US" sz="2800" dirty="0" smtClean="0">
              <a:solidFill>
                <a:srgbClr val="4C5A6A"/>
              </a:solidFill>
            </a:endParaRPr>
          </a:p>
          <a:p>
            <a:r>
              <a:rPr lang="en-US" sz="36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Recognize</a:t>
            </a:r>
            <a:r>
              <a:rPr lang="en-US" sz="3600" dirty="0" smtClean="0">
                <a:solidFill>
                  <a:srgbClr val="4C5A6A"/>
                </a:solidFill>
              </a:rPr>
              <a:t> </a:t>
            </a:r>
            <a:r>
              <a:rPr lang="en-US" sz="3600" dirty="0">
                <a:solidFill>
                  <a:srgbClr val="4C5A6A"/>
                </a:solidFill>
              </a:rPr>
              <a:t>the Hazards</a:t>
            </a:r>
          </a:p>
          <a:p>
            <a:pPr>
              <a:buNone/>
            </a:pPr>
            <a:endParaRPr lang="en-US" sz="3600" dirty="0">
              <a:solidFill>
                <a:srgbClr val="4C5A6A"/>
              </a:solidFill>
            </a:endParaRPr>
          </a:p>
          <a:p>
            <a:r>
              <a:rPr lang="en-US" sz="36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Manage the Movement</a:t>
            </a:r>
            <a:r>
              <a:rPr lang="en-US" sz="3600" dirty="0" smtClean="0">
                <a:solidFill>
                  <a:srgbClr val="4C5A6A"/>
                </a:solidFill>
              </a:rPr>
              <a:t> </a:t>
            </a:r>
            <a:r>
              <a:rPr lang="en-US" sz="3600" dirty="0">
                <a:solidFill>
                  <a:srgbClr val="4C5A6A"/>
                </a:solidFill>
              </a:rPr>
              <a:t>of People, Equipment, Material and </a:t>
            </a:r>
            <a:r>
              <a:rPr lang="en-US" sz="3600" dirty="0" smtClean="0">
                <a:solidFill>
                  <a:srgbClr val="4C5A6A"/>
                </a:solidFill>
              </a:rPr>
              <a:t>Energy</a:t>
            </a:r>
            <a:endParaRPr lang="en-US" sz="3600" dirty="0">
              <a:solidFill>
                <a:srgbClr val="4C5A6A"/>
              </a:solidFill>
            </a:endParaRPr>
          </a:p>
          <a:p>
            <a:endParaRPr lang="en-US" dirty="0"/>
          </a:p>
        </p:txBody>
      </p:sp>
    </p:spTree>
    <p:extLst>
      <p:ext uri="{BB962C8B-B14F-4D97-AF65-F5344CB8AC3E}">
        <p14:creationId xmlns:p14="http://schemas.microsoft.com/office/powerpoint/2010/main" val="42729808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12666</TotalTime>
  <Words>1151</Words>
  <Application>Microsoft Office PowerPoint</Application>
  <PresentationFormat>On-screen Show (4:3)</PresentationFormat>
  <Paragraphs>192</Paragraphs>
  <Slides>45</Slides>
  <Notes>6</Notes>
  <HiddenSlides>0</HiddenSlides>
  <MMClips>1</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Clarity</vt:lpstr>
      <vt:lpstr>Sawmill Safety</vt:lpstr>
      <vt:lpstr>Timber Products Safety</vt:lpstr>
      <vt:lpstr>This Training Module</vt:lpstr>
      <vt:lpstr>Training Module Worksheet</vt:lpstr>
      <vt:lpstr>Safety:</vt:lpstr>
      <vt:lpstr>Incident:</vt:lpstr>
      <vt:lpstr>Hazard:</vt:lpstr>
      <vt:lpstr>A sequence of events lead to incidents</vt:lpstr>
      <vt:lpstr>What is the Best Way to Prevent Incidents?</vt:lpstr>
      <vt:lpstr>Manage the Movement</vt:lpstr>
      <vt:lpstr>#1 Potential for Serious Injury   </vt:lpstr>
      <vt:lpstr>Event Classification</vt:lpstr>
      <vt:lpstr>Forklift Facts</vt:lpstr>
      <vt:lpstr>Forklift – Pedestrian Interface </vt:lpstr>
      <vt:lpstr>Forklift Strikes Sawmill Worker</vt:lpstr>
      <vt:lpstr>Forklift – Pedestrian Interface One More Time</vt:lpstr>
      <vt:lpstr>Anyone want to share this pond for a Swim?</vt:lpstr>
      <vt:lpstr>Worker Struck By Forklift </vt:lpstr>
      <vt:lpstr>Why are so many pedestrians injured by forklifts? </vt:lpstr>
      <vt:lpstr>Point #1</vt:lpstr>
      <vt:lpstr>Driver Seat View</vt:lpstr>
      <vt:lpstr>Point #2</vt:lpstr>
      <vt:lpstr>Limited Field of Vision </vt:lpstr>
      <vt:lpstr>A sequence of events lead to incidents</vt:lpstr>
      <vt:lpstr>Limited Vision</vt:lpstr>
      <vt:lpstr>Temporary Blind Corner</vt:lpstr>
      <vt:lpstr>Blind Corners</vt:lpstr>
      <vt:lpstr>Small group exercise #1</vt:lpstr>
      <vt:lpstr>Point #3</vt:lpstr>
      <vt:lpstr>Steering Differences</vt:lpstr>
      <vt:lpstr>Rear End Swing</vt:lpstr>
      <vt:lpstr>The Rear End Swing Can Take You Out  </vt:lpstr>
      <vt:lpstr>Point #4</vt:lpstr>
      <vt:lpstr>Point #4: Forklift Stopping Distance</vt:lpstr>
      <vt:lpstr>Vehicle Speed 10 MPH</vt:lpstr>
      <vt:lpstr>How Close Would You Go?</vt:lpstr>
      <vt:lpstr>Why are so many pedestrians injured by forklifts?</vt:lpstr>
      <vt:lpstr>Experience and Wisdom Have Spoken</vt:lpstr>
      <vt:lpstr>Pedestrians</vt:lpstr>
      <vt:lpstr>Experience and Wisdom Have Spoken</vt:lpstr>
      <vt:lpstr>Forklift Operators</vt:lpstr>
      <vt:lpstr>Experience and Wisdom Have Spoken</vt:lpstr>
      <vt:lpstr>Pedestrians and Forklift Operators</vt:lpstr>
      <vt:lpstr>Small group exercise #2</vt:lpstr>
      <vt:lpstr>Susan Harwood Training Grant</vt:lpstr>
    </vt:vector>
  </TitlesOfParts>
  <Company>Lenovo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Sawmill Safety</dc:title>
  <dc:creator>Owner</dc:creator>
  <cp:lastModifiedBy>Vosburgh, Linda - OSHA</cp:lastModifiedBy>
  <cp:revision>68</cp:revision>
  <dcterms:created xsi:type="dcterms:W3CDTF">2013-04-25T16:49:51Z</dcterms:created>
  <dcterms:modified xsi:type="dcterms:W3CDTF">2014-05-06T19:28:20Z</dcterms:modified>
</cp:coreProperties>
</file>