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9" r:id="rId1"/>
    <p:sldMasterId id="2147483691" r:id="rId2"/>
  </p:sldMasterIdLst>
  <p:notesMasterIdLst>
    <p:notesMasterId r:id="rId41"/>
  </p:notesMasterIdLst>
  <p:handoutMasterIdLst>
    <p:handoutMasterId r:id="rId42"/>
  </p:handoutMasterIdLst>
  <p:sldIdLst>
    <p:sldId id="591" r:id="rId3"/>
    <p:sldId id="946" r:id="rId4"/>
    <p:sldId id="474" r:id="rId5"/>
    <p:sldId id="966" r:id="rId6"/>
    <p:sldId id="967" r:id="rId7"/>
    <p:sldId id="827" r:id="rId8"/>
    <p:sldId id="942" r:id="rId9"/>
    <p:sldId id="1006" r:id="rId10"/>
    <p:sldId id="345" r:id="rId11"/>
    <p:sldId id="881" r:id="rId12"/>
    <p:sldId id="976" r:id="rId13"/>
    <p:sldId id="465" r:id="rId14"/>
    <p:sldId id="469" r:id="rId15"/>
    <p:sldId id="989" r:id="rId16"/>
    <p:sldId id="1010" r:id="rId17"/>
    <p:sldId id="418" r:id="rId18"/>
    <p:sldId id="1023" r:id="rId19"/>
    <p:sldId id="816" r:id="rId20"/>
    <p:sldId id="817" r:id="rId21"/>
    <p:sldId id="818" r:id="rId22"/>
    <p:sldId id="1022" r:id="rId23"/>
    <p:sldId id="822" r:id="rId24"/>
    <p:sldId id="782" r:id="rId25"/>
    <p:sldId id="809" r:id="rId26"/>
    <p:sldId id="947" r:id="rId27"/>
    <p:sldId id="795" r:id="rId28"/>
    <p:sldId id="710" r:id="rId29"/>
    <p:sldId id="828" r:id="rId30"/>
    <p:sldId id="459" r:id="rId31"/>
    <p:sldId id="764" r:id="rId32"/>
    <p:sldId id="463" r:id="rId33"/>
    <p:sldId id="940" r:id="rId34"/>
    <p:sldId id="974" r:id="rId35"/>
    <p:sldId id="749" r:id="rId36"/>
    <p:sldId id="791" r:id="rId37"/>
    <p:sldId id="492" r:id="rId38"/>
    <p:sldId id="829" r:id="rId39"/>
    <p:sldId id="755" r:id="rId4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Helvetica"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Helvetica"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Helvetica"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Helvetica"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Helvetica" charset="0"/>
        <a:ea typeface="ＭＳ Ｐゴシック" charset="0"/>
        <a:cs typeface="ＭＳ Ｐゴシック" charset="0"/>
      </a:defRPr>
    </a:lvl5pPr>
    <a:lvl6pPr marL="2286000" algn="l" defTabSz="457200" rtl="0" eaLnBrk="1" latinLnBrk="0" hangingPunct="1">
      <a:defRPr sz="3200" kern="1200">
        <a:solidFill>
          <a:schemeClr val="tx1"/>
        </a:solidFill>
        <a:latin typeface="Helvetica" charset="0"/>
        <a:ea typeface="ＭＳ Ｐゴシック" charset="0"/>
        <a:cs typeface="ＭＳ Ｐゴシック" charset="0"/>
      </a:defRPr>
    </a:lvl6pPr>
    <a:lvl7pPr marL="2743200" algn="l" defTabSz="457200" rtl="0" eaLnBrk="1" latinLnBrk="0" hangingPunct="1">
      <a:defRPr sz="3200" kern="1200">
        <a:solidFill>
          <a:schemeClr val="tx1"/>
        </a:solidFill>
        <a:latin typeface="Helvetica" charset="0"/>
        <a:ea typeface="ＭＳ Ｐゴシック" charset="0"/>
        <a:cs typeface="ＭＳ Ｐゴシック" charset="0"/>
      </a:defRPr>
    </a:lvl7pPr>
    <a:lvl8pPr marL="3200400" algn="l" defTabSz="457200" rtl="0" eaLnBrk="1" latinLnBrk="0" hangingPunct="1">
      <a:defRPr sz="3200" kern="1200">
        <a:solidFill>
          <a:schemeClr val="tx1"/>
        </a:solidFill>
        <a:latin typeface="Helvetica" charset="0"/>
        <a:ea typeface="ＭＳ Ｐゴシック" charset="0"/>
        <a:cs typeface="ＭＳ Ｐゴシック" charset="0"/>
      </a:defRPr>
    </a:lvl8pPr>
    <a:lvl9pPr marL="3657600" algn="l" defTabSz="457200" rtl="0" eaLnBrk="1" latinLnBrk="0" hangingPunct="1">
      <a:defRPr sz="3200" kern="1200">
        <a:solidFill>
          <a:schemeClr val="tx1"/>
        </a:solidFill>
        <a:latin typeface="Helvetic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0000"/>
    <a:srgbClr val="CCCCCC"/>
    <a:srgbClr val="0F0C3F"/>
    <a:srgbClr val="402000"/>
    <a:srgbClr val="CC1616"/>
    <a:srgbClr val="FFFFFF"/>
    <a:srgbClr val="F6ECE2"/>
    <a:srgbClr val="E8CFB6"/>
  </p:clrMru>
  <p:extLst>
    <p:ext uri="{E76CE94A-603C-4142-B9EB-6D1370010A27}">
      <p14:discardImageEditData xmlns:p14="http://schemas.microsoft.com/office/powerpoint/2010/main" val="1"/>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4" autoAdjust="0"/>
    <p:restoredTop sz="80269" autoAdjust="0"/>
  </p:normalViewPr>
  <p:slideViewPr>
    <p:cSldViewPr>
      <p:cViewPr varScale="1">
        <p:scale>
          <a:sx n="70" d="100"/>
          <a:sy n="70"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14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84" charset="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84" charset="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84" charset="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defRPr>
            </a:lvl1pPr>
          </a:lstStyle>
          <a:p>
            <a:pPr>
              <a:defRPr/>
            </a:pPr>
            <a:fld id="{D8D18929-E590-8341-9709-0EF856727416}" type="slidenum">
              <a:rPr lang="en-US"/>
              <a:pPr>
                <a:defRPr/>
              </a:pPr>
              <a:t>‹#›</a:t>
            </a:fld>
            <a:endParaRPr lang="en-US"/>
          </a:p>
        </p:txBody>
      </p:sp>
    </p:spTree>
    <p:extLst>
      <p:ext uri="{BB962C8B-B14F-4D97-AF65-F5344CB8AC3E}">
        <p14:creationId xmlns:p14="http://schemas.microsoft.com/office/powerpoint/2010/main" val="1053965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84" charset="0"/>
                <a:ea typeface="+mn-ea"/>
                <a:cs typeface="+mn-cs"/>
              </a:defRPr>
            </a:lvl1pPr>
          </a:lstStyle>
          <a:p>
            <a:pPr>
              <a:defRPr/>
            </a:pPr>
            <a:endParaRPr lang="en-US"/>
          </a:p>
        </p:txBody>
      </p:sp>
      <p:sp>
        <p:nvSpPr>
          <p:cNvPr id="146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84" charset="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6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6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84" charset="0"/>
                <a:ea typeface="+mn-ea"/>
                <a:cs typeface="+mn-cs"/>
              </a:defRPr>
            </a:lvl1pPr>
          </a:lstStyle>
          <a:p>
            <a:pPr>
              <a:defRPr/>
            </a:pPr>
            <a:endParaRPr lang="en-US"/>
          </a:p>
        </p:txBody>
      </p:sp>
      <p:sp>
        <p:nvSpPr>
          <p:cNvPr id="146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defRPr>
            </a:lvl1pPr>
          </a:lstStyle>
          <a:p>
            <a:pPr>
              <a:defRPr/>
            </a:pPr>
            <a:fld id="{A1C0E835-FEBD-9D46-A854-8DD98B90014D}" type="slidenum">
              <a:rPr lang="en-US"/>
              <a:pPr>
                <a:defRPr/>
              </a:pPr>
              <a:t>‹#›</a:t>
            </a:fld>
            <a:endParaRPr lang="en-US"/>
          </a:p>
        </p:txBody>
      </p:sp>
    </p:spTree>
    <p:extLst>
      <p:ext uri="{BB962C8B-B14F-4D97-AF65-F5344CB8AC3E}">
        <p14:creationId xmlns:p14="http://schemas.microsoft.com/office/powerpoint/2010/main" val="2939111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4F304425-CEEF-044E-AD83-A31C639C381E}" type="slidenum">
              <a:rPr lang="en-US" sz="1200">
                <a:latin typeface="Times New Roman" charset="0"/>
              </a:rPr>
              <a:pPr/>
              <a:t>1</a:t>
            </a:fld>
            <a:endParaRPr lang="en-US" sz="1200">
              <a:latin typeface="Times New Roman"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Hunters will recognize this muscle as the “</a:t>
            </a:r>
            <a:r>
              <a:rPr lang="en-US" altLang="ja-JP" dirty="0" err="1">
                <a:latin typeface="Times New Roman" charset="0"/>
                <a:ea typeface="ＭＳ Ｐゴシック" charset="0"/>
                <a:cs typeface="ＭＳ Ｐゴシック" charset="0"/>
              </a:rPr>
              <a:t>backstrap</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in </a:t>
            </a:r>
            <a:r>
              <a:rPr lang="en-US" altLang="ja-JP" dirty="0" smtClean="0">
                <a:latin typeface="Times New Roman" charset="0"/>
                <a:ea typeface="ＭＳ Ｐゴシック" charset="0"/>
                <a:cs typeface="ＭＳ Ｐゴシック" charset="0"/>
              </a:rPr>
              <a:t>venison.</a:t>
            </a:r>
          </a:p>
          <a:p>
            <a:r>
              <a:rPr lang="en-US" dirty="0" smtClean="0">
                <a:latin typeface="Times New Roman" charset="0"/>
                <a:ea typeface="ＭＳ Ｐゴシック" charset="0"/>
                <a:cs typeface="ＭＳ Ｐゴシック" charset="0"/>
              </a:rPr>
              <a:t>This muscle helps</a:t>
            </a:r>
            <a:r>
              <a:rPr lang="en-US" baseline="0" dirty="0" smtClean="0">
                <a:latin typeface="Times New Roman" charset="0"/>
                <a:ea typeface="ＭＳ Ｐゴシック" charset="0"/>
                <a:cs typeface="ＭＳ Ｐゴシック" charset="0"/>
              </a:rPr>
              <a:t> you from falling forward when you bend.</a:t>
            </a:r>
          </a:p>
          <a:p>
            <a:r>
              <a:rPr lang="en-US" baseline="0" dirty="0" smtClean="0">
                <a:latin typeface="Times New Roman" charset="0"/>
                <a:ea typeface="ＭＳ Ｐゴシック" charset="0"/>
                <a:cs typeface="ＭＳ Ｐゴシック" charset="0"/>
              </a:rPr>
              <a:t>It is a LARGE muscle!</a:t>
            </a:r>
            <a:endParaRPr lang="en-US" dirty="0">
              <a:latin typeface="Times New Roman" charset="0"/>
              <a:ea typeface="ＭＳ Ｐゴシック" charset="0"/>
              <a:cs typeface="ＭＳ Ｐゴシック"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6B2FF30D-55DF-7845-BD19-D4FD99CB471B}" type="slidenum">
              <a:rPr lang="en-US" sz="1200">
                <a:latin typeface="Times New Roman" charset="0"/>
              </a:rPr>
              <a:pPr/>
              <a:t>12</a:t>
            </a:fld>
            <a:endParaRPr lang="en-US" sz="12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muscle contracts for lifting thus produces a Compressive Force on the spinal discs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Disc</a:t>
            </a:r>
            <a:r>
              <a:rPr lang="en-US" baseline="0" dirty="0" smtClean="0">
                <a:latin typeface="Times New Roman" charset="0"/>
                <a:ea typeface="ＭＳ Ｐゴシック" charset="0"/>
                <a:cs typeface="ＭＳ Ｐゴシック" charset="0"/>
              </a:rPr>
              <a:t> is very well designed! </a:t>
            </a:r>
            <a:r>
              <a:rPr lang="en-US" dirty="0" smtClean="0">
                <a:latin typeface="Times New Roman" charset="0"/>
                <a:ea typeface="ＭＳ Ｐゴシック" charset="0"/>
                <a:cs typeface="ＭＳ Ｐゴシック" charset="0"/>
              </a:rPr>
              <a:t>The </a:t>
            </a:r>
            <a:r>
              <a:rPr lang="en-US" dirty="0">
                <a:latin typeface="Times New Roman" charset="0"/>
                <a:ea typeface="ＭＳ Ｐゴシック" charset="0"/>
                <a:cs typeface="ＭＳ Ｐゴシック" charset="0"/>
              </a:rPr>
              <a:t>spongy inside (nucleus) acts as a shock </a:t>
            </a:r>
            <a:r>
              <a:rPr lang="en-US" dirty="0" smtClean="0">
                <a:latin typeface="Times New Roman" charset="0"/>
                <a:ea typeface="ＭＳ Ｐゴシック" charset="0"/>
                <a:cs typeface="ＭＳ Ｐゴシック" charset="0"/>
              </a:rPr>
              <a:t>absorber.</a:t>
            </a:r>
            <a:r>
              <a:rPr lang="en-US" baseline="0"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This </a:t>
            </a:r>
            <a:r>
              <a:rPr lang="en-US" dirty="0">
                <a:latin typeface="Times New Roman" charset="0"/>
                <a:ea typeface="ＭＳ Ｐゴシック" charset="0"/>
                <a:cs typeface="ＭＳ Ｐゴシック" charset="0"/>
              </a:rPr>
              <a:t>soft inside is held together by the outside rings of ligament. </a:t>
            </a:r>
          </a:p>
          <a:p>
            <a:r>
              <a:rPr lang="en-US" dirty="0" smtClean="0">
                <a:latin typeface="Times New Roman" charset="0"/>
                <a:ea typeface="ＭＳ Ｐゴシック" charset="0"/>
                <a:cs typeface="ＭＳ Ｐゴシック" charset="0"/>
              </a:rPr>
              <a:t>When </a:t>
            </a:r>
            <a:r>
              <a:rPr lang="en-US" dirty="0">
                <a:latin typeface="Times New Roman" charset="0"/>
                <a:ea typeface="ＭＳ Ｐゴシック" charset="0"/>
                <a:cs typeface="ＭＳ Ｐゴシック" charset="0"/>
              </a:rPr>
              <a:t>outside ligament is torn/worn out, the inside spongy part leaks out – you get a Herniated Disk. Leaking causes 3 problems: 1- Mechanical pain due to pressure on disc &amp; ligaments, 2- if interior sponge mixes with blood you get inflammation 3- pressure against a nerve causes radiating pain.</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The term “slipped disk” is inaccurate.</a:t>
            </a:r>
          </a:p>
          <a:p>
            <a:endParaRPr lang="en-US" dirty="0">
              <a:latin typeface="Times New Roman" charset="0"/>
              <a:ea typeface="ＭＳ Ｐゴシック" charset="0"/>
              <a:cs typeface="ＭＳ Ｐゴシック"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F073A096-8C90-0A4C-BDEF-2B2D2BAC1AB6}" type="slidenum">
              <a:rPr lang="en-US" sz="1200">
                <a:latin typeface="Times New Roman" charset="0"/>
              </a:rPr>
              <a:pPr/>
              <a:t>13</a:t>
            </a:fld>
            <a:endParaRPr lang="en-US" sz="12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Gaffing a salmon and bringing it onboard- note force above the shoulders.</a:t>
            </a:r>
          </a:p>
          <a:p>
            <a:r>
              <a:rPr lang="en-US" dirty="0" smtClean="0"/>
              <a:t>But some weight/size and direction of load movements cannot be easily changed due to the nature of a fishery and constraints of the fishing vessel.</a:t>
            </a:r>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14</a:t>
            </a:fld>
            <a:endParaRPr lang="en-US"/>
          </a:p>
        </p:txBody>
      </p:sp>
    </p:spTree>
    <p:extLst>
      <p:ext uri="{BB962C8B-B14F-4D97-AF65-F5344CB8AC3E}">
        <p14:creationId xmlns:p14="http://schemas.microsoft.com/office/powerpoint/2010/main" val="288025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07477C96-8084-FB49-974A-8549CCA1D3C2}" type="slidenum">
              <a:rPr lang="en-US" sz="1200">
                <a:latin typeface="Times New Roman" charset="0"/>
              </a:rPr>
              <a:pPr/>
              <a:t>15</a:t>
            </a:fld>
            <a:endParaRPr lang="en-US" sz="1200">
              <a:latin typeface="Times New Roman" charset="0"/>
            </a:endParaRPr>
          </a:p>
        </p:txBody>
      </p:sp>
      <p:sp>
        <p:nvSpPr>
          <p:cNvPr id="62466" name="Rectangle 1026"/>
          <p:cNvSpPr>
            <a:spLocks noGrp="1" noRot="1" noChangeAspect="1" noChangeArrowheads="1"/>
          </p:cNvSpPr>
          <p:nvPr>
            <p:ph type="sldImg"/>
          </p:nvPr>
        </p:nvSpPr>
        <p:spPr>
          <a:solidFill>
            <a:srgbClr val="FFFFFF"/>
          </a:solidFill>
          <a:ln/>
        </p:spPr>
      </p:sp>
      <p:sp>
        <p:nvSpPr>
          <p:cNvPr id="6246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a:t>
            </a:r>
            <a:r>
              <a:rPr lang="en-US" baseline="0" dirty="0" smtClean="0"/>
              <a:t> is lifting 40 </a:t>
            </a:r>
            <a:r>
              <a:rPr lang="en-US" baseline="0" dirty="0" err="1" smtClean="0"/>
              <a:t>lb</a:t>
            </a:r>
            <a:r>
              <a:rPr lang="en-US" baseline="0" dirty="0" smtClean="0"/>
              <a:t> boxes of fish.</a:t>
            </a:r>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16</a:t>
            </a:fld>
            <a:endParaRPr lang="en-US"/>
          </a:p>
        </p:txBody>
      </p:sp>
    </p:spTree>
    <p:extLst>
      <p:ext uri="{BB962C8B-B14F-4D97-AF65-F5344CB8AC3E}">
        <p14:creationId xmlns:p14="http://schemas.microsoft.com/office/powerpoint/2010/main" val="309910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17</a:t>
            </a:fld>
            <a:endParaRPr lang="en-US"/>
          </a:p>
        </p:txBody>
      </p:sp>
    </p:spTree>
    <p:extLst>
      <p:ext uri="{BB962C8B-B14F-4D97-AF65-F5344CB8AC3E}">
        <p14:creationId xmlns:p14="http://schemas.microsoft.com/office/powerpoint/2010/main" val="2051371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B06468D8-578E-1F47-AF3A-5EB3A3B980C5}" type="slidenum">
              <a:rPr lang="en-US" sz="1200">
                <a:latin typeface="Times New Roman" charset="0"/>
              </a:rPr>
              <a:pPr/>
              <a:t>18</a:t>
            </a:fld>
            <a:endParaRPr lang="en-US" sz="1200">
              <a:latin typeface="Times New Roman" charset="0"/>
            </a:endParaRPr>
          </a:p>
        </p:txBody>
      </p:sp>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32A9E11F-CC23-594F-AA9A-A6FAD7A790D0}" type="slidenum">
              <a:rPr lang="en-US" sz="1200">
                <a:latin typeface="Times New Roman" charset="0"/>
              </a:rPr>
              <a:pPr/>
              <a:t>19</a:t>
            </a:fld>
            <a:endParaRPr lang="en-US" sz="1200">
              <a:latin typeface="Times New Roman" charset="0"/>
            </a:endParaRPr>
          </a:p>
        </p:txBody>
      </p:sp>
      <p:sp>
        <p:nvSpPr>
          <p:cNvPr id="67586" name="Rectangle 1026"/>
          <p:cNvSpPr>
            <a:spLocks noGrp="1" noRot="1" noChangeAspect="1" noChangeArrowheads="1"/>
          </p:cNvSpPr>
          <p:nvPr>
            <p:ph type="sldImg"/>
          </p:nvPr>
        </p:nvSpPr>
        <p:spPr>
          <a:solidFill>
            <a:srgbClr val="FFFFFF"/>
          </a:solidFill>
          <a:ln/>
        </p:spPr>
      </p:sp>
      <p:sp>
        <p:nvSpPr>
          <p:cNvPr id="6758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09A8F81A-4621-2144-9668-959B77651A95}" type="slidenum">
              <a:rPr lang="en-US" sz="1200">
                <a:latin typeface="Times New Roman" charset="0"/>
              </a:rPr>
              <a:pPr/>
              <a:t>20</a:t>
            </a:fld>
            <a:endParaRPr lang="en-US" sz="1200">
              <a:latin typeface="Times New Roman" charset="0"/>
            </a:endParaRPr>
          </a:p>
        </p:txBody>
      </p:sp>
      <p:sp>
        <p:nvSpPr>
          <p:cNvPr id="69634" name="Rectangle 1026"/>
          <p:cNvSpPr>
            <a:spLocks noGrp="1" noRot="1" noChangeAspect="1" noChangeArrowheads="1"/>
          </p:cNvSpPr>
          <p:nvPr>
            <p:ph type="sldImg"/>
          </p:nvPr>
        </p:nvSpPr>
        <p:spPr>
          <a:solidFill>
            <a:srgbClr val="FFFFFF"/>
          </a:solidFill>
          <a:ln/>
        </p:spPr>
      </p:sp>
      <p:sp>
        <p:nvSpPr>
          <p:cNvPr id="69635" name="Rectangle 1027"/>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When you bend up a heavy load (just your upper body) its similar to the weight of picking up the 80 lb box.</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The 550 </a:t>
            </a:r>
            <a:r>
              <a:rPr lang="en-US" dirty="0" err="1" smtClean="0">
                <a:latin typeface="Times New Roman" charset="0"/>
                <a:ea typeface="ＭＳ Ｐゴシック" charset="0"/>
                <a:cs typeface="ＭＳ Ｐゴシック" charset="0"/>
              </a:rPr>
              <a:t>lbs</a:t>
            </a:r>
            <a:r>
              <a:rPr lang="en-US" dirty="0" smtClean="0">
                <a:latin typeface="Times New Roman" charset="0"/>
                <a:ea typeface="ＭＳ Ｐゴシック" charset="0"/>
                <a:cs typeface="ＭＳ Ｐゴシック" charset="0"/>
              </a:rPr>
              <a:t> number includes the 50# weight in</a:t>
            </a:r>
            <a:r>
              <a:rPr lang="en-US" baseline="0" dirty="0" smtClean="0">
                <a:latin typeface="Times New Roman" charset="0"/>
                <a:ea typeface="ＭＳ Ｐゴシック" charset="0"/>
                <a:cs typeface="ＭＳ Ｐゴシック" charset="0"/>
              </a:rPr>
              <a:t> his hands)</a:t>
            </a:r>
            <a:r>
              <a:rPr lang="en-US" dirty="0" smtClean="0">
                <a:latin typeface="Times New Roman" charset="0"/>
                <a:ea typeface="ＭＳ Ｐゴシック" charset="0"/>
                <a:cs typeface="ＭＳ Ｐゴシック" charset="0"/>
              </a:rPr>
              <a:t> </a:t>
            </a:r>
          </a:p>
          <a:p>
            <a:pPr marL="0" indent="0">
              <a:buFontTx/>
              <a:buNone/>
            </a:pPr>
            <a:r>
              <a:rPr lang="en-US" dirty="0" smtClean="0">
                <a:latin typeface="Times New Roman" charset="0"/>
                <a:ea typeface="ＭＳ Ｐゴシック" charset="0"/>
                <a:cs typeface="ＭＳ Ｐゴシック" charset="0"/>
              </a:rPr>
              <a:t>So keeping the back straight is easier on back since</a:t>
            </a:r>
            <a:r>
              <a:rPr lang="en-US" baseline="0" dirty="0" smtClean="0">
                <a:latin typeface="Times New Roman" charset="0"/>
                <a:ea typeface="ＭＳ Ｐゴシック" charset="0"/>
                <a:cs typeface="ＭＳ Ｐゴシック" charset="0"/>
              </a:rPr>
              <a:t> you don</a:t>
            </a:r>
            <a:r>
              <a:rPr lang="fr-FR" baseline="0" dirty="0" smtClean="0">
                <a:latin typeface="Times New Roman" charset="0"/>
                <a:ea typeface="ＭＳ Ｐゴシック" charset="0"/>
                <a:cs typeface="ＭＳ Ｐゴシック" charset="0"/>
              </a:rPr>
              <a:t>’</a:t>
            </a:r>
            <a:r>
              <a:rPr lang="en-US" baseline="0" dirty="0" smtClean="0">
                <a:latin typeface="Times New Roman" charset="0"/>
                <a:ea typeface="ＭＳ Ｐゴシック" charset="0"/>
                <a:cs typeface="ＭＳ Ｐゴシック" charset="0"/>
              </a:rPr>
              <a:t>t have to lift up the back as well as the weight.</a:t>
            </a:r>
            <a:endParaRPr lang="en-US" dirty="0" smtClean="0">
              <a:latin typeface="Times New Roman" charset="0"/>
              <a:ea typeface="ＭＳ Ｐゴシック" charset="0"/>
              <a:cs typeface="ＭＳ Ｐゴシック" charset="0"/>
            </a:endParaRPr>
          </a:p>
          <a:p>
            <a:pPr marL="0" indent="0">
              <a:buFontTx/>
              <a:buNone/>
            </a:pPr>
            <a:r>
              <a:rPr lang="en-US" dirty="0" smtClean="0">
                <a:latin typeface="Times New Roman" charset="0"/>
                <a:ea typeface="ＭＳ Ｐゴシック" charset="0"/>
                <a:cs typeface="ＭＳ Ｐゴシック" charset="0"/>
              </a:rPr>
              <a:t>-   L5/sacral</a:t>
            </a:r>
            <a:r>
              <a:rPr lang="en-US" baseline="0" dirty="0" smtClean="0">
                <a:latin typeface="Times New Roman" charset="0"/>
                <a:ea typeface="ＭＳ Ｐゴシック" charset="0"/>
                <a:cs typeface="ＭＳ Ｐゴシック" charset="0"/>
              </a:rPr>
              <a:t> is at the tip of the fulcrum.</a:t>
            </a:r>
            <a:r>
              <a:rPr lang="en-US" dirty="0" smtClean="0">
                <a:latin typeface="Times New Roman" charset="0"/>
                <a:ea typeface="ＭＳ Ｐゴシック" charset="0"/>
                <a:cs typeface="ＭＳ Ｐゴシック" charset="0"/>
              </a:rPr>
              <a:t> </a:t>
            </a:r>
          </a:p>
          <a:p>
            <a:pPr marL="171450" indent="-171450">
              <a:buFontTx/>
              <a:buChar char="-"/>
            </a:pPr>
            <a:r>
              <a:rPr lang="en-US" dirty="0" smtClean="0">
                <a:latin typeface="Times New Roman" charset="0"/>
                <a:ea typeface="ＭＳ Ｐゴシック" charset="0"/>
                <a:cs typeface="ＭＳ Ｐゴシック" charset="0"/>
              </a:rPr>
              <a:t>Hold ruler horizontal with pinch grip at one end. Place a weight like</a:t>
            </a:r>
            <a:r>
              <a:rPr lang="en-US" baseline="0" dirty="0" smtClean="0">
                <a:latin typeface="Times New Roman" charset="0"/>
                <a:ea typeface="ＭＳ Ｐゴシック" charset="0"/>
                <a:cs typeface="ＭＳ Ｐゴシック" charset="0"/>
              </a:rPr>
              <a:t> a </a:t>
            </a:r>
            <a:r>
              <a:rPr lang="en-US" dirty="0" smtClean="0">
                <a:latin typeface="Times New Roman" charset="0"/>
                <a:ea typeface="ＭＳ Ｐゴシック" charset="0"/>
                <a:cs typeface="ＭＳ Ｐゴシック" charset="0"/>
              </a:rPr>
              <a:t>square rubber eraser (or a large</a:t>
            </a:r>
            <a:r>
              <a:rPr lang="en-US" baseline="0"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nut) near pinch grip and note it takes little effort to hold ruler level. Move eraser or nut to opposite end of ruler and note extra effort needed to keep ruler level. It</a:t>
            </a:r>
            <a:r>
              <a:rPr lang="fr-FR" dirty="0" smtClean="0">
                <a:latin typeface="Times New Roman" charset="0"/>
                <a:ea typeface="ＭＳ Ｐゴシック" charset="0"/>
                <a:cs typeface="ＭＳ Ｐゴシック" charset="0"/>
              </a:rPr>
              <a:t>’</a:t>
            </a:r>
            <a:r>
              <a:rPr lang="en-US" altLang="ja-JP" dirty="0" smtClean="0">
                <a:latin typeface="Times New Roman" charset="0"/>
                <a:ea typeface="ＭＳ Ｐゴシック" charset="0"/>
                <a:cs typeface="ＭＳ Ｐゴシック" charset="0"/>
              </a:rPr>
              <a:t>s all about the lever.</a:t>
            </a:r>
          </a:p>
          <a:p>
            <a:pPr marL="171450" indent="-171450">
              <a:buFontTx/>
              <a:buChar char="-"/>
            </a:pPr>
            <a:r>
              <a:rPr lang="en-US" dirty="0" smtClean="0">
                <a:latin typeface="Times New Roman" charset="0"/>
                <a:ea typeface="ＭＳ Ｐゴシック" charset="0"/>
                <a:cs typeface="ＭＳ Ｐゴシック" charset="0"/>
              </a:rPr>
              <a:t>Take 12</a:t>
            </a:r>
            <a:r>
              <a:rPr lang="ja-JP" altLang="en-US" dirty="0" smtClean="0">
                <a:latin typeface="Times New Roman" charset="0"/>
                <a:ea typeface="ＭＳ Ｐゴシック" charset="0"/>
                <a:cs typeface="ＭＳ Ｐゴシック" charset="0"/>
              </a:rPr>
              <a:t>”</a:t>
            </a:r>
            <a:r>
              <a:rPr lang="en-US" altLang="ja-JP" dirty="0" smtClean="0">
                <a:latin typeface="Times New Roman" charset="0"/>
                <a:ea typeface="ＭＳ Ｐゴシック" charset="0"/>
                <a:cs typeface="ＭＳ Ｐゴシック" charset="0"/>
              </a:rPr>
              <a:t> ruler and hold end with pinch grip. Place square rubber eraser on ruler near finger and note negligible effort to keep ruler horizontal. Slide eraser to opposite end of ruler and note extra effort fingers take to keep ruler level.</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2” behind the fulcrum (spine)</a:t>
            </a:r>
            <a:r>
              <a:rPr lang="en-US" baseline="0" dirty="0" smtClean="0">
                <a:latin typeface="Times New Roman" charset="0"/>
                <a:ea typeface="ＭＳ Ｐゴシック" charset="0"/>
                <a:cs typeface="ＭＳ Ｐゴシック" charset="0"/>
              </a:rPr>
              <a:t> it takes 500 lbs to balance a 50lb weight 20 inches out from the fulcrum (spine). The moment caused by the upper body weight would make the back muscle force even greater.</a:t>
            </a:r>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To demonstrate the principle of keeping the load close, think of a simple lever. The overall length of this lever is 22 inches. The back muscle is 2 inches behind the top of the fulcrum but the 50lb weight is 20 inches out from the fulcrum. So the long side of the lever with the 50lb weight is 10x further out than the short side. To create balance for lifting, the 2 inch side of the lever has to produce 10x as much force to balance= 500lbs.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This is to illustrate the importance and impact of keeping the load and the work as close to the body as possible. </a:t>
            </a:r>
          </a:p>
          <a:p>
            <a:endParaRPr lang="en-US" dirty="0" smtClean="0">
              <a:latin typeface="Times New Roman"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21</a:t>
            </a:fld>
            <a:endParaRPr lang="en-US"/>
          </a:p>
        </p:txBody>
      </p:sp>
    </p:spTree>
    <p:extLst>
      <p:ext uri="{BB962C8B-B14F-4D97-AF65-F5344CB8AC3E}">
        <p14:creationId xmlns:p14="http://schemas.microsoft.com/office/powerpoint/2010/main" val="1214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C1BDCDB6-66A3-D54D-91A4-1EF1DB55EF03}" type="slidenum">
              <a:rPr lang="en-US" sz="1200">
                <a:latin typeface="Times New Roman" charset="0"/>
              </a:rPr>
              <a:pPr/>
              <a:t>3</a:t>
            </a:fld>
            <a:endParaRPr lang="en-US" sz="1200">
              <a:latin typeface="Times New Roman"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3579A8D9-9061-6940-B381-E7B894A6C599}" type="slidenum">
              <a:rPr lang="en-US" sz="1200">
                <a:latin typeface="Times New Roman" charset="0"/>
              </a:rPr>
              <a:pPr/>
              <a:t>22</a:t>
            </a:fld>
            <a:endParaRPr lang="en-US" sz="1200">
              <a:latin typeface="Times New Roman" charset="0"/>
            </a:endParaRPr>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These forces have been measured and verified by analytical,</a:t>
            </a:r>
            <a:r>
              <a:rPr lang="en-US" baseline="0" dirty="0" smtClean="0">
                <a:latin typeface="Times New Roman" charset="0"/>
                <a:ea typeface="ＭＳ Ｐゴシック" charset="0"/>
                <a:cs typeface="ＭＳ Ｐゴシック" charset="0"/>
              </a:rPr>
              <a:t> mathematical and computer models. </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avoid bending at waist when</a:t>
            </a:r>
            <a:r>
              <a:rPr lang="en-US" baseline="0" dirty="0" smtClean="0"/>
              <a:t> lifting</a:t>
            </a:r>
            <a:r>
              <a:rPr lang="en-US" dirty="0" smtClean="0"/>
              <a:t> if possible.</a:t>
            </a:r>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23</a:t>
            </a:fld>
            <a:endParaRPr lang="en-US"/>
          </a:p>
        </p:txBody>
      </p:sp>
    </p:spTree>
    <p:extLst>
      <p:ext uri="{BB962C8B-B14F-4D97-AF65-F5344CB8AC3E}">
        <p14:creationId xmlns:p14="http://schemas.microsoft.com/office/powerpoint/2010/main" val="3331120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8851C220-A061-A542-B7D0-99E38779DCCC}" type="slidenum">
              <a:rPr lang="en-US" sz="1200">
                <a:latin typeface="Times New Roman" charset="0"/>
              </a:rPr>
              <a:pPr/>
              <a:t>24</a:t>
            </a:fld>
            <a:endParaRPr lang="en-US" sz="1200">
              <a:latin typeface="Times New Roman" charset="0"/>
            </a:endParaRPr>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Keep the weight close to the body.</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Times New Roman" charset="0"/>
                <a:ea typeface="ＭＳ Ｐゴシック" charset="0"/>
                <a:cs typeface="ＭＳ Ｐゴシック" charset="0"/>
              </a:rPr>
              <a:t>Some research recommends a maximum of 35 </a:t>
            </a:r>
            <a:r>
              <a:rPr lang="en-US" baseline="0" dirty="0" err="1" smtClean="0">
                <a:latin typeface="Times New Roman" charset="0"/>
                <a:ea typeface="ＭＳ Ｐゴシック" charset="0"/>
                <a:cs typeface="ＭＳ Ｐゴシック" charset="0"/>
              </a:rPr>
              <a:t>lbs</a:t>
            </a:r>
            <a:r>
              <a:rPr lang="en-US" baseline="0" dirty="0" smtClean="0">
                <a:latin typeface="Times New Roman" charset="0"/>
                <a:ea typeface="ＭＳ Ｐゴシック" charset="0"/>
                <a:cs typeface="ＭＳ Ｐゴシック" charset="0"/>
              </a:rPr>
              <a:t>, especially when lifting frequently.</a:t>
            </a:r>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GENERAL</a:t>
            </a:r>
            <a:r>
              <a:rPr lang="en-US" baseline="0" dirty="0" smtClean="0">
                <a:latin typeface="Times New Roman" charset="0"/>
                <a:ea typeface="ＭＳ Ｐゴシック" charset="0"/>
                <a:cs typeface="ＭＳ Ｐゴシック" charset="0"/>
              </a:rPr>
              <a:t> recommendation and there are wide ranges of human size and strength. </a:t>
            </a:r>
          </a:p>
          <a:p>
            <a:r>
              <a:rPr lang="en-US" dirty="0">
                <a:latin typeface="Times New Roman" charset="0"/>
                <a:ea typeface="ＭＳ Ｐゴシック" charset="0"/>
                <a:cs typeface="ＭＳ Ｐゴシック" charset="0"/>
              </a:rPr>
              <a:t>	</a:t>
            </a: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5CF37265-5DA7-6A43-8DA7-57477652DCC8}" type="slidenum">
              <a:rPr lang="en-US" sz="1200">
                <a:latin typeface="Times New Roman" charset="0"/>
              </a:rPr>
              <a:pPr/>
              <a:t>25</a:t>
            </a:fld>
            <a:endParaRPr lang="en-US" sz="120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Fishermen often develop work practices that </a:t>
            </a:r>
            <a:r>
              <a:rPr lang="en-US" sz="1200" b="1" dirty="0" smtClean="0">
                <a:solidFill>
                  <a:srgbClr val="CC1616"/>
                </a:solidFill>
              </a:rPr>
              <a:t>optimize</a:t>
            </a:r>
            <a:r>
              <a:rPr lang="en-US" sz="1200" b="1" dirty="0" smtClean="0"/>
              <a:t> the overall stress on the body, but </a:t>
            </a:r>
            <a:r>
              <a:rPr lang="en-US" sz="1200" b="1" dirty="0" smtClean="0">
                <a:solidFill>
                  <a:srgbClr val="CC1616"/>
                </a:solidFill>
              </a:rPr>
              <a:t>do not minimize</a:t>
            </a:r>
            <a:r>
              <a:rPr lang="en-US" sz="1200" b="1" dirty="0" smtClean="0"/>
              <a:t> the stress on any one joint.</a:t>
            </a:r>
            <a:br>
              <a:rPr lang="en-US" sz="1200" b="1" dirty="0" smtClean="0"/>
            </a:br>
            <a:endParaRPr 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An example of this is locating the hands about half way between low back and shoulder when pulling or pushing so neither back nor shoulder is highly stressed.</a:t>
            </a:r>
            <a:br>
              <a:rPr lang="en-US" sz="1200" b="1" dirty="0" smtClean="0"/>
            </a:br>
            <a:r>
              <a:rPr lang="en-US" sz="1200" b="1" dirty="0" smtClean="0"/>
              <a:t/>
            </a:r>
            <a:br>
              <a:rPr lang="en-US" sz="1200" b="1" dirty="0" smtClean="0"/>
            </a:br>
            <a:r>
              <a:rPr lang="en-US" sz="1200" b="1" dirty="0" smtClean="0"/>
              <a:t/>
            </a:r>
            <a:br>
              <a:rPr lang="en-US" sz="1200" b="1" dirty="0" smtClean="0"/>
            </a:b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27</a:t>
            </a:fld>
            <a:endParaRPr lang="en-US"/>
          </a:p>
        </p:txBody>
      </p:sp>
    </p:spTree>
    <p:extLst>
      <p:ext uri="{BB962C8B-B14F-4D97-AF65-F5344CB8AC3E}">
        <p14:creationId xmlns:p14="http://schemas.microsoft.com/office/powerpoint/2010/main" val="2069675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Salmon cans </a:t>
            </a:r>
            <a:r>
              <a:rPr lang="en-US" dirty="0">
                <a:latin typeface="Times New Roman" charset="0"/>
                <a:ea typeface="ＭＳ Ｐゴシック" charset="0"/>
                <a:cs typeface="ＭＳ Ｐゴシック" charset="0"/>
              </a:rPr>
              <a:t>into </a:t>
            </a:r>
            <a:r>
              <a:rPr lang="en-US" dirty="0" smtClean="0">
                <a:latin typeface="Times New Roman" charset="0"/>
                <a:ea typeface="ＭＳ Ｐゴシック" charset="0"/>
                <a:cs typeface="ＭＳ Ｐゴシック" charset="0"/>
              </a:rPr>
              <a:t>pressure cooking retort- </a:t>
            </a:r>
            <a:endParaRPr lang="en-US" dirty="0">
              <a:latin typeface="Times New Roman" charset="0"/>
              <a:ea typeface="ＭＳ Ｐゴシック" charset="0"/>
              <a:cs typeface="ＭＳ Ｐゴシック" charset="0"/>
            </a:endParaRP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6DF1BB31-04D8-4B4B-A5D6-EBE1FD14C7E9}" type="slidenum">
              <a:rPr lang="en-US" sz="1200">
                <a:latin typeface="Times New Roman" charset="0"/>
              </a:rPr>
              <a:pPr/>
              <a:t>28</a:t>
            </a:fld>
            <a:endParaRPr lang="en-US" sz="120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Picture: </a:t>
            </a:r>
            <a:r>
              <a:rPr lang="en-US" dirty="0">
                <a:latin typeface="Times New Roman" charset="0"/>
                <a:ea typeface="ＭＳ Ｐゴシック" charset="0"/>
                <a:cs typeface="ＭＳ Ｐゴシック" charset="0"/>
              </a:rPr>
              <a:t>throwing a railroad switch.</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Move your feet, NOT your waist!</a:t>
            </a: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81E67813-BB99-2647-9502-BA0D32320044}" type="slidenum">
              <a:rPr lang="en-US" sz="1200">
                <a:latin typeface="Times New Roman" charset="0"/>
              </a:rPr>
              <a:pPr/>
              <a:t>29</a:t>
            </a:fld>
            <a:endParaRPr lang="en-US" sz="120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a:ln/>
        </p:spPr>
      </p:sp>
      <p:sp>
        <p:nvSpPr>
          <p:cNvPr id="215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Resting between </a:t>
            </a:r>
            <a:r>
              <a:rPr lang="en-US" dirty="0" smtClean="0">
                <a:latin typeface="Times New Roman" charset="0"/>
                <a:ea typeface="ＭＳ Ｐゴシック" charset="0"/>
                <a:cs typeface="ＭＳ Ｐゴシック" charset="0"/>
              </a:rPr>
              <a:t>salmon seine </a:t>
            </a:r>
            <a:r>
              <a:rPr lang="en-US" dirty="0">
                <a:latin typeface="Times New Roman" charset="0"/>
                <a:ea typeface="ＭＳ Ｐゴシック" charset="0"/>
                <a:cs typeface="ＭＳ Ｐゴシック" charset="0"/>
              </a:rPr>
              <a:t>sets in Alaska</a:t>
            </a:r>
            <a:r>
              <a:rPr lang="en-US" dirty="0" smtClean="0">
                <a:latin typeface="Times New Roman" charset="0"/>
                <a:ea typeface="ＭＳ Ｐゴシック" charset="0"/>
                <a:cs typeface="ＭＳ Ｐゴシック" charset="0"/>
              </a:rPr>
              <a:t>.</a:t>
            </a:r>
          </a:p>
          <a:p>
            <a:r>
              <a:rPr lang="en-US" dirty="0" smtClean="0">
                <a:latin typeface="Times New Roman" charset="0"/>
                <a:ea typeface="ＭＳ Ｐゴシック" charset="0"/>
                <a:cs typeface="ＭＳ Ｐゴシック" charset="0"/>
              </a:rPr>
              <a:t>FATIGUE</a:t>
            </a:r>
            <a:r>
              <a:rPr lang="en-US" baseline="0" dirty="0" smtClean="0">
                <a:latin typeface="Times New Roman" charset="0"/>
                <a:ea typeface="ＭＳ Ｐゴシック" charset="0"/>
                <a:cs typeface="ＭＳ Ｐゴシック" charset="0"/>
              </a:rPr>
              <a:t> ALSO RESULTS IN POOR BODY POSTURE THUS INCREASES STRESS.</a:t>
            </a:r>
            <a:endParaRPr lang="en-US" dirty="0">
              <a:latin typeface="Times New Roman" charset="0"/>
              <a:ea typeface="ＭＳ Ｐゴシック" charset="0"/>
              <a:cs typeface="ＭＳ Ｐゴシック" charset="0"/>
            </a:endParaRPr>
          </a:p>
        </p:txBody>
      </p:sp>
      <p:sp>
        <p:nvSpPr>
          <p:cNvPr id="215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142F1C72-1D04-4840-BA04-A98596F6B480}" type="slidenum">
              <a:rPr lang="en-US" sz="1200">
                <a:latin typeface="Times New Roman" charset="0"/>
              </a:rPr>
              <a:pPr/>
              <a:t>31</a:t>
            </a:fld>
            <a:endParaRPr lang="en-US" sz="120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throwing crabs</a:t>
            </a:r>
            <a:r>
              <a:rPr lang="en-US" baseline="0" dirty="0" smtClean="0"/>
              <a:t> above shoulders.</a:t>
            </a:r>
          </a:p>
          <a:p>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32</a:t>
            </a:fld>
            <a:endParaRPr lang="en-US"/>
          </a:p>
        </p:txBody>
      </p:sp>
    </p:spTree>
    <p:extLst>
      <p:ext uri="{BB962C8B-B14F-4D97-AF65-F5344CB8AC3E}">
        <p14:creationId xmlns:p14="http://schemas.microsoft.com/office/powerpoint/2010/main" val="4019638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Hand Force for two people lifting is about 60% of load weight for each person</a:t>
            </a:r>
            <a:r>
              <a:rPr lang="en-US" sz="1200" b="0" baseline="0" dirty="0" smtClean="0">
                <a:latin typeface="Times New Roman" charset="0"/>
              </a:rPr>
              <a:t> </a:t>
            </a:r>
            <a:r>
              <a:rPr lang="en-US" sz="1200" b="1" dirty="0" smtClean="0"/>
              <a:t>because people don’</a:t>
            </a:r>
            <a:r>
              <a:rPr lang="en-US" altLang="ja-JP" sz="1200" b="1" dirty="0" smtClean="0"/>
              <a:t>t cooperate perfectly</a:t>
            </a:r>
            <a:r>
              <a:rPr lang="en-US" altLang="ja-JP" sz="1200" b="1" baseline="0" dirty="0" smtClean="0"/>
              <a:t> with lifting.</a:t>
            </a:r>
            <a:endParaRPr lang="en-US" dirty="0" smtClean="0">
              <a:latin typeface="Times New Roman"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NOTE: </a:t>
            </a:r>
            <a:r>
              <a:rPr lang="en-US" sz="1200" b="0" dirty="0" smtClean="0">
                <a:solidFill>
                  <a:schemeClr val="tx1"/>
                </a:solidFill>
                <a:latin typeface="Helvetica" charset="0"/>
                <a:ea typeface="ＭＳ Ｐゴシック" charset="0"/>
                <a:cs typeface="ＭＳ Ｐゴシック" charset="0"/>
              </a:rPr>
              <a:t>Hands Behind Back Lift. </a:t>
            </a:r>
            <a:r>
              <a:rPr lang="en-US" dirty="0" smtClean="0">
                <a:latin typeface="Times New Roman" charset="0"/>
                <a:ea typeface="ＭＳ Ｐゴシック" charset="0"/>
                <a:cs typeface="ＭＳ Ｐゴシック" charset="0"/>
              </a:rPr>
              <a:t>The </a:t>
            </a:r>
            <a:r>
              <a:rPr lang="en-US" dirty="0">
                <a:latin typeface="Times New Roman" charset="0"/>
                <a:ea typeface="ＭＳ Ｐゴシック" charset="0"/>
                <a:cs typeface="ＭＳ Ｐゴシック" charset="0"/>
              </a:rPr>
              <a:t>position </a:t>
            </a:r>
            <a:r>
              <a:rPr lang="en-US" dirty="0" smtClean="0">
                <a:latin typeface="Times New Roman" charset="0"/>
                <a:ea typeface="ＭＳ Ｐゴシック" charset="0"/>
                <a:cs typeface="ＭＳ Ｐゴシック" charset="0"/>
              </a:rPr>
              <a:t>of man in front with hands behind back causes </a:t>
            </a:r>
            <a:r>
              <a:rPr lang="en-US" dirty="0">
                <a:latin typeface="Times New Roman" charset="0"/>
                <a:ea typeface="ＭＳ Ｐゴシック" charset="0"/>
                <a:cs typeface="ＭＳ Ｐゴシック" charset="0"/>
              </a:rPr>
              <a:t>less stress on back.  </a:t>
            </a:r>
            <a:r>
              <a:rPr lang="en-US" dirty="0" smtClean="0">
                <a:latin typeface="Times New Roman" charset="0"/>
                <a:ea typeface="ＭＳ Ｐゴシック" charset="0"/>
                <a:cs typeface="ＭＳ Ｐゴシック" charset="0"/>
              </a:rPr>
              <a:t>Weight is closer to his spine and hands </a:t>
            </a:r>
            <a:r>
              <a:rPr lang="en-US" dirty="0">
                <a:latin typeface="Times New Roman" charset="0"/>
                <a:ea typeface="ＭＳ Ｐゴシック" charset="0"/>
                <a:cs typeface="ＭＳ Ｐゴシック" charset="0"/>
              </a:rPr>
              <a:t>are more in line with spine and posture more erect</a:t>
            </a:r>
            <a:r>
              <a:rPr lang="en-US" dirty="0" smtClean="0">
                <a:latin typeface="Times New Roman" charset="0"/>
                <a:ea typeface="ＭＳ Ｐゴシック" charset="0"/>
                <a:cs typeface="ＭＳ Ｐゴシック" charset="0"/>
              </a:rPr>
              <a:t>.</a:t>
            </a:r>
          </a:p>
          <a:p>
            <a:endParaRPr lang="en-US" dirty="0" smtClean="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D60DA1FF-EF99-344A-81F8-FE7E3EF5361E}" type="slidenum">
              <a:rPr lang="en-US" sz="1200">
                <a:latin typeface="Times New Roman" charset="0"/>
              </a:rPr>
              <a:pPr/>
              <a:t>33</a:t>
            </a:fld>
            <a:endParaRPr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All these activities involve different ergo </a:t>
            </a:r>
            <a:r>
              <a:rPr lang="en-US" dirty="0" smtClean="0">
                <a:latin typeface="Times New Roman" charset="0"/>
                <a:ea typeface="ＭＳ Ｐゴシック" charset="0"/>
                <a:cs typeface="ＭＳ Ｐゴシック" charset="0"/>
              </a:rPr>
              <a:t>issues- just think of the bad postures one assumes when working on an engine in a small space!</a:t>
            </a:r>
            <a:endParaRPr lang="en-US" dirty="0">
              <a:latin typeface="Times New Roman" charset="0"/>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65175E34-C783-C34C-A717-037B6C15218F}" type="slidenum">
              <a:rPr lang="en-US" sz="1200">
                <a:latin typeface="Times New Roman" charset="0"/>
              </a:rPr>
              <a:pPr/>
              <a:t>5</a:t>
            </a:fld>
            <a:endParaRPr lang="en-US" sz="120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move heavy weights, pick up one end at a time to move.</a:t>
            </a:r>
            <a:r>
              <a:rPr lang="en-US" baseline="0" dirty="0" smtClean="0"/>
              <a:t> </a:t>
            </a:r>
            <a:r>
              <a:rPr lang="en-US" dirty="0" smtClean="0"/>
              <a:t>The higher the board gets, the less strain on the back.</a:t>
            </a:r>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34</a:t>
            </a:fld>
            <a:endParaRPr lang="en-US"/>
          </a:p>
        </p:txBody>
      </p:sp>
    </p:spTree>
    <p:extLst>
      <p:ext uri="{BB962C8B-B14F-4D97-AF65-F5344CB8AC3E}">
        <p14:creationId xmlns:p14="http://schemas.microsoft.com/office/powerpoint/2010/main" val="1579750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Cold may cause</a:t>
            </a:r>
            <a:r>
              <a:rPr lang="en-US" baseline="0" dirty="0" smtClean="0"/>
              <a:t> more muscle strain but n</a:t>
            </a:r>
            <a:r>
              <a:rPr lang="en-US" dirty="0" smtClean="0"/>
              <a:t>o study shows that cold is transferred to spinal discs.</a:t>
            </a:r>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35</a:t>
            </a:fld>
            <a:endParaRPr lang="en-US"/>
          </a:p>
        </p:txBody>
      </p:sp>
    </p:spTree>
    <p:extLst>
      <p:ext uri="{BB962C8B-B14F-4D97-AF65-F5344CB8AC3E}">
        <p14:creationId xmlns:p14="http://schemas.microsoft.com/office/powerpoint/2010/main" val="1826689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often</a:t>
            </a:r>
            <a:r>
              <a:rPr lang="en-US" baseline="0" dirty="0" smtClean="0"/>
              <a:t> no training to teach workers how and when to use back belts.</a:t>
            </a:r>
          </a:p>
          <a:p>
            <a:r>
              <a:rPr lang="en-US" baseline="0" dirty="0" smtClean="0"/>
              <a:t>No good studies that account for variables demonstrate it makes a difference.</a:t>
            </a:r>
          </a:p>
          <a:p>
            <a:r>
              <a:rPr lang="en-US" baseline="0" dirty="0" smtClean="0"/>
              <a:t>May help keep the back in better posture however.</a:t>
            </a:r>
          </a:p>
          <a:p>
            <a:r>
              <a:rPr lang="en-US" baseline="0" dirty="0" smtClean="0"/>
              <a:t>Downside is that the brace effect may make people feel feel they can lift more than they should</a:t>
            </a:r>
            <a:endParaRPr lang="en-US" dirty="0"/>
          </a:p>
        </p:txBody>
      </p:sp>
      <p:sp>
        <p:nvSpPr>
          <p:cNvPr id="4" name="Slide Number Placeholder 3"/>
          <p:cNvSpPr>
            <a:spLocks noGrp="1"/>
          </p:cNvSpPr>
          <p:nvPr>
            <p:ph type="sldNum" sz="quarter" idx="10"/>
          </p:nvPr>
        </p:nvSpPr>
        <p:spPr/>
        <p:txBody>
          <a:bodyPr/>
          <a:lstStyle/>
          <a:p>
            <a:pPr>
              <a:defRPr/>
            </a:pPr>
            <a:fld id="{A1C0E835-FEBD-9D46-A854-8DD98B90014D}" type="slidenum">
              <a:rPr lang="en-US" smtClean="0"/>
              <a:pPr>
                <a:defRPr/>
              </a:pPr>
              <a:t>36</a:t>
            </a:fld>
            <a:endParaRPr lang="en-US"/>
          </a:p>
        </p:txBody>
      </p:sp>
    </p:spTree>
    <p:extLst>
      <p:ext uri="{BB962C8B-B14F-4D97-AF65-F5344CB8AC3E}">
        <p14:creationId xmlns:p14="http://schemas.microsoft.com/office/powerpoint/2010/main" val="2995427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4C769518-1DE7-614E-86C6-A7EDFD9B9F3D}" type="slidenum">
              <a:rPr lang="en-US" sz="1200">
                <a:latin typeface="Times New Roman" charset="0"/>
              </a:rPr>
              <a:pPr/>
              <a:t>37</a:t>
            </a:fld>
            <a:endParaRPr lang="en-US" sz="1200">
              <a:latin typeface="Times New Roman"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dirty="0" smtClean="0">
                <a:latin typeface="Times New Roman" charset="0"/>
                <a:ea typeface="ＭＳ Ｐゴシック" charset="0"/>
                <a:cs typeface="ＭＳ Ｐゴシック" charset="0"/>
              </a:rPr>
              <a:t>Its</a:t>
            </a:r>
            <a:r>
              <a:rPr lang="en-US" altLang="ja-JP" b="1" baseline="0" dirty="0" smtClean="0">
                <a:latin typeface="Times New Roman" charset="0"/>
                <a:ea typeface="ＭＳ Ｐゴシック" charset="0"/>
                <a:cs typeface="ＭＳ Ｐゴシック" charset="0"/>
              </a:rPr>
              <a:t> more subtle than</a:t>
            </a:r>
            <a:r>
              <a:rPr lang="en-US" altLang="ja-JP" b="1" dirty="0" smtClean="0">
                <a:latin typeface="Times New Roman" charset="0"/>
                <a:ea typeface="ＭＳ Ｐゴシック" charset="0"/>
                <a:cs typeface="ＭＳ Ｐゴシック" charset="0"/>
              </a:rPr>
              <a:t> tighten the belly: its more pull naval away from belt and exhale as you lift.</a:t>
            </a:r>
          </a:p>
          <a:p>
            <a:r>
              <a:rPr lang="en-US" altLang="ja-JP" b="1" dirty="0" smtClean="0">
                <a:latin typeface="Times New Roman" charset="0"/>
                <a:ea typeface="ＭＳ Ｐゴシック" charset="0"/>
                <a:cs typeface="ＭＳ Ｐゴシック" charset="0"/>
              </a:rPr>
              <a:t>A </a:t>
            </a:r>
            <a:r>
              <a:rPr lang="en-US" altLang="ja-JP" b="1" dirty="0">
                <a:latin typeface="Times New Roman" charset="0"/>
                <a:ea typeface="ＭＳ Ｐゴシック" charset="0"/>
                <a:cs typeface="ＭＳ Ｐゴシック" charset="0"/>
              </a:rPr>
              <a:t>“Bridge” helps support both the load AND the weight of the upper body.</a:t>
            </a:r>
            <a:endParaRPr lang="en-US" b="1" dirty="0">
              <a:latin typeface="Times New Roman" charset="0"/>
              <a:ea typeface="ＭＳ Ｐゴシック" charset="0"/>
              <a:cs typeface="ＭＳ Ｐゴシック" charset="0"/>
            </a:endParaRPr>
          </a:p>
          <a:p>
            <a:r>
              <a:rPr lang="en-US" dirty="0" err="1" smtClean="0">
                <a:latin typeface="Times New Roman" charset="0"/>
                <a:ea typeface="ＭＳ Ｐゴシック" charset="0"/>
                <a:cs typeface="ＭＳ Ｐゴシック" charset="0"/>
              </a:rPr>
              <a:t>Valsalver</a:t>
            </a:r>
            <a:r>
              <a:rPr lang="en-US" dirty="0" smtClean="0">
                <a:latin typeface="Times New Roman" charset="0"/>
                <a:ea typeface="ＭＳ Ｐゴシック" charset="0"/>
                <a:cs typeface="ＭＳ Ｐゴシック" charset="0"/>
              </a:rPr>
              <a:t>” maneuver is caused by grunting- involves the stomach muscles assisting the back when lifting.</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E4E0F931-6A5A-C746-A2D8-D60EBD47D480}" type="slidenum">
              <a:rPr lang="en-US" sz="1200">
                <a:latin typeface="Times New Roman" charset="0"/>
              </a:rPr>
              <a:pPr/>
              <a:t>38</a:t>
            </a:fld>
            <a:endParaRPr lang="en-US" sz="1200">
              <a:latin typeface="Times New Roman" charset="0"/>
            </a:endParaRPr>
          </a:p>
        </p:txBody>
      </p:sp>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Focus on:</a:t>
            </a:r>
          </a:p>
          <a:p>
            <a:r>
              <a:rPr lang="en-US" dirty="0" smtClean="0">
                <a:latin typeface="Times New Roman" charset="0"/>
                <a:ea typeface="ＭＳ Ｐゴシック" charset="0"/>
                <a:cs typeface="ＭＳ Ｐゴシック" charset="0"/>
              </a:rPr>
              <a:t>Better Posture</a:t>
            </a:r>
          </a:p>
          <a:p>
            <a:r>
              <a:rPr lang="en-US" dirty="0" smtClean="0">
                <a:latin typeface="Times New Roman" charset="0"/>
                <a:ea typeface="ＭＳ Ｐゴシック" charset="0"/>
                <a:cs typeface="ＭＳ Ｐゴシック" charset="0"/>
              </a:rPr>
              <a:t>Using less force</a:t>
            </a:r>
          </a:p>
          <a:p>
            <a:r>
              <a:rPr lang="en-US" dirty="0" smtClean="0">
                <a:latin typeface="Times New Roman" charset="0"/>
                <a:ea typeface="ＭＳ Ｐゴシック" charset="0"/>
                <a:cs typeface="ＭＳ Ｐゴシック" charset="0"/>
              </a:rPr>
              <a:t>And less frequency and duration of task.</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C9A9D33E-5D1D-DF47-A173-02192BC6BFE2}" type="slidenum">
              <a:rPr lang="en-US" sz="1200">
                <a:latin typeface="Times New Roman" charset="0"/>
              </a:rPr>
              <a:pPr/>
              <a:t>6</a:t>
            </a:fld>
            <a:endParaRPr lang="en-US" sz="1200">
              <a:latin typeface="Times New Roman" charset="0"/>
            </a:endParaRPr>
          </a:p>
        </p:txBody>
      </p:sp>
      <p:sp>
        <p:nvSpPr>
          <p:cNvPr id="39938" name="Rectangle 1026"/>
          <p:cNvSpPr>
            <a:spLocks noGrp="1" noRot="1" noChangeAspect="1" noChangeArrowheads="1"/>
          </p:cNvSpPr>
          <p:nvPr>
            <p:ph type="sldImg"/>
          </p:nvPr>
        </p:nvSpPr>
        <p:spPr>
          <a:solidFill>
            <a:srgbClr val="FFFFFF"/>
          </a:solidFill>
          <a:ln/>
        </p:spPr>
      </p:sp>
      <p:sp>
        <p:nvSpPr>
          <p:cNvPr id="39939" name="Rectangle 1027"/>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It</a:t>
            </a:r>
            <a:r>
              <a:rPr lang="fr-FR">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a world wide problem in fisheries.</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POINT BEING THAT SURGICAL BACK SUCCESS RATE IS LESS THAN 50% (</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so don</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t just assume you can work till your back hurts too much to carry on and then just get it fixed</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a:t>
            </a:r>
          </a:p>
          <a:p>
            <a:r>
              <a:rPr lang="en-US" altLang="ja-JP" dirty="0" smtClean="0">
                <a:latin typeface="Times New Roman" charset="0"/>
                <a:ea typeface="ＭＳ Ｐゴシック" charset="0"/>
                <a:cs typeface="ＭＳ Ｐゴシック" charset="0"/>
              </a:rPr>
              <a:t>Remember </a:t>
            </a:r>
            <a:r>
              <a:rPr lang="en-US" altLang="ja-JP" dirty="0">
                <a:latin typeface="Times New Roman" charset="0"/>
                <a:ea typeface="ＭＳ Ｐゴシック" charset="0"/>
                <a:cs typeface="ＭＳ Ｐゴシック" charset="0"/>
              </a:rPr>
              <a:t>that </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Minor surgery is only minor when it happens to someone else</a:t>
            </a:r>
            <a:r>
              <a:rPr lang="ja-JP" altLang="en-US"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EB8CE7A1-0872-C041-A56F-9DD1C51D322D}" type="slidenum">
              <a:rPr lang="en-US" sz="1200">
                <a:latin typeface="Times New Roman" charset="0"/>
              </a:rPr>
              <a:pPr/>
              <a:t>7</a:t>
            </a:fld>
            <a:endParaRPr lang="en-US" sz="120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altLang="ja-JP" dirty="0" smtClean="0">
                <a:latin typeface="Times New Roman" pitchFamily="-65" charset="0"/>
                <a:ea typeface="ＭＳ Ｐゴシック" pitchFamily="-65" charset="-128"/>
                <a:cs typeface="ＭＳ Ｐゴシック" pitchFamily="-65" charset="-128"/>
              </a:rPr>
              <a:t>In </a:t>
            </a:r>
            <a:r>
              <a:rPr lang="en-US" altLang="ja-JP" dirty="0">
                <a:latin typeface="Times New Roman" pitchFamily="-65" charset="0"/>
                <a:ea typeface="ＭＳ Ｐゴシック" pitchFamily="-65" charset="-128"/>
                <a:cs typeface="ＭＳ Ｐゴシック" pitchFamily="-65" charset="-128"/>
              </a:rPr>
              <a:t>a winch system muscles are the motor/engine, tendons are the cables, bones are the metal </a:t>
            </a:r>
            <a:r>
              <a:rPr lang="en-US" altLang="ja-JP" dirty="0" smtClean="0">
                <a:latin typeface="Times New Roman" pitchFamily="-65" charset="0"/>
                <a:ea typeface="ＭＳ Ｐゴシック" pitchFamily="-65" charset="-128"/>
                <a:cs typeface="ＭＳ Ｐゴシック" pitchFamily="-65" charset="-128"/>
              </a:rPr>
              <a:t>structure.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Tendons connect muscle to bones. Tendons and muscles work together.</a:t>
            </a:r>
            <a:endParaRPr lang="en-US" dirty="0" smtClean="0">
              <a:latin typeface="Times New Roman" pitchFamily="-65" charset="0"/>
              <a:ea typeface="ＭＳ Ｐゴシック" pitchFamily="-65" charset="-128"/>
              <a:cs typeface="ＭＳ Ｐゴシック" pitchFamily="-65" charset="-128"/>
            </a:endParaRPr>
          </a:p>
          <a:p>
            <a:r>
              <a:rPr lang="en-US" dirty="0" smtClean="0">
                <a:latin typeface="Times New Roman" pitchFamily="-65" charset="0"/>
                <a:ea typeface="ＭＳ Ｐゴシック" pitchFamily="-65" charset="-128"/>
                <a:cs typeface="ＭＳ Ｐゴシック" pitchFamily="-65" charset="-128"/>
              </a:rPr>
              <a:t>Muscles get sore, but TENDONS get damaged.</a:t>
            </a:r>
          </a:p>
          <a:p>
            <a:r>
              <a:rPr lang="en-US" dirty="0" smtClean="0"/>
              <a:t>(Ligaments join one bone to another bone, and fascia is the fibrous connective tissue enveloping, separating, or binding together muscles, organs, and other soft structures of the</a:t>
            </a:r>
            <a:r>
              <a:rPr lang="en-US" baseline="0" dirty="0" smtClean="0"/>
              <a:t> body).</a:t>
            </a:r>
            <a:endParaRPr lang="en-US" dirty="0">
              <a:latin typeface="Times New Roman" pitchFamily="-65" charset="0"/>
              <a:ea typeface="ＭＳ Ｐゴシック" pitchFamily="-65" charset="-128"/>
              <a:cs typeface="ＭＳ Ｐゴシック" pitchFamily="-65" charset="-128"/>
            </a:endParaRPr>
          </a:p>
        </p:txBody>
      </p:sp>
      <p:sp>
        <p:nvSpPr>
          <p:cNvPr id="45059" name="Slide Number Placeholder 3"/>
          <p:cNvSpPr>
            <a:spLocks noGrp="1"/>
          </p:cNvSpPr>
          <p:nvPr>
            <p:ph type="sldNum" sz="quarter" idx="5"/>
          </p:nvPr>
        </p:nvSpPr>
        <p:spPr>
          <a:noFill/>
        </p:spPr>
        <p:txBody>
          <a:bodyPr/>
          <a:lstStyle/>
          <a:p>
            <a:fld id="{1B352979-456A-9C48-BFCF-3E7C1B11E4FA}"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3A4699B6-D420-BD4E-9D54-11B734AAC012}" type="slidenum">
              <a:rPr lang="en-US" sz="1200">
                <a:latin typeface="Times New Roman" charset="0"/>
              </a:rPr>
              <a:pPr/>
              <a:t>9</a:t>
            </a:fld>
            <a:endParaRPr lang="en-US" sz="1200">
              <a:latin typeface="Times New Roman" charset="0"/>
            </a:endParaRPr>
          </a:p>
        </p:txBody>
      </p:sp>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BMI= Body Mass Index (or how fat you are). </a:t>
            </a:r>
          </a:p>
          <a:p>
            <a:r>
              <a:rPr lang="en-US" dirty="0" err="1" smtClean="0">
                <a:latin typeface="Times New Roman" charset="0"/>
                <a:ea typeface="ＭＳ Ｐゴシック" charset="0"/>
                <a:cs typeface="ＭＳ Ｐゴシック" charset="0"/>
              </a:rPr>
              <a:t>Univ</a:t>
            </a:r>
            <a:r>
              <a:rPr lang="en-US" dirty="0" smtClean="0">
                <a:latin typeface="Times New Roman" charset="0"/>
                <a:ea typeface="ＭＳ Ｐゴシック" charset="0"/>
                <a:cs typeface="ＭＳ Ｐゴシック" charset="0"/>
              </a:rPr>
              <a:t> of Utah study found out that people from non-supportive home environments have more MSD problems (</a:t>
            </a:r>
            <a:r>
              <a:rPr lang="en-US" dirty="0" err="1" smtClean="0">
                <a:latin typeface="Times New Roman" charset="0"/>
                <a:ea typeface="ＭＳ Ｐゴシック" charset="0"/>
                <a:cs typeface="ＭＳ Ｐゴシック" charset="0"/>
              </a:rPr>
              <a:t>Bloswick</a:t>
            </a:r>
            <a:r>
              <a:rPr lang="en-US" dirty="0" smtClean="0">
                <a:latin typeface="Times New Roman" charset="0"/>
                <a:ea typeface="ＭＳ Ｐゴシック" charset="0"/>
                <a:cs typeface="ＭＳ Ｐゴシック" charset="0"/>
              </a:rPr>
              <a:t> et al).</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892BF38A-9B18-574B-9EBE-503F3DE18684}" type="slidenum">
              <a:rPr lang="en-US" sz="1200">
                <a:latin typeface="Times New Roman" charset="0"/>
              </a:rPr>
              <a:pPr/>
              <a:t>10</a:t>
            </a:fld>
            <a:endParaRPr lang="en-US" sz="1200">
              <a:latin typeface="Times New Roman" charset="0"/>
            </a:endParaRPr>
          </a:p>
        </p:txBody>
      </p:sp>
      <p:sp>
        <p:nvSpPr>
          <p:cNvPr id="169986" name="Rectangle 2"/>
          <p:cNvSpPr>
            <a:spLocks noGrp="1" noRot="1" noChangeAspect="1" noChangeArrowheads="1"/>
          </p:cNvSpPr>
          <p:nvPr>
            <p:ph type="sldImg"/>
          </p:nvPr>
        </p:nvSpPr>
        <p:spPr>
          <a:solidFill>
            <a:srgbClr val="FFFFFF"/>
          </a:solidFill>
          <a:ln/>
        </p:spPr>
      </p:sp>
      <p:sp>
        <p:nvSpPr>
          <p:cNvPr id="169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Reported</a:t>
            </a:r>
            <a:r>
              <a:rPr lang="en-US" baseline="0" dirty="0" smtClean="0">
                <a:latin typeface="Times New Roman" charset="0"/>
                <a:ea typeface="ＭＳ Ｐゴシック" charset="0"/>
                <a:cs typeface="ＭＳ Ｐゴシック" charset="0"/>
              </a:rPr>
              <a:t> c</a:t>
            </a:r>
            <a:r>
              <a:rPr lang="en-US" dirty="0" smtClean="0">
                <a:latin typeface="Times New Roman" charset="0"/>
                <a:ea typeface="ＭＳ Ｐゴシック" charset="0"/>
                <a:cs typeface="ＭＳ Ｐゴシック" charset="0"/>
              </a:rPr>
              <a:t>arpal tunnel</a:t>
            </a:r>
            <a:r>
              <a:rPr lang="en-US" baseline="0" dirty="0" smtClean="0">
                <a:latin typeface="Times New Roman" charset="0"/>
                <a:ea typeface="ＭＳ Ｐゴシック" charset="0"/>
                <a:cs typeface="ＭＳ Ｐゴシック" charset="0"/>
              </a:rPr>
              <a:t> syndrome appears to increase when cold temperatures are combined with repetitive wrist movement.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4 curves- acts as a spring</a:t>
            </a:r>
            <a:r>
              <a:rPr lang="en-US" altLang="ja-JP" dirty="0">
                <a:latin typeface="Times New Roman" charset="0"/>
                <a:ea typeface="ＭＳ Ｐゴシック" charset="0"/>
                <a:cs typeface="ＭＳ Ｐゴシック" charset="0"/>
              </a:rPr>
              <a:t>– LUMBAR CURVE gets most of the bending A</a:t>
            </a:r>
            <a:r>
              <a:rPr lang="en-US" dirty="0">
                <a:latin typeface="Times New Roman" charset="0"/>
                <a:ea typeface="ＭＳ Ｐゴシック" charset="0"/>
                <a:cs typeface="ＭＳ Ｐゴシック" charset="0"/>
              </a:rPr>
              <a:t>ND compressive force. </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Preserve the Curves</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a:t>
            </a:r>
          </a:p>
          <a:p>
            <a:r>
              <a:rPr lang="en-US" dirty="0" smtClean="0">
                <a:latin typeface="Times New Roman" charset="0"/>
                <a:ea typeface="ＭＳ Ｐゴシック" charset="0"/>
                <a:cs typeface="ＭＳ Ｐゴシック" charset="0"/>
              </a:rPr>
              <a:t>Disc between L5 – S1 has most problems.</a:t>
            </a:r>
            <a:r>
              <a:rPr lang="en-US" baseline="0" dirty="0" smtClean="0">
                <a:latin typeface="Times New Roman" charset="0"/>
                <a:ea typeface="ＭＳ Ｐゴシック" charset="0"/>
                <a:cs typeface="ＭＳ Ｐゴシック" charset="0"/>
              </a:rPr>
              <a:t> It</a:t>
            </a:r>
            <a:r>
              <a:rPr lang="fr-FR" baseline="0" dirty="0" smtClean="0">
                <a:latin typeface="Times New Roman" charset="0"/>
                <a:ea typeface="ＭＳ Ｐゴシック" charset="0"/>
                <a:cs typeface="ＭＳ Ｐゴシック" charset="0"/>
              </a:rPr>
              <a:t>’</a:t>
            </a:r>
            <a:r>
              <a:rPr lang="en-US" baseline="0" dirty="0" smtClean="0">
                <a:latin typeface="Times New Roman" charset="0"/>
                <a:ea typeface="ＭＳ Ｐゴシック" charset="0"/>
                <a:cs typeface="ＭＳ Ｐゴシック" charset="0"/>
              </a:rPr>
              <a:t>s the bending point between the flexible Lumbar and the not-so-flexible Sacrum.</a:t>
            </a:r>
            <a:r>
              <a:rPr lang="en-US" dirty="0" smtClean="0">
                <a:latin typeface="Times New Roman" charset="0"/>
                <a:ea typeface="ＭＳ Ｐゴシック" charset="0"/>
                <a:cs typeface="ＭＳ Ｐゴシック" charset="0"/>
              </a:rPr>
              <a:t> </a:t>
            </a:r>
          </a:p>
          <a:p>
            <a:r>
              <a:rPr lang="en-US" dirty="0" smtClean="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Note: Some people have a 6</a:t>
            </a:r>
            <a:r>
              <a:rPr lang="en-US" baseline="30000" dirty="0">
                <a:latin typeface="Times New Roman" charset="0"/>
                <a:ea typeface="ＭＳ Ｐゴシック" charset="0"/>
                <a:cs typeface="ＭＳ Ｐゴシック" charset="0"/>
              </a:rPr>
              <a:t>th</a:t>
            </a:r>
            <a:r>
              <a:rPr lang="en-US" dirty="0">
                <a:latin typeface="Times New Roman" charset="0"/>
                <a:ea typeface="ＭＳ Ｐゴシック" charset="0"/>
                <a:cs typeface="ＭＳ Ｐゴシック" charset="0"/>
              </a:rPr>
              <a:t> Lumbar vertebra but it doesn’t seem to cause any problems</a:t>
            </a:r>
            <a:r>
              <a:rPr lang="en-US" dirty="0" smtClean="0">
                <a:latin typeface="Times New Roman" charset="0"/>
                <a:ea typeface="ＭＳ Ｐゴシック" charset="0"/>
                <a:cs typeface="ＭＳ Ｐゴシック" charset="0"/>
              </a:rPr>
              <a:t>).</a:t>
            </a:r>
          </a:p>
          <a:p>
            <a:r>
              <a:rPr lang="en-US" dirty="0" smtClean="0">
                <a:latin typeface="Times New Roman" charset="0"/>
                <a:ea typeface="ＭＳ Ｐゴシック" charset="0"/>
                <a:cs typeface="ＭＳ Ｐゴシック" charset="0"/>
              </a:rPr>
              <a:t>There are</a:t>
            </a:r>
            <a:r>
              <a:rPr lang="en-US" baseline="0" dirty="0" smtClean="0">
                <a:latin typeface="Times New Roman" charset="0"/>
                <a:ea typeface="ＭＳ Ｐゴシック" charset="0"/>
                <a:cs typeface="ＭＳ Ｐゴシック" charset="0"/>
              </a:rPr>
              <a:t> 5 vertebrae in the sacrum which totally fuse by the age of 34.</a:t>
            </a:r>
            <a:endParaRPr lang="en-US" dirty="0" smtClean="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07A005D3-16C2-AC40-A437-4E1F80F9B140}" type="slidenum">
              <a:rPr lang="en-US" sz="1200">
                <a:latin typeface="Times New Roman" charset="0"/>
              </a:rPr>
              <a:pPr/>
              <a:t>11</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712771"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712772"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84"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smtClean="0"/>
            </a:lvl1pPr>
          </a:lstStyle>
          <a:p>
            <a:pPr>
              <a:defRPr/>
            </a:pPr>
            <a:fld id="{BC7528DA-4F98-734A-BA14-CEF37BDDACE0}" type="slidenum">
              <a:rPr lang="en-US"/>
              <a:pPr>
                <a:defRPr/>
              </a:pPr>
              <a:t>‹#›</a:t>
            </a:fld>
            <a:endParaRPr lang="en-US"/>
          </a:p>
        </p:txBody>
      </p:sp>
    </p:spTree>
    <p:extLst>
      <p:ext uri="{BB962C8B-B14F-4D97-AF65-F5344CB8AC3E}">
        <p14:creationId xmlns:p14="http://schemas.microsoft.com/office/powerpoint/2010/main" val="255833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84894756-F1ED-E141-A9C3-85AD2BCF5A6B}" type="slidenum">
              <a:rPr lang="en-US"/>
              <a:pPr>
                <a:defRPr/>
              </a:pPr>
              <a:t>‹#›</a:t>
            </a:fld>
            <a:endParaRPr lang="en-US"/>
          </a:p>
        </p:txBody>
      </p:sp>
    </p:spTree>
    <p:extLst>
      <p:ext uri="{BB962C8B-B14F-4D97-AF65-F5344CB8AC3E}">
        <p14:creationId xmlns:p14="http://schemas.microsoft.com/office/powerpoint/2010/main" val="41792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AC7BF166-2571-7E4A-81C6-D490AFEB1BB4}" type="slidenum">
              <a:rPr lang="en-US"/>
              <a:pPr>
                <a:defRPr/>
              </a:pPr>
              <a:t>‹#›</a:t>
            </a:fld>
            <a:endParaRPr lang="en-US"/>
          </a:p>
        </p:txBody>
      </p:sp>
    </p:spTree>
    <p:extLst>
      <p:ext uri="{BB962C8B-B14F-4D97-AF65-F5344CB8AC3E}">
        <p14:creationId xmlns:p14="http://schemas.microsoft.com/office/powerpoint/2010/main" val="260369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57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57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FF265-DE9F-5A46-B058-0409097D1C82}" type="slidenum">
              <a:rPr lang="en-US"/>
              <a:pPr>
                <a:defRPr/>
              </a:pPr>
              <a:t>‹#›</a:t>
            </a:fld>
            <a:endParaRPr lang="en-US"/>
          </a:p>
        </p:txBody>
      </p:sp>
    </p:spTree>
    <p:extLst>
      <p:ext uri="{BB962C8B-B14F-4D97-AF65-F5344CB8AC3E}">
        <p14:creationId xmlns:p14="http://schemas.microsoft.com/office/powerpoint/2010/main" val="352076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70DEC-350E-2B45-A611-9A08806A0000}" type="slidenum">
              <a:rPr lang="en-US"/>
              <a:pPr>
                <a:defRPr/>
              </a:pPr>
              <a:t>‹#›</a:t>
            </a:fld>
            <a:endParaRPr lang="en-US"/>
          </a:p>
        </p:txBody>
      </p:sp>
    </p:spTree>
    <p:extLst>
      <p:ext uri="{BB962C8B-B14F-4D97-AF65-F5344CB8AC3E}">
        <p14:creationId xmlns:p14="http://schemas.microsoft.com/office/powerpoint/2010/main" val="381873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57E132-E85D-BA4F-B0D3-185338390BC6}" type="slidenum">
              <a:rPr lang="en-US"/>
              <a:pPr>
                <a:defRPr/>
              </a:pPr>
              <a:t>‹#›</a:t>
            </a:fld>
            <a:endParaRPr lang="en-US"/>
          </a:p>
        </p:txBody>
      </p:sp>
    </p:spTree>
    <p:extLst>
      <p:ext uri="{BB962C8B-B14F-4D97-AF65-F5344CB8AC3E}">
        <p14:creationId xmlns:p14="http://schemas.microsoft.com/office/powerpoint/2010/main" val="889432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57E33F-7696-034F-876D-E13F57EB9D27}" type="slidenum">
              <a:rPr lang="en-US"/>
              <a:pPr>
                <a:defRPr/>
              </a:pPr>
              <a:t>‹#›</a:t>
            </a:fld>
            <a:endParaRPr lang="en-US"/>
          </a:p>
        </p:txBody>
      </p:sp>
    </p:spTree>
    <p:extLst>
      <p:ext uri="{BB962C8B-B14F-4D97-AF65-F5344CB8AC3E}">
        <p14:creationId xmlns:p14="http://schemas.microsoft.com/office/powerpoint/2010/main" val="1836767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7AD659-ACCE-4344-BB82-20EB639D8C29}" type="slidenum">
              <a:rPr lang="en-US"/>
              <a:pPr>
                <a:defRPr/>
              </a:pPr>
              <a:t>‹#›</a:t>
            </a:fld>
            <a:endParaRPr lang="en-US"/>
          </a:p>
        </p:txBody>
      </p:sp>
    </p:spTree>
    <p:extLst>
      <p:ext uri="{BB962C8B-B14F-4D97-AF65-F5344CB8AC3E}">
        <p14:creationId xmlns:p14="http://schemas.microsoft.com/office/powerpoint/2010/main" val="499331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037A2A-9455-FF49-8502-4A5222D63AE2}" type="slidenum">
              <a:rPr lang="en-US"/>
              <a:pPr>
                <a:defRPr/>
              </a:pPr>
              <a:t>‹#›</a:t>
            </a:fld>
            <a:endParaRPr lang="en-US"/>
          </a:p>
        </p:txBody>
      </p:sp>
    </p:spTree>
    <p:extLst>
      <p:ext uri="{BB962C8B-B14F-4D97-AF65-F5344CB8AC3E}">
        <p14:creationId xmlns:p14="http://schemas.microsoft.com/office/powerpoint/2010/main" val="4260575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1884B9-4F29-B146-9E88-BAA1E4A97BF1}" type="slidenum">
              <a:rPr lang="en-US"/>
              <a:pPr>
                <a:defRPr/>
              </a:pPr>
              <a:t>‹#›</a:t>
            </a:fld>
            <a:endParaRPr lang="en-US"/>
          </a:p>
        </p:txBody>
      </p:sp>
    </p:spTree>
    <p:extLst>
      <p:ext uri="{BB962C8B-B14F-4D97-AF65-F5344CB8AC3E}">
        <p14:creationId xmlns:p14="http://schemas.microsoft.com/office/powerpoint/2010/main" val="2896156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6BDE82-C5E8-B449-B71B-5D54EC6051CA}" type="slidenum">
              <a:rPr lang="en-US"/>
              <a:pPr>
                <a:defRPr/>
              </a:pPr>
              <a:t>‹#›</a:t>
            </a:fld>
            <a:endParaRPr lang="en-US"/>
          </a:p>
        </p:txBody>
      </p:sp>
    </p:spTree>
    <p:extLst>
      <p:ext uri="{BB962C8B-B14F-4D97-AF65-F5344CB8AC3E}">
        <p14:creationId xmlns:p14="http://schemas.microsoft.com/office/powerpoint/2010/main" val="211223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255D4E96-F16B-2242-9ADB-BC22EAA458FA}" type="slidenum">
              <a:rPr lang="en-US"/>
              <a:pPr>
                <a:defRPr/>
              </a:pPr>
              <a:t>‹#›</a:t>
            </a:fld>
            <a:endParaRPr lang="en-US"/>
          </a:p>
        </p:txBody>
      </p:sp>
    </p:spTree>
    <p:extLst>
      <p:ext uri="{BB962C8B-B14F-4D97-AF65-F5344CB8AC3E}">
        <p14:creationId xmlns:p14="http://schemas.microsoft.com/office/powerpoint/2010/main" val="3043724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C4CE65-F3F6-1244-BB8A-6B3D2A0B19E3}" type="slidenum">
              <a:rPr lang="en-US"/>
              <a:pPr>
                <a:defRPr/>
              </a:pPr>
              <a:t>‹#›</a:t>
            </a:fld>
            <a:endParaRPr lang="en-US"/>
          </a:p>
        </p:txBody>
      </p:sp>
    </p:spTree>
    <p:extLst>
      <p:ext uri="{BB962C8B-B14F-4D97-AF65-F5344CB8AC3E}">
        <p14:creationId xmlns:p14="http://schemas.microsoft.com/office/powerpoint/2010/main" val="815341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23D5B5-FDAF-5749-B76E-399B166EB747}" type="slidenum">
              <a:rPr lang="en-US"/>
              <a:pPr>
                <a:defRPr/>
              </a:pPr>
              <a:t>‹#›</a:t>
            </a:fld>
            <a:endParaRPr lang="en-US"/>
          </a:p>
        </p:txBody>
      </p:sp>
    </p:spTree>
    <p:extLst>
      <p:ext uri="{BB962C8B-B14F-4D97-AF65-F5344CB8AC3E}">
        <p14:creationId xmlns:p14="http://schemas.microsoft.com/office/powerpoint/2010/main" val="17987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EEC796-F36A-384E-9D64-14FDE5168C1E}" type="slidenum">
              <a:rPr lang="en-US"/>
              <a:pPr>
                <a:defRPr/>
              </a:pPr>
              <a:t>‹#›</a:t>
            </a:fld>
            <a:endParaRPr lang="en-US"/>
          </a:p>
        </p:txBody>
      </p:sp>
    </p:spTree>
    <p:extLst>
      <p:ext uri="{BB962C8B-B14F-4D97-AF65-F5344CB8AC3E}">
        <p14:creationId xmlns:p14="http://schemas.microsoft.com/office/powerpoint/2010/main" val="26270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729AE3A2-6660-8144-A809-B468CD1CDF11}" type="slidenum">
              <a:rPr lang="en-US"/>
              <a:pPr>
                <a:defRPr/>
              </a:pPr>
              <a:t>‹#›</a:t>
            </a:fld>
            <a:endParaRPr lang="en-US"/>
          </a:p>
        </p:txBody>
      </p:sp>
    </p:spTree>
    <p:extLst>
      <p:ext uri="{BB962C8B-B14F-4D97-AF65-F5344CB8AC3E}">
        <p14:creationId xmlns:p14="http://schemas.microsoft.com/office/powerpoint/2010/main" val="353624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DE3168D3-E753-3B4D-92E4-6E3E46657CBF}" type="slidenum">
              <a:rPr lang="en-US"/>
              <a:pPr>
                <a:defRPr/>
              </a:pPr>
              <a:t>‹#›</a:t>
            </a:fld>
            <a:endParaRPr lang="en-US"/>
          </a:p>
        </p:txBody>
      </p:sp>
    </p:spTree>
    <p:extLst>
      <p:ext uri="{BB962C8B-B14F-4D97-AF65-F5344CB8AC3E}">
        <p14:creationId xmlns:p14="http://schemas.microsoft.com/office/powerpoint/2010/main" val="124607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F4F29207-3B7F-F84D-B581-DD8F580BDA4D}" type="slidenum">
              <a:rPr lang="en-US"/>
              <a:pPr>
                <a:defRPr/>
              </a:pPr>
              <a:t>‹#›</a:t>
            </a:fld>
            <a:endParaRPr lang="en-US"/>
          </a:p>
        </p:txBody>
      </p:sp>
    </p:spTree>
    <p:extLst>
      <p:ext uri="{BB962C8B-B14F-4D97-AF65-F5344CB8AC3E}">
        <p14:creationId xmlns:p14="http://schemas.microsoft.com/office/powerpoint/2010/main" val="326021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0043F205-997E-AD47-A89E-BCEECFA291D2}" type="slidenum">
              <a:rPr lang="en-US"/>
              <a:pPr>
                <a:defRPr/>
              </a:pPr>
              <a:t>‹#›</a:t>
            </a:fld>
            <a:endParaRPr lang="en-US"/>
          </a:p>
        </p:txBody>
      </p:sp>
    </p:spTree>
    <p:extLst>
      <p:ext uri="{BB962C8B-B14F-4D97-AF65-F5344CB8AC3E}">
        <p14:creationId xmlns:p14="http://schemas.microsoft.com/office/powerpoint/2010/main" val="345327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94EB8304-F678-824E-987F-9049D81CC251}" type="slidenum">
              <a:rPr lang="en-US"/>
              <a:pPr>
                <a:defRPr/>
              </a:pPr>
              <a:t>‹#›</a:t>
            </a:fld>
            <a:endParaRPr lang="en-US"/>
          </a:p>
        </p:txBody>
      </p:sp>
    </p:spTree>
    <p:extLst>
      <p:ext uri="{BB962C8B-B14F-4D97-AF65-F5344CB8AC3E}">
        <p14:creationId xmlns:p14="http://schemas.microsoft.com/office/powerpoint/2010/main" val="144432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61CE3BA3-4429-AD47-B137-713532DAB22C}" type="slidenum">
              <a:rPr lang="en-US"/>
              <a:pPr>
                <a:defRPr/>
              </a:pPr>
              <a:t>‹#›</a:t>
            </a:fld>
            <a:endParaRPr lang="en-US"/>
          </a:p>
        </p:txBody>
      </p:sp>
    </p:spTree>
    <p:extLst>
      <p:ext uri="{BB962C8B-B14F-4D97-AF65-F5344CB8AC3E}">
        <p14:creationId xmlns:p14="http://schemas.microsoft.com/office/powerpoint/2010/main" val="126766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D9F1289B-567E-9C4E-8EF9-CD5EFBACC54E}" type="slidenum">
              <a:rPr lang="en-US"/>
              <a:pPr>
                <a:defRPr/>
              </a:pPr>
              <a:t>‹#›</a:t>
            </a:fld>
            <a:endParaRPr lang="en-US"/>
          </a:p>
        </p:txBody>
      </p:sp>
    </p:spTree>
    <p:extLst>
      <p:ext uri="{BB962C8B-B14F-4D97-AF65-F5344CB8AC3E}">
        <p14:creationId xmlns:p14="http://schemas.microsoft.com/office/powerpoint/2010/main" val="185440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032"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0"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1"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2"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3"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4"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5"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6"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7"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8"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9"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0"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1"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2"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3"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4"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5"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6"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7"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8"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9"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0"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1"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2"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3"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4"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5"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6"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7"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8"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9"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0"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1"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2"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3"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27"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174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Helvetica" pitchFamily="-84" charset="0"/>
                <a:ea typeface="+mn-ea"/>
                <a:cs typeface="+mn-cs"/>
              </a:defRPr>
            </a:lvl1pPr>
          </a:lstStyle>
          <a:p>
            <a:pPr>
              <a:defRPr/>
            </a:pPr>
            <a:endParaRPr lang="en-US"/>
          </a:p>
        </p:txBody>
      </p:sp>
      <p:sp>
        <p:nvSpPr>
          <p:cNvPr id="71174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Helvetica" pitchFamily="-84" charset="0"/>
                <a:ea typeface="+mn-ea"/>
                <a:cs typeface="+mn-cs"/>
              </a:defRPr>
            </a:lvl1pPr>
          </a:lstStyle>
          <a:p>
            <a:pPr>
              <a:defRPr/>
            </a:pPr>
            <a:endParaRPr lang="en-US"/>
          </a:p>
        </p:txBody>
      </p:sp>
      <p:sp>
        <p:nvSpPr>
          <p:cNvPr id="71174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F898880E-7C4C-CD41-BB34-07E755416F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6"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hf hdr="0" ftr="0" dt="0"/>
  <p:txStyles>
    <p:titleStyle>
      <a:lvl1pPr algn="l" rtl="0" eaLnBrk="0" fontAlgn="base" hangingPunct="0">
        <a:spcBef>
          <a:spcPct val="0"/>
        </a:spcBef>
        <a:spcAft>
          <a:spcPct val="0"/>
        </a:spcAft>
        <a:defRPr sz="4400">
          <a:solidFill>
            <a:schemeClr val="tx2"/>
          </a:solidFill>
          <a:latin typeface="+mj-lt"/>
          <a:ea typeface="ＭＳ Ｐゴシック" pitchFamily="-84" charset="-128"/>
          <a:cs typeface="ＭＳ Ｐゴシック" pitchFamily="-84" charset="-128"/>
        </a:defRPr>
      </a:lvl1pPr>
      <a:lvl2pPr algn="l" rtl="0" eaLnBrk="0" fontAlgn="base" hangingPunct="0">
        <a:spcBef>
          <a:spcPct val="0"/>
        </a:spcBef>
        <a:spcAft>
          <a:spcPct val="0"/>
        </a:spcAft>
        <a:defRPr sz="4400">
          <a:solidFill>
            <a:schemeClr val="tx2"/>
          </a:solidFill>
          <a:latin typeface="Helvetica" pitchFamily="-84" charset="0"/>
          <a:ea typeface="ＭＳ Ｐゴシック" pitchFamily="-84" charset="-128"/>
          <a:cs typeface="ＭＳ Ｐゴシック" pitchFamily="-84" charset="-128"/>
        </a:defRPr>
      </a:lvl2pPr>
      <a:lvl3pPr algn="l" rtl="0" eaLnBrk="0" fontAlgn="base" hangingPunct="0">
        <a:spcBef>
          <a:spcPct val="0"/>
        </a:spcBef>
        <a:spcAft>
          <a:spcPct val="0"/>
        </a:spcAft>
        <a:defRPr sz="4400">
          <a:solidFill>
            <a:schemeClr val="tx2"/>
          </a:solidFill>
          <a:latin typeface="Helvetica" pitchFamily="-84" charset="0"/>
          <a:ea typeface="ＭＳ Ｐゴシック" pitchFamily="-84" charset="-128"/>
          <a:cs typeface="ＭＳ Ｐゴシック" pitchFamily="-84" charset="-128"/>
        </a:defRPr>
      </a:lvl3pPr>
      <a:lvl4pPr algn="l" rtl="0" eaLnBrk="0" fontAlgn="base" hangingPunct="0">
        <a:spcBef>
          <a:spcPct val="0"/>
        </a:spcBef>
        <a:spcAft>
          <a:spcPct val="0"/>
        </a:spcAft>
        <a:defRPr sz="4400">
          <a:solidFill>
            <a:schemeClr val="tx2"/>
          </a:solidFill>
          <a:latin typeface="Helvetica" pitchFamily="-84" charset="0"/>
          <a:ea typeface="ＭＳ Ｐゴシック" pitchFamily="-84" charset="-128"/>
          <a:cs typeface="ＭＳ Ｐゴシック" pitchFamily="-84" charset="-128"/>
        </a:defRPr>
      </a:lvl4pPr>
      <a:lvl5pPr algn="l" rtl="0" eaLnBrk="0" fontAlgn="base" hangingPunct="0">
        <a:spcBef>
          <a:spcPct val="0"/>
        </a:spcBef>
        <a:spcAft>
          <a:spcPct val="0"/>
        </a:spcAft>
        <a:defRPr sz="4400">
          <a:solidFill>
            <a:schemeClr val="tx2"/>
          </a:solidFill>
          <a:latin typeface="Helvetica" pitchFamily="-84" charset="0"/>
          <a:ea typeface="ＭＳ Ｐゴシック" pitchFamily="-84" charset="-128"/>
          <a:cs typeface="ＭＳ Ｐゴシック" pitchFamily="-84" charset="-128"/>
        </a:defRPr>
      </a:lvl5pPr>
      <a:lvl6pPr marL="457200" algn="l" rtl="0" fontAlgn="base">
        <a:spcBef>
          <a:spcPct val="0"/>
        </a:spcBef>
        <a:spcAft>
          <a:spcPct val="0"/>
        </a:spcAft>
        <a:defRPr sz="4400">
          <a:solidFill>
            <a:schemeClr val="tx2"/>
          </a:solidFill>
          <a:latin typeface="Helvetica" pitchFamily="-84" charset="0"/>
        </a:defRPr>
      </a:lvl6pPr>
      <a:lvl7pPr marL="914400" algn="l" rtl="0" fontAlgn="base">
        <a:spcBef>
          <a:spcPct val="0"/>
        </a:spcBef>
        <a:spcAft>
          <a:spcPct val="0"/>
        </a:spcAft>
        <a:defRPr sz="4400">
          <a:solidFill>
            <a:schemeClr val="tx2"/>
          </a:solidFill>
          <a:latin typeface="Helvetica" pitchFamily="-84" charset="0"/>
        </a:defRPr>
      </a:lvl7pPr>
      <a:lvl8pPr marL="1371600" algn="l" rtl="0" fontAlgn="base">
        <a:spcBef>
          <a:spcPct val="0"/>
        </a:spcBef>
        <a:spcAft>
          <a:spcPct val="0"/>
        </a:spcAft>
        <a:defRPr sz="4400">
          <a:solidFill>
            <a:schemeClr val="tx2"/>
          </a:solidFill>
          <a:latin typeface="Helvetica" pitchFamily="-84" charset="0"/>
        </a:defRPr>
      </a:lvl8pPr>
      <a:lvl9pPr marL="1828800" algn="l" rtl="0" fontAlgn="base">
        <a:spcBef>
          <a:spcPct val="0"/>
        </a:spcBef>
        <a:spcAft>
          <a:spcPct val="0"/>
        </a:spcAft>
        <a:defRPr sz="4400">
          <a:solidFill>
            <a:schemeClr val="tx2"/>
          </a:solidFill>
          <a:latin typeface="Helvetica" pitchFamily="-84"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84"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84"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84"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8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47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7147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7147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ea typeface="Osaka" charset="0"/>
                <a:cs typeface="Osaka" charset="0"/>
              </a:defRPr>
            </a:lvl1pPr>
          </a:lstStyle>
          <a:p>
            <a:pPr>
              <a:defRPr/>
            </a:pPr>
            <a:fld id="{5A7F3ADE-D8F6-B644-8A61-E660857135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eaLnBrk="0" fontAlgn="base" hangingPunct="0">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eaLnBrk="0" fontAlgn="base" hangingPunct="0">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eaLnBrk="0" fontAlgn="base" hangingPunct="0">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video" Target="file://localhost/Users/Director/Dropbox/amsea%20ergo/AMSEAergoSlides/Don%20and%20halibut%20short%20copy%201.mov" TargetMode="External"/><Relationship Id="rId1" Type="http://schemas.microsoft.com/office/2007/relationships/media" Target="file://localhost/Users/Director/Dropbox/amsea%20ergo/AMSEAergoSlides/Don%20and%20halibut%20short%20copy%201.mov"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0D9B6F3B-4CD7-B543-9DEB-91BEEC347813}" type="slidenum">
              <a:rPr lang="en-US" sz="1400">
                <a:latin typeface="Arial" charset="0"/>
                <a:ea typeface="Osaka" charset="0"/>
                <a:cs typeface="Osaka" charset="0"/>
              </a:rPr>
              <a:pPr/>
              <a:t>1</a:t>
            </a:fld>
            <a:endParaRPr lang="en-US" sz="1400">
              <a:latin typeface="Arial" charset="0"/>
              <a:ea typeface="Osaka" charset="0"/>
              <a:cs typeface="Osaka" charset="0"/>
            </a:endParaRPr>
          </a:p>
        </p:txBody>
      </p:sp>
      <p:sp>
        <p:nvSpPr>
          <p:cNvPr id="27651" name="Text Box 3"/>
          <p:cNvSpPr txBox="1">
            <a:spLocks noChangeArrowheads="1"/>
          </p:cNvSpPr>
          <p:nvPr/>
        </p:nvSpPr>
        <p:spPr bwMode="auto">
          <a:xfrm>
            <a:off x="152400" y="457200"/>
            <a:ext cx="883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a:endParaRPr lang="en-US" sz="1600" b="1">
              <a:ea typeface="Osaka" charset="0"/>
              <a:cs typeface="Osaka" charset="0"/>
            </a:endParaRPr>
          </a:p>
          <a:p>
            <a:pPr algn="ctr"/>
            <a:r>
              <a:rPr lang="en-US" sz="4000" b="1" u="sng" dirty="0">
                <a:ea typeface="Osaka" charset="0"/>
                <a:cs typeface="Osaka" charset="0"/>
              </a:rPr>
              <a:t>Strains, Sprains, &amp; Pains</a:t>
            </a:r>
            <a:r>
              <a:rPr lang="en-US" sz="4000" b="1" dirty="0">
                <a:ea typeface="Osaka" charset="0"/>
                <a:cs typeface="Osaka" charset="0"/>
              </a:rPr>
              <a:t>:</a:t>
            </a:r>
            <a:br>
              <a:rPr lang="en-US" sz="4000" b="1" dirty="0">
                <a:ea typeface="Osaka" charset="0"/>
                <a:cs typeface="Osaka" charset="0"/>
              </a:rPr>
            </a:br>
            <a:r>
              <a:rPr lang="en-US" sz="4000" b="1" dirty="0">
                <a:ea typeface="Osaka" charset="0"/>
                <a:cs typeface="Osaka" charset="0"/>
              </a:rPr>
              <a:t> Ergonomic Injury </a:t>
            </a:r>
            <a:r>
              <a:rPr lang="en-US" sz="3600" b="1" dirty="0">
                <a:ea typeface="Osaka" charset="0"/>
                <a:cs typeface="Osaka" charset="0"/>
              </a:rPr>
              <a:t>Prevention for Commercial Fishermen</a:t>
            </a:r>
          </a:p>
          <a:p>
            <a:pPr algn="ctr"/>
            <a:endParaRPr lang="en-US" altLang="ja-JP" sz="4000" b="1" dirty="0">
              <a:ea typeface="Osaka" charset="0"/>
              <a:cs typeface="Osaka" charset="0"/>
            </a:endParaRPr>
          </a:p>
          <a:p>
            <a:pPr algn="ctr"/>
            <a:endParaRPr lang="en-US" sz="2000" b="1" dirty="0">
              <a:ea typeface="Osaka" charset="0"/>
              <a:cs typeface="Osaka" charset="0"/>
            </a:endParaRPr>
          </a:p>
        </p:txBody>
      </p:sp>
      <p:sp>
        <p:nvSpPr>
          <p:cNvPr id="27652" name="TextBox 1"/>
          <p:cNvSpPr txBox="1">
            <a:spLocks noChangeArrowheads="1"/>
          </p:cNvSpPr>
          <p:nvPr/>
        </p:nvSpPr>
        <p:spPr bwMode="auto">
          <a:xfrm>
            <a:off x="1295400" y="6096000"/>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a:r>
              <a:rPr lang="en-US" sz="2400" dirty="0" smtClean="0"/>
              <a:t>     </a:t>
            </a:r>
            <a:r>
              <a:rPr lang="en-US" sz="2400" dirty="0" err="1" smtClean="0"/>
              <a:t>www.amsea.org</a:t>
            </a:r>
            <a:endParaRPr lang="en-US" sz="2400" dirty="0"/>
          </a:p>
        </p:txBody>
      </p:sp>
      <p:pic>
        <p:nvPicPr>
          <p:cNvPr id="2" name="Picture 1" descr="GOMFIsh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0" y="2743200"/>
            <a:ext cx="3048000" cy="2286000"/>
          </a:xfrm>
          <a:prstGeom prst="rect">
            <a:avLst/>
          </a:prstGeom>
        </p:spPr>
      </p:pic>
      <p:sp>
        <p:nvSpPr>
          <p:cNvPr id="3" name="TextBox 2"/>
          <p:cNvSpPr txBox="1"/>
          <p:nvPr/>
        </p:nvSpPr>
        <p:spPr>
          <a:xfrm>
            <a:off x="762000" y="5410200"/>
            <a:ext cx="7239000" cy="584776"/>
          </a:xfrm>
          <a:prstGeom prst="rect">
            <a:avLst/>
          </a:prstGeom>
          <a:noFill/>
        </p:spPr>
        <p:txBody>
          <a:bodyPr wrap="square" rtlCol="0">
            <a:spAutoFit/>
          </a:bodyPr>
          <a:lstStyle/>
          <a:p>
            <a:pPr algn="ctr"/>
            <a:r>
              <a:rPr lang="en-US" dirty="0" smtClean="0"/>
              <a:t>Section A- Introduction &amp; Back Issues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21254C97-9C80-AF40-A6CE-B0FC3627F5E0}" type="slidenum">
              <a:rPr lang="en-US" sz="1400"/>
              <a:pPr/>
              <a:t>10</a:t>
            </a:fld>
            <a:endParaRPr lang="en-US" sz="1400"/>
          </a:p>
        </p:txBody>
      </p:sp>
      <p:sp>
        <p:nvSpPr>
          <p:cNvPr id="168962" name="Text Box 2"/>
          <p:cNvSpPr txBox="1">
            <a:spLocks noChangeArrowheads="1"/>
          </p:cNvSpPr>
          <p:nvPr/>
        </p:nvSpPr>
        <p:spPr bwMode="auto">
          <a:xfrm>
            <a:off x="933450" y="609600"/>
            <a:ext cx="70846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kumimoji="1" lang="en-US" sz="3600" b="1" dirty="0" smtClean="0"/>
              <a:t>MSD </a:t>
            </a:r>
            <a:r>
              <a:rPr kumimoji="1" lang="en-US" sz="3600" b="1" dirty="0"/>
              <a:t>- Risk Factors (Cold temp)</a:t>
            </a:r>
            <a:endParaRPr kumimoji="1" lang="en-US" sz="3600" dirty="0"/>
          </a:p>
        </p:txBody>
      </p:sp>
      <p:sp>
        <p:nvSpPr>
          <p:cNvPr id="168963" name="Text Box 3"/>
          <p:cNvSpPr txBox="1">
            <a:spLocks noChangeArrowheads="1"/>
          </p:cNvSpPr>
          <p:nvPr/>
        </p:nvSpPr>
        <p:spPr bwMode="auto">
          <a:xfrm>
            <a:off x="685800" y="1752600"/>
            <a:ext cx="82296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sz="2800" b="1" dirty="0"/>
              <a:t>D</a:t>
            </a:r>
            <a:r>
              <a:rPr lang="en-US" sz="2800" b="1" dirty="0" smtClean="0"/>
              <a:t>irect </a:t>
            </a:r>
            <a:r>
              <a:rPr lang="en-US" sz="2800" b="1" dirty="0"/>
              <a:t>hazard </a:t>
            </a:r>
            <a:r>
              <a:rPr lang="en-US" sz="2800" b="1" dirty="0" smtClean="0"/>
              <a:t>to tissues/desensitize </a:t>
            </a:r>
            <a:r>
              <a:rPr lang="en-US" sz="2800" b="1" dirty="0"/>
              <a:t>receptors in </a:t>
            </a:r>
            <a:r>
              <a:rPr lang="en-US" sz="2800" b="1" dirty="0" smtClean="0"/>
              <a:t>hands - workers grip tools harder. </a:t>
            </a:r>
            <a:endParaRPr lang="en-US" sz="2800" b="1" dirty="0"/>
          </a:p>
          <a:p>
            <a:endParaRPr lang="en-US" sz="2800" b="1" dirty="0" smtClean="0"/>
          </a:p>
          <a:p>
            <a:r>
              <a:rPr lang="en-US" sz="2800" b="1" dirty="0" smtClean="0"/>
              <a:t>Little research, but cold appears to increase  MSD symptoms. This tendency increases with years of exposure.</a:t>
            </a:r>
          </a:p>
          <a:p>
            <a:pPr lvl="1">
              <a:spcBef>
                <a:spcPts val="600"/>
              </a:spcBef>
            </a:pPr>
            <a:r>
              <a:rPr lang="en-US" sz="2800" b="1" dirty="0" smtClean="0"/>
              <a:t>Back – yes</a:t>
            </a:r>
          </a:p>
          <a:p>
            <a:pPr lvl="1">
              <a:spcBef>
                <a:spcPts val="600"/>
              </a:spcBef>
            </a:pPr>
            <a:r>
              <a:rPr lang="en-US" sz="2800" b="1" dirty="0" smtClean="0"/>
              <a:t>Shoulder – maybe</a:t>
            </a:r>
          </a:p>
          <a:p>
            <a:pPr lvl="1">
              <a:spcBef>
                <a:spcPts val="600"/>
              </a:spcBef>
            </a:pPr>
            <a:r>
              <a:rPr lang="en-US" sz="2800" b="1" dirty="0" smtClean="0"/>
              <a:t>Wrist – yes, with repetition</a:t>
            </a:r>
          </a:p>
          <a:p>
            <a:endParaRPr lang="en-US" sz="1800" b="1" dirty="0"/>
          </a:p>
        </p:txBody>
      </p:sp>
      <p:pic>
        <p:nvPicPr>
          <p:cNvPr id="5" name="Picture 4" descr="F0121.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99" y="4343400"/>
            <a:ext cx="3228109" cy="23672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85800" y="1219200"/>
            <a:ext cx="8153400" cy="609600"/>
          </a:xfrm>
        </p:spPr>
        <p:txBody>
          <a:bodyPr/>
          <a:lstStyle/>
          <a:p>
            <a:pPr marL="0" indent="0" eaLnBrk="1" hangingPunct="1">
              <a:lnSpc>
                <a:spcPct val="90000"/>
              </a:lnSpc>
              <a:defRPr/>
            </a:pPr>
            <a:r>
              <a:rPr kumimoji="1" lang="en-US" b="1" dirty="0">
                <a:solidFill>
                  <a:srgbClr val="FF0000"/>
                </a:solidFill>
                <a:latin typeface="Helvetica" charset="0"/>
                <a:ea typeface="ＭＳ Ｐゴシック" charset="0"/>
                <a:cs typeface="ＭＳ Ｐゴシック" charset="0"/>
              </a:rPr>
              <a:t/>
            </a:r>
            <a:br>
              <a:rPr kumimoji="1" lang="en-US" b="1" dirty="0">
                <a:solidFill>
                  <a:srgbClr val="FF0000"/>
                </a:solidFill>
                <a:latin typeface="Helvetica" charset="0"/>
                <a:ea typeface="ＭＳ Ｐゴシック" charset="0"/>
                <a:cs typeface="ＭＳ Ｐゴシック" charset="0"/>
              </a:rPr>
            </a:br>
            <a:r>
              <a:rPr kumimoji="1" lang="en-US" b="1" dirty="0">
                <a:solidFill>
                  <a:schemeClr val="tx1"/>
                </a:solidFill>
                <a:latin typeface="Helvetica" charset="0"/>
                <a:ea typeface="ＭＳ Ｐゴシック" charset="0"/>
                <a:cs typeface="ＭＳ Ｐゴシック" charset="0"/>
              </a:rPr>
              <a:t>Musculoskeletal Injuries</a:t>
            </a:r>
            <a:br>
              <a:rPr kumimoji="1" lang="en-US" b="1" dirty="0">
                <a:solidFill>
                  <a:schemeClr val="tx1"/>
                </a:solidFill>
                <a:latin typeface="Helvetica" charset="0"/>
                <a:ea typeface="ＭＳ Ｐゴシック" charset="0"/>
                <a:cs typeface="ＭＳ Ｐゴシック" charset="0"/>
              </a:rPr>
            </a:br>
            <a:r>
              <a:rPr kumimoji="1" lang="en-US" b="1" dirty="0">
                <a:solidFill>
                  <a:srgbClr val="FF0000"/>
                </a:solidFill>
                <a:latin typeface="Helvetica" charset="0"/>
                <a:ea typeface="ＭＳ Ｐゴシック" charset="0"/>
                <a:cs typeface="ＭＳ Ｐゴシック" charset="0"/>
              </a:rPr>
              <a:t>Section 1:</a:t>
            </a:r>
            <a:br>
              <a:rPr kumimoji="1" lang="en-US" b="1" dirty="0">
                <a:solidFill>
                  <a:srgbClr val="FF0000"/>
                </a:solidFill>
                <a:latin typeface="Helvetica" charset="0"/>
                <a:ea typeface="ＭＳ Ｐゴシック" charset="0"/>
                <a:cs typeface="ＭＳ Ｐゴシック" charset="0"/>
              </a:rPr>
            </a:br>
            <a:r>
              <a:rPr kumimoji="1" lang="en-US" b="1" dirty="0">
                <a:solidFill>
                  <a:srgbClr val="FF0000"/>
                </a:solidFill>
                <a:latin typeface="Helvetica" charset="0"/>
                <a:ea typeface="ＭＳ Ｐゴシック" charset="0"/>
                <a:cs typeface="ＭＳ Ｐゴシック" charset="0"/>
              </a:rPr>
              <a:t>Back (and </a:t>
            </a:r>
            <a:r>
              <a:rPr kumimoji="1" lang="en-US" b="1" dirty="0" smtClean="0">
                <a:solidFill>
                  <a:srgbClr val="FF0000"/>
                </a:solidFill>
                <a:latin typeface="Helvetica" charset="0"/>
                <a:ea typeface="ＭＳ Ｐゴシック" charset="0"/>
                <a:cs typeface="ＭＳ Ｐゴシック" charset="0"/>
              </a:rPr>
              <a:t>shoulder)</a:t>
            </a:r>
            <a:endParaRPr lang="en-US" b="1" dirty="0">
              <a:solidFill>
                <a:srgbClr val="000000"/>
              </a:solidFill>
              <a:latin typeface="Helvetica" charset="0"/>
              <a:ea typeface="ＭＳ Ｐゴシック" charset="0"/>
              <a:cs typeface="ＭＳ Ｐゴシック" charset="0"/>
            </a:endParaRPr>
          </a:p>
        </p:txBody>
      </p:sp>
      <p:sp>
        <p:nvSpPr>
          <p:cNvPr id="4915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1B4E04DF-5BC9-3C42-AAB1-DB9A2A4C143C}" type="slidenum">
              <a:rPr lang="en-US" sz="1400"/>
              <a:pPr/>
              <a:t>11</a:t>
            </a:fld>
            <a:endParaRPr lang="en-US" sz="1400"/>
          </a:p>
        </p:txBody>
      </p:sp>
      <p:sp>
        <p:nvSpPr>
          <p:cNvPr id="49156" name="TextBox 5"/>
          <p:cNvSpPr txBox="1">
            <a:spLocks noChangeArrowheads="1"/>
          </p:cNvSpPr>
          <p:nvPr/>
        </p:nvSpPr>
        <p:spPr bwMode="auto">
          <a:xfrm>
            <a:off x="7010400" y="1905000"/>
            <a:ext cx="1752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dirty="0" smtClean="0"/>
              <a:t>CervicalC1</a:t>
            </a:r>
            <a:r>
              <a:rPr lang="en-US" dirty="0"/>
              <a:t>-C7</a:t>
            </a:r>
          </a:p>
        </p:txBody>
      </p:sp>
      <p:sp>
        <p:nvSpPr>
          <p:cNvPr id="49157" name="TextBox 6"/>
          <p:cNvSpPr txBox="1">
            <a:spLocks noChangeArrowheads="1"/>
          </p:cNvSpPr>
          <p:nvPr/>
        </p:nvSpPr>
        <p:spPr bwMode="auto">
          <a:xfrm>
            <a:off x="7086600" y="3124200"/>
            <a:ext cx="182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dirty="0" smtClean="0"/>
              <a:t>ThoracicT1</a:t>
            </a:r>
            <a:r>
              <a:rPr lang="en-US" dirty="0"/>
              <a:t>-T12</a:t>
            </a:r>
          </a:p>
        </p:txBody>
      </p:sp>
      <p:sp>
        <p:nvSpPr>
          <p:cNvPr id="49158" name="TextBox 7"/>
          <p:cNvSpPr txBox="1">
            <a:spLocks noChangeArrowheads="1"/>
          </p:cNvSpPr>
          <p:nvPr/>
        </p:nvSpPr>
        <p:spPr bwMode="auto">
          <a:xfrm>
            <a:off x="7086600" y="4419600"/>
            <a:ext cx="190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dirty="0" smtClean="0"/>
              <a:t>Lumbar</a:t>
            </a:r>
          </a:p>
          <a:p>
            <a:r>
              <a:rPr lang="en-US" dirty="0"/>
              <a:t>L</a:t>
            </a:r>
            <a:r>
              <a:rPr lang="en-US" dirty="0" smtClean="0"/>
              <a:t>1</a:t>
            </a:r>
            <a:r>
              <a:rPr lang="en-US" dirty="0"/>
              <a:t>-L5</a:t>
            </a:r>
          </a:p>
        </p:txBody>
      </p:sp>
      <p:sp>
        <p:nvSpPr>
          <p:cNvPr id="49159" name="TextBox 8"/>
          <p:cNvSpPr txBox="1">
            <a:spLocks noChangeArrowheads="1"/>
          </p:cNvSpPr>
          <p:nvPr/>
        </p:nvSpPr>
        <p:spPr bwMode="auto">
          <a:xfrm>
            <a:off x="7086600" y="5867400"/>
            <a:ext cx="1600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dirty="0" smtClean="0"/>
              <a:t>Sacral</a:t>
            </a:r>
          </a:p>
          <a:p>
            <a:r>
              <a:rPr lang="en-US" dirty="0"/>
              <a:t>S</a:t>
            </a:r>
            <a:r>
              <a:rPr lang="en-US" dirty="0" smtClean="0"/>
              <a:t>1</a:t>
            </a:r>
            <a:endParaRPr lang="en-US" dirty="0"/>
          </a:p>
        </p:txBody>
      </p:sp>
      <p:sp>
        <p:nvSpPr>
          <p:cNvPr id="49160" name="TextBox 10"/>
          <p:cNvSpPr txBox="1">
            <a:spLocks noChangeArrowheads="1"/>
          </p:cNvSpPr>
          <p:nvPr/>
        </p:nvSpPr>
        <p:spPr bwMode="auto">
          <a:xfrm>
            <a:off x="6934200" y="838200"/>
            <a:ext cx="2209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b="1" dirty="0" smtClean="0"/>
              <a:t>Vertebrae- 4 curves:</a:t>
            </a:r>
            <a:endParaRPr lang="en-US" b="1" dirty="0"/>
          </a:p>
        </p:txBody>
      </p:sp>
      <p:sp>
        <p:nvSpPr>
          <p:cNvPr id="10" name="Left Arrow 9"/>
          <p:cNvSpPr/>
          <p:nvPr/>
        </p:nvSpPr>
        <p:spPr bwMode="auto">
          <a:xfrm>
            <a:off x="5715000" y="5486400"/>
            <a:ext cx="533400" cy="533400"/>
          </a:xfrm>
          <a:prstGeom prst="leftArrow">
            <a:avLst/>
          </a:prstGeom>
          <a:solidFill>
            <a:schemeClr val="accent1"/>
          </a:solidFill>
          <a:ln w="9525" cap="flat" cmpd="sng" algn="ctr">
            <a:solidFill>
              <a:srgbClr val="FF0000"/>
            </a:solidFill>
            <a:prstDash val="solid"/>
            <a:round/>
            <a:headEnd type="none" w="med" len="med"/>
            <a:tailEnd type="none" w="med" len="med"/>
          </a:ln>
          <a:effectLst/>
        </p:spPr>
        <p:txBody>
          <a:bodyPr/>
          <a:lstStyle/>
          <a:p>
            <a:endParaRPr lang="en-US"/>
          </a:p>
        </p:txBody>
      </p:sp>
      <p:sp>
        <p:nvSpPr>
          <p:cNvPr id="2" name="TextBox 1"/>
          <p:cNvSpPr txBox="1"/>
          <p:nvPr/>
        </p:nvSpPr>
        <p:spPr>
          <a:xfrm>
            <a:off x="1066800" y="3733800"/>
            <a:ext cx="2209800" cy="584776"/>
          </a:xfrm>
          <a:prstGeom prst="rect">
            <a:avLst/>
          </a:prstGeom>
          <a:noFill/>
        </p:spPr>
        <p:txBody>
          <a:bodyPr wrap="square" rtlCol="0">
            <a:spAutoFit/>
          </a:bodyPr>
          <a:lstStyle/>
          <a:p>
            <a:r>
              <a:rPr lang="en-US" b="1" dirty="0">
                <a:solidFill>
                  <a:srgbClr val="000000"/>
                </a:solidFill>
              </a:rPr>
              <a:t>SPINE</a:t>
            </a:r>
            <a:endParaRPr lang="en-US" dirty="0"/>
          </a:p>
        </p:txBody>
      </p:sp>
      <p:pic>
        <p:nvPicPr>
          <p:cNvPr id="3" name="Picture 2" descr="skeletonColo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62301" y="1752600"/>
            <a:ext cx="3543299" cy="4952999"/>
          </a:xfrm>
          <a:prstGeom prst="rect">
            <a:avLst/>
          </a:prstGeom>
        </p:spPr>
      </p:pic>
      <p:cxnSp>
        <p:nvCxnSpPr>
          <p:cNvPr id="13" name="Straight Connector 12"/>
          <p:cNvCxnSpPr/>
          <p:nvPr/>
        </p:nvCxnSpPr>
        <p:spPr bwMode="auto">
          <a:xfrm flipH="1">
            <a:off x="5181600" y="2133600"/>
            <a:ext cx="1905000" cy="609600"/>
          </a:xfrm>
          <a:prstGeom prst="line">
            <a:avLst/>
          </a:prstGeom>
          <a:solidFill>
            <a:schemeClr val="accent1"/>
          </a:solidFill>
          <a:ln w="19050" cap="flat" cmpd="sng" algn="ctr">
            <a:solidFill>
              <a:schemeClr val="tx1"/>
            </a:solidFill>
            <a:prstDash val="solid"/>
            <a:round/>
            <a:headEnd type="none" w="med" len="med"/>
            <a:tailEnd type="triangle" w="lg"/>
          </a:ln>
          <a:effectLst/>
        </p:spPr>
      </p:cxnSp>
      <p:cxnSp>
        <p:nvCxnSpPr>
          <p:cNvPr id="15" name="Straight Connector 14"/>
          <p:cNvCxnSpPr/>
          <p:nvPr/>
        </p:nvCxnSpPr>
        <p:spPr bwMode="auto">
          <a:xfrm flipH="1">
            <a:off x="5257800" y="2852420"/>
            <a:ext cx="1887220" cy="424180"/>
          </a:xfrm>
          <a:prstGeom prst="line">
            <a:avLst/>
          </a:prstGeom>
          <a:solidFill>
            <a:schemeClr val="accent1"/>
          </a:solidFill>
          <a:ln w="19050" cap="flat" cmpd="sng" algn="ctr">
            <a:solidFill>
              <a:schemeClr val="tx1"/>
            </a:solidFill>
            <a:prstDash val="solid"/>
            <a:round/>
            <a:headEnd type="none" w="med" len="med"/>
            <a:tailEnd type="triangle" w="lg"/>
          </a:ln>
          <a:effectLst/>
        </p:spPr>
      </p:cxnSp>
      <p:cxnSp>
        <p:nvCxnSpPr>
          <p:cNvPr id="19" name="Straight Connector 18"/>
          <p:cNvCxnSpPr/>
          <p:nvPr/>
        </p:nvCxnSpPr>
        <p:spPr bwMode="auto">
          <a:xfrm flipH="1">
            <a:off x="5257800" y="3352800"/>
            <a:ext cx="1905000" cy="0"/>
          </a:xfrm>
          <a:prstGeom prst="line">
            <a:avLst/>
          </a:prstGeom>
          <a:solidFill>
            <a:schemeClr val="accent1"/>
          </a:solidFill>
          <a:ln w="19050" cap="flat" cmpd="sng" algn="ctr">
            <a:solidFill>
              <a:schemeClr val="tx1"/>
            </a:solidFill>
            <a:prstDash val="solid"/>
            <a:round/>
            <a:headEnd type="none" w="med" len="med"/>
            <a:tailEnd type="triangle" w="lg"/>
          </a:ln>
          <a:effectLst/>
        </p:spPr>
      </p:cxnSp>
      <p:cxnSp>
        <p:nvCxnSpPr>
          <p:cNvPr id="22" name="Straight Connector 21"/>
          <p:cNvCxnSpPr/>
          <p:nvPr/>
        </p:nvCxnSpPr>
        <p:spPr bwMode="auto">
          <a:xfrm flipH="1">
            <a:off x="5181600" y="4046220"/>
            <a:ext cx="1988820" cy="906780"/>
          </a:xfrm>
          <a:prstGeom prst="line">
            <a:avLst/>
          </a:prstGeom>
          <a:solidFill>
            <a:schemeClr val="accent1"/>
          </a:solidFill>
          <a:ln w="19050" cap="flat" cmpd="sng" algn="ctr">
            <a:solidFill>
              <a:schemeClr val="tx1"/>
            </a:solidFill>
            <a:prstDash val="solid"/>
            <a:round/>
            <a:headEnd type="none" w="med" len="med"/>
            <a:tailEnd type="triangle" w="lg"/>
          </a:ln>
          <a:effectLst/>
        </p:spPr>
      </p:cxnSp>
      <p:cxnSp>
        <p:nvCxnSpPr>
          <p:cNvPr id="24" name="Straight Connector 23"/>
          <p:cNvCxnSpPr/>
          <p:nvPr/>
        </p:nvCxnSpPr>
        <p:spPr bwMode="auto">
          <a:xfrm flipH="1">
            <a:off x="5181600" y="4572000"/>
            <a:ext cx="1905000" cy="533400"/>
          </a:xfrm>
          <a:prstGeom prst="line">
            <a:avLst/>
          </a:prstGeom>
          <a:solidFill>
            <a:schemeClr val="accent1"/>
          </a:solidFill>
          <a:ln w="19050" cap="flat" cmpd="sng" algn="ctr">
            <a:solidFill>
              <a:schemeClr val="tx1"/>
            </a:solidFill>
            <a:prstDash val="solid"/>
            <a:round/>
            <a:headEnd type="none" w="med" len="med"/>
            <a:tailEnd type="triangle" w="lg"/>
          </a:ln>
          <a:effectLst/>
        </p:spPr>
      </p:cxnSp>
      <p:cxnSp>
        <p:nvCxnSpPr>
          <p:cNvPr id="30" name="Straight Connector 29"/>
          <p:cNvCxnSpPr/>
          <p:nvPr/>
        </p:nvCxnSpPr>
        <p:spPr bwMode="auto">
          <a:xfrm flipH="1">
            <a:off x="5181600" y="5410200"/>
            <a:ext cx="1899920" cy="322580"/>
          </a:xfrm>
          <a:prstGeom prst="line">
            <a:avLst/>
          </a:prstGeom>
          <a:solidFill>
            <a:schemeClr val="accent1"/>
          </a:solidFill>
          <a:ln w="19050" cap="flat" cmpd="sng" algn="ctr">
            <a:solidFill>
              <a:schemeClr val="tx1"/>
            </a:solidFill>
            <a:prstDash val="solid"/>
            <a:round/>
            <a:headEnd type="none" w="med" len="med"/>
            <a:tailEnd type="triangle" w="lg"/>
          </a:ln>
          <a:effectLst/>
        </p:spPr>
      </p:cxnSp>
      <p:cxnSp>
        <p:nvCxnSpPr>
          <p:cNvPr id="32" name="Straight Connector 31"/>
          <p:cNvCxnSpPr/>
          <p:nvPr/>
        </p:nvCxnSpPr>
        <p:spPr bwMode="auto">
          <a:xfrm flipH="1" flipV="1">
            <a:off x="5181600" y="5867400"/>
            <a:ext cx="1905000" cy="76200"/>
          </a:xfrm>
          <a:prstGeom prst="line">
            <a:avLst/>
          </a:prstGeom>
          <a:solidFill>
            <a:schemeClr val="accent1"/>
          </a:solidFill>
          <a:ln w="19050" cap="flat" cmpd="sng" algn="ctr">
            <a:solidFill>
              <a:schemeClr val="tx1"/>
            </a:solidFill>
            <a:prstDash val="solid"/>
            <a:round/>
            <a:headEnd type="none" w="med" len="med"/>
            <a:tailEnd type="triangle" w="lg"/>
          </a:ln>
          <a:effectLst/>
        </p:spPr>
      </p:cxnSp>
      <p:sp>
        <p:nvSpPr>
          <p:cNvPr id="35" name="Lightning Bolt 34"/>
          <p:cNvSpPr/>
          <p:nvPr/>
        </p:nvSpPr>
        <p:spPr bwMode="auto">
          <a:xfrm flipH="1">
            <a:off x="5410200" y="5562600"/>
            <a:ext cx="1752600" cy="228600"/>
          </a:xfrm>
          <a:prstGeom prst="lightningBolt">
            <a:avLst/>
          </a:prstGeom>
          <a:solidFill>
            <a:schemeClr val="accent1"/>
          </a:solidFill>
          <a:ln w="9525" cap="flat" cmpd="sng" algn="ctr">
            <a:solidFill>
              <a:srgbClr val="FF0000"/>
            </a:solidFill>
            <a:prstDash val="solid"/>
            <a:round/>
            <a:headEnd type="none" w="med" len="med"/>
            <a:tailEnd type="none" w="med" len="med"/>
          </a:ln>
          <a:effectLst/>
        </p:spPr>
        <p:txBody>
          <a:bodyPr/>
          <a:lstStyle/>
          <a:p>
            <a:endParaRPr lang="en-US"/>
          </a:p>
        </p:txBody>
      </p:sp>
      <p:sp>
        <p:nvSpPr>
          <p:cNvPr id="26" name="TextBox 25"/>
          <p:cNvSpPr txBox="1"/>
          <p:nvPr/>
        </p:nvSpPr>
        <p:spPr>
          <a:xfrm>
            <a:off x="7162800" y="5486400"/>
            <a:ext cx="1752600" cy="584776"/>
          </a:xfrm>
          <a:prstGeom prst="rect">
            <a:avLst/>
          </a:prstGeom>
          <a:noFill/>
        </p:spPr>
        <p:txBody>
          <a:bodyPr wrap="square" rtlCol="0">
            <a:spAutoFit/>
          </a:bodyPr>
          <a:lstStyle/>
          <a:p>
            <a:r>
              <a:rPr lang="en-US" dirty="0" smtClean="0">
                <a:solidFill>
                  <a:srgbClr val="FF0000"/>
                </a:solidFill>
              </a:rPr>
              <a:t>L5-S1 </a:t>
            </a:r>
            <a:endParaRPr lang="en-US" dirty="0">
              <a:solidFill>
                <a:srgbClr val="FF0000"/>
              </a:solidFill>
            </a:endParaRPr>
          </a:p>
        </p:txBody>
      </p:sp>
      <p:sp>
        <p:nvSpPr>
          <p:cNvPr id="38" name="Explosion 1 37"/>
          <p:cNvSpPr/>
          <p:nvPr/>
        </p:nvSpPr>
        <p:spPr bwMode="auto">
          <a:xfrm>
            <a:off x="8382000" y="5410200"/>
            <a:ext cx="652780" cy="640080"/>
          </a:xfrm>
          <a:prstGeom prst="irregularSeal1">
            <a:avLst/>
          </a:prstGeom>
          <a:solidFill>
            <a:schemeClr val="accent1"/>
          </a:solidFill>
          <a:ln w="9525" cap="flat" cmpd="sng" algn="ctr">
            <a:solidFill>
              <a:srgbClr val="FF0000"/>
            </a:solidFill>
            <a:prstDash val="solid"/>
            <a:round/>
            <a:headEnd type="none" w="med" len="med"/>
            <a:tailEnd type="none" w="med" len="med"/>
          </a:ln>
          <a:effectLst/>
        </p:spPr>
        <p:txBody>
          <a:bodyPr/>
          <a:lstStyle/>
          <a:p>
            <a:endParaRPr lang="en-US">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C4B723E6-1140-404F-94D9-AA46A895B68A}" type="slidenum">
              <a:rPr lang="en-US" sz="1400"/>
              <a:pPr/>
              <a:t>12</a:t>
            </a:fld>
            <a:endParaRPr lang="en-US" sz="1400"/>
          </a:p>
        </p:txBody>
      </p:sp>
      <p:pic>
        <p:nvPicPr>
          <p:cNvPr id="5120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91213" y="1752600"/>
            <a:ext cx="2705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5"/>
          <p:cNvSpPr>
            <a:spLocks noGrp="1" noChangeArrowheads="1"/>
          </p:cNvSpPr>
          <p:nvPr>
            <p:ph type="title"/>
          </p:nvPr>
        </p:nvSpPr>
        <p:spPr>
          <a:xfrm>
            <a:off x="871538" y="-990600"/>
            <a:ext cx="8162925" cy="2614613"/>
          </a:xfrm>
        </p:spPr>
        <p:txBody>
          <a:bodyPr/>
          <a:lstStyle/>
          <a:p>
            <a:pPr eaLnBrk="1" hangingPunct="1"/>
            <a:r>
              <a:rPr kumimoji="1" lang="en-US" b="1">
                <a:solidFill>
                  <a:schemeClr val="tx1"/>
                </a:solidFill>
                <a:latin typeface="Helvetica" charset="0"/>
                <a:ea typeface="ＭＳ Ｐゴシック" charset="0"/>
                <a:cs typeface="ＭＳ Ｐゴシック" charset="0"/>
              </a:rPr>
              <a:t>Back Anatomy</a:t>
            </a:r>
            <a:endParaRPr kumimoji="1" lang="en-US">
              <a:latin typeface="Helvetica" charset="0"/>
              <a:ea typeface="ＭＳ Ｐゴシック" charset="0"/>
              <a:cs typeface="ＭＳ Ｐゴシック" charset="0"/>
            </a:endParaRPr>
          </a:p>
        </p:txBody>
      </p:sp>
      <p:sp>
        <p:nvSpPr>
          <p:cNvPr id="51204" name="Text Box 8"/>
          <p:cNvSpPr txBox="1">
            <a:spLocks noChangeArrowheads="1"/>
          </p:cNvSpPr>
          <p:nvPr/>
        </p:nvSpPr>
        <p:spPr bwMode="auto">
          <a:xfrm>
            <a:off x="838200" y="2362200"/>
            <a:ext cx="4876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r>
              <a:rPr lang="en-US" b="1" dirty="0"/>
              <a:t>The back muscle (erector </a:t>
            </a:r>
            <a:r>
              <a:rPr lang="en-US" b="1" dirty="0" err="1"/>
              <a:t>spinae</a:t>
            </a:r>
            <a:r>
              <a:rPr lang="en-US" b="1" dirty="0"/>
              <a:t>) resists the tendency for the upper body to bend forward when lifting the load AND the upper body weight.</a:t>
            </a:r>
            <a:endParaRPr lang="en-US" dirty="0">
              <a:latin typeface="Times New Roman"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ECE203FA-A72B-CF45-B908-1E45D7BCE9BC}" type="slidenum">
              <a:rPr lang="en-US" sz="1400"/>
              <a:pPr/>
              <a:t>13</a:t>
            </a:fld>
            <a:endParaRPr lang="en-US" sz="1400"/>
          </a:p>
        </p:txBody>
      </p:sp>
      <p:pic>
        <p:nvPicPr>
          <p:cNvPr id="5529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2362200"/>
            <a:ext cx="5334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7"/>
          <p:cNvSpPr>
            <a:spLocks noGrp="1" noChangeArrowheads="1"/>
          </p:cNvSpPr>
          <p:nvPr>
            <p:ph type="title"/>
          </p:nvPr>
        </p:nvSpPr>
        <p:spPr/>
        <p:txBody>
          <a:bodyPr/>
          <a:lstStyle/>
          <a:p>
            <a:pPr eaLnBrk="1" hangingPunct="1"/>
            <a:r>
              <a:rPr kumimoji="1" lang="en-US" b="1">
                <a:solidFill>
                  <a:schemeClr val="tx1"/>
                </a:solidFill>
                <a:latin typeface="Helvetica" charset="0"/>
                <a:ea typeface="ＭＳ Ｐゴシック" charset="0"/>
                <a:cs typeface="ＭＳ Ｐゴシック" charset="0"/>
              </a:rPr>
              <a:t>Spinal Disc Anatomy</a:t>
            </a:r>
            <a:endParaRPr kumimoji="1" lang="en-US">
              <a:latin typeface="Helvetica" charset="0"/>
              <a:ea typeface="ＭＳ Ｐゴシック" charset="0"/>
              <a:cs typeface="ＭＳ Ｐゴシック" charset="0"/>
            </a:endParaRPr>
          </a:p>
        </p:txBody>
      </p:sp>
      <p:sp>
        <p:nvSpPr>
          <p:cNvPr id="55300" name="Text Box 10"/>
          <p:cNvSpPr txBox="1">
            <a:spLocks noChangeArrowheads="1"/>
          </p:cNvSpPr>
          <p:nvPr/>
        </p:nvSpPr>
        <p:spPr bwMode="auto">
          <a:xfrm>
            <a:off x="762000" y="1905000"/>
            <a:ext cx="2590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sz="2400" b="1" dirty="0"/>
              <a:t>The spinal disc is composed of a</a:t>
            </a:r>
            <a:r>
              <a:rPr lang="en-US" sz="2400" b="1" dirty="0" smtClean="0"/>
              <a:t> harder outer layer (rings of ligament) with a soft </a:t>
            </a:r>
            <a:r>
              <a:rPr lang="en-US" sz="2400" b="1" dirty="0"/>
              <a:t>inside (sponge like</a:t>
            </a:r>
            <a:r>
              <a:rPr lang="en-US" sz="2400" b="1" dirty="0" smtClean="0"/>
              <a:t>)</a:t>
            </a:r>
          </a:p>
          <a:p>
            <a:endParaRPr lang="en-US" sz="2400" b="1" dirty="0"/>
          </a:p>
          <a:p>
            <a:r>
              <a:rPr lang="en-US" sz="2400" b="1" dirty="0"/>
              <a:t>(Like a jelly roll.)</a:t>
            </a:r>
            <a:endParaRPr lang="en-US" sz="2400" dirty="0">
              <a:latin typeface="Times New Roman" charset="0"/>
            </a:endParaRPr>
          </a:p>
        </p:txBody>
      </p:sp>
      <p:sp>
        <p:nvSpPr>
          <p:cNvPr id="55301" name="Line 11"/>
          <p:cNvSpPr>
            <a:spLocks noChangeShapeType="1"/>
          </p:cNvSpPr>
          <p:nvPr/>
        </p:nvSpPr>
        <p:spPr bwMode="auto">
          <a:xfrm>
            <a:off x="2971800" y="2895600"/>
            <a:ext cx="3352800" cy="9906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2" name="Line 12"/>
          <p:cNvSpPr>
            <a:spLocks noChangeShapeType="1"/>
          </p:cNvSpPr>
          <p:nvPr/>
        </p:nvSpPr>
        <p:spPr bwMode="auto">
          <a:xfrm>
            <a:off x="2438400" y="3962400"/>
            <a:ext cx="365760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85800" y="914400"/>
            <a:ext cx="8458200" cy="1090613"/>
          </a:xfrm>
        </p:spPr>
        <p:txBody>
          <a:bodyPr/>
          <a:lstStyle/>
          <a:p>
            <a:r>
              <a:rPr lang="en-US" sz="4000" b="1" dirty="0" smtClean="0">
                <a:latin typeface="Helvetica" charset="0"/>
                <a:ea typeface="ＭＳ Ｐゴシック" charset="0"/>
                <a:cs typeface="ＭＳ Ｐゴシック" charset="0"/>
              </a:rPr>
              <a:t/>
            </a:r>
            <a:br>
              <a:rPr lang="en-US" sz="4000" b="1" dirty="0" smtClean="0">
                <a:latin typeface="Helvetica" charset="0"/>
                <a:ea typeface="ＭＳ Ｐゴシック" charset="0"/>
                <a:cs typeface="ＭＳ Ｐゴシック" charset="0"/>
              </a:rPr>
            </a:br>
            <a:r>
              <a:rPr lang="en-US" sz="4000" b="1" dirty="0">
                <a:latin typeface="Helvetica" charset="0"/>
                <a:ea typeface="ＭＳ Ｐゴシック" charset="0"/>
                <a:cs typeface="ＭＳ Ｐゴシック" charset="0"/>
              </a:rPr>
              <a:t/>
            </a:r>
            <a:br>
              <a:rPr lang="en-US" sz="4000" b="1" dirty="0">
                <a:latin typeface="Helvetica" charset="0"/>
                <a:ea typeface="ＭＳ Ｐゴシック" charset="0"/>
                <a:cs typeface="ＭＳ Ｐゴシック" charset="0"/>
              </a:rPr>
            </a:br>
            <a:r>
              <a:rPr lang="en-US" sz="4000" b="1" dirty="0" smtClean="0">
                <a:latin typeface="Helvetica" charset="0"/>
                <a:ea typeface="ＭＳ Ｐゴシック" charset="0"/>
                <a:cs typeface="ＭＳ Ｐゴシック" charset="0"/>
              </a:rPr>
              <a:t/>
            </a:r>
            <a:br>
              <a:rPr lang="en-US" sz="4000" b="1" dirty="0" smtClean="0">
                <a:latin typeface="Helvetica" charset="0"/>
                <a:ea typeface="ＭＳ Ｐゴシック" charset="0"/>
                <a:cs typeface="ＭＳ Ｐゴシック" charset="0"/>
              </a:rPr>
            </a:br>
            <a:r>
              <a:rPr lang="en-US" sz="4000" b="1" dirty="0">
                <a:solidFill>
                  <a:schemeClr val="tx1"/>
                </a:solidFill>
                <a:latin typeface="Helvetica" charset="0"/>
                <a:ea typeface="ＭＳ Ｐゴシック" charset="0"/>
                <a:cs typeface="ＭＳ Ｐゴシック" charset="0"/>
              </a:rPr>
              <a:t>5 risk factors of musculoskeletal back injury:</a:t>
            </a:r>
            <a:br>
              <a:rPr lang="en-US" sz="4000" b="1" dirty="0">
                <a:solidFill>
                  <a:schemeClr val="tx1"/>
                </a:solidFill>
                <a:latin typeface="Helvetica" charset="0"/>
                <a:ea typeface="ＭＳ Ｐゴシック" charset="0"/>
                <a:cs typeface="ＭＳ Ｐゴシック" charset="0"/>
              </a:rPr>
            </a:br>
            <a:endParaRPr lang="en-US" sz="4000" b="1" dirty="0">
              <a:solidFill>
                <a:schemeClr val="tx1"/>
              </a:solidFill>
              <a:latin typeface="Helvetica" charset="0"/>
              <a:ea typeface="ＭＳ Ｐゴシック" charset="0"/>
              <a:cs typeface="ＭＳ Ｐゴシック" charset="0"/>
            </a:endParaRPr>
          </a:p>
        </p:txBody>
      </p:sp>
      <p:sp>
        <p:nvSpPr>
          <p:cNvPr id="604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B7505F33-678D-4A47-8EB3-BC3CBA483231}" type="slidenum">
              <a:rPr lang="en-US" sz="1400"/>
              <a:pPr/>
              <a:t>14</a:t>
            </a:fld>
            <a:endParaRPr lang="en-US" sz="1400"/>
          </a:p>
        </p:txBody>
      </p:sp>
      <p:pic>
        <p:nvPicPr>
          <p:cNvPr id="60420" name="Don and halibut short copy 1.mov" descr="/1.UU/GRANTS, CONTRACTS, RSCH PROJ/AMSEA/DRAFT 2 PP/Don and halibut short copy 1.mov">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t="11246" b="11246"/>
          <a:stretch>
            <a:fillRect/>
          </a:stretch>
        </p:blipFill>
        <p:spPr>
          <a:xfrm>
            <a:off x="-2147483648" y="-2147483648"/>
            <a:ext cx="0" cy="0"/>
          </a:xfrm>
        </p:spPr>
      </p:pic>
      <p:pic>
        <p:nvPicPr>
          <p:cNvPr id="3" name="Picture 2" descr="GaffingSalmon.BMP"/>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57400" y="2928257"/>
            <a:ext cx="5385825" cy="3847018"/>
          </a:xfrm>
          <a:prstGeom prst="rect">
            <a:avLst/>
          </a:prstGeom>
        </p:spPr>
      </p:pic>
      <p:sp>
        <p:nvSpPr>
          <p:cNvPr id="2" name="TextBox 1"/>
          <p:cNvSpPr txBox="1"/>
          <p:nvPr/>
        </p:nvSpPr>
        <p:spPr>
          <a:xfrm>
            <a:off x="838200" y="1752600"/>
            <a:ext cx="8305800" cy="1569660"/>
          </a:xfrm>
          <a:prstGeom prst="rect">
            <a:avLst/>
          </a:prstGeom>
          <a:noFill/>
        </p:spPr>
        <p:txBody>
          <a:bodyPr wrap="square" rtlCol="0">
            <a:spAutoFit/>
          </a:bodyPr>
          <a:lstStyle/>
          <a:p>
            <a:pPr marL="571500" indent="-571500"/>
            <a:r>
              <a:rPr lang="en-US" b="1" dirty="0"/>
              <a:t>1.	The </a:t>
            </a:r>
            <a:r>
              <a:rPr lang="en-US" b="1" dirty="0">
                <a:solidFill>
                  <a:srgbClr val="FF0000"/>
                </a:solidFill>
              </a:rPr>
              <a:t>weight/size and direction of the load </a:t>
            </a:r>
            <a:r>
              <a:rPr lang="en-US" b="1" dirty="0"/>
              <a:t>or </a:t>
            </a:r>
            <a:r>
              <a:rPr lang="en-US" b="1" dirty="0">
                <a:solidFill>
                  <a:srgbClr val="FF0000"/>
                </a:solidFill>
              </a:rPr>
              <a:t>force</a:t>
            </a:r>
            <a:r>
              <a:rPr lang="en-US" b="1" dirty="0"/>
              <a:t> on the hands.</a:t>
            </a:r>
          </a:p>
          <a:p>
            <a:pPr marL="914400" indent="-914400"/>
            <a:endParaRPr lang="en-US" dirty="0"/>
          </a:p>
        </p:txBody>
      </p:sp>
      <p:pic>
        <p:nvPicPr>
          <p:cNvPr id="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06484" y="3962400"/>
            <a:ext cx="10571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042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680934A9-CDD7-684B-8DAD-B859C60AB674}" type="slidenum">
              <a:rPr lang="en-US" sz="1400"/>
              <a:pPr/>
              <a:t>15</a:t>
            </a:fld>
            <a:endParaRPr lang="en-US" sz="1400"/>
          </a:p>
        </p:txBody>
      </p:sp>
      <p:sp>
        <p:nvSpPr>
          <p:cNvPr id="61442" name="Text Box 2"/>
          <p:cNvSpPr txBox="1">
            <a:spLocks noChangeArrowheads="1"/>
          </p:cNvSpPr>
          <p:nvPr/>
        </p:nvSpPr>
        <p:spPr bwMode="auto">
          <a:xfrm>
            <a:off x="685800" y="25400"/>
            <a:ext cx="82296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r>
              <a:rPr lang="en-US" sz="4400" b="1" dirty="0" smtClean="0"/>
              <a:t> 2. </a:t>
            </a:r>
            <a:r>
              <a:rPr lang="en-US" sz="4400" b="1" dirty="0"/>
              <a:t>The </a:t>
            </a:r>
            <a:r>
              <a:rPr lang="en-US" sz="4400" b="1" dirty="0">
                <a:solidFill>
                  <a:srgbClr val="CC1616"/>
                </a:solidFill>
              </a:rPr>
              <a:t>posture</a:t>
            </a:r>
            <a:r>
              <a:rPr lang="en-US" sz="4400" b="1" dirty="0"/>
              <a:t> assumed </a:t>
            </a:r>
            <a:r>
              <a:rPr lang="en-US" sz="2800" b="1" dirty="0" smtClean="0"/>
              <a:t>(Including </a:t>
            </a:r>
            <a:r>
              <a:rPr lang="en-US" sz="2800" b="1" dirty="0"/>
              <a:t>twisting </a:t>
            </a:r>
            <a:r>
              <a:rPr lang="en-US" sz="2800" b="1" dirty="0" smtClean="0"/>
              <a:t>of </a:t>
            </a:r>
            <a:r>
              <a:rPr lang="en-US" sz="2800" b="1" dirty="0"/>
              <a:t>body and </a:t>
            </a:r>
            <a:r>
              <a:rPr lang="en-US" sz="2800" b="1" dirty="0" smtClean="0"/>
              <a:t>horizontal </a:t>
            </a:r>
            <a:r>
              <a:rPr lang="en-US" sz="2800" b="1" dirty="0"/>
              <a:t>distance </a:t>
            </a:r>
            <a:r>
              <a:rPr lang="en-US" sz="2800" b="1" dirty="0" smtClean="0"/>
              <a:t>of </a:t>
            </a:r>
            <a:r>
              <a:rPr lang="en-US" sz="2800" b="1" dirty="0"/>
              <a:t>load out </a:t>
            </a:r>
            <a:r>
              <a:rPr lang="en-US" sz="2800" b="1" dirty="0" smtClean="0"/>
              <a:t>from </a:t>
            </a:r>
            <a:r>
              <a:rPr lang="en-US" sz="2800" b="1" dirty="0"/>
              <a:t>body.) </a:t>
            </a:r>
          </a:p>
          <a:p>
            <a:pPr>
              <a:spcBef>
                <a:spcPct val="50000"/>
              </a:spcBef>
            </a:pPr>
            <a:endParaRPr lang="en-US" sz="4400" b="1" dirty="0"/>
          </a:p>
        </p:txBody>
      </p:sp>
      <p:pic>
        <p:nvPicPr>
          <p:cNvPr id="61443"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2209800"/>
            <a:ext cx="556260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743200"/>
            <a:ext cx="1143000" cy="11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96E45492-8971-AA41-95DC-92FA1224C563}" type="slidenum">
              <a:rPr lang="en-US" sz="1400"/>
              <a:pPr/>
              <a:t>16</a:t>
            </a:fld>
            <a:endParaRPr lang="en-US" sz="1400"/>
          </a:p>
        </p:txBody>
      </p:sp>
      <p:sp>
        <p:nvSpPr>
          <p:cNvPr id="63490" name="Rectangle 9"/>
          <p:cNvSpPr>
            <a:spLocks noGrp="1" noChangeArrowheads="1"/>
          </p:cNvSpPr>
          <p:nvPr>
            <p:ph type="title"/>
          </p:nvPr>
        </p:nvSpPr>
        <p:spPr>
          <a:xfrm>
            <a:off x="533400" y="609600"/>
            <a:ext cx="8382000" cy="1600200"/>
          </a:xfrm>
        </p:spPr>
        <p:txBody>
          <a:bodyPr/>
          <a:lstStyle/>
          <a:p>
            <a:pPr eaLnBrk="1" hangingPunct="1"/>
            <a:r>
              <a:rPr kumimoji="1" lang="en-US" b="1" dirty="0" smtClean="0">
                <a:solidFill>
                  <a:schemeClr val="tx1"/>
                </a:solidFill>
                <a:latin typeface="Helvetica" charset="0"/>
                <a:ea typeface="ＭＳ Ｐゴシック" charset="0"/>
                <a:cs typeface="ＭＳ Ｐゴシック" charset="0"/>
              </a:rPr>
              <a:t/>
            </a:r>
            <a:br>
              <a:rPr kumimoji="1" lang="en-US" b="1" dirty="0" smtClean="0">
                <a:solidFill>
                  <a:schemeClr val="tx1"/>
                </a:solidFill>
                <a:latin typeface="Helvetica" charset="0"/>
                <a:ea typeface="ＭＳ Ｐゴシック" charset="0"/>
                <a:cs typeface="ＭＳ Ｐゴシック" charset="0"/>
              </a:rPr>
            </a:br>
            <a:r>
              <a:rPr kumimoji="1" lang="en-US" b="1" dirty="0">
                <a:solidFill>
                  <a:schemeClr val="tx1"/>
                </a:solidFill>
                <a:latin typeface="Helvetica" charset="0"/>
                <a:ea typeface="ＭＳ Ｐゴシック" charset="0"/>
                <a:cs typeface="ＭＳ Ｐゴシック" charset="0"/>
              </a:rPr>
              <a:t/>
            </a:r>
            <a:br>
              <a:rPr kumimoji="1" lang="en-US" b="1" dirty="0">
                <a:solidFill>
                  <a:schemeClr val="tx1"/>
                </a:solidFill>
                <a:latin typeface="Helvetica" charset="0"/>
                <a:ea typeface="ＭＳ Ｐゴシック" charset="0"/>
                <a:cs typeface="ＭＳ Ｐゴシック" charset="0"/>
              </a:rPr>
            </a:br>
            <a:r>
              <a:rPr kumimoji="1" lang="en-US" b="1" dirty="0" smtClean="0">
                <a:solidFill>
                  <a:schemeClr val="tx1"/>
                </a:solidFill>
                <a:latin typeface="Helvetica" charset="0"/>
                <a:ea typeface="ＭＳ Ｐゴシック" charset="0"/>
                <a:cs typeface="ＭＳ Ｐゴシック" charset="0"/>
              </a:rPr>
              <a:t>1 &amp; 2</a:t>
            </a:r>
            <a:br>
              <a:rPr kumimoji="1" lang="en-US" b="1" dirty="0" smtClean="0">
                <a:solidFill>
                  <a:schemeClr val="tx1"/>
                </a:solidFill>
                <a:latin typeface="Helvetica" charset="0"/>
                <a:ea typeface="ＭＳ Ｐゴシック" charset="0"/>
                <a:cs typeface="ＭＳ Ｐゴシック" charset="0"/>
              </a:rPr>
            </a:br>
            <a:r>
              <a:rPr kumimoji="1" lang="en-US" b="1" dirty="0" smtClean="0">
                <a:solidFill>
                  <a:schemeClr val="tx1"/>
                </a:solidFill>
                <a:latin typeface="Helvetica" charset="0"/>
                <a:ea typeface="ＭＳ Ｐゴシック" charset="0"/>
                <a:cs typeface="ＭＳ Ｐゴシック" charset="0"/>
              </a:rPr>
              <a:t>Stress </a:t>
            </a:r>
            <a:r>
              <a:rPr lang="en-US" b="1" dirty="0">
                <a:solidFill>
                  <a:schemeClr val="tx1"/>
                </a:solidFill>
                <a:latin typeface="Helvetica" charset="0"/>
                <a:ea typeface="ＭＳ Ｐゴシック" charset="0"/>
                <a:cs typeface="ＭＳ Ｐゴシック" charset="0"/>
              </a:rPr>
              <a:t>from </a:t>
            </a:r>
            <a:r>
              <a:rPr lang="en-US" b="1" dirty="0">
                <a:solidFill>
                  <a:srgbClr val="FF0000"/>
                </a:solidFill>
                <a:latin typeface="Helvetica" charset="0"/>
                <a:ea typeface="ＭＳ Ｐゴシック" charset="0"/>
                <a:cs typeface="ＭＳ Ｐゴシック" charset="0"/>
              </a:rPr>
              <a:t>force</a:t>
            </a:r>
            <a:r>
              <a:rPr lang="en-US" b="1" dirty="0">
                <a:solidFill>
                  <a:schemeClr val="tx1"/>
                </a:solidFill>
                <a:latin typeface="Helvetica" charset="0"/>
                <a:ea typeface="ＭＳ Ｐゴシック" charset="0"/>
                <a:cs typeface="ＭＳ Ｐゴシック" charset="0"/>
              </a:rPr>
              <a:t> </a:t>
            </a:r>
            <a:r>
              <a:rPr lang="en-US" b="1" u="sng" dirty="0">
                <a:solidFill>
                  <a:schemeClr val="tx1"/>
                </a:solidFill>
                <a:latin typeface="Helvetica" charset="0"/>
                <a:ea typeface="ＭＳ Ｐゴシック" charset="0"/>
                <a:cs typeface="ＭＳ Ｐゴシック" charset="0"/>
              </a:rPr>
              <a:t>and</a:t>
            </a:r>
            <a:r>
              <a:rPr lang="en-US" b="1" dirty="0">
                <a:solidFill>
                  <a:schemeClr val="tx1"/>
                </a:solidFill>
                <a:latin typeface="Helvetica" charset="0"/>
                <a:ea typeface="ＭＳ Ｐゴシック" charset="0"/>
                <a:cs typeface="ＭＳ Ｐゴシック" charset="0"/>
              </a:rPr>
              <a:t> </a:t>
            </a:r>
            <a:r>
              <a:rPr lang="en-US" b="1" dirty="0">
                <a:solidFill>
                  <a:srgbClr val="FF0000"/>
                </a:solidFill>
                <a:latin typeface="Helvetica" charset="0"/>
                <a:ea typeface="ＭＳ Ｐゴシック" charset="0"/>
                <a:cs typeface="ＭＳ Ｐゴシック" charset="0"/>
              </a:rPr>
              <a:t>posture</a:t>
            </a:r>
            <a:r>
              <a:rPr lang="en-US" b="1" dirty="0">
                <a:solidFill>
                  <a:schemeClr val="tx1"/>
                </a:solidFill>
                <a:latin typeface="Helvetica" charset="0"/>
                <a:ea typeface="ＭＳ Ｐゴシック" charset="0"/>
                <a:cs typeface="ＭＳ Ｐゴシック" charset="0"/>
              </a:rPr>
              <a:t>.</a:t>
            </a:r>
            <a:r>
              <a:rPr lang="en-US" dirty="0">
                <a:solidFill>
                  <a:schemeClr val="tx1"/>
                </a:solidFill>
                <a:latin typeface="Times New Roman" charset="0"/>
                <a:ea typeface="ＭＳ Ｐゴシック" charset="0"/>
                <a:cs typeface="ＭＳ Ｐゴシック" charset="0"/>
              </a:rPr>
              <a:t/>
            </a:r>
            <a:br>
              <a:rPr lang="en-US" dirty="0">
                <a:solidFill>
                  <a:schemeClr val="tx1"/>
                </a:solidFill>
                <a:latin typeface="Times New Roman" charset="0"/>
                <a:ea typeface="ＭＳ Ｐゴシック" charset="0"/>
                <a:cs typeface="ＭＳ Ｐゴシック" charset="0"/>
              </a:rPr>
            </a:br>
            <a:endParaRPr kumimoji="1" lang="en-US" dirty="0">
              <a:solidFill>
                <a:schemeClr val="tx1"/>
              </a:solidFill>
              <a:latin typeface="Helvetica" charset="0"/>
              <a:ea typeface="ＭＳ Ｐゴシック" charset="0"/>
              <a:cs typeface="ＭＳ Ｐゴシック" charset="0"/>
            </a:endParaRPr>
          </a:p>
        </p:txBody>
      </p:sp>
      <p:pic>
        <p:nvPicPr>
          <p:cNvPr id="63491" name="Picture 13" descr="Lifting heavy boxes.JPG                                        0007EEAA LAPTOP HD                      87E63E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9800" y="1567210"/>
            <a:ext cx="4833938" cy="5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19350"/>
            <a:ext cx="10668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6781800" cy="914400"/>
          </a:xfrm>
        </p:spPr>
        <p:txBody>
          <a:bodyPr/>
          <a:lstStyle/>
          <a:p>
            <a:pPr marL="533400" indent="-533400" eaLnBrk="1" hangingPunct="1">
              <a:lnSpc>
                <a:spcPct val="90000"/>
              </a:lnSpc>
              <a:spcAft>
                <a:spcPct val="40000"/>
              </a:spcAft>
            </a:pPr>
            <a:r>
              <a:rPr lang="en-US" sz="3200" b="1" dirty="0">
                <a:solidFill>
                  <a:schemeClr val="tx1"/>
                </a:solidFill>
              </a:rPr>
              <a:t>1. </a:t>
            </a:r>
            <a:r>
              <a:rPr lang="en-US" sz="3200" b="1" dirty="0">
                <a:solidFill>
                  <a:srgbClr val="FF0000"/>
                </a:solidFill>
              </a:rPr>
              <a:t>Force </a:t>
            </a:r>
            <a:r>
              <a:rPr lang="en-US" sz="3200" b="1" dirty="0"/>
              <a:t>and </a:t>
            </a:r>
            <a:r>
              <a:rPr lang="en-US" sz="3200" b="1" dirty="0">
                <a:solidFill>
                  <a:schemeClr val="tx1"/>
                </a:solidFill>
              </a:rPr>
              <a:t>2. </a:t>
            </a:r>
            <a:r>
              <a:rPr lang="en-US" sz="3200" b="1" dirty="0">
                <a:solidFill>
                  <a:srgbClr val="FF0000"/>
                </a:solidFill>
              </a:rPr>
              <a:t>posture </a:t>
            </a:r>
            <a:r>
              <a:rPr lang="en-US" sz="3200" b="1" dirty="0" smtClean="0"/>
              <a:t>cause biomechanical </a:t>
            </a:r>
            <a:r>
              <a:rPr lang="en-US" sz="3200" b="1" dirty="0"/>
              <a:t>stress. Stress is also increased due to …… </a:t>
            </a:r>
            <a:br>
              <a:rPr lang="en-US" sz="3200" b="1" dirty="0"/>
            </a:br>
            <a:endParaRPr lang="en-US" sz="3200" dirty="0"/>
          </a:p>
        </p:txBody>
      </p:sp>
      <p:sp>
        <p:nvSpPr>
          <p:cNvPr id="3" name="Slide Number Placeholder 2"/>
          <p:cNvSpPr>
            <a:spLocks noGrp="1"/>
          </p:cNvSpPr>
          <p:nvPr>
            <p:ph type="sldNum" sz="quarter" idx="12"/>
          </p:nvPr>
        </p:nvSpPr>
        <p:spPr/>
        <p:txBody>
          <a:bodyPr/>
          <a:lstStyle/>
          <a:p>
            <a:pPr>
              <a:defRPr/>
            </a:pPr>
            <a:fld id="{0043F205-997E-AD47-A89E-BCEECFA291D2}" type="slidenum">
              <a:rPr lang="en-US" smtClean="0"/>
              <a:pPr>
                <a:defRPr/>
              </a:pPr>
              <a:t>17</a:t>
            </a:fld>
            <a:endParaRPr lang="en-US"/>
          </a:p>
        </p:txBody>
      </p:sp>
      <p:sp>
        <p:nvSpPr>
          <p:cNvPr id="4" name="Rectangle 3"/>
          <p:cNvSpPr/>
          <p:nvPr/>
        </p:nvSpPr>
        <p:spPr>
          <a:xfrm>
            <a:off x="228600" y="2209800"/>
            <a:ext cx="5638800" cy="6945491"/>
          </a:xfrm>
          <a:prstGeom prst="rect">
            <a:avLst/>
          </a:prstGeom>
        </p:spPr>
        <p:txBody>
          <a:bodyPr wrap="square">
            <a:spAutoFit/>
          </a:bodyPr>
          <a:lstStyle/>
          <a:p>
            <a:pPr marL="533400" indent="-533400" eaLnBrk="1" hangingPunct="1">
              <a:lnSpc>
                <a:spcPct val="90000"/>
              </a:lnSpc>
              <a:spcAft>
                <a:spcPct val="40000"/>
              </a:spcAft>
              <a:buFont typeface="Arial"/>
              <a:buChar char="•"/>
            </a:pPr>
            <a:endParaRPr lang="en-US" b="1" dirty="0" smtClean="0"/>
          </a:p>
          <a:p>
            <a:pPr marL="457200" indent="-457200" eaLnBrk="1" hangingPunct="1">
              <a:lnSpc>
                <a:spcPct val="90000"/>
              </a:lnSpc>
              <a:spcAft>
                <a:spcPct val="40000"/>
              </a:spcAft>
            </a:pPr>
            <a:r>
              <a:rPr lang="en-US" b="1" dirty="0" smtClean="0"/>
              <a:t>3. </a:t>
            </a:r>
            <a:r>
              <a:rPr lang="en-US" b="1" dirty="0" smtClean="0">
                <a:solidFill>
                  <a:srgbClr val="FF0000"/>
                </a:solidFill>
              </a:rPr>
              <a:t>Frequency </a:t>
            </a:r>
          </a:p>
          <a:p>
            <a:pPr marL="457200" indent="-457200" eaLnBrk="1" hangingPunct="1">
              <a:lnSpc>
                <a:spcPct val="90000"/>
              </a:lnSpc>
              <a:spcAft>
                <a:spcPct val="40000"/>
              </a:spcAft>
            </a:pPr>
            <a:r>
              <a:rPr lang="en-US" b="1" dirty="0">
                <a:solidFill>
                  <a:srgbClr val="FF0000"/>
                </a:solidFill>
              </a:rPr>
              <a:t> </a:t>
            </a:r>
            <a:r>
              <a:rPr lang="en-US" b="1" dirty="0" smtClean="0">
                <a:solidFill>
                  <a:srgbClr val="FF0000"/>
                </a:solidFill>
              </a:rPr>
              <a:t>   </a:t>
            </a:r>
            <a:r>
              <a:rPr lang="en-US" b="1" dirty="0" smtClean="0"/>
              <a:t>of force</a:t>
            </a:r>
            <a:endParaRPr lang="en-US" dirty="0" smtClean="0"/>
          </a:p>
          <a:p>
            <a:pPr marL="457200" indent="-457200" eaLnBrk="1" hangingPunct="1">
              <a:lnSpc>
                <a:spcPct val="90000"/>
              </a:lnSpc>
              <a:spcAft>
                <a:spcPct val="40000"/>
              </a:spcAft>
            </a:pPr>
            <a:r>
              <a:rPr lang="en-US" b="1" dirty="0" smtClean="0"/>
              <a:t>4. </a:t>
            </a:r>
            <a:r>
              <a:rPr lang="en-US" b="1" dirty="0" smtClean="0">
                <a:solidFill>
                  <a:srgbClr val="FF0000"/>
                </a:solidFill>
              </a:rPr>
              <a:t>Duration</a:t>
            </a:r>
          </a:p>
          <a:p>
            <a:pPr marL="457200" indent="-457200" eaLnBrk="1" hangingPunct="1">
              <a:lnSpc>
                <a:spcPct val="90000"/>
              </a:lnSpc>
              <a:spcAft>
                <a:spcPct val="40000"/>
              </a:spcAft>
            </a:pPr>
            <a:r>
              <a:rPr lang="en-US" b="1" dirty="0">
                <a:solidFill>
                  <a:srgbClr val="FF0000"/>
                </a:solidFill>
              </a:rPr>
              <a:t> </a:t>
            </a:r>
            <a:r>
              <a:rPr lang="en-US" b="1" dirty="0" smtClean="0">
                <a:solidFill>
                  <a:srgbClr val="FF0000"/>
                </a:solidFill>
              </a:rPr>
              <a:t>   </a:t>
            </a:r>
            <a:r>
              <a:rPr lang="en-US" b="1" dirty="0" smtClean="0"/>
              <a:t>of activity</a:t>
            </a:r>
          </a:p>
          <a:p>
            <a:pPr marL="457200" indent="-457200" eaLnBrk="1" hangingPunct="1">
              <a:lnSpc>
                <a:spcPct val="90000"/>
              </a:lnSpc>
              <a:spcAft>
                <a:spcPct val="40000"/>
              </a:spcAft>
            </a:pPr>
            <a:r>
              <a:rPr lang="en-US" b="1" dirty="0" smtClean="0"/>
              <a:t>5. </a:t>
            </a:r>
            <a:r>
              <a:rPr lang="en-US" b="1" dirty="0" smtClean="0">
                <a:solidFill>
                  <a:srgbClr val="FF0000"/>
                </a:solidFill>
              </a:rPr>
              <a:t>Fixed </a:t>
            </a:r>
            <a:r>
              <a:rPr lang="en-US" b="1" dirty="0" smtClean="0"/>
              <a:t>or </a:t>
            </a:r>
          </a:p>
          <a:p>
            <a:pPr marL="457200" indent="-457200" eaLnBrk="1" hangingPunct="1">
              <a:lnSpc>
                <a:spcPct val="90000"/>
              </a:lnSpc>
              <a:spcAft>
                <a:spcPct val="40000"/>
              </a:spcAft>
            </a:pPr>
            <a:r>
              <a:rPr lang="en-US" b="1" dirty="0">
                <a:solidFill>
                  <a:srgbClr val="FF0000"/>
                </a:solidFill>
              </a:rPr>
              <a:t> </a:t>
            </a:r>
            <a:r>
              <a:rPr lang="en-US" b="1" dirty="0" smtClean="0">
                <a:solidFill>
                  <a:srgbClr val="FF0000"/>
                </a:solidFill>
              </a:rPr>
              <a:t>   stationary postures</a:t>
            </a:r>
            <a:r>
              <a:rPr lang="en-US" b="1" dirty="0" smtClean="0"/>
              <a:t> </a:t>
            </a:r>
            <a:endParaRPr lang="en-US" dirty="0" smtClean="0"/>
          </a:p>
          <a:p>
            <a:pPr marL="533400" indent="-533400" eaLnBrk="1" hangingPunct="1">
              <a:lnSpc>
                <a:spcPct val="90000"/>
              </a:lnSpc>
              <a:spcAft>
                <a:spcPct val="40000"/>
              </a:spcAft>
            </a:pPr>
            <a:endParaRPr lang="en-US" b="1" dirty="0" smtClean="0"/>
          </a:p>
          <a:p>
            <a:pPr eaLnBrk="1" hangingPunct="1">
              <a:lnSpc>
                <a:spcPct val="90000"/>
              </a:lnSpc>
              <a:spcAft>
                <a:spcPct val="40000"/>
              </a:spcAft>
            </a:pPr>
            <a:endParaRPr lang="en-US" b="1" dirty="0" smtClean="0"/>
          </a:p>
          <a:p>
            <a:pPr eaLnBrk="1" hangingPunct="1">
              <a:lnSpc>
                <a:spcPct val="90000"/>
              </a:lnSpc>
              <a:spcAft>
                <a:spcPct val="40000"/>
              </a:spcAft>
            </a:pPr>
            <a:endParaRPr lang="en-US" b="1" dirty="0" smtClean="0"/>
          </a:p>
          <a:p>
            <a:pPr eaLnBrk="1" hangingPunct="1">
              <a:lnSpc>
                <a:spcPct val="90000"/>
              </a:lnSpc>
              <a:spcAft>
                <a:spcPct val="40000"/>
              </a:spcAft>
            </a:pPr>
            <a:endParaRPr lang="en-US" b="1" dirty="0"/>
          </a:p>
        </p:txBody>
      </p:sp>
      <p:sp>
        <p:nvSpPr>
          <p:cNvPr id="7" name="TextBox 6"/>
          <p:cNvSpPr txBox="1"/>
          <p:nvPr/>
        </p:nvSpPr>
        <p:spPr>
          <a:xfrm>
            <a:off x="838200" y="1905000"/>
            <a:ext cx="7924800" cy="584776"/>
          </a:xfrm>
          <a:prstGeom prst="rect">
            <a:avLst/>
          </a:prstGeom>
          <a:noFill/>
        </p:spPr>
        <p:txBody>
          <a:bodyPr wrap="square" rtlCol="0">
            <a:spAutoFit/>
          </a:bodyPr>
          <a:lstStyle/>
          <a:p>
            <a:endParaRPr lang="en-US" b="1" dirty="0"/>
          </a:p>
        </p:txBody>
      </p:sp>
      <p:pic>
        <p:nvPicPr>
          <p:cNvPr id="8" name="Picture 7" descr="F003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943153"/>
            <a:ext cx="3962400" cy="445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693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5D45B851-0533-B046-9959-AD7FBDF2F0F8}" type="slidenum">
              <a:rPr lang="en-US" sz="1400"/>
              <a:pPr/>
              <a:t>18</a:t>
            </a:fld>
            <a:endParaRPr lang="en-US" sz="1400"/>
          </a:p>
        </p:txBody>
      </p:sp>
      <p:sp>
        <p:nvSpPr>
          <p:cNvPr id="64514" name="Rectangle 2"/>
          <p:cNvSpPr>
            <a:spLocks noGrp="1" noChangeArrowheads="1"/>
          </p:cNvSpPr>
          <p:nvPr>
            <p:ph type="title"/>
          </p:nvPr>
        </p:nvSpPr>
        <p:spPr>
          <a:xfrm>
            <a:off x="609600" y="304800"/>
            <a:ext cx="7772400" cy="1143000"/>
          </a:xfrm>
        </p:spPr>
        <p:txBody>
          <a:bodyPr/>
          <a:lstStyle/>
          <a:p>
            <a:pPr eaLnBrk="1" hangingPunct="1"/>
            <a:r>
              <a:rPr lang="en-US" b="1">
                <a:solidFill>
                  <a:schemeClr val="tx1"/>
                </a:solidFill>
                <a:latin typeface="Helvetica" charset="0"/>
                <a:ea typeface="ＭＳ Ｐゴシック" charset="0"/>
                <a:cs typeface="ＭＳ Ｐゴシック" charset="0"/>
              </a:rPr>
              <a:t>Compressive Force</a:t>
            </a:r>
            <a:endParaRPr lang="en-US" b="1">
              <a:latin typeface="Helvetica" charset="0"/>
              <a:ea typeface="ＭＳ Ｐゴシック" charset="0"/>
              <a:cs typeface="ＭＳ Ｐゴシック" charset="0"/>
            </a:endParaRPr>
          </a:p>
        </p:txBody>
      </p:sp>
      <p:sp>
        <p:nvSpPr>
          <p:cNvPr id="64515" name="Rectangle 3"/>
          <p:cNvSpPr>
            <a:spLocks noChangeArrowheads="1"/>
          </p:cNvSpPr>
          <p:nvPr/>
        </p:nvSpPr>
        <p:spPr bwMode="auto">
          <a:xfrm>
            <a:off x="762000" y="1981200"/>
            <a:ext cx="3581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folHlink"/>
              </a:buClr>
              <a:buSzPct val="75000"/>
              <a:buFont typeface="Wingdings" charset="0"/>
              <a:buChar char="n"/>
            </a:pPr>
            <a:r>
              <a:rPr lang="en-US" sz="2400" b="1"/>
              <a:t>Assume Joe is 6</a:t>
            </a:r>
            <a:r>
              <a:rPr lang="ja-JP" altLang="en-US" sz="2400" b="1"/>
              <a:t>’</a:t>
            </a:r>
            <a:r>
              <a:rPr lang="en-US" altLang="ja-JP" sz="2400" b="1"/>
              <a:t>2</a:t>
            </a:r>
            <a:r>
              <a:rPr lang="ja-JP" altLang="en-US" sz="2400" b="1"/>
              <a:t>”</a:t>
            </a:r>
            <a:r>
              <a:rPr lang="en-US" altLang="ja-JP" sz="2400" b="1"/>
              <a:t>, weighs 185 pounds, and is picking up his pen.</a:t>
            </a:r>
          </a:p>
          <a:p>
            <a:pPr marL="342900" indent="-342900" eaLnBrk="1" hangingPunct="1">
              <a:spcBef>
                <a:spcPct val="20000"/>
              </a:spcBef>
              <a:buClr>
                <a:schemeClr val="folHlink"/>
              </a:buClr>
              <a:buSzPct val="75000"/>
            </a:pPr>
            <a:endParaRPr lang="en-US" altLang="ja-JP" sz="2000" b="1"/>
          </a:p>
          <a:p>
            <a:pPr marL="342900" indent="-342900" eaLnBrk="1" hangingPunct="1">
              <a:spcBef>
                <a:spcPct val="20000"/>
              </a:spcBef>
              <a:buClr>
                <a:schemeClr val="folHlink"/>
              </a:buClr>
              <a:buSzPct val="75000"/>
              <a:buFont typeface="Wingdings" charset="0"/>
              <a:buChar char="n"/>
            </a:pPr>
            <a:r>
              <a:rPr lang="en-US" sz="2400" b="1"/>
              <a:t>What do you think his back compressive force is in this posture?</a:t>
            </a:r>
          </a:p>
          <a:p>
            <a:pPr marL="342900" indent="-342900" eaLnBrk="1" hangingPunct="1">
              <a:spcBef>
                <a:spcPct val="20000"/>
              </a:spcBef>
              <a:buClr>
                <a:schemeClr val="folHlink"/>
              </a:buClr>
              <a:buSzPct val="75000"/>
              <a:buFont typeface="Wingdings" charset="0"/>
              <a:buChar char="n"/>
            </a:pPr>
            <a:endParaRPr lang="en-US" sz="2800" b="1"/>
          </a:p>
        </p:txBody>
      </p:sp>
      <p:pic>
        <p:nvPicPr>
          <p:cNvPr id="6451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2057400"/>
            <a:ext cx="4191000" cy="31432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87143" name="Rectangle 7"/>
          <p:cNvSpPr>
            <a:spLocks noChangeArrowheads="1"/>
          </p:cNvSpPr>
          <p:nvPr/>
        </p:nvSpPr>
        <p:spPr bwMode="auto">
          <a:xfrm>
            <a:off x="914400" y="5715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folHlink"/>
              </a:buClr>
              <a:buSzPct val="75000"/>
              <a:buFont typeface="Wingdings" charset="0"/>
              <a:buChar char="n"/>
            </a:pPr>
            <a:r>
              <a:rPr lang="en-US" sz="2400" b="1">
                <a:solidFill>
                  <a:srgbClr val="CC1616"/>
                </a:solidFill>
              </a:rPr>
              <a:t>~585 pounds (assuming straight legs, torso at 90 degrees, and no arm support on knee).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7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0248FC01-DAB0-0D44-A791-9046409C2605}" type="slidenum">
              <a:rPr lang="en-US" sz="1400"/>
              <a:pPr/>
              <a:t>19</a:t>
            </a:fld>
            <a:endParaRPr lang="en-US" sz="1400"/>
          </a:p>
        </p:txBody>
      </p:sp>
      <p:sp>
        <p:nvSpPr>
          <p:cNvPr id="66562" name="Rectangle 2"/>
          <p:cNvSpPr>
            <a:spLocks noGrp="1" noChangeArrowheads="1"/>
          </p:cNvSpPr>
          <p:nvPr>
            <p:ph type="title"/>
          </p:nvPr>
        </p:nvSpPr>
        <p:spPr>
          <a:xfrm>
            <a:off x="609600" y="381000"/>
            <a:ext cx="7772400" cy="1143000"/>
          </a:xfrm>
        </p:spPr>
        <p:txBody>
          <a:bodyPr/>
          <a:lstStyle/>
          <a:p>
            <a:pPr eaLnBrk="1" hangingPunct="1"/>
            <a:r>
              <a:rPr lang="en-US" b="1">
                <a:solidFill>
                  <a:schemeClr val="tx1"/>
                </a:solidFill>
                <a:latin typeface="Helvetica" charset="0"/>
                <a:ea typeface="ＭＳ Ｐゴシック" charset="0"/>
                <a:cs typeface="ＭＳ Ｐゴシック" charset="0"/>
              </a:rPr>
              <a:t>Compressive Force</a:t>
            </a:r>
            <a:endParaRPr lang="en-US" b="1">
              <a:latin typeface="Helvetica" charset="0"/>
              <a:ea typeface="ＭＳ Ｐゴシック" charset="0"/>
              <a:cs typeface="ＭＳ Ｐゴシック" charset="0"/>
            </a:endParaRPr>
          </a:p>
        </p:txBody>
      </p:sp>
      <p:sp>
        <p:nvSpPr>
          <p:cNvPr id="66563" name="Rectangle 3"/>
          <p:cNvSpPr>
            <a:spLocks noChangeArrowheads="1"/>
          </p:cNvSpPr>
          <p:nvPr/>
        </p:nvSpPr>
        <p:spPr bwMode="auto">
          <a:xfrm>
            <a:off x="1066800" y="2209800"/>
            <a:ext cx="3276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folHlink"/>
              </a:buClr>
              <a:buSzPct val="75000"/>
              <a:buFont typeface="Wingdings" charset="0"/>
              <a:buChar char="n"/>
            </a:pPr>
            <a:r>
              <a:rPr lang="en-US" sz="2400" b="1"/>
              <a:t>How much does the box in the picture have to weigh to produce a back compressive force the same as when Joe was picking up his pencil?</a:t>
            </a:r>
            <a:endParaRPr lang="en-US" sz="2800" b="1"/>
          </a:p>
          <a:p>
            <a:pPr marL="342900" indent="-342900" eaLnBrk="1" hangingPunct="1">
              <a:spcBef>
                <a:spcPct val="20000"/>
              </a:spcBef>
              <a:buClr>
                <a:schemeClr val="folHlink"/>
              </a:buClr>
              <a:buSzPct val="75000"/>
              <a:buFont typeface="Wingdings" charset="0"/>
              <a:buChar char="n"/>
            </a:pPr>
            <a:endParaRPr lang="en-US" sz="2800" b="1"/>
          </a:p>
        </p:txBody>
      </p:sp>
      <p:sp>
        <p:nvSpPr>
          <p:cNvPr id="989188" name="Rectangle 4"/>
          <p:cNvSpPr>
            <a:spLocks noChangeArrowheads="1"/>
          </p:cNvSpPr>
          <p:nvPr/>
        </p:nvSpPr>
        <p:spPr bwMode="auto">
          <a:xfrm>
            <a:off x="990600" y="5486400"/>
            <a:ext cx="731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folHlink"/>
              </a:buClr>
              <a:buSzPct val="75000"/>
              <a:buFont typeface="Wingdings" charset="0"/>
              <a:buChar char="n"/>
            </a:pPr>
            <a:r>
              <a:rPr lang="en-US" sz="2800" b="1">
                <a:solidFill>
                  <a:srgbClr val="CC1616"/>
                </a:solidFill>
              </a:rPr>
              <a:t>Just over 80 pounds (assuming an upright posture).</a:t>
            </a:r>
            <a:endParaRPr lang="en-US" b="1">
              <a:solidFill>
                <a:srgbClr val="CC1616"/>
              </a:solidFill>
            </a:endParaRPr>
          </a:p>
        </p:txBody>
      </p:sp>
      <p:pic>
        <p:nvPicPr>
          <p:cNvPr id="6656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2057400"/>
            <a:ext cx="4267200" cy="3200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89190" name="Rectangle 6"/>
          <p:cNvSpPr>
            <a:spLocks noChangeArrowheads="1"/>
          </p:cNvSpPr>
          <p:nvPr/>
        </p:nvSpPr>
        <p:spPr bwMode="auto">
          <a:xfrm>
            <a:off x="990600" y="5562600"/>
            <a:ext cx="7239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91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9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8" grpId="0" autoUpdateAnimBg="0"/>
      <p:bldP spid="9891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solidFill>
                  <a:schemeClr val="tx1"/>
                </a:solidFill>
                <a:latin typeface="Helvetica" charset="0"/>
                <a:ea typeface="ＭＳ Ｐゴシック" charset="0"/>
                <a:cs typeface="ＭＳ Ｐゴシック" charset="0"/>
              </a:rPr>
              <a:t>Susan Harwood project</a:t>
            </a:r>
          </a:p>
        </p:txBody>
      </p:sp>
      <p:sp>
        <p:nvSpPr>
          <p:cNvPr id="2969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604F9400-0DC9-8845-B7F1-C47E0C095D91}" type="slidenum">
              <a:rPr lang="en-US" sz="1400"/>
              <a:pPr/>
              <a:t>2</a:t>
            </a:fld>
            <a:endParaRPr lang="en-US" sz="1400"/>
          </a:p>
        </p:txBody>
      </p:sp>
      <p:sp>
        <p:nvSpPr>
          <p:cNvPr id="29699" name="TextBox 3"/>
          <p:cNvSpPr txBox="1">
            <a:spLocks noChangeArrowheads="1"/>
          </p:cNvSpPr>
          <p:nvPr/>
        </p:nvSpPr>
        <p:spPr bwMode="auto">
          <a:xfrm>
            <a:off x="914400" y="2819400"/>
            <a:ext cx="7391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endParaRPr lang="en-US" sz="2400" dirty="0"/>
          </a:p>
          <a:p>
            <a:endParaRPr lang="en-US" sz="2400" dirty="0"/>
          </a:p>
          <a:p>
            <a:endParaRPr lang="en-US" sz="2400" dirty="0"/>
          </a:p>
          <a:p>
            <a:r>
              <a:rPr lang="en-US" sz="2400" dirty="0"/>
              <a:t>This material was produced under </a:t>
            </a:r>
            <a:r>
              <a:rPr lang="en-US" sz="2400" dirty="0" smtClean="0"/>
              <a:t>grant number SH-23541-12-60-F-2 from the Occupational Safety &amp; Health Administration, U.S. Department of Labor. It does not necessarily reflect the views or policies of the U.S. Department of Labor, nor does mention of trade names, commercial products, or organizations imply endorsement by the U.S. government.</a:t>
            </a:r>
            <a:endParaRPr lang="en-US" sz="2400" dirty="0"/>
          </a:p>
        </p:txBody>
      </p:sp>
      <p:pic>
        <p:nvPicPr>
          <p:cNvPr id="297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0335" y="2133600"/>
            <a:ext cx="354026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E25E95D4-22AA-D14B-888C-AEB5D159C91A}" type="slidenum">
              <a:rPr lang="en-US" sz="1400"/>
              <a:pPr/>
              <a:t>20</a:t>
            </a:fld>
            <a:endParaRPr lang="en-US" sz="1400"/>
          </a:p>
        </p:txBody>
      </p:sp>
      <p:sp>
        <p:nvSpPr>
          <p:cNvPr id="68610" name="Rectangle 2"/>
          <p:cNvSpPr>
            <a:spLocks noGrp="1" noChangeArrowheads="1"/>
          </p:cNvSpPr>
          <p:nvPr>
            <p:ph type="title"/>
          </p:nvPr>
        </p:nvSpPr>
        <p:spPr>
          <a:xfrm>
            <a:off x="609600" y="152400"/>
            <a:ext cx="7772400" cy="1143000"/>
          </a:xfrm>
        </p:spPr>
        <p:txBody>
          <a:bodyPr/>
          <a:lstStyle/>
          <a:p>
            <a:pPr eaLnBrk="1" hangingPunct="1"/>
            <a:r>
              <a:rPr lang="en-US" sz="4000" b="1">
                <a:solidFill>
                  <a:schemeClr val="tx1"/>
                </a:solidFill>
                <a:latin typeface="Helvetica" charset="0"/>
                <a:ea typeface="ＭＳ Ｐゴシック" charset="0"/>
                <a:cs typeface="ＭＳ Ｐゴシック" charset="0"/>
              </a:rPr>
              <a:t>Similar Compressive Force</a:t>
            </a:r>
            <a:endParaRPr lang="en-US" sz="4000" b="1">
              <a:latin typeface="Helvetica" charset="0"/>
              <a:ea typeface="ＭＳ Ｐゴシック" charset="0"/>
              <a:cs typeface="ＭＳ Ｐゴシック" charset="0"/>
            </a:endParaRPr>
          </a:p>
        </p:txBody>
      </p:sp>
      <p:pic>
        <p:nvPicPr>
          <p:cNvPr id="6861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1676400"/>
            <a:ext cx="4191000" cy="31432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861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95800" y="3276600"/>
            <a:ext cx="4267200" cy="3200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13" name="Text Box 5"/>
          <p:cNvSpPr txBox="1">
            <a:spLocks noChangeArrowheads="1"/>
          </p:cNvSpPr>
          <p:nvPr/>
        </p:nvSpPr>
        <p:spPr bwMode="auto">
          <a:xfrm>
            <a:off x="6324600" y="48006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r>
              <a:rPr lang="en-US" b="1" dirty="0">
                <a:latin typeface="Times" charset="0"/>
              </a:rPr>
              <a:t>80 </a:t>
            </a:r>
            <a:r>
              <a:rPr lang="en-US" b="1" dirty="0" err="1">
                <a:latin typeface="Times" charset="0"/>
              </a:rPr>
              <a:t>lbs</a:t>
            </a:r>
            <a:endParaRPr lang="en-US" dirty="0">
              <a:latin typeface="Times" charset="0"/>
            </a:endParaRPr>
          </a:p>
        </p:txBody>
      </p:sp>
      <p:sp>
        <p:nvSpPr>
          <p:cNvPr id="68614" name="Rectangle 6"/>
          <p:cNvSpPr>
            <a:spLocks noChangeArrowheads="1"/>
          </p:cNvSpPr>
          <p:nvPr/>
        </p:nvSpPr>
        <p:spPr bwMode="auto">
          <a:xfrm>
            <a:off x="1066800" y="5029200"/>
            <a:ext cx="3276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folHlink"/>
              </a:buClr>
              <a:buSzPct val="75000"/>
              <a:buFont typeface="Wingdings" charset="0"/>
              <a:buChar char="n"/>
            </a:pPr>
            <a:r>
              <a:rPr lang="en-US" sz="2800" b="1"/>
              <a:t>These are equivalent, what does this tell you?</a:t>
            </a:r>
          </a:p>
          <a:p>
            <a:pPr marL="342900" indent="-342900" eaLnBrk="1" hangingPunct="1">
              <a:spcBef>
                <a:spcPct val="20000"/>
              </a:spcBef>
              <a:buClr>
                <a:schemeClr val="folHlink"/>
              </a:buClr>
              <a:buSzPct val="75000"/>
              <a:buFont typeface="Wingdings" charset="0"/>
              <a:buChar char="n"/>
            </a:pPr>
            <a:endParaRPr lang="en-US" sz="28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62925" cy="1090613"/>
          </a:xfrm>
        </p:spPr>
        <p:txBody>
          <a:bodyPr/>
          <a:lstStyle/>
          <a:p>
            <a:r>
              <a:rPr lang="en-US" dirty="0" smtClean="0"/>
              <a:t>The Lever, Fulcrum &amp; Force</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5D4E96-F16B-2242-9ADB-BC22EAA458FA}" type="slidenum">
              <a:rPr lang="en-US" smtClean="0"/>
              <a:pPr>
                <a:defRPr/>
              </a:pPr>
              <a:t>21</a:t>
            </a:fld>
            <a:endParaRPr lang="en-US"/>
          </a:p>
        </p:txBody>
      </p:sp>
      <p:sp>
        <p:nvSpPr>
          <p:cNvPr id="5" name="Isosceles Triangle 4"/>
          <p:cNvSpPr/>
          <p:nvPr/>
        </p:nvSpPr>
        <p:spPr bwMode="auto">
          <a:xfrm>
            <a:off x="4038600" y="3733800"/>
            <a:ext cx="746760" cy="822960"/>
          </a:xfrm>
          <a:prstGeom prst="triangle">
            <a:avLst/>
          </a:prstGeom>
          <a:solidFill>
            <a:schemeClr val="accent1"/>
          </a:solidFill>
          <a:ln w="38100" cap="flat" cmpd="sng" algn="ctr">
            <a:solidFill>
              <a:srgbClr val="FF0000"/>
            </a:solidFill>
            <a:prstDash val="solid"/>
            <a:round/>
            <a:headEnd type="none" w="med" len="med"/>
            <a:tailEnd type="none" w="med" len="med"/>
          </a:ln>
          <a:effectLst/>
        </p:spPr>
        <p:txBody>
          <a:bodyPr/>
          <a:lstStyle/>
          <a:p>
            <a:endParaRPr lang="en-US" b="1" dirty="0"/>
          </a:p>
        </p:txBody>
      </p:sp>
      <p:cxnSp>
        <p:nvCxnSpPr>
          <p:cNvPr id="6" name="Straight Connector 5"/>
          <p:cNvCxnSpPr>
            <a:stCxn id="50" idx="0"/>
          </p:cNvCxnSpPr>
          <p:nvPr/>
        </p:nvCxnSpPr>
        <p:spPr bwMode="auto">
          <a:xfrm>
            <a:off x="3848100" y="3733800"/>
            <a:ext cx="40767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Process 10"/>
          <p:cNvSpPr/>
          <p:nvPr/>
        </p:nvSpPr>
        <p:spPr bwMode="auto">
          <a:xfrm>
            <a:off x="7162800" y="3200400"/>
            <a:ext cx="685800" cy="3810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dirty="0"/>
          </a:p>
        </p:txBody>
      </p:sp>
      <p:cxnSp>
        <p:nvCxnSpPr>
          <p:cNvPr id="13" name="Straight Connector 12"/>
          <p:cNvCxnSpPr/>
          <p:nvPr/>
        </p:nvCxnSpPr>
        <p:spPr bwMode="auto">
          <a:xfrm flipH="1">
            <a:off x="4419600" y="1981200"/>
            <a:ext cx="457200" cy="1752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5" name="Smiley Face 14"/>
          <p:cNvSpPr/>
          <p:nvPr/>
        </p:nvSpPr>
        <p:spPr bwMode="auto">
          <a:xfrm>
            <a:off x="4648200" y="1143000"/>
            <a:ext cx="822960" cy="822960"/>
          </a:xfrm>
          <a:prstGeom prst="smileyFace">
            <a:avLst/>
          </a:prstGeom>
          <a:solidFill>
            <a:schemeClr val="accent1"/>
          </a:solidFill>
          <a:ln w="38100" cap="flat" cmpd="sng" algn="ctr">
            <a:solidFill>
              <a:schemeClr val="tx1"/>
            </a:solidFill>
            <a:prstDash val="solid"/>
            <a:round/>
            <a:headEnd type="none" w="med" len="med"/>
            <a:tailEnd type="none" w="med" len="med"/>
          </a:ln>
          <a:effectLst/>
        </p:spPr>
        <p:txBody>
          <a:bodyPr/>
          <a:lstStyle/>
          <a:p>
            <a:endParaRPr lang="en-US"/>
          </a:p>
        </p:txBody>
      </p:sp>
      <p:cxnSp>
        <p:nvCxnSpPr>
          <p:cNvPr id="16" name="Straight Connector 15"/>
          <p:cNvCxnSpPr/>
          <p:nvPr/>
        </p:nvCxnSpPr>
        <p:spPr bwMode="auto">
          <a:xfrm>
            <a:off x="4724400" y="2438400"/>
            <a:ext cx="1524000" cy="1219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172200" y="3657600"/>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a:stCxn id="5" idx="0"/>
          </p:cNvCxnSpPr>
          <p:nvPr/>
        </p:nvCxnSpPr>
        <p:spPr bwMode="auto">
          <a:xfrm>
            <a:off x="4411980" y="3733800"/>
            <a:ext cx="845820" cy="137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H="1">
            <a:off x="4724400" y="5105400"/>
            <a:ext cx="533400" cy="14478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4724400" y="6553200"/>
            <a:ext cx="462280" cy="508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1" name="TextBox 30"/>
          <p:cNvSpPr txBox="1"/>
          <p:nvPr/>
        </p:nvSpPr>
        <p:spPr>
          <a:xfrm>
            <a:off x="7162800" y="2590800"/>
            <a:ext cx="762000" cy="1077218"/>
          </a:xfrm>
          <a:prstGeom prst="rect">
            <a:avLst/>
          </a:prstGeom>
          <a:noFill/>
        </p:spPr>
        <p:txBody>
          <a:bodyPr wrap="square" rtlCol="0">
            <a:spAutoFit/>
          </a:bodyPr>
          <a:lstStyle/>
          <a:p>
            <a:r>
              <a:rPr lang="en-US" dirty="0" smtClean="0">
                <a:solidFill>
                  <a:srgbClr val="FF0000"/>
                </a:solidFill>
              </a:rPr>
              <a:t>50 </a:t>
            </a:r>
            <a:r>
              <a:rPr lang="en-US" dirty="0" err="1" smtClean="0">
                <a:solidFill>
                  <a:srgbClr val="FF0000"/>
                </a:solidFill>
              </a:rPr>
              <a:t>lbs</a:t>
            </a:r>
            <a:endParaRPr lang="en-US" dirty="0">
              <a:solidFill>
                <a:srgbClr val="FF0000"/>
              </a:solidFill>
            </a:endParaRPr>
          </a:p>
        </p:txBody>
      </p:sp>
      <p:sp>
        <p:nvSpPr>
          <p:cNvPr id="32" name="TextBox 31"/>
          <p:cNvSpPr txBox="1"/>
          <p:nvPr/>
        </p:nvSpPr>
        <p:spPr>
          <a:xfrm rot="1164798">
            <a:off x="4267200" y="2743200"/>
            <a:ext cx="914400" cy="584776"/>
          </a:xfrm>
          <a:prstGeom prst="rect">
            <a:avLst/>
          </a:prstGeom>
          <a:noFill/>
        </p:spPr>
        <p:txBody>
          <a:bodyPr wrap="square" rtlCol="0">
            <a:spAutoFit/>
          </a:bodyPr>
          <a:lstStyle/>
          <a:p>
            <a:r>
              <a:rPr lang="en-US" u="sng" dirty="0" smtClean="0">
                <a:solidFill>
                  <a:srgbClr val="FF0000"/>
                </a:solidFill>
              </a:rPr>
              <a:t>550</a:t>
            </a:r>
            <a:endParaRPr lang="en-US" u="sng" dirty="0">
              <a:solidFill>
                <a:srgbClr val="FF0000"/>
              </a:solidFill>
            </a:endParaRPr>
          </a:p>
        </p:txBody>
      </p:sp>
      <p:cxnSp>
        <p:nvCxnSpPr>
          <p:cNvPr id="33" name="Straight Connector 32"/>
          <p:cNvCxnSpPr/>
          <p:nvPr/>
        </p:nvCxnSpPr>
        <p:spPr bwMode="auto">
          <a:xfrm>
            <a:off x="4572000" y="3352800"/>
            <a:ext cx="0" cy="398780"/>
          </a:xfrm>
          <a:prstGeom prst="line">
            <a:avLst/>
          </a:prstGeom>
          <a:solidFill>
            <a:schemeClr val="accent1"/>
          </a:solidFill>
          <a:ln w="38100" cap="flat" cmpd="sng" algn="ctr">
            <a:solidFill>
              <a:srgbClr val="FF0000"/>
            </a:solidFill>
            <a:prstDash val="solid"/>
            <a:round/>
            <a:headEnd type="none" w="med" len="med"/>
            <a:tailEnd type="triangle" w="lg" len="med"/>
          </a:ln>
          <a:effectLst/>
        </p:spPr>
      </p:cxnSp>
      <p:sp>
        <p:nvSpPr>
          <p:cNvPr id="35" name="TextBox 34"/>
          <p:cNvSpPr txBox="1"/>
          <p:nvPr/>
        </p:nvSpPr>
        <p:spPr>
          <a:xfrm>
            <a:off x="3505200" y="2133600"/>
            <a:ext cx="1828800" cy="584776"/>
          </a:xfrm>
          <a:prstGeom prst="rect">
            <a:avLst/>
          </a:prstGeom>
          <a:noFill/>
        </p:spPr>
        <p:txBody>
          <a:bodyPr wrap="square" rtlCol="0">
            <a:spAutoFit/>
          </a:bodyPr>
          <a:lstStyle/>
          <a:p>
            <a:r>
              <a:rPr lang="en-US" dirty="0" smtClean="0"/>
              <a:t>    </a:t>
            </a:r>
            <a:r>
              <a:rPr lang="en-US" u="sng" dirty="0" smtClean="0">
                <a:solidFill>
                  <a:srgbClr val="FF0000"/>
                </a:solidFill>
              </a:rPr>
              <a:t>500</a:t>
            </a:r>
            <a:r>
              <a:rPr lang="en-US" dirty="0" smtClean="0"/>
              <a:t> </a:t>
            </a:r>
            <a:endParaRPr lang="en-US" dirty="0"/>
          </a:p>
        </p:txBody>
      </p:sp>
      <p:cxnSp>
        <p:nvCxnSpPr>
          <p:cNvPr id="37" name="Straight Arrow Connector 36"/>
          <p:cNvCxnSpPr/>
          <p:nvPr/>
        </p:nvCxnSpPr>
        <p:spPr bwMode="auto">
          <a:xfrm>
            <a:off x="4267200" y="2743200"/>
            <a:ext cx="0" cy="9906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42" name="TextBox 41"/>
          <p:cNvSpPr txBox="1"/>
          <p:nvPr/>
        </p:nvSpPr>
        <p:spPr>
          <a:xfrm>
            <a:off x="2514600" y="1676400"/>
            <a:ext cx="2971800" cy="584776"/>
          </a:xfrm>
          <a:prstGeom prst="rect">
            <a:avLst/>
          </a:prstGeom>
          <a:noFill/>
        </p:spPr>
        <p:txBody>
          <a:bodyPr wrap="square" rtlCol="0">
            <a:spAutoFit/>
          </a:bodyPr>
          <a:lstStyle/>
          <a:p>
            <a:r>
              <a:rPr lang="en-US" i="1" dirty="0" smtClean="0">
                <a:solidFill>
                  <a:srgbClr val="FF0000"/>
                </a:solidFill>
              </a:rPr>
              <a:t>Muscle Force</a:t>
            </a:r>
            <a:endParaRPr lang="en-US" i="1" dirty="0">
              <a:solidFill>
                <a:srgbClr val="FF0000"/>
              </a:solidFill>
            </a:endParaRPr>
          </a:p>
        </p:txBody>
      </p:sp>
      <p:cxnSp>
        <p:nvCxnSpPr>
          <p:cNvPr id="44" name="Straight Connector 43"/>
          <p:cNvCxnSpPr/>
          <p:nvPr/>
        </p:nvCxnSpPr>
        <p:spPr bwMode="auto">
          <a:xfrm rot="10800000">
            <a:off x="4572000" y="4038600"/>
            <a:ext cx="1295400" cy="1588"/>
          </a:xfrm>
          <a:prstGeom prst="line">
            <a:avLst/>
          </a:prstGeom>
          <a:solidFill>
            <a:schemeClr val="accent1"/>
          </a:solidFill>
          <a:ln w="9525" cap="flat" cmpd="sng" algn="ctr">
            <a:solidFill>
              <a:schemeClr val="tx1"/>
            </a:solidFill>
            <a:prstDash val="solid"/>
            <a:round/>
            <a:headEnd type="none" w="med" len="med"/>
            <a:tailEnd type="triangle" w="lg"/>
          </a:ln>
          <a:effectLst/>
        </p:spPr>
      </p:cxnSp>
      <p:cxnSp>
        <p:nvCxnSpPr>
          <p:cNvPr id="46" name="Straight Connector 45"/>
          <p:cNvCxnSpPr/>
          <p:nvPr/>
        </p:nvCxnSpPr>
        <p:spPr bwMode="auto">
          <a:xfrm>
            <a:off x="6781800" y="4038600"/>
            <a:ext cx="1066800" cy="0"/>
          </a:xfrm>
          <a:prstGeom prst="line">
            <a:avLst/>
          </a:prstGeom>
          <a:solidFill>
            <a:schemeClr val="accent1"/>
          </a:solidFill>
          <a:ln w="9525" cap="flat" cmpd="sng" algn="ctr">
            <a:solidFill>
              <a:schemeClr val="tx1"/>
            </a:solidFill>
            <a:prstDash val="solid"/>
            <a:round/>
            <a:headEnd type="none" w="med" len="med"/>
            <a:tailEnd type="triangle" w="lg"/>
          </a:ln>
          <a:effectLst/>
        </p:spPr>
      </p:cxnSp>
      <p:sp>
        <p:nvSpPr>
          <p:cNvPr id="50" name="TextBox 49"/>
          <p:cNvSpPr txBox="1"/>
          <p:nvPr/>
        </p:nvSpPr>
        <p:spPr>
          <a:xfrm>
            <a:off x="3505200" y="3733800"/>
            <a:ext cx="685800" cy="584776"/>
          </a:xfrm>
          <a:prstGeom prst="rect">
            <a:avLst/>
          </a:prstGeom>
          <a:noFill/>
        </p:spPr>
        <p:txBody>
          <a:bodyPr wrap="square" rtlCol="0">
            <a:spAutoFit/>
          </a:bodyPr>
          <a:lstStyle/>
          <a:p>
            <a:r>
              <a:rPr lang="en-US" dirty="0" smtClean="0"/>
              <a:t>2”</a:t>
            </a:r>
            <a:endParaRPr lang="en-US" dirty="0"/>
          </a:p>
        </p:txBody>
      </p:sp>
      <p:cxnSp>
        <p:nvCxnSpPr>
          <p:cNvPr id="51" name="Straight Connector 50"/>
          <p:cNvCxnSpPr/>
          <p:nvPr/>
        </p:nvCxnSpPr>
        <p:spPr bwMode="auto">
          <a:xfrm>
            <a:off x="4038600" y="3886200"/>
            <a:ext cx="304800" cy="0"/>
          </a:xfrm>
          <a:prstGeom prst="line">
            <a:avLst/>
          </a:prstGeom>
          <a:solidFill>
            <a:schemeClr val="accent1"/>
          </a:solidFill>
          <a:ln w="9525" cap="flat" cmpd="sng" algn="ctr">
            <a:solidFill>
              <a:schemeClr val="tx1"/>
            </a:solidFill>
            <a:prstDash val="solid"/>
            <a:round/>
            <a:headEnd type="none" w="med" len="med"/>
            <a:tailEnd type="triangle" w="lg"/>
          </a:ln>
          <a:effectLst/>
        </p:spPr>
      </p:cxnSp>
      <p:sp>
        <p:nvSpPr>
          <p:cNvPr id="54" name="TextBox 53"/>
          <p:cNvSpPr txBox="1"/>
          <p:nvPr/>
        </p:nvSpPr>
        <p:spPr>
          <a:xfrm>
            <a:off x="838200" y="5105400"/>
            <a:ext cx="8229600" cy="1200328"/>
          </a:xfrm>
          <a:prstGeom prst="rect">
            <a:avLst/>
          </a:prstGeom>
          <a:noFill/>
          <a:ln w="38100" cmpd="sng">
            <a:solidFill>
              <a:schemeClr val="tx1"/>
            </a:solidFill>
          </a:ln>
        </p:spPr>
        <p:txBody>
          <a:bodyPr wrap="square" rtlCol="0">
            <a:spAutoFit/>
          </a:bodyPr>
          <a:lstStyle/>
          <a:p>
            <a:pPr>
              <a:spcBef>
                <a:spcPct val="50000"/>
              </a:spcBef>
            </a:pPr>
            <a:r>
              <a:rPr lang="en-US" sz="2400" dirty="0">
                <a:latin typeface="Times New Roman" charset="0"/>
                <a:ea typeface="Osaka" charset="0"/>
                <a:cs typeface="Osaka" charset="0"/>
              </a:rPr>
              <a:t>Note: The 500 </a:t>
            </a:r>
            <a:r>
              <a:rPr lang="en-US" sz="2400" dirty="0" err="1">
                <a:latin typeface="Times New Roman" charset="0"/>
                <a:ea typeface="Osaka" charset="0"/>
                <a:cs typeface="Osaka" charset="0"/>
              </a:rPr>
              <a:t>lb</a:t>
            </a:r>
            <a:r>
              <a:rPr lang="en-US" sz="2400" dirty="0">
                <a:latin typeface="Times New Roman" charset="0"/>
                <a:ea typeface="Osaka" charset="0"/>
                <a:cs typeface="Osaka" charset="0"/>
              </a:rPr>
              <a:t> muscle force </a:t>
            </a:r>
            <a:r>
              <a:rPr lang="en-US" sz="2400" dirty="0" smtClean="0">
                <a:latin typeface="Times New Roman" charset="0"/>
                <a:ea typeface="Osaka" charset="0"/>
                <a:cs typeface="Osaka" charset="0"/>
              </a:rPr>
              <a:t>needed </a:t>
            </a:r>
            <a:r>
              <a:rPr lang="en-US" sz="2400" dirty="0">
                <a:latin typeface="Times New Roman" charset="0"/>
                <a:ea typeface="Osaka" charset="0"/>
                <a:cs typeface="Osaka" charset="0"/>
              </a:rPr>
              <a:t>to </a:t>
            </a:r>
            <a:r>
              <a:rPr lang="en-US" sz="2400" dirty="0" smtClean="0">
                <a:latin typeface="Times New Roman" charset="0"/>
                <a:ea typeface="Osaka" charset="0"/>
                <a:cs typeface="Osaka" charset="0"/>
              </a:rPr>
              <a:t>lift </a:t>
            </a:r>
            <a:r>
              <a:rPr lang="en-US" sz="2400" u="sng" dirty="0">
                <a:latin typeface="Times New Roman" charset="0"/>
                <a:ea typeface="Osaka" charset="0"/>
                <a:cs typeface="Osaka" charset="0"/>
              </a:rPr>
              <a:t>50 </a:t>
            </a:r>
            <a:r>
              <a:rPr lang="en-US" sz="2400" u="sng" dirty="0" err="1">
                <a:latin typeface="Times New Roman" charset="0"/>
                <a:ea typeface="Osaka" charset="0"/>
                <a:cs typeface="Osaka" charset="0"/>
              </a:rPr>
              <a:t>lb</a:t>
            </a:r>
            <a:r>
              <a:rPr lang="en-US" sz="2400" u="sng" dirty="0">
                <a:latin typeface="Times New Roman" charset="0"/>
                <a:ea typeface="Osaka" charset="0"/>
                <a:cs typeface="Osaka" charset="0"/>
              </a:rPr>
              <a:t> load alone</a:t>
            </a:r>
            <a:r>
              <a:rPr lang="en-US" sz="2400" dirty="0">
                <a:latin typeface="Times New Roman" charset="0"/>
                <a:ea typeface="Osaka" charset="0"/>
                <a:cs typeface="Osaka" charset="0"/>
              </a:rPr>
              <a:t>.  </a:t>
            </a:r>
            <a:r>
              <a:rPr lang="en-US" sz="2400" dirty="0" smtClean="0">
                <a:latin typeface="Times New Roman" charset="0"/>
                <a:ea typeface="Osaka" charset="0"/>
                <a:cs typeface="Osaka" charset="0"/>
              </a:rPr>
              <a:t>But </a:t>
            </a:r>
            <a:r>
              <a:rPr lang="en-US" sz="2400" dirty="0">
                <a:solidFill>
                  <a:srgbClr val="FF0000"/>
                </a:solidFill>
                <a:latin typeface="Times New Roman" charset="0"/>
                <a:ea typeface="Osaka" charset="0"/>
                <a:cs typeface="Osaka" charset="0"/>
              </a:rPr>
              <a:t>upper body weight </a:t>
            </a:r>
            <a:r>
              <a:rPr lang="en-US" sz="2400" dirty="0">
                <a:latin typeface="Times New Roman" charset="0"/>
                <a:ea typeface="Osaka" charset="0"/>
                <a:cs typeface="Osaka" charset="0"/>
              </a:rPr>
              <a:t>must also be supported </a:t>
            </a:r>
            <a:r>
              <a:rPr lang="en-US" sz="2400" dirty="0" smtClean="0">
                <a:latin typeface="Times New Roman" charset="0"/>
                <a:ea typeface="Osaka" charset="0"/>
                <a:cs typeface="Osaka" charset="0"/>
              </a:rPr>
              <a:t>by lower </a:t>
            </a:r>
            <a:r>
              <a:rPr lang="en-US" sz="2400" dirty="0">
                <a:latin typeface="Times New Roman" charset="0"/>
                <a:ea typeface="Osaka" charset="0"/>
                <a:cs typeface="Osaka" charset="0"/>
              </a:rPr>
              <a:t>back.  </a:t>
            </a:r>
            <a:r>
              <a:rPr lang="en-US" sz="2400" dirty="0" smtClean="0">
                <a:latin typeface="Times New Roman" charset="0"/>
                <a:ea typeface="Osaka" charset="0"/>
                <a:cs typeface="Osaka" charset="0"/>
              </a:rPr>
              <a:t>If </a:t>
            </a:r>
            <a:r>
              <a:rPr lang="en-US" sz="2400" dirty="0">
                <a:latin typeface="Times New Roman" charset="0"/>
                <a:ea typeface="Osaka" charset="0"/>
                <a:cs typeface="Osaka" charset="0"/>
              </a:rPr>
              <a:t>back is bent</a:t>
            </a:r>
            <a:r>
              <a:rPr lang="en-US" sz="2400" dirty="0" smtClean="0">
                <a:latin typeface="Times New Roman" charset="0"/>
                <a:ea typeface="Osaka" charset="0"/>
                <a:cs typeface="Osaka" charset="0"/>
              </a:rPr>
              <a:t>, </a:t>
            </a:r>
            <a:r>
              <a:rPr lang="en-US" sz="2400" dirty="0">
                <a:latin typeface="Times New Roman" charset="0"/>
                <a:ea typeface="Osaka" charset="0"/>
                <a:cs typeface="Osaka" charset="0"/>
              </a:rPr>
              <a:t>back muscle force </a:t>
            </a:r>
            <a:r>
              <a:rPr lang="en-US" sz="2400" dirty="0" smtClean="0">
                <a:latin typeface="Times New Roman" charset="0"/>
                <a:ea typeface="Osaka" charset="0"/>
                <a:cs typeface="Osaka" charset="0"/>
              </a:rPr>
              <a:t>  is </a:t>
            </a:r>
            <a:r>
              <a:rPr lang="en-US" sz="2400" dirty="0">
                <a:latin typeface="Times New Roman" charset="0"/>
                <a:ea typeface="Osaka" charset="0"/>
                <a:cs typeface="Osaka" charset="0"/>
              </a:rPr>
              <a:t>even </a:t>
            </a:r>
            <a:r>
              <a:rPr lang="en-US" sz="2400" dirty="0" smtClean="0">
                <a:latin typeface="Times New Roman" charset="0"/>
                <a:ea typeface="Osaka" charset="0"/>
                <a:cs typeface="Osaka" charset="0"/>
              </a:rPr>
              <a:t>greater!</a:t>
            </a:r>
            <a:endParaRPr lang="en-US" sz="2400" dirty="0">
              <a:latin typeface="Times New Roman" charset="0"/>
              <a:ea typeface="Osaka" charset="0"/>
              <a:cs typeface="Osaka" charset="0"/>
            </a:endParaRPr>
          </a:p>
        </p:txBody>
      </p:sp>
      <p:sp>
        <p:nvSpPr>
          <p:cNvPr id="30" name="Rectangle 29"/>
          <p:cNvSpPr/>
          <p:nvPr/>
        </p:nvSpPr>
        <p:spPr>
          <a:xfrm>
            <a:off x="6004023" y="3758624"/>
            <a:ext cx="777777" cy="584776"/>
          </a:xfrm>
          <a:prstGeom prst="rect">
            <a:avLst/>
          </a:prstGeom>
        </p:spPr>
        <p:txBody>
          <a:bodyPr wrap="none">
            <a:spAutoFit/>
          </a:bodyPr>
          <a:lstStyle/>
          <a:p>
            <a:r>
              <a:rPr lang="en-US" dirty="0" smtClean="0"/>
              <a:t>20”</a:t>
            </a:r>
            <a:endParaRPr lang="en-US" dirty="0"/>
          </a:p>
        </p:txBody>
      </p:sp>
    </p:spTree>
    <p:extLst>
      <p:ext uri="{BB962C8B-B14F-4D97-AF65-F5344CB8AC3E}">
        <p14:creationId xmlns:p14="http://schemas.microsoft.com/office/powerpoint/2010/main" val="1585480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70A1C9CB-8CBF-204B-AAF0-7742D37DB27C}" type="slidenum">
              <a:rPr lang="en-US" sz="1400"/>
              <a:pPr/>
              <a:t>22</a:t>
            </a:fld>
            <a:endParaRPr lang="en-US" sz="1400"/>
          </a:p>
        </p:txBody>
      </p:sp>
      <p:sp>
        <p:nvSpPr>
          <p:cNvPr id="70658" name="Rectangle 2"/>
          <p:cNvSpPr>
            <a:spLocks noGrp="1" noChangeArrowheads="1"/>
          </p:cNvSpPr>
          <p:nvPr>
            <p:ph type="title"/>
          </p:nvPr>
        </p:nvSpPr>
        <p:spPr/>
        <p:txBody>
          <a:bodyPr/>
          <a:lstStyle/>
          <a:p>
            <a:pPr eaLnBrk="1" hangingPunct="1"/>
            <a:r>
              <a:rPr lang="en-US" b="1">
                <a:solidFill>
                  <a:schemeClr val="tx1"/>
                </a:solidFill>
                <a:latin typeface="Helvetica" charset="0"/>
                <a:ea typeface="ＭＳ Ｐゴシック" charset="0"/>
                <a:cs typeface="ＭＳ Ｐゴシック" charset="0"/>
              </a:rPr>
              <a:t>Compressive Force</a:t>
            </a:r>
            <a:endParaRPr lang="en-US" b="1">
              <a:latin typeface="Helvetica" charset="0"/>
              <a:ea typeface="ＭＳ Ｐゴシック" charset="0"/>
              <a:cs typeface="ＭＳ Ｐゴシック" charset="0"/>
            </a:endParaRPr>
          </a:p>
        </p:txBody>
      </p:sp>
      <p:sp>
        <p:nvSpPr>
          <p:cNvPr id="70659" name="Rectangle 3"/>
          <p:cNvSpPr>
            <a:spLocks noChangeArrowheads="1"/>
          </p:cNvSpPr>
          <p:nvPr/>
        </p:nvSpPr>
        <p:spPr bwMode="auto">
          <a:xfrm>
            <a:off x="6629400" y="4724400"/>
            <a:ext cx="731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folHlink"/>
              </a:buClr>
              <a:buSzPct val="75000"/>
              <a:buFont typeface="Wingdings" charset="0"/>
              <a:buChar char="n"/>
            </a:pPr>
            <a:r>
              <a:rPr lang="en-US" sz="2800" b="1">
                <a:solidFill>
                  <a:srgbClr val="CC1616"/>
                </a:solidFill>
              </a:rPr>
              <a:t>~520 lbs</a:t>
            </a:r>
            <a:endParaRPr lang="en-US" b="1">
              <a:solidFill>
                <a:srgbClr val="CC1616"/>
              </a:solidFill>
            </a:endParaRPr>
          </a:p>
        </p:txBody>
      </p:sp>
      <p:sp>
        <p:nvSpPr>
          <p:cNvPr id="70660" name="Rectangle 4"/>
          <p:cNvSpPr>
            <a:spLocks noChangeArrowheads="1"/>
          </p:cNvSpPr>
          <p:nvPr/>
        </p:nvSpPr>
        <p:spPr bwMode="auto">
          <a:xfrm>
            <a:off x="6172200" y="4724400"/>
            <a:ext cx="2438400" cy="838200"/>
          </a:xfrm>
          <a:prstGeom prst="rect">
            <a:avLst/>
          </a:prstGeom>
          <a:solidFill>
            <a:srgbClr val="F7F7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066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4648200" y="2133600"/>
            <a:ext cx="2438400" cy="182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533400" y="2133600"/>
            <a:ext cx="2438400" cy="182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3"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5400000">
            <a:off x="2438400" y="2133600"/>
            <a:ext cx="2438400" cy="182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4" name="Rectangle 8"/>
          <p:cNvSpPr>
            <a:spLocks noChangeArrowheads="1"/>
          </p:cNvSpPr>
          <p:nvPr/>
        </p:nvSpPr>
        <p:spPr bwMode="auto">
          <a:xfrm>
            <a:off x="914400" y="41910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folHlink"/>
              </a:buClr>
              <a:buSzPct val="75000"/>
              <a:buFont typeface="Wingdings" charset="0"/>
              <a:buNone/>
            </a:pPr>
            <a:r>
              <a:rPr lang="en-US" sz="2800" b="1" dirty="0">
                <a:solidFill>
                  <a:srgbClr val="CC1616"/>
                </a:solidFill>
              </a:rPr>
              <a:t>~275 </a:t>
            </a:r>
            <a:r>
              <a:rPr lang="en-US" sz="2800" b="1" dirty="0" err="1">
                <a:solidFill>
                  <a:srgbClr val="CC1616"/>
                </a:solidFill>
              </a:rPr>
              <a:t>lbs</a:t>
            </a:r>
            <a:r>
              <a:rPr lang="en-US" sz="2800" b="1" dirty="0">
                <a:solidFill>
                  <a:srgbClr val="CC1616"/>
                </a:solidFill>
              </a:rPr>
              <a:t>	 ~480 </a:t>
            </a:r>
            <a:r>
              <a:rPr lang="en-US" sz="2800" b="1" dirty="0" err="1">
                <a:solidFill>
                  <a:srgbClr val="CC1616"/>
                </a:solidFill>
              </a:rPr>
              <a:t>lbs</a:t>
            </a:r>
            <a:r>
              <a:rPr lang="en-US" sz="2800" b="1" dirty="0">
                <a:solidFill>
                  <a:srgbClr val="CC1616"/>
                </a:solidFill>
              </a:rPr>
              <a:t>	  ~635 </a:t>
            </a:r>
            <a:r>
              <a:rPr lang="en-US" sz="2800" b="1" dirty="0" err="1">
                <a:solidFill>
                  <a:srgbClr val="CC1616"/>
                </a:solidFill>
              </a:rPr>
              <a:t>lbs</a:t>
            </a:r>
            <a:r>
              <a:rPr lang="en-US" sz="2800" b="1" dirty="0">
                <a:solidFill>
                  <a:srgbClr val="CC1616"/>
                </a:solidFill>
              </a:rPr>
              <a:t>	  ~520 </a:t>
            </a:r>
            <a:r>
              <a:rPr lang="en-US" sz="2800" b="1" dirty="0" err="1">
                <a:solidFill>
                  <a:srgbClr val="CC1616"/>
                </a:solidFill>
              </a:rPr>
              <a:t>lbs</a:t>
            </a:r>
            <a:r>
              <a:rPr lang="en-US" sz="2800" b="1" dirty="0">
                <a:solidFill>
                  <a:srgbClr val="CC1616"/>
                </a:solidFill>
              </a:rPr>
              <a:t> </a:t>
            </a:r>
            <a:endParaRPr lang="en-US" b="1" dirty="0">
              <a:solidFill>
                <a:srgbClr val="CC1616"/>
              </a:solidFill>
            </a:endParaRPr>
          </a:p>
        </p:txBody>
      </p:sp>
      <p:pic>
        <p:nvPicPr>
          <p:cNvPr id="70665"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5400000">
            <a:off x="6477000" y="2133600"/>
            <a:ext cx="2438400" cy="182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0666" name="Group 10"/>
          <p:cNvGrpSpPr>
            <a:grpSpLocks/>
          </p:cNvGrpSpPr>
          <p:nvPr/>
        </p:nvGrpSpPr>
        <p:grpSpPr bwMode="auto">
          <a:xfrm>
            <a:off x="1600200" y="2514600"/>
            <a:ext cx="6248400" cy="1600200"/>
            <a:chOff x="1248" y="1488"/>
            <a:chExt cx="3936" cy="1008"/>
          </a:xfrm>
        </p:grpSpPr>
        <p:sp>
          <p:nvSpPr>
            <p:cNvPr id="70667" name="Line 11"/>
            <p:cNvSpPr>
              <a:spLocks noChangeShapeType="1"/>
            </p:cNvSpPr>
            <p:nvPr/>
          </p:nvSpPr>
          <p:spPr bwMode="auto">
            <a:xfrm>
              <a:off x="1248" y="1728"/>
              <a:ext cx="0" cy="384"/>
            </a:xfrm>
            <a:prstGeom prst="line">
              <a:avLst/>
            </a:prstGeom>
            <a:noFill/>
            <a:ln w="38100">
              <a:solidFill>
                <a:srgbClr val="CC16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12"/>
            <p:cNvSpPr>
              <a:spLocks noChangeShapeType="1"/>
            </p:cNvSpPr>
            <p:nvPr/>
          </p:nvSpPr>
          <p:spPr bwMode="auto">
            <a:xfrm>
              <a:off x="1488" y="1584"/>
              <a:ext cx="0" cy="384"/>
            </a:xfrm>
            <a:prstGeom prst="line">
              <a:avLst/>
            </a:prstGeom>
            <a:noFill/>
            <a:ln w="76200">
              <a:solidFill>
                <a:srgbClr val="CC16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13"/>
            <p:cNvSpPr>
              <a:spLocks noChangeShapeType="1"/>
            </p:cNvSpPr>
            <p:nvPr/>
          </p:nvSpPr>
          <p:spPr bwMode="auto">
            <a:xfrm>
              <a:off x="2304" y="1488"/>
              <a:ext cx="0" cy="384"/>
            </a:xfrm>
            <a:prstGeom prst="line">
              <a:avLst/>
            </a:prstGeom>
            <a:noFill/>
            <a:ln w="38100">
              <a:solidFill>
                <a:srgbClr val="CC16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14"/>
            <p:cNvSpPr>
              <a:spLocks noChangeShapeType="1"/>
            </p:cNvSpPr>
            <p:nvPr/>
          </p:nvSpPr>
          <p:spPr bwMode="auto">
            <a:xfrm>
              <a:off x="3504" y="2064"/>
              <a:ext cx="0" cy="384"/>
            </a:xfrm>
            <a:prstGeom prst="line">
              <a:avLst/>
            </a:prstGeom>
            <a:noFill/>
            <a:ln w="38100">
              <a:solidFill>
                <a:srgbClr val="CC16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15"/>
            <p:cNvSpPr>
              <a:spLocks noChangeShapeType="1"/>
            </p:cNvSpPr>
            <p:nvPr/>
          </p:nvSpPr>
          <p:spPr bwMode="auto">
            <a:xfrm>
              <a:off x="4704" y="2112"/>
              <a:ext cx="0" cy="384"/>
            </a:xfrm>
            <a:prstGeom prst="line">
              <a:avLst/>
            </a:prstGeom>
            <a:noFill/>
            <a:ln w="38100">
              <a:solidFill>
                <a:srgbClr val="CC16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16"/>
            <p:cNvSpPr>
              <a:spLocks noChangeShapeType="1"/>
            </p:cNvSpPr>
            <p:nvPr/>
          </p:nvSpPr>
          <p:spPr bwMode="auto">
            <a:xfrm>
              <a:off x="2736" y="1584"/>
              <a:ext cx="0" cy="384"/>
            </a:xfrm>
            <a:prstGeom prst="line">
              <a:avLst/>
            </a:prstGeom>
            <a:noFill/>
            <a:ln w="76200">
              <a:solidFill>
                <a:srgbClr val="CC16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17"/>
            <p:cNvSpPr>
              <a:spLocks noChangeShapeType="1"/>
            </p:cNvSpPr>
            <p:nvPr/>
          </p:nvSpPr>
          <p:spPr bwMode="auto">
            <a:xfrm>
              <a:off x="3744" y="1536"/>
              <a:ext cx="0" cy="384"/>
            </a:xfrm>
            <a:prstGeom prst="line">
              <a:avLst/>
            </a:prstGeom>
            <a:noFill/>
            <a:ln w="76200">
              <a:solidFill>
                <a:srgbClr val="CC16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18"/>
            <p:cNvSpPr>
              <a:spLocks noChangeShapeType="1"/>
            </p:cNvSpPr>
            <p:nvPr/>
          </p:nvSpPr>
          <p:spPr bwMode="auto">
            <a:xfrm>
              <a:off x="4992" y="1824"/>
              <a:ext cx="0" cy="384"/>
            </a:xfrm>
            <a:prstGeom prst="line">
              <a:avLst/>
            </a:prstGeom>
            <a:noFill/>
            <a:ln w="76200">
              <a:solidFill>
                <a:srgbClr val="CC16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5" name="Oval 19"/>
            <p:cNvSpPr>
              <a:spLocks noChangeArrowheads="1"/>
            </p:cNvSpPr>
            <p:nvPr/>
          </p:nvSpPr>
          <p:spPr bwMode="auto">
            <a:xfrm>
              <a:off x="1488" y="1680"/>
              <a:ext cx="96" cy="96"/>
            </a:xfrm>
            <a:prstGeom prst="ellipse">
              <a:avLst/>
            </a:prstGeom>
            <a:solidFill>
              <a:srgbClr val="CE1010"/>
            </a:solidFill>
            <a:ln w="38100">
              <a:solidFill>
                <a:srgbClr val="10083F"/>
              </a:solidFill>
              <a:round/>
              <a:headEnd/>
              <a:tailEnd/>
            </a:ln>
          </p:spPr>
          <p:txBody>
            <a:bodyPr wrap="none" anchor="ctr"/>
            <a:lstStyle/>
            <a:p>
              <a:endParaRPr lang="en-US"/>
            </a:p>
          </p:txBody>
        </p:sp>
        <p:sp>
          <p:nvSpPr>
            <p:cNvPr id="70676" name="Oval 20"/>
            <p:cNvSpPr>
              <a:spLocks noChangeArrowheads="1"/>
            </p:cNvSpPr>
            <p:nvPr/>
          </p:nvSpPr>
          <p:spPr bwMode="auto">
            <a:xfrm>
              <a:off x="2736" y="1728"/>
              <a:ext cx="96" cy="96"/>
            </a:xfrm>
            <a:prstGeom prst="ellipse">
              <a:avLst/>
            </a:prstGeom>
            <a:solidFill>
              <a:srgbClr val="CE1010"/>
            </a:solidFill>
            <a:ln w="38100">
              <a:solidFill>
                <a:srgbClr val="10083F"/>
              </a:solidFill>
              <a:round/>
              <a:headEnd/>
              <a:tailEnd/>
            </a:ln>
          </p:spPr>
          <p:txBody>
            <a:bodyPr wrap="none" anchor="ctr"/>
            <a:lstStyle/>
            <a:p>
              <a:endParaRPr lang="en-US"/>
            </a:p>
          </p:txBody>
        </p:sp>
        <p:sp>
          <p:nvSpPr>
            <p:cNvPr id="70677" name="Oval 21"/>
            <p:cNvSpPr>
              <a:spLocks noChangeArrowheads="1"/>
            </p:cNvSpPr>
            <p:nvPr/>
          </p:nvSpPr>
          <p:spPr bwMode="auto">
            <a:xfrm>
              <a:off x="3888" y="1488"/>
              <a:ext cx="96" cy="96"/>
            </a:xfrm>
            <a:prstGeom prst="ellipse">
              <a:avLst/>
            </a:prstGeom>
            <a:solidFill>
              <a:srgbClr val="CE1010"/>
            </a:solidFill>
            <a:ln w="38100">
              <a:solidFill>
                <a:srgbClr val="10083F"/>
              </a:solidFill>
              <a:round/>
              <a:headEnd/>
              <a:tailEnd/>
            </a:ln>
          </p:spPr>
          <p:txBody>
            <a:bodyPr wrap="none" anchor="ctr"/>
            <a:lstStyle/>
            <a:p>
              <a:endParaRPr lang="en-US"/>
            </a:p>
          </p:txBody>
        </p:sp>
        <p:sp>
          <p:nvSpPr>
            <p:cNvPr id="70678" name="Oval 22"/>
            <p:cNvSpPr>
              <a:spLocks noChangeArrowheads="1"/>
            </p:cNvSpPr>
            <p:nvPr/>
          </p:nvSpPr>
          <p:spPr bwMode="auto">
            <a:xfrm>
              <a:off x="5088" y="1920"/>
              <a:ext cx="96" cy="96"/>
            </a:xfrm>
            <a:prstGeom prst="ellipse">
              <a:avLst/>
            </a:prstGeom>
            <a:solidFill>
              <a:srgbClr val="CE1010"/>
            </a:solidFill>
            <a:ln w="38100">
              <a:solidFill>
                <a:srgbClr val="10083F"/>
              </a:solidFill>
              <a:round/>
              <a:headEnd/>
              <a:tailEnd/>
            </a:ln>
          </p:spPr>
          <p:txBody>
            <a:bodyPr wrap="none" anchor="ctr"/>
            <a:lstStyle/>
            <a:p>
              <a:endParaRPr lang="en-US"/>
            </a:p>
          </p:txBody>
        </p:sp>
      </p:grpSp>
      <p:pic>
        <p:nvPicPr>
          <p:cNvPr id="24" name="Picture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19400" y="1828006"/>
            <a:ext cx="616819" cy="61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53000" y="1828800"/>
            <a:ext cx="616015"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4876800"/>
            <a:ext cx="8001000" cy="2062103"/>
          </a:xfrm>
          <a:prstGeom prst="rect">
            <a:avLst/>
          </a:prstGeom>
          <a:noFill/>
        </p:spPr>
        <p:txBody>
          <a:bodyPr wrap="square" rtlCol="0">
            <a:spAutoFit/>
          </a:bodyPr>
          <a:lstStyle/>
          <a:p>
            <a:r>
              <a:rPr lang="en-US" b="1" dirty="0"/>
              <a:t>For a load, musculoskeletal stress is reduced by keeping load close to body. This reduces back compressive force.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6ABB108A-9A78-C24D-8375-A9FA719C5E39}" type="slidenum">
              <a:rPr lang="en-US" sz="1400"/>
              <a:pPr/>
              <a:t>23</a:t>
            </a:fld>
            <a:endParaRPr lang="en-US" sz="1400"/>
          </a:p>
        </p:txBody>
      </p:sp>
      <p:sp>
        <p:nvSpPr>
          <p:cNvPr id="78850" name="Text Box 2"/>
          <p:cNvSpPr txBox="1">
            <a:spLocks noChangeArrowheads="1"/>
          </p:cNvSpPr>
          <p:nvPr/>
        </p:nvSpPr>
        <p:spPr bwMode="auto">
          <a:xfrm>
            <a:off x="762000" y="38100"/>
            <a:ext cx="81534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just"/>
            <a:r>
              <a:rPr lang="en-US" sz="3600" b="1" dirty="0" smtClean="0"/>
              <a:t>When lifting/lowering </a:t>
            </a:r>
            <a:r>
              <a:rPr lang="en-US" sz="3600" b="1" dirty="0"/>
              <a:t>a </a:t>
            </a:r>
            <a:r>
              <a:rPr lang="en-US" sz="3600" b="1" dirty="0" smtClean="0"/>
              <a:t>weight, </a:t>
            </a:r>
            <a:r>
              <a:rPr lang="en-US" sz="3600" b="1" dirty="0"/>
              <a:t>the torso weight can </a:t>
            </a:r>
            <a:r>
              <a:rPr lang="en-US" sz="3600" b="1" dirty="0" smtClean="0"/>
              <a:t>contribute more stress. </a:t>
            </a:r>
            <a:endParaRPr lang="en-US" sz="3600" dirty="0">
              <a:latin typeface="Times New Roman" charset="0"/>
            </a:endParaRPr>
          </a:p>
        </p:txBody>
      </p:sp>
      <p:sp>
        <p:nvSpPr>
          <p:cNvPr id="3" name="TextBox 2"/>
          <p:cNvSpPr txBox="1"/>
          <p:nvPr/>
        </p:nvSpPr>
        <p:spPr>
          <a:xfrm>
            <a:off x="914400" y="2362200"/>
            <a:ext cx="2971800" cy="2062103"/>
          </a:xfrm>
          <a:prstGeom prst="rect">
            <a:avLst/>
          </a:prstGeom>
          <a:noFill/>
        </p:spPr>
        <p:txBody>
          <a:bodyPr wrap="square" rtlCol="0">
            <a:spAutoFit/>
          </a:bodyPr>
          <a:lstStyle/>
          <a:p>
            <a:r>
              <a:rPr lang="en-US" b="1" dirty="0"/>
              <a:t>Keep torso as upright as possible. NOT like this!</a:t>
            </a:r>
            <a:endParaRPr lang="en-US" dirty="0"/>
          </a:p>
        </p:txBody>
      </p:sp>
      <p:pic>
        <p:nvPicPr>
          <p:cNvPr id="4" name="Picture 3" descr="pickupboxbe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92600" y="2743200"/>
            <a:ext cx="4674616" cy="3505962"/>
          </a:xfrm>
          <a:prstGeom prst="rect">
            <a:avLst/>
          </a:prstGeom>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861" y="4191000"/>
            <a:ext cx="13860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E6BE1406-1275-3042-83D5-A13F4C45D6F6}" type="slidenum">
              <a:rPr lang="en-US" sz="1400"/>
              <a:pPr/>
              <a:t>24</a:t>
            </a:fld>
            <a:endParaRPr lang="en-US" sz="1400"/>
          </a:p>
        </p:txBody>
      </p:sp>
      <p:sp>
        <p:nvSpPr>
          <p:cNvPr id="84994" name="Text Box 2"/>
          <p:cNvSpPr txBox="1">
            <a:spLocks noChangeArrowheads="1"/>
          </p:cNvSpPr>
          <p:nvPr/>
        </p:nvSpPr>
        <p:spPr bwMode="auto">
          <a:xfrm>
            <a:off x="1279525" y="1493838"/>
            <a:ext cx="108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endParaRPr lang="en-US"/>
          </a:p>
        </p:txBody>
      </p:sp>
      <p:pic>
        <p:nvPicPr>
          <p:cNvPr id="849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40" y="1828800"/>
            <a:ext cx="3718559"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114800"/>
            <a:ext cx="1447800" cy="143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66374"/>
            <a:ext cx="3694885" cy="48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29200" y="1143000"/>
            <a:ext cx="3200400" cy="1077218"/>
          </a:xfrm>
          <a:prstGeom prst="rect">
            <a:avLst/>
          </a:prstGeom>
          <a:noFill/>
        </p:spPr>
        <p:txBody>
          <a:bodyPr wrap="square" rtlCol="0">
            <a:spAutoFit/>
          </a:bodyPr>
          <a:lstStyle/>
          <a:p>
            <a:r>
              <a:rPr lang="en-US" b="1" dirty="0"/>
              <a:t>NOT like this.</a:t>
            </a:r>
          </a:p>
          <a:p>
            <a:endParaRPr lang="en-US" dirty="0"/>
          </a:p>
        </p:txBody>
      </p:sp>
      <p:sp>
        <p:nvSpPr>
          <p:cNvPr id="3" name="TextBox 2"/>
          <p:cNvSpPr txBox="1"/>
          <p:nvPr/>
        </p:nvSpPr>
        <p:spPr>
          <a:xfrm>
            <a:off x="76200" y="1143000"/>
            <a:ext cx="4724400" cy="584776"/>
          </a:xfrm>
          <a:prstGeom prst="rect">
            <a:avLst/>
          </a:prstGeom>
          <a:noFill/>
        </p:spPr>
        <p:txBody>
          <a:bodyPr wrap="square" rtlCol="0">
            <a:spAutoFit/>
          </a:bodyPr>
          <a:lstStyle/>
          <a:p>
            <a:r>
              <a:rPr lang="en-US" b="1" dirty="0" smtClean="0"/>
              <a:t>CORRECT way to hold</a:t>
            </a:r>
            <a:endParaRPr lang="en-US" b="1" dirty="0"/>
          </a:p>
        </p:txBody>
      </p:sp>
      <p:sp>
        <p:nvSpPr>
          <p:cNvPr id="5" name="TextBox 4"/>
          <p:cNvSpPr txBox="1"/>
          <p:nvPr/>
        </p:nvSpPr>
        <p:spPr>
          <a:xfrm>
            <a:off x="685800" y="381000"/>
            <a:ext cx="8153400" cy="769441"/>
          </a:xfrm>
          <a:prstGeom prst="rect">
            <a:avLst/>
          </a:prstGeom>
          <a:noFill/>
        </p:spPr>
        <p:txBody>
          <a:bodyPr wrap="square" rtlCol="0">
            <a:spAutoFit/>
          </a:bodyPr>
          <a:lstStyle/>
          <a:p>
            <a:r>
              <a:rPr lang="en-US" sz="4400" b="1" dirty="0" smtClean="0"/>
              <a:t>How to hold a heavy salmon</a:t>
            </a:r>
            <a:endParaRPr lang="en-US" sz="4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533400"/>
            <a:ext cx="8577263" cy="1090613"/>
          </a:xfrm>
        </p:spPr>
        <p:txBody>
          <a:bodyPr/>
          <a:lstStyle/>
          <a:p>
            <a:r>
              <a:rPr lang="en-US" sz="3600" b="1">
                <a:solidFill>
                  <a:schemeClr val="tx1"/>
                </a:solidFill>
                <a:latin typeface="Helvetica" charset="0"/>
                <a:ea typeface="ＭＳ Ｐゴシック" charset="0"/>
                <a:cs typeface="ＭＳ Ｐゴシック" charset="0"/>
              </a:rPr>
              <a:t>National Institute for Occupational Safety &amp; Health (NIOSH)</a:t>
            </a:r>
          </a:p>
        </p:txBody>
      </p:sp>
      <p:sp>
        <p:nvSpPr>
          <p:cNvPr id="74754" name="Content Placeholder 2"/>
          <p:cNvSpPr>
            <a:spLocks noGrp="1"/>
          </p:cNvSpPr>
          <p:nvPr>
            <p:ph idx="1"/>
          </p:nvPr>
        </p:nvSpPr>
        <p:spPr>
          <a:xfrm>
            <a:off x="228601" y="1905000"/>
            <a:ext cx="8915400" cy="4191000"/>
          </a:xfrm>
        </p:spPr>
        <p:txBody>
          <a:bodyPr/>
          <a:lstStyle/>
          <a:p>
            <a:pPr marL="0" indent="0" algn="ctr">
              <a:buFont typeface="Wingdings" charset="0"/>
              <a:buNone/>
            </a:pPr>
            <a:r>
              <a:rPr lang="en-US" b="1" dirty="0">
                <a:latin typeface="Helvetica" charset="0"/>
                <a:ea typeface="ＭＳ Ｐゴシック" charset="0"/>
                <a:cs typeface="ＭＳ Ｐゴシック" charset="0"/>
              </a:rPr>
              <a:t>GENERAL RECOMMENDATION</a:t>
            </a:r>
          </a:p>
          <a:p>
            <a:pPr marL="0" indent="0"/>
            <a:endParaRPr lang="en-US" dirty="0" smtClean="0">
              <a:latin typeface="Helvetica" charset="0"/>
              <a:ea typeface="ＭＳ Ｐゴシック" charset="0"/>
              <a:cs typeface="ＭＳ Ｐゴシック" charset="0"/>
            </a:endParaRPr>
          </a:p>
          <a:p>
            <a:pPr marL="457200" indent="-457200"/>
            <a:r>
              <a:rPr lang="en-US" b="1" dirty="0" smtClean="0">
                <a:solidFill>
                  <a:srgbClr val="FF0000"/>
                </a:solidFill>
                <a:latin typeface="Helvetica" charset="0"/>
                <a:ea typeface="ＭＳ Ｐゴシック" charset="0"/>
                <a:cs typeface="ＭＳ Ｐゴシック" charset="0"/>
              </a:rPr>
              <a:t>Avoid </a:t>
            </a:r>
            <a:r>
              <a:rPr lang="en-US" b="1" dirty="0">
                <a:latin typeface="Helvetica" charset="0"/>
                <a:ea typeface="ＭＳ Ｐゴシック" charset="0"/>
                <a:cs typeface="ＭＳ Ｐゴシック" charset="0"/>
              </a:rPr>
              <a:t>lift of more than </a:t>
            </a:r>
            <a:r>
              <a:rPr lang="en-US" b="1" dirty="0" smtClean="0">
                <a:solidFill>
                  <a:srgbClr val="FF0000"/>
                </a:solidFill>
                <a:latin typeface="Helvetica" charset="0"/>
                <a:ea typeface="ＭＳ Ｐゴシック" charset="0"/>
                <a:cs typeface="ＭＳ Ｐゴシック" charset="0"/>
              </a:rPr>
              <a:t>51 </a:t>
            </a:r>
            <a:r>
              <a:rPr lang="en-US" b="1" dirty="0">
                <a:solidFill>
                  <a:srgbClr val="FF0000"/>
                </a:solidFill>
                <a:latin typeface="Helvetica" charset="0"/>
                <a:ea typeface="ＭＳ Ｐゴシック" charset="0"/>
                <a:cs typeface="ＭＳ Ｐゴシック" charset="0"/>
              </a:rPr>
              <a:t>lbs </a:t>
            </a:r>
            <a:r>
              <a:rPr lang="en-US" b="1" dirty="0">
                <a:latin typeface="Helvetica" charset="0"/>
                <a:ea typeface="ＭＳ Ｐゴシック" charset="0"/>
                <a:cs typeface="ＭＳ Ｐゴシック" charset="0"/>
              </a:rPr>
              <a:t>at one time, especially if </a:t>
            </a:r>
            <a:r>
              <a:rPr lang="en-US" b="1" dirty="0">
                <a:solidFill>
                  <a:srgbClr val="FF0000"/>
                </a:solidFill>
                <a:latin typeface="Helvetica" charset="0"/>
                <a:ea typeface="ＭＳ Ｐゴシック" charset="0"/>
                <a:cs typeface="ＭＳ Ｐゴシック" charset="0"/>
              </a:rPr>
              <a:t>frequent </a:t>
            </a:r>
            <a:r>
              <a:rPr lang="en-US" b="1" dirty="0">
                <a:latin typeface="Helvetica" charset="0"/>
                <a:ea typeface="ＭＳ Ｐゴシック" charset="0"/>
                <a:cs typeface="ＭＳ Ｐゴシック" charset="0"/>
              </a:rPr>
              <a:t>and </a:t>
            </a:r>
            <a:r>
              <a:rPr lang="en-US" b="1" dirty="0">
                <a:solidFill>
                  <a:srgbClr val="FF0000"/>
                </a:solidFill>
                <a:latin typeface="Helvetica" charset="0"/>
                <a:ea typeface="ＭＳ Ｐゴシック" charset="0"/>
                <a:cs typeface="ＭＳ Ｐゴシック" charset="0"/>
              </a:rPr>
              <a:t>long </a:t>
            </a:r>
            <a:r>
              <a:rPr lang="en-US" b="1" dirty="0" smtClean="0">
                <a:solidFill>
                  <a:srgbClr val="FF0000"/>
                </a:solidFill>
                <a:latin typeface="Helvetica" charset="0"/>
                <a:ea typeface="ＭＳ Ｐゴシック" charset="0"/>
                <a:cs typeface="ＭＳ Ｐゴシック" charset="0"/>
              </a:rPr>
              <a:t>duration </a:t>
            </a:r>
            <a:r>
              <a:rPr lang="en-US" b="1" dirty="0" smtClean="0">
                <a:latin typeface="Helvetica" charset="0"/>
                <a:ea typeface="ＭＳ Ｐゴシック" charset="0"/>
                <a:cs typeface="ＭＳ Ｐゴシック" charset="0"/>
              </a:rPr>
              <a:t>BUT…..</a:t>
            </a:r>
            <a:endParaRPr lang="en-US" b="1" dirty="0">
              <a:latin typeface="Helvetica" charset="0"/>
              <a:ea typeface="ＭＳ Ｐゴシック" charset="0"/>
              <a:cs typeface="ＭＳ Ｐゴシック" charset="0"/>
            </a:endParaRPr>
          </a:p>
          <a:p>
            <a:pPr marL="457200" indent="-457200">
              <a:buFont typeface="Wingdings" charset="0"/>
              <a:buNone/>
            </a:pPr>
            <a:endParaRPr lang="en-US" b="1" dirty="0" smtClean="0">
              <a:latin typeface="Helvetica" charset="0"/>
              <a:ea typeface="ＭＳ Ｐゴシック" charset="0"/>
              <a:cs typeface="ＭＳ Ｐゴシック" charset="0"/>
            </a:endParaRPr>
          </a:p>
          <a:p>
            <a:pPr marL="457200" indent="-457200"/>
            <a:r>
              <a:rPr lang="en-US" b="1" dirty="0" smtClean="0">
                <a:latin typeface="Helvetica" charset="0"/>
                <a:ea typeface="ＭＳ Ｐゴシック" charset="0"/>
                <a:cs typeface="ＭＳ Ｐゴシック" charset="0"/>
              </a:rPr>
              <a:t> </a:t>
            </a:r>
            <a:r>
              <a:rPr lang="en-US" b="1" dirty="0">
                <a:latin typeface="Helvetica" charset="0"/>
                <a:ea typeface="ＭＳ Ｐゴシック" charset="0"/>
                <a:cs typeface="ＭＳ Ｐゴシック" charset="0"/>
              </a:rPr>
              <a:t>often </a:t>
            </a:r>
            <a:r>
              <a:rPr lang="en-US" b="1" dirty="0">
                <a:solidFill>
                  <a:srgbClr val="FF0000"/>
                </a:solidFill>
                <a:latin typeface="Helvetica" charset="0"/>
                <a:ea typeface="ＭＳ Ｐゴシック" charset="0"/>
                <a:cs typeface="ＭＳ Ｐゴシック" charset="0"/>
              </a:rPr>
              <a:t>NOT possible </a:t>
            </a:r>
            <a:r>
              <a:rPr lang="en-US" b="1" dirty="0">
                <a:latin typeface="Helvetica" charset="0"/>
                <a:ea typeface="ＭＳ Ｐゴシック" charset="0"/>
                <a:cs typeface="ＭＳ Ｐゴシック" charset="0"/>
              </a:rPr>
              <a:t>in </a:t>
            </a:r>
            <a:r>
              <a:rPr lang="en-US" b="1" dirty="0" smtClean="0">
                <a:latin typeface="Helvetica" charset="0"/>
                <a:ea typeface="ＭＳ Ｐゴシック" charset="0"/>
                <a:cs typeface="ＭＳ Ｐゴシック" charset="0"/>
              </a:rPr>
              <a:t>the</a:t>
            </a:r>
          </a:p>
          <a:p>
            <a:pPr marL="0" indent="0">
              <a:buNone/>
            </a:pPr>
            <a:r>
              <a:rPr lang="en-US" b="1" dirty="0">
                <a:solidFill>
                  <a:srgbClr val="FF0000"/>
                </a:solidFill>
                <a:latin typeface="Helvetica" charset="0"/>
                <a:ea typeface="ＭＳ Ｐゴシック" charset="0"/>
                <a:cs typeface="ＭＳ Ｐゴシック" charset="0"/>
              </a:rPr>
              <a:t> </a:t>
            </a:r>
            <a:r>
              <a:rPr lang="en-US" b="1" dirty="0" smtClean="0">
                <a:solidFill>
                  <a:srgbClr val="FF0000"/>
                </a:solidFill>
                <a:latin typeface="Helvetica" charset="0"/>
                <a:ea typeface="ＭＳ Ｐゴシック" charset="0"/>
                <a:cs typeface="ＭＳ Ｐゴシック" charset="0"/>
              </a:rPr>
              <a:t>   </a:t>
            </a:r>
            <a:r>
              <a:rPr lang="en-US" b="1" dirty="0">
                <a:solidFill>
                  <a:srgbClr val="FF0000"/>
                </a:solidFill>
                <a:latin typeface="Helvetica" charset="0"/>
                <a:ea typeface="ＭＳ Ｐゴシック" charset="0"/>
                <a:cs typeface="ＭＳ Ｐゴシック" charset="0"/>
              </a:rPr>
              <a:t>fishing </a:t>
            </a:r>
            <a:r>
              <a:rPr lang="en-US" b="1" dirty="0">
                <a:latin typeface="Helvetica" charset="0"/>
                <a:ea typeface="ＭＳ Ｐゴシック" charset="0"/>
                <a:cs typeface="ＭＳ Ｐゴシック" charset="0"/>
              </a:rPr>
              <a:t>industry!</a:t>
            </a:r>
          </a:p>
        </p:txBody>
      </p:sp>
      <p:sp>
        <p:nvSpPr>
          <p:cNvPr id="747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5293DFC9-CF0A-894C-B6CD-36E71195CA50}" type="slidenum">
              <a:rPr lang="en-US" sz="1400"/>
              <a:pPr/>
              <a:t>25</a:t>
            </a:fld>
            <a:endParaRPr lang="en-US" sz="1400"/>
          </a:p>
        </p:txBody>
      </p:sp>
      <p:pic>
        <p:nvPicPr>
          <p:cNvPr id="3" name="Picture 2" descr="LAUNCHPOT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16167" y="4419600"/>
            <a:ext cx="3227833" cy="2057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D95E2E34-7298-5343-B9B1-BFC7E3B423DC}" type="slidenum">
              <a:rPr lang="en-US" sz="1400"/>
              <a:pPr/>
              <a:t>26</a:t>
            </a:fld>
            <a:endParaRPr lang="en-US" sz="1400"/>
          </a:p>
        </p:txBody>
      </p:sp>
      <p:sp>
        <p:nvSpPr>
          <p:cNvPr id="89090" name="Text Box 2"/>
          <p:cNvSpPr txBox="1">
            <a:spLocks noChangeArrowheads="1"/>
          </p:cNvSpPr>
          <p:nvPr/>
        </p:nvSpPr>
        <p:spPr bwMode="auto">
          <a:xfrm>
            <a:off x="152400" y="1676400"/>
            <a:ext cx="5791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marL="457200" indent="-457200">
              <a:spcBef>
                <a:spcPct val="50000"/>
              </a:spcBef>
              <a:buFont typeface="Arial"/>
              <a:buChar char="•"/>
            </a:pPr>
            <a:r>
              <a:rPr lang="en-US" b="1" u="sng" dirty="0" smtClean="0"/>
              <a:t>Low</a:t>
            </a:r>
            <a:r>
              <a:rPr lang="en-US" b="1" u="sng" dirty="0"/>
              <a:t>-back</a:t>
            </a:r>
            <a:r>
              <a:rPr lang="en-US" b="1" dirty="0"/>
              <a:t> </a:t>
            </a:r>
            <a:r>
              <a:rPr lang="en-US" b="1" u="sng" dirty="0"/>
              <a:t>compressive </a:t>
            </a:r>
            <a:r>
              <a:rPr lang="en-US" b="1" u="sng" dirty="0" smtClean="0"/>
              <a:t>force</a:t>
            </a:r>
            <a:r>
              <a:rPr lang="en-US" b="1" dirty="0" smtClean="0"/>
              <a:t> less </a:t>
            </a:r>
            <a:r>
              <a:rPr lang="en-US" b="1" dirty="0"/>
              <a:t>when the force </a:t>
            </a:r>
            <a:r>
              <a:rPr lang="en-US" b="1" dirty="0" smtClean="0"/>
              <a:t>direction </a:t>
            </a:r>
            <a:r>
              <a:rPr lang="en-US" b="1" dirty="0"/>
              <a:t>is close to the </a:t>
            </a:r>
            <a:r>
              <a:rPr lang="en-US" b="1" dirty="0" smtClean="0"/>
              <a:t>waist. </a:t>
            </a:r>
            <a:endParaRPr lang="en-US" b="1" dirty="0"/>
          </a:p>
          <a:p>
            <a:pPr marL="457200" indent="-457200">
              <a:spcBef>
                <a:spcPct val="50000"/>
              </a:spcBef>
              <a:buFont typeface="Arial" charset="0"/>
              <a:buChar char="•"/>
            </a:pPr>
            <a:r>
              <a:rPr lang="en-US" b="1" u="sng" dirty="0"/>
              <a:t>Shoulder stress</a:t>
            </a:r>
            <a:r>
              <a:rPr lang="en-US" b="1" dirty="0"/>
              <a:t> </a:t>
            </a:r>
            <a:r>
              <a:rPr lang="en-US" b="1" dirty="0" smtClean="0"/>
              <a:t>less when force direction is through </a:t>
            </a:r>
            <a:r>
              <a:rPr lang="en-US" b="1" dirty="0"/>
              <a:t>the </a:t>
            </a:r>
            <a:r>
              <a:rPr lang="en-US" b="1" dirty="0" smtClean="0"/>
              <a:t>shoulder by work </a:t>
            </a:r>
            <a:r>
              <a:rPr lang="en-US" b="1" dirty="0"/>
              <a:t>design and/or work </a:t>
            </a:r>
            <a:r>
              <a:rPr lang="en-US" b="1" dirty="0" smtClean="0"/>
              <a:t>practices. </a:t>
            </a:r>
            <a:endParaRPr lang="en-US" sz="2800" b="1" dirty="0"/>
          </a:p>
        </p:txBody>
      </p:sp>
      <p:sp>
        <p:nvSpPr>
          <p:cNvPr id="89091" name="TextBox 1"/>
          <p:cNvSpPr txBox="1">
            <a:spLocks noChangeArrowheads="1"/>
          </p:cNvSpPr>
          <p:nvPr/>
        </p:nvSpPr>
        <p:spPr bwMode="auto">
          <a:xfrm>
            <a:off x="0" y="12700"/>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a:r>
              <a:rPr lang="en-US" sz="4400" b="1" dirty="0" smtClean="0"/>
              <a:t>STRESS DURING PUSH/ PULL TASKS</a:t>
            </a:r>
            <a:endParaRPr lang="en-US" sz="4400" b="1" dirty="0"/>
          </a:p>
          <a:p>
            <a:endParaRPr lang="en-US" dirty="0"/>
          </a:p>
        </p:txBody>
      </p:sp>
      <p:sp>
        <p:nvSpPr>
          <p:cNvPr id="5" name="TextBox 4"/>
          <p:cNvSpPr txBox="1"/>
          <p:nvPr/>
        </p:nvSpPr>
        <p:spPr>
          <a:xfrm>
            <a:off x="2184400" y="1587500"/>
            <a:ext cx="184666" cy="584776"/>
          </a:xfrm>
          <a:prstGeom prst="rect">
            <a:avLst/>
          </a:prstGeom>
          <a:noFill/>
        </p:spPr>
        <p:txBody>
          <a:bodyPr wrap="none" rtlCol="0">
            <a:spAutoFit/>
          </a:bodyPr>
          <a:lstStyle/>
          <a:p>
            <a:endParaRPr lang="en-US" dirty="0"/>
          </a:p>
        </p:txBody>
      </p:sp>
      <p:pic>
        <p:nvPicPr>
          <p:cNvPr id="7" name="Picture 6" descr="freezermanwheel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3600" y="2590800"/>
            <a:ext cx="3067050" cy="4089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1FF74DC5-472F-144B-A3A2-098D0660FAD9}" type="slidenum">
              <a:rPr lang="en-US" sz="1400">
                <a:latin typeface="Arial" charset="0"/>
                <a:ea typeface="Osaka" charset="0"/>
                <a:cs typeface="Osaka" charset="0"/>
              </a:rPr>
              <a:pPr/>
              <a:t>27</a:t>
            </a:fld>
            <a:endParaRPr lang="en-US" sz="1400">
              <a:latin typeface="Arial" charset="0"/>
              <a:ea typeface="Osaka" charset="0"/>
              <a:cs typeface="Osaka" charset="0"/>
            </a:endParaRPr>
          </a:p>
        </p:txBody>
      </p:sp>
      <p:sp>
        <p:nvSpPr>
          <p:cNvPr id="91138" name="Rectangle 2"/>
          <p:cNvSpPr>
            <a:spLocks noChangeArrowheads="1"/>
          </p:cNvSpPr>
          <p:nvPr/>
        </p:nvSpPr>
        <p:spPr bwMode="auto">
          <a:xfrm>
            <a:off x="5867400" y="1524000"/>
            <a:ext cx="3276600" cy="2895600"/>
          </a:xfrm>
          <a:prstGeom prst="rect">
            <a:avLst/>
          </a:prstGeom>
          <a:solidFill>
            <a:schemeClr val="bg1"/>
          </a:solidFill>
          <a:ln w="9525">
            <a:solidFill>
              <a:srgbClr val="FCF9FF"/>
            </a:solidFill>
            <a:miter lim="800000"/>
            <a:headEnd/>
            <a:tailEnd/>
          </a:ln>
        </p:spPr>
        <p:txBody>
          <a:bodyPr wrap="none" anchor="ctr"/>
          <a:lstStyle/>
          <a:p>
            <a:endParaRPr lang="en-US">
              <a:ea typeface="Osaka" charset="0"/>
              <a:cs typeface="Osaka" charset="0"/>
            </a:endParaRPr>
          </a:p>
        </p:txBody>
      </p:sp>
      <p:pic>
        <p:nvPicPr>
          <p:cNvPr id="91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8991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4"/>
          <p:cNvSpPr txBox="1">
            <a:spLocks noChangeArrowheads="1"/>
          </p:cNvSpPr>
          <p:nvPr/>
        </p:nvSpPr>
        <p:spPr bwMode="auto">
          <a:xfrm>
            <a:off x="152400" y="6019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endParaRPr lang="en-US" sz="2400">
              <a:latin typeface="Times" charset="0"/>
              <a:ea typeface="Osaka" charset="0"/>
              <a:cs typeface="Osaka" charset="0"/>
            </a:endParaRPr>
          </a:p>
        </p:txBody>
      </p:sp>
      <p:sp>
        <p:nvSpPr>
          <p:cNvPr id="91141" name="TextBox 7"/>
          <p:cNvSpPr txBox="1">
            <a:spLocks noChangeArrowheads="1"/>
          </p:cNvSpPr>
          <p:nvPr/>
        </p:nvSpPr>
        <p:spPr bwMode="auto">
          <a:xfrm>
            <a:off x="152400" y="5181600"/>
            <a:ext cx="434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dirty="0" smtClean="0">
                <a:ea typeface="Osaka" charset="0"/>
                <a:cs typeface="Osaka" charset="0"/>
              </a:rPr>
              <a:t>To lower </a:t>
            </a:r>
            <a:r>
              <a:rPr lang="en-US" dirty="0">
                <a:ea typeface="Osaka" charset="0"/>
                <a:cs typeface="Osaka" charset="0"/>
              </a:rPr>
              <a:t>shoulder stress</a:t>
            </a:r>
          </a:p>
        </p:txBody>
      </p:sp>
      <p:sp>
        <p:nvSpPr>
          <p:cNvPr id="91142" name="Rectangle 8"/>
          <p:cNvSpPr>
            <a:spLocks noChangeArrowheads="1"/>
          </p:cNvSpPr>
          <p:nvPr/>
        </p:nvSpPr>
        <p:spPr bwMode="auto">
          <a:xfrm>
            <a:off x="4876800" y="5181600"/>
            <a:ext cx="39020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ea typeface="Osaka" charset="0"/>
                <a:cs typeface="Osaka" charset="0"/>
              </a:rPr>
              <a:t>To lower </a:t>
            </a:r>
            <a:r>
              <a:rPr lang="en-US" dirty="0">
                <a:ea typeface="Osaka" charset="0"/>
                <a:cs typeface="Osaka" charset="0"/>
              </a:rPr>
              <a:t>back </a:t>
            </a:r>
            <a:r>
              <a:rPr lang="en-US" dirty="0" smtClean="0">
                <a:ea typeface="Osaka" charset="0"/>
                <a:cs typeface="Osaka" charset="0"/>
              </a:rPr>
              <a:t>stress</a:t>
            </a:r>
            <a:endParaRPr lang="en-US" dirty="0">
              <a:ea typeface="Osaka" charset="0"/>
              <a:cs typeface="Osaka"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7D9DD5CA-F5CB-B34B-A71D-AF4FCEB50115}" type="slidenum">
              <a:rPr lang="en-US" sz="1400"/>
              <a:pPr/>
              <a:t>28</a:t>
            </a:fld>
            <a:endParaRPr lang="en-US" sz="1400"/>
          </a:p>
        </p:txBody>
      </p:sp>
      <p:pic>
        <p:nvPicPr>
          <p:cNvPr id="96258" name="Picture 4" descr="LOADING PUSH cop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487346"/>
            <a:ext cx="66386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1"/>
          <p:cNvSpPr txBox="1">
            <a:spLocks noChangeArrowheads="1"/>
          </p:cNvSpPr>
          <p:nvPr/>
        </p:nvSpPr>
        <p:spPr bwMode="auto">
          <a:xfrm>
            <a:off x="304800" y="3810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b="1" dirty="0">
                <a:solidFill>
                  <a:srgbClr val="CC1616"/>
                </a:solidFill>
              </a:rPr>
              <a:t>In general, pushing is lower stress than pulling.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30147BFF-A271-A944-B876-A1FE46CCF569}" type="slidenum">
              <a:rPr lang="en-US" sz="1400"/>
              <a:pPr/>
              <a:t>29</a:t>
            </a:fld>
            <a:endParaRPr lang="en-US" sz="1400"/>
          </a:p>
        </p:txBody>
      </p:sp>
      <p:sp>
        <p:nvSpPr>
          <p:cNvPr id="98306" name="Text Box 3"/>
          <p:cNvSpPr txBox="1">
            <a:spLocks noChangeArrowheads="1"/>
          </p:cNvSpPr>
          <p:nvPr/>
        </p:nvSpPr>
        <p:spPr bwMode="auto">
          <a:xfrm>
            <a:off x="685800" y="1905000"/>
            <a:ext cx="807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r>
              <a:rPr lang="en-US" b="1"/>
              <a:t>Move your feet - don</a:t>
            </a:r>
            <a:r>
              <a:rPr lang="ja-JP" altLang="en-US" b="1"/>
              <a:t>’</a:t>
            </a:r>
            <a:r>
              <a:rPr lang="en-US" altLang="ja-JP" b="1"/>
              <a:t>t twist your body  while using force.</a:t>
            </a:r>
            <a:endParaRPr lang="en-US" b="1"/>
          </a:p>
        </p:txBody>
      </p:sp>
      <p:pic>
        <p:nvPicPr>
          <p:cNvPr id="9830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2947002"/>
            <a:ext cx="5257800" cy="350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9"/>
          <p:cNvSpPr>
            <a:spLocks noGrp="1" noChangeArrowheads="1"/>
          </p:cNvSpPr>
          <p:nvPr>
            <p:ph type="title"/>
          </p:nvPr>
        </p:nvSpPr>
        <p:spPr>
          <a:xfrm>
            <a:off x="981075" y="381000"/>
            <a:ext cx="8162925" cy="1090613"/>
          </a:xfrm>
        </p:spPr>
        <p:txBody>
          <a:bodyPr/>
          <a:lstStyle/>
          <a:p>
            <a:pPr eaLnBrk="1" hangingPunct="1"/>
            <a:r>
              <a:rPr lang="en-US" sz="4000" b="1">
                <a:solidFill>
                  <a:schemeClr val="tx1"/>
                </a:solidFill>
                <a:latin typeface="Helvetica" charset="0"/>
                <a:ea typeface="ＭＳ Ｐゴシック" charset="0"/>
                <a:cs typeface="ＭＳ Ｐゴシック" charset="0"/>
              </a:rPr>
              <a:t>Low-Back Stress</a:t>
            </a:r>
            <a:endParaRPr lang="en-US" sz="2400" b="1">
              <a:latin typeface="Helvetica" charset="0"/>
              <a:ea typeface="ＭＳ Ｐゴシック" charset="0"/>
              <a:cs typeface="ＭＳ Ｐゴシック" charset="0"/>
            </a:endParaRPr>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733800"/>
            <a:ext cx="16764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98F2ADA6-B932-2F4E-8C9A-FC0DAA6EB566}" type="slidenum">
              <a:rPr lang="en-US" sz="1400"/>
              <a:pPr/>
              <a:t>3</a:t>
            </a:fld>
            <a:endParaRPr lang="en-US" sz="1400"/>
          </a:p>
        </p:txBody>
      </p:sp>
      <p:sp>
        <p:nvSpPr>
          <p:cNvPr id="30722" name="Rectangle 3"/>
          <p:cNvSpPr>
            <a:spLocks noGrp="1" noChangeArrowheads="1"/>
          </p:cNvSpPr>
          <p:nvPr>
            <p:ph type="body" idx="4294967295"/>
          </p:nvPr>
        </p:nvSpPr>
        <p:spPr>
          <a:xfrm>
            <a:off x="762000" y="1828800"/>
            <a:ext cx="8229600" cy="4114800"/>
          </a:xfrm>
        </p:spPr>
        <p:txBody>
          <a:bodyPr/>
          <a:lstStyle/>
          <a:p>
            <a:pPr marL="0" indent="0" eaLnBrk="1" hangingPunct="1">
              <a:buFont typeface="Wingdings" charset="0"/>
              <a:buNone/>
            </a:pPr>
            <a:r>
              <a:rPr kumimoji="1" lang="en-US" b="1" dirty="0">
                <a:latin typeface="Helvetica" charset="0"/>
                <a:ea typeface="ＭＳ Ｐゴシック" charset="0"/>
                <a:cs typeface="ＭＳ Ｐゴシック" charset="0"/>
              </a:rPr>
              <a:t>T</a:t>
            </a:r>
            <a:r>
              <a:rPr kumimoji="1" lang="en-US" b="1" dirty="0" smtClean="0">
                <a:latin typeface="Helvetica" charset="0"/>
                <a:ea typeface="ＭＳ Ｐゴシック" charset="0"/>
                <a:cs typeface="ＭＳ Ｐゴシック" charset="0"/>
              </a:rPr>
              <a:t>he </a:t>
            </a:r>
            <a:r>
              <a:rPr kumimoji="1" lang="en-US" b="1" dirty="0">
                <a:latin typeface="Helvetica" charset="0"/>
                <a:ea typeface="ＭＳ Ｐゴシック" charset="0"/>
                <a:cs typeface="ＭＳ Ｐゴシック" charset="0"/>
              </a:rPr>
              <a:t>science of adapting </a:t>
            </a:r>
            <a:r>
              <a:rPr kumimoji="1" lang="en-US" b="1" dirty="0" smtClean="0">
                <a:latin typeface="Helvetica" charset="0"/>
                <a:ea typeface="ＭＳ Ｐゴシック" charset="0"/>
                <a:cs typeface="ＭＳ Ｐゴシック" charset="0"/>
              </a:rPr>
              <a:t>workspace, </a:t>
            </a:r>
            <a:r>
              <a:rPr kumimoji="1" lang="en-US" b="1" dirty="0">
                <a:latin typeface="Helvetica" charset="0"/>
                <a:ea typeface="ＭＳ Ｐゴシック" charset="0"/>
                <a:cs typeface="ＭＳ Ｐゴシック" charset="0"/>
              </a:rPr>
              <a:t>tools, equipment, and work methods for more efficient, comfortable</a:t>
            </a:r>
            <a:r>
              <a:rPr kumimoji="1" lang="en-US" b="1" dirty="0" smtClean="0">
                <a:latin typeface="Helvetica" charset="0"/>
                <a:ea typeface="ＭＳ Ｐゴシック" charset="0"/>
                <a:cs typeface="ＭＳ Ｐゴシック" charset="0"/>
              </a:rPr>
              <a:t>, and </a:t>
            </a:r>
            <a:r>
              <a:rPr kumimoji="1" lang="en-US" b="1" dirty="0">
                <a:latin typeface="Helvetica" charset="0"/>
                <a:ea typeface="ＭＳ Ｐゴシック" charset="0"/>
                <a:cs typeface="ＭＳ Ｐゴシック" charset="0"/>
              </a:rPr>
              <a:t>error-free </a:t>
            </a:r>
            <a:r>
              <a:rPr kumimoji="1" lang="en-US" b="1" dirty="0" smtClean="0">
                <a:latin typeface="Helvetica" charset="0"/>
                <a:ea typeface="ＭＳ Ｐゴシック" charset="0"/>
                <a:cs typeface="ＭＳ Ｐゴシック" charset="0"/>
              </a:rPr>
              <a:t>use. </a:t>
            </a:r>
            <a:endParaRPr kumimoji="1" lang="en-US" b="1" dirty="0">
              <a:latin typeface="Helvetica" charset="0"/>
              <a:ea typeface="ＭＳ Ｐゴシック" charset="0"/>
              <a:cs typeface="ＭＳ Ｐゴシック" charset="0"/>
            </a:endParaRPr>
          </a:p>
        </p:txBody>
      </p:sp>
      <p:sp>
        <p:nvSpPr>
          <p:cNvPr id="30723" name="Rectangle 5"/>
          <p:cNvSpPr>
            <a:spLocks noGrp="1" noChangeArrowheads="1"/>
          </p:cNvSpPr>
          <p:nvPr>
            <p:ph type="title"/>
          </p:nvPr>
        </p:nvSpPr>
        <p:spPr/>
        <p:txBody>
          <a:bodyPr/>
          <a:lstStyle/>
          <a:p>
            <a:pPr eaLnBrk="1" hangingPunct="1"/>
            <a:r>
              <a:rPr kumimoji="1" lang="en-US" b="1">
                <a:solidFill>
                  <a:schemeClr val="tx1"/>
                </a:solidFill>
                <a:latin typeface="Helvetica" charset="0"/>
                <a:ea typeface="ＭＳ Ｐゴシック" charset="0"/>
                <a:cs typeface="ＭＳ Ｐゴシック" charset="0"/>
              </a:rPr>
              <a:t>Ergonomics	</a:t>
            </a:r>
            <a:endParaRPr kumimoji="1" lang="en-US">
              <a:latin typeface="Helvetica" charset="0"/>
              <a:ea typeface="ＭＳ Ｐゴシック" charset="0"/>
              <a:cs typeface="ＭＳ Ｐゴシック" charset="0"/>
            </a:endParaRPr>
          </a:p>
        </p:txBody>
      </p:sp>
      <p:pic>
        <p:nvPicPr>
          <p:cNvPr id="2" name="Picture 1" descr="CRABDec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71800" y="3581400"/>
            <a:ext cx="4832096" cy="3124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34457E18-4958-CA45-95B3-0D31D08D1872}" type="slidenum">
              <a:rPr lang="en-US" sz="1400"/>
              <a:pPr/>
              <a:t>30</a:t>
            </a:fld>
            <a:endParaRPr lang="en-US" sz="1400"/>
          </a:p>
        </p:txBody>
      </p:sp>
      <p:sp>
        <p:nvSpPr>
          <p:cNvPr id="100354" name="Text Box 2"/>
          <p:cNvSpPr txBox="1">
            <a:spLocks noChangeArrowheads="1"/>
          </p:cNvSpPr>
          <p:nvPr/>
        </p:nvSpPr>
        <p:spPr bwMode="auto">
          <a:xfrm>
            <a:off x="1066800" y="1676400"/>
            <a:ext cx="685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r>
              <a:rPr lang="en-US" b="1"/>
              <a:t>Body twisting can cause additional stress on spinal discs</a:t>
            </a:r>
          </a:p>
        </p:txBody>
      </p:sp>
      <p:pic>
        <p:nvPicPr>
          <p:cNvPr id="10035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5999" y="3048000"/>
            <a:ext cx="451986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5"/>
          <p:cNvSpPr>
            <a:spLocks noGrp="1" noChangeArrowheads="1"/>
          </p:cNvSpPr>
          <p:nvPr>
            <p:ph type="title"/>
          </p:nvPr>
        </p:nvSpPr>
        <p:spPr>
          <a:xfrm>
            <a:off x="981075" y="228600"/>
            <a:ext cx="8162925" cy="1090613"/>
          </a:xfrm>
        </p:spPr>
        <p:txBody>
          <a:bodyPr/>
          <a:lstStyle/>
          <a:p>
            <a:pPr eaLnBrk="1" hangingPunct="1"/>
            <a:r>
              <a:rPr lang="en-US" sz="4000" b="1">
                <a:solidFill>
                  <a:schemeClr val="tx1"/>
                </a:solidFill>
                <a:latin typeface="Helvetica" charset="0"/>
                <a:ea typeface="ＭＳ Ｐゴシック" charset="0"/>
                <a:cs typeface="ＭＳ Ｐゴシック" charset="0"/>
              </a:rPr>
              <a:t>Low-Back Stress</a:t>
            </a:r>
            <a:endParaRPr lang="en-US" sz="4000">
              <a:latin typeface="Times"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CBD763EC-71FD-5D4A-8D0B-5CD29F0F0BED}" type="slidenum">
              <a:rPr lang="en-US" sz="1400"/>
              <a:pPr/>
              <a:t>31</a:t>
            </a:fld>
            <a:endParaRPr lang="en-US" sz="1400"/>
          </a:p>
        </p:txBody>
      </p:sp>
      <p:sp>
        <p:nvSpPr>
          <p:cNvPr id="101378" name="Text Box 3"/>
          <p:cNvSpPr txBox="1">
            <a:spLocks noChangeArrowheads="1"/>
          </p:cNvSpPr>
          <p:nvPr/>
        </p:nvSpPr>
        <p:spPr bwMode="auto">
          <a:xfrm>
            <a:off x="762000" y="1752600"/>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r>
              <a:rPr lang="en-US" sz="3600" b="1" dirty="0" smtClean="0"/>
              <a:t>Fatigue </a:t>
            </a:r>
            <a:r>
              <a:rPr lang="en-US" sz="3600" b="1" dirty="0"/>
              <a:t>may alter the way a task is </a:t>
            </a:r>
            <a:r>
              <a:rPr lang="en-US" sz="3600" b="1" dirty="0" smtClean="0"/>
              <a:t>performed and poor posture.</a:t>
            </a:r>
            <a:endParaRPr lang="en-US" sz="3600" b="1" dirty="0">
              <a:latin typeface="Times New Roman" charset="0"/>
            </a:endParaRPr>
          </a:p>
        </p:txBody>
      </p:sp>
      <p:sp>
        <p:nvSpPr>
          <p:cNvPr id="101379" name="Rectangle 8"/>
          <p:cNvSpPr>
            <a:spLocks noGrp="1" noChangeArrowheads="1"/>
          </p:cNvSpPr>
          <p:nvPr>
            <p:ph type="title"/>
          </p:nvPr>
        </p:nvSpPr>
        <p:spPr/>
        <p:txBody>
          <a:bodyPr/>
          <a:lstStyle/>
          <a:p>
            <a:pPr eaLnBrk="1" hangingPunct="1"/>
            <a:r>
              <a:rPr lang="en-US" sz="4000" b="1" dirty="0">
                <a:solidFill>
                  <a:schemeClr val="tx1"/>
                </a:solidFill>
                <a:latin typeface="Helvetica" charset="0"/>
                <a:ea typeface="ＭＳ Ｐゴシック" charset="0"/>
                <a:cs typeface="ＭＳ Ｐゴシック" charset="0"/>
              </a:rPr>
              <a:t>Low-Back </a:t>
            </a:r>
            <a:r>
              <a:rPr lang="en-US" sz="4000" b="1" dirty="0" smtClean="0">
                <a:solidFill>
                  <a:schemeClr val="tx1"/>
                </a:solidFill>
                <a:latin typeface="Helvetica" charset="0"/>
                <a:ea typeface="ＭＳ Ｐゴシック" charset="0"/>
                <a:cs typeface="ＭＳ Ｐゴシック" charset="0"/>
              </a:rPr>
              <a:t>stress</a:t>
            </a:r>
            <a:endParaRPr lang="en-US" sz="4000" dirty="0">
              <a:latin typeface="Helvetica" charset="0"/>
              <a:ea typeface="ＭＳ Ｐゴシック" charset="0"/>
              <a:cs typeface="ＭＳ Ｐゴシック" charset="0"/>
            </a:endParaRPr>
          </a:p>
        </p:txBody>
      </p:sp>
      <p:pic>
        <p:nvPicPr>
          <p:cNvPr id="101380" name="Picture 4" descr="Seining1Eatingwe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7300" y="3505200"/>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B224021D-E244-5344-A1A9-D59E54C2E88A}" type="slidenum">
              <a:rPr lang="en-US" sz="1400">
                <a:latin typeface="Arial" charset="0"/>
                <a:ea typeface="Osaka" charset="0"/>
                <a:cs typeface="Osaka" charset="0"/>
              </a:rPr>
              <a:pPr/>
              <a:t>32</a:t>
            </a:fld>
            <a:endParaRPr lang="en-US" sz="1400">
              <a:latin typeface="Arial" charset="0"/>
              <a:ea typeface="Osaka" charset="0"/>
              <a:cs typeface="Osaka" charset="0"/>
            </a:endParaRPr>
          </a:p>
        </p:txBody>
      </p:sp>
      <p:sp>
        <p:nvSpPr>
          <p:cNvPr id="102402" name="Rectangle 3"/>
          <p:cNvSpPr>
            <a:spLocks noGrp="1" noChangeArrowheads="1"/>
          </p:cNvSpPr>
          <p:nvPr>
            <p:ph type="title"/>
          </p:nvPr>
        </p:nvSpPr>
        <p:spPr>
          <a:xfrm>
            <a:off x="0" y="0"/>
            <a:ext cx="8750300" cy="1077913"/>
          </a:xfrm>
        </p:spPr>
        <p:txBody>
          <a:bodyPr/>
          <a:lstStyle/>
          <a:p>
            <a:pPr eaLnBrk="1" hangingPunct="1">
              <a:lnSpc>
                <a:spcPct val="90000"/>
              </a:lnSpc>
            </a:pPr>
            <a:r>
              <a:rPr lang="en-US" sz="4000">
                <a:latin typeface="Helvetica" charset="0"/>
                <a:ea typeface="ＭＳ Ｐゴシック" charset="0"/>
                <a:cs typeface="ＭＳ Ｐゴシック" charset="0"/>
              </a:rPr>
              <a:t/>
            </a:r>
            <a:br>
              <a:rPr lang="en-US" sz="4000">
                <a:latin typeface="Helvetica" charset="0"/>
                <a:ea typeface="ＭＳ Ｐゴシック" charset="0"/>
                <a:cs typeface="ＭＳ Ｐゴシック" charset="0"/>
              </a:rPr>
            </a:br>
            <a:r>
              <a:rPr lang="en-US" sz="4000" b="1">
                <a:latin typeface="Helvetica" charset="0"/>
                <a:ea typeface="ＭＳ Ｐゴシック" charset="0"/>
                <a:cs typeface="ＭＳ Ｐゴシック" charset="0"/>
              </a:rPr>
              <a:t/>
            </a:r>
            <a:br>
              <a:rPr lang="en-US" sz="4000" b="1">
                <a:latin typeface="Helvetica" charset="0"/>
                <a:ea typeface="ＭＳ Ｐゴシック" charset="0"/>
                <a:cs typeface="ＭＳ Ｐゴシック" charset="0"/>
              </a:rPr>
            </a:br>
            <a:r>
              <a:rPr lang="en-US" sz="4000" b="1">
                <a:latin typeface="Helvetica" charset="0"/>
                <a:ea typeface="ＭＳ Ｐゴシック" charset="0"/>
                <a:cs typeface="ＭＳ Ｐゴシック" charset="0"/>
              </a:rPr>
              <a:t/>
            </a:r>
            <a:br>
              <a:rPr lang="en-US" sz="4000" b="1">
                <a:latin typeface="Helvetica" charset="0"/>
                <a:ea typeface="ＭＳ Ｐゴシック" charset="0"/>
                <a:cs typeface="ＭＳ Ｐゴシック" charset="0"/>
              </a:rPr>
            </a:br>
            <a:r>
              <a:rPr lang="en-US" sz="4000" b="1">
                <a:latin typeface="Helvetica" charset="0"/>
                <a:ea typeface="ＭＳ Ｐゴシック" charset="0"/>
                <a:cs typeface="ＭＳ Ｐゴシック" charset="0"/>
              </a:rPr>
              <a:t>Effort Repetition and Task Duration</a:t>
            </a:r>
            <a:br>
              <a:rPr lang="en-US" sz="4000" b="1">
                <a:latin typeface="Helvetica" charset="0"/>
                <a:ea typeface="ＭＳ Ｐゴシック" charset="0"/>
                <a:cs typeface="ＭＳ Ｐゴシック" charset="0"/>
              </a:rPr>
            </a:br>
            <a:r>
              <a:rPr lang="en-US" sz="4000" b="1">
                <a:latin typeface="Helvetica" charset="0"/>
                <a:ea typeface="ＭＳ Ｐゴシック" charset="0"/>
                <a:cs typeface="ＭＳ Ｐゴシック" charset="0"/>
              </a:rPr>
              <a:t>	</a:t>
            </a:r>
            <a:r>
              <a:rPr lang="en-US" sz="3200" b="1">
                <a:latin typeface="Helvetica" charset="0"/>
                <a:ea typeface="ＭＳ Ｐゴシック" charset="0"/>
                <a:cs typeface="ＭＳ Ｐゴシック" charset="0"/>
              </a:rPr>
              <a:t>(Physical Stress) </a:t>
            </a:r>
            <a:r>
              <a:rPr lang="en-US" sz="4000">
                <a:latin typeface="Helvetica" charset="0"/>
                <a:ea typeface="ＭＳ Ｐゴシック" charset="0"/>
                <a:cs typeface="ＭＳ Ｐゴシック" charset="0"/>
              </a:rPr>
              <a:t/>
            </a:r>
            <a:br>
              <a:rPr lang="en-US" sz="4000">
                <a:latin typeface="Helvetica" charset="0"/>
                <a:ea typeface="ＭＳ Ｐゴシック" charset="0"/>
                <a:cs typeface="ＭＳ Ｐゴシック" charset="0"/>
              </a:rPr>
            </a:br>
            <a:r>
              <a:rPr lang="en-US" sz="4000" b="1">
                <a:latin typeface="Helvetica" charset="0"/>
                <a:ea typeface="ＭＳ Ｐゴシック" charset="0"/>
                <a:cs typeface="ＭＳ Ｐゴシック" charset="0"/>
              </a:rPr>
              <a:t/>
            </a:r>
            <a:br>
              <a:rPr lang="en-US" sz="4000" b="1">
                <a:latin typeface="Helvetica" charset="0"/>
                <a:ea typeface="ＭＳ Ｐゴシック" charset="0"/>
                <a:cs typeface="ＭＳ Ｐゴシック" charset="0"/>
              </a:rPr>
            </a:br>
            <a:r>
              <a:rPr lang="en-US" sz="4000" b="1">
                <a:latin typeface="Helvetica" charset="0"/>
                <a:ea typeface="ＭＳ Ｐゴシック" charset="0"/>
                <a:cs typeface="ＭＳ Ｐゴシック" charset="0"/>
              </a:rPr>
              <a:t/>
            </a:r>
            <a:br>
              <a:rPr lang="en-US" sz="4000" b="1">
                <a:latin typeface="Helvetica" charset="0"/>
                <a:ea typeface="ＭＳ Ｐゴシック" charset="0"/>
                <a:cs typeface="ＭＳ Ｐゴシック" charset="0"/>
              </a:rPr>
            </a:br>
            <a:r>
              <a:rPr lang="en-US" sz="4000" b="1">
                <a:latin typeface="Helvetica" charset="0"/>
                <a:ea typeface="ＭＳ Ｐゴシック" charset="0"/>
                <a:cs typeface="ＭＳ Ｐゴシック" charset="0"/>
              </a:rPr>
              <a:t>2. </a:t>
            </a:r>
            <a:r>
              <a:rPr lang="en-US" sz="4000" b="1">
                <a:solidFill>
                  <a:schemeClr val="tx1"/>
                </a:solidFill>
                <a:latin typeface="Arial" charset="0"/>
                <a:ea typeface="Osaka" charset="0"/>
                <a:cs typeface="Osaka" charset="0"/>
              </a:rPr>
              <a:t>Physiological Stress</a:t>
            </a:r>
            <a:endParaRPr lang="en-US" sz="4000">
              <a:latin typeface="Arial" charset="0"/>
              <a:ea typeface="Osaka" charset="0"/>
              <a:cs typeface="Osaka" charset="0"/>
            </a:endParaRPr>
          </a:p>
        </p:txBody>
      </p:sp>
      <p:pic>
        <p:nvPicPr>
          <p:cNvPr id="102403" name="Picture 4" descr="F004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260475"/>
            <a:ext cx="76866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algn="ctr"/>
            <a:r>
              <a:rPr lang="en-US" sz="4000" b="1" dirty="0">
                <a:solidFill>
                  <a:schemeClr val="tx1"/>
                </a:solidFill>
                <a:latin typeface="Helvetica" charset="0"/>
                <a:ea typeface="ＭＳ Ｐゴシック" charset="0"/>
                <a:cs typeface="ＭＳ Ｐゴシック" charset="0"/>
              </a:rPr>
              <a:t>Other Things to Think About:</a:t>
            </a:r>
            <a:br>
              <a:rPr lang="en-US" sz="4000" b="1" dirty="0">
                <a:solidFill>
                  <a:schemeClr val="tx1"/>
                </a:solidFill>
                <a:latin typeface="Helvetica" charset="0"/>
                <a:ea typeface="ＭＳ Ｐゴシック" charset="0"/>
                <a:cs typeface="ＭＳ Ｐゴシック" charset="0"/>
              </a:rPr>
            </a:br>
            <a:r>
              <a:rPr lang="en-US" sz="4000" b="1" dirty="0" smtClean="0">
                <a:solidFill>
                  <a:schemeClr val="tx1"/>
                </a:solidFill>
                <a:latin typeface="Helvetica" charset="0"/>
                <a:ea typeface="ＭＳ Ｐゴシック" charset="0"/>
                <a:cs typeface="ＭＳ Ｐゴシック" charset="0"/>
              </a:rPr>
              <a:t>Two person lift</a:t>
            </a:r>
            <a:endParaRPr lang="en-US" sz="4000" dirty="0">
              <a:latin typeface="Helvetica" charset="0"/>
              <a:ea typeface="ＭＳ Ｐゴシック" charset="0"/>
              <a:cs typeface="ＭＳ Ｐゴシック" charset="0"/>
            </a:endParaRPr>
          </a:p>
        </p:txBody>
      </p:sp>
      <p:sp>
        <p:nvSpPr>
          <p:cNvPr id="1044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65C48D12-6CDA-5647-8407-7198A76D473D}" type="slidenum">
              <a:rPr lang="en-US" sz="1400"/>
              <a:pPr/>
              <a:t>33</a:t>
            </a:fld>
            <a:endParaRPr lang="en-US" sz="1400"/>
          </a:p>
        </p:txBody>
      </p:sp>
      <p:pic>
        <p:nvPicPr>
          <p:cNvPr id="104451" name="Picture 1" descr="carry handsbackwardL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25600" y="2057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16D8951D-468E-344F-9CD8-F5968F6CF890}" type="slidenum">
              <a:rPr lang="en-US" sz="1400"/>
              <a:pPr/>
              <a:t>34</a:t>
            </a:fld>
            <a:endParaRPr lang="en-US" sz="1400"/>
          </a:p>
        </p:txBody>
      </p:sp>
      <p:sp>
        <p:nvSpPr>
          <p:cNvPr id="106498" name="Rectangle 2"/>
          <p:cNvSpPr>
            <a:spLocks noGrp="1" noChangeArrowheads="1"/>
          </p:cNvSpPr>
          <p:nvPr>
            <p:ph type="title"/>
          </p:nvPr>
        </p:nvSpPr>
        <p:spPr/>
        <p:txBody>
          <a:bodyPr/>
          <a:lstStyle/>
          <a:p>
            <a:pPr eaLnBrk="1" hangingPunct="1"/>
            <a:r>
              <a:rPr lang="en-US" sz="4000" b="1">
                <a:solidFill>
                  <a:schemeClr val="tx1"/>
                </a:solidFill>
                <a:latin typeface="Helvetica" charset="0"/>
                <a:ea typeface="ＭＳ Ｐゴシック" charset="0"/>
                <a:cs typeface="ＭＳ Ｐゴシック" charset="0"/>
              </a:rPr>
              <a:t>Other Things to Think About:</a:t>
            </a:r>
            <a:br>
              <a:rPr lang="en-US" sz="4000" b="1">
                <a:solidFill>
                  <a:schemeClr val="tx1"/>
                </a:solidFill>
                <a:latin typeface="Helvetica" charset="0"/>
                <a:ea typeface="ＭＳ Ｐゴシック" charset="0"/>
                <a:cs typeface="ＭＳ Ｐゴシック" charset="0"/>
              </a:rPr>
            </a:br>
            <a:r>
              <a:rPr lang="en-US" sz="4000" b="1">
                <a:solidFill>
                  <a:schemeClr val="tx1"/>
                </a:solidFill>
                <a:latin typeface="Helvetica" charset="0"/>
                <a:ea typeface="ＭＳ Ｐゴシック" charset="0"/>
                <a:cs typeface="ＭＳ Ｐゴシック" charset="0"/>
              </a:rPr>
              <a:t>Lift end of Board</a:t>
            </a:r>
          </a:p>
        </p:txBody>
      </p:sp>
      <p:sp>
        <p:nvSpPr>
          <p:cNvPr id="106499" name="Text Box 4"/>
          <p:cNvSpPr txBox="1">
            <a:spLocks noChangeArrowheads="1"/>
          </p:cNvSpPr>
          <p:nvPr/>
        </p:nvSpPr>
        <p:spPr bwMode="auto">
          <a:xfrm>
            <a:off x="6629400" y="2514600"/>
            <a:ext cx="2743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r>
              <a:rPr lang="en-US" b="1"/>
              <a:t>Max Hand Force = 50% of board weight</a:t>
            </a:r>
            <a:r>
              <a:rPr lang="en-US" b="1">
                <a:latin typeface="Times New Roman" charset="0"/>
              </a:rPr>
              <a:t> </a:t>
            </a:r>
          </a:p>
        </p:txBody>
      </p:sp>
      <p:pic>
        <p:nvPicPr>
          <p:cNvPr id="106500" name="Picture 5" descr="lift end of board cop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905000"/>
            <a:ext cx="6324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7C768572-058B-4D40-8FA9-048D80FC2202}" type="slidenum">
              <a:rPr lang="en-US" sz="1400"/>
              <a:pPr/>
              <a:t>35</a:t>
            </a:fld>
            <a:endParaRPr lang="en-US" sz="1400"/>
          </a:p>
        </p:txBody>
      </p:sp>
      <p:sp>
        <p:nvSpPr>
          <p:cNvPr id="109570" name="Rectangle 2"/>
          <p:cNvSpPr>
            <a:spLocks noGrp="1" noChangeArrowheads="1"/>
          </p:cNvSpPr>
          <p:nvPr>
            <p:ph type="title"/>
          </p:nvPr>
        </p:nvSpPr>
        <p:spPr/>
        <p:txBody>
          <a:bodyPr/>
          <a:lstStyle/>
          <a:p>
            <a:pPr eaLnBrk="1" hangingPunct="1"/>
            <a:r>
              <a:rPr lang="en-US" sz="4000" b="1">
                <a:solidFill>
                  <a:schemeClr val="tx1"/>
                </a:solidFill>
                <a:latin typeface="Helvetica" charset="0"/>
                <a:ea typeface="ＭＳ Ｐゴシック" charset="0"/>
                <a:cs typeface="ＭＳ Ｐゴシック" charset="0"/>
              </a:rPr>
              <a:t>Other Things to Think About:</a:t>
            </a:r>
            <a:br>
              <a:rPr lang="en-US" sz="4000" b="1">
                <a:solidFill>
                  <a:schemeClr val="tx1"/>
                </a:solidFill>
                <a:latin typeface="Helvetica" charset="0"/>
                <a:ea typeface="ＭＳ Ｐゴシック" charset="0"/>
                <a:cs typeface="ＭＳ Ｐゴシック" charset="0"/>
              </a:rPr>
            </a:br>
            <a:r>
              <a:rPr lang="en-US" sz="4000" b="1">
                <a:solidFill>
                  <a:schemeClr val="tx1"/>
                </a:solidFill>
                <a:latin typeface="Helvetica" charset="0"/>
                <a:ea typeface="ＭＳ Ｐゴシック" charset="0"/>
                <a:cs typeface="ＭＳ Ｐゴシック" charset="0"/>
              </a:rPr>
              <a:t>Environmental Conditions</a:t>
            </a:r>
          </a:p>
        </p:txBody>
      </p:sp>
      <p:sp>
        <p:nvSpPr>
          <p:cNvPr id="109571" name="Text Box 6"/>
          <p:cNvSpPr txBox="1">
            <a:spLocks noChangeArrowheads="1"/>
          </p:cNvSpPr>
          <p:nvPr/>
        </p:nvSpPr>
        <p:spPr bwMode="auto">
          <a:xfrm>
            <a:off x="685800" y="1828800"/>
            <a:ext cx="4038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b="1" dirty="0"/>
              <a:t>Hot temperatures </a:t>
            </a:r>
            <a:r>
              <a:rPr lang="en-US" b="1" dirty="0" smtClean="0"/>
              <a:t>increase </a:t>
            </a:r>
            <a:r>
              <a:rPr lang="en-US" b="1" dirty="0"/>
              <a:t>fatigue &amp;</a:t>
            </a:r>
            <a:r>
              <a:rPr lang="en-US" b="1" dirty="0" smtClean="0"/>
              <a:t> </a:t>
            </a:r>
            <a:r>
              <a:rPr lang="en-US" b="1" dirty="0"/>
              <a:t>affect lifting posture.</a:t>
            </a:r>
          </a:p>
          <a:p>
            <a:endParaRPr lang="en-US" b="1" dirty="0"/>
          </a:p>
          <a:p>
            <a:r>
              <a:rPr lang="en-US" b="1" dirty="0"/>
              <a:t>Cold temperatures require bulky clothing, </a:t>
            </a:r>
            <a:r>
              <a:rPr lang="en-US" b="1" dirty="0" smtClean="0"/>
              <a:t>which </a:t>
            </a:r>
            <a:r>
              <a:rPr lang="en-US" b="1" dirty="0"/>
              <a:t>affect lifting posture also.</a:t>
            </a:r>
            <a:r>
              <a:rPr lang="en-US" dirty="0"/>
              <a:t> </a:t>
            </a:r>
          </a:p>
        </p:txBody>
      </p:sp>
      <p:pic>
        <p:nvPicPr>
          <p:cNvPr id="109572" name="Picture 1" descr="DraggerDeckwork.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3600" y="3429000"/>
            <a:ext cx="4352925"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19D9B0CF-BF88-2743-A690-C3E64B923C9A}" type="slidenum">
              <a:rPr lang="en-US" sz="1400"/>
              <a:pPr/>
              <a:t>36</a:t>
            </a:fld>
            <a:endParaRPr lang="en-US" sz="1400"/>
          </a:p>
        </p:txBody>
      </p:sp>
      <p:sp>
        <p:nvSpPr>
          <p:cNvPr id="110594" name="Text Box 2"/>
          <p:cNvSpPr txBox="1">
            <a:spLocks noChangeArrowheads="1"/>
          </p:cNvSpPr>
          <p:nvPr/>
        </p:nvSpPr>
        <p:spPr bwMode="auto">
          <a:xfrm>
            <a:off x="533400" y="609600"/>
            <a:ext cx="55626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50000"/>
              </a:spcBef>
            </a:pPr>
            <a:r>
              <a:rPr lang="en-US" b="1" dirty="0"/>
              <a:t>NIOSH: little evidence that belts prevent back injuries.</a:t>
            </a:r>
          </a:p>
          <a:p>
            <a:pPr>
              <a:spcBef>
                <a:spcPct val="50000"/>
              </a:spcBef>
            </a:pPr>
            <a:endParaRPr lang="en-US" b="1" dirty="0"/>
          </a:p>
          <a:p>
            <a:pPr>
              <a:spcBef>
                <a:spcPct val="50000"/>
              </a:spcBef>
            </a:pPr>
            <a:r>
              <a:rPr lang="en-US" b="1" dirty="0"/>
              <a:t>In the </a:t>
            </a:r>
            <a:r>
              <a:rPr lang="en-US" b="1" dirty="0" smtClean="0"/>
              <a:t>“</a:t>
            </a:r>
            <a:r>
              <a:rPr lang="en-US" altLang="ja-JP" b="1" dirty="0" smtClean="0"/>
              <a:t>Home </a:t>
            </a:r>
            <a:r>
              <a:rPr lang="en-US" altLang="ja-JP" b="1" dirty="0"/>
              <a:t>Depot </a:t>
            </a:r>
            <a:r>
              <a:rPr lang="en-US" altLang="ja-JP" b="1" dirty="0" smtClean="0"/>
              <a:t>Study” use </a:t>
            </a:r>
            <a:r>
              <a:rPr lang="en-US" altLang="ja-JP" b="1" dirty="0"/>
              <a:t>of back belts was associated </a:t>
            </a:r>
            <a:r>
              <a:rPr lang="en-US" altLang="ja-JP" b="1" dirty="0" smtClean="0"/>
              <a:t>with </a:t>
            </a:r>
            <a:r>
              <a:rPr lang="en-US" altLang="ja-JP" b="1" dirty="0"/>
              <a:t>reduction in low back injuries, but there were confounding factors.</a:t>
            </a:r>
          </a:p>
          <a:p>
            <a:pPr>
              <a:spcBef>
                <a:spcPct val="50000"/>
              </a:spcBef>
            </a:pPr>
            <a:endParaRPr lang="en-US" altLang="ja-JP" b="1" dirty="0"/>
          </a:p>
          <a:p>
            <a:pPr>
              <a:spcBef>
                <a:spcPct val="50000"/>
              </a:spcBef>
            </a:pPr>
            <a:endParaRPr lang="en-US" b="1" dirty="0">
              <a:latin typeface="Times New Roman" charset="0"/>
            </a:endParaRPr>
          </a:p>
        </p:txBody>
      </p:sp>
      <p:sp>
        <p:nvSpPr>
          <p:cNvPr id="110595" name="Rectangle 3"/>
          <p:cNvSpPr>
            <a:spLocks noGrp="1" noChangeArrowheads="1"/>
          </p:cNvSpPr>
          <p:nvPr>
            <p:ph type="title"/>
          </p:nvPr>
        </p:nvSpPr>
        <p:spPr>
          <a:xfrm>
            <a:off x="871538" y="0"/>
            <a:ext cx="8162925" cy="685800"/>
          </a:xfrm>
        </p:spPr>
        <p:txBody>
          <a:bodyPr/>
          <a:lstStyle/>
          <a:p>
            <a:pPr algn="ctr" eaLnBrk="1" hangingPunct="1"/>
            <a:r>
              <a:rPr lang="en-US" b="1">
                <a:solidFill>
                  <a:schemeClr val="tx1"/>
                </a:solidFill>
                <a:latin typeface="Helvetica" charset="0"/>
                <a:ea typeface="ＭＳ Ｐゴシック" charset="0"/>
                <a:cs typeface="ＭＳ Ｐゴシック" charset="0"/>
              </a:rPr>
              <a:t>BACK BELTS?</a:t>
            </a:r>
            <a:endParaRPr lang="en-US" sz="4000" b="1">
              <a:latin typeface="Helvetica" charset="0"/>
              <a:ea typeface="ＭＳ Ｐゴシック" charset="0"/>
              <a:cs typeface="ＭＳ Ｐゴシック" charset="0"/>
            </a:endParaRPr>
          </a:p>
        </p:txBody>
      </p:sp>
      <p:pic>
        <p:nvPicPr>
          <p:cNvPr id="11059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2133600"/>
            <a:ext cx="3048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3363DA91-0B80-8148-9B88-8701DAEFFBBB}" type="slidenum">
              <a:rPr lang="en-US" sz="1400"/>
              <a:pPr/>
              <a:t>37</a:t>
            </a:fld>
            <a:endParaRPr lang="en-US" sz="1400"/>
          </a:p>
        </p:txBody>
      </p:sp>
      <p:sp>
        <p:nvSpPr>
          <p:cNvPr id="107522" name="Text Box 2"/>
          <p:cNvSpPr txBox="1">
            <a:spLocks noChangeArrowheads="1"/>
          </p:cNvSpPr>
          <p:nvPr/>
        </p:nvSpPr>
        <p:spPr bwMode="auto">
          <a:xfrm>
            <a:off x="914400" y="-247650"/>
            <a:ext cx="720895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endParaRPr kumimoji="1" lang="en-US" sz="3600" b="1" dirty="0"/>
          </a:p>
          <a:p>
            <a:r>
              <a:rPr kumimoji="1" lang="en-US" sz="4400" b="1" dirty="0"/>
              <a:t>8</a:t>
            </a:r>
            <a:r>
              <a:rPr kumimoji="1" lang="en-US" sz="4400" b="1" dirty="0" smtClean="0"/>
              <a:t> </a:t>
            </a:r>
            <a:r>
              <a:rPr kumimoji="1" lang="en-US" sz="4400" b="1" dirty="0"/>
              <a:t>Back Recommendations </a:t>
            </a:r>
          </a:p>
          <a:p>
            <a:endParaRPr kumimoji="1" lang="en-US" sz="3600" b="1" dirty="0">
              <a:latin typeface="Times New Roman" charset="0"/>
            </a:endParaRPr>
          </a:p>
        </p:txBody>
      </p:sp>
      <p:sp>
        <p:nvSpPr>
          <p:cNvPr id="107523" name="Text Box 3"/>
          <p:cNvSpPr txBox="1">
            <a:spLocks noChangeArrowheads="1"/>
          </p:cNvSpPr>
          <p:nvPr/>
        </p:nvSpPr>
        <p:spPr bwMode="auto">
          <a:xfrm>
            <a:off x="228600" y="1676400"/>
            <a:ext cx="8382000" cy="49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marL="514350" indent="-514350">
              <a:buAutoNum type="arabicPeriod"/>
            </a:pPr>
            <a:r>
              <a:rPr lang="en-US" sz="2800" b="1" dirty="0" smtClean="0"/>
              <a:t>Keep body upright (as much as possible)</a:t>
            </a:r>
          </a:p>
          <a:p>
            <a:pPr>
              <a:spcBef>
                <a:spcPts val="1000"/>
              </a:spcBef>
            </a:pPr>
            <a:r>
              <a:rPr lang="en-US" sz="2800" b="1" dirty="0" smtClean="0"/>
              <a:t>2. Keep load/force close to body.</a:t>
            </a:r>
          </a:p>
          <a:p>
            <a:pPr>
              <a:spcBef>
                <a:spcPts val="1000"/>
              </a:spcBef>
            </a:pPr>
            <a:r>
              <a:rPr lang="en-US" sz="2800" b="1" dirty="0" smtClean="0"/>
              <a:t>3. Push/pull mid-torso height.</a:t>
            </a:r>
          </a:p>
          <a:p>
            <a:pPr>
              <a:spcBef>
                <a:spcPts val="1000"/>
              </a:spcBef>
            </a:pPr>
            <a:r>
              <a:rPr lang="en-US" sz="2800" b="1" dirty="0" smtClean="0"/>
              <a:t>4. Don</a:t>
            </a:r>
            <a:r>
              <a:rPr lang="ja-JP" altLang="en-US" sz="2800" b="1" dirty="0" smtClean="0"/>
              <a:t>’</a:t>
            </a:r>
            <a:r>
              <a:rPr lang="en-US" altLang="ja-JP" sz="2800" b="1" dirty="0" smtClean="0"/>
              <a:t>t twist body.</a:t>
            </a:r>
          </a:p>
          <a:p>
            <a:pPr>
              <a:spcBef>
                <a:spcPts val="1000"/>
              </a:spcBef>
            </a:pPr>
            <a:r>
              <a:rPr lang="en-US" sz="2800" b="1" dirty="0" smtClean="0"/>
              <a:t>5. Don’</a:t>
            </a:r>
            <a:r>
              <a:rPr lang="en-US" altLang="ja-JP" sz="2800" b="1" dirty="0" smtClean="0"/>
              <a:t>t jerk.</a:t>
            </a:r>
          </a:p>
          <a:p>
            <a:pPr>
              <a:spcBef>
                <a:spcPts val="1000"/>
              </a:spcBef>
            </a:pPr>
            <a:r>
              <a:rPr lang="en-US" sz="2800" b="1" dirty="0" smtClean="0"/>
              <a:t>6. Get help moving.</a:t>
            </a:r>
          </a:p>
          <a:p>
            <a:pPr>
              <a:spcBef>
                <a:spcPts val="1000"/>
              </a:spcBef>
            </a:pPr>
            <a:r>
              <a:rPr lang="en-US" sz="2800" b="1" dirty="0" smtClean="0"/>
              <a:t>7. </a:t>
            </a:r>
            <a:r>
              <a:rPr lang="en-US" sz="2800" b="1" dirty="0"/>
              <a:t>Make a </a:t>
            </a:r>
            <a:r>
              <a:rPr lang="ja-JP" altLang="en-US" sz="2800" b="1" dirty="0"/>
              <a:t>“</a:t>
            </a:r>
            <a:r>
              <a:rPr lang="en-US" altLang="ja-JP" sz="2800" b="1" dirty="0"/>
              <a:t>bridge</a:t>
            </a:r>
            <a:r>
              <a:rPr lang="ja-JP" altLang="en-US" sz="2800" b="1" dirty="0"/>
              <a:t>”</a:t>
            </a:r>
            <a:r>
              <a:rPr lang="en-US" altLang="ja-JP" sz="2800" b="1" dirty="0"/>
              <a:t>.</a:t>
            </a:r>
            <a:endParaRPr lang="en-US" sz="2800" b="1" dirty="0"/>
          </a:p>
          <a:p>
            <a:pPr>
              <a:spcBef>
                <a:spcPts val="1000"/>
              </a:spcBef>
            </a:pPr>
            <a:r>
              <a:rPr lang="en-US" sz="2800" b="1" dirty="0" smtClean="0"/>
              <a:t>8. Tighten stomach, exhale when lifting.</a:t>
            </a:r>
          </a:p>
          <a:p>
            <a:pPr>
              <a:spcBef>
                <a:spcPts val="1000"/>
              </a:spcBef>
            </a:pPr>
            <a:endParaRPr lang="en-US" sz="2800" b="1" dirty="0"/>
          </a:p>
        </p:txBody>
      </p:sp>
      <p:pic>
        <p:nvPicPr>
          <p:cNvPr id="107524" name="Picture 1" descr="Bridge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2286000"/>
            <a:ext cx="241935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704A5CD1-EBDC-694F-91A7-5E020393A750}" type="slidenum">
              <a:rPr lang="en-US" sz="1400"/>
              <a:pPr/>
              <a:t>38</a:t>
            </a:fld>
            <a:endParaRPr lang="en-US" sz="1400"/>
          </a:p>
        </p:txBody>
      </p:sp>
      <p:sp>
        <p:nvSpPr>
          <p:cNvPr id="111618" name="Text Box 2"/>
          <p:cNvSpPr txBox="1">
            <a:spLocks noChangeArrowheads="1"/>
          </p:cNvSpPr>
          <p:nvPr/>
        </p:nvSpPr>
        <p:spPr bwMode="auto">
          <a:xfrm>
            <a:off x="1143000" y="685800"/>
            <a:ext cx="774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kumimoji="1" lang="en-US" sz="4000" b="1"/>
              <a:t>LOW BACK ISSUES - Summary</a:t>
            </a:r>
            <a:endParaRPr kumimoji="1" lang="en-US" sz="4000"/>
          </a:p>
        </p:txBody>
      </p:sp>
      <p:sp>
        <p:nvSpPr>
          <p:cNvPr id="111619" name="Text Box 3"/>
          <p:cNvSpPr txBox="1">
            <a:spLocks noChangeArrowheads="1"/>
          </p:cNvSpPr>
          <p:nvPr/>
        </p:nvSpPr>
        <p:spPr bwMode="auto">
          <a:xfrm>
            <a:off x="304800" y="1828800"/>
            <a:ext cx="67818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spcBef>
                <a:spcPct val="30000"/>
              </a:spcBef>
              <a:buFont typeface="Times" charset="0"/>
              <a:buChar char="•"/>
            </a:pPr>
            <a:r>
              <a:rPr lang="en-US" sz="4000" b="1" dirty="0"/>
              <a:t> </a:t>
            </a:r>
            <a:r>
              <a:rPr lang="en-US" sz="4000" b="1" dirty="0" smtClean="0"/>
              <a:t>  Use Better </a:t>
            </a:r>
          </a:p>
          <a:p>
            <a:pPr>
              <a:spcBef>
                <a:spcPct val="30000"/>
              </a:spcBef>
            </a:pPr>
            <a:r>
              <a:rPr lang="en-US" sz="4000" b="1" dirty="0"/>
              <a:t> </a:t>
            </a:r>
            <a:r>
              <a:rPr lang="en-US" sz="4000" b="1" dirty="0" smtClean="0"/>
              <a:t> POSTURE</a:t>
            </a:r>
          </a:p>
          <a:p>
            <a:pPr marL="571500" indent="-571500">
              <a:spcBef>
                <a:spcPct val="30000"/>
              </a:spcBef>
              <a:buFont typeface="Arial"/>
              <a:buChar char="•"/>
            </a:pPr>
            <a:r>
              <a:rPr lang="en-US" sz="4000" b="1" dirty="0" smtClean="0"/>
              <a:t>Use less</a:t>
            </a:r>
          </a:p>
          <a:p>
            <a:pPr>
              <a:spcBef>
                <a:spcPct val="30000"/>
              </a:spcBef>
            </a:pPr>
            <a:r>
              <a:rPr lang="en-US" sz="4000" b="1" dirty="0"/>
              <a:t> </a:t>
            </a:r>
            <a:r>
              <a:rPr lang="en-US" sz="4000" b="1" dirty="0" smtClean="0"/>
              <a:t>  FORCE</a:t>
            </a:r>
          </a:p>
          <a:p>
            <a:pPr marL="571500" indent="-571500">
              <a:spcBef>
                <a:spcPct val="30000"/>
              </a:spcBef>
              <a:buFont typeface="Arial"/>
              <a:buChar char="•"/>
            </a:pPr>
            <a:r>
              <a:rPr lang="en-US" sz="4000" b="1" dirty="0" smtClean="0"/>
              <a:t>Decrease FREQUENCY</a:t>
            </a:r>
            <a:r>
              <a:rPr lang="en-US" sz="4000" b="1" dirty="0"/>
              <a:t> </a:t>
            </a:r>
            <a:r>
              <a:rPr lang="en-US" sz="4000" b="1" dirty="0" smtClean="0"/>
              <a:t>&amp; DURATION</a:t>
            </a:r>
            <a:endParaRPr lang="en-US" sz="4000" b="1" dirty="0"/>
          </a:p>
          <a:p>
            <a:pPr>
              <a:spcBef>
                <a:spcPct val="30000"/>
              </a:spcBef>
            </a:pPr>
            <a:endParaRPr lang="en-US" sz="4000" b="1" dirty="0"/>
          </a:p>
          <a:p>
            <a:pPr>
              <a:buFont typeface="Times" charset="0"/>
              <a:buChar char="•"/>
            </a:pPr>
            <a:endParaRPr lang="en-US" sz="4000" b="1" dirty="0"/>
          </a:p>
        </p:txBody>
      </p:sp>
      <p:pic>
        <p:nvPicPr>
          <p:cNvPr id="2" name="Picture 1" descr="LAUNCHPOT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0" y="2057400"/>
            <a:ext cx="4702274" cy="2997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CB1D3F72-A27B-4A4D-B786-1CDDD6AAB05C}" type="slidenum">
              <a:rPr lang="en-US" sz="1400"/>
              <a:pPr/>
              <a:t>4</a:t>
            </a:fld>
            <a:endParaRPr lang="en-US" sz="1400"/>
          </a:p>
        </p:txBody>
      </p:sp>
      <p:sp>
        <p:nvSpPr>
          <p:cNvPr id="34818" name="TextBox 2"/>
          <p:cNvSpPr txBox="1">
            <a:spLocks noChangeArrowheads="1"/>
          </p:cNvSpPr>
          <p:nvPr/>
        </p:nvSpPr>
        <p:spPr bwMode="auto">
          <a:xfrm>
            <a:off x="685800" y="228600"/>
            <a:ext cx="8458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sz="4400" b="1"/>
              <a:t>Commercial Fishing is Hard Physical Work!</a:t>
            </a:r>
          </a:p>
        </p:txBody>
      </p:sp>
      <p:sp>
        <p:nvSpPr>
          <p:cNvPr id="2" name="TextBox 1"/>
          <p:cNvSpPr txBox="1"/>
          <p:nvPr/>
        </p:nvSpPr>
        <p:spPr>
          <a:xfrm>
            <a:off x="5715000" y="2133600"/>
            <a:ext cx="3581400" cy="5016757"/>
          </a:xfrm>
          <a:prstGeom prst="rect">
            <a:avLst/>
          </a:prstGeom>
          <a:noFill/>
        </p:spPr>
        <p:txBody>
          <a:bodyPr wrap="square" rtlCol="0">
            <a:spAutoFit/>
          </a:bodyPr>
          <a:lstStyle/>
          <a:p>
            <a:r>
              <a:rPr lang="en-US" dirty="0" smtClean="0"/>
              <a:t>-  Moving deck</a:t>
            </a:r>
          </a:p>
          <a:p>
            <a:r>
              <a:rPr lang="en-US" dirty="0" smtClean="0"/>
              <a:t>-  Confined space</a:t>
            </a:r>
          </a:p>
          <a:p>
            <a:r>
              <a:rPr lang="en-US" dirty="0" smtClean="0"/>
              <a:t>-  Obstacles</a:t>
            </a:r>
          </a:p>
          <a:p>
            <a:r>
              <a:rPr lang="en-US" dirty="0" smtClean="0"/>
              <a:t>-  Cold/heat/wet</a:t>
            </a:r>
          </a:p>
          <a:p>
            <a:pPr marL="457200" indent="-457200">
              <a:buFontTx/>
              <a:buChar char="-"/>
            </a:pPr>
            <a:r>
              <a:rPr lang="en-US" dirty="0" smtClean="0"/>
              <a:t>Long hours</a:t>
            </a:r>
          </a:p>
          <a:p>
            <a:pPr marL="457200" indent="-457200">
              <a:buFontTx/>
              <a:buChar char="-"/>
            </a:pPr>
            <a:r>
              <a:rPr lang="en-US" dirty="0" smtClean="0"/>
              <a:t>Poor diet/sleep</a:t>
            </a:r>
          </a:p>
          <a:p>
            <a:pPr marL="457200" indent="-457200">
              <a:buFontTx/>
              <a:buChar char="-"/>
            </a:pPr>
            <a:r>
              <a:rPr lang="en-US" dirty="0"/>
              <a:t>Work is home</a:t>
            </a:r>
          </a:p>
          <a:p>
            <a:endParaRPr lang="en-US" dirty="0" smtClean="0"/>
          </a:p>
          <a:p>
            <a:pPr marL="457200" indent="-457200">
              <a:buFontTx/>
              <a:buChar char="-"/>
            </a:pPr>
            <a:endParaRPr lang="en-US" dirty="0" smtClean="0"/>
          </a:p>
          <a:p>
            <a:pPr marL="457200" indent="-457200">
              <a:buFontTx/>
              <a:buChar char="-"/>
            </a:pPr>
            <a:endParaRPr lang="en-US" dirty="0"/>
          </a:p>
        </p:txBody>
      </p:sp>
      <p:sp>
        <p:nvSpPr>
          <p:cNvPr id="3" name="TextBox 2"/>
          <p:cNvSpPr txBox="1"/>
          <p:nvPr/>
        </p:nvSpPr>
        <p:spPr>
          <a:xfrm>
            <a:off x="685800" y="6019800"/>
            <a:ext cx="8229600" cy="584776"/>
          </a:xfrm>
          <a:prstGeom prst="rect">
            <a:avLst/>
          </a:prstGeom>
          <a:noFill/>
        </p:spPr>
        <p:txBody>
          <a:bodyPr wrap="square" rtlCol="0">
            <a:spAutoFit/>
          </a:bodyPr>
          <a:lstStyle/>
          <a:p>
            <a:r>
              <a:rPr lang="en-US" b="1" dirty="0" smtClean="0"/>
              <a:t>A challenging ergonomic environment!</a:t>
            </a:r>
            <a:endParaRPr lang="en-US" b="1" dirty="0"/>
          </a:p>
        </p:txBody>
      </p:sp>
      <p:pic>
        <p:nvPicPr>
          <p:cNvPr id="8" name="Picture 1" descr="SalmonSeinerDzuga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600" y="2209800"/>
            <a:ext cx="4495800" cy="36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12577EE1-2CCF-2A4F-882D-1D0CA5C18E3F}" type="slidenum">
              <a:rPr lang="en-US" sz="1400"/>
              <a:pPr/>
              <a:t>5</a:t>
            </a:fld>
            <a:endParaRPr lang="en-US" sz="1400"/>
          </a:p>
        </p:txBody>
      </p:sp>
      <p:sp>
        <p:nvSpPr>
          <p:cNvPr id="35842" name="TextBox 2"/>
          <p:cNvSpPr txBox="1">
            <a:spLocks noChangeArrowheads="1"/>
          </p:cNvSpPr>
          <p:nvPr/>
        </p:nvSpPr>
        <p:spPr bwMode="auto">
          <a:xfrm>
            <a:off x="609600" y="609600"/>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sz="3600" b="1" dirty="0"/>
              <a:t>…plus fishermen need to work on…</a:t>
            </a:r>
          </a:p>
        </p:txBody>
      </p:sp>
      <p:sp>
        <p:nvSpPr>
          <p:cNvPr id="35843" name="TextBox 3"/>
          <p:cNvSpPr txBox="1">
            <a:spLocks noChangeArrowheads="1"/>
          </p:cNvSpPr>
          <p:nvPr/>
        </p:nvSpPr>
        <p:spPr bwMode="auto">
          <a:xfrm>
            <a:off x="685800" y="1676400"/>
            <a:ext cx="50292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buFontTx/>
              <a:buChar char="-"/>
            </a:pPr>
            <a:r>
              <a:rPr lang="en-US" dirty="0"/>
              <a:t>Electrical systems</a:t>
            </a:r>
          </a:p>
          <a:p>
            <a:pPr>
              <a:buFontTx/>
              <a:buChar char="-"/>
            </a:pPr>
            <a:r>
              <a:rPr lang="en-US" dirty="0"/>
              <a:t>Engine mechanics</a:t>
            </a:r>
          </a:p>
          <a:p>
            <a:pPr>
              <a:buFontTx/>
              <a:buChar char="-"/>
            </a:pPr>
            <a:r>
              <a:rPr lang="en-US" dirty="0"/>
              <a:t>Hull maintenance	</a:t>
            </a:r>
          </a:p>
          <a:p>
            <a:pPr>
              <a:buFontTx/>
              <a:buChar char="-"/>
            </a:pPr>
            <a:r>
              <a:rPr lang="en-US" dirty="0"/>
              <a:t>Refrigeration</a:t>
            </a:r>
          </a:p>
          <a:p>
            <a:pPr>
              <a:buFontTx/>
              <a:buChar char="-"/>
            </a:pPr>
            <a:r>
              <a:rPr lang="en-US" dirty="0"/>
              <a:t>Fishing gear</a:t>
            </a:r>
          </a:p>
          <a:p>
            <a:pPr>
              <a:buFontTx/>
              <a:buChar char="-"/>
            </a:pPr>
            <a:r>
              <a:rPr lang="en-US" dirty="0"/>
              <a:t>Hydraulics</a:t>
            </a:r>
          </a:p>
          <a:p>
            <a:pPr>
              <a:buFontTx/>
              <a:buChar char="-"/>
            </a:pPr>
            <a:r>
              <a:rPr lang="en-US" dirty="0"/>
              <a:t>Carpentry</a:t>
            </a:r>
          </a:p>
          <a:p>
            <a:pPr>
              <a:buFontTx/>
              <a:buChar char="-"/>
            </a:pPr>
            <a:r>
              <a:rPr lang="en-US" dirty="0" smtClean="0"/>
              <a:t>Plumbing</a:t>
            </a:r>
          </a:p>
          <a:p>
            <a:pPr>
              <a:buFontTx/>
              <a:buChar char="-"/>
            </a:pPr>
            <a:r>
              <a:rPr lang="en-US" dirty="0" smtClean="0"/>
              <a:t>Hand/power tools</a:t>
            </a:r>
            <a:endParaRPr lang="en-US" dirty="0"/>
          </a:p>
          <a:p>
            <a:pPr>
              <a:buFontTx/>
              <a:buChar char="-"/>
            </a:pPr>
            <a:r>
              <a:rPr lang="en-US" dirty="0"/>
              <a:t>Welding….and more!</a:t>
            </a:r>
          </a:p>
          <a:p>
            <a:pPr>
              <a:buFontTx/>
              <a:buChar char="-"/>
            </a:pPr>
            <a:endParaRPr lang="en-US" dirty="0"/>
          </a:p>
          <a:p>
            <a:pPr>
              <a:buFontTx/>
              <a:buChar char="-"/>
            </a:pPr>
            <a:endParaRPr lang="en-US" dirty="0"/>
          </a:p>
          <a:p>
            <a:pPr>
              <a:buFontTx/>
              <a:buChar char="-"/>
            </a:pPr>
            <a:endParaRPr lang="en-US" dirty="0"/>
          </a:p>
          <a:p>
            <a:pPr>
              <a:buFontTx/>
              <a:buChar char="-"/>
            </a:pPr>
            <a:endParaRPr lang="en-US" dirty="0"/>
          </a:p>
          <a:p>
            <a:endParaRPr lang="en-US" dirty="0"/>
          </a:p>
        </p:txBody>
      </p:sp>
      <p:pic>
        <p:nvPicPr>
          <p:cNvPr id="6" name="Picture 5" descr="tool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10200" y="1879600"/>
            <a:ext cx="3448050" cy="4597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9A559C97-4EE0-E14F-BE5F-D457E34183EE}" type="slidenum">
              <a:rPr lang="en-US" sz="1400"/>
              <a:pPr/>
              <a:t>6</a:t>
            </a:fld>
            <a:endParaRPr lang="en-US" sz="1400"/>
          </a:p>
        </p:txBody>
      </p:sp>
      <p:sp>
        <p:nvSpPr>
          <p:cNvPr id="38915" name="Text Box 1026"/>
          <p:cNvSpPr txBox="1">
            <a:spLocks noChangeArrowheads="1"/>
          </p:cNvSpPr>
          <p:nvPr/>
        </p:nvSpPr>
        <p:spPr bwMode="auto">
          <a:xfrm>
            <a:off x="685800" y="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a:r>
              <a:rPr lang="en-US" sz="3600" b="1"/>
              <a:t>Musculoskeletal Disorders (MSDs)</a:t>
            </a:r>
          </a:p>
          <a:p>
            <a:pPr algn="ctr"/>
            <a:r>
              <a:rPr lang="en-US" sz="3600" b="1"/>
              <a:t>in Commercial Fishing:</a:t>
            </a:r>
            <a:endParaRPr lang="en-US" sz="900" b="1"/>
          </a:p>
          <a:p>
            <a:pPr algn="ctr"/>
            <a:endParaRPr lang="en-US" sz="1600" b="1"/>
          </a:p>
        </p:txBody>
      </p:sp>
      <p:sp>
        <p:nvSpPr>
          <p:cNvPr id="38916" name="Text Box 1028"/>
          <p:cNvSpPr txBox="1">
            <a:spLocks noChangeArrowheads="1"/>
          </p:cNvSpPr>
          <p:nvPr/>
        </p:nvSpPr>
        <p:spPr bwMode="auto">
          <a:xfrm>
            <a:off x="685800" y="1676400"/>
            <a:ext cx="8229600" cy="59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sz="2800" b="1" dirty="0"/>
              <a:t>Alaska </a:t>
            </a:r>
            <a:r>
              <a:rPr lang="en-US" sz="2800" b="1" dirty="0" smtClean="0"/>
              <a:t>Fishermen’s Fund </a:t>
            </a:r>
            <a:r>
              <a:rPr lang="en-US" altLang="ja-JP" sz="2800" b="1" dirty="0" smtClean="0"/>
              <a:t>data </a:t>
            </a:r>
            <a:r>
              <a:rPr lang="en-US" altLang="ja-JP" sz="2800" b="1" dirty="0"/>
              <a:t>indicates @ 40% of claims due to strains, sprains, MSDs, and Carpal Tunnel Syndrome (CTS). - </a:t>
            </a:r>
            <a:r>
              <a:rPr lang="en-US" altLang="ja-JP" sz="2400" b="1" dirty="0"/>
              <a:t>2009-2012 </a:t>
            </a:r>
          </a:p>
          <a:p>
            <a:endParaRPr lang="en-US" altLang="ja-JP" sz="2800" b="1" dirty="0"/>
          </a:p>
          <a:p>
            <a:r>
              <a:rPr lang="en-US" altLang="ja-JP" sz="2800" b="1" dirty="0"/>
              <a:t>In </a:t>
            </a:r>
            <a:r>
              <a:rPr lang="en-US" altLang="ja-JP" sz="2800" b="1" dirty="0" smtClean="0"/>
              <a:t>North Carolina </a:t>
            </a:r>
            <a:r>
              <a:rPr lang="en-US" altLang="ja-JP" sz="2800" b="1" dirty="0"/>
              <a:t>39% had a traumatic injury in 12 months. 50% strains, sprains, CTS; 70% due to lifting/moving; 18% said it limited work ability. </a:t>
            </a:r>
          </a:p>
          <a:p>
            <a:endParaRPr lang="en-US" altLang="ja-JP" sz="2800" b="1" dirty="0"/>
          </a:p>
          <a:p>
            <a:r>
              <a:rPr lang="en-US" sz="2800" b="1" dirty="0"/>
              <a:t>1/2 of Swedish fishermen had low </a:t>
            </a:r>
            <a:r>
              <a:rPr lang="en-US" sz="2800" b="1" dirty="0" smtClean="0"/>
              <a:t>back</a:t>
            </a:r>
          </a:p>
          <a:p>
            <a:r>
              <a:rPr lang="en-US" sz="2800" b="1" dirty="0" smtClean="0"/>
              <a:t>pain </a:t>
            </a:r>
            <a:r>
              <a:rPr lang="en-US" sz="2800" b="1" dirty="0"/>
              <a:t>in last 12 months</a:t>
            </a:r>
            <a:r>
              <a:rPr lang="en-US" sz="2800" b="1" dirty="0" smtClean="0"/>
              <a:t>. 2</a:t>
            </a:r>
            <a:r>
              <a:rPr lang="en-US" sz="2800" b="1" dirty="0"/>
              <a:t>/3 of New Zealand fishermen have lower back problems.</a:t>
            </a:r>
          </a:p>
          <a:p>
            <a:endParaRPr lang="en-US" altLang="ja-JP" sz="2800" b="1" dirty="0"/>
          </a:p>
          <a:p>
            <a:pPr algn="ctr"/>
            <a:endParaRPr lang="en-US" sz="1400" b="1" dirty="0"/>
          </a:p>
        </p:txBody>
      </p:sp>
      <p:pic>
        <p:nvPicPr>
          <p:cNvPr id="3" name="Picture 2" descr="glo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48600" y="4572000"/>
            <a:ext cx="1143000" cy="1524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b="1" dirty="0" smtClean="0">
                <a:solidFill>
                  <a:srgbClr val="000000"/>
                </a:solidFill>
                <a:latin typeface="Helvetica" charset="0"/>
                <a:ea typeface="ＭＳ Ｐゴシック" charset="0"/>
                <a:cs typeface="ＭＳ Ｐゴシック" charset="0"/>
              </a:rPr>
              <a:t>Prevention: cheaper than the cure</a:t>
            </a:r>
            <a:endParaRPr lang="en-US" b="1" dirty="0">
              <a:solidFill>
                <a:srgbClr val="000000"/>
              </a:solidFill>
              <a:latin typeface="Helvetica" charset="0"/>
              <a:ea typeface="ＭＳ Ｐゴシック" charset="0"/>
              <a:cs typeface="ＭＳ Ｐゴシック" charset="0"/>
            </a:endParaRPr>
          </a:p>
        </p:txBody>
      </p:sp>
      <p:sp>
        <p:nvSpPr>
          <p:cNvPr id="4096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3D98D720-DE2F-7B42-859F-3768FEFF7389}" type="slidenum">
              <a:rPr lang="en-US" sz="1400"/>
              <a:pPr/>
              <a:t>7</a:t>
            </a:fld>
            <a:endParaRPr lang="en-US" sz="1400"/>
          </a:p>
        </p:txBody>
      </p:sp>
      <p:sp>
        <p:nvSpPr>
          <p:cNvPr id="40963" name="TextBox 3"/>
          <p:cNvSpPr txBox="1">
            <a:spLocks noChangeArrowheads="1"/>
          </p:cNvSpPr>
          <p:nvPr/>
        </p:nvSpPr>
        <p:spPr bwMode="auto">
          <a:xfrm>
            <a:off x="533400" y="1752600"/>
            <a:ext cx="75438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r>
              <a:rPr lang="en-US" altLang="ja-JP" b="1" dirty="0" smtClean="0"/>
              <a:t>Then</a:t>
            </a:r>
            <a:r>
              <a:rPr lang="en-US" altLang="ja-JP" b="1" dirty="0"/>
              <a:t>: (</a:t>
            </a:r>
            <a:r>
              <a:rPr lang="en-US" altLang="ja-JP" b="1" dirty="0" err="1"/>
              <a:t>DePalma</a:t>
            </a:r>
            <a:r>
              <a:rPr lang="en-US" altLang="ja-JP" b="1" dirty="0"/>
              <a:t> &amp; Rothman, 1970)</a:t>
            </a:r>
          </a:p>
          <a:p>
            <a:r>
              <a:rPr lang="ja-JP" altLang="en-US" b="1" dirty="0" smtClean="0"/>
              <a:t>“</a:t>
            </a:r>
            <a:r>
              <a:rPr lang="en-US" altLang="ja-JP" b="1" dirty="0"/>
              <a:t>No operation in the field of surgery leaves in its wake more human wreckage than surgery on the lumbar disks</a:t>
            </a:r>
            <a:r>
              <a:rPr lang="ja-JP" altLang="en-US" b="1" dirty="0"/>
              <a:t>”</a:t>
            </a:r>
            <a:r>
              <a:rPr lang="en-US" altLang="ja-JP" b="1" dirty="0" smtClean="0"/>
              <a:t>-</a:t>
            </a:r>
            <a:endParaRPr lang="en-US" altLang="ja-JP" b="1" dirty="0"/>
          </a:p>
          <a:p>
            <a:endParaRPr lang="en-US" b="1" dirty="0" smtClean="0"/>
          </a:p>
          <a:p>
            <a:r>
              <a:rPr lang="en-US" b="1" dirty="0" smtClean="0"/>
              <a:t>Now</a:t>
            </a:r>
            <a:r>
              <a:rPr lang="en-US" b="1" dirty="0"/>
              <a:t>: (</a:t>
            </a:r>
            <a:r>
              <a:rPr lang="en-US" b="1" dirty="0" err="1"/>
              <a:t>Weinsten</a:t>
            </a:r>
            <a:r>
              <a:rPr lang="en-US" b="1" dirty="0"/>
              <a:t> et al; 2006</a:t>
            </a:r>
            <a:r>
              <a:rPr lang="en-US" b="1" dirty="0" smtClean="0"/>
              <a:t>)</a:t>
            </a:r>
            <a:endParaRPr lang="en-US" b="1" dirty="0"/>
          </a:p>
          <a:p>
            <a:r>
              <a:rPr lang="en-US" b="1" dirty="0"/>
              <a:t>Surgical success rates for </a:t>
            </a:r>
          </a:p>
          <a:p>
            <a:r>
              <a:rPr lang="en-US" b="1" dirty="0" smtClean="0"/>
              <a:t>Disc surgery= </a:t>
            </a:r>
            <a:r>
              <a:rPr lang="en-US" b="1" dirty="0"/>
              <a:t>42.6% </a:t>
            </a:r>
            <a:r>
              <a:rPr lang="en-US" b="1" dirty="0" err="1"/>
              <a:t>vs</a:t>
            </a:r>
            <a:r>
              <a:rPr lang="en-US" b="1" dirty="0"/>
              <a:t> 32.4% for </a:t>
            </a:r>
            <a:endParaRPr lang="en-US" b="1" dirty="0" smtClean="0"/>
          </a:p>
          <a:p>
            <a:r>
              <a:rPr lang="en-US" b="1" dirty="0" smtClean="0"/>
              <a:t>non</a:t>
            </a:r>
            <a:r>
              <a:rPr lang="en-US" b="1" dirty="0"/>
              <a:t>-</a:t>
            </a:r>
            <a:r>
              <a:rPr lang="en-US" b="1" dirty="0" smtClean="0"/>
              <a:t>operative</a:t>
            </a:r>
            <a:endParaRPr lang="en-US" dirty="0"/>
          </a:p>
        </p:txBody>
      </p:sp>
      <p:pic>
        <p:nvPicPr>
          <p:cNvPr id="2" name="Picture 1" descr="backsor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9000" y="3759200"/>
            <a:ext cx="1581150" cy="2108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12"/>
          </p:nvPr>
        </p:nvSpPr>
        <p:spPr>
          <a:noFill/>
        </p:spPr>
        <p:txBody>
          <a:bodyPr/>
          <a:lstStyle/>
          <a:p>
            <a:fld id="{0639BAC0-9679-C142-9A0C-335B14AC93C5}" type="slidenum">
              <a:rPr lang="en-US"/>
              <a:pPr/>
              <a:t>8</a:t>
            </a:fld>
            <a:endParaRPr lang="en-US"/>
          </a:p>
        </p:txBody>
      </p:sp>
      <p:sp>
        <p:nvSpPr>
          <p:cNvPr id="44034" name="TextBox 3"/>
          <p:cNvSpPr txBox="1">
            <a:spLocks noChangeArrowheads="1"/>
          </p:cNvSpPr>
          <p:nvPr/>
        </p:nvSpPr>
        <p:spPr bwMode="auto">
          <a:xfrm>
            <a:off x="762000" y="304800"/>
            <a:ext cx="7543800" cy="1200150"/>
          </a:xfrm>
          <a:prstGeom prst="rect">
            <a:avLst/>
          </a:prstGeom>
          <a:noFill/>
          <a:ln w="9525">
            <a:noFill/>
            <a:miter lim="800000"/>
            <a:headEnd/>
            <a:tailEnd/>
          </a:ln>
        </p:spPr>
        <p:txBody>
          <a:bodyPr>
            <a:prstTxWarp prst="textNoShape">
              <a:avLst/>
            </a:prstTxWarp>
            <a:spAutoFit/>
          </a:bodyPr>
          <a:lstStyle/>
          <a:p>
            <a:pPr algn="ctr"/>
            <a:r>
              <a:rPr lang="en-US" sz="4400" b="1" dirty="0" err="1"/>
              <a:t>Musclo</a:t>
            </a:r>
            <a:r>
              <a:rPr lang="en-US" sz="4400" b="1" dirty="0"/>
              <a:t>-skeletal system-</a:t>
            </a:r>
          </a:p>
          <a:p>
            <a:pPr algn="ctr"/>
            <a:r>
              <a:rPr lang="en-US" sz="2800" b="1" dirty="0"/>
              <a:t>Your </a:t>
            </a:r>
            <a:r>
              <a:rPr lang="en-US" sz="2800" b="1" dirty="0" smtClean="0"/>
              <a:t>bodies winch </a:t>
            </a:r>
            <a:r>
              <a:rPr lang="en-US" sz="2800" b="1" dirty="0"/>
              <a:t>system</a:t>
            </a:r>
          </a:p>
        </p:txBody>
      </p:sp>
      <p:sp>
        <p:nvSpPr>
          <p:cNvPr id="44035" name="TextBox 4"/>
          <p:cNvSpPr txBox="1">
            <a:spLocks noChangeArrowheads="1"/>
          </p:cNvSpPr>
          <p:nvPr/>
        </p:nvSpPr>
        <p:spPr bwMode="auto">
          <a:xfrm>
            <a:off x="685800" y="1905000"/>
            <a:ext cx="8305800" cy="2246769"/>
          </a:xfrm>
          <a:prstGeom prst="rect">
            <a:avLst/>
          </a:prstGeom>
          <a:noFill/>
          <a:ln w="9525">
            <a:noFill/>
            <a:miter lim="800000"/>
            <a:headEnd/>
            <a:tailEnd/>
          </a:ln>
        </p:spPr>
        <p:txBody>
          <a:bodyPr>
            <a:prstTxWarp prst="textNoShape">
              <a:avLst/>
            </a:prstTxWarp>
            <a:spAutoFit/>
          </a:bodyPr>
          <a:lstStyle/>
          <a:p>
            <a:pPr marL="514350" indent="-514350">
              <a:buFontTx/>
              <a:buAutoNum type="arabicPeriod"/>
            </a:pPr>
            <a:r>
              <a:rPr lang="en-US" sz="2800" b="1" dirty="0" smtClean="0"/>
              <a:t>Muscles are </a:t>
            </a:r>
            <a:r>
              <a:rPr lang="en-US" sz="2800" b="1" dirty="0"/>
              <a:t>the motor (generate force).</a:t>
            </a:r>
          </a:p>
          <a:p>
            <a:pPr marL="514350" indent="-514350">
              <a:buFontTx/>
              <a:buAutoNum type="arabicPeriod"/>
            </a:pPr>
            <a:r>
              <a:rPr lang="en-US" sz="2800" b="1" dirty="0"/>
              <a:t>Tendons are</a:t>
            </a:r>
            <a:r>
              <a:rPr lang="en-US" sz="2800" b="1" dirty="0" smtClean="0"/>
              <a:t> the cables </a:t>
            </a:r>
            <a:r>
              <a:rPr lang="en-US" sz="2800" b="1" dirty="0"/>
              <a:t>(transfer force)</a:t>
            </a:r>
          </a:p>
          <a:p>
            <a:pPr marL="514350" indent="-514350">
              <a:buFontTx/>
              <a:buAutoNum type="arabicPeriod"/>
            </a:pPr>
            <a:r>
              <a:rPr lang="en-US" sz="2800" b="1" dirty="0"/>
              <a:t>Skeletal system is metal </a:t>
            </a:r>
            <a:r>
              <a:rPr lang="en-US" sz="2800" b="1" dirty="0" smtClean="0"/>
              <a:t>framework.</a:t>
            </a:r>
            <a:endParaRPr lang="en-US" sz="2800" b="1" dirty="0"/>
          </a:p>
          <a:p>
            <a:pPr marL="514350" indent="-514350"/>
            <a:r>
              <a:rPr lang="en-US" sz="2800" b="1" dirty="0"/>
              <a:t> </a:t>
            </a:r>
          </a:p>
          <a:p>
            <a:pPr marL="514350" indent="-514350"/>
            <a:endParaRPr lang="en-US" sz="2800" b="1" dirty="0"/>
          </a:p>
        </p:txBody>
      </p:sp>
      <p:pic>
        <p:nvPicPr>
          <p:cNvPr id="44036" name="Picture 1" descr="seining9.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3543300"/>
            <a:ext cx="44196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charset="0"/>
                <a:ea typeface="ＭＳ Ｐゴシック" charset="0"/>
                <a:cs typeface="ＭＳ Ｐゴシック" charset="0"/>
              </a:defRPr>
            </a:lvl1pPr>
            <a:lvl2pPr marL="742950" indent="-285750">
              <a:defRPr sz="3200">
                <a:solidFill>
                  <a:schemeClr val="tx1"/>
                </a:solidFill>
                <a:latin typeface="Helvetica" charset="0"/>
                <a:ea typeface="ＭＳ Ｐゴシック" charset="0"/>
              </a:defRPr>
            </a:lvl2pPr>
            <a:lvl3pPr marL="1143000" indent="-228600">
              <a:defRPr sz="3200">
                <a:solidFill>
                  <a:schemeClr val="tx1"/>
                </a:solidFill>
                <a:latin typeface="Helvetica" charset="0"/>
                <a:ea typeface="ＭＳ Ｐゴシック" charset="0"/>
              </a:defRPr>
            </a:lvl3pPr>
            <a:lvl4pPr marL="1600200" indent="-228600">
              <a:defRPr sz="3200">
                <a:solidFill>
                  <a:schemeClr val="tx1"/>
                </a:solidFill>
                <a:latin typeface="Helvetica" charset="0"/>
                <a:ea typeface="ＭＳ Ｐゴシック" charset="0"/>
              </a:defRPr>
            </a:lvl4pPr>
            <a:lvl5pPr marL="2057400" indent="-22860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fld id="{920B1143-EBF0-4341-8656-EC9E3E7A0C83}" type="slidenum">
              <a:rPr lang="en-US" sz="1400"/>
              <a:pPr/>
              <a:t>9</a:t>
            </a:fld>
            <a:endParaRPr lang="en-US" sz="1400"/>
          </a:p>
        </p:txBody>
      </p:sp>
      <p:sp>
        <p:nvSpPr>
          <p:cNvPr id="45058" name="Rectangle 3"/>
          <p:cNvSpPr>
            <a:spLocks noGrp="1" noChangeArrowheads="1"/>
          </p:cNvSpPr>
          <p:nvPr>
            <p:ph type="body" idx="4294967295"/>
          </p:nvPr>
        </p:nvSpPr>
        <p:spPr>
          <a:xfrm>
            <a:off x="304800" y="1447800"/>
            <a:ext cx="8458200" cy="5562600"/>
          </a:xfrm>
        </p:spPr>
        <p:txBody>
          <a:bodyPr/>
          <a:lstStyle/>
          <a:p>
            <a:pPr lvl="2" eaLnBrk="1" hangingPunct="1">
              <a:lnSpc>
                <a:spcPct val="90000"/>
              </a:lnSpc>
              <a:buFont typeface="Symbol" charset="0"/>
              <a:buChar char="·"/>
            </a:pPr>
            <a:endParaRPr kumimoji="1" lang="en-US" b="1" dirty="0">
              <a:latin typeface="Helvetica" charset="0"/>
              <a:ea typeface="ＭＳ Ｐゴシック" charset="0"/>
            </a:endParaRPr>
          </a:p>
          <a:p>
            <a:pPr eaLnBrk="1" hangingPunct="1">
              <a:lnSpc>
                <a:spcPct val="90000"/>
              </a:lnSpc>
              <a:buClr>
                <a:schemeClr val="tx1"/>
              </a:buClr>
              <a:buFont typeface="Times" charset="0"/>
              <a:buChar char="•"/>
            </a:pPr>
            <a:r>
              <a:rPr kumimoji="1" lang="ja-JP" altLang="en-US" b="1" dirty="0">
                <a:latin typeface="Helvetica" charset="0"/>
                <a:ea typeface="ＭＳ Ｐゴシック" charset="0"/>
                <a:cs typeface="ＭＳ Ｐゴシック" charset="0"/>
              </a:rPr>
              <a:t>“</a:t>
            </a:r>
            <a:r>
              <a:rPr kumimoji="1" lang="en-US" altLang="ja-JP" b="1" dirty="0">
                <a:latin typeface="Helvetica" charset="0"/>
                <a:ea typeface="ＭＳ Ｐゴシック" charset="0"/>
                <a:cs typeface="ＭＳ Ｐゴシック" charset="0"/>
              </a:rPr>
              <a:t>BIG FOUR</a:t>
            </a:r>
            <a:r>
              <a:rPr kumimoji="1" lang="ja-JP" altLang="en-US" b="1" dirty="0">
                <a:latin typeface="Helvetica" charset="0"/>
                <a:ea typeface="ＭＳ Ｐゴシック" charset="0"/>
                <a:cs typeface="ＭＳ Ｐゴシック" charset="0"/>
              </a:rPr>
              <a:t>”</a:t>
            </a:r>
            <a:r>
              <a:rPr kumimoji="1" lang="en-US" altLang="ja-JP" b="1" dirty="0">
                <a:latin typeface="Helvetica" charset="0"/>
                <a:ea typeface="ＭＳ Ｐゴシック" charset="0"/>
                <a:cs typeface="ＭＳ Ｐゴシック" charset="0"/>
              </a:rPr>
              <a:t> RISK FACTORS</a:t>
            </a:r>
          </a:p>
          <a:p>
            <a:pPr lvl="1" eaLnBrk="1" hangingPunct="1">
              <a:lnSpc>
                <a:spcPct val="90000"/>
              </a:lnSpc>
              <a:buClr>
                <a:schemeClr val="tx1"/>
              </a:buClr>
              <a:buFont typeface="Times" charset="0"/>
              <a:buChar char="•"/>
            </a:pPr>
            <a:r>
              <a:rPr kumimoji="1" lang="en-US" b="1" dirty="0">
                <a:latin typeface="Helvetica" charset="0"/>
                <a:ea typeface="ＭＳ Ｐゴシック" charset="0"/>
              </a:rPr>
              <a:t>High Force </a:t>
            </a:r>
          </a:p>
          <a:p>
            <a:pPr lvl="1" eaLnBrk="1" hangingPunct="1">
              <a:lnSpc>
                <a:spcPct val="90000"/>
              </a:lnSpc>
              <a:buClr>
                <a:schemeClr val="tx1"/>
              </a:buClr>
              <a:buFont typeface="Times" charset="0"/>
              <a:buChar char="•"/>
            </a:pPr>
            <a:r>
              <a:rPr kumimoji="1" lang="en-US" b="1" dirty="0" smtClean="0">
                <a:latin typeface="Helvetica" charset="0"/>
                <a:ea typeface="ＭＳ Ｐゴシック" charset="0"/>
              </a:rPr>
              <a:t>Bad </a:t>
            </a:r>
            <a:r>
              <a:rPr kumimoji="1" lang="en-US" b="1" dirty="0">
                <a:latin typeface="Helvetica" charset="0"/>
                <a:ea typeface="ＭＳ Ｐゴシック" charset="0"/>
              </a:rPr>
              <a:t>Posture</a:t>
            </a:r>
          </a:p>
          <a:p>
            <a:pPr lvl="1" eaLnBrk="1" hangingPunct="1">
              <a:lnSpc>
                <a:spcPct val="90000"/>
              </a:lnSpc>
              <a:buClr>
                <a:schemeClr val="tx1"/>
              </a:buClr>
              <a:buFont typeface="Times" charset="0"/>
              <a:buChar char="•"/>
            </a:pPr>
            <a:r>
              <a:rPr kumimoji="1" lang="en-US" b="1" dirty="0">
                <a:latin typeface="Helvetica" charset="0"/>
                <a:ea typeface="ＭＳ Ｐゴシック" charset="0"/>
              </a:rPr>
              <a:t>Exertion Repetition and Duration</a:t>
            </a:r>
          </a:p>
          <a:p>
            <a:pPr lvl="1" eaLnBrk="1" hangingPunct="1">
              <a:lnSpc>
                <a:spcPct val="90000"/>
              </a:lnSpc>
              <a:buClr>
                <a:schemeClr val="tx1"/>
              </a:buClr>
              <a:buFont typeface="Times" charset="0"/>
              <a:buChar char="•"/>
            </a:pPr>
            <a:r>
              <a:rPr kumimoji="1" lang="en-US" b="1" dirty="0" smtClean="0">
                <a:latin typeface="Helvetica" charset="0"/>
                <a:ea typeface="ＭＳ Ｐゴシック" charset="0"/>
              </a:rPr>
              <a:t>Work Shift </a:t>
            </a:r>
            <a:r>
              <a:rPr kumimoji="1" lang="en-US" b="1" dirty="0">
                <a:latin typeface="Helvetica" charset="0"/>
                <a:ea typeface="ＭＳ Ｐゴシック" charset="0"/>
              </a:rPr>
              <a:t>Duration</a:t>
            </a:r>
          </a:p>
          <a:p>
            <a:pPr eaLnBrk="1" hangingPunct="1">
              <a:lnSpc>
                <a:spcPct val="90000"/>
              </a:lnSpc>
              <a:buClr>
                <a:schemeClr val="tx1"/>
              </a:buClr>
              <a:buFont typeface="Times" charset="0"/>
              <a:buChar char="•"/>
            </a:pPr>
            <a:r>
              <a:rPr kumimoji="1" lang="en-US" b="1" dirty="0">
                <a:latin typeface="Helvetica" charset="0"/>
                <a:ea typeface="ＭＳ Ｐゴシック" charset="0"/>
                <a:cs typeface="ＭＳ Ｐゴシック" charset="0"/>
              </a:rPr>
              <a:t>OTHER RISK FACTORS</a:t>
            </a:r>
          </a:p>
          <a:p>
            <a:pPr lvl="1" eaLnBrk="1" hangingPunct="1">
              <a:lnSpc>
                <a:spcPct val="90000"/>
              </a:lnSpc>
              <a:buClr>
                <a:schemeClr val="tx1"/>
              </a:buClr>
              <a:buFont typeface="Times" charset="0"/>
              <a:buChar char="•"/>
            </a:pPr>
            <a:r>
              <a:rPr kumimoji="1" lang="en-US" b="1" dirty="0">
                <a:latin typeface="Helvetica" charset="0"/>
                <a:ea typeface="ＭＳ Ｐゴシック" charset="0"/>
              </a:rPr>
              <a:t>Environment- cold, heat</a:t>
            </a:r>
          </a:p>
          <a:p>
            <a:pPr lvl="1" eaLnBrk="1" hangingPunct="1">
              <a:lnSpc>
                <a:spcPct val="90000"/>
              </a:lnSpc>
              <a:buClr>
                <a:schemeClr val="tx1"/>
              </a:buClr>
              <a:buFont typeface="Times" charset="0"/>
              <a:buChar char="•"/>
            </a:pPr>
            <a:r>
              <a:rPr kumimoji="1" lang="en-US" b="1" dirty="0">
                <a:latin typeface="Helvetica" charset="0"/>
                <a:ea typeface="ＭＳ Ｐゴシック" charset="0"/>
              </a:rPr>
              <a:t>Personal Characteristics- age, BMI, smoking, diet, </a:t>
            </a:r>
            <a:r>
              <a:rPr kumimoji="1" lang="en-US" b="1" dirty="0" smtClean="0">
                <a:latin typeface="Helvetica" charset="0"/>
                <a:ea typeface="ＭＳ Ｐゴシック" charset="0"/>
              </a:rPr>
              <a:t>fatigue, supportive</a:t>
            </a:r>
          </a:p>
          <a:p>
            <a:pPr marL="457200" lvl="1" indent="0" eaLnBrk="1" hangingPunct="1">
              <a:lnSpc>
                <a:spcPct val="90000"/>
              </a:lnSpc>
              <a:buClr>
                <a:schemeClr val="tx1"/>
              </a:buClr>
              <a:buNone/>
            </a:pPr>
            <a:r>
              <a:rPr kumimoji="1" lang="en-US" b="1" dirty="0">
                <a:latin typeface="Helvetica" charset="0"/>
                <a:ea typeface="ＭＳ Ｐゴシック" charset="0"/>
              </a:rPr>
              <a:t> </a:t>
            </a:r>
            <a:r>
              <a:rPr kumimoji="1" lang="en-US" b="1" dirty="0" smtClean="0">
                <a:latin typeface="Helvetica" charset="0"/>
                <a:ea typeface="ＭＳ Ｐゴシック" charset="0"/>
              </a:rPr>
              <a:t>  home environment.</a:t>
            </a:r>
            <a:endParaRPr kumimoji="1" lang="en-US" b="1" dirty="0">
              <a:latin typeface="Helvetica" charset="0"/>
              <a:ea typeface="ＭＳ Ｐゴシック" charset="0"/>
            </a:endParaRPr>
          </a:p>
          <a:p>
            <a:pPr lvl="1" eaLnBrk="1" hangingPunct="1">
              <a:lnSpc>
                <a:spcPct val="90000"/>
              </a:lnSpc>
              <a:buFont typeface="Wingdings" charset="0"/>
              <a:buNone/>
            </a:pPr>
            <a:endParaRPr kumimoji="1" lang="en-US" b="1" dirty="0">
              <a:latin typeface="Helvetica" charset="0"/>
              <a:ea typeface="ＭＳ Ｐゴシック" charset="0"/>
            </a:endParaRPr>
          </a:p>
        </p:txBody>
      </p:sp>
      <p:sp>
        <p:nvSpPr>
          <p:cNvPr id="45059" name="Rectangle 7"/>
          <p:cNvSpPr>
            <a:spLocks noGrp="1" noChangeArrowheads="1"/>
          </p:cNvSpPr>
          <p:nvPr>
            <p:ph type="title"/>
          </p:nvPr>
        </p:nvSpPr>
        <p:spPr>
          <a:xfrm>
            <a:off x="762000" y="381000"/>
            <a:ext cx="8382000" cy="1295400"/>
          </a:xfrm>
        </p:spPr>
        <p:txBody>
          <a:bodyPr/>
          <a:lstStyle/>
          <a:p>
            <a:pPr eaLnBrk="1" hangingPunct="1"/>
            <a:r>
              <a:rPr kumimoji="1" lang="en-US" sz="3600" b="1">
                <a:solidFill>
                  <a:schemeClr val="tx1"/>
                </a:solidFill>
                <a:latin typeface="Helvetica" charset="0"/>
                <a:ea typeface="ＭＳ Ｐゴシック" charset="0"/>
                <a:cs typeface="ＭＳ Ｐゴシック" charset="0"/>
              </a:rPr>
              <a:t/>
            </a:r>
            <a:br>
              <a:rPr kumimoji="1" lang="en-US" sz="3600" b="1">
                <a:solidFill>
                  <a:schemeClr val="tx1"/>
                </a:solidFill>
                <a:latin typeface="Helvetica" charset="0"/>
                <a:ea typeface="ＭＳ Ｐゴシック" charset="0"/>
                <a:cs typeface="ＭＳ Ｐゴシック" charset="0"/>
              </a:rPr>
            </a:br>
            <a:r>
              <a:rPr kumimoji="1" lang="en-US" sz="3600" b="1">
                <a:solidFill>
                  <a:schemeClr val="tx1"/>
                </a:solidFill>
                <a:latin typeface="Helvetica" charset="0"/>
                <a:ea typeface="ＭＳ Ｐゴシック" charset="0"/>
                <a:cs typeface="ＭＳ Ｐゴシック" charset="0"/>
              </a:rPr>
              <a:t>Risk Factors for </a:t>
            </a:r>
            <a:r>
              <a:rPr kumimoji="1" lang="ja-JP" altLang="en-US" sz="3600" b="1">
                <a:solidFill>
                  <a:schemeClr val="tx1"/>
                </a:solidFill>
                <a:latin typeface="Helvetica" charset="0"/>
                <a:ea typeface="ＭＳ Ｐゴシック" charset="0"/>
                <a:cs typeface="ＭＳ Ｐゴシック" charset="0"/>
              </a:rPr>
              <a:t>“</a:t>
            </a:r>
            <a:r>
              <a:rPr kumimoji="1" lang="en-US" altLang="ja-JP" sz="3600" b="1">
                <a:solidFill>
                  <a:schemeClr val="tx1"/>
                </a:solidFill>
                <a:latin typeface="Helvetica" charset="0"/>
                <a:ea typeface="ＭＳ Ｐゴシック" charset="0"/>
                <a:cs typeface="ＭＳ Ｐゴシック" charset="0"/>
              </a:rPr>
              <a:t>Ergonomic Injuries</a:t>
            </a:r>
            <a:r>
              <a:rPr kumimoji="1" lang="ja-JP" altLang="en-US" sz="3600" b="1">
                <a:solidFill>
                  <a:schemeClr val="tx1"/>
                </a:solidFill>
                <a:latin typeface="Helvetica" charset="0"/>
                <a:ea typeface="ＭＳ Ｐゴシック" charset="0"/>
                <a:cs typeface="ＭＳ Ｐゴシック" charset="0"/>
              </a:rPr>
              <a:t>”</a:t>
            </a:r>
            <a:r>
              <a:rPr kumimoji="1" lang="en-US" altLang="ja-JP" sz="3600" b="1">
                <a:solidFill>
                  <a:schemeClr val="tx1"/>
                </a:solidFill>
                <a:latin typeface="Helvetica" charset="0"/>
                <a:ea typeface="ＭＳ Ｐゴシック" charset="0"/>
                <a:cs typeface="ＭＳ Ｐゴシック" charset="0"/>
              </a:rPr>
              <a:t> (Musculoskeletal Disorders - MSDs)</a:t>
            </a:r>
            <a:endParaRPr kumimoji="1" lang="en-US" sz="3600">
              <a:latin typeface="Helvetica" charset="0"/>
              <a:ea typeface="ＭＳ Ｐゴシック" charset="0"/>
              <a:cs typeface="ＭＳ Ｐゴシック" charset="0"/>
            </a:endParaRPr>
          </a:p>
        </p:txBody>
      </p:sp>
      <p:pic>
        <p:nvPicPr>
          <p:cNvPr id="2" name="Picture 1" descr="slimeline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00850" y="1905000"/>
            <a:ext cx="2343150" cy="3124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Helvetica"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Helvetica" pitchFamily="-8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Helvetica"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Helvetica" pitchFamily="-8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LAPTOP HD:Users:donbloswick:Desktop:MISC DESKTOP:Microsoft Office 2004:Templates:Presentations:Designs:Bold Stripes</Template>
  <TotalTime>8807</TotalTime>
  <Words>2367</Words>
  <Application>Microsoft Office PowerPoint</Application>
  <PresentationFormat>On-screen Show (4:3)</PresentationFormat>
  <Paragraphs>321</Paragraphs>
  <Slides>38</Slides>
  <Notes>34</Notes>
  <HiddenSlides>0</HiddenSlides>
  <MMClips>1</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Bold Stripes</vt:lpstr>
      <vt:lpstr>Blank Presentation</vt:lpstr>
      <vt:lpstr>PowerPoint Presentation</vt:lpstr>
      <vt:lpstr>Susan Harwood project</vt:lpstr>
      <vt:lpstr>Ergonomics </vt:lpstr>
      <vt:lpstr>PowerPoint Presentation</vt:lpstr>
      <vt:lpstr>PowerPoint Presentation</vt:lpstr>
      <vt:lpstr>PowerPoint Presentation</vt:lpstr>
      <vt:lpstr>Prevention: cheaper than the cure</vt:lpstr>
      <vt:lpstr>PowerPoint Presentation</vt:lpstr>
      <vt:lpstr> Risk Factors for “Ergonomic Injuries” (Musculoskeletal Disorders - MSDs)</vt:lpstr>
      <vt:lpstr>PowerPoint Presentation</vt:lpstr>
      <vt:lpstr> Musculoskeletal Injuries Section 1: Back (and shoulder)</vt:lpstr>
      <vt:lpstr>Back Anatomy</vt:lpstr>
      <vt:lpstr>Spinal Disc Anatomy</vt:lpstr>
      <vt:lpstr>   5 risk factors of musculoskeletal back injury: </vt:lpstr>
      <vt:lpstr>PowerPoint Presentation</vt:lpstr>
      <vt:lpstr>  1 &amp; 2 Stress from force and posture. </vt:lpstr>
      <vt:lpstr>1. Force and 2. posture cause biomechanical stress. Stress is also increased due to ……  </vt:lpstr>
      <vt:lpstr>Compressive Force</vt:lpstr>
      <vt:lpstr>Compressive Force</vt:lpstr>
      <vt:lpstr>Similar Compressive Force</vt:lpstr>
      <vt:lpstr>The Lever, Fulcrum &amp; Force</vt:lpstr>
      <vt:lpstr>Compressive Force</vt:lpstr>
      <vt:lpstr>PowerPoint Presentation</vt:lpstr>
      <vt:lpstr>PowerPoint Presentation</vt:lpstr>
      <vt:lpstr>National Institute for Occupational Safety &amp; Health (NIOSH)</vt:lpstr>
      <vt:lpstr>PowerPoint Presentation</vt:lpstr>
      <vt:lpstr>PowerPoint Presentation</vt:lpstr>
      <vt:lpstr>PowerPoint Presentation</vt:lpstr>
      <vt:lpstr>Low-Back Stress</vt:lpstr>
      <vt:lpstr>Low-Back Stress</vt:lpstr>
      <vt:lpstr>Low-Back stress</vt:lpstr>
      <vt:lpstr>   Effort Repetition and Task Duration  (Physical Stress)    2. Physiological Stress</vt:lpstr>
      <vt:lpstr>Other Things to Think About: Two person lift</vt:lpstr>
      <vt:lpstr>Other Things to Think About: Lift end of Board</vt:lpstr>
      <vt:lpstr>Other Things to Think About: Environmental Conditions</vt:lpstr>
      <vt:lpstr>BACK BELTS?</vt:lpstr>
      <vt:lpstr>PowerPoint Presentation</vt:lpstr>
      <vt:lpstr>PowerPoint Presentation</vt:lpstr>
    </vt:vector>
  </TitlesOfParts>
  <Company>University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Nathan Rocks America</dc:title>
  <dc:creator>Richard Sesek</dc:creator>
  <cp:lastModifiedBy>Vosburgh, Linda - OSHA</cp:lastModifiedBy>
  <cp:revision>1152</cp:revision>
  <cp:lastPrinted>2013-12-24T02:05:04Z</cp:lastPrinted>
  <dcterms:created xsi:type="dcterms:W3CDTF">2013-03-28T19:30:40Z</dcterms:created>
  <dcterms:modified xsi:type="dcterms:W3CDTF">2014-05-06T15:22:02Z</dcterms:modified>
</cp:coreProperties>
</file>