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handoutMasterIdLst>
    <p:handoutMasterId r:id="rId132"/>
  </p:handoutMasterIdLst>
  <p:sldIdLst>
    <p:sldId id="666" r:id="rId2"/>
    <p:sldId id="667" r:id="rId3"/>
    <p:sldId id="668" r:id="rId4"/>
    <p:sldId id="669"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88" r:id="rId24"/>
    <p:sldId id="689" r:id="rId25"/>
    <p:sldId id="690" r:id="rId26"/>
    <p:sldId id="691" r:id="rId27"/>
    <p:sldId id="692" r:id="rId28"/>
    <p:sldId id="693" r:id="rId29"/>
    <p:sldId id="694" r:id="rId30"/>
    <p:sldId id="695" r:id="rId31"/>
    <p:sldId id="696" r:id="rId32"/>
    <p:sldId id="697" r:id="rId33"/>
    <p:sldId id="698" r:id="rId34"/>
    <p:sldId id="699" r:id="rId35"/>
    <p:sldId id="700" r:id="rId36"/>
    <p:sldId id="701" r:id="rId37"/>
    <p:sldId id="702" r:id="rId38"/>
    <p:sldId id="703" r:id="rId39"/>
    <p:sldId id="704" r:id="rId40"/>
    <p:sldId id="705" r:id="rId41"/>
    <p:sldId id="706" r:id="rId42"/>
    <p:sldId id="707" r:id="rId43"/>
    <p:sldId id="708" r:id="rId44"/>
    <p:sldId id="709" r:id="rId45"/>
    <p:sldId id="710" r:id="rId46"/>
    <p:sldId id="711" r:id="rId47"/>
    <p:sldId id="712" r:id="rId48"/>
    <p:sldId id="713" r:id="rId49"/>
    <p:sldId id="714" r:id="rId50"/>
    <p:sldId id="715" r:id="rId51"/>
    <p:sldId id="716" r:id="rId52"/>
    <p:sldId id="717" r:id="rId53"/>
    <p:sldId id="718" r:id="rId54"/>
    <p:sldId id="719" r:id="rId55"/>
    <p:sldId id="720" r:id="rId56"/>
    <p:sldId id="721" r:id="rId57"/>
    <p:sldId id="722" r:id="rId58"/>
    <p:sldId id="723" r:id="rId59"/>
    <p:sldId id="724" r:id="rId60"/>
    <p:sldId id="725" r:id="rId61"/>
    <p:sldId id="656" r:id="rId62"/>
    <p:sldId id="657" r:id="rId63"/>
    <p:sldId id="658" r:id="rId64"/>
    <p:sldId id="659" r:id="rId65"/>
    <p:sldId id="660" r:id="rId66"/>
    <p:sldId id="661" r:id="rId67"/>
    <p:sldId id="662" r:id="rId68"/>
    <p:sldId id="664" r:id="rId69"/>
    <p:sldId id="428" r:id="rId70"/>
    <p:sldId id="339" r:id="rId71"/>
    <p:sldId id="342" r:id="rId72"/>
    <p:sldId id="592" r:id="rId73"/>
    <p:sldId id="547" r:id="rId74"/>
    <p:sldId id="346" r:id="rId75"/>
    <p:sldId id="347" r:id="rId76"/>
    <p:sldId id="348" r:id="rId77"/>
    <p:sldId id="349" r:id="rId78"/>
    <p:sldId id="556" r:id="rId79"/>
    <p:sldId id="495" r:id="rId80"/>
    <p:sldId id="496" r:id="rId81"/>
    <p:sldId id="465" r:id="rId82"/>
    <p:sldId id="557" r:id="rId83"/>
    <p:sldId id="558" r:id="rId84"/>
    <p:sldId id="350" r:id="rId85"/>
    <p:sldId id="457" r:id="rId86"/>
    <p:sldId id="458" r:id="rId87"/>
    <p:sldId id="355" r:id="rId88"/>
    <p:sldId id="497" r:id="rId89"/>
    <p:sldId id="353" r:id="rId90"/>
    <p:sldId id="549" r:id="rId91"/>
    <p:sldId id="398" r:id="rId92"/>
    <p:sldId id="498" r:id="rId93"/>
    <p:sldId id="499" r:id="rId94"/>
    <p:sldId id="588" r:id="rId95"/>
    <p:sldId id="589" r:id="rId96"/>
    <p:sldId id="548" r:id="rId97"/>
    <p:sldId id="500" r:id="rId98"/>
    <p:sldId id="532" r:id="rId99"/>
    <p:sldId id="533" r:id="rId100"/>
    <p:sldId id="540" r:id="rId101"/>
    <p:sldId id="400" r:id="rId102"/>
    <p:sldId id="501" r:id="rId103"/>
    <p:sldId id="502" r:id="rId104"/>
    <p:sldId id="509" r:id="rId105"/>
    <p:sldId id="590" r:id="rId106"/>
    <p:sldId id="591" r:id="rId107"/>
    <p:sldId id="665" r:id="rId108"/>
    <p:sldId id="504" r:id="rId109"/>
    <p:sldId id="528" r:id="rId110"/>
    <p:sldId id="529" r:id="rId111"/>
    <p:sldId id="530" r:id="rId112"/>
    <p:sldId id="531" r:id="rId113"/>
    <p:sldId id="505" r:id="rId114"/>
    <p:sldId id="506" r:id="rId115"/>
    <p:sldId id="507" r:id="rId116"/>
    <p:sldId id="372" r:id="rId117"/>
    <p:sldId id="373" r:id="rId118"/>
    <p:sldId id="376" r:id="rId119"/>
    <p:sldId id="388" r:id="rId120"/>
    <p:sldId id="358" r:id="rId121"/>
    <p:sldId id="594" r:id="rId122"/>
    <p:sldId id="384" r:id="rId123"/>
    <p:sldId id="595" r:id="rId124"/>
    <p:sldId id="374" r:id="rId125"/>
    <p:sldId id="380" r:id="rId126"/>
    <p:sldId id="727" r:id="rId127"/>
    <p:sldId id="389" r:id="rId128"/>
    <p:sldId id="406" r:id="rId129"/>
    <p:sldId id="726" r:id="rId1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0"/>
    <a:srgbClr val="1FE1C1"/>
    <a:srgbClr val="3FC1B5"/>
    <a:srgbClr val="C2A93E"/>
    <a:srgbClr val="CCFF66"/>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415" autoAdjust="0"/>
    <p:restoredTop sz="88092" autoAdjust="0"/>
  </p:normalViewPr>
  <p:slideViewPr>
    <p:cSldViewPr>
      <p:cViewPr>
        <p:scale>
          <a:sx n="50" d="100"/>
          <a:sy n="50" d="100"/>
        </p:scale>
        <p:origin x="-2338"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38"/>
    </p:cViewPr>
  </p:sorterViewPr>
  <p:notesViewPr>
    <p:cSldViewPr>
      <p:cViewPr>
        <p:scale>
          <a:sx n="66" d="100"/>
          <a:sy n="66" d="100"/>
        </p:scale>
        <p:origin x="-1488" y="24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4"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image" Target="../media/image6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image" Target="../media/image6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3" tIns="46583" rIns="93163" bIns="46583"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3" tIns="46583" rIns="93163" bIns="46583" rtlCol="0"/>
          <a:lstStyle>
            <a:lvl1pPr algn="r">
              <a:defRPr sz="1200">
                <a:latin typeface="Arial" charset="0"/>
              </a:defRPr>
            </a:lvl1pPr>
          </a:lstStyle>
          <a:p>
            <a:pPr>
              <a:defRPr/>
            </a:pPr>
            <a:fld id="{F3F7C39B-567A-4CE8-B2D4-2C60CAD2FE3D}" type="datetimeFigureOut">
              <a:rPr lang="en-US"/>
              <a:pPr>
                <a:defRPr/>
              </a:pPr>
              <a:t>10/19/2017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3" tIns="46583" rIns="93163" bIns="46583"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3" tIns="46583" rIns="93163" bIns="46583" rtlCol="0" anchor="b"/>
          <a:lstStyle>
            <a:lvl1pPr algn="r">
              <a:defRPr sz="1200">
                <a:latin typeface="Arial" charset="0"/>
              </a:defRPr>
            </a:lvl1pPr>
          </a:lstStyle>
          <a:p>
            <a:pPr>
              <a:defRPr/>
            </a:pPr>
            <a:fld id="{5F2B4D43-EF51-46C4-A56F-74EC21077A65}" type="slidenum">
              <a:rPr lang="en-US"/>
              <a:pPr>
                <a:defRPr/>
              </a:pPr>
              <a:t>‹#›</a:t>
            </a:fld>
            <a:endParaRPr lang="en-US" dirty="0"/>
          </a:p>
        </p:txBody>
      </p:sp>
    </p:spTree>
    <p:extLst>
      <p:ext uri="{BB962C8B-B14F-4D97-AF65-F5344CB8AC3E}">
        <p14:creationId xmlns:p14="http://schemas.microsoft.com/office/powerpoint/2010/main" val="301794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3" tIns="46583" rIns="93163" bIns="46583"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3" tIns="46583" rIns="93163" bIns="46583" rtlCol="0"/>
          <a:lstStyle>
            <a:lvl1pPr algn="r">
              <a:defRPr sz="1200">
                <a:latin typeface="Arial" charset="0"/>
              </a:defRPr>
            </a:lvl1pPr>
          </a:lstStyle>
          <a:p>
            <a:pPr>
              <a:defRPr/>
            </a:pPr>
            <a:fld id="{8189FE46-D003-403D-B9E0-9010F9EFE6D2}" type="datetimeFigureOut">
              <a:rPr lang="en-US"/>
              <a:pPr>
                <a:defRPr/>
              </a:pPr>
              <a:t>10/19/2017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3" rIns="93163" bIns="46583"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3" tIns="46583" rIns="93163" bIns="465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3" tIns="46583" rIns="93163" bIns="46583"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3" tIns="46583" rIns="93163" bIns="46583" rtlCol="0" anchor="b"/>
          <a:lstStyle>
            <a:lvl1pPr algn="r">
              <a:defRPr sz="1200">
                <a:latin typeface="Arial" charset="0"/>
              </a:defRPr>
            </a:lvl1pPr>
          </a:lstStyle>
          <a:p>
            <a:pPr>
              <a:defRPr/>
            </a:pPr>
            <a:fld id="{911CB624-AA08-4CB6-99B3-7A0CE6A842FF}" type="slidenum">
              <a:rPr lang="en-US"/>
              <a:pPr>
                <a:defRPr/>
              </a:pPr>
              <a:t>‹#›</a:t>
            </a:fld>
            <a:endParaRPr lang="en-US" dirty="0"/>
          </a:p>
        </p:txBody>
      </p:sp>
    </p:spTree>
    <p:extLst>
      <p:ext uri="{BB962C8B-B14F-4D97-AF65-F5344CB8AC3E}">
        <p14:creationId xmlns:p14="http://schemas.microsoft.com/office/powerpoint/2010/main" val="582956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8E9460-60D9-47E2-9800-F77B2F9ACC5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6644E955-93F2-4539-8CA8-A6AD693D2D11}" type="slidenum">
              <a:rPr lang="fr-CA" sz="1200"/>
              <a:pPr algn="r"/>
              <a:t>10</a:t>
            </a:fld>
            <a:endParaRPr lang="fr-CA" sz="1200"/>
          </a:p>
        </p:txBody>
      </p:sp>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Cuando un ingrediente de toxicidad aguda desconocida se utiliza en una mezcla a una concentración </a:t>
            </a:r>
            <a:r>
              <a:rPr lang="es-ES" u="sng" smtClean="0"/>
              <a:t>&gt;</a:t>
            </a:r>
            <a:r>
              <a:rPr lang="es-ES" smtClean="0"/>
              <a:t> 1%, se requiere en la etiqueta la siguiente indicación</a:t>
            </a:r>
            <a:r>
              <a:rPr lang="es-ES" i="1" smtClean="0"/>
              <a:t>: x por ciento de la mezcla se compone de ingrediente (s) de toxicidad desconocida</a:t>
            </a:r>
          </a:p>
          <a:p>
            <a:endParaRPr lang="en-US" smtClean="0"/>
          </a:p>
          <a:p>
            <a:endParaRPr lang="en-US" smtClean="0"/>
          </a:p>
        </p:txBody>
      </p:sp>
      <p:sp>
        <p:nvSpPr>
          <p:cNvPr id="221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E9FCB2-39F2-472F-9114-27303A7391E3}"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3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D8FF47-9AE7-484A-9D29-75D09D82196A}"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E24E4F-BEB9-4909-BA68-266085A46254}"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1A2F8-A867-4E28-A650-D7A94EEEA67A}"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400" smtClean="0"/>
              <a:t>Estos requisitos propuestos son significativamente diferentes de los existentes en HCS, que permite a fabricantes de productos químicos utilizar un idioma apropiado para transmitir los peligros.</a:t>
            </a:r>
            <a:br>
              <a:rPr lang="es-ES" sz="1400" smtClean="0"/>
            </a:br>
            <a:r>
              <a:rPr lang="es-ES" sz="1400" smtClean="0"/>
              <a:t>El HCS vigente no requiere el uso de pictogramas, palabras específicas de advertencia, o indicaciones de precaución.  El enfoque de regla propuesta mejorará los aspectos de comunicación de la etiqueta y facilitara el cumplimiento al proporcionar la información específica a ser incluida en la clasificación de peligros.</a:t>
            </a:r>
            <a:br>
              <a:rPr lang="es-ES" sz="1400" smtClean="0"/>
            </a:br>
            <a:r>
              <a:rPr lang="es-ES" sz="1400" smtClean="0"/>
              <a:t/>
            </a:r>
            <a:br>
              <a:rPr lang="es-ES" sz="1400" smtClean="0"/>
            </a:br>
            <a:r>
              <a:rPr lang="es-ES" sz="1400" smtClean="0"/>
              <a:t>El GHS utiliza nueve pictogramas para comunicar peligros a la salud, físicos, y ambientales. El HCS propuesto adopta ocho de estos pictogramas, siendo la excepción el pictograma del medio ambiente, ya que los peligros ambientales no están dentro de la jurisdicción de OSHA.</a:t>
            </a:r>
          </a:p>
          <a:p>
            <a:endParaRPr lang="en-US" sz="1400" smtClean="0"/>
          </a:p>
        </p:txBody>
      </p:sp>
      <p:sp>
        <p:nvSpPr>
          <p:cNvPr id="229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158F73-9F47-4C06-B086-8E9ECE1A55BF}"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CC199-7B6D-4638-9711-A29AA63F038D}" type="slidenum">
              <a:rPr lang="fr-CA" smtClean="0"/>
              <a:pPr/>
              <a:t>105</a:t>
            </a:fld>
            <a:endParaRPr lang="fr-CA" smtClean="0"/>
          </a:p>
        </p:txBody>
      </p:sp>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304D5231-2261-43A1-A8CD-CBE6441B4C28}" type="slidenum">
              <a:rPr lang="fr-CA" sz="1200"/>
              <a:pPr algn="r"/>
              <a:t>106</a:t>
            </a:fld>
            <a:endParaRPr lang="fr-CA" sz="1200"/>
          </a:p>
        </p:txBody>
      </p:sp>
      <p:sp>
        <p:nvSpPr>
          <p:cNvPr id="233474" name="Rectangle 2"/>
          <p:cNvSpPr>
            <a:spLocks noGrp="1" noRot="1" noChangeAspect="1" noTextEdit="1"/>
          </p:cNvSpPr>
          <p:nvPr>
            <p:ph type="sldImg"/>
          </p:nvPr>
        </p:nvSpPr>
        <p:spPr bwMode="auto">
          <a:noFill/>
          <a:ln>
            <a:solidFill>
              <a:srgbClr val="000000"/>
            </a:solidFill>
            <a:miter lim="800000"/>
            <a:headEnd/>
            <a:tailEnd/>
          </a:ln>
        </p:spPr>
      </p:sp>
      <p:sp>
        <p:nvSpPr>
          <p:cNvPr id="2334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E3ECB-5D64-476A-B6ED-9DFCA908F0D0}"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Este formato es el mismo que el estándar ANSI en las fichas de seguridad, el cual  es familiar para los empleadores EE.UU..</a:t>
            </a:r>
          </a:p>
          <a:p>
            <a:r>
              <a:rPr lang="es-ES" smtClean="0"/>
              <a:t/>
            </a:r>
            <a:br>
              <a:rPr lang="es-ES" smtClean="0"/>
            </a:br>
            <a:r>
              <a:rPr lang="es-ES" smtClean="0"/>
              <a:t>La HCS actual requiere información similar, pero permite que cualquier formato sea utilizado. Un enfoque uniforme a mejorar la eficacia de la hoja de datos de seguridad, así como facilitar a los empleadores a cumplir</a:t>
            </a:r>
          </a:p>
          <a:p>
            <a:endParaRPr lang="en-US" smtClean="0"/>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24E5F-FDDE-4AF4-ACEE-5976F7713884}"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7AEF7-4F03-4E74-8D65-003217580260}"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D6D8BF-A012-4CCD-AB88-B3B36A7B83AB}" type="slidenum">
              <a:rPr lang="fr-CA" smtClean="0"/>
              <a:pPr/>
              <a:t>11</a:t>
            </a:fld>
            <a:endParaRPr lang="fr-CA" smtClean="0"/>
          </a:p>
        </p:txBody>
      </p:sp>
      <p:sp>
        <p:nvSpPr>
          <p:cNvPr id="37890"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37891"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r>
              <a:rPr lang="es-ES" sz="1400" smtClean="0"/>
              <a:t>La información debe presentarse en más de una manera;  símbolos, palabras, frases, para asegurar la comprensión, incluso para las poblaciones de bajo nivel de alfabetización </a:t>
            </a:r>
            <a:br>
              <a:rPr lang="es-ES" sz="1400" smtClean="0"/>
            </a:br>
            <a:r>
              <a:rPr lang="es-ES" sz="1400" smtClean="0"/>
              <a:t/>
            </a:r>
            <a:br>
              <a:rPr lang="es-ES" sz="1400" smtClean="0"/>
            </a:br>
            <a:r>
              <a:rPr lang="es-ES" sz="1400" smtClean="0"/>
              <a:t>La comprensibilidad de los componentes del sistema deben tener en cuenta los estudios existentes y las evidencias obtenidas de las pruebas.</a:t>
            </a:r>
          </a:p>
          <a:p>
            <a:pPr eaLnBrk="1" hangingPunct="1">
              <a:buFont typeface="Wingdings" pitchFamily="2" charset="2"/>
              <a:buNone/>
            </a:pPr>
            <a:endParaRPr lang="en-CA" sz="1400" smtClean="0"/>
          </a:p>
          <a:p>
            <a:pPr eaLnBrk="1" hangingPunct="1">
              <a:buFont typeface="Wingdings" pitchFamily="2" charset="2"/>
              <a:buNone/>
            </a:pPr>
            <a:endParaRPr lang="en-CA" sz="140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1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8C458E-4718-43EC-9157-7CA7577F61D5}"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8B8F2D-4E8E-4923-8346-63E2E46BB634}"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b="1" smtClean="0"/>
              <a:t>Sección 15. Información reglamentaria (no obligatorio). </a:t>
            </a:r>
          </a:p>
          <a:p>
            <a:r>
              <a:rPr lang="es-ES" smtClean="0"/>
              <a:t>Para ser compatible con SGA  se proporcionan los requisitos de esta sección, pero su cumplimiento esta fuera de la jurisdicción de OSHA.  Sin embargo, OSHA ha pedido comentarios sobre si se debe requerir referencia en esta sección, de las normas de OSHA que rigen el uso del producto en el lugar de trabajo.</a:t>
            </a:r>
          </a:p>
          <a:p>
            <a:endParaRPr lang="en-US" smtClean="0"/>
          </a:p>
        </p:txBody>
      </p:sp>
      <p:sp>
        <p:nvSpPr>
          <p:cNvPr id="245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B5814-E46B-4460-8EFA-C7607AC378A6}"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La capacitación discute los detalles del programa de HCS proporcionado por el empleador incluyendo la explicación de las etiquetas de los contenedores recibidos en el lugar de trabajo y el sistema de etiquetado utilizado por el empleador; el FDS incluyendo la información del pedido y la forma en que los empleados puedan obtener y utilizar información sobre peligros.</a:t>
            </a:r>
          </a:p>
          <a:p>
            <a:endParaRPr lang="en-US"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7510D7-993D-47DC-B836-2E9F2D41AAE4}"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5903B5-1327-470F-9C7F-10E111046381}"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E62C7-7D28-4B8E-9BC8-D5C726DA4589}"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3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AFB39C-78FD-4B05-94E3-32CFEBC26CF6}"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BAE751-50FB-46F8-A3F3-7585B33DE9B8}" type="slidenum">
              <a:rPr lang="fr-CA" smtClean="0"/>
              <a:pPr/>
              <a:t>117</a:t>
            </a:fld>
            <a:endParaRPr lang="fr-CA" smtClean="0"/>
          </a:p>
        </p:txBody>
      </p:sp>
      <p:sp>
        <p:nvSpPr>
          <p:cNvPr id="256002" name="Rectangle 2"/>
          <p:cNvSpPr>
            <a:spLocks noGrp="1" noRot="1" noChangeAspect="1" noTextEdit="1"/>
          </p:cNvSpPr>
          <p:nvPr>
            <p:ph type="sldImg"/>
          </p:nvPr>
        </p:nvSpPr>
        <p:spPr bwMode="auto">
          <a:noFill/>
          <a:ln>
            <a:solidFill>
              <a:srgbClr val="000000"/>
            </a:solidFill>
            <a:miter lim="800000"/>
            <a:headEnd/>
            <a:tailEnd/>
          </a:ln>
        </p:spPr>
      </p:sp>
      <p:sp>
        <p:nvSpPr>
          <p:cNvPr id="256003" name="Rectangle 3"/>
          <p:cNvSpPr>
            <a:spLocks noGrp="1"/>
          </p:cNvSpPr>
          <p:nvPr>
            <p:ph type="body" idx="1"/>
          </p:nvPr>
        </p:nvSpPr>
        <p:spPr bwMode="auto">
          <a:noFill/>
        </p:spPr>
        <p:txBody>
          <a:bodyPr wrap="square" numCol="1" anchor="t" anchorCtr="0" compatLnSpc="1">
            <a:prstTxWarp prst="textNoShape">
              <a:avLst/>
            </a:prstTxWarp>
          </a:bodyPr>
          <a:lstStyle/>
          <a:p>
            <a:pPr marL="754063" lvl="1" indent="-288925" defTabSz="-14133513">
              <a:spcBef>
                <a:spcPct val="20000"/>
              </a:spcBef>
              <a:buClr>
                <a:schemeClr val="accent1"/>
              </a:buClr>
              <a:buSzPct val="85000"/>
              <a:buFont typeface="Wingdings 2" pitchFamily="18" charset="2"/>
              <a:buChar char=""/>
            </a:pPr>
            <a:r>
              <a:rPr lang="es-ES" sz="1400" smtClean="0"/>
              <a:t>Armoniza las definiciones de los líquidos inflamables con las definiciones del SGA</a:t>
            </a:r>
          </a:p>
          <a:p>
            <a:pPr marL="754063" lvl="1" indent="-288925" defTabSz="-14133513">
              <a:spcBef>
                <a:spcPct val="20000"/>
              </a:spcBef>
              <a:buClr>
                <a:schemeClr val="accent1"/>
              </a:buClr>
              <a:buSzPct val="85000"/>
              <a:buFont typeface="Wingdings 2" pitchFamily="18" charset="2"/>
              <a:buChar char=""/>
            </a:pPr>
            <a:r>
              <a:rPr lang="es-ES" sz="1400" smtClean="0"/>
              <a:t>Remueve el termino de líquido combustible</a:t>
            </a:r>
          </a:p>
          <a:p>
            <a:pPr marL="754063" lvl="1" indent="-288925" defTabSz="-14133513">
              <a:spcBef>
                <a:spcPct val="20000"/>
              </a:spcBef>
              <a:buClr>
                <a:schemeClr val="accent1"/>
              </a:buClr>
              <a:buSzPct val="85000"/>
              <a:buFont typeface="Wingdings 2" pitchFamily="18" charset="2"/>
              <a:buChar char=""/>
            </a:pPr>
            <a:r>
              <a:rPr lang="es-ES" sz="1400" smtClean="0"/>
              <a:t>Mantiene el alcance al combinar los valores de corte  del punto de inflamación</a:t>
            </a:r>
            <a:r>
              <a:rPr lang="en-US" sz="1400" smtClean="0">
                <a:solidFill>
                  <a:srgbClr val="FF0000"/>
                </a:solidFill>
              </a:rPr>
              <a:t> </a:t>
            </a:r>
            <a:r>
              <a:rPr lang="es-ES" sz="1400" smtClean="0"/>
              <a:t>con las categorías del SGA</a:t>
            </a:r>
          </a:p>
          <a:p>
            <a:pPr marL="754063" lvl="1" indent="-288925" defTabSz="-14133513">
              <a:spcBef>
                <a:spcPct val="20000"/>
              </a:spcBef>
              <a:buClr>
                <a:schemeClr val="accent1"/>
              </a:buClr>
              <a:buSzPct val="85000"/>
              <a:buFont typeface="Wingdings 2" pitchFamily="18" charset="2"/>
              <a:buChar char=""/>
            </a:pPr>
            <a:r>
              <a:rPr lang="es-ES" sz="1400" smtClean="0"/>
              <a:t>Las normas específicas afectadas para la industria general son 1910.1001, 1910.1003-1015, 1910.1017-1018, 1910.1025-29, 1910.1043-1050</a:t>
            </a:r>
          </a:p>
          <a:p>
            <a:pPr marL="754063" lvl="1" indent="-288925" defTabSz="-14133513">
              <a:spcBef>
                <a:spcPct val="20000"/>
              </a:spcBef>
              <a:buClr>
                <a:schemeClr val="accent1"/>
              </a:buClr>
              <a:buSzPct val="85000"/>
              <a:buFont typeface="Wingdings 2" pitchFamily="18" charset="2"/>
              <a:buChar char=""/>
            </a:pPr>
            <a:r>
              <a:rPr lang="es-ES" sz="1400" smtClean="0"/>
              <a:t>Las normas específicas afectadas para la construcción son 1926.60, 1926.62, 1926.1101, 1926.1127</a:t>
            </a:r>
          </a:p>
          <a:p>
            <a:pPr marL="754063" lvl="1" indent="-288925" defTabSz="-14133513">
              <a:spcBef>
                <a:spcPct val="20000"/>
              </a:spcBef>
              <a:buClr>
                <a:schemeClr val="accent1"/>
              </a:buClr>
              <a:buSzPct val="85000"/>
              <a:buFont typeface="Wingdings 2" pitchFamily="18" charset="2"/>
              <a:buChar char=""/>
            </a:pPr>
            <a:endParaRPr lang="en-US" sz="1400" smtClean="0"/>
          </a:p>
          <a:p>
            <a:pPr marL="754063" lvl="1" indent="-288925" defTabSz="-14133513">
              <a:spcBef>
                <a:spcPct val="20000"/>
              </a:spcBef>
              <a:buClr>
                <a:schemeClr val="accent1"/>
              </a:buClr>
              <a:buSzPct val="85000"/>
              <a:buFont typeface="Wingdings 2" pitchFamily="18" charset="2"/>
              <a:buChar char=""/>
            </a:pPr>
            <a:endParaRPr lang="es-PR" sz="70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F32383-6495-4A14-AAF1-1B316E262D3D}"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0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C0159-CD4C-4855-81EA-0A9D48E260CC}"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644DC1-B3AE-4FF1-AF70-04287F477C47}" type="slidenum">
              <a:rPr lang="fr-CA" smtClean="0"/>
              <a:pPr/>
              <a:t>12</a:t>
            </a:fld>
            <a:endParaRPr lang="fr-CA" smtClean="0"/>
          </a:p>
        </p:txBody>
      </p:sp>
      <p:sp>
        <p:nvSpPr>
          <p:cNvPr id="39938"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39939"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CA"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marL="3175" lvl="1" eaLnBrk="1" hangingPunct="1">
              <a:lnSpc>
                <a:spcPct val="80000"/>
              </a:lnSpc>
            </a:pPr>
            <a:endParaRPr lang="en-US" sz="1400" smtClean="0"/>
          </a:p>
          <a:p>
            <a:pPr marL="3175" lvl="1" eaLnBrk="1" hangingPunct="1">
              <a:lnSpc>
                <a:spcPct val="80000"/>
              </a:lnSpc>
            </a:pPr>
            <a:r>
              <a:rPr lang="es-ES" sz="1400" smtClean="0"/>
              <a:t>OSHA propone la adopción de las clases de peligro del GHS a excepción de las siguientes categorías:</a:t>
            </a:r>
            <a:br>
              <a:rPr lang="es-ES" sz="1400" smtClean="0"/>
            </a:br>
            <a:r>
              <a:rPr lang="es-ES" sz="1400" smtClean="0"/>
              <a:t>Toxicidad aguda: Categoría 5</a:t>
            </a:r>
            <a:br>
              <a:rPr lang="es-ES" sz="1400" smtClean="0"/>
            </a:br>
            <a:r>
              <a:rPr lang="es-ES" sz="1400" smtClean="0"/>
              <a:t>Corrosión / irritación a la Piel: Categoría 3</a:t>
            </a:r>
            <a:br>
              <a:rPr lang="es-ES" sz="1400" smtClean="0"/>
            </a:br>
            <a:r>
              <a:rPr lang="es-ES" sz="1400" smtClean="0"/>
              <a:t>Peligro de aspiración: Categoría 2</a:t>
            </a:r>
          </a:p>
          <a:p>
            <a:pPr marL="3175" lvl="1" eaLnBrk="1" hangingPunct="1">
              <a:lnSpc>
                <a:spcPct val="80000"/>
              </a:lnSpc>
            </a:pPr>
            <a:r>
              <a:rPr lang="es-ES" sz="1400" smtClean="0"/>
              <a:t/>
            </a:r>
            <a:br>
              <a:rPr lang="es-ES" sz="1400" smtClean="0"/>
            </a:br>
            <a:r>
              <a:rPr lang="es-ES" sz="1400" smtClean="0"/>
              <a:t>La categoría de medio ambiente no está incluido</a:t>
            </a:r>
          </a:p>
          <a:p>
            <a:pPr marL="3175" lvl="1" eaLnBrk="1" hangingPunct="1">
              <a:lnSpc>
                <a:spcPct val="80000"/>
              </a:lnSpc>
            </a:pPr>
            <a:endParaRPr lang="en-US" sz="1400" smtClean="0"/>
          </a:p>
          <a:p>
            <a:endParaRPr lang="en-US" sz="1400" smtClean="0"/>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899DDB-CE56-455B-A3E6-DFC405F06B0C}"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4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CE384-9D4B-496C-8A88-201FDD90EF87}"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6ED857-9637-44FB-8778-6AB1F6243D38}" type="slidenum">
              <a:rPr lang="en-US" smtClean="0"/>
              <a:pPr/>
              <a:t>122</a:t>
            </a:fld>
            <a:endParaRPr lang="en-US" smtClean="0"/>
          </a:p>
        </p:txBody>
      </p:sp>
      <p:sp>
        <p:nvSpPr>
          <p:cNvPr id="267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Un pictograma consiste en un símbolo de peligro rodeado de un diamante rojo. Los pictogramas pueden parecer familiares, ya que tienen símbolos que se han tomado del sector del transporte.</a:t>
            </a:r>
          </a:p>
          <a:p>
            <a:pPr eaLnBrk="1" hangingPunct="1">
              <a:spcBef>
                <a:spcPct val="0"/>
              </a:spcBef>
            </a:pPr>
            <a:r>
              <a:rPr lang="es-ES" smtClean="0"/>
              <a:t/>
            </a:r>
            <a:br>
              <a:rPr lang="es-ES" smtClean="0"/>
            </a:br>
            <a:r>
              <a:rPr lang="es-ES" smtClean="0"/>
              <a:t>Hay tres nuevos pictogramas: el signo de exclamación, para captar la atención; el árbol muerto y los peces, para los peligros ambientales y el "hombre estrella“, para los peligros para la salud.</a:t>
            </a:r>
            <a:br>
              <a:rPr lang="es-ES" smtClean="0"/>
            </a:br>
            <a:r>
              <a:rPr lang="es-ES" smtClean="0"/>
              <a:t/>
            </a:r>
            <a:br>
              <a:rPr lang="es-ES" smtClean="0"/>
            </a:br>
            <a:r>
              <a:rPr lang="es-ES" smtClean="0"/>
              <a:t>Línea 1- pictogramas: Calavera, llama, cilindro de gas, signo de exclamación,</a:t>
            </a:r>
            <a:br>
              <a:rPr lang="es-ES" smtClean="0"/>
            </a:br>
            <a:r>
              <a:rPr lang="es-ES" smtClean="0"/>
              <a:t>Línea 2- pictogramas: Peligro para la Salud, llama sobre un círculo, la corrosión,  bomba explotando</a:t>
            </a:r>
            <a:br>
              <a:rPr lang="es-ES" smtClean="0"/>
            </a:br>
            <a:r>
              <a:rPr lang="es-ES" smtClean="0"/>
              <a:t/>
            </a:r>
            <a:br>
              <a:rPr lang="es-ES" smtClean="0"/>
            </a:br>
            <a:r>
              <a:rPr lang="es-ES" smtClean="0"/>
              <a:t/>
            </a:r>
            <a:br>
              <a:rPr lang="es-ES" smtClean="0"/>
            </a:br>
            <a:r>
              <a:rPr lang="es-ES" smtClean="0"/>
              <a:t>Una indicación de peligro es una frase que, asignada a una clasificación y categoría que describe la naturaleza de los peligros de un producto peligroso, e incluso, cuando proceda, el grado de peligro. </a:t>
            </a:r>
          </a:p>
          <a:p>
            <a:pPr eaLnBrk="1" hangingPunct="1">
              <a:spcBef>
                <a:spcPct val="0"/>
              </a:spcBef>
            </a:pPr>
            <a:endParaRPr lang="es-ES" smtClean="0"/>
          </a:p>
          <a:p>
            <a:pPr eaLnBrk="1" hangingPunct="1">
              <a:spcBef>
                <a:spcPct val="0"/>
              </a:spcBef>
            </a:pPr>
            <a:r>
              <a:rPr lang="es-ES" smtClean="0"/>
              <a:t>Una palabra de advertencia es una palabra que se usa para indicar el nivel relativo de la gravedad del peligro y alertar al lector de un peligro potencial en la etiqueta.</a:t>
            </a:r>
          </a:p>
          <a:p>
            <a:pPr eaLnBrk="1" hangingPunct="1">
              <a:spcBef>
                <a:spcPct val="0"/>
              </a:spcBef>
            </a:pPr>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4" name="Notes Placeholder 2"/>
          <p:cNvSpPr>
            <a:spLocks noGrp="1"/>
          </p:cNvSpPr>
          <p:nvPr>
            <p:ph type="body" idx="1"/>
          </p:nvPr>
        </p:nvSpPr>
        <p:spPr bwMode="auto">
          <a:noFill/>
        </p:spPr>
        <p:txBody>
          <a:bodyPr wrap="square" numCol="1" anchor="t" anchorCtr="0" compatLnSpc="1">
            <a:prstTxWarp prst="textNoShape">
              <a:avLst/>
            </a:prstTxWarp>
          </a:bodyPr>
          <a:lstStyle/>
          <a:p>
            <a:pPr marL="341313" indent="-341313" defTabSz="-13869988" eaLnBrk="1" hangingPunct="1">
              <a:spcBef>
                <a:spcPct val="0"/>
              </a:spcBef>
            </a:pPr>
            <a:r>
              <a:rPr lang="es-ES" sz="1400" smtClean="0"/>
              <a:t>OSHA tiene la intención de adoptar el formato FDS (ANSI modelo) donde las secciones 1 -11 y  la sección 16 será obligatoria y las secciones 12 a 15 sería de carácter no obligatorio</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Apéndice D - Fichas de Datos de Seguridad, proporciona los detalles de lo se incluye en cada sección</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Información requerida:</a:t>
            </a:r>
            <a:br>
              <a:rPr lang="es-ES" sz="1400" smtClean="0"/>
            </a:br>
            <a:r>
              <a:rPr lang="es-ES" sz="1400" smtClean="0"/>
              <a:t>- Uso recomendado del los químicos y las restricciones</a:t>
            </a:r>
            <a:br>
              <a:rPr lang="es-ES" sz="1400" smtClean="0"/>
            </a:br>
            <a:r>
              <a:rPr lang="es-ES" sz="1400" smtClean="0"/>
              <a:t>- Las clasificaciones de SGA de las sustancias y mezclas, así como información regional</a:t>
            </a:r>
            <a:br>
              <a:rPr lang="es-ES" sz="1400" smtClean="0"/>
            </a:br>
            <a:r>
              <a:rPr lang="es-ES" sz="1400" smtClean="0"/>
              <a:t>- Los elementos de etiquetado según SGA </a:t>
            </a:r>
            <a:br>
              <a:rPr lang="es-ES" sz="1400" smtClean="0"/>
            </a:br>
            <a:r>
              <a:rPr lang="es-ES" sz="1400" smtClean="0"/>
              <a:t>- Numero CAS de los componentes peligrosos y las impurezas</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Los criterios para la divulgación de componentes en el FDS también difiere entre los dos sistemas. El nivel de los componentes peligrosos se puede dar como rangos o concentraciones bajo el SGA, mientras que el HCS especifica porcentajes.</a:t>
            </a:r>
          </a:p>
          <a:p>
            <a:pPr marL="341313" indent="-341313" defTabSz="-13869988" eaLnBrk="1" hangingPunct="1">
              <a:spcBef>
                <a:spcPct val="0"/>
              </a:spcBef>
            </a:pPr>
            <a:endParaRPr lang="en-US" sz="1400" smtClean="0"/>
          </a:p>
          <a:p>
            <a:pPr marL="341313" indent="-341313" defTabSz="-13869988" eaLnBrk="1" hangingPunct="1">
              <a:spcBef>
                <a:spcPct val="0"/>
              </a:spcBef>
            </a:pPr>
            <a:endParaRPr lang="en-US" sz="1400" smtClean="0"/>
          </a:p>
          <a:p>
            <a:pPr marL="341313" indent="-341313" defTabSz="-13869988"/>
            <a:endParaRPr lang="en-US" sz="1400" smtClean="0"/>
          </a:p>
        </p:txBody>
      </p:sp>
      <p:sp>
        <p:nvSpPr>
          <p:cNvPr id="269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5214AE-2C99-4D7B-AEFE-41AB3B161CD6}"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1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1950-EBD8-4DAA-B0A7-0DE64125CFC8}"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E7C4E-FED7-4D7E-8076-DC4F9C7AB515}" type="slidenum">
              <a:rPr lang="fr-CA" smtClean="0"/>
              <a:pPr/>
              <a:t>125</a:t>
            </a:fld>
            <a:endParaRPr lang="fr-CA" smtClean="0"/>
          </a:p>
        </p:txBody>
      </p:sp>
      <p:sp>
        <p:nvSpPr>
          <p:cNvPr id="273410" name="Rectangle 2"/>
          <p:cNvSpPr>
            <a:spLocks noGrp="1" noRot="1" noChangeAspect="1" noTextEdit="1"/>
          </p:cNvSpPr>
          <p:nvPr>
            <p:ph type="sldImg"/>
          </p:nvPr>
        </p:nvSpPr>
        <p:spPr bwMode="auto">
          <a:noFill/>
          <a:ln>
            <a:solidFill>
              <a:srgbClr val="000000"/>
            </a:solidFill>
            <a:miter lim="800000"/>
            <a:headEnd/>
            <a:tailEnd/>
          </a:ln>
        </p:spPr>
      </p:sp>
      <p:sp>
        <p:nvSpPr>
          <p:cNvPr id="270340" name="Rectangle 3"/>
          <p:cNvSpPr>
            <a:spLocks noGrp="1"/>
          </p:cNvSpPr>
          <p:nvPr>
            <p:ph type="body" idx="1"/>
          </p:nvPr>
        </p:nvSpPr>
        <p:spPr bwMode="auto">
          <a:xfrm>
            <a:off x="701675" y="4416425"/>
            <a:ext cx="5607050" cy="4498975"/>
          </a:xfrm>
        </p:spPr>
        <p:txBody>
          <a:bodyPr wrap="square" numCol="1" anchor="t" anchorCtr="0" compatLnSpc="1">
            <a:prstTxWarp prst="textNoShape">
              <a:avLst/>
            </a:prstTxWarp>
            <a:normAutofit lnSpcReduction="10000"/>
          </a:bodyPr>
          <a:lstStyle/>
          <a:p>
            <a:pPr marL="290470" lvl="1" indent="-290470" eaLnBrk="1" hangingPunct="1">
              <a:lnSpc>
                <a:spcPct val="80000"/>
              </a:lnSpc>
              <a:defRPr/>
            </a:pPr>
            <a:r>
              <a:rPr lang="es-ES" sz="900" b="1" dirty="0" smtClean="0"/>
              <a:t>Costos</a:t>
            </a:r>
            <a:r>
              <a:rPr lang="es-ES" sz="900" dirty="0" smtClean="0"/>
              <a:t/>
            </a:r>
            <a:br>
              <a:rPr lang="es-ES" sz="900" dirty="0" smtClean="0"/>
            </a:br>
            <a:r>
              <a:rPr lang="es-ES" sz="900" dirty="0" smtClean="0"/>
              <a:t>Familiarizar a la gerencia</a:t>
            </a:r>
            <a:br>
              <a:rPr lang="es-ES" sz="900" dirty="0" smtClean="0"/>
            </a:br>
            <a:r>
              <a:rPr lang="es-ES" sz="900" dirty="0" smtClean="0"/>
              <a:t>Un solo adiestramiento a los empleados </a:t>
            </a:r>
            <a:br>
              <a:rPr lang="es-ES" sz="900" dirty="0" smtClean="0"/>
            </a:br>
            <a:r>
              <a:rPr lang="es-ES" sz="900" dirty="0" smtClean="0"/>
              <a:t>Reclasificación de los productos químicos, la revisión de las fichas de seguridad y de las etiquetas</a:t>
            </a:r>
            <a:br>
              <a:rPr lang="es-ES" sz="900" dirty="0" smtClean="0"/>
            </a:br>
            <a:endParaRPr lang="es-ES" sz="900" dirty="0" smtClean="0"/>
          </a:p>
          <a:p>
            <a:pPr marL="290470" lvl="1" indent="-290470" eaLnBrk="1" hangingPunct="1">
              <a:lnSpc>
                <a:spcPct val="80000"/>
              </a:lnSpc>
              <a:defRPr/>
            </a:pPr>
            <a:r>
              <a:rPr lang="es-ES" sz="900" b="1" dirty="0" smtClean="0"/>
              <a:t>Beneficios</a:t>
            </a:r>
            <a:r>
              <a:rPr lang="es-ES" sz="900" dirty="0" smtClean="0"/>
              <a:t/>
            </a:r>
            <a:br>
              <a:rPr lang="es-ES" sz="900" dirty="0" smtClean="0"/>
            </a:br>
            <a:r>
              <a:rPr lang="es-ES" sz="900" dirty="0" smtClean="0"/>
              <a:t>Reducir la confusión / Aumentar la comprensión de los peligros</a:t>
            </a:r>
            <a:br>
              <a:rPr lang="es-ES" sz="900" dirty="0" smtClean="0"/>
            </a:br>
            <a:r>
              <a:rPr lang="es-PR" sz="900" dirty="0" smtClean="0">
                <a:solidFill>
                  <a:srgbClr val="FF0000"/>
                </a:solidFill>
              </a:rPr>
              <a:t>Mejora el manejo de riesgo </a:t>
            </a:r>
            <a:r>
              <a:rPr lang="es-PR" sz="900" dirty="0" smtClean="0"/>
              <a:t/>
            </a:r>
            <a:br>
              <a:rPr lang="es-PR" sz="900" dirty="0" smtClean="0"/>
            </a:br>
            <a:r>
              <a:rPr lang="es-PR" sz="900" dirty="0" smtClean="0"/>
              <a:t>Facilita el adiestramiento</a:t>
            </a:r>
            <a:r>
              <a:rPr lang="es-ES" sz="900" dirty="0" smtClean="0"/>
              <a:t/>
            </a:r>
            <a:br>
              <a:rPr lang="es-ES" sz="900" dirty="0" smtClean="0"/>
            </a:br>
            <a:r>
              <a:rPr lang="es-ES" sz="900" dirty="0" smtClean="0"/>
              <a:t>Ayuda a manejar los problemas de alfabetización</a:t>
            </a:r>
            <a:br>
              <a:rPr lang="es-ES" sz="900" dirty="0" smtClean="0"/>
            </a:br>
            <a:r>
              <a:rPr lang="es-ES" sz="900" dirty="0" smtClean="0"/>
              <a:t>Otros beneficios incluyen la facilitación del comercio internacional de productos químicos</a:t>
            </a:r>
            <a:r>
              <a:rPr lang="en-US" sz="900" dirty="0" smtClean="0"/>
              <a:t/>
            </a:r>
            <a:br>
              <a:rPr lang="en-US" sz="900" dirty="0" smtClean="0"/>
            </a:br>
            <a:endParaRPr lang="en-US" sz="900" dirty="0" smtClean="0"/>
          </a:p>
          <a:p>
            <a:pPr marL="228566" indent="-228566" eaLnBrk="1" hangingPunct="1">
              <a:lnSpc>
                <a:spcPct val="80000"/>
              </a:lnSpc>
              <a:spcBef>
                <a:spcPct val="0"/>
              </a:spcBef>
              <a:defRPr/>
            </a:pPr>
            <a:r>
              <a:rPr lang="es-ES" sz="900" b="1" dirty="0" smtClean="0"/>
              <a:t>Costos</a:t>
            </a:r>
            <a:r>
              <a:rPr lang="es-ES" sz="900" dirty="0" smtClean="0"/>
              <a:t/>
            </a:r>
            <a:br>
              <a:rPr lang="es-ES" sz="900" dirty="0" smtClean="0"/>
            </a:br>
            <a:r>
              <a:rPr lang="es-ES" sz="900" dirty="0" smtClean="0"/>
              <a:t> (1) OSHA estima que el costo de la clasificación de los peligros químicos, de acuerdo con los criterios del SGA, y la revisión de las hojas de seguridad y etiquetas, para cumplir con el nuevo formato y requisitos de contenido, serán un total de $ 11 millones al año </a:t>
            </a:r>
            <a:br>
              <a:rPr lang="es-ES" sz="900" dirty="0" smtClean="0"/>
            </a:br>
            <a:r>
              <a:rPr lang="es-ES" sz="900" dirty="0" smtClean="0"/>
              <a:t>(2) OSHA estima que el adiestramiento a  los empleados para que se familiaricen con los nuevos símbolos de advertencia y el formato de las hojas de seguridad revisado tendrá un costo total de $ 44 millones al año sobre una base anualizada</a:t>
            </a:r>
          </a:p>
          <a:p>
            <a:pPr marL="228566" indent="-228566" eaLnBrk="1" hangingPunct="1">
              <a:lnSpc>
                <a:spcPct val="80000"/>
              </a:lnSpc>
              <a:spcBef>
                <a:spcPct val="0"/>
              </a:spcBef>
              <a:defRPr/>
            </a:pPr>
            <a:r>
              <a:rPr lang="es-ES" sz="900" dirty="0" smtClean="0"/>
              <a:t>	(3) Aunque no es un requisito en la regla propuesta, OSHA estimo costos anualizados de $42 millones al año para manejar el conocimiento con el nuevo sistema de SGA y en la participación en actividades gerenciales relacionadas, tales como la coordinación de cambios en el programa de comunicación de peligros de una empresa,  según sea necesario, para facilitar la adopción de SGA .</a:t>
            </a:r>
            <a:endParaRPr lang="en-US" sz="900" dirty="0" smtClean="0"/>
          </a:p>
          <a:p>
            <a:pPr eaLnBrk="1" hangingPunct="1">
              <a:lnSpc>
                <a:spcPct val="80000"/>
              </a:lnSpc>
              <a:spcBef>
                <a:spcPct val="0"/>
              </a:spcBef>
              <a:defRPr/>
            </a:pPr>
            <a:endParaRPr lang="en-US" sz="900" dirty="0" smtClean="0"/>
          </a:p>
          <a:p>
            <a:pPr eaLnBrk="1" hangingPunct="1">
              <a:lnSpc>
                <a:spcPct val="80000"/>
              </a:lnSpc>
              <a:spcBef>
                <a:spcPct val="0"/>
              </a:spcBef>
              <a:defRPr/>
            </a:pPr>
            <a:endParaRPr lang="es-ES" sz="900" dirty="0" smtClean="0"/>
          </a:p>
          <a:p>
            <a:pPr eaLnBrk="1" hangingPunct="1">
              <a:lnSpc>
                <a:spcPct val="80000"/>
              </a:lnSpc>
              <a:spcBef>
                <a:spcPct val="0"/>
              </a:spcBef>
              <a:defRPr/>
            </a:pPr>
            <a:r>
              <a:rPr lang="es-ES" sz="900" b="1" dirty="0" smtClean="0"/>
              <a:t>Beneficios</a:t>
            </a:r>
            <a:r>
              <a:rPr lang="es-ES" sz="900" dirty="0" smtClean="0"/>
              <a:t/>
            </a:r>
            <a:br>
              <a:rPr lang="es-ES" sz="900" dirty="0" smtClean="0"/>
            </a:br>
            <a:r>
              <a:rPr lang="es-ES" sz="900" dirty="0" smtClean="0"/>
              <a:t>(1) El uso de un enfoque armonizado disminuirá la cantidad de tiempo que los fabricantes necesitan para producir hojas de información en los próximos años. (Ahorro anualizado de costos : un estimado de $16 millones al año.)</a:t>
            </a:r>
          </a:p>
          <a:p>
            <a:pPr eaLnBrk="1" hangingPunct="1">
              <a:lnSpc>
                <a:spcPct val="80000"/>
              </a:lnSpc>
              <a:spcBef>
                <a:spcPct val="0"/>
              </a:spcBef>
              <a:defRPr/>
            </a:pPr>
            <a:r>
              <a:rPr lang="es-ES" sz="900" dirty="0" smtClean="0"/>
              <a:t/>
            </a:r>
            <a:br>
              <a:rPr lang="es-ES" sz="900" dirty="0" smtClean="0"/>
            </a:br>
            <a:r>
              <a:rPr lang="es-ES" sz="900" dirty="0" smtClean="0"/>
              <a:t>(2) Como resultado de la regla propuesta, el personal del sector manufacturero, cuya función de trabajo implica el uso de FDS o el movimiento de productos químicos peligrosos  mejorara su productividad. (Ahorro anualizado de costos : un estimado de $569 millones al año.)</a:t>
            </a:r>
          </a:p>
          <a:p>
            <a:pPr eaLnBrk="1" hangingPunct="1">
              <a:lnSpc>
                <a:spcPct val="80000"/>
              </a:lnSpc>
              <a:spcBef>
                <a:spcPct val="0"/>
              </a:spcBef>
              <a:defRPr/>
            </a:pPr>
            <a:r>
              <a:rPr lang="es-ES" sz="900" dirty="0" smtClean="0"/>
              <a:t/>
            </a:r>
            <a:br>
              <a:rPr lang="es-ES" sz="900" dirty="0" smtClean="0"/>
            </a:br>
            <a:r>
              <a:rPr lang="es-ES" sz="900" dirty="0" smtClean="0"/>
              <a:t> (3) Como resultado de los elementos de etiquetado estandarizado y formato consistente del FDS bajo SGA, el proveer adiestramiento  a los nuevos empleados según es requerido por la OSHA HCS vigente se simplificará y se tardará menos tiempo. (Ahorro anualizado de costo : no estimado .)</a:t>
            </a:r>
          </a:p>
          <a:p>
            <a:pPr eaLnBrk="1" hangingPunct="1">
              <a:lnSpc>
                <a:spcPct val="80000"/>
              </a:lnSpc>
              <a:spcBef>
                <a:spcPct val="0"/>
              </a:spcBef>
              <a:defRPr/>
            </a:pPr>
            <a:endParaRPr lang="es-ES" sz="900" dirty="0" smtClean="0"/>
          </a:p>
          <a:p>
            <a:pPr eaLnBrk="1" hangingPunct="1">
              <a:lnSpc>
                <a:spcPct val="80000"/>
              </a:lnSpc>
              <a:spcBef>
                <a:spcPct val="0"/>
              </a:spcBef>
              <a:defRPr/>
            </a:pPr>
            <a:r>
              <a:rPr lang="es-ES" sz="900" dirty="0" smtClean="0"/>
              <a:t>( 4) Para las empresas que realizan, o están considerando participar en el comercio internacional, un sistema armonizado de clasificación y etiquetado de peligro les  reducirá la cantidad de tiempo necesario para preparar las etiquetas y las fichas de seguridad de otros países y en general aumentara las oportunidades comerciales. (Beneficios anualizados del comercio internacional: No estimado)</a:t>
            </a:r>
          </a:p>
          <a:p>
            <a:pPr eaLnBrk="1" hangingPunct="1">
              <a:lnSpc>
                <a:spcPct val="80000"/>
              </a:lnSpc>
              <a:spcBef>
                <a:spcPct val="0"/>
              </a:spcBef>
              <a:defRPr/>
            </a:pPr>
            <a:endParaRPr lang="en-US" sz="900" dirty="0" smtClean="0"/>
          </a:p>
          <a:p>
            <a:pPr eaLnBrk="1" hangingPunct="1">
              <a:lnSpc>
                <a:spcPct val="80000"/>
              </a:lnSpc>
              <a:spcBef>
                <a:spcPct val="0"/>
              </a:spcBef>
              <a:defRPr/>
            </a:pPr>
            <a:endParaRPr lang="en-US" sz="900" dirty="0" smtClean="0"/>
          </a:p>
          <a:p>
            <a:pPr eaLnBrk="1" hangingPunct="1">
              <a:lnSpc>
                <a:spcPct val="80000"/>
              </a:lnSpc>
              <a:defRPr/>
            </a:pPr>
            <a:endParaRPr lang="en-US" sz="900" dirty="0" smtClean="0"/>
          </a:p>
          <a:p>
            <a:pPr eaLnBrk="1" hangingPunct="1">
              <a:lnSpc>
                <a:spcPct val="80000"/>
              </a:lnSpc>
              <a:spcBef>
                <a:spcPct val="0"/>
              </a:spcBef>
              <a:defRPr/>
            </a:pPr>
            <a:endParaRPr lang="en-US" sz="900"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5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F292CB-D6F8-443F-BC4E-C5F02F71C584}"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7E352-D2E6-4918-9782-EEDBAF99DC9F}"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9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813C13-BF50-4BEF-8CCF-E7E05A88AE28}" type="slidenum">
              <a:rPr lang="en-US" smtClean="0"/>
              <a:pPr/>
              <a:t>128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525CE8-D4A9-4F24-98FE-54AE78493DD6}" type="slidenum">
              <a:rPr lang="fr-CA" smtClean="0"/>
              <a:pPr/>
              <a:t>13</a:t>
            </a:fld>
            <a:endParaRPr lang="fr-CA" smtClean="0"/>
          </a:p>
        </p:txBody>
      </p:sp>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400" smtClean="0"/>
              <a:t>La industria química mundial produce casi dos billones de dólares / año y afecta a millones de trabajadores a nivel mundial</a:t>
            </a:r>
            <a:r>
              <a:rPr lang="en-US" sz="140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D675399D-1472-43BA-A246-31D7D62164AD}" type="slidenum">
              <a:rPr lang="en-US" sz="1200"/>
              <a:pPr algn="r"/>
              <a:t>14</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sz="1400" smtClean="0"/>
              <a:t>SGA evaluó las disposiciones de los sistemas existentes y acordó  disposiciones comunes que llenan las necesidades de los diferentes países involucrados.   El sistema  armoniza la clasificación y el etiquetado de los productos químicos, cubriendo los peligros a la salud, los peligros físicos y los ambientales.</a:t>
            </a:r>
            <a:br>
              <a:rPr lang="es-ES" sz="1400" smtClean="0"/>
            </a:br>
            <a:r>
              <a:rPr lang="es-ES" sz="1400" smtClean="0"/>
              <a:t/>
            </a:r>
            <a:br>
              <a:rPr lang="es-ES" sz="1400" smtClean="0"/>
            </a:br>
            <a:r>
              <a:rPr lang="es-ES" sz="1400" smtClean="0"/>
              <a:t>NO es un reglamento modelo, o norma que simplemente puede ser adoptado. Se compone de recomendaciones no obligatorias y un texto explicativo.</a:t>
            </a:r>
            <a:br>
              <a:rPr lang="es-ES" sz="1400" smtClean="0"/>
            </a:br>
            <a:r>
              <a:rPr lang="es-ES" sz="1400" smtClean="0"/>
              <a:t/>
            </a:r>
            <a:br>
              <a:rPr lang="es-ES" sz="1400" smtClean="0"/>
            </a:br>
            <a:endParaRPr lang="es-ES" sz="1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El sistema fue creado con un enfoque modular. Las clases de peligro constituyen los módulos.  Dentro de una clase, cada categoría de peligro puede ser un modulo.</a:t>
            </a:r>
          </a:p>
          <a:p>
            <a:r>
              <a:rPr lang="es-ES" smtClean="0"/>
              <a:t>l</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2A9940-6EF4-4673-A53A-00585711332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619A1-F4C2-4289-96B4-B09D9DF9B5F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654436-6993-4C1C-B1A8-6EB1681637BE}" type="slidenum">
              <a:rPr lang="fr-CA" smtClean="0"/>
              <a:pPr/>
              <a:t>17</a:t>
            </a:fld>
            <a:endParaRPr lang="fr-CA" smtClean="0"/>
          </a:p>
        </p:txBody>
      </p:sp>
      <p:sp>
        <p:nvSpPr>
          <p:cNvPr id="50178"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50179" name="Rectangle 3"/>
          <p:cNvSpPr>
            <a:spLocks noGrp="1"/>
          </p:cNvSpPr>
          <p:nvPr>
            <p:ph type="body" idx="1"/>
          </p:nvPr>
        </p:nvSpPr>
        <p:spPr bwMode="auto">
          <a:xfrm>
            <a:off x="935038" y="4416425"/>
            <a:ext cx="5140325" cy="4183063"/>
          </a:xfrm>
          <a:noFill/>
        </p:spPr>
        <p:txBody>
          <a:bodyPr wrap="square" lIns="95242" tIns="47621" rIns="95242" bIns="47621" numCol="1" anchor="t" anchorCtr="0" compatLnSpc="1">
            <a:prstTxWarp prst="textNoShape">
              <a:avLst/>
            </a:prstTxWarp>
          </a:bodyPr>
          <a:lstStyle/>
          <a:p>
            <a:r>
              <a:rPr lang="es-ES" sz="1400" smtClean="0"/>
              <a:t>Lugar de trabajo – El departamento de Transporte adoptará la etiqueta, el formato y los elementos de la ficha de datos de seguridad  y los requisitos de capacitación de los empleados. </a:t>
            </a:r>
            <a:br>
              <a:rPr lang="es-ES" sz="1400" smtClean="0"/>
            </a:br>
            <a:r>
              <a:rPr lang="es-ES" sz="1400" smtClean="0"/>
              <a:t/>
            </a:r>
            <a:br>
              <a:rPr lang="es-ES" sz="1400" smtClean="0"/>
            </a:br>
            <a:r>
              <a:rPr lang="es-ES" sz="1400" smtClean="0"/>
              <a:t>Los consumidores - SGA afectará principalmente las etiquetas de los productos al adoptar los criterios de peligro del SGA</a:t>
            </a:r>
          </a:p>
          <a:p>
            <a:pPr eaLnBrk="1" hangingPunct="1">
              <a:spcBef>
                <a:spcPct val="0"/>
              </a:spcBef>
            </a:pPr>
            <a:endParaRPr lang="en-CA" sz="1400" smtClean="0"/>
          </a:p>
          <a:p>
            <a:r>
              <a:rPr lang="es-ES" sz="1400" smtClean="0"/>
              <a:t>Transporte - </a:t>
            </a:r>
            <a:r>
              <a:rPr lang="es-PR" sz="1400" smtClean="0"/>
              <a:t>El Departamento de Transportación (DOT) ha adoptado SGA en las etiquetas de materiales peligrosos</a:t>
            </a:r>
            <a:r>
              <a:rPr lang="es-ES" sz="1400" smtClean="0"/>
              <a:t/>
            </a:r>
            <a:br>
              <a:rPr lang="es-ES" sz="1400" smtClean="0"/>
            </a:br>
            <a:r>
              <a:rPr lang="es-ES" sz="1400" smtClean="0"/>
              <a:t/>
            </a:r>
            <a:br>
              <a:rPr lang="es-ES" sz="1400" smtClean="0"/>
            </a:br>
            <a:r>
              <a:rPr lang="es-ES" sz="1400" smtClean="0"/>
              <a:t>Los servicios de emergencia - la adopción de criterios de peligro del SGA debe mejorar la seguridad de los trabajadores y las prácticas de seguridad al manipular productos químicos</a:t>
            </a:r>
          </a:p>
          <a:p>
            <a:endParaRPr lang="es-E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A2DADA-2738-45F7-B189-0410808F6AC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OSHA es la autoridad competente acerca del uso seguro de los productos químicos en el lugar de trabajo.  El impacto de SGA llegará a unos 7 millones de puestos de trabajo en EE.UU</a:t>
            </a:r>
          </a:p>
          <a:p>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D310F4-9F49-490D-88F2-4FE16D9E3F9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4C3A37-4BDA-481C-B5DB-B092D0DDE2EF}" type="slidenum">
              <a:rPr lang="en-US" smtClean="0"/>
              <a:pPr/>
              <a:t>2</a:t>
            </a:fld>
            <a:endParaRPr lang="en-US"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No ha habido ninguna revisión importante a la regla desde entonces, sólo cambios menores.</a:t>
            </a:r>
          </a:p>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7CE86-4F70-4FEA-A931-BAD6BB3A9EB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Los productos químicos se utilizan en todo tipo de lugar de trabajo a diferentes niveles. La cantidad de trabajadores potencialmente expuestos abarca millones de personas alrededor del mundo</a:t>
            </a:r>
          </a:p>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D2C18-414E-4DAF-8C2F-7EB1DDE8BF7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La información debe ser transmitida en Ingles (se permite otros idiomas), y de diferentes maneras a los empleadores y los empleados para que se pueda llegar a todos los tipos de los trabajadores y lugares de trabajo</a:t>
            </a:r>
          </a:p>
          <a:p>
            <a:endParaRPr lang="es-E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6C8A36-E279-449D-A262-90F0631A637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FBE5B-4269-49E1-8719-7DC2A529193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301E5F4A-41B9-4163-941F-C38E699AD0C0}" type="slidenum">
              <a:rPr lang="fr-CA" sz="1200"/>
              <a:pPr algn="r"/>
              <a:t>24</a:t>
            </a:fld>
            <a:endParaRPr lang="fr-CA" sz="1200"/>
          </a:p>
        </p:txBody>
      </p:sp>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Las frases usadas en las etiquetas para describir el grado (severidad) del peligro deben ser consistentes a través de los diferentes tipos de peligro</a:t>
            </a:r>
          </a:p>
          <a:p>
            <a:pPr eaLnBrk="1" hangingPunct="1">
              <a:spcBef>
                <a:spcPct val="0"/>
              </a:spcBef>
            </a:pPr>
            <a:endParaRPr lang="en-US" sz="1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EB752-8F54-4D70-91DF-372CE58027A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6E882-7BB4-43FC-8A89-10A42B152C02}"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F53842-618E-45E5-9FCC-75195DF5ECF9}"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Cada una de estas clases de peligros se divide en categorías de peligros. No todas las categorías de peligros fueron adoptadas para todas las clases de peligros.</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C333D1-AB24-42ED-A954-04F132DB138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6958E-613A-4562-A0D0-D62DAA245E94}" type="slidenum">
              <a:rPr lang="fr-CA" smtClean="0"/>
              <a:pPr/>
              <a:t>29</a:t>
            </a:fld>
            <a:endParaRPr lang="fr-CA" smtClean="0"/>
          </a:p>
        </p:txBody>
      </p:sp>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OSHA como la autoridad competente no adoptó por completo la categoría de toxicidad aguda, sacando la categoría 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D639B5-4559-40C4-9F9E-25606A42D77C}" type="slidenum">
              <a:rPr lang="en-US" smtClean="0"/>
              <a:pPr/>
              <a:t>3</a:t>
            </a:fld>
            <a:endParaRPr lang="en-US" smtClean="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F8A3AE89-D1C6-4915-8A0B-0DE13E836FEA}" type="slidenum">
              <a:rPr lang="fr-CA" sz="1200"/>
              <a:pPr algn="r"/>
              <a:t>30</a:t>
            </a:fld>
            <a:endParaRPr lang="fr-CA" sz="1200"/>
          </a:p>
        </p:txBody>
      </p:sp>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Básicamente, el contacto de un producto químico con la piel en un período de hasta cuatro horas produce daños irreversibles.</a:t>
            </a:r>
            <a:br>
              <a:rPr lang="es-ES" sz="1400" smtClean="0"/>
            </a:br>
            <a:r>
              <a:rPr lang="es-ES" sz="1400" smtClean="0"/>
              <a:t>OSHA no está proponiendo la adopción de la categoría 3 de la corrosión a la piel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B09D835E-6791-4E89-A47C-16A3724E356D}" type="slidenum">
              <a:rPr lang="fr-CA" sz="1200"/>
              <a:pPr algn="r"/>
              <a:t>31</a:t>
            </a:fld>
            <a:endParaRPr lang="fr-CA" sz="1200"/>
          </a:p>
        </p:txBody>
      </p:sp>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Básicamente, el contacto  por hasta 4 horas con la piel, </a:t>
            </a:r>
            <a:r>
              <a:rPr lang="en-US" sz="1400" i="1" u="sng" smtClean="0"/>
              <a:t>produce </a:t>
            </a:r>
            <a:r>
              <a:rPr lang="es-PR" sz="1400" i="1" u="sng" smtClean="0"/>
              <a:t>daños</a:t>
            </a:r>
            <a:r>
              <a:rPr lang="en-US" sz="1400" i="1" u="sng" smtClean="0"/>
              <a:t> </a:t>
            </a:r>
            <a:r>
              <a:rPr lang="es-PR" sz="1400" i="1" u="sng" smtClean="0"/>
              <a:t>reversibles</a:t>
            </a:r>
            <a:r>
              <a:rPr lang="en-US" sz="1400" smtClean="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7FEDDC28-2DD3-4EBF-825E-BF88D5B509DF}" type="slidenum">
              <a:rPr lang="fr-CA" sz="1200"/>
              <a:pPr algn="r"/>
              <a:t>32</a:t>
            </a:fld>
            <a:endParaRPr lang="fr-CA" sz="1200"/>
          </a:p>
        </p:txBody>
      </p:sp>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xfrm>
            <a:off x="609600" y="4418013"/>
            <a:ext cx="5607050" cy="4183062"/>
          </a:xfrm>
          <a:noFill/>
        </p:spPr>
        <p:txBody>
          <a:bodyPr wrap="square" numCol="1" anchor="t" anchorCtr="0" compatLnSpc="1">
            <a:prstTxWarp prst="textNoShape">
              <a:avLst/>
            </a:prstTxWarp>
          </a:bodyPr>
          <a:lstStyle/>
          <a:p>
            <a:pPr eaLnBrk="1" hangingPunct="1">
              <a:spcBef>
                <a:spcPct val="0"/>
              </a:spcBef>
            </a:pPr>
            <a:endParaRPr lang="es-PR" sz="14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4DA0C-00C3-41DE-A719-BFF42FC6D717}" type="slidenum">
              <a:rPr lang="fr-CA" smtClean="0"/>
              <a:pPr/>
              <a:t>33</a:t>
            </a:fld>
            <a:endParaRPr lang="fr-CA" smtClean="0"/>
          </a:p>
        </p:txBody>
      </p:sp>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0EA4C6-510D-4095-AB46-70BDCA7BE4D8}" type="slidenum">
              <a:rPr lang="fr-CA" smtClean="0"/>
              <a:pPr/>
              <a:t>34</a:t>
            </a:fld>
            <a:endParaRPr lang="fr-CA" smtClean="0"/>
          </a:p>
        </p:txBody>
      </p:sp>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3A4712-02AA-43F7-9B97-CFBC6579E91F}" type="slidenum">
              <a:rPr lang="fr-CA" smtClean="0"/>
              <a:pPr/>
              <a:t>35</a:t>
            </a:fld>
            <a:endParaRPr lang="fr-CA" smtClean="0"/>
          </a:p>
        </p:txBody>
      </p:sp>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18D569-4EBD-4AC5-82F3-5AB94325C75D}" type="slidenum">
              <a:rPr lang="fr-CA" smtClean="0"/>
              <a:pPr/>
              <a:t>36</a:t>
            </a:fld>
            <a:endParaRPr lang="fr-CA" smtClean="0"/>
          </a:p>
        </p:txBody>
      </p:sp>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Sustancias que han inducido tumores de cualquier tipo serán considerados carcinógenos, a menos que haya evidencia de que el mecanismo de formación de tumores no sea relevante para los seres humanos.</a:t>
            </a:r>
          </a:p>
          <a:p>
            <a:pPr eaLnBrk="1" hangingPunct="1">
              <a:spcBef>
                <a:spcPct val="0"/>
              </a:spcBef>
            </a:pPr>
            <a:r>
              <a:rPr lang="en-US" smtClean="0"/>
              <a:t>.</a:t>
            </a:r>
            <a:endParaRPr lang="es-P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FD6B9-B660-4635-9214-2C9C563F7CDE}" type="slidenum">
              <a:rPr lang="fr-CA" smtClean="0"/>
              <a:pPr/>
              <a:t>37</a:t>
            </a:fld>
            <a:endParaRPr lang="fr-CA" smtClean="0"/>
          </a:p>
        </p:txBody>
      </p:sp>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2FF20-F370-436C-A928-16CF3E7A2430}" type="slidenum">
              <a:rPr lang="fr-CA" smtClean="0"/>
              <a:pPr/>
              <a:t>38</a:t>
            </a:fld>
            <a:endParaRPr lang="fr-CA" smtClean="0"/>
          </a:p>
        </p:txBody>
      </p:sp>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32DF93-F24F-41AA-A55A-4894C6C87987}" type="slidenum">
              <a:rPr lang="fr-CA" smtClean="0"/>
              <a:pPr/>
              <a:t>39</a:t>
            </a:fld>
            <a:endParaRPr lang="fr-CA" smtClean="0"/>
          </a:p>
        </p:txBody>
      </p:sp>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98E2A2-A673-4357-88A7-E53298090AC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582DE-672E-4582-BBCA-06B9D4454C9F}" type="slidenum">
              <a:rPr lang="fr-CA" smtClean="0"/>
              <a:pPr/>
              <a:t>40</a:t>
            </a:fld>
            <a:endParaRPr lang="fr-CA" smtClean="0"/>
          </a:p>
        </p:txBody>
      </p:sp>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2BCD5-89E8-4DF6-A848-40E25A0EBB7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OSHA adopto los criterios del SGA para todos los peligros físicos. </a:t>
            </a:r>
          </a:p>
          <a:p>
            <a:endParaRPr lang="es-PR" smtClean="0"/>
          </a:p>
          <a:p>
            <a:r>
              <a:rPr lang="es-PR" smtClean="0"/>
              <a:t>Los criterios de los peligros físicos en el Apéndice B están basados en las Recomendaciones para el Transporte de Sustancias Peligrosas (RTDG) de las Naciones Unidas, actualmente usadas por el DOT de EE.UU en la Regulación de Materiales Peligrosos. Por lo tanto las etiquetas de transportación serán las mismas. </a:t>
            </a:r>
          </a:p>
          <a:p>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5C88C7-E87F-4236-BB57-0E4126576942}"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8C154-B607-4859-B067-15530C950F96}" type="slidenum">
              <a:rPr lang="fr-CA" smtClean="0"/>
              <a:pPr/>
              <a:t>43</a:t>
            </a:fld>
            <a:endParaRPr lang="fr-CA" smtClean="0"/>
          </a:p>
        </p:txBody>
      </p:sp>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Estas categorías son similares a las categorías para el sector del transporte.</a:t>
            </a:r>
            <a:br>
              <a:rPr lang="es-ES" sz="1400" smtClean="0"/>
            </a:br>
            <a:r>
              <a:rPr lang="es-ES" sz="1400" smtClean="0"/>
              <a:t>Se incluyen los productos químicos pirotécnicos, aun cuando no generen gases.</a:t>
            </a:r>
          </a:p>
          <a:p>
            <a:pPr>
              <a:buFontTx/>
              <a:buChar char="•"/>
            </a:pPr>
            <a:endParaRPr lang="es-ES" sz="1400" smtClean="0"/>
          </a:p>
          <a:p>
            <a:pPr>
              <a:buFontTx/>
              <a:buChar char="•"/>
            </a:pPr>
            <a:r>
              <a:rPr lang="es-ES" sz="1400" smtClean="0"/>
              <a:t>  Una </a:t>
            </a:r>
            <a:r>
              <a:rPr lang="es-ES" sz="1400" i="1" smtClean="0"/>
              <a:t>sustancia química pirotécnica </a:t>
            </a:r>
            <a:r>
              <a:rPr lang="es-ES" sz="1400" smtClean="0"/>
              <a:t>es una sustancia química destinada a producir un efecto calorífico, luminoso, sonoro, gaseoso o fumígeno o una combinación de estos, como resultado de reacciones químicas autosuficientemente  exotérmicas,  no detonantes. </a:t>
            </a:r>
          </a:p>
          <a:p>
            <a:pPr>
              <a:buFontTx/>
              <a:buChar char="•"/>
            </a:pPr>
            <a:r>
              <a:rPr lang="es-ES" sz="1400" smtClean="0"/>
              <a:t>  Un </a:t>
            </a:r>
            <a:r>
              <a:rPr lang="es-ES" sz="1400" i="1" smtClean="0"/>
              <a:t>elemento explosivo </a:t>
            </a:r>
            <a:r>
              <a:rPr lang="es-ES" sz="1400" smtClean="0"/>
              <a:t>es un elemento que contiene una o más sustancias químicas explosivas.  </a:t>
            </a:r>
          </a:p>
          <a:p>
            <a:pPr>
              <a:buFontTx/>
              <a:buChar char="•"/>
            </a:pPr>
            <a:r>
              <a:rPr lang="es-ES" sz="1400" smtClean="0"/>
              <a:t>  Un </a:t>
            </a:r>
            <a:r>
              <a:rPr lang="es-ES" sz="1400" i="1" smtClean="0"/>
              <a:t>elemento de pirotecnia </a:t>
            </a:r>
            <a:r>
              <a:rPr lang="es-ES" sz="1400" smtClean="0"/>
              <a:t>es un elemento que contiene uno o más químicos pirotécnicos. </a:t>
            </a:r>
          </a:p>
          <a:p>
            <a:pPr>
              <a:buFontTx/>
              <a:buChar char="•"/>
            </a:pPr>
            <a:r>
              <a:rPr lang="es-ES" sz="1400" smtClean="0"/>
              <a:t>  Un </a:t>
            </a:r>
            <a:r>
              <a:rPr lang="es-ES" sz="1400" i="1" smtClean="0"/>
              <a:t>explosivo inestable </a:t>
            </a:r>
            <a:r>
              <a:rPr lang="es-ES" sz="1400" smtClean="0"/>
              <a:t>es un explosivo que es térmicamente inestable y / o demasiado sensible para el manejo normal, el transporte o uso. </a:t>
            </a:r>
          </a:p>
          <a:p>
            <a:pPr>
              <a:buFontTx/>
              <a:buChar char="•"/>
            </a:pPr>
            <a:r>
              <a:rPr lang="es-ES" sz="1400" smtClean="0"/>
              <a:t>  Un </a:t>
            </a:r>
            <a:r>
              <a:rPr lang="es-ES" sz="1400" i="1" smtClean="0"/>
              <a:t>explosivo intencional </a:t>
            </a:r>
            <a:r>
              <a:rPr lang="es-ES" sz="1400" smtClean="0"/>
              <a:t>es una sustancia química o elemento que se fabrica con el fin de producir un efecto práctico explosivo o pirotécnico.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FEFEB-75A4-4E8B-A4A2-F554F053432B}" type="slidenum">
              <a:rPr lang="fr-CA" smtClean="0"/>
              <a:pPr/>
              <a:t>44</a:t>
            </a:fld>
            <a:endParaRPr lang="fr-CA" smtClean="0"/>
          </a:p>
        </p:txBody>
      </p:sp>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xfrm>
            <a:off x="688975" y="4419600"/>
            <a:ext cx="5746750" cy="4675188"/>
          </a:xfrm>
          <a:noFill/>
        </p:spPr>
        <p:txBody>
          <a:bodyPr wrap="square" numCol="1" anchor="t" anchorCtr="0" compatLnSpc="1">
            <a:prstTxWarp prst="textNoShape">
              <a:avLst/>
            </a:prstTxWarp>
          </a:bodyPr>
          <a:lstStyle/>
          <a:p>
            <a:pPr>
              <a:lnSpc>
                <a:spcPct val="90000"/>
              </a:lnSpc>
            </a:pPr>
            <a:r>
              <a:rPr lang="es-ES" sz="1400" b="1" smtClean="0"/>
              <a:t>Inflamables</a:t>
            </a:r>
          </a:p>
          <a:p>
            <a:pPr>
              <a:lnSpc>
                <a:spcPct val="90000"/>
              </a:lnSpc>
            </a:pPr>
            <a:r>
              <a:rPr lang="es-ES" sz="1400" smtClean="0"/>
              <a:t>Gases inflamables</a:t>
            </a:r>
          </a:p>
          <a:p>
            <a:pPr>
              <a:lnSpc>
                <a:spcPct val="90000"/>
              </a:lnSpc>
              <a:buFontTx/>
              <a:buChar char="•"/>
            </a:pPr>
            <a:r>
              <a:rPr lang="es-ES" smtClean="0"/>
              <a:t>  Tienen un rango de inflamabilidad en el aire a 20ºC (68ºF) y una presión de 101,3 kPa. (14.7 psi)</a:t>
            </a:r>
            <a:endParaRPr lang="es-ES" sz="1100" smtClean="0"/>
          </a:p>
          <a:p>
            <a:pPr>
              <a:lnSpc>
                <a:spcPct val="90000"/>
              </a:lnSpc>
            </a:pPr>
            <a:endParaRPr lang="es-ES" smtClean="0"/>
          </a:p>
          <a:p>
            <a:pPr>
              <a:lnSpc>
                <a:spcPct val="90000"/>
              </a:lnSpc>
            </a:pPr>
            <a:r>
              <a:rPr lang="es-ES" sz="1400" smtClean="0"/>
              <a:t>Aerosoles inflamables </a:t>
            </a:r>
          </a:p>
          <a:p>
            <a:pPr>
              <a:lnSpc>
                <a:spcPct val="90000"/>
              </a:lnSpc>
              <a:buFontTx/>
              <a:buChar char="•"/>
            </a:pPr>
            <a:r>
              <a:rPr lang="es-ES" sz="1400" smtClean="0"/>
              <a:t>  </a:t>
            </a:r>
            <a:r>
              <a:rPr lang="es-ES" smtClean="0"/>
              <a:t>Están comprimidos, licuados o gas a presión que expulsa del recipiente en forma de espuma, polvo o en estado líquido.  La clasificación de los aerosoles depende de la concentración de productos inflamables y el calor de la combustión entre otras prueba</a:t>
            </a:r>
          </a:p>
          <a:p>
            <a:pPr>
              <a:lnSpc>
                <a:spcPct val="90000"/>
              </a:lnSpc>
            </a:pPr>
            <a:endParaRPr lang="es-ES" smtClean="0"/>
          </a:p>
          <a:p>
            <a:pPr>
              <a:lnSpc>
                <a:spcPct val="90000"/>
              </a:lnSpc>
            </a:pPr>
            <a:r>
              <a:rPr lang="es-ES" sz="1400" smtClean="0"/>
              <a:t>Líquidos inflamables </a:t>
            </a:r>
          </a:p>
          <a:p>
            <a:pPr>
              <a:lnSpc>
                <a:spcPct val="90000"/>
              </a:lnSpc>
              <a:buFontTx/>
              <a:buChar char="•"/>
            </a:pPr>
            <a:r>
              <a:rPr lang="es-ES" smtClean="0"/>
              <a:t>  Cualquier líquido con un punto de inflamación de 93ºC (199.4ºF)o menos. Dividido en cuatro categorías en función de punto de inflamación y la temperatura del punto de ebullición</a:t>
            </a:r>
          </a:p>
          <a:p>
            <a:pPr>
              <a:lnSpc>
                <a:spcPct val="90000"/>
              </a:lnSpc>
            </a:pPr>
            <a:endParaRPr lang="es-ES" smtClean="0"/>
          </a:p>
          <a:p>
            <a:pPr>
              <a:lnSpc>
                <a:spcPct val="90000"/>
              </a:lnSpc>
            </a:pPr>
            <a:r>
              <a:rPr lang="es-ES" sz="1400" smtClean="0"/>
              <a:t>Sólidos inflamables</a:t>
            </a:r>
          </a:p>
          <a:p>
            <a:pPr>
              <a:lnSpc>
                <a:spcPct val="90000"/>
              </a:lnSpc>
              <a:buFontTx/>
              <a:buChar char="•"/>
            </a:pPr>
            <a:r>
              <a:rPr lang="es-ES" sz="1400" smtClean="0"/>
              <a:t>  </a:t>
            </a:r>
            <a:r>
              <a:rPr lang="es-ES" smtClean="0"/>
              <a:t>Un sólido, por lo general en forma de polvo o granulado, que es fácilmente combustible por la fricción al igual que algunos polvos de metal. Dividido en dos categorías basadas en el tiempo de quema, velocidad de combustión y el comportamiento cuando está mojado.</a:t>
            </a:r>
            <a:endParaRPr lang="es-ES" sz="14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33601A-FD62-491A-BD58-002617A23380}" type="slidenum">
              <a:rPr lang="fr-CA" smtClean="0"/>
              <a:pPr/>
              <a:t>45</a:t>
            </a:fld>
            <a:endParaRPr lang="fr-CA" smtClean="0"/>
          </a:p>
        </p:txBody>
      </p:sp>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74F7F4-8B54-4985-A690-9F5D39ADAF2B}" type="slidenum">
              <a:rPr lang="fr-CA" smtClean="0"/>
              <a:pPr/>
              <a:t>46</a:t>
            </a:fld>
            <a:endParaRPr lang="fr-CA" smtClean="0"/>
          </a:p>
        </p:txBody>
      </p:sp>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endParaRPr lang="es-ES" sz="1400" smtClean="0"/>
          </a:p>
          <a:p>
            <a:pPr eaLnBrk="1" hangingPunct="1"/>
            <a:endParaRPr lang="es-ES" sz="1400" smtClean="0"/>
          </a:p>
          <a:p>
            <a:pPr eaLnBrk="1" hangingPunct="1"/>
            <a:r>
              <a:rPr lang="es-ES" sz="1400" smtClean="0"/>
              <a:t>Sólidos inflamables</a:t>
            </a:r>
          </a:p>
          <a:p>
            <a:pPr eaLnBrk="1" hangingPunct="1"/>
            <a:endParaRPr lang="es-ES" sz="1400" smtClean="0"/>
          </a:p>
          <a:p>
            <a:pPr eaLnBrk="1" hangingPunct="1"/>
            <a:r>
              <a:rPr lang="es-ES" sz="1400" smtClean="0"/>
              <a:t>Dividido en 2 categorías basadas en tiempo de quema, velocidad de combustión y el comportamiento cuando está mojado.</a:t>
            </a:r>
            <a:endParaRPr lang="es-PR" sz="14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8BB5C-50FB-4B1D-9688-64239F7F9DDC}" type="slidenum">
              <a:rPr lang="fr-CA" smtClean="0"/>
              <a:pPr/>
              <a:t>47</a:t>
            </a:fld>
            <a:endParaRPr lang="fr-CA" smtClean="0"/>
          </a:p>
        </p:txBody>
      </p:sp>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endParaRPr lang="en-US" sz="14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9D31B-0FD2-43C8-AE7B-C6D6E36EFCF0}" type="slidenum">
              <a:rPr lang="fr-CA" smtClean="0"/>
              <a:pPr/>
              <a:t>48</a:t>
            </a:fld>
            <a:endParaRPr lang="fr-CA" smtClean="0"/>
          </a:p>
        </p:txBody>
      </p:sp>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Oxidantes proveen oxigeno lo que aumenta la inflamabilidad.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27A42-711F-482C-803A-ADC6B643D2C5}" type="slidenum">
              <a:rPr lang="fr-CA" smtClean="0"/>
              <a:pPr/>
              <a:t>49</a:t>
            </a:fld>
            <a:endParaRPr lang="fr-CA" smtClean="0"/>
          </a:p>
        </p:txBody>
      </p:sp>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Gas contenido en un recipiente a no menos de 200 Pa a 20ºC (29 psi @ 68</a:t>
            </a:r>
            <a:r>
              <a:rPr lang="en-US" sz="1400" smtClean="0"/>
              <a:t>ºF)</a:t>
            </a:r>
            <a:r>
              <a:rPr lang="es-ES" sz="1400" smtClean="0"/>
              <a:t>. El contenedor o envase puede explotar si se calienta</a:t>
            </a:r>
            <a:br>
              <a:rPr lang="es-ES" sz="1400" smtClean="0"/>
            </a:br>
            <a:endParaRPr lang="es-ES" sz="1400" smtClean="0"/>
          </a:p>
          <a:p>
            <a:pPr>
              <a:buFontTx/>
              <a:buChar char="•"/>
            </a:pPr>
            <a:r>
              <a:rPr lang="es-ES" sz="1400" smtClean="0"/>
              <a:t>  El gas comprimido es totalmente gaseoso a -50ºC (-58</a:t>
            </a:r>
            <a:r>
              <a:rPr lang="en-US" sz="1400" smtClean="0"/>
              <a:t>ºF)</a:t>
            </a:r>
            <a:endParaRPr lang="es-ES" sz="1400" smtClean="0"/>
          </a:p>
          <a:p>
            <a:pPr>
              <a:buFontTx/>
              <a:buChar char="•"/>
            </a:pPr>
            <a:r>
              <a:rPr lang="es-ES" sz="1400" smtClean="0"/>
              <a:t>  El gas licuado es parcialmente líquido a temperaturas superiores a 50ºC (122</a:t>
            </a:r>
            <a:r>
              <a:rPr lang="en-US" sz="1400" smtClean="0"/>
              <a:t>ºF)</a:t>
            </a:r>
            <a:r>
              <a:rPr lang="es-ES" sz="1400" smtClean="0"/>
              <a:t> </a:t>
            </a:r>
          </a:p>
          <a:p>
            <a:pPr>
              <a:buFontTx/>
              <a:buChar char="•"/>
            </a:pPr>
            <a:r>
              <a:rPr lang="es-ES" sz="1400" smtClean="0"/>
              <a:t>  Gas licuado refrigerado es parcialmente líquido a causa de su baja temperatura </a:t>
            </a:r>
          </a:p>
          <a:p>
            <a:pPr>
              <a:buFontTx/>
              <a:buChar char="•"/>
            </a:pPr>
            <a:r>
              <a:rPr lang="es-ES" sz="1400" smtClean="0"/>
              <a:t>  Gas disuelto es un gas disuelto en un disolvente en fase líquida</a:t>
            </a:r>
          </a:p>
          <a:p>
            <a:pPr eaLnBrk="1" hangingPunct="1">
              <a:spcBef>
                <a:spcPct val="0"/>
              </a:spcBef>
              <a:buFontTx/>
              <a:buChar char="•"/>
            </a:pPr>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698C6-0315-4961-A6CC-61D14B98BD8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1F2E5-44FB-405E-AF25-0D43BD8B949D}" type="slidenum">
              <a:rPr lang="fr-CA" smtClean="0"/>
              <a:pPr/>
              <a:t>50</a:t>
            </a:fld>
            <a:endParaRPr lang="fr-CA" smtClean="0"/>
          </a:p>
        </p:txBody>
      </p:sp>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Un producto químico que reacciona espontáneamente se considera que posee propiedades explosivas cuando, en los ensayos de laboratorio puede detonar, deflagrar rápidamente o mostrar un efecto violento al calentarse bajo confinamiento.</a:t>
            </a:r>
          </a:p>
          <a:p>
            <a:endParaRPr lang="es-PR" sz="14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D92DF-DE3C-465A-8D7C-99CF753F1320}" type="slidenum">
              <a:rPr lang="fr-CA" smtClean="0"/>
              <a:pPr/>
              <a:t>51</a:t>
            </a:fld>
            <a:endParaRPr lang="fr-CA" smtClean="0"/>
          </a:p>
        </p:txBody>
      </p:sp>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s-PR" sz="1400" smtClean="0"/>
              <a:t>La temperatura mínima a la que estos líquidos  se pueden encender está por debajo de la temperatura ambiente</a:t>
            </a:r>
          </a:p>
          <a:p>
            <a:pPr eaLnBrk="1" hangingPunct="1">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4D82F359-0BDB-4D44-9C22-3AD3AB36390A}" type="slidenum">
              <a:rPr lang="fr-CA" sz="1200"/>
              <a:pPr algn="r"/>
              <a:t>52</a:t>
            </a:fld>
            <a:endParaRPr lang="fr-CA" sz="1200"/>
          </a:p>
        </p:txBody>
      </p:sp>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mtClean="0"/>
              <a:t>Estos materiales no son pirofóricos.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BCA8D4-BA72-4C2E-80A4-CEAC3C81BBBE}" type="slidenum">
              <a:rPr lang="fr-CA" smtClean="0"/>
              <a:pPr/>
              <a:t>53</a:t>
            </a:fld>
            <a:endParaRPr lang="fr-CA" smtClean="0"/>
          </a:p>
        </p:txBody>
      </p:sp>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A0A0D0-53C8-4BAD-92DC-F785F32EFC9C}" type="slidenum">
              <a:rPr lang="fr-CA" smtClean="0"/>
              <a:pPr/>
              <a:t>54</a:t>
            </a:fld>
            <a:endParaRPr lang="fr-CA" smtClean="0"/>
          </a:p>
        </p:txBody>
      </p:sp>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marL="298450" indent="-290513" eaLnBrk="1" hangingPunct="1"/>
            <a:r>
              <a:rPr lang="es-ES" sz="1400" smtClean="0"/>
              <a:t>  Los peróxidos  son materiales térmicamente inestables y se dividen basado ​​en las propiedades del material explosivo/ inestable. </a:t>
            </a:r>
          </a:p>
          <a:p>
            <a:pPr marL="298450" indent="-290513" eaLnBrk="1" hangingPunct="1"/>
            <a:r>
              <a:rPr lang="es-ES" sz="1400" smtClean="0"/>
              <a:t>Los peróxidos pueden descomponerse de forma explosiva, quemarse rápidamente, ser sensibles a la fricción y/ o reaccionar peligrosamente con otras sustancias químicas.</a:t>
            </a:r>
            <a:endParaRPr lang="en-US" sz="2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9BC440-03BB-490A-9C1E-3732CEA58DF7}"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9A545-46B8-48DC-BF9C-C055738E0C23}" type="slidenum">
              <a:rPr lang="fr-CA" smtClean="0"/>
              <a:pPr/>
              <a:t>56</a:t>
            </a:fld>
            <a:endParaRPr lang="fr-CA" smtClean="0"/>
          </a:p>
        </p:txBody>
      </p:sp>
      <p:sp>
        <p:nvSpPr>
          <p:cNvPr id="130050"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130051"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pPr>
            <a:r>
              <a:rPr lang="pt-BR" smtClean="0"/>
              <a:t> SGA estandarizo los pictogramas, palabras de advertencia y la inclusion de las precauciones de peligro y precaucion, pero no el lenguaje particular de las frases. </a:t>
            </a:r>
          </a:p>
          <a:p>
            <a:pPr eaLnBrk="1" hangingPunct="1">
              <a:spcBef>
                <a:spcPct val="0"/>
              </a:spcBef>
            </a:pPr>
            <a:endParaRPr lang="pt-BR" smtClean="0"/>
          </a:p>
          <a:p>
            <a:pPr eaLnBrk="1" hangingPunct="1">
              <a:spcBef>
                <a:spcPct val="0"/>
              </a:spcBef>
            </a:pPr>
            <a:r>
              <a:rPr lang="pt-BR" smtClean="0"/>
              <a:t>OSHA tomo los pictogramas, palabras de advertencia y las indicaciones de peligro y las combino en el apendice C identificacndo las frases correspondientes para cada clase</a:t>
            </a:r>
          </a:p>
          <a:p>
            <a:pPr eaLnBrk="1" hangingPunct="1">
              <a:spcBef>
                <a:spcPct val="0"/>
              </a:spcBef>
            </a:pPr>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672986-93AE-40A9-9D5F-7309178FF2C8}" type="slidenum">
              <a:rPr lang="fr-CA" smtClean="0"/>
              <a:pPr/>
              <a:t>57</a:t>
            </a:fld>
            <a:endParaRPr lang="fr-CA" smtClean="0"/>
          </a:p>
        </p:txBody>
      </p:sp>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s-ES" sz="1400" smtClean="0"/>
          </a:p>
          <a:p>
            <a:pPr eaLnBrk="1" hangingPunct="1">
              <a:spcBef>
                <a:spcPct val="0"/>
              </a:spcBef>
              <a:buFont typeface="Wingdings" pitchFamily="2" charset="2"/>
              <a:buNone/>
            </a:pPr>
            <a:r>
              <a:rPr lang="es-ES" sz="1400" smtClean="0"/>
              <a:t>Nombre o número utilizado por un producto químico en la etiqueta y en la FDS.</a:t>
            </a:r>
            <a:br>
              <a:rPr lang="es-ES" sz="1400" smtClean="0"/>
            </a:br>
            <a:r>
              <a:rPr lang="es-ES" sz="1400" smtClean="0"/>
              <a:t>El nombre de transporte de las Naciones Unidas, también debe ser usado en el paquete cuando el químico (sustancia o mezcla) este cubierta por el RTDG de las Naciones Unidas</a:t>
            </a:r>
          </a:p>
          <a:p>
            <a:pPr eaLnBrk="1" hangingPunct="1">
              <a:spcBef>
                <a:spcPct val="0"/>
              </a:spcBef>
              <a:buFont typeface="Wingdings" pitchFamily="2" charset="2"/>
              <a:buNone/>
            </a:pPr>
            <a:endParaRPr lang="es-PR" sz="14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8BD94B4D-699B-4292-9AA5-4911A260DBC9}" type="slidenum">
              <a:rPr lang="fr-CA" sz="1200"/>
              <a:pPr algn="r"/>
              <a:t>58</a:t>
            </a:fld>
            <a:endParaRPr lang="fr-CA" sz="1200"/>
          </a:p>
        </p:txBody>
      </p:sp>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3527B6-0C0C-4123-87B6-DBE9A76374B0}" type="slidenum">
              <a:rPr lang="fr-CA" smtClean="0"/>
              <a:pPr/>
              <a:t>59</a:t>
            </a:fld>
            <a:endParaRPr lang="fr-CA" smtClean="0"/>
          </a:p>
        </p:txBody>
      </p:sp>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IUPAC - Unión Internacional de Química Pura y Aplicada</a:t>
            </a:r>
            <a:br>
              <a:rPr lang="es-ES" sz="1400" smtClean="0"/>
            </a:br>
            <a:r>
              <a:rPr lang="es-ES" sz="1400" smtClean="0"/>
              <a:t>CAS - Chemical Abstracts Service</a:t>
            </a:r>
            <a:br>
              <a:rPr lang="es-ES" sz="1400" smtClean="0"/>
            </a:br>
            <a:r>
              <a:rPr lang="es-ES" sz="1400" smtClean="0"/>
              <a:t>ISO – Organización Internacional para Estandarización.</a:t>
            </a:r>
          </a:p>
          <a:p>
            <a:endParaRPr lang="es-ES"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Este sistema define los peligros, crea un proceso de clasificación y comunica la información en las etiquetas y en las Fichas de Datos  de Seguridad.</a:t>
            </a:r>
            <a:br>
              <a:rPr lang="es-ES" smtClean="0"/>
            </a:br>
            <a:r>
              <a:rPr lang="es-ES" smtClean="0"/>
              <a:t/>
            </a:r>
            <a:br>
              <a:rPr lang="es-ES" smtClean="0"/>
            </a:br>
            <a:r>
              <a:rPr lang="es-ES" smtClean="0"/>
              <a:t>Armonización - implica la coordinación, organización, gestión y sincronización de varios elementos. En este caso, de diversos criterios en cuanto al manejo de productos químicos.</a:t>
            </a:r>
            <a:br>
              <a:rPr lang="es-ES" smtClean="0"/>
            </a:br>
            <a:r>
              <a:rPr lang="es-ES" smtClean="0"/>
              <a:t/>
            </a:r>
            <a:br>
              <a:rPr lang="es-ES" smtClean="0"/>
            </a:br>
            <a:r>
              <a:rPr lang="es-ES" smtClean="0"/>
              <a:t>Un sistema armonizado se puede definir como el ajuste de las diferencias y contradicciones entre los diferentes sistemas para que sean uniformes o compatibles entre sí. El SGA se compone de varios elementos de tal manera que el resultado final es un sistema alineado sobre la base de un enfoque común</a:t>
            </a:r>
            <a:br>
              <a:rPr lang="es-ES" smtClean="0"/>
            </a:br>
            <a:r>
              <a:rPr lang="es-ES" smtClean="0"/>
              <a:t/>
            </a:r>
            <a:br>
              <a:rPr lang="es-ES" smtClean="0"/>
            </a:br>
            <a:endParaRPr lang="es-E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E46555-E75B-49EB-BF69-C60917D8B27F}"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1C23B8A2-3663-40A7-BE18-FDD0586E2953}" type="slidenum">
              <a:rPr lang="fr-CA" sz="1200"/>
              <a:pPr algn="r"/>
              <a:t>60</a:t>
            </a:fld>
            <a:endParaRPr lang="fr-CA" sz="1200"/>
          </a:p>
        </p:txBody>
      </p:sp>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r>
              <a:rPr lang="es-PR" smtClean="0"/>
              <a:t>Las identidades de todos los ingredientes que contribuyen a:</a:t>
            </a:r>
          </a:p>
          <a:p>
            <a:endParaRPr lang="es-PR" smtClean="0"/>
          </a:p>
          <a:p>
            <a:pPr>
              <a:buFontTx/>
              <a:buChar char="•"/>
            </a:pPr>
            <a:r>
              <a:rPr lang="es-PR" smtClean="0"/>
              <a:t>  toxicidad aguda, </a:t>
            </a:r>
          </a:p>
          <a:p>
            <a:pPr>
              <a:buFontTx/>
              <a:buChar char="•"/>
            </a:pPr>
            <a:r>
              <a:rPr lang="es-PR" smtClean="0"/>
              <a:t>  corrosión a la piel o los ojos, </a:t>
            </a:r>
          </a:p>
          <a:p>
            <a:pPr>
              <a:buFontTx/>
              <a:buChar char="•"/>
            </a:pPr>
            <a:r>
              <a:rPr lang="es-PR" smtClean="0"/>
              <a:t>  mutagenicidad en células germinales, </a:t>
            </a:r>
          </a:p>
          <a:p>
            <a:pPr>
              <a:buFontTx/>
              <a:buChar char="•"/>
            </a:pPr>
            <a:r>
              <a:rPr lang="es-PR" smtClean="0"/>
              <a:t>  carcinogenicidad, </a:t>
            </a:r>
          </a:p>
          <a:p>
            <a:pPr>
              <a:buFontTx/>
              <a:buChar char="•"/>
            </a:pPr>
            <a:r>
              <a:rPr lang="es-PR" smtClean="0"/>
              <a:t>  toxicidad reproductiva, </a:t>
            </a:r>
          </a:p>
          <a:p>
            <a:pPr>
              <a:buFontTx/>
              <a:buChar char="•"/>
            </a:pPr>
            <a:r>
              <a:rPr lang="es-PR" smtClean="0"/>
              <a:t>  sensibilización respiratoria o de la piel,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D2BBC-A082-4647-8428-1ABDC0E0BFF4}"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D1E2F-F0B2-4BED-8216-87021991C2C9}" type="slidenum">
              <a:rPr lang="fr-CA" smtClean="0"/>
              <a:pPr/>
              <a:t>62</a:t>
            </a:fld>
            <a:endParaRPr lang="fr-CA" smtClean="0"/>
          </a:p>
        </p:txBody>
      </p:sp>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D0793900-3023-4CA3-8B34-611096AB7D49}" type="slidenum">
              <a:rPr lang="fr-CA" sz="1200"/>
              <a:pPr algn="r"/>
              <a:t>63</a:t>
            </a:fld>
            <a:endParaRPr lang="fr-CA" sz="1200"/>
          </a:p>
        </p:txBody>
      </p:sp>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AF750-7085-4951-AF01-83CD537A078A}"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44FEC-9C1C-4438-A380-9E5B63430469}" type="slidenum">
              <a:rPr lang="fr-CA" smtClean="0"/>
              <a:pPr/>
              <a:t>65</a:t>
            </a:fld>
            <a:endParaRPr lang="fr-CA" smtClean="0"/>
          </a:p>
        </p:txBody>
      </p:sp>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Para el transporte, los pictogramas tendrán el fondo y los colores del símbolo que se utiliza actualmente.</a:t>
            </a:r>
          </a:p>
          <a:p>
            <a:r>
              <a:rPr lang="es-ES" sz="1400" smtClean="0"/>
              <a:t/>
            </a:r>
            <a:br>
              <a:rPr lang="es-ES" sz="1400" smtClean="0"/>
            </a:br>
            <a:r>
              <a:rPr lang="es-ES" sz="1400" smtClean="0"/>
              <a:t>Para otros sectores, pictogramas tendrá un símbolo negro sobre un fondo blanco con un diamante de borde rojo. Un marco negro puede ser utilizado para los envíos dentro de un mismo país. OSHA mantendrá el borde rojo.</a:t>
            </a:r>
            <a:br>
              <a:rPr lang="es-ES" sz="1400" smtClean="0"/>
            </a:br>
            <a:r>
              <a:rPr lang="es-ES" sz="1400" smtClean="0"/>
              <a:t>El pictograma de transporte tiene prioridad sobre el pictograma del SGA si es que el mismo riesgo que está presente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44230-93B3-4A1B-8231-201C0D500AAC}" type="slidenum">
              <a:rPr lang="fr-CA" smtClean="0"/>
              <a:pPr/>
              <a:t>66</a:t>
            </a:fld>
            <a:endParaRPr lang="fr-CA" smtClean="0"/>
          </a:p>
        </p:txBody>
      </p:sp>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Estas clases son similares a las presentadas en la pagina anterior, ilustrando  la armonización entre sistemas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23123-827B-4B9E-BE9A-538BBEE4E1DE}" type="slidenum">
              <a:rPr lang="fr-CA" smtClean="0"/>
              <a:pPr/>
              <a:t>67</a:t>
            </a:fld>
            <a:endParaRPr lang="fr-CA" smtClean="0"/>
          </a:p>
        </p:txBody>
      </p:sp>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Palabras que se muestran aquí son los utilizados por la norma ANSI Z129.1, Estándar Nacional Americano para Químicos Industriales Peligrosos - Etiquetado de precaución.</a:t>
            </a:r>
          </a:p>
          <a:p>
            <a:endParaRPr lang="es-ES" sz="1400" smtClean="0"/>
          </a:p>
          <a:p>
            <a:r>
              <a:rPr lang="es-ES" sz="1400" smtClean="0"/>
              <a:t>Peligro – mas dañino a la persona, debido a toxicidad o exposición, efectos mas persistentes o severos</a:t>
            </a:r>
          </a:p>
          <a:p>
            <a:endParaRPr lang="es-ES" sz="1400" smtClean="0"/>
          </a:p>
          <a:p>
            <a:r>
              <a:rPr lang="es-ES" sz="1400" smtClean="0"/>
              <a:t>Atención - menos dañino a la persona, debido a toxicidad o exposición, efectos temporeros</a:t>
            </a:r>
          </a:p>
          <a:p>
            <a:r>
              <a:rPr lang="es-ES" sz="1400" smtClean="0"/>
              <a:t/>
            </a:r>
            <a:br>
              <a:rPr lang="es-ES" sz="1400" smtClean="0"/>
            </a:br>
            <a:r>
              <a:rPr lang="es-ES" sz="1400" smtClean="0"/>
              <a:t>Los niveles o la exposición más bajo de peligro o suele utilizar "Precaución" o "Aviso" como la palabra de advertencia.</a:t>
            </a:r>
          </a:p>
          <a:p>
            <a:endParaRPr lang="es-ES" sz="1400" smtClean="0"/>
          </a:p>
          <a:p>
            <a:r>
              <a:rPr lang="es-ES" sz="1400" smtClean="0"/>
              <a:t>Estudios muestran que las personas asocian estas palabras con diferentes niveles de peligro, pero vieron pocas diferencias entre Cuidado y Advertencia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Tome un momento para contestar cualquier pregunta relacionada al material discutido hasta el momento.  Haga un repaso rápido en el pizarrón. </a:t>
            </a:r>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6CE68F-AFD7-4C1F-926F-48E7AF3FEE8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C0EDE-1017-46DF-A805-8589455A1688}"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2006875D-0E02-489E-A08E-8553B4FFA101}" type="slidenum">
              <a:rPr lang="en-US" sz="1200"/>
              <a:pPr algn="r"/>
              <a:t>7</a:t>
            </a:fld>
            <a:endParaRPr lang="en-US" sz="120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sz="1400" smtClean="0"/>
              <a:t>El SGA abarca los peligros a la salud, los peligros físicos y ambientales. El trabajo se dividió en tres partes:</a:t>
            </a:r>
          </a:p>
          <a:p>
            <a:endParaRPr lang="es-ES" sz="1400" smtClean="0"/>
          </a:p>
          <a:p>
            <a:pPr lvl="1">
              <a:buFontTx/>
              <a:buChar char="•"/>
            </a:pPr>
            <a:r>
              <a:rPr lang="es-ES" sz="1400" smtClean="0"/>
              <a:t>  </a:t>
            </a:r>
            <a:r>
              <a:rPr lang="es-ES" sz="1400" i="1" smtClean="0"/>
              <a:t>Criterios de clasificación de los peligros físicos </a:t>
            </a:r>
            <a:r>
              <a:rPr lang="es-ES" sz="1400" smtClean="0"/>
              <a:t>- desarrollado por el Subcomité de la Organización de las Naciones Unidas /Organización Internacional del Trabajo (OIT), basado en los criterios armonizados para el transporte de mercancías</a:t>
            </a:r>
          </a:p>
          <a:p>
            <a:pPr lvl="1">
              <a:buFontTx/>
              <a:buChar char="•"/>
            </a:pPr>
            <a:endParaRPr lang="es-ES" sz="1400" i="1" smtClean="0"/>
          </a:p>
          <a:p>
            <a:pPr lvl="1">
              <a:buFontTx/>
              <a:buChar char="•"/>
            </a:pPr>
            <a:r>
              <a:rPr lang="es-ES" sz="1400" i="1" smtClean="0"/>
              <a:t>  Criterios de clasificación de peligros a la salud y ambientales </a:t>
            </a:r>
            <a:r>
              <a:rPr lang="es-ES" sz="1400" smtClean="0"/>
              <a:t>desarrollados por la Organización para la Cooperación Económica</a:t>
            </a:r>
          </a:p>
          <a:p>
            <a:pPr lvl="1">
              <a:buFontTx/>
              <a:buChar char="•"/>
            </a:pPr>
            <a:endParaRPr lang="es-ES" sz="1400" smtClean="0"/>
          </a:p>
          <a:p>
            <a:pPr lvl="1">
              <a:buFontTx/>
              <a:buChar char="•"/>
            </a:pPr>
            <a:r>
              <a:rPr lang="es-ES" sz="1400" smtClean="0"/>
              <a:t>  </a:t>
            </a:r>
            <a:r>
              <a:rPr lang="es-ES" sz="1400" i="1" smtClean="0"/>
              <a:t>Elementos de la Comunicación de Peligros </a:t>
            </a:r>
            <a:r>
              <a:rPr lang="es-ES" sz="1400" smtClean="0"/>
              <a:t>- desarrollado por la OIT</a:t>
            </a:r>
          </a:p>
          <a:p>
            <a:endParaRPr lang="es-ES" sz="14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023B4F-25BF-41FC-B298-BAFC9FB4C6C0}" type="slidenum">
              <a:rPr lang="fr-CA" smtClean="0"/>
              <a:pPr/>
              <a:t>70</a:t>
            </a:fld>
            <a:endParaRPr lang="fr-CA" smtClean="0"/>
          </a:p>
        </p:txBody>
      </p:sp>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PR" sz="1400" smtClean="0"/>
              <a:t>Las </a:t>
            </a:r>
            <a:r>
              <a:rPr lang="es-ES" sz="1400" smtClean="0"/>
              <a:t>indicaciones</a:t>
            </a:r>
            <a:r>
              <a:rPr lang="es-PR" sz="1400" smtClean="0"/>
              <a:t> de peligro tienen códigos asociados a ellos. OSHA no ha adoptado los códigos, pero se ha identificado las </a:t>
            </a:r>
            <a:r>
              <a:rPr lang="es-ES" sz="1400" smtClean="0"/>
              <a:t>indicaciones </a:t>
            </a:r>
            <a:r>
              <a:rPr lang="es-PR" sz="1400" smtClean="0"/>
              <a:t>correspondiente a cada clase de peligro. Por favor, consulte el Apéndice C de la regla </a:t>
            </a:r>
            <a:r>
              <a:rPr lang="es-ES" sz="1400" smtClean="0"/>
              <a:t>propuesta para obtener más información.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E03BE-E9E5-4654-83F7-163F11438EAE}" type="slidenum">
              <a:rPr lang="fr-CA" smtClean="0"/>
              <a:pPr/>
              <a:t>71</a:t>
            </a:fld>
            <a:endParaRPr lang="fr-CA" smtClean="0"/>
          </a:p>
        </p:txBody>
      </p:sp>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Tome un momento para mostrar un ejemplo de apéndice C y mostrar la información aquí dada</a:t>
            </a:r>
          </a:p>
          <a:p>
            <a:endParaRPr lang="es-ES" sz="1400" smtClean="0"/>
          </a:p>
          <a:p>
            <a:r>
              <a:rPr lang="es-ES" sz="1400" smtClean="0"/>
              <a:t>El documento de SGA incluye indicaciones de precaución que se pueden utilizar. La intención es armonizar las indicaciones de precaución en el futuro. Al igual que con los peligros,  las indicaciones de precaución, tienen </a:t>
            </a:r>
            <a:r>
              <a:rPr lang="es-ES" sz="1400" b="1" smtClean="0"/>
              <a:t>códigos que no será adoptados por OSHA. </a:t>
            </a:r>
            <a:endParaRPr lang="en-US" sz="1400" b="1"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DC1E9-1557-42F7-9D1C-D8C495E0B490}"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Para reducir la variación de la información no-estandarizada, información complementaria en la etiqueta se limita a cuando esta proporciona más detalles y no contradice ni pone en duda la validez de la información sobre los peligros estandarizados, o cuando se proporciona información acerca de los peligros no-clasificados.</a:t>
            </a:r>
          </a:p>
          <a:p>
            <a:endParaRPr lang="en-US" smtClean="0"/>
          </a:p>
          <a:p>
            <a:r>
              <a:rPr lang="es-ES" smtClean="0"/>
              <a:t>Sin embargo, OSHA recomienda la colocación de medidas de precaución en la sección de información complementaria para los peligros no-clasificados.</a:t>
            </a:r>
          </a:p>
          <a:p>
            <a:endParaRPr lang="en-US" smtClean="0"/>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0BD21-A6BC-43B5-825B-2AE07D9246A2}"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19C26-F259-4D79-8D20-EE7CFE5E476A}"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B00BD-E3FD-4629-ABEA-C2A6A55E0849}" type="slidenum">
              <a:rPr lang="fr-CA" smtClean="0"/>
              <a:pPr/>
              <a:t>75</a:t>
            </a:fld>
            <a:endParaRPr lang="fr-CA" smtClean="0"/>
          </a:p>
        </p:txBody>
      </p:sp>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400" smtClean="0"/>
              <a:t>Esta información permite que la empresa desarrolle un programa activo de medidas de protección a los trabajadores, incluyendo el adiestramiento específico al lugar de trabajo.</a:t>
            </a:r>
          </a:p>
          <a:p>
            <a:pPr eaLnBrk="1" hangingPunct="1">
              <a:spcBef>
                <a:spcPct val="0"/>
              </a:spcBef>
            </a:pPr>
            <a:endParaRPr lang="en-US" sz="14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7EA150-EC1B-40CF-B665-064985F13963}" type="slidenum">
              <a:rPr lang="fr-CA" smtClean="0"/>
              <a:pPr/>
              <a:t>76</a:t>
            </a:fld>
            <a:endParaRPr lang="fr-CA" smtClean="0"/>
          </a:p>
        </p:txBody>
      </p:sp>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827B5A-DEC6-4720-8209-42A18B222EC8}" type="slidenum">
              <a:rPr lang="fr-CA" smtClean="0"/>
              <a:pPr/>
              <a:t>77</a:t>
            </a:fld>
            <a:endParaRPr lang="fr-CA" smtClean="0"/>
          </a:p>
        </p:txBody>
      </p:sp>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z="14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5E116-070E-418F-A033-D3F33F3981BA}"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396CAF-CB5A-483E-9B56-03CCE7E7759B}" type="slidenum">
              <a:rPr lang="fr-CA" smtClean="0"/>
              <a:pPr/>
              <a:t>79</a:t>
            </a:fld>
            <a:endParaRPr lang="fr-CA" smtClean="0"/>
          </a:p>
        </p:txBody>
      </p:sp>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98660" name="Rectangle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s-ES" sz="1400" dirty="0" smtClean="0"/>
              <a:t>Divida a los participantes en pequeños grupos. Proporcione a los grupos con la información de referencia. Tiene 10 minutos para hacer ejercicio y discusión</a:t>
            </a:r>
            <a:br>
              <a:rPr lang="es-ES" sz="1400" dirty="0" smtClean="0"/>
            </a:br>
            <a:r>
              <a:rPr lang="es-ES" sz="1400" dirty="0" smtClean="0"/>
              <a:t/>
            </a:r>
            <a:br>
              <a:rPr lang="es-ES" sz="1400" dirty="0" smtClean="0"/>
            </a:br>
            <a:r>
              <a:rPr lang="es-ES" sz="1400" dirty="0" smtClean="0"/>
              <a:t>Salud - Carcinógeno; múgatenos, toxicidad reproductiva, sensibilizador respiratorio; toxicidad en órganos, toxicidad por aspiración</a:t>
            </a:r>
            <a:br>
              <a:rPr lang="es-ES" sz="1400" dirty="0" smtClean="0"/>
            </a:br>
            <a:r>
              <a:rPr lang="es-ES" sz="1400" dirty="0" smtClean="0"/>
              <a:t/>
            </a:r>
            <a:br>
              <a:rPr lang="es-ES" sz="1400" dirty="0" smtClean="0"/>
            </a:br>
            <a:r>
              <a:rPr lang="es-ES" sz="1400" dirty="0" smtClean="0"/>
              <a:t>Calavera - toxicidad aguda</a:t>
            </a:r>
            <a:br>
              <a:rPr lang="es-ES" sz="1400" dirty="0" smtClean="0"/>
            </a:br>
            <a:r>
              <a:rPr lang="es-ES" sz="1400" dirty="0" smtClean="0"/>
              <a:t/>
            </a:r>
            <a:br>
              <a:rPr lang="es-ES" sz="1400" dirty="0" smtClean="0"/>
            </a:br>
            <a:r>
              <a:rPr lang="es-ES" sz="1400" dirty="0" smtClean="0"/>
              <a:t>Exclamación - Irritante, sensibilizador de la piel, la toxicidad aguda (nocivo), efectos narcóticos, tracto respiratorio, peligrosos para Capa de Ozono</a:t>
            </a:r>
            <a:br>
              <a:rPr lang="es-ES" sz="1400" dirty="0" smtClean="0"/>
            </a:br>
            <a:r>
              <a:rPr lang="es-ES" sz="1400" dirty="0" smtClean="0"/>
              <a:t/>
            </a:r>
            <a:br>
              <a:rPr lang="es-ES" sz="1400" dirty="0" smtClean="0"/>
            </a:br>
            <a:r>
              <a:rPr lang="es-ES" sz="1400" dirty="0" smtClean="0"/>
              <a:t>Se identifican diferentes peligro con estos pictogramas</a:t>
            </a:r>
          </a:p>
          <a:p>
            <a:pPr eaLnBrk="1" hangingPunct="1">
              <a:defRPr/>
            </a:pPr>
            <a:endParaRPr lang="en-US" sz="1400" dirty="0" smtClean="0">
              <a:latin typeface="+mj-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La tercera revisión del Sistema Globalmente Armonizado de Clasificación y Etiquetado de Productos Químicos de las Naciones Unidas, algunas veces es llamado el “libro púrpura”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29647-52DA-4FEA-9411-CB2C63762EAC}"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85438A1F-68ED-408A-8484-C576398E9C26}" type="slidenum">
              <a:rPr lang="fr-CA" sz="1200"/>
              <a:pPr algn="r"/>
              <a:t>80</a:t>
            </a:fld>
            <a:endParaRPr lang="fr-CA" sz="1200"/>
          </a:p>
        </p:txBody>
      </p:sp>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a:p>
            <a:r>
              <a:rPr lang="es-ES" smtClean="0"/>
              <a:t>Calavera  - tóxicos</a:t>
            </a:r>
            <a:br>
              <a:rPr lang="es-ES" smtClean="0"/>
            </a:br>
            <a:r>
              <a:rPr lang="es-ES" smtClean="0"/>
              <a:t/>
            </a:r>
            <a:br>
              <a:rPr lang="es-ES" smtClean="0"/>
            </a:br>
            <a:r>
              <a:rPr lang="es-ES" smtClean="0"/>
              <a:t>Llama - inflamable</a:t>
            </a:r>
            <a:br>
              <a:rPr lang="es-ES" smtClean="0"/>
            </a:br>
            <a:r>
              <a:rPr lang="es-ES" smtClean="0"/>
              <a:t/>
            </a:r>
            <a:br>
              <a:rPr lang="es-ES" smtClean="0"/>
            </a:br>
            <a:r>
              <a:rPr lang="es-ES" smtClean="0"/>
              <a:t>corrosión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DE6CB1EB-D851-4BD9-9A00-177A20E6F715}" type="slidenum">
              <a:rPr lang="fr-CA" sz="1200"/>
              <a:pPr algn="r"/>
              <a:t>81</a:t>
            </a:fld>
            <a:endParaRPr lang="fr-CA" sz="1200"/>
          </a:p>
        </p:txBody>
      </p:sp>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b="1" smtClean="0"/>
          </a:p>
          <a:p>
            <a:pPr eaLnBrk="1" hangingPunct="1">
              <a:lnSpc>
                <a:spcPct val="80000"/>
              </a:lnSpc>
            </a:pPr>
            <a:r>
              <a:rPr lang="es-ES" smtClean="0"/>
              <a:t>Use guantes con aislamiento para frío -  </a:t>
            </a:r>
            <a:r>
              <a:rPr lang="es-ES" b="1" smtClean="0"/>
              <a:t>manejo</a:t>
            </a:r>
            <a:r>
              <a:rPr lang="es-ES" smtClean="0"/>
              <a:t/>
            </a:r>
            <a:br>
              <a:rPr lang="es-ES" smtClean="0"/>
            </a:br>
            <a:r>
              <a:rPr lang="es-ES" smtClean="0"/>
              <a:t/>
            </a:r>
            <a:br>
              <a:rPr lang="es-ES" smtClean="0"/>
            </a:br>
            <a:r>
              <a:rPr lang="es-PR" smtClean="0"/>
              <a:t>Disponga del contenido de acuerdo a la regulación local </a:t>
            </a:r>
            <a:r>
              <a:rPr lang="es-ES" smtClean="0"/>
              <a:t>- </a:t>
            </a:r>
            <a:r>
              <a:rPr lang="es-ES" b="1" smtClean="0"/>
              <a:t>respuesta</a:t>
            </a:r>
            <a:r>
              <a:rPr lang="es-ES" smtClean="0"/>
              <a:t/>
            </a:r>
            <a:br>
              <a:rPr lang="es-ES" smtClean="0"/>
            </a:br>
            <a:r>
              <a:rPr lang="es-ES" smtClean="0"/>
              <a:t/>
            </a:r>
            <a:br>
              <a:rPr lang="es-ES" smtClean="0"/>
            </a:br>
            <a:r>
              <a:rPr lang="es-ES" smtClean="0"/>
              <a:t>Si ocurre exposición: llame al centro de envenenamiento o a un médico </a:t>
            </a:r>
            <a:r>
              <a:rPr lang="es-ES" b="1" smtClean="0"/>
              <a:t>- respuesta</a:t>
            </a:r>
            <a:br>
              <a:rPr lang="es-ES" b="1" smtClean="0"/>
            </a:br>
            <a:r>
              <a:rPr lang="es-ES" smtClean="0"/>
              <a:t/>
            </a:r>
            <a:br>
              <a:rPr lang="es-ES" smtClean="0"/>
            </a:br>
            <a:r>
              <a:rPr lang="es-ES" smtClean="0"/>
              <a:t>Almacene bajo llave. - </a:t>
            </a:r>
            <a:r>
              <a:rPr lang="es-ES" b="1" smtClean="0"/>
              <a:t>almacenamiento</a:t>
            </a:r>
          </a:p>
          <a:p>
            <a:pPr eaLnBrk="1" hangingPunct="1">
              <a:lnSpc>
                <a:spcPct val="80000"/>
              </a:lnSpc>
            </a:pPr>
            <a:endParaRPr lang="en-US" b="1" smtClean="0"/>
          </a:p>
          <a:p>
            <a:pPr eaLnBrk="1" hangingPunct="1">
              <a:spcBef>
                <a:spcPct val="0"/>
              </a:spcBef>
            </a:pPr>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s-ES" smtClean="0"/>
              <a:t>Divida a los participantes en pequeños grupos y provea el apéndice C. Indique el nombre También proporcionan la información de Seguridad de los materiales seleccionados. Use 15 minutos para hacer ejercicio y discusión.</a:t>
            </a:r>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s-ES" smtClean="0"/>
              <a:t>Divida a los participantes en pequeños grupos y provea el Apéndice C. Indique el nombre y la clasificación de los peligros (salud física /) para el material químico seleccionado. Instruya a los participantes a completar la plantilla de la etiqueta.</a:t>
            </a:r>
            <a:br>
              <a:rPr lang="es-ES" smtClean="0"/>
            </a:br>
            <a:r>
              <a:rPr lang="es-ES" smtClean="0"/>
              <a:t/>
            </a:r>
            <a:br>
              <a:rPr lang="es-ES" smtClean="0"/>
            </a:br>
            <a:r>
              <a:rPr lang="es-ES" smtClean="0"/>
              <a:t>FDS para los siguientes productos químicos están disponibles</a:t>
            </a:r>
            <a:br>
              <a:rPr lang="es-ES" smtClean="0"/>
            </a:br>
            <a:r>
              <a:rPr lang="es-ES" smtClean="0"/>
              <a:t/>
            </a:r>
            <a:br>
              <a:rPr lang="es-ES" smtClean="0"/>
            </a:br>
            <a:r>
              <a:rPr lang="es-ES" smtClean="0"/>
              <a:t>El sector manufacturero - pesticidas como Aldrin, el malatión (tóxicos), los solventes como el tolueno, xileno, (inflamable)</a:t>
            </a:r>
            <a:br>
              <a:rPr lang="es-ES" smtClean="0"/>
            </a:br>
            <a:r>
              <a:rPr lang="es-ES" smtClean="0"/>
              <a:t/>
            </a:r>
            <a:br>
              <a:rPr lang="es-ES" smtClean="0"/>
            </a:br>
            <a:r>
              <a:rPr lang="es-ES" smtClean="0"/>
              <a:t>Sectores de servicios - disolventes como el aguarrás, acetona (tóxicos, inflamables), formaldehído (tóxicos), PCB, cera de piso (irritantes), productos de limpieza tales como Clorox, Lysol (corrosivos),</a:t>
            </a:r>
            <a:br>
              <a:rPr lang="es-ES" smtClean="0"/>
            </a:br>
            <a:r>
              <a:rPr lang="es-ES" smtClean="0"/>
              <a:t/>
            </a:r>
            <a:br>
              <a:rPr lang="es-ES" smtClean="0"/>
            </a:br>
            <a:r>
              <a:rPr lang="es-ES" smtClean="0"/>
              <a:t>Los participantes deberán identificar correctamente en el Apéndice C  la información de referencia para la categoría de peligro correspondiente. Permita 15 minutos para hacer ejercicio y discusión.</a:t>
            </a:r>
          </a:p>
          <a:p>
            <a:pPr eaLnBrk="1" hangingPunct="1">
              <a:lnSpc>
                <a:spcPct val="90000"/>
              </a:lnSpc>
            </a:pPr>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4DFCFA-E806-4B52-BCFB-C65C43734BDC}"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Sección 4 - Primeros auxilios complementado con la sección 2</a:t>
            </a:r>
            <a:br>
              <a:rPr lang="es-ES" smtClean="0"/>
            </a:br>
            <a:r>
              <a:rPr lang="es-ES" smtClean="0"/>
              <a:t/>
            </a:r>
            <a:br>
              <a:rPr lang="es-ES" smtClean="0"/>
            </a:br>
            <a:r>
              <a:rPr lang="es-ES" smtClean="0"/>
              <a:t>Sección 9 - Propiedades físicas y químicas</a:t>
            </a:r>
            <a:br>
              <a:rPr lang="es-ES" smtClean="0"/>
            </a:br>
            <a:r>
              <a:rPr lang="es-ES" smtClean="0"/>
              <a:t/>
            </a:r>
            <a:br>
              <a:rPr lang="es-ES" smtClean="0"/>
            </a:br>
            <a:r>
              <a:rPr lang="es-ES" smtClean="0"/>
              <a:t>Sección 7 - Almacenamiento y manejo</a:t>
            </a:r>
            <a:br>
              <a:rPr lang="es-ES" smtClean="0"/>
            </a:br>
            <a:r>
              <a:rPr lang="es-ES" smtClean="0"/>
              <a:t/>
            </a:r>
            <a:br>
              <a:rPr lang="es-ES" smtClean="0"/>
            </a:br>
            <a:r>
              <a:rPr lang="es-ES" smtClean="0"/>
              <a:t>Sección 11 - Información Toxicológica</a:t>
            </a:r>
            <a:br>
              <a:rPr lang="es-ES" smtClean="0"/>
            </a:br>
            <a:r>
              <a:rPr lang="es-ES" smtClean="0"/>
              <a:t/>
            </a:r>
            <a:br>
              <a:rPr lang="es-ES" smtClean="0"/>
            </a:br>
            <a:r>
              <a:rPr lang="es-ES" smtClean="0"/>
              <a:t>Sección 1 - Identificación</a:t>
            </a:r>
          </a:p>
          <a:p>
            <a:endParaRPr lang="en-US"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94D77A-02CA-49D7-B809-A5A431C09DE3}"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5A1D7A-5B4A-4B08-8A47-FB95088068A4}"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0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0F3105-F315-4A54-8247-06D189D17361}"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3E6D43-86E7-41CF-AF32-5D42538AAEB8}"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194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48BFCD-007C-430E-9675-002E41145CA1}"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E961D-5FD2-4A8B-9A79-D0A3498F1D44}"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TextEdit="1"/>
          </p:cNvSpPr>
          <p:nvPr>
            <p:ph type="sldImg"/>
          </p:nvPr>
        </p:nvSpPr>
        <p:spPr bwMode="auto">
          <a:noFill/>
          <a:ln>
            <a:solidFill>
              <a:srgbClr val="000000"/>
            </a:solidFill>
            <a:miter lim="800000"/>
            <a:headEnd/>
            <a:tailEnd/>
          </a:ln>
        </p:spPr>
      </p:sp>
      <p:sp>
        <p:nvSpPr>
          <p:cNvPr id="198658" name="Rectangle 3"/>
          <p:cNvSpPr>
            <a:spLocks noGrp="1"/>
          </p:cNvSpPr>
          <p:nvPr>
            <p:ph type="body" idx="1"/>
          </p:nvPr>
        </p:nvSpPr>
        <p:spPr bwMode="auto">
          <a:noFill/>
        </p:spPr>
        <p:txBody>
          <a:bodyPr wrap="square" numCol="1" anchor="t" anchorCtr="0" compatLnSpc="1">
            <a:prstTxWarp prst="textNoShape">
              <a:avLst/>
            </a:prstTxWarp>
          </a:bodyPr>
          <a:lstStyle/>
          <a:p>
            <a:pPr marL="0" lvl="1" eaLnBrk="1" hangingPunct="1"/>
            <a:r>
              <a:rPr lang="es-ES" smtClean="0"/>
              <a:t>El alcance y la aplicación no van a cambiar, ya que todas las actuales excepciones se aplicarán, y no re requieren pruebas de ensayo adicionales </a:t>
            </a:r>
          </a:p>
          <a:p>
            <a:pPr marL="0" lvl="1" eaLnBrk="1" hangingPunct="1"/>
            <a:r>
              <a:rPr lang="es-ES" smtClean="0"/>
              <a:t/>
            </a:r>
            <a:br>
              <a:rPr lang="es-ES" smtClean="0"/>
            </a:br>
            <a:r>
              <a:rPr lang="es-ES" smtClean="0"/>
              <a:t>El cambio consiste de cambiar de un estándar orientado a la ejecución  a ser un estándar  especifico y afectando principalmente</a:t>
            </a:r>
            <a:br>
              <a:rPr lang="es-ES" smtClean="0"/>
            </a:br>
            <a:r>
              <a:rPr lang="es-ES" smtClean="0"/>
              <a:t/>
            </a:r>
            <a:br>
              <a:rPr lang="es-ES" smtClean="0"/>
            </a:br>
            <a:r>
              <a:rPr lang="es-ES" u="sng" smtClean="0"/>
              <a:t>La clasificaciones de peligro</a:t>
            </a:r>
          </a:p>
          <a:p>
            <a:pPr marL="0" lvl="1" eaLnBrk="1" hangingPunct="1">
              <a:buFontTx/>
              <a:buChar char="•"/>
            </a:pPr>
            <a:r>
              <a:rPr lang="es-ES" smtClean="0"/>
              <a:t> Incluye un enfoque detallado y específico para la etapa de clasificación de peligros proporcionando clases definidas por cada peligro </a:t>
            </a:r>
          </a:p>
          <a:p>
            <a:pPr marL="0" lvl="1" eaLnBrk="1" hangingPunct="1">
              <a:buFontTx/>
              <a:buChar char="•"/>
            </a:pPr>
            <a:r>
              <a:rPr lang="es-ES" smtClean="0"/>
              <a:t> Introduce en los criterios el concepto de severidad en  la respuesta </a:t>
            </a:r>
          </a:p>
          <a:p>
            <a:pPr marL="455613" lvl="2" eaLnBrk="1" hangingPunct="1">
              <a:buFontTx/>
              <a:buChar char="•"/>
            </a:pPr>
            <a:r>
              <a:rPr lang="es-ES" smtClean="0"/>
              <a:t>La mayoría de estas clases de peligro también se subdivide en "categorías de peligro" para reflejar el grado de severidad de los efectos</a:t>
            </a:r>
          </a:p>
          <a:p>
            <a:pPr marL="455613" lvl="2" eaLnBrk="1" hangingPunct="1">
              <a:buFontTx/>
              <a:buChar char="•"/>
            </a:pPr>
            <a:endParaRPr lang="es-ES" smtClean="0"/>
          </a:p>
          <a:p>
            <a:pPr marL="0" lvl="1" eaLnBrk="1" hangingPunct="1">
              <a:buFontTx/>
              <a:buChar char="•"/>
            </a:pPr>
            <a:r>
              <a:rPr lang="es-ES" smtClean="0"/>
              <a:t>  El formato de las etiquetas  y</a:t>
            </a:r>
          </a:p>
          <a:p>
            <a:pPr marL="0" lvl="1" eaLnBrk="1" hangingPunct="1">
              <a:buFontTx/>
              <a:buChar char="•"/>
            </a:pPr>
            <a:r>
              <a:rPr lang="es-ES" smtClean="0"/>
              <a:t>  El formato de las Fichas de Datos de Seguridad</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328FF0DA-B346-4027-8F02-F52ED58043F0}" type="slidenum">
              <a:rPr lang="fr-CA" sz="1200"/>
              <a:pPr algn="r"/>
              <a:t>9</a:t>
            </a:fld>
            <a:endParaRPr lang="fr-CA" sz="1200"/>
          </a:p>
        </p:txBody>
      </p:sp>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949CF-2EEC-4066-9A21-59C121C6CEAF}"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85F106-877B-4ABF-9AB0-D1A97718EF68}"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EE3F3-C6AA-4255-BE3B-17525CD66A6D}"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Añade las siguientes definiciones: Clasificación, Categoría y Clase de peligro, Indicación de peligro, Elementos de la etiqueta, Pictogramas, Indicación de precaución, Identificación de producto, Fichas de datos de seguridad, Palabras de advertencia, Sustancias y Peligros no clasificados.</a:t>
            </a:r>
            <a:br>
              <a:rPr lang="es-ES" smtClean="0"/>
            </a:br>
            <a:r>
              <a:rPr lang="es-ES" smtClean="0"/>
              <a:t/>
            </a:r>
            <a:br>
              <a:rPr lang="es-ES" smtClean="0"/>
            </a:br>
            <a:r>
              <a:rPr lang="es-ES" smtClean="0"/>
              <a:t>Eliminado las siguientes definiciones: Líquido combustible, Gas comprimido, Explosivos, Inflamables, Punto de Inflamación, Advertencia de peligro, Identidad de producto, Ficha de seguridad, Peróxido orgánico, Oxidante, pirofórico, Inestable (reactivo), y Reaccionan con el agua.</a:t>
            </a:r>
            <a:br>
              <a:rPr lang="es-ES" smtClean="0"/>
            </a:br>
            <a:r>
              <a:rPr lang="es-ES" smtClean="0"/>
              <a:t/>
            </a:r>
            <a:br>
              <a:rPr lang="es-ES" smtClean="0"/>
            </a:br>
            <a:r>
              <a:rPr lang="es-ES" smtClean="0"/>
              <a:t>Revisó las definiciones siguientes: Químico, Nombre químico, Químicos peligrosos, Peligro para la salud, Etiqueta, Mezcla, y Peligro físico.</a:t>
            </a:r>
          </a:p>
          <a:p>
            <a:endParaRPr lang="en-US" smtClean="0"/>
          </a:p>
          <a:p>
            <a:endParaRPr lang="en-US" smtClean="0"/>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4D1215-5DC2-41AE-955D-907CD146C358}"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Las definiciones  han sido modificadas o adoptadas para ser coherentes con SGA</a:t>
            </a:r>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8CB4D-08D5-439D-8FBF-D0F91E24466D}"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B2900B-1C2A-4838-8B79-3F4FD7C78391}" type="slidenum">
              <a:rPr lang="fr-CA" smtClean="0"/>
              <a:pPr/>
              <a:t>95</a:t>
            </a:fld>
            <a:endParaRPr lang="fr-CA" smtClean="0"/>
          </a:p>
        </p:txBody>
      </p:sp>
      <p:sp>
        <p:nvSpPr>
          <p:cNvPr id="210946"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210947"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CFFA8C-915E-4185-8F4A-10612DE454EE}"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SGA tiene criterios específicos para cada uno de los peligros a la salud y físicos, además de instrucciones detalladas para la evaluación de peligros y para determinar si una mezcla de químicos esta cubierta.</a:t>
            </a:r>
            <a:br>
              <a:rPr lang="es-ES" sz="1400" smtClean="0"/>
            </a:br>
            <a:r>
              <a:rPr lang="es-ES" sz="1400" smtClean="0"/>
              <a:t/>
            </a:r>
            <a:br>
              <a:rPr lang="es-ES" sz="1400" smtClean="0"/>
            </a:br>
            <a:endParaRPr lang="en-US" sz="1400"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CFF37-1849-47EB-8EAA-9BA963F11D76}"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Los fabricantes de productos químicos y los importadores deben clasificar cada producto químico que producen o importan.</a:t>
            </a:r>
          </a:p>
          <a:p>
            <a:endParaRPr lang="es-ES" sz="1400" smtClean="0"/>
          </a:p>
          <a:p>
            <a:r>
              <a:rPr lang="es-ES" sz="1400" smtClean="0"/>
              <a:t>OSHA propuso añadir una clase de peligro suplementario llamado: peligro no clasificado.  Incluye cualquier otra situación de peligro que no se haya clasificado; como los polvos combustibles y el peligro de asfixia</a:t>
            </a:r>
          </a:p>
          <a:p>
            <a:endParaRPr lang="en-US" sz="1400" smtClean="0"/>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22F48-E415-401B-AFB3-7D574A3F8854}"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L</a:t>
            </a:r>
            <a:r>
              <a:rPr lang="es-ES" dirty="0" smtClean="0"/>
              <a:t>a información en itálico se incluirá como parte de la indicación de peligro, según provista.</a:t>
            </a:r>
          </a:p>
          <a:p>
            <a:pPr lvl="1">
              <a:defRPr/>
            </a:pPr>
            <a:r>
              <a:rPr lang="es-ES" dirty="0" smtClean="0"/>
              <a:t>Por ejemplo: "hace daño a los órganos (</a:t>
            </a:r>
            <a:r>
              <a:rPr lang="es-ES" i="1" dirty="0" smtClean="0"/>
              <a:t>indíquense todos los órganos afectados</a:t>
            </a:r>
            <a:r>
              <a:rPr lang="es-ES" dirty="0" smtClean="0"/>
              <a:t>) tras exposiciones prolongadas o repetidas (</a:t>
            </a:r>
            <a:r>
              <a:rPr lang="es-ES" i="1" dirty="0" smtClean="0"/>
              <a:t>indíquese la vía de exposición si ninguna otra vía puede provocar el peligro)".</a:t>
            </a:r>
            <a:r>
              <a:rPr lang="es-ES" dirty="0" smtClean="0"/>
              <a:t/>
            </a:r>
            <a:br>
              <a:rPr lang="es-ES" dirty="0" smtClean="0"/>
            </a:br>
            <a:r>
              <a:rPr lang="es-ES" dirty="0" smtClean="0">
                <a:solidFill>
                  <a:schemeClr val="tx2"/>
                </a:solidFill>
              </a:rPr>
              <a:t>["Causa daño a hígado y el páncreas a través de una exposición prolongada o repetida por inhalación o ingestión]</a:t>
            </a:r>
          </a:p>
          <a:p>
            <a:pPr lvl="1">
              <a:defRPr/>
            </a:pPr>
            <a:endParaRPr lang="es-ES" dirty="0" smtClean="0">
              <a:solidFill>
                <a:schemeClr val="tx2"/>
              </a:solidFill>
            </a:endParaRPr>
          </a:p>
          <a:p>
            <a:pPr>
              <a:defRPr/>
            </a:pPr>
            <a:r>
              <a:rPr lang="es-ES" dirty="0" smtClean="0"/>
              <a:t>Cuando una </a:t>
            </a:r>
            <a:r>
              <a:rPr lang="es-ES" i="1" dirty="0" smtClean="0"/>
              <a:t>barra oblicua [/] </a:t>
            </a:r>
            <a:r>
              <a:rPr lang="es-ES" dirty="0" smtClean="0"/>
              <a:t>aparece  en el texto de la indicación de precaución, lo que indica es que la selección fue hecha entre frases separadas </a:t>
            </a:r>
          </a:p>
          <a:p>
            <a:pPr lvl="1">
              <a:defRPr/>
            </a:pPr>
            <a:r>
              <a:rPr lang="es-ES" dirty="0" smtClean="0"/>
              <a:t>Por ejemplo, “Mantenga alejado de calor, chispas, llamas abiertas, superficies calientes” </a:t>
            </a:r>
          </a:p>
          <a:p>
            <a:pPr lvl="1">
              <a:defRPr/>
            </a:pPr>
            <a:r>
              <a:rPr lang="es-ES" dirty="0" smtClean="0"/>
              <a:t>	         [ “Mantenga alejado de superficies calientes”]</a:t>
            </a:r>
          </a:p>
          <a:p>
            <a:pPr>
              <a:defRPr/>
            </a:pPr>
            <a:endParaRPr lang="es-ES" i="1" dirty="0" smtClean="0"/>
          </a:p>
          <a:p>
            <a:pPr>
              <a:defRPr/>
            </a:pPr>
            <a:endParaRPr lang="es-ES" i="1" dirty="0" smtClean="0"/>
          </a:p>
          <a:p>
            <a:pPr>
              <a:defRPr/>
            </a:pPr>
            <a:r>
              <a:rPr lang="es-ES" i="1" dirty="0" smtClean="0"/>
              <a:t>Cuando tres puntos suspensivos [...] </a:t>
            </a:r>
            <a:r>
              <a:rPr lang="es-ES" dirty="0" smtClean="0"/>
              <a:t>aparecen en el texto de indicación de precaución, indican que no todas las condiciones aplicables se mencionaron </a:t>
            </a:r>
          </a:p>
          <a:p>
            <a:pPr>
              <a:defRPr/>
            </a:pPr>
            <a:r>
              <a:rPr lang="es-ES" dirty="0" smtClean="0"/>
              <a:t>Por ejemplo, en "Utilizar un material eléctrico / de ventilación / iluminación / ... / el equipo", el uso de "..." indica que otro equipo tenga que ser especificado por el fabricante, importador o persona responsable.</a:t>
            </a:r>
            <a:br>
              <a:rPr lang="es-ES" dirty="0" smtClean="0"/>
            </a:br>
            <a:r>
              <a:rPr lang="es-ES" dirty="0" smtClean="0"/>
              <a:t/>
            </a:r>
            <a:br>
              <a:rPr lang="es-ES" dirty="0" smtClean="0"/>
            </a:br>
            <a:r>
              <a:rPr lang="es-ES" dirty="0" smtClean="0"/>
              <a:t>Cuando el texto en itálico se utiliza en una  indicación de precaución, esto indica condiciones específicas aplicables a la utilización de las indicaciones de precaución</a:t>
            </a:r>
          </a:p>
          <a:p>
            <a:pPr lvl="1">
              <a:defRPr/>
            </a:pPr>
            <a:r>
              <a:rPr lang="es-ES" dirty="0" smtClean="0"/>
              <a:t>Por ejemplo, "Use equipo eléctrico / iluminación / ... / equipo" sólo es necesario para sólidos inflamables "si las nubes de polvo puede ocurrir“.</a:t>
            </a:r>
          </a:p>
          <a:p>
            <a:pPr lvl="1">
              <a:defRPr/>
            </a:pPr>
            <a:endParaRPr lang="es-ES" dirty="0" smtClean="0"/>
          </a:p>
          <a:p>
            <a:pPr>
              <a:defRPr/>
            </a:pPr>
            <a:r>
              <a:rPr lang="es-ES" dirty="0" smtClean="0"/>
              <a:t>El texto en itálico está destinado a ser una nota explicativa condicional y no está destinado a aparecer en la etiqueta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5E498-F2E4-447F-B51C-7C9E5BB25724}"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gray">
          <a:xfrm>
            <a:off x="0" y="0"/>
            <a:ext cx="9144000" cy="6096000"/>
          </a:xfrm>
          <a:prstGeom prst="rect">
            <a:avLst/>
          </a:prstGeom>
          <a:solidFill>
            <a:schemeClr val="accent1"/>
          </a:solidFill>
          <a:ln w="0" algn="ctr">
            <a:noFill/>
            <a:miter lim="800000"/>
            <a:headEnd/>
            <a:tailEnd/>
          </a:ln>
          <a:effectLst/>
        </p:spPr>
        <p:txBody>
          <a:bodyPr wrap="none" anchor="ctr"/>
          <a:lstStyle/>
          <a:p>
            <a:pPr>
              <a:defRPr/>
            </a:pPr>
            <a:endParaRPr lang="en-US" dirty="0"/>
          </a:p>
        </p:txBody>
      </p:sp>
      <p:sp>
        <p:nvSpPr>
          <p:cNvPr id="5" name="Rectangle 64"/>
          <p:cNvSpPr>
            <a:spLocks noChangeArrowheads="1"/>
          </p:cNvSpPr>
          <p:nvPr/>
        </p:nvSpPr>
        <p:spPr bwMode="gray">
          <a:xfrm>
            <a:off x="1262063" y="0"/>
            <a:ext cx="2349500" cy="46482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dirty="0"/>
          </a:p>
        </p:txBody>
      </p:sp>
      <p:sp>
        <p:nvSpPr>
          <p:cNvPr id="6" name="Rectangle 65"/>
          <p:cNvSpPr>
            <a:spLocks noChangeArrowheads="1"/>
          </p:cNvSpPr>
          <p:nvPr/>
        </p:nvSpPr>
        <p:spPr bwMode="gray">
          <a:xfrm>
            <a:off x="304800" y="18288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dirty="0"/>
          </a:p>
        </p:txBody>
      </p:sp>
      <p:sp>
        <p:nvSpPr>
          <p:cNvPr id="7" name="Rectangle 63"/>
          <p:cNvSpPr>
            <a:spLocks noChangeArrowheads="1"/>
          </p:cNvSpPr>
          <p:nvPr/>
        </p:nvSpPr>
        <p:spPr bwMode="gray">
          <a:xfrm>
            <a:off x="0" y="6096000"/>
            <a:ext cx="9144000" cy="76200"/>
          </a:xfrm>
          <a:prstGeom prst="rect">
            <a:avLst/>
          </a:prstGeom>
          <a:solidFill>
            <a:schemeClr val="folHlink"/>
          </a:solidFill>
          <a:ln w="9525">
            <a:noFill/>
            <a:miter lim="800000"/>
            <a:headEnd/>
            <a:tailEnd/>
          </a:ln>
          <a:effectLst/>
        </p:spPr>
        <p:txBody>
          <a:bodyPr wrap="none" anchor="ctr"/>
          <a:lstStyle/>
          <a:p>
            <a:pPr>
              <a:defRPr/>
            </a:pPr>
            <a:endParaRPr lang="en-US" dirty="0"/>
          </a:p>
        </p:txBody>
      </p:sp>
      <p:pic>
        <p:nvPicPr>
          <p:cNvPr id="8" name="Picture 62"/>
          <p:cNvPicPr>
            <a:picLocks noChangeAspect="1" noChangeArrowheads="1"/>
          </p:cNvPicPr>
          <p:nvPr/>
        </p:nvPicPr>
        <p:blipFill>
          <a:blip r:embed="rId2" cstate="email">
            <a:lum bright="10000"/>
            <a:extLst>
              <a:ext uri="{28A0092B-C50C-407E-A947-70E740481C1C}">
                <a14:useLocalDpi xmlns:a14="http://schemas.microsoft.com/office/drawing/2010/main"/>
              </a:ext>
            </a:extLst>
          </a:blip>
          <a:stretch>
            <a:fillRect/>
          </a:stretch>
        </p:blipFill>
        <p:spPr bwMode="gray">
          <a:xfrm>
            <a:off x="1114670" y="4202203"/>
            <a:ext cx="2619130" cy="1893797"/>
          </a:xfrm>
          <a:prstGeom prst="rect">
            <a:avLst/>
          </a:prstGeom>
          <a:ln>
            <a:noFill/>
          </a:ln>
          <a:effectLst>
            <a:softEdge rad="112500"/>
          </a:effectLst>
        </p:spPr>
      </p:pic>
      <p:sp>
        <p:nvSpPr>
          <p:cNvPr id="3074" name="Rectangle 2"/>
          <p:cNvSpPr>
            <a:spLocks noGrp="1" noChangeArrowheads="1"/>
          </p:cNvSpPr>
          <p:nvPr>
            <p:ph type="ctrTitle"/>
          </p:nvPr>
        </p:nvSpPr>
        <p:spPr>
          <a:xfrm>
            <a:off x="457200" y="2019300"/>
            <a:ext cx="8229600" cy="685800"/>
          </a:xfrm>
          <a:prstGeom prst="rect">
            <a:avLst/>
          </a:prstGeom>
        </p:spPr>
        <p:txBody>
          <a:bodyPr/>
          <a:lstStyle>
            <a:lvl1pPr>
              <a:defRPr sz="4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114800" y="3429000"/>
            <a:ext cx="4572000" cy="609600"/>
          </a:xfrm>
          <a:prstGeom prst="rect">
            <a:avLst/>
          </a:prstGeo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dirty="0"/>
          </a:p>
        </p:txBody>
      </p:sp>
      <p:grpSp>
        <p:nvGrpSpPr>
          <p:cNvPr id="21" name="Group 20"/>
          <p:cNvGrpSpPr/>
          <p:nvPr userDrawn="1"/>
        </p:nvGrpSpPr>
        <p:grpSpPr>
          <a:xfrm>
            <a:off x="-20638" y="6172200"/>
            <a:ext cx="9164638" cy="685800"/>
            <a:chOff x="-20638" y="6172200"/>
            <a:chExt cx="9164638" cy="685800"/>
          </a:xfrm>
        </p:grpSpPr>
        <p:sp>
          <p:nvSpPr>
            <p:cNvPr id="22" name="Rectangle 2"/>
            <p:cNvSpPr>
              <a:spLocks noChangeArrowheads="1"/>
            </p:cNvSpPr>
            <p:nvPr userDrawn="1"/>
          </p:nvSpPr>
          <p:spPr bwMode="auto">
            <a:xfrm>
              <a:off x="0" y="6172200"/>
              <a:ext cx="9144000" cy="628650"/>
            </a:xfrm>
            <a:prstGeom prst="rect">
              <a:avLst/>
            </a:prstGeom>
            <a:solidFill>
              <a:srgbClr val="254970"/>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sz="2400">
                  <a:solidFill>
                    <a:srgbClr val="FFFFFF"/>
                  </a:solidFill>
                  <a:latin typeface="Arial" charset="0"/>
                </a:defRPr>
              </a:lvl1pPr>
              <a:lvl2pPr marL="742950" indent="-285750">
                <a:defRPr sz="2400">
                  <a:solidFill>
                    <a:srgbClr val="FFFFFF"/>
                  </a:solidFill>
                  <a:latin typeface="Arial" charset="0"/>
                </a:defRPr>
              </a:lvl2pPr>
              <a:lvl3pPr marL="1143000" indent="-228600">
                <a:defRPr sz="2400">
                  <a:solidFill>
                    <a:srgbClr val="FFFFFF"/>
                  </a:solidFill>
                  <a:latin typeface="Arial" charset="0"/>
                </a:defRPr>
              </a:lvl3pPr>
              <a:lvl4pPr marL="1600200" indent="-228600">
                <a:defRPr sz="2400">
                  <a:solidFill>
                    <a:srgbClr val="FFFFFF"/>
                  </a:solidFill>
                  <a:latin typeface="Arial" charset="0"/>
                </a:defRPr>
              </a:lvl4pPr>
              <a:lvl5pPr marL="2057400" indent="-228600">
                <a:defRPr sz="2400">
                  <a:solidFill>
                    <a:srgbClr val="FFFFFF"/>
                  </a:solidFill>
                  <a:latin typeface="Arial" charset="0"/>
                </a:defRPr>
              </a:lvl5pPr>
              <a:lvl6pPr marL="2514600" indent="-228600" eaLnBrk="0" fontAlgn="base" hangingPunct="0">
                <a:spcBef>
                  <a:spcPct val="0"/>
                </a:spcBef>
                <a:spcAft>
                  <a:spcPct val="0"/>
                </a:spcAft>
                <a:defRPr sz="2400">
                  <a:solidFill>
                    <a:srgbClr val="FFFFFF"/>
                  </a:solidFill>
                  <a:latin typeface="Arial" charset="0"/>
                </a:defRPr>
              </a:lvl6pPr>
              <a:lvl7pPr marL="2971800" indent="-228600" eaLnBrk="0" fontAlgn="base" hangingPunct="0">
                <a:spcBef>
                  <a:spcPct val="0"/>
                </a:spcBef>
                <a:spcAft>
                  <a:spcPct val="0"/>
                </a:spcAft>
                <a:defRPr sz="2400">
                  <a:solidFill>
                    <a:srgbClr val="FFFFFF"/>
                  </a:solidFill>
                  <a:latin typeface="Arial" charset="0"/>
                </a:defRPr>
              </a:lvl7pPr>
              <a:lvl8pPr marL="3429000" indent="-228600" eaLnBrk="0" fontAlgn="base" hangingPunct="0">
                <a:spcBef>
                  <a:spcPct val="0"/>
                </a:spcBef>
                <a:spcAft>
                  <a:spcPct val="0"/>
                </a:spcAft>
                <a:defRPr sz="2400">
                  <a:solidFill>
                    <a:srgbClr val="FFFFFF"/>
                  </a:solidFill>
                  <a:latin typeface="Arial" charset="0"/>
                </a:defRPr>
              </a:lvl8pPr>
              <a:lvl9pPr marL="3886200" indent="-228600" eaLnBrk="0" fontAlgn="base" hangingPunct="0">
                <a:spcBef>
                  <a:spcPct val="0"/>
                </a:spcBef>
                <a:spcAft>
                  <a:spcPct val="0"/>
                </a:spcAft>
                <a:defRPr sz="2400">
                  <a:solidFill>
                    <a:srgbClr val="FFFFFF"/>
                  </a:solidFill>
                  <a:latin typeface="Arial" charset="0"/>
                </a:defRPr>
              </a:lvl9pPr>
            </a:lstStyle>
            <a:p>
              <a:pPr eaLnBrk="0" hangingPunct="0"/>
              <a:endParaRPr lang="en-US" altLang="en-US" smtClean="0"/>
            </a:p>
          </p:txBody>
        </p:sp>
        <p:sp>
          <p:nvSpPr>
            <p:cNvPr id="23" name="Rectangle 3"/>
            <p:cNvSpPr>
              <a:spLocks noChangeArrowheads="1"/>
            </p:cNvSpPr>
            <p:nvPr userDrawn="1"/>
          </p:nvSpPr>
          <p:spPr bwMode="auto">
            <a:xfrm>
              <a:off x="0" y="6286500"/>
              <a:ext cx="9144000" cy="571500"/>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sz="2400">
                  <a:solidFill>
                    <a:srgbClr val="FFFFFF"/>
                  </a:solidFill>
                  <a:latin typeface="Arial" charset="0"/>
                </a:defRPr>
              </a:lvl1pPr>
              <a:lvl2pPr marL="742950" indent="-285750">
                <a:defRPr sz="2400">
                  <a:solidFill>
                    <a:srgbClr val="FFFFFF"/>
                  </a:solidFill>
                  <a:latin typeface="Arial" charset="0"/>
                </a:defRPr>
              </a:lvl2pPr>
              <a:lvl3pPr marL="1143000" indent="-228600">
                <a:defRPr sz="2400">
                  <a:solidFill>
                    <a:srgbClr val="FFFFFF"/>
                  </a:solidFill>
                  <a:latin typeface="Arial" charset="0"/>
                </a:defRPr>
              </a:lvl3pPr>
              <a:lvl4pPr marL="1600200" indent="-228600">
                <a:defRPr sz="2400">
                  <a:solidFill>
                    <a:srgbClr val="FFFFFF"/>
                  </a:solidFill>
                  <a:latin typeface="Arial" charset="0"/>
                </a:defRPr>
              </a:lvl4pPr>
              <a:lvl5pPr marL="2057400" indent="-228600">
                <a:defRPr sz="2400">
                  <a:solidFill>
                    <a:srgbClr val="FFFFFF"/>
                  </a:solidFill>
                  <a:latin typeface="Arial" charset="0"/>
                </a:defRPr>
              </a:lvl5pPr>
              <a:lvl6pPr marL="2514600" indent="-228600" eaLnBrk="0" fontAlgn="base" hangingPunct="0">
                <a:spcBef>
                  <a:spcPct val="0"/>
                </a:spcBef>
                <a:spcAft>
                  <a:spcPct val="0"/>
                </a:spcAft>
                <a:defRPr sz="2400">
                  <a:solidFill>
                    <a:srgbClr val="FFFFFF"/>
                  </a:solidFill>
                  <a:latin typeface="Arial" charset="0"/>
                </a:defRPr>
              </a:lvl6pPr>
              <a:lvl7pPr marL="2971800" indent="-228600" eaLnBrk="0" fontAlgn="base" hangingPunct="0">
                <a:spcBef>
                  <a:spcPct val="0"/>
                </a:spcBef>
                <a:spcAft>
                  <a:spcPct val="0"/>
                </a:spcAft>
                <a:defRPr sz="2400">
                  <a:solidFill>
                    <a:srgbClr val="FFFFFF"/>
                  </a:solidFill>
                  <a:latin typeface="Arial" charset="0"/>
                </a:defRPr>
              </a:lvl7pPr>
              <a:lvl8pPr marL="3429000" indent="-228600" eaLnBrk="0" fontAlgn="base" hangingPunct="0">
                <a:spcBef>
                  <a:spcPct val="0"/>
                </a:spcBef>
                <a:spcAft>
                  <a:spcPct val="0"/>
                </a:spcAft>
                <a:defRPr sz="2400">
                  <a:solidFill>
                    <a:srgbClr val="FFFFFF"/>
                  </a:solidFill>
                  <a:latin typeface="Arial" charset="0"/>
                </a:defRPr>
              </a:lvl8pPr>
              <a:lvl9pPr marL="3886200" indent="-228600" eaLnBrk="0" fontAlgn="base" hangingPunct="0">
                <a:spcBef>
                  <a:spcPct val="0"/>
                </a:spcBef>
                <a:spcAft>
                  <a:spcPct val="0"/>
                </a:spcAft>
                <a:defRPr sz="2400">
                  <a:solidFill>
                    <a:srgbClr val="FFFFFF"/>
                  </a:solidFill>
                  <a:latin typeface="Arial" charset="0"/>
                </a:defRPr>
              </a:lvl9pPr>
            </a:lstStyle>
            <a:p>
              <a:pPr eaLnBrk="0" hangingPunct="0"/>
              <a:endParaRPr lang="en-US" altLang="en-US" smtClean="0"/>
            </a:p>
          </p:txBody>
        </p:sp>
        <p:pic>
          <p:nvPicPr>
            <p:cNvPr id="24"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638" y="6286393"/>
              <a:ext cx="2798763" cy="570965"/>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5"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172450" y="6248329"/>
              <a:ext cx="971550" cy="439325"/>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6" name="Picture 6"/>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21025" y="6457683"/>
              <a:ext cx="2898775" cy="242661"/>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7" name="Picture 7"/>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608763" y="6571876"/>
              <a:ext cx="1289050" cy="260106"/>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8" name="Picture 8"/>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6734175" y="6341904"/>
              <a:ext cx="1143000" cy="223627"/>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8229600" cy="2117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205288"/>
            <a:ext cx="8229600" cy="2119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a:prstGeom prst="rect">
            <a:avLst/>
          </a:prstGeom>
        </p:spPr>
        <p:txBody>
          <a:bodyPr/>
          <a:lstStyle>
            <a:lvl1pPr>
              <a:defRPr>
                <a:ln w="18415" cmpd="sng">
                  <a:solidFill>
                    <a:sysClr val="windowText" lastClr="000000"/>
                  </a:solidFill>
                  <a:prstDash val="solid"/>
                </a:ln>
                <a:solidFill>
                  <a:sysClr val="windowText" lastClr="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502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5026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447800" y="206375"/>
            <a:ext cx="6858000" cy="533400"/>
          </a:xfrm>
          <a:prstGeom prst="rect">
            <a:avLst/>
          </a:prstGeom>
        </p:spPr>
        <p:txBody>
          <a:bodyPr/>
          <a:lstStyle>
            <a:lvl1pPr>
              <a:defRPr>
                <a:ln w="18415" cmpd="sng">
                  <a:solidFill>
                    <a:sysClr val="windowText" lastClr="000000"/>
                  </a:solidFill>
                  <a:prstDash val="solid"/>
                </a:ln>
                <a:solidFill>
                  <a:sysClr val="windowText" lastClr="000000"/>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n w="18415" cmpd="sng">
                  <a:solidFill>
                    <a:sysClr val="windowText" lastClr="000000"/>
                  </a:solidFill>
                  <a:prstDash val="solid"/>
                </a:ln>
                <a:solidFill>
                  <a:sysClr val="windowText" lastClr="000000"/>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264150" cy="5853113"/>
          </a:xfrm>
          <a:prstGeom prst="rect">
            <a:avLst/>
          </a:prstGeom>
        </p:spPr>
        <p:txBody>
          <a:bodyPr/>
          <a:lstStyle>
            <a:lvl1pPr>
              <a:buFont typeface="Wingdings" pitchFamily="2" charset="2"/>
              <a:buChar char="v"/>
              <a:defRPr sz="2800">
                <a:ln>
                  <a:solidFill>
                    <a:sysClr val="windowText" lastClr="000000"/>
                  </a:solidFill>
                </a:ln>
                <a:solidFill>
                  <a:sysClr val="windowText" lastClr="000000"/>
                </a:solidFill>
              </a:defRPr>
            </a:lvl1pPr>
            <a:lvl2pPr>
              <a:lnSpc>
                <a:spcPct val="150000"/>
              </a:lnSpc>
              <a:buFont typeface="Wingdings" pitchFamily="2" charset="2"/>
              <a:buChar char="v"/>
              <a:defRPr sz="2800"/>
            </a:lvl2pPr>
            <a:lvl3pPr>
              <a:buFont typeface="Wingdings" pitchFamily="2" charset="2"/>
              <a:buChar char="v"/>
              <a:defRPr sz="2400"/>
            </a:lvl3pPr>
            <a:lvl4pPr>
              <a:buFont typeface="Wingdings" pitchFamily="2" charset="2"/>
              <a:buChar char="v"/>
              <a:defRPr sz="2000"/>
            </a:lvl4pPr>
            <a:lvl5pPr>
              <a:buFont typeface="Wingdings" pitchFamily="2" charset="2"/>
              <a:buChar char="v"/>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a:prstGeom prst="rect">
            <a:avLst/>
          </a:prstGeom>
        </p:spPr>
        <p:txBody>
          <a:bodyPr/>
          <a:lstStyle>
            <a:lvl1pPr>
              <a:defRPr>
                <a:ln w="18415" cmpd="sng">
                  <a:solidFill>
                    <a:sysClr val="windowText" lastClr="000000"/>
                  </a:solidFill>
                  <a:prstDash val="solid"/>
                </a:ln>
                <a:solidFill>
                  <a:sysClr val="windowText" lastClr="000000"/>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371600"/>
            <a:ext cx="8229600" cy="5026025"/>
          </a:xfrm>
          <a:prstGeom prst="rect">
            <a:avLst/>
          </a:prstGeom>
        </p:spPr>
        <p:txBody>
          <a:bodyPr/>
          <a:lstStyle/>
          <a:p>
            <a:pPr lvl="0"/>
            <a:r>
              <a:rPr lang="en-US" noProof="0" dirty="0" smtClean="0"/>
              <a:t>Click icon to add table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Silver">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a:prstGeom prst="rect">
            <a:avLst/>
          </a:prstGeom>
        </p:spPr>
        <p:txBody>
          <a:bodyPr/>
          <a:lstStyle>
            <a:lvl1pPr>
              <a:defRPr>
                <a:ln w="18415" cmpd="sng">
                  <a:solidFill>
                    <a:sysClr val="windowText" lastClr="000000"/>
                  </a:solidFill>
                  <a:prstDash val="solid"/>
                </a:ln>
                <a:solidFill>
                  <a:sysClr val="windowText" lastClr="000000"/>
                </a:solidFill>
              </a:defRPr>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Rectangle 52"/>
          <p:cNvSpPr>
            <a:spLocks noChangeArrowheads="1"/>
          </p:cNvSpPr>
          <p:nvPr userDrawn="1"/>
        </p:nvSpPr>
        <p:spPr bwMode="gray">
          <a:xfrm>
            <a:off x="0" y="1143000"/>
            <a:ext cx="9144000" cy="5791200"/>
          </a:xfrm>
          <a:prstGeom prst="rect">
            <a:avLst/>
          </a:prstGeom>
          <a:solidFill>
            <a:schemeClr val="accent1"/>
          </a:solidFill>
          <a:ln w="0" algn="ctr">
            <a:noFill/>
            <a:miter lim="800000"/>
            <a:headEnd/>
            <a:tailEnd/>
          </a:ln>
          <a:effectLst/>
        </p:spPr>
        <p:txBody>
          <a:bodyPr wrap="none" anchor="ctr"/>
          <a:lstStyle/>
          <a:p>
            <a:pPr>
              <a:defRPr/>
            </a:pPr>
            <a:endParaRPr lang="en-US" dirty="0"/>
          </a:p>
        </p:txBody>
      </p:sp>
      <p:sp>
        <p:nvSpPr>
          <p:cNvPr id="6" name="Title 1"/>
          <p:cNvSpPr>
            <a:spLocks noGrp="1"/>
          </p:cNvSpPr>
          <p:nvPr>
            <p:ph type="title"/>
          </p:nvPr>
        </p:nvSpPr>
        <p:spPr>
          <a:xfrm>
            <a:off x="1447800" y="206375"/>
            <a:ext cx="6858000" cy="5334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19050" y="0"/>
            <a:ext cx="9144000" cy="6172200"/>
          </a:xfrm>
          <a:prstGeom prst="rect">
            <a:avLst/>
          </a:prstGeom>
          <a:solidFill>
            <a:srgbClr val="F3EFE8"/>
          </a:solidFill>
          <a:ln>
            <a:solidFill>
              <a:srgbClr val="F3EF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prstClr val="white"/>
              </a:solidFill>
            </a:endParaRPr>
          </a:p>
        </p:txBody>
      </p:sp>
      <p:grpSp>
        <p:nvGrpSpPr>
          <p:cNvPr id="12" name="Group 11"/>
          <p:cNvGrpSpPr/>
          <p:nvPr userDrawn="1"/>
        </p:nvGrpSpPr>
        <p:grpSpPr>
          <a:xfrm>
            <a:off x="-20638" y="6172200"/>
            <a:ext cx="9164638" cy="685800"/>
            <a:chOff x="-20638" y="6172200"/>
            <a:chExt cx="9164638" cy="685800"/>
          </a:xfrm>
        </p:grpSpPr>
        <p:sp>
          <p:nvSpPr>
            <p:cNvPr id="13" name="Rectangle 2"/>
            <p:cNvSpPr>
              <a:spLocks noChangeArrowheads="1"/>
            </p:cNvSpPr>
            <p:nvPr userDrawn="1"/>
          </p:nvSpPr>
          <p:spPr bwMode="auto">
            <a:xfrm>
              <a:off x="0" y="6172200"/>
              <a:ext cx="9144000" cy="628650"/>
            </a:xfrm>
            <a:prstGeom prst="rect">
              <a:avLst/>
            </a:prstGeom>
            <a:solidFill>
              <a:srgbClr val="254970"/>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sz="2400">
                  <a:solidFill>
                    <a:srgbClr val="FFFFFF"/>
                  </a:solidFill>
                  <a:latin typeface="Arial" charset="0"/>
                </a:defRPr>
              </a:lvl1pPr>
              <a:lvl2pPr marL="742950" indent="-285750">
                <a:defRPr sz="2400">
                  <a:solidFill>
                    <a:srgbClr val="FFFFFF"/>
                  </a:solidFill>
                  <a:latin typeface="Arial" charset="0"/>
                </a:defRPr>
              </a:lvl2pPr>
              <a:lvl3pPr marL="1143000" indent="-228600">
                <a:defRPr sz="2400">
                  <a:solidFill>
                    <a:srgbClr val="FFFFFF"/>
                  </a:solidFill>
                  <a:latin typeface="Arial" charset="0"/>
                </a:defRPr>
              </a:lvl3pPr>
              <a:lvl4pPr marL="1600200" indent="-228600">
                <a:defRPr sz="2400">
                  <a:solidFill>
                    <a:srgbClr val="FFFFFF"/>
                  </a:solidFill>
                  <a:latin typeface="Arial" charset="0"/>
                </a:defRPr>
              </a:lvl4pPr>
              <a:lvl5pPr marL="2057400" indent="-228600">
                <a:defRPr sz="2400">
                  <a:solidFill>
                    <a:srgbClr val="FFFFFF"/>
                  </a:solidFill>
                  <a:latin typeface="Arial" charset="0"/>
                </a:defRPr>
              </a:lvl5pPr>
              <a:lvl6pPr marL="2514600" indent="-228600" eaLnBrk="0" fontAlgn="base" hangingPunct="0">
                <a:spcBef>
                  <a:spcPct val="0"/>
                </a:spcBef>
                <a:spcAft>
                  <a:spcPct val="0"/>
                </a:spcAft>
                <a:defRPr sz="2400">
                  <a:solidFill>
                    <a:srgbClr val="FFFFFF"/>
                  </a:solidFill>
                  <a:latin typeface="Arial" charset="0"/>
                </a:defRPr>
              </a:lvl6pPr>
              <a:lvl7pPr marL="2971800" indent="-228600" eaLnBrk="0" fontAlgn="base" hangingPunct="0">
                <a:spcBef>
                  <a:spcPct val="0"/>
                </a:spcBef>
                <a:spcAft>
                  <a:spcPct val="0"/>
                </a:spcAft>
                <a:defRPr sz="2400">
                  <a:solidFill>
                    <a:srgbClr val="FFFFFF"/>
                  </a:solidFill>
                  <a:latin typeface="Arial" charset="0"/>
                </a:defRPr>
              </a:lvl7pPr>
              <a:lvl8pPr marL="3429000" indent="-228600" eaLnBrk="0" fontAlgn="base" hangingPunct="0">
                <a:spcBef>
                  <a:spcPct val="0"/>
                </a:spcBef>
                <a:spcAft>
                  <a:spcPct val="0"/>
                </a:spcAft>
                <a:defRPr sz="2400">
                  <a:solidFill>
                    <a:srgbClr val="FFFFFF"/>
                  </a:solidFill>
                  <a:latin typeface="Arial" charset="0"/>
                </a:defRPr>
              </a:lvl8pPr>
              <a:lvl9pPr marL="3886200" indent="-228600" eaLnBrk="0" fontAlgn="base" hangingPunct="0">
                <a:spcBef>
                  <a:spcPct val="0"/>
                </a:spcBef>
                <a:spcAft>
                  <a:spcPct val="0"/>
                </a:spcAft>
                <a:defRPr sz="2400">
                  <a:solidFill>
                    <a:srgbClr val="FFFFFF"/>
                  </a:solidFill>
                  <a:latin typeface="Arial" charset="0"/>
                </a:defRPr>
              </a:lvl9pPr>
            </a:lstStyle>
            <a:p>
              <a:pPr eaLnBrk="0" hangingPunct="0"/>
              <a:endParaRPr lang="en-US" altLang="en-US" smtClean="0"/>
            </a:p>
          </p:txBody>
        </p:sp>
        <p:sp>
          <p:nvSpPr>
            <p:cNvPr id="14" name="Rectangle 3"/>
            <p:cNvSpPr>
              <a:spLocks noChangeArrowheads="1"/>
            </p:cNvSpPr>
            <p:nvPr userDrawn="1"/>
          </p:nvSpPr>
          <p:spPr bwMode="auto">
            <a:xfrm>
              <a:off x="0" y="6286500"/>
              <a:ext cx="9144000" cy="571500"/>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sz="2400">
                  <a:solidFill>
                    <a:srgbClr val="FFFFFF"/>
                  </a:solidFill>
                  <a:latin typeface="Arial" charset="0"/>
                </a:defRPr>
              </a:lvl1pPr>
              <a:lvl2pPr marL="742950" indent="-285750">
                <a:defRPr sz="2400">
                  <a:solidFill>
                    <a:srgbClr val="FFFFFF"/>
                  </a:solidFill>
                  <a:latin typeface="Arial" charset="0"/>
                </a:defRPr>
              </a:lvl2pPr>
              <a:lvl3pPr marL="1143000" indent="-228600">
                <a:defRPr sz="2400">
                  <a:solidFill>
                    <a:srgbClr val="FFFFFF"/>
                  </a:solidFill>
                  <a:latin typeface="Arial" charset="0"/>
                </a:defRPr>
              </a:lvl3pPr>
              <a:lvl4pPr marL="1600200" indent="-228600">
                <a:defRPr sz="2400">
                  <a:solidFill>
                    <a:srgbClr val="FFFFFF"/>
                  </a:solidFill>
                  <a:latin typeface="Arial" charset="0"/>
                </a:defRPr>
              </a:lvl4pPr>
              <a:lvl5pPr marL="2057400" indent="-228600">
                <a:defRPr sz="2400">
                  <a:solidFill>
                    <a:srgbClr val="FFFFFF"/>
                  </a:solidFill>
                  <a:latin typeface="Arial" charset="0"/>
                </a:defRPr>
              </a:lvl5pPr>
              <a:lvl6pPr marL="2514600" indent="-228600" eaLnBrk="0" fontAlgn="base" hangingPunct="0">
                <a:spcBef>
                  <a:spcPct val="0"/>
                </a:spcBef>
                <a:spcAft>
                  <a:spcPct val="0"/>
                </a:spcAft>
                <a:defRPr sz="2400">
                  <a:solidFill>
                    <a:srgbClr val="FFFFFF"/>
                  </a:solidFill>
                  <a:latin typeface="Arial" charset="0"/>
                </a:defRPr>
              </a:lvl6pPr>
              <a:lvl7pPr marL="2971800" indent="-228600" eaLnBrk="0" fontAlgn="base" hangingPunct="0">
                <a:spcBef>
                  <a:spcPct val="0"/>
                </a:spcBef>
                <a:spcAft>
                  <a:spcPct val="0"/>
                </a:spcAft>
                <a:defRPr sz="2400">
                  <a:solidFill>
                    <a:srgbClr val="FFFFFF"/>
                  </a:solidFill>
                  <a:latin typeface="Arial" charset="0"/>
                </a:defRPr>
              </a:lvl7pPr>
              <a:lvl8pPr marL="3429000" indent="-228600" eaLnBrk="0" fontAlgn="base" hangingPunct="0">
                <a:spcBef>
                  <a:spcPct val="0"/>
                </a:spcBef>
                <a:spcAft>
                  <a:spcPct val="0"/>
                </a:spcAft>
                <a:defRPr sz="2400">
                  <a:solidFill>
                    <a:srgbClr val="FFFFFF"/>
                  </a:solidFill>
                  <a:latin typeface="Arial" charset="0"/>
                </a:defRPr>
              </a:lvl8pPr>
              <a:lvl9pPr marL="3886200" indent="-228600" eaLnBrk="0" fontAlgn="base" hangingPunct="0">
                <a:spcBef>
                  <a:spcPct val="0"/>
                </a:spcBef>
                <a:spcAft>
                  <a:spcPct val="0"/>
                </a:spcAft>
                <a:defRPr sz="2400">
                  <a:solidFill>
                    <a:srgbClr val="FFFFFF"/>
                  </a:solidFill>
                  <a:latin typeface="Arial" charset="0"/>
                </a:defRPr>
              </a:lvl9pPr>
            </a:lstStyle>
            <a:p>
              <a:pPr eaLnBrk="0" hangingPunct="0"/>
              <a:endParaRPr lang="en-US" altLang="en-US" smtClean="0"/>
            </a:p>
          </p:txBody>
        </p:sp>
        <p:pic>
          <p:nvPicPr>
            <p:cNvPr id="15" name="Picture 4"/>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0638" y="6286393"/>
              <a:ext cx="2798763" cy="570965"/>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16" name="Picture 5"/>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172450" y="6248329"/>
              <a:ext cx="971550" cy="439325"/>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17" name="Picture 6"/>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121025" y="6457683"/>
              <a:ext cx="2898775" cy="242661"/>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18" name="Picture 7"/>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608763" y="6571876"/>
              <a:ext cx="1289050" cy="260106"/>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19" name="Picture 8"/>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6734175" y="6341904"/>
              <a:ext cx="1143000" cy="223627"/>
            </a:xfrm>
            <a:prstGeom prst="rect">
              <a:avLst/>
            </a:prstGeom>
            <a:solidFill>
              <a:srgbClr val="F3EFE8"/>
            </a:solidFill>
            <a:ln>
              <a:noFill/>
            </a:ln>
            <a:extLst>
              <a:ext uri="{91240B29-F687-4F45-9708-019B960494DF}">
                <a14:hiddenLine xmlns:a14="http://schemas.microsoft.com/office/drawing/2010/main" w="9525" algn="in">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3600">
          <a:solidFill>
            <a:srgbClr val="FFFFFF"/>
          </a:solidFill>
          <a:latin typeface="Arial" charset="0"/>
        </a:defRPr>
      </a:lvl2pPr>
      <a:lvl3pPr algn="ctr" rtl="0" eaLnBrk="0" fontAlgn="base" hangingPunct="0">
        <a:spcBef>
          <a:spcPct val="0"/>
        </a:spcBef>
        <a:spcAft>
          <a:spcPct val="0"/>
        </a:spcAft>
        <a:defRPr sz="3600">
          <a:solidFill>
            <a:srgbClr val="FFFFFF"/>
          </a:solidFill>
          <a:latin typeface="Arial" charset="0"/>
        </a:defRPr>
      </a:lvl3pPr>
      <a:lvl4pPr algn="ctr" rtl="0" eaLnBrk="0" fontAlgn="base" hangingPunct="0">
        <a:spcBef>
          <a:spcPct val="0"/>
        </a:spcBef>
        <a:spcAft>
          <a:spcPct val="0"/>
        </a:spcAft>
        <a:defRPr sz="3600">
          <a:solidFill>
            <a:srgbClr val="FFFFFF"/>
          </a:solidFill>
          <a:latin typeface="Arial" charset="0"/>
        </a:defRPr>
      </a:lvl4pPr>
      <a:lvl5pPr algn="ctr" rtl="0" eaLnBrk="0" fontAlgn="base" hangingPunct="0">
        <a:spcBef>
          <a:spcPct val="0"/>
        </a:spcBef>
        <a:spcAft>
          <a:spcPct val="0"/>
        </a:spcAft>
        <a:defRPr sz="3600">
          <a:solidFill>
            <a:srgbClr val="FFFFFF"/>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SzPct val="9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rgbClr val="558ED5"/>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8.wmf"/><Relationship Id="rId3" Type="http://schemas.openxmlformats.org/officeDocument/2006/relationships/notesSlide" Target="../notesSlides/notesSlide122.xml"/><Relationship Id="rId7" Type="http://schemas.openxmlformats.org/officeDocument/2006/relationships/image" Target="../media/image72.wmf"/><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7.png"/><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67.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8.bin"/><Relationship Id="rId7" Type="http://schemas.openxmlformats.org/officeDocument/2006/relationships/oleObject" Target="../embeddings/oleObject9.bin"/><Relationship Id="rId12"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2.wmf"/><Relationship Id="rId11" Type="http://schemas.openxmlformats.org/officeDocument/2006/relationships/image" Target="../media/image73.wmf"/><Relationship Id="rId5" Type="http://schemas.openxmlformats.org/officeDocument/2006/relationships/image" Target="../media/image101.png"/><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8.png"/><Relationship Id="rId3" Type="http://schemas.openxmlformats.org/officeDocument/2006/relationships/notesSlide" Target="../notesSlides/notesSlide64.xml"/><Relationship Id="rId7" Type="http://schemas.openxmlformats.org/officeDocument/2006/relationships/image" Target="../media/image66.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7.png"/><Relationship Id="rId5" Type="http://schemas.openxmlformats.org/officeDocument/2006/relationships/image" Target="../media/image65.wmf"/><Relationship Id="rId15" Type="http://schemas.openxmlformats.org/officeDocument/2006/relationships/image" Target="../media/image69.png"/><Relationship Id="rId10" Type="http://schemas.openxmlformats.org/officeDocument/2006/relationships/oleObject" Target="../embeddings/oleObject2.bin"/><Relationship Id="rId4" Type="http://schemas.openxmlformats.org/officeDocument/2006/relationships/image" Target="../media/image70.jpeg"/><Relationship Id="rId9" Type="http://schemas.openxmlformats.org/officeDocument/2006/relationships/image" Target="../media/image72.wmf"/><Relationship Id="rId1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image" Target="../media/image65.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ctrTitle"/>
          </p:nvPr>
        </p:nvSpPr>
        <p:spPr>
          <a:xfrm>
            <a:off x="0" y="1600200"/>
            <a:ext cx="9144000" cy="1317625"/>
          </a:xfrm>
        </p:spPr>
        <p:txBody>
          <a:bodyPr/>
          <a:lstStyle/>
          <a:p>
            <a:pPr eaLnBrk="1" hangingPunct="1">
              <a:defRPr/>
            </a:pPr>
            <a:r>
              <a:rPr lang="es-PR" sz="2800" dirty="0" smtClean="0"/>
              <a:t>Comunicación de peligros (HAZCOM) y el Sistema Globalmente Armonizado de Clasificación y Etiquetado de Productos Químicos (SGA)</a:t>
            </a:r>
          </a:p>
        </p:txBody>
      </p:sp>
      <p:sp>
        <p:nvSpPr>
          <p:cNvPr id="16387" name="Rectangle 5"/>
          <p:cNvSpPr>
            <a:spLocks noGrp="1" noChangeArrowheads="1"/>
          </p:cNvSpPr>
          <p:nvPr>
            <p:ph type="subTitle" idx="1"/>
          </p:nvPr>
        </p:nvSpPr>
        <p:spPr>
          <a:xfrm>
            <a:off x="5029200" y="3876675"/>
            <a:ext cx="3657600" cy="1066800"/>
          </a:xfrm>
        </p:spPr>
        <p:txBody>
          <a:bodyPr/>
          <a:lstStyle/>
          <a:p>
            <a:pPr eaLnBrk="1" hangingPunct="1"/>
            <a:r>
              <a:rPr lang="es-PR" sz="2800" dirty="0" smtClean="0"/>
              <a:t>Entendiendo los Cambios</a:t>
            </a:r>
          </a:p>
        </p:txBody>
      </p:sp>
      <p:pic>
        <p:nvPicPr>
          <p:cNvPr id="16388" name="Picture 4" descr="GHS08-25HEAL__58649_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867275"/>
            <a:ext cx="14097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BFB2393E-6924-4283-882F-E43F08929283}" type="slidenum">
              <a:rPr lang="en-US" smtClean="0"/>
              <a:pPr/>
              <a:t>10</a:t>
            </a:fld>
            <a:endParaRPr lang="en-US" smtClean="0"/>
          </a:p>
        </p:txBody>
      </p:sp>
      <p:sp>
        <p:nvSpPr>
          <p:cNvPr id="210946" name="Rectangle 2"/>
          <p:cNvSpPr>
            <a:spLocks noGrp="1"/>
          </p:cNvSpPr>
          <p:nvPr>
            <p:ph type="title" idx="4294967295"/>
          </p:nvPr>
        </p:nvSpPr>
        <p:spPr>
          <a:xfrm>
            <a:off x="1143000" y="152400"/>
            <a:ext cx="7618412" cy="75882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 Principios </a:t>
            </a:r>
            <a:r>
              <a:rPr lang="es-PR" dirty="0" smtClean="0">
                <a:ln w="18415" cmpd="sng">
                  <a:solidFill>
                    <a:sysClr val="windowText" lastClr="000000"/>
                  </a:solidFill>
                  <a:prstDash val="solid"/>
                </a:ln>
                <a:solidFill>
                  <a:sysClr val="windowText" lastClr="000000"/>
                </a:solidFill>
              </a:rPr>
              <a:t>de Armonización</a:t>
            </a:r>
            <a:endParaRPr lang="es-PR" sz="2500" dirty="0" smtClean="0">
              <a:ln w="18415" cmpd="sng">
                <a:solidFill>
                  <a:sysClr val="windowText" lastClr="000000"/>
                </a:solidFill>
                <a:prstDash val="solid"/>
              </a:ln>
              <a:solidFill>
                <a:sysClr val="windowText" lastClr="000000"/>
              </a:solidFill>
            </a:endParaRPr>
          </a:p>
        </p:txBody>
      </p:sp>
      <p:sp>
        <p:nvSpPr>
          <p:cNvPr id="34819" name="Rectangle 3"/>
          <p:cNvSpPr>
            <a:spLocks noGrp="1"/>
          </p:cNvSpPr>
          <p:nvPr>
            <p:ph type="body" idx="4294967295"/>
          </p:nvPr>
        </p:nvSpPr>
        <p:spPr>
          <a:xfrm>
            <a:off x="609600" y="914400"/>
            <a:ext cx="7847013" cy="5410200"/>
          </a:xfrm>
          <a:prstGeom prst="rect">
            <a:avLst/>
          </a:prstGeom>
        </p:spPr>
        <p:txBody>
          <a:bodyPr/>
          <a:lstStyle/>
          <a:p>
            <a:pPr eaLnBrk="1" hangingPunct="1">
              <a:buFontTx/>
              <a:buChar char="o"/>
            </a:pPr>
            <a:r>
              <a:rPr lang="es-PR" sz="2800" dirty="0" smtClean="0"/>
              <a:t>La audiencia a la que está dirigido el SGA son  consumidores, trabajadores, trabajadores del transporte y los servicios de emergencia.</a:t>
            </a:r>
          </a:p>
          <a:p>
            <a:pPr eaLnBrk="1" hangingPunct="1">
              <a:buFontTx/>
              <a:buChar char="o"/>
            </a:pPr>
            <a:endParaRPr lang="es-PR" sz="2800" dirty="0" smtClean="0"/>
          </a:p>
          <a:p>
            <a:r>
              <a:rPr lang="es-PR" sz="2800" dirty="0" smtClean="0"/>
              <a:t>La información debe presentarse de manera comprensible a todos los públicos</a:t>
            </a:r>
          </a:p>
          <a:p>
            <a:pPr eaLnBrk="1" hangingPunct="1">
              <a:buFontTx/>
              <a:buChar char="o"/>
            </a:pPr>
            <a:endParaRPr lang="es-PR" sz="2800" dirty="0" smtClean="0"/>
          </a:p>
          <a:p>
            <a:pPr eaLnBrk="1" hangingPunct="1">
              <a:buFontTx/>
              <a:buChar char="o"/>
            </a:pPr>
            <a:r>
              <a:rPr lang="es-PR" sz="2800" dirty="0" smtClean="0"/>
              <a:t>La información comercial confidencial (ICC) relativa a los productos químicos de la empresa  debe ser protegida sin comprometer la seguridad de los trabajadores</a:t>
            </a:r>
          </a:p>
          <a:p>
            <a:pPr eaLnBrk="1" hangingPunct="1">
              <a:buFont typeface="Wingdings" pitchFamily="2" charset="2"/>
              <a:buNone/>
            </a:pPr>
            <a:endParaRPr lang="es-PR" sz="2800" dirty="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Indicaciones de Seguridad </a:t>
            </a:r>
            <a:endParaRPr lang="es-PR" dirty="0"/>
          </a:p>
        </p:txBody>
      </p:sp>
      <p:sp>
        <p:nvSpPr>
          <p:cNvPr id="220162" name="Content Placeholder 2"/>
          <p:cNvSpPr>
            <a:spLocks noGrp="1"/>
          </p:cNvSpPr>
          <p:nvPr>
            <p:ph idx="1"/>
          </p:nvPr>
        </p:nvSpPr>
        <p:spPr>
          <a:xfrm>
            <a:off x="457200" y="1143000"/>
            <a:ext cx="8001000" cy="5026025"/>
          </a:xfrm>
        </p:spPr>
        <p:txBody>
          <a:bodyPr/>
          <a:lstStyle/>
          <a:p>
            <a:r>
              <a:rPr lang="es-PR" smtClean="0"/>
              <a:t>Donde los manufactureros, importadores o distribuidores eligen añadir información suplementaria en la etiqueta, la colocación de información adicional no deberá interferir con la información requerida por esta sección.</a:t>
            </a:r>
          </a:p>
          <a:p>
            <a:endParaRPr lang="es-PR" smtClean="0"/>
          </a:p>
        </p:txBody>
      </p:sp>
      <p:sp>
        <p:nvSpPr>
          <p:cNvPr id="220163" name="Slide Number Placeholder 3"/>
          <p:cNvSpPr>
            <a:spLocks noGrp="1"/>
          </p:cNvSpPr>
          <p:nvPr>
            <p:ph type="sldNum" sz="quarter" idx="4294967295"/>
          </p:nvPr>
        </p:nvSpPr>
        <p:spPr>
          <a:xfrm>
            <a:off x="6553200" y="6537325"/>
            <a:ext cx="2133600" cy="244475"/>
          </a:xfrm>
          <a:prstGeom prst="rect">
            <a:avLst/>
          </a:prstGeom>
          <a:noFill/>
        </p:spPr>
        <p:txBody>
          <a:bodyPr/>
          <a:lstStyle/>
          <a:p>
            <a:fld id="{D8B813AD-3774-46BD-A352-94A262209340}" type="slidenum">
              <a:rPr lang="en-US" smtClean="0"/>
              <a:pPr/>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090987"/>
            <a:ext cx="7772400" cy="1362075"/>
          </a:xfrm>
        </p:spPr>
        <p:txBody>
          <a:bodyPr/>
          <a:lstStyle/>
          <a:p>
            <a:pPr eaLnBrk="1" hangingPunct="1">
              <a:defRPr/>
            </a:pPr>
            <a:r>
              <a:rPr lang="es-PR" dirty="0" smtClean="0">
                <a:solidFill>
                  <a:schemeClr val="tx1"/>
                </a:solidFill>
              </a:rPr>
              <a:t>Etiquetas propuestas, Hoja de datos de seguridad y Adiestramiento</a:t>
            </a:r>
            <a:endParaRPr lang="es-PR" dirty="0">
              <a:solidFill>
                <a:schemeClr val="tx1"/>
              </a:solidFill>
            </a:endParaRPr>
          </a:p>
        </p:txBody>
      </p:sp>
      <p:sp>
        <p:nvSpPr>
          <p:cNvPr id="222210" name="Subtitle 4"/>
          <p:cNvSpPr>
            <a:spLocks noGrp="1"/>
          </p:cNvSpPr>
          <p:nvPr>
            <p:ph type="body" idx="1"/>
          </p:nvPr>
        </p:nvSpPr>
        <p:spPr>
          <a:xfrm>
            <a:off x="722313" y="2590800"/>
            <a:ext cx="7772400" cy="1500187"/>
          </a:xfrm>
        </p:spPr>
        <p:txBody>
          <a:bodyPr/>
          <a:lstStyle/>
          <a:p>
            <a:pPr eaLnBrk="1" hangingPunct="1"/>
            <a:r>
              <a:rPr lang="es-PR" smtClean="0"/>
              <a:t>Elementos del programa escrito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s-PR" dirty="0" smtClean="0"/>
              <a:t>Cambios </a:t>
            </a:r>
            <a:r>
              <a:rPr lang="es-PR" dirty="0" smtClean="0"/>
              <a:t>Propuestos    </a:t>
            </a:r>
            <a:endParaRPr lang="es-PR" dirty="0"/>
          </a:p>
        </p:txBody>
      </p:sp>
      <p:sp>
        <p:nvSpPr>
          <p:cNvPr id="3" name="Content Placeholder 2"/>
          <p:cNvSpPr>
            <a:spLocks noGrp="1"/>
          </p:cNvSpPr>
          <p:nvPr>
            <p:ph idx="1"/>
          </p:nvPr>
        </p:nvSpPr>
        <p:spPr/>
        <p:txBody>
          <a:bodyPr/>
          <a:lstStyle/>
          <a:p>
            <a:pPr>
              <a:defRPr/>
            </a:pPr>
            <a:r>
              <a:rPr lang="es-PR" sz="2500" b="1" dirty="0" smtClean="0"/>
              <a:t>(e) Programa Escrito de Comunicación de Peligro</a:t>
            </a:r>
          </a:p>
          <a:p>
            <a:pPr lvl="1">
              <a:defRPr/>
            </a:pPr>
            <a:endParaRPr lang="es-PR" sz="2500" dirty="0" smtClean="0">
              <a:ea typeface="+mn-ea"/>
              <a:cs typeface="+mn-cs"/>
            </a:endParaRPr>
          </a:p>
          <a:p>
            <a:pPr>
              <a:defRPr/>
            </a:pPr>
            <a:r>
              <a:rPr lang="es-ES" sz="2500" dirty="0" smtClean="0"/>
              <a:t>El SGA no tiene disposiciones relativas a los programas de comunicación de peligros, por lo que este párrafo es esencialmente el mismo que en el actual HCS. No se realizaron cambios sustanciales (sólo en la terminología) en este párrafo de la HCS.</a:t>
            </a:r>
          </a:p>
          <a:p>
            <a:pPr lvl="1">
              <a:defRPr/>
            </a:pPr>
            <a:endParaRPr lang="es-PR" sz="2500" dirty="0" smtClean="0">
              <a:ea typeface="+mn-ea"/>
              <a:cs typeface="+mn-cs"/>
            </a:endParaRPr>
          </a:p>
          <a:p>
            <a:pPr lvl="1">
              <a:defRPr/>
            </a:pPr>
            <a:r>
              <a:rPr lang="es-PR" sz="2500" b="1" dirty="0" smtClean="0">
                <a:ea typeface="+mn-ea"/>
                <a:cs typeface="+mn-cs"/>
              </a:rPr>
              <a:t>Los elementos claves de este programa son etiquetas, fichas de datos de seguridad y adiestramiento a empleados</a:t>
            </a:r>
            <a:endParaRPr lang="es-PR" sz="2500" b="1"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s-PR" dirty="0" smtClean="0"/>
              <a:t>Cambios </a:t>
            </a:r>
            <a:r>
              <a:rPr lang="es-PR" dirty="0" smtClean="0"/>
              <a:t>Propuestos   </a:t>
            </a:r>
            <a:endParaRPr lang="es-PR" dirty="0"/>
          </a:p>
        </p:txBody>
      </p:sp>
      <p:sp>
        <p:nvSpPr>
          <p:cNvPr id="3" name="Content Placeholder 2"/>
          <p:cNvSpPr>
            <a:spLocks noGrp="1"/>
          </p:cNvSpPr>
          <p:nvPr>
            <p:ph idx="1"/>
          </p:nvPr>
        </p:nvSpPr>
        <p:spPr>
          <a:xfrm>
            <a:off x="228600" y="1143000"/>
            <a:ext cx="7696200" cy="5105400"/>
          </a:xfrm>
        </p:spPr>
        <p:txBody>
          <a:bodyPr/>
          <a:lstStyle/>
          <a:p>
            <a:pPr>
              <a:defRPr/>
            </a:pPr>
            <a:r>
              <a:rPr lang="es-PR" sz="2800" b="1" dirty="0" smtClean="0"/>
              <a:t>(f) Etiquetas y otras formas de advertencia</a:t>
            </a:r>
          </a:p>
          <a:p>
            <a:pPr lvl="1">
              <a:defRPr/>
            </a:pPr>
            <a:endParaRPr lang="es-PR" sz="2400" dirty="0" smtClean="0">
              <a:ea typeface="+mn-ea"/>
              <a:cs typeface="+mn-cs"/>
            </a:endParaRPr>
          </a:p>
          <a:p>
            <a:pPr lvl="1">
              <a:defRPr/>
            </a:pPr>
            <a:r>
              <a:rPr lang="es-PR" sz="2400" dirty="0" smtClean="0">
                <a:ea typeface="+mn-ea"/>
                <a:cs typeface="+mn-cs"/>
              </a:rPr>
              <a:t>Bajo este párrafo los manufactureros y los importadores de materiales químicos deben proveer  una etiqueta que incluya de forma armonizada palabras de advertencia, pictogramas e indicaciones de peligro y de precaución para cada clase y  categoría de peligro.</a:t>
            </a:r>
          </a:p>
          <a:p>
            <a:pPr lvl="1">
              <a:defRPr/>
            </a:pPr>
            <a:r>
              <a:rPr lang="es-PR" sz="2400" dirty="0" smtClean="0">
                <a:ea typeface="+mn-ea"/>
                <a:cs typeface="+mn-cs"/>
              </a:rPr>
              <a:t> En adición se deben proveer las indicaciones de precaución, la identificación del producto y la información del suplidor</a:t>
            </a:r>
            <a:endParaRPr lang="es-PR" sz="2400" dirty="0"/>
          </a:p>
        </p:txBody>
      </p:sp>
      <p:pic>
        <p:nvPicPr>
          <p:cNvPr id="226308" name="Picture 6" descr="https://encrypted-tbn1.google.com/images?q=tbn:ANd9GcQi6u8A3RJqd8X1fVkJJOhz5QdTqZ1HQ4FFe6Je-hyoUolNsVdyeA"/>
          <p:cNvPicPr>
            <a:picLocks noChangeAspect="1" noChangeArrowheads="1"/>
          </p:cNvPicPr>
          <p:nvPr/>
        </p:nvPicPr>
        <p:blipFill>
          <a:blip r:embed="rId3" cstate="print"/>
          <a:srcRect/>
          <a:stretch>
            <a:fillRect/>
          </a:stretch>
        </p:blipFill>
        <p:spPr bwMode="auto">
          <a:xfrm>
            <a:off x="6937375" y="1143000"/>
            <a:ext cx="22066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s-PR" dirty="0" smtClean="0"/>
              <a:t> Cambios </a:t>
            </a:r>
            <a:r>
              <a:rPr lang="es-PR" dirty="0" smtClean="0"/>
              <a:t>Propuestos </a:t>
            </a:r>
            <a:endParaRPr lang="es-PR" dirty="0"/>
          </a:p>
        </p:txBody>
      </p:sp>
      <p:sp>
        <p:nvSpPr>
          <p:cNvPr id="3" name="Content Placeholder 2"/>
          <p:cNvSpPr>
            <a:spLocks noGrp="1"/>
          </p:cNvSpPr>
          <p:nvPr>
            <p:ph idx="1"/>
          </p:nvPr>
        </p:nvSpPr>
        <p:spPr>
          <a:xfrm>
            <a:off x="457200" y="838200"/>
            <a:ext cx="6324600" cy="5334000"/>
          </a:xfrm>
        </p:spPr>
        <p:txBody>
          <a:bodyPr/>
          <a:lstStyle/>
          <a:p>
            <a:pPr>
              <a:defRPr/>
            </a:pPr>
            <a:r>
              <a:rPr lang="es-PR" sz="2800" b="1" dirty="0" smtClean="0"/>
              <a:t>(f) Etiquetas y otras formas de avisos</a:t>
            </a:r>
          </a:p>
          <a:p>
            <a:pPr lvl="1">
              <a:defRPr/>
            </a:pPr>
            <a:endParaRPr lang="es-PR" sz="2400" dirty="0" smtClean="0">
              <a:ea typeface="+mn-ea"/>
              <a:cs typeface="+mn-cs"/>
            </a:endParaRPr>
          </a:p>
          <a:p>
            <a:pPr lvl="1">
              <a:defRPr/>
            </a:pPr>
            <a:r>
              <a:rPr lang="es-PR" sz="2400" dirty="0" smtClean="0">
                <a:ea typeface="+mn-ea"/>
                <a:cs typeface="+mn-cs"/>
              </a:rPr>
              <a:t>El nuevo Apéndice C obligatorio indica que información especifica se debe proveer para cada clase y categoría de peligro una vez el químico es clasificado</a:t>
            </a:r>
          </a:p>
          <a:p>
            <a:pPr lvl="1">
              <a:defRPr/>
            </a:pPr>
            <a:endParaRPr lang="es-PR" sz="2400" dirty="0" smtClean="0">
              <a:ea typeface="+mn-ea"/>
              <a:cs typeface="+mn-cs"/>
            </a:endParaRPr>
          </a:p>
          <a:p>
            <a:pPr lvl="1">
              <a:defRPr/>
            </a:pPr>
            <a:r>
              <a:rPr lang="es-PR" sz="2400" dirty="0" smtClean="0"/>
              <a:t>OSHA requiere el uso de pictogramas, palabras especificas de advertencia, indicaciones de peligro y de precaución según disposiciones del SGA  </a:t>
            </a:r>
            <a:endParaRPr lang="es-PR" sz="2400" dirty="0" smtClean="0">
              <a:ea typeface="+mn-ea"/>
              <a:cs typeface="+mn-cs"/>
            </a:endParaRPr>
          </a:p>
        </p:txBody>
      </p:sp>
      <p:sp>
        <p:nvSpPr>
          <p:cNvPr id="228355" name="Slide Number Placeholder 3"/>
          <p:cNvSpPr>
            <a:spLocks noGrp="1"/>
          </p:cNvSpPr>
          <p:nvPr>
            <p:ph type="sldNum" sz="quarter" idx="4294967295"/>
          </p:nvPr>
        </p:nvSpPr>
        <p:spPr>
          <a:xfrm>
            <a:off x="6553200" y="6477000"/>
            <a:ext cx="2133600" cy="244475"/>
          </a:xfrm>
          <a:prstGeom prst="rect">
            <a:avLst/>
          </a:prstGeom>
          <a:noFill/>
        </p:spPr>
        <p:txBody>
          <a:bodyPr/>
          <a:lstStyle/>
          <a:p>
            <a:fld id="{A9469EB5-8EDA-4AA7-94CC-0F2B6A99D5B1}" type="slidenum">
              <a:rPr lang="en-US" smtClean="0"/>
              <a:pPr/>
              <a:t>104</a:t>
            </a:fld>
            <a:endParaRPr lang="en-US" smtClean="0"/>
          </a:p>
        </p:txBody>
      </p:sp>
      <p:pic>
        <p:nvPicPr>
          <p:cNvPr id="228356" name="Picture 5" descr="ätzend_ghs"/>
          <p:cNvPicPr>
            <a:picLocks noChangeAspect="1" noChangeArrowheads="1"/>
          </p:cNvPicPr>
          <p:nvPr/>
        </p:nvPicPr>
        <p:blipFill>
          <a:blip r:embed="rId3" cstate="print"/>
          <a:srcRect/>
          <a:stretch>
            <a:fillRect/>
          </a:stretch>
        </p:blipFill>
        <p:spPr bwMode="auto">
          <a:xfrm>
            <a:off x="6858000" y="3048000"/>
            <a:ext cx="18018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5" name="Group 3" title="Picture of 16 physical hazard classification appendix B text box"/>
          <p:cNvGraphicFramePr>
            <a:graphicFrameLocks noGrp="1"/>
          </p:cNvGraphicFramePr>
          <p:nvPr>
            <p:extLst>
              <p:ext uri="{D42A27DB-BD31-4B8C-83A1-F6EECF244321}">
                <p14:modId xmlns:p14="http://schemas.microsoft.com/office/powerpoint/2010/main" val="1335415208"/>
              </p:ext>
            </p:extLst>
          </p:nvPr>
        </p:nvGraphicFramePr>
        <p:xfrm>
          <a:off x="4876800" y="1143000"/>
          <a:ext cx="4038600" cy="1261872"/>
        </p:xfrm>
        <a:graphic>
          <a:graphicData uri="http://schemas.openxmlformats.org/drawingml/2006/table">
            <a:tbl>
              <a:tblPr firstRow="1"/>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16 Clasificaciones de Peligros Físicos</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Apéndice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6921" name="Group 9" title="Picture of 10 health hazard classifications appendix A text box"/>
          <p:cNvGraphicFramePr>
            <a:graphicFrameLocks noGrp="1"/>
          </p:cNvGraphicFramePr>
          <p:nvPr>
            <p:extLst>
              <p:ext uri="{D42A27DB-BD31-4B8C-83A1-F6EECF244321}">
                <p14:modId xmlns:p14="http://schemas.microsoft.com/office/powerpoint/2010/main" val="377550491"/>
              </p:ext>
            </p:extLst>
          </p:nvPr>
        </p:nvGraphicFramePr>
        <p:xfrm>
          <a:off x="533400" y="1143000"/>
          <a:ext cx="4038600" cy="1261872"/>
        </p:xfrm>
        <a:graphic>
          <a:graphicData uri="http://schemas.openxmlformats.org/drawingml/2006/table">
            <a:tbl>
              <a:tblPr firstRow="1"/>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10 Clasificaciones  de Peligros a la Salud</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Apéndice A </a:t>
                      </a:r>
                      <a:endParaRPr kumimoji="0" lang="es-PR" sz="1800" b="0" i="0" u="none" strike="noStrike" cap="none" normalizeH="0" baseline="0" noProof="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0414" name="Rectangle 15"/>
          <p:cNvSpPr>
            <a:spLocks noChangeArrowheads="1"/>
          </p:cNvSpPr>
          <p:nvPr/>
        </p:nvSpPr>
        <p:spPr bwMode="auto">
          <a:xfrm>
            <a:off x="609600" y="2514600"/>
            <a:ext cx="8229600" cy="3733800"/>
          </a:xfrm>
          <a:prstGeom prst="rect">
            <a:avLst/>
          </a:prstGeom>
          <a:noFill/>
          <a:ln w="9525">
            <a:noFill/>
            <a:miter lim="800000"/>
            <a:headEnd/>
            <a:tailEnd/>
          </a:ln>
        </p:spPr>
        <p:txBody>
          <a:bodyPr/>
          <a:lstStyle/>
          <a:p>
            <a:pPr marL="342900" indent="-342900" algn="ctr" defTabSz="-13873163" eaLnBrk="0" hangingPunct="0">
              <a:spcBef>
                <a:spcPct val="20000"/>
              </a:spcBef>
              <a:buClr>
                <a:srgbClr val="0BD0D9"/>
              </a:buClr>
              <a:buSzPct val="95000"/>
              <a:buFont typeface="Wingdings 2" pitchFamily="18" charset="2"/>
              <a:buNone/>
            </a:pPr>
            <a:r>
              <a:rPr lang="es-PR" sz="2200" dirty="0">
                <a:latin typeface="Arial Narrow" pitchFamily="34" charset="0"/>
              </a:rPr>
              <a:t>Designar la categoría de peligro </a:t>
            </a:r>
          </a:p>
          <a:p>
            <a:pPr marL="342900" indent="-342900" algn="ctr" defTabSz="-13873163" eaLnBrk="0" hangingPunct="0">
              <a:spcBef>
                <a:spcPct val="20000"/>
              </a:spcBef>
              <a:buClr>
                <a:srgbClr val="0BD0D9"/>
              </a:buClr>
              <a:buSzPct val="95000"/>
              <a:buFont typeface="Wingdings 2" pitchFamily="18" charset="2"/>
              <a:buNone/>
            </a:pPr>
            <a:endParaRPr lang="es-PR" sz="2200" dirty="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s-PR" sz="2200" dirty="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s-PR" sz="2200" dirty="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s-PR" sz="2200" dirty="0">
                <a:latin typeface="Arial Narrow" pitchFamily="34" charset="0"/>
              </a:rPr>
              <a:t>Determinar los elementos de la etiqueta</a:t>
            </a:r>
          </a:p>
          <a:p>
            <a:pPr marL="342900" indent="-342900" algn="ctr" defTabSz="-13873163" eaLnBrk="0" hangingPunct="0">
              <a:spcBef>
                <a:spcPct val="20000"/>
              </a:spcBef>
              <a:buClr>
                <a:srgbClr val="0BD0D9"/>
              </a:buClr>
              <a:buSzPct val="95000"/>
              <a:buFont typeface="Wingdings 2" pitchFamily="18" charset="2"/>
              <a:buNone/>
            </a:pPr>
            <a:r>
              <a:rPr lang="es-PR" sz="1900" dirty="0">
                <a:latin typeface="Arial Narrow" pitchFamily="34" charset="0"/>
              </a:rPr>
              <a:t>Pictograma –Palabra de advertencia  - Indicaciones  de peligro  y de precaución</a:t>
            </a:r>
          </a:p>
          <a:p>
            <a:pPr marL="342900" indent="-342900" algn="ctr" defTabSz="-13873163" eaLnBrk="0" hangingPunct="0">
              <a:spcBef>
                <a:spcPct val="20000"/>
              </a:spcBef>
              <a:buClr>
                <a:srgbClr val="0BD0D9"/>
              </a:buClr>
              <a:buSzPct val="95000"/>
              <a:buFont typeface="Wingdings 2" pitchFamily="18" charset="2"/>
              <a:buNone/>
            </a:pPr>
            <a:endParaRPr lang="es-PR" sz="2200" dirty="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s-PR" sz="2400" dirty="0">
                <a:latin typeface="Arial Narrow" pitchFamily="34" charset="0"/>
              </a:rPr>
              <a:t>Una vez un químico es clasificado, quien prepara la etiqueta puede obtener información armonizada relevante  en el Apéndice C </a:t>
            </a:r>
            <a:endParaRPr lang="es-PR" sz="3000" dirty="0">
              <a:latin typeface="Arial Narrow" pitchFamily="34" charset="0"/>
            </a:endParaRPr>
          </a:p>
        </p:txBody>
      </p:sp>
      <p:pic>
        <p:nvPicPr>
          <p:cNvPr id="230415" name="Picture 16" descr="MCj0432677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743200"/>
            <a:ext cx="1243013" cy="143986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err="1">
                <a:ln w="18415" cmpd="sng">
                  <a:solidFill>
                    <a:schemeClr val="tx1"/>
                  </a:solidFill>
                  <a:prstDash val="solid"/>
                </a:ln>
              </a:rPr>
              <a:t>Preparando</a:t>
            </a:r>
            <a:r>
              <a:rPr lang="en-US" dirty="0">
                <a:ln w="18415" cmpd="sng">
                  <a:solidFill>
                    <a:schemeClr val="tx1"/>
                  </a:solidFill>
                  <a:prstDash val="solid"/>
                </a:ln>
              </a:rPr>
              <a:t> la </a:t>
            </a:r>
            <a:r>
              <a:rPr lang="en-US" dirty="0" err="1">
                <a:ln w="18415" cmpd="sng">
                  <a:solidFill>
                    <a:schemeClr val="tx1"/>
                  </a:solidFill>
                  <a:prstDash val="solid"/>
                </a:ln>
              </a:rPr>
              <a:t>etiqueta</a:t>
            </a:r>
            <a:r>
              <a:rPr lang="en-US" dirty="0">
                <a:ln w="18415" cmpd="sng">
                  <a:solidFill>
                    <a:schemeClr val="tx1"/>
                  </a:solidFill>
                  <a:prstDash val="solid"/>
                </a:ln>
              </a:rPr>
              <a:t/>
            </a:r>
            <a:br>
              <a:rPr lang="en-US" dirty="0">
                <a:ln w="18415" cmpd="sng">
                  <a:solidFill>
                    <a:schemeClr val="tx1"/>
                  </a:solidFill>
                  <a:prstDash val="solid"/>
                </a:ln>
              </a:rPr>
            </a:b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title="Picture of GHS Label Elements"/>
          <p:cNvPicPr>
            <a:picLocks noChangeAspect="1" noChangeArrowheads="1"/>
          </p:cNvPicPr>
          <p:nvPr/>
        </p:nvPicPr>
        <p:blipFill>
          <a:blip r:embed="rId3" cstate="print"/>
          <a:srcRect/>
          <a:stretch>
            <a:fillRect/>
          </a:stretch>
        </p:blipFill>
        <p:spPr bwMode="auto">
          <a:xfrm>
            <a:off x="2233613" y="357189"/>
            <a:ext cx="4700587" cy="5804458"/>
          </a:xfrm>
          <a:prstGeom prst="rect">
            <a:avLst/>
          </a:prstGeom>
          <a:noFill/>
          <a:ln w="9525">
            <a:noFill/>
            <a:miter lim="800000"/>
            <a:headEnd/>
            <a:tailEnd/>
          </a:ln>
        </p:spPr>
      </p:pic>
      <p:sp>
        <p:nvSpPr>
          <p:cNvPr id="2" name="Title 1" hidden="1"/>
          <p:cNvSpPr>
            <a:spLocks noGrp="1"/>
          </p:cNvSpPr>
          <p:nvPr>
            <p:ph type="title"/>
          </p:nvPr>
        </p:nvSpPr>
        <p:spPr>
          <a:xfrm>
            <a:off x="1447800" y="-263297"/>
            <a:ext cx="6858000" cy="533400"/>
          </a:xfrm>
        </p:spPr>
        <p:txBody>
          <a:bodyPr/>
          <a:lstStyle/>
          <a:p>
            <a:r>
              <a:rPr lang="en-US" dirty="0" smtClean="0"/>
              <a:t>GHS Label Elements</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ES" dirty="0" smtClean="0"/>
              <a:t>Ejemplo de etiquetado </a:t>
            </a:r>
            <a:endParaRPr lang="en-US" dirty="0"/>
          </a:p>
        </p:txBody>
      </p:sp>
      <p:sp>
        <p:nvSpPr>
          <p:cNvPr id="234498" name="Content Placeholder 2"/>
          <p:cNvSpPr>
            <a:spLocks noGrp="1"/>
          </p:cNvSpPr>
          <p:nvPr>
            <p:ph idx="1"/>
          </p:nvPr>
        </p:nvSpPr>
        <p:spPr>
          <a:xfrm>
            <a:off x="685800" y="1066800"/>
            <a:ext cx="7848600" cy="5029200"/>
          </a:xfrm>
          <a:solidFill>
            <a:schemeClr val="bg1"/>
          </a:solidFill>
          <a:ln>
            <a:solidFill>
              <a:schemeClr val="tx1"/>
            </a:solidFill>
          </a:ln>
        </p:spPr>
        <p:txBody>
          <a:bodyPr/>
          <a:lstStyle/>
          <a:p>
            <a:pPr algn="ctr">
              <a:buFont typeface="Wingdings" pitchFamily="2" charset="2"/>
              <a:buNone/>
            </a:pPr>
            <a:r>
              <a:rPr lang="es-ES" sz="1400" dirty="0" smtClean="0"/>
              <a:t>Ejemplo de Etiqueta recipiente interior (por ejemplo, una botella dentro de una caja de envío)</a:t>
            </a:r>
            <a:br>
              <a:rPr lang="es-ES" sz="1400" dirty="0" smtClean="0"/>
            </a:br>
            <a:endParaRPr lang="es-ES" sz="1400" b="1" dirty="0" smtClean="0"/>
          </a:p>
          <a:p>
            <a:pPr algn="ctr">
              <a:buFont typeface="Wingdings" pitchFamily="2" charset="2"/>
              <a:buNone/>
            </a:pPr>
            <a:r>
              <a:rPr lang="es-ES" sz="1400" b="1" dirty="0" err="1" smtClean="0"/>
              <a:t>ToxiFlam</a:t>
            </a:r>
            <a:r>
              <a:rPr lang="es-ES" sz="1400" b="1" dirty="0" smtClean="0"/>
              <a:t> (Contiene: XYZ) </a:t>
            </a:r>
          </a:p>
          <a:p>
            <a:pPr algn="ctr">
              <a:buFont typeface="Wingdings" pitchFamily="2" charset="2"/>
              <a:buNone/>
            </a:pPr>
            <a:endParaRPr lang="es-ES" sz="1400" dirty="0" smtClean="0"/>
          </a:p>
          <a:p>
            <a:pPr algn="ctr">
              <a:buFont typeface="Wingdings" pitchFamily="2" charset="2"/>
              <a:buNone/>
            </a:pPr>
            <a:r>
              <a:rPr lang="es-ES" sz="1400" dirty="0" smtClean="0"/>
              <a:t>	</a:t>
            </a:r>
            <a:r>
              <a:rPr lang="es-ES" sz="1400" b="1" dirty="0" smtClean="0"/>
              <a:t> ¡Peligro! Tóxico si se ingiere, Líquido y vapor inflamables </a:t>
            </a:r>
          </a:p>
          <a:p>
            <a:pPr algn="ctr">
              <a:buFont typeface="Wingdings" pitchFamily="2" charset="2"/>
              <a:buNone/>
            </a:pPr>
            <a:endParaRPr lang="es-ES" sz="1400" b="1" dirty="0" smtClean="0"/>
          </a:p>
          <a:p>
            <a:pPr algn="ctr">
              <a:buFont typeface="Wingdings" pitchFamily="2" charset="2"/>
              <a:buNone/>
            </a:pPr>
            <a:r>
              <a:rPr lang="es-ES" sz="1400" dirty="0" smtClean="0"/>
              <a:t>	No comer, beber o usar tabaco cuando se utiliza este producto. Lávese bien las manos después de manipular. Mantenga el recipiente bien cerrado. Mantener alejado del calor / chispas / llamas al descubierto.  No fumar. Use guantes y  protección para los ojos / la cara.  Conecte a tierra los contenedores y el equipo de recibo de material .  Use aparatos eléctricos a prueba de explosión. Tome medidas de precaución contra descargas estáticas. Utilice sólo herramientas que no produzcan chispas. Conservar en lugar fresco / bien ventilado. </a:t>
            </a:r>
          </a:p>
          <a:p>
            <a:pPr algn="ctr">
              <a:buFont typeface="Wingdings" pitchFamily="2" charset="2"/>
              <a:buNone/>
            </a:pPr>
            <a:r>
              <a:rPr lang="es-ES" sz="1400" dirty="0" smtClean="0"/>
              <a:t/>
            </a:r>
            <a:br>
              <a:rPr lang="es-ES" sz="1400" dirty="0" smtClean="0"/>
            </a:br>
            <a:r>
              <a:rPr lang="es-ES" sz="1400" b="1" dirty="0" smtClean="0"/>
              <a:t>EN CASO DE INGESTIÓN: Llame inmediatamente a un centro de toxicología o a un médico. Enjuagar la boca. En caso de incendio, use rocío de agua, polvo químico seco, CO2, o espuma de "alcohol".</a:t>
            </a:r>
          </a:p>
          <a:p>
            <a:pPr algn="ctr">
              <a:buFont typeface="Wingdings" pitchFamily="2" charset="2"/>
              <a:buNone/>
            </a:pPr>
            <a:r>
              <a:rPr lang="es-ES" sz="1400" dirty="0" smtClean="0"/>
              <a:t/>
            </a:r>
            <a:br>
              <a:rPr lang="es-ES" sz="1400" dirty="0" smtClean="0"/>
            </a:br>
            <a:r>
              <a:rPr lang="es-ES" sz="1400" dirty="0" smtClean="0"/>
              <a:t>Ver Hoja de Datos de Seguridad para más información acerca del uso seguro de este producto.</a:t>
            </a:r>
          </a:p>
          <a:p>
            <a:pPr algn="ctr">
              <a:buFont typeface="Wingdings" pitchFamily="2" charset="2"/>
              <a:buNone/>
            </a:pPr>
            <a:r>
              <a:rPr lang="es-ES" sz="1400" dirty="0" smtClean="0"/>
              <a:t> </a:t>
            </a:r>
          </a:p>
          <a:p>
            <a:pPr algn="ctr">
              <a:buFont typeface="Wingdings" pitchFamily="2" charset="2"/>
              <a:buNone/>
            </a:pPr>
            <a:r>
              <a:rPr lang="es-ES" sz="1400" dirty="0" smtClean="0"/>
              <a:t>Mi Compañía, Mi Calle, Mi Ciudad, NJ 00000, Tel.: 444 999 9999</a:t>
            </a:r>
          </a:p>
          <a:p>
            <a:pPr algn="ctr"/>
            <a:endParaRPr lang="en-US" sz="1400" dirty="0" smtClean="0"/>
          </a:p>
        </p:txBody>
      </p:sp>
      <p:pic>
        <p:nvPicPr>
          <p:cNvPr id="234500" name="Picture 11" descr="ghs-gefahrensymbol-einzeletikett-verschiedene-version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524000"/>
            <a:ext cx="914400" cy="914400"/>
          </a:xfrm>
          <a:prstGeom prst="rect">
            <a:avLst/>
          </a:prstGeom>
          <a:noFill/>
          <a:ln w="9525">
            <a:noFill/>
            <a:miter lim="800000"/>
            <a:headEnd/>
            <a:tailEnd/>
          </a:ln>
        </p:spPr>
      </p:pic>
      <p:pic>
        <p:nvPicPr>
          <p:cNvPr id="234501" name="Picture 11" descr="file_13_1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508918"/>
            <a:ext cx="920750" cy="944563"/>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  Cambios </a:t>
            </a:r>
            <a:r>
              <a:rPr lang="es-PR" dirty="0" smtClean="0"/>
              <a:t>Propuestos </a:t>
            </a:r>
            <a:endParaRPr lang="es-PR" dirty="0"/>
          </a:p>
        </p:txBody>
      </p:sp>
      <p:sp>
        <p:nvSpPr>
          <p:cNvPr id="3" name="Content Placeholder 2"/>
          <p:cNvSpPr>
            <a:spLocks noGrp="1"/>
          </p:cNvSpPr>
          <p:nvPr>
            <p:ph idx="1"/>
          </p:nvPr>
        </p:nvSpPr>
        <p:spPr/>
        <p:txBody>
          <a:bodyPr/>
          <a:lstStyle/>
          <a:p>
            <a:pPr>
              <a:defRPr/>
            </a:pPr>
            <a:r>
              <a:rPr lang="es-PR" sz="2800" dirty="0" smtClean="0"/>
              <a:t>(g) FDS…</a:t>
            </a:r>
          </a:p>
          <a:p>
            <a:pPr lvl="1">
              <a:defRPr/>
            </a:pPr>
            <a:endParaRPr lang="es-PR" sz="2400" b="1" dirty="0" smtClean="0">
              <a:ea typeface="+mn-ea"/>
              <a:cs typeface="+mn-cs"/>
            </a:endParaRPr>
          </a:p>
          <a:p>
            <a:pPr lvl="1">
              <a:defRPr/>
            </a:pPr>
            <a:r>
              <a:rPr lang="es-PR" sz="2400" b="1" dirty="0" smtClean="0">
                <a:ea typeface="+mn-ea"/>
                <a:cs typeface="+mn-cs"/>
              </a:rPr>
              <a:t>El Apéndice D propuesto incluye los cambios del formato, 16 secciones, con información especifica contenida en cada sección.  Secciones 1 a la 11 y la sección 16 son obligatorias  </a:t>
            </a:r>
          </a:p>
          <a:p>
            <a:pPr lvl="1">
              <a:buFont typeface="Wingdings 2" pitchFamily="18" charset="2"/>
              <a:buNone/>
              <a:defRPr/>
            </a:pPr>
            <a:endParaRPr lang="es-PR" sz="2400" b="1" dirty="0" smtClean="0">
              <a:ea typeface="+mn-ea"/>
              <a:cs typeface="+mn-cs"/>
            </a:endParaRPr>
          </a:p>
          <a:p>
            <a:pPr lvl="1">
              <a:defRPr/>
            </a:pPr>
            <a:r>
              <a:rPr lang="es-PR" sz="2400" b="1" dirty="0" smtClean="0">
                <a:ea typeface="+mn-ea"/>
                <a:cs typeface="+mn-cs"/>
              </a:rPr>
              <a:t>Sección 1 Identificación: </a:t>
            </a:r>
            <a:r>
              <a:rPr lang="es-PR" sz="2400" dirty="0" smtClean="0">
                <a:ea typeface="+mn-ea"/>
                <a:cs typeface="+mn-cs"/>
              </a:rPr>
              <a:t>Los requisitos en esta sección no son nuevos con excepción de dos cosas. Son nuevos el formato y los requisitos para identificar las recomendaciones y restricciones en el uso de químicos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  Cambios Propuestos  </a:t>
            </a:r>
            <a:endParaRPr lang="es-PR" dirty="0"/>
          </a:p>
        </p:txBody>
      </p:sp>
      <p:sp>
        <p:nvSpPr>
          <p:cNvPr id="3" name="Content Placeholder 2"/>
          <p:cNvSpPr>
            <a:spLocks noGrp="1"/>
          </p:cNvSpPr>
          <p:nvPr>
            <p:ph idx="1"/>
          </p:nvPr>
        </p:nvSpPr>
        <p:spPr>
          <a:xfrm>
            <a:off x="228600" y="838200"/>
            <a:ext cx="8686800" cy="5407025"/>
          </a:xfrm>
        </p:spPr>
        <p:txBody>
          <a:bodyPr/>
          <a:lstStyle/>
          <a:p>
            <a:pPr>
              <a:defRPr/>
            </a:pPr>
            <a:r>
              <a:rPr lang="es-PR" sz="2800" dirty="0" smtClean="0"/>
              <a:t>(g) FDS…</a:t>
            </a:r>
          </a:p>
          <a:p>
            <a:pPr lvl="1">
              <a:defRPr/>
            </a:pPr>
            <a:r>
              <a:rPr lang="es-PR" sz="2400" b="1" dirty="0" smtClean="0">
                <a:ea typeface="+mn-ea"/>
                <a:cs typeface="+mn-cs"/>
              </a:rPr>
              <a:t>Sección 2. Identificación de peligro </a:t>
            </a:r>
            <a:r>
              <a:rPr lang="es-PR" b="1" dirty="0" smtClean="0">
                <a:ea typeface="+mn-ea"/>
                <a:cs typeface="+mn-cs"/>
              </a:rPr>
              <a:t>: </a:t>
            </a:r>
            <a:r>
              <a:rPr lang="es-PR" sz="2400" dirty="0" smtClean="0">
                <a:ea typeface="+mn-ea"/>
                <a:cs typeface="+mn-cs"/>
              </a:rPr>
              <a:t>Los empleadores deben identificar los peligros por medio de la clasificación de peligro y debe clasificar el producto químico peligroso  de acuerdo a las condiciones provistas en los apéndices propuestos   A y B </a:t>
            </a:r>
          </a:p>
          <a:p>
            <a:pPr lvl="1">
              <a:defRPr/>
            </a:pPr>
            <a:r>
              <a:rPr lang="es-PR" sz="2000" dirty="0" smtClean="0">
                <a:ea typeface="+mn-ea"/>
                <a:cs typeface="+mn-cs"/>
              </a:rPr>
              <a:t>Se requerirá un FDS separado para cada mezcla en lugar de uno para cada componente en la mezcla</a:t>
            </a:r>
            <a:r>
              <a:rPr lang="es-PR" sz="2400" dirty="0" smtClean="0">
                <a:ea typeface="+mn-ea"/>
                <a:cs typeface="+mn-cs"/>
              </a:rPr>
              <a:t>.</a:t>
            </a:r>
          </a:p>
          <a:p>
            <a:pPr lvl="1">
              <a:defRPr/>
            </a:pPr>
            <a:endParaRPr lang="es-PR" sz="2400" dirty="0" smtClean="0">
              <a:ea typeface="+mn-ea"/>
              <a:cs typeface="+mn-cs"/>
            </a:endParaRPr>
          </a:p>
          <a:p>
            <a:pPr lvl="1">
              <a:defRPr/>
            </a:pPr>
            <a:r>
              <a:rPr lang="es-PR" sz="2400" b="1" dirty="0" smtClean="0">
                <a:ea typeface="+mn-ea"/>
                <a:cs typeface="+mn-cs"/>
              </a:rPr>
              <a:t>Ahora son requeridos pictogramas, indicaciones estandarizadas de seguridad, palabras de advertencia y las indicaciones de precaución</a:t>
            </a:r>
            <a:endParaRPr lang="es-PR"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4294967295"/>
          </p:nvPr>
        </p:nvSpPr>
        <p:spPr>
          <a:xfrm>
            <a:off x="6553200" y="6521450"/>
            <a:ext cx="2133600" cy="244475"/>
          </a:xfrm>
          <a:prstGeom prst="rect">
            <a:avLst/>
          </a:prstGeom>
          <a:noFill/>
        </p:spPr>
        <p:txBody>
          <a:bodyPr/>
          <a:lstStyle/>
          <a:p>
            <a:fld id="{F834CF02-2ACE-4BEF-B479-11E042E55E54}" type="slidenum">
              <a:rPr lang="en-US" smtClean="0"/>
              <a:pPr/>
              <a:t>11</a:t>
            </a:fld>
            <a:endParaRPr lang="en-US" smtClean="0"/>
          </a:p>
        </p:txBody>
      </p:sp>
      <p:sp>
        <p:nvSpPr>
          <p:cNvPr id="58370" name="Rectangle 2"/>
          <p:cNvSpPr>
            <a:spLocks noGrp="1"/>
          </p:cNvSpPr>
          <p:nvPr>
            <p:ph type="title"/>
          </p:nvPr>
        </p:nvSpPr>
        <p:spPr>
          <a:xfrm>
            <a:off x="1447800" y="206375"/>
            <a:ext cx="7391400" cy="479425"/>
          </a:xfrm>
        </p:spPr>
        <p:txBody>
          <a:bodyPr/>
          <a:lstStyle/>
          <a:p>
            <a:pPr algn="r" eaLnBrk="1" hangingPunct="1">
              <a:defRPr/>
            </a:pPr>
            <a:r>
              <a:rPr lang="es-PR" smtClean="0"/>
              <a:t>Principios Guías</a:t>
            </a:r>
          </a:p>
        </p:txBody>
      </p:sp>
      <p:sp>
        <p:nvSpPr>
          <p:cNvPr id="36867" name="Rectangle 3"/>
          <p:cNvSpPr>
            <a:spLocks noGrp="1"/>
          </p:cNvSpPr>
          <p:nvPr>
            <p:ph type="body" idx="1"/>
          </p:nvPr>
        </p:nvSpPr>
        <p:spPr>
          <a:xfrm>
            <a:off x="609600" y="1143000"/>
            <a:ext cx="7769225" cy="5029200"/>
          </a:xfrm>
        </p:spPr>
        <p:txBody>
          <a:bodyPr/>
          <a:lstStyle/>
          <a:p>
            <a:r>
              <a:rPr lang="es-PR" sz="2800" dirty="0" smtClean="0"/>
              <a:t>Todas los productos químicos peligrosos están cubiertos hasta cierto punto, incluso las mezclas</a:t>
            </a:r>
          </a:p>
          <a:p>
            <a:pPr eaLnBrk="1" hangingPunct="1">
              <a:lnSpc>
                <a:spcPct val="90000"/>
              </a:lnSpc>
              <a:buFont typeface="Wingdings" pitchFamily="2" charset="2"/>
              <a:buChar char="Ø"/>
            </a:pPr>
            <a:endParaRPr lang="es-PR" sz="2800" dirty="0" smtClean="0">
              <a:solidFill>
                <a:srgbClr val="C00000"/>
              </a:solidFill>
            </a:endParaRPr>
          </a:p>
          <a:p>
            <a:r>
              <a:rPr lang="es-PR" sz="2800" dirty="0" smtClean="0"/>
              <a:t>El SGA no incluye requisitos para pruebas adicionales de peligros a la salud ni establece métodos uniformes de ensayo </a:t>
            </a:r>
          </a:p>
          <a:p>
            <a:pPr eaLnBrk="1" hangingPunct="1">
              <a:lnSpc>
                <a:spcPct val="90000"/>
              </a:lnSpc>
              <a:buFont typeface="Wingdings" pitchFamily="2" charset="2"/>
              <a:buChar char="Ø"/>
            </a:pPr>
            <a:endParaRPr lang="es-PR" sz="2800" dirty="0" smtClean="0"/>
          </a:p>
          <a:p>
            <a:pPr eaLnBrk="1" hangingPunct="1">
              <a:lnSpc>
                <a:spcPct val="90000"/>
              </a:lnSpc>
              <a:buFont typeface="Wingdings" pitchFamily="2" charset="2"/>
              <a:buChar char="Ø"/>
            </a:pPr>
            <a:r>
              <a:rPr lang="es-PR" sz="2800" dirty="0" smtClean="0"/>
              <a:t>El sistema debe tomar en cuenta datos existentes de las pruebas ya realizadas para determinar los peligros</a:t>
            </a:r>
          </a:p>
          <a:p>
            <a:pPr eaLnBrk="1" hangingPunct="1">
              <a:lnSpc>
                <a:spcPct val="90000"/>
              </a:lnSpc>
              <a:buFont typeface="Wingdings" pitchFamily="2" charset="2"/>
              <a:buNone/>
            </a:pPr>
            <a:endParaRPr lang="es-PR" sz="2800" dirty="0" smtClean="0"/>
          </a:p>
          <a:p>
            <a:pPr eaLnBrk="1" hangingPunct="1">
              <a:lnSpc>
                <a:spcPct val="90000"/>
              </a:lnSpc>
              <a:buFont typeface="Wingdings" pitchFamily="2" charset="2"/>
              <a:buChar char="Ø"/>
            </a:pPr>
            <a:endParaRPr lang="es-PR" sz="2800" dirty="0" smtClean="0">
              <a:solidFill>
                <a:srgbClr val="C00000"/>
              </a:solidFill>
            </a:endParaRPr>
          </a:p>
          <a:p>
            <a:pPr eaLnBrk="1" hangingPunct="1">
              <a:lnSpc>
                <a:spcPct val="90000"/>
              </a:lnSpc>
              <a:buClr>
                <a:srgbClr val="FFFF00"/>
              </a:buClr>
              <a:buFont typeface="Monotype Sorts"/>
              <a:buBlip>
                <a:blip r:embed="rId3"/>
              </a:buBlip>
            </a:pPr>
            <a:endParaRPr lang="es-PR" sz="2800" dirty="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Content Placeholder 2"/>
          <p:cNvSpPr>
            <a:spLocks noGrp="1"/>
          </p:cNvSpPr>
          <p:nvPr>
            <p:ph idx="1"/>
          </p:nvPr>
        </p:nvSpPr>
        <p:spPr>
          <a:xfrm>
            <a:off x="457200" y="838200"/>
            <a:ext cx="6858000" cy="5638800"/>
          </a:xfrm>
        </p:spPr>
        <p:txBody>
          <a:bodyPr/>
          <a:lstStyle/>
          <a:p>
            <a:r>
              <a:rPr lang="es-PR" sz="2800" dirty="0" smtClean="0"/>
              <a:t>(g) FDS…</a:t>
            </a:r>
          </a:p>
          <a:p>
            <a:pPr lvl="1"/>
            <a:r>
              <a:rPr lang="es-PR" sz="2400" b="1" dirty="0" smtClean="0"/>
              <a:t>Sección 3. Composición / información sobre los componentes</a:t>
            </a:r>
            <a:r>
              <a:rPr lang="es-PR" sz="2400" dirty="0" smtClean="0"/>
              <a:t>. </a:t>
            </a:r>
          </a:p>
          <a:p>
            <a:pPr lvl="2"/>
            <a:r>
              <a:rPr lang="es-PR" sz="2000" dirty="0" smtClean="0"/>
              <a:t>No hay requisitos nuevos que no sea el formato y el requisito de que se requerirá un FDS particular para cada mezcla en lugar de uno para cada producto químico que forme parte de la mezcla </a:t>
            </a:r>
            <a:br>
              <a:rPr lang="es-PR" sz="2000" dirty="0" smtClean="0"/>
            </a:br>
            <a:r>
              <a:rPr lang="es-PR" sz="2000" dirty="0" smtClean="0"/>
              <a:t/>
            </a:r>
            <a:br>
              <a:rPr lang="es-PR" sz="2000" dirty="0" smtClean="0"/>
            </a:br>
            <a:endParaRPr lang="es-PR" sz="2000" dirty="0" smtClean="0"/>
          </a:p>
          <a:p>
            <a:pPr lvl="1"/>
            <a:r>
              <a:rPr lang="es-PR" sz="2400" b="1" dirty="0" smtClean="0"/>
              <a:t>Sección 10. Estabilidad y reactividad. </a:t>
            </a:r>
          </a:p>
          <a:p>
            <a:pPr lvl="2"/>
            <a:r>
              <a:rPr lang="es-PR" sz="2000" dirty="0" smtClean="0"/>
              <a:t>La información sobre las condiciones para evitar  la descomposición en  productos peligrosos es nueva para HCS, pero  ya se ha requerido en el estándar ANSI  Z400.1</a:t>
            </a:r>
          </a:p>
        </p:txBody>
      </p:sp>
      <p:sp>
        <p:nvSpPr>
          <p:cNvPr id="6" name="Title 1"/>
          <p:cNvSpPr>
            <a:spLocks noGrp="1"/>
          </p:cNvSpPr>
          <p:nvPr>
            <p:ph type="title"/>
          </p:nvPr>
        </p:nvSpPr>
        <p:spPr>
          <a:xfrm>
            <a:off x="1905000" y="206375"/>
            <a:ext cx="6858000" cy="533400"/>
          </a:xfrm>
        </p:spPr>
        <p:txBody>
          <a:bodyPr/>
          <a:lstStyle/>
          <a:p>
            <a:pPr algn="r">
              <a:defRPr/>
            </a:pPr>
            <a:r>
              <a:rPr lang="es-PR" dirty="0" smtClean="0"/>
              <a:t>  Cambios Propuestos   </a:t>
            </a:r>
            <a:endParaRPr lang="es-PR" dirty="0"/>
          </a:p>
        </p:txBody>
      </p:sp>
      <p:pic>
        <p:nvPicPr>
          <p:cNvPr id="240644" name="Picture 7" title="Picture of SDS forms"/>
          <p:cNvPicPr>
            <a:picLocks noChangeAspect="1" noChangeArrowheads="1"/>
          </p:cNvPicPr>
          <p:nvPr/>
        </p:nvPicPr>
        <p:blipFill>
          <a:blip r:embed="rId3" cstate="print"/>
          <a:srcRect/>
          <a:stretch>
            <a:fillRect/>
          </a:stretch>
        </p:blipFill>
        <p:spPr bwMode="auto">
          <a:xfrm>
            <a:off x="7315200" y="2971800"/>
            <a:ext cx="16097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Content Placeholder 2"/>
          <p:cNvSpPr>
            <a:spLocks noGrp="1"/>
          </p:cNvSpPr>
          <p:nvPr>
            <p:ph idx="1"/>
          </p:nvPr>
        </p:nvSpPr>
        <p:spPr/>
        <p:txBody>
          <a:bodyPr/>
          <a:lstStyle/>
          <a:p>
            <a:r>
              <a:rPr lang="es-PR" sz="2800" smtClean="0"/>
              <a:t>(g) FDS…</a:t>
            </a:r>
          </a:p>
          <a:p>
            <a:pPr lvl="1">
              <a:buFont typeface="Wingdings 2" pitchFamily="18" charset="2"/>
              <a:buNone/>
            </a:pPr>
            <a:r>
              <a:rPr lang="es-PR" sz="2400" smtClean="0"/>
              <a:t>Secciones que no contienen nuevos requisitos solo formato</a:t>
            </a:r>
          </a:p>
          <a:p>
            <a:pPr lvl="1"/>
            <a:r>
              <a:rPr lang="es-PR" sz="2000" smtClean="0"/>
              <a:t>Sección 4. Medidas de primeros auxilios.</a:t>
            </a:r>
            <a:br>
              <a:rPr lang="es-PR" sz="2000" smtClean="0"/>
            </a:br>
            <a:r>
              <a:rPr lang="es-PR" sz="2000" smtClean="0"/>
              <a:t>Sección 5. Medidas para combatir  incendios.</a:t>
            </a:r>
            <a:br>
              <a:rPr lang="es-PR" sz="2000" smtClean="0"/>
            </a:br>
            <a:r>
              <a:rPr lang="es-PR" sz="2000" smtClean="0"/>
              <a:t>Sección 6. Medidas contra derrames accidentales.</a:t>
            </a:r>
            <a:br>
              <a:rPr lang="es-PR" sz="2000" smtClean="0"/>
            </a:br>
            <a:r>
              <a:rPr lang="es-PR" sz="2000" smtClean="0"/>
              <a:t>Sección 7. Manejo y almacenamiento.</a:t>
            </a:r>
            <a:br>
              <a:rPr lang="es-PR" sz="2000" smtClean="0"/>
            </a:br>
            <a:r>
              <a:rPr lang="es-PR" sz="2000" smtClean="0"/>
              <a:t>Sección 8. Controles de exposición / Medidas contra derrames accidentales.</a:t>
            </a:r>
            <a:br>
              <a:rPr lang="es-PR" sz="2000" smtClean="0"/>
            </a:br>
            <a:r>
              <a:rPr lang="es-PR" sz="2000" smtClean="0"/>
              <a:t>Sección 9. Propiedades físicas y químicas.</a:t>
            </a:r>
            <a:br>
              <a:rPr lang="es-PR" sz="2000" smtClean="0"/>
            </a:br>
            <a:r>
              <a:rPr lang="es-PR" sz="2000" smtClean="0"/>
              <a:t>Sección 11. Información toxicológica</a:t>
            </a:r>
            <a:br>
              <a:rPr lang="es-PR" sz="2000" smtClean="0"/>
            </a:br>
            <a:r>
              <a:rPr lang="es-PR" sz="2000" smtClean="0"/>
              <a:t>Sección 16. Otra información</a:t>
            </a:r>
          </a:p>
        </p:txBody>
      </p:sp>
      <p:sp>
        <p:nvSpPr>
          <p:cNvPr id="6" name="Title 1"/>
          <p:cNvSpPr>
            <a:spLocks noGrp="1"/>
          </p:cNvSpPr>
          <p:nvPr>
            <p:ph type="title"/>
          </p:nvPr>
        </p:nvSpPr>
        <p:spPr>
          <a:xfrm>
            <a:off x="1905000" y="206375"/>
            <a:ext cx="6858000" cy="533400"/>
          </a:xfrm>
        </p:spPr>
        <p:txBody>
          <a:bodyPr/>
          <a:lstStyle/>
          <a:p>
            <a:pPr algn="r">
              <a:defRPr/>
            </a:pPr>
            <a:r>
              <a:rPr lang="es-PR" dirty="0" smtClean="0"/>
              <a:t>    Cambios Propuestos      </a:t>
            </a:r>
            <a:endParaRPr lang="es-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PR" dirty="0">
                <a:ln w="18415" cmpd="sng">
                  <a:solidFill>
                    <a:schemeClr val="tx1"/>
                  </a:solidFill>
                  <a:prstDash val="solid"/>
                </a:ln>
              </a:rPr>
              <a:t>Cambios Propuestos </a:t>
            </a:r>
            <a:br>
              <a:rPr lang="es-PR" dirty="0">
                <a:ln w="18415" cmpd="sng">
                  <a:solidFill>
                    <a:schemeClr val="tx1"/>
                  </a:solidFill>
                  <a:prstDash val="solid"/>
                </a:ln>
              </a:rPr>
            </a:br>
            <a:endParaRPr lang="en-US" dirty="0"/>
          </a:p>
        </p:txBody>
      </p:sp>
      <p:sp>
        <p:nvSpPr>
          <p:cNvPr id="244737" name="Content Placeholder 2"/>
          <p:cNvSpPr>
            <a:spLocks noGrp="1"/>
          </p:cNvSpPr>
          <p:nvPr>
            <p:ph idx="4294967295"/>
          </p:nvPr>
        </p:nvSpPr>
        <p:spPr>
          <a:xfrm>
            <a:off x="0" y="1371600"/>
            <a:ext cx="8229600" cy="5026025"/>
          </a:xfrm>
          <a:prstGeom prst="rect">
            <a:avLst/>
          </a:prstGeom>
        </p:spPr>
        <p:txBody>
          <a:bodyPr/>
          <a:lstStyle/>
          <a:p>
            <a:r>
              <a:rPr lang="es-PR" sz="2800" smtClean="0"/>
              <a:t>(g) FDS…</a:t>
            </a:r>
          </a:p>
          <a:p>
            <a:pPr lvl="1"/>
            <a:r>
              <a:rPr lang="es-PR" sz="2400" smtClean="0"/>
              <a:t>Para que los FDS sean compatibles con SGA, se proporcionan los requisitos de estas secciones, pero el cumplimiento se encuentra fuera de la jurisdicción de OSHA.</a:t>
            </a:r>
            <a:br>
              <a:rPr lang="es-PR" sz="2400" smtClean="0"/>
            </a:br>
            <a:r>
              <a:rPr lang="es-PR" sz="2400" smtClean="0"/>
              <a:t>Sección 12. Información ecológica</a:t>
            </a:r>
            <a:br>
              <a:rPr lang="es-PR" sz="2400" smtClean="0"/>
            </a:br>
            <a:r>
              <a:rPr lang="es-PR" sz="2400" smtClean="0"/>
              <a:t>Sección 13. Consideraciones sobre la disposición </a:t>
            </a:r>
            <a:br>
              <a:rPr lang="es-PR" sz="2400" smtClean="0"/>
            </a:br>
            <a:r>
              <a:rPr lang="es-PR" sz="2400" smtClean="0"/>
              <a:t>Sección 14. Información sobre el transporte</a:t>
            </a:r>
            <a:br>
              <a:rPr lang="es-PR" sz="2400" smtClean="0"/>
            </a:br>
            <a:r>
              <a:rPr lang="es-PR" sz="2400" smtClean="0"/>
              <a:t>Sección 15 Información regulatoria</a:t>
            </a:r>
            <a:br>
              <a:rPr lang="es-PR" sz="2400" smtClean="0"/>
            </a:br>
            <a:r>
              <a:rPr lang="es-PR" sz="2400" smtClean="0"/>
              <a:t/>
            </a:r>
            <a:br>
              <a:rPr lang="es-PR" sz="2400" smtClean="0"/>
            </a:br>
            <a:r>
              <a:rPr lang="es-PR" sz="2400" smtClean="0"/>
              <a:t>Estas son todas las secciones no obligatorias.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s-PR" dirty="0" smtClean="0"/>
              <a:t>   Cambios </a:t>
            </a:r>
            <a:r>
              <a:rPr lang="es-PR" dirty="0" smtClean="0"/>
              <a:t>Propuestos </a:t>
            </a:r>
            <a:endParaRPr lang="es-PR" dirty="0"/>
          </a:p>
        </p:txBody>
      </p:sp>
      <p:sp>
        <p:nvSpPr>
          <p:cNvPr id="3" name="Content Placeholder 2"/>
          <p:cNvSpPr>
            <a:spLocks noGrp="1"/>
          </p:cNvSpPr>
          <p:nvPr>
            <p:ph idx="1"/>
          </p:nvPr>
        </p:nvSpPr>
        <p:spPr>
          <a:xfrm>
            <a:off x="457200" y="914400"/>
            <a:ext cx="8229600" cy="5483225"/>
          </a:xfrm>
        </p:spPr>
        <p:txBody>
          <a:bodyPr/>
          <a:lstStyle/>
          <a:p>
            <a:pPr>
              <a:defRPr/>
            </a:pPr>
            <a:r>
              <a:rPr lang="es-PR" sz="2800" b="1" dirty="0" smtClean="0"/>
              <a:t>Información y adiestramiento al empleado</a:t>
            </a:r>
          </a:p>
          <a:p>
            <a:pPr lvl="1">
              <a:defRPr/>
            </a:pPr>
            <a:endParaRPr lang="es-PR" sz="2400" dirty="0" smtClean="0">
              <a:ea typeface="+mn-ea"/>
              <a:cs typeface="+mn-cs"/>
            </a:endParaRPr>
          </a:p>
          <a:p>
            <a:pPr lvl="1">
              <a:defRPr/>
            </a:pPr>
            <a:r>
              <a:rPr lang="es-PR" sz="2400" dirty="0" smtClean="0">
                <a:ea typeface="+mn-ea"/>
                <a:cs typeface="+mn-cs"/>
              </a:rPr>
              <a:t>Indica que se debe discutir  en el adiestramiento el formato de la nueva etiqueta,  formato de las Fichas de Datos de seguridad, y la presentación de la información </a:t>
            </a:r>
          </a:p>
          <a:p>
            <a:pPr lvl="1">
              <a:defRPr/>
            </a:pPr>
            <a:endParaRPr lang="es-PR" sz="2400" dirty="0" smtClean="0">
              <a:ea typeface="+mn-ea"/>
              <a:cs typeface="+mn-cs"/>
            </a:endParaRPr>
          </a:p>
          <a:p>
            <a:pPr lvl="1">
              <a:defRPr/>
            </a:pPr>
            <a:r>
              <a:rPr lang="es-PR" sz="2400" dirty="0" smtClean="0">
                <a:ea typeface="+mn-ea"/>
                <a:cs typeface="+mn-cs"/>
              </a:rPr>
              <a:t>Se requerirá que todos los empleados tengan adiestramiento adicional para asegurar que los empleados estén familiarizados con las etiquetas y las Fichas de Datos de seguridad estandarizadas. </a:t>
            </a:r>
          </a:p>
          <a:p>
            <a:pPr lvl="1">
              <a:defRPr/>
            </a:pPr>
            <a:r>
              <a:rPr lang="es-PR" sz="2400" dirty="0" smtClean="0">
                <a:ea typeface="+mn-ea"/>
                <a:cs typeface="+mn-cs"/>
              </a:rPr>
              <a:t>Otros requisitos de adiestramiento no cambian</a:t>
            </a:r>
            <a:endParaRPr lang="es-PR"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s-PR" dirty="0" smtClean="0"/>
              <a:t>Cambios Propuestos</a:t>
            </a:r>
            <a:endParaRPr lang="es-PR" dirty="0"/>
          </a:p>
        </p:txBody>
      </p:sp>
      <p:sp>
        <p:nvSpPr>
          <p:cNvPr id="3" name="Content Placeholder 2"/>
          <p:cNvSpPr>
            <a:spLocks noGrp="1"/>
          </p:cNvSpPr>
          <p:nvPr>
            <p:ph idx="1"/>
          </p:nvPr>
        </p:nvSpPr>
        <p:spPr/>
        <p:txBody>
          <a:bodyPr/>
          <a:lstStyle/>
          <a:p>
            <a:pPr>
              <a:defRPr/>
            </a:pPr>
            <a:r>
              <a:rPr lang="es-PR" sz="2800" b="1" dirty="0" smtClean="0"/>
              <a:t>(i) Secretos de negocios</a:t>
            </a:r>
          </a:p>
          <a:p>
            <a:pPr lvl="1">
              <a:defRPr/>
            </a:pPr>
            <a:endParaRPr lang="es-PR" sz="2400" dirty="0" smtClean="0">
              <a:ea typeface="+mn-ea"/>
              <a:cs typeface="+mn-cs"/>
            </a:endParaRPr>
          </a:p>
          <a:p>
            <a:pPr lvl="1">
              <a:defRPr/>
            </a:pPr>
            <a:r>
              <a:rPr lang="es-PR" sz="2400" dirty="0" smtClean="0">
                <a:ea typeface="+mn-ea"/>
                <a:cs typeface="+mn-cs"/>
              </a:rPr>
              <a:t>Los cambios propuestos incluyen pocos cambios a la regla existente</a:t>
            </a:r>
            <a:endParaRPr lang="es-PR" sz="2400" dirty="0" smtClean="0"/>
          </a:p>
          <a:p>
            <a:pPr lvl="1">
              <a:defRPr/>
            </a:pPr>
            <a:endParaRPr lang="es-PR" sz="2400" dirty="0" smtClean="0">
              <a:ea typeface="+mn-ea"/>
              <a:cs typeface="+mn-cs"/>
            </a:endParaRPr>
          </a:p>
          <a:p>
            <a:pPr lvl="1">
              <a:defRPr/>
            </a:pPr>
            <a:r>
              <a:rPr lang="es-PR" sz="2400" dirty="0" smtClean="0">
                <a:ea typeface="+mn-ea"/>
                <a:cs typeface="+mn-cs"/>
              </a:rPr>
              <a:t>El SGA requiere que en los FDS se indique el porciento de composición de las mezclas.  La regla adopta esta medida pero permite al manufacturero que reclame sus secretos de negocio siempre y cuando se proteja la seguridad del empleado y se mantengan las disposiciones de confidencialidad</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s-PR" dirty="0" smtClean="0"/>
              <a:t>     Cambios </a:t>
            </a:r>
            <a:r>
              <a:rPr lang="es-PR" dirty="0" smtClean="0"/>
              <a:t>Propuestos </a:t>
            </a:r>
            <a:endParaRPr lang="es-PR" dirty="0"/>
          </a:p>
        </p:txBody>
      </p:sp>
      <p:sp>
        <p:nvSpPr>
          <p:cNvPr id="3" name="Content Placeholder 2"/>
          <p:cNvSpPr>
            <a:spLocks noGrp="1"/>
          </p:cNvSpPr>
          <p:nvPr>
            <p:ph idx="1"/>
          </p:nvPr>
        </p:nvSpPr>
        <p:spPr/>
        <p:txBody>
          <a:bodyPr/>
          <a:lstStyle/>
          <a:p>
            <a:pPr>
              <a:defRPr/>
            </a:pPr>
            <a:r>
              <a:rPr lang="es-PR" sz="2800" b="1" dirty="0" smtClean="0"/>
              <a:t>(j) Fecha de efectividad </a:t>
            </a:r>
          </a:p>
          <a:p>
            <a:pPr lvl="1">
              <a:defRPr/>
            </a:pPr>
            <a:endParaRPr lang="es-PR" dirty="0" smtClean="0">
              <a:ea typeface="+mn-ea"/>
              <a:cs typeface="+mn-cs"/>
            </a:endParaRPr>
          </a:p>
          <a:p>
            <a:pPr lvl="1">
              <a:defRPr/>
            </a:pPr>
            <a:r>
              <a:rPr lang="es-PR" sz="2400" dirty="0" smtClean="0"/>
              <a:t>OSHA propone que todas las disposiciones revisadas en la propuesta de HCS entren en vigor en tres años.</a:t>
            </a:r>
          </a:p>
          <a:p>
            <a:pPr lvl="1">
              <a:defRPr/>
            </a:pPr>
            <a:endParaRPr lang="es-PR" sz="2400" dirty="0" smtClean="0"/>
          </a:p>
          <a:p>
            <a:pPr lvl="1">
              <a:defRPr/>
            </a:pPr>
            <a:r>
              <a:rPr lang="es-PR" sz="2400" dirty="0" smtClean="0"/>
              <a:t>Se requiere que los adiestramiento se den dentro de los dos años luego de la fecha de efectividad (al completar la regla  final)  para que los empleados y empleadores  puedan reconocer y entender  las nuevas etiquetas y las Fichas de Datos de seguridad que reciban </a:t>
            </a:r>
          </a:p>
          <a:p>
            <a:pPr lvl="1">
              <a:buFont typeface="Wingdings 2" pitchFamily="18" charset="2"/>
              <a:buNone/>
              <a:defRPr/>
            </a:pPr>
            <a:r>
              <a:rPr lang="es-PR" sz="2400" dirty="0" smtClean="0"/>
              <a:t/>
            </a:r>
            <a:br>
              <a:rPr lang="es-PR" sz="2400" dirty="0" smtClean="0"/>
            </a:br>
            <a:r>
              <a:rPr lang="es-PR" sz="2400" dirty="0" smtClean="0"/>
              <a:t/>
            </a:r>
            <a:br>
              <a:rPr lang="es-PR" sz="2400" dirty="0" smtClean="0"/>
            </a:br>
            <a:endParaRPr lang="es-PR" sz="4800"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133600" y="206375"/>
            <a:ext cx="6858000" cy="533400"/>
          </a:xfrm>
        </p:spPr>
        <p:txBody>
          <a:bodyPr/>
          <a:lstStyle/>
          <a:p>
            <a:pPr algn="r" eaLnBrk="1" hangingPunct="1">
              <a:defRPr/>
            </a:pPr>
            <a:r>
              <a:rPr lang="es-PR" dirty="0" smtClean="0">
                <a:effectLst>
                  <a:outerShdw blurRad="38100" dist="38100" dir="2700000" algn="tl">
                    <a:srgbClr val="000000">
                      <a:alpha val="43137"/>
                    </a:srgbClr>
                  </a:outerShdw>
                </a:effectLst>
              </a:rPr>
              <a:t>Enfoque a otros estándares</a:t>
            </a:r>
          </a:p>
        </p:txBody>
      </p:sp>
      <p:sp>
        <p:nvSpPr>
          <p:cNvPr id="252931" name="Rectangle 3"/>
          <p:cNvSpPr>
            <a:spLocks noGrp="1" noChangeArrowheads="1"/>
          </p:cNvSpPr>
          <p:nvPr>
            <p:ph type="body" idx="1"/>
          </p:nvPr>
        </p:nvSpPr>
        <p:spPr/>
        <p:txBody>
          <a:bodyPr/>
          <a:lstStyle/>
          <a:p>
            <a:pPr eaLnBrk="1" hangingPunct="1">
              <a:lnSpc>
                <a:spcPct val="80000"/>
              </a:lnSpc>
            </a:pPr>
            <a:r>
              <a:rPr lang="es-PR" sz="2400" smtClean="0"/>
              <a:t>Hay muchas otras normas de OSHA que contienen criterios relativos a la definición de los peligros, así como otras disposiciones que se basan en los criterios de peligro</a:t>
            </a:r>
            <a:br>
              <a:rPr lang="es-PR" sz="2400" smtClean="0"/>
            </a:br>
            <a:endParaRPr lang="es-PR" sz="2400" smtClean="0"/>
          </a:p>
          <a:p>
            <a:pPr eaLnBrk="1" hangingPunct="1">
              <a:lnSpc>
                <a:spcPct val="80000"/>
              </a:lnSpc>
            </a:pPr>
            <a:r>
              <a:rPr lang="es-PR" sz="2400" smtClean="0"/>
              <a:t>OSHA llevó a cabo un examen exhaustivo de sus reglas para identificar cuales había que cambiar</a:t>
            </a:r>
            <a:br>
              <a:rPr lang="es-PR" sz="2400" smtClean="0"/>
            </a:br>
            <a:endParaRPr lang="es-PR" sz="2400" smtClean="0"/>
          </a:p>
          <a:p>
            <a:pPr eaLnBrk="1" hangingPunct="1">
              <a:lnSpc>
                <a:spcPct val="80000"/>
              </a:lnSpc>
            </a:pPr>
            <a:r>
              <a:rPr lang="es-PR" sz="2400" smtClean="0"/>
              <a:t>OSHA ha propuesto modificaciones a todos los estándares que determine necesario para ser consistentes con  el SGA</a:t>
            </a:r>
          </a:p>
          <a:p>
            <a:pPr eaLnBrk="1" hangingPunct="1">
              <a:lnSpc>
                <a:spcPct val="80000"/>
              </a:lnSpc>
            </a:pPr>
            <a:endParaRPr lang="es-PR" sz="24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ChangeArrowheads="1"/>
          </p:cNvSpPr>
          <p:nvPr/>
        </p:nvSpPr>
        <p:spPr bwMode="auto">
          <a:xfrm>
            <a:off x="457200" y="1219200"/>
            <a:ext cx="8229600" cy="5486400"/>
          </a:xfrm>
          <a:prstGeom prst="rect">
            <a:avLst/>
          </a:prstGeom>
          <a:noFill/>
          <a:ln w="9525">
            <a:noFill/>
            <a:miter lim="800000"/>
            <a:headEnd/>
            <a:tailEnd/>
          </a:ln>
        </p:spPr>
        <p:txBody>
          <a:bodyPr/>
          <a:lstStyle/>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1926.152 Líquidos Inflamables y Combustibles</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Toda sustancia  con un estándar especifico que contiene un enunciado general de comunicación de peligro</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1910.119 Estándar  Manejo Seguro de Procesos</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1910.1450 Exposición Ocupacional a Sustancias Químicas en el Laboratorio</a:t>
            </a:r>
            <a:endParaRPr lang="en-US" sz="3200" dirty="0">
              <a:latin typeface="Constantia" pitchFamily="18" charset="0"/>
            </a:endParaRPr>
          </a:p>
        </p:txBody>
      </p:sp>
      <p:sp>
        <p:nvSpPr>
          <p:cNvPr id="2" name="Title 1"/>
          <p:cNvSpPr>
            <a:spLocks noGrp="1"/>
          </p:cNvSpPr>
          <p:nvPr>
            <p:ph type="title"/>
          </p:nvPr>
        </p:nvSpPr>
        <p:spPr/>
        <p:txBody>
          <a:bodyPr/>
          <a:lstStyle/>
          <a:p>
            <a:r>
              <a:rPr lang="es-PR" b="1">
                <a:ln>
                  <a:solidFill>
                    <a:schemeClr val="tx1"/>
                  </a:solidFill>
                </a:ln>
                <a:effectLst>
                  <a:outerShdw blurRad="38100" dist="38100" dir="2700000" algn="tl">
                    <a:srgbClr val="000000">
                      <a:alpha val="43137"/>
                    </a:srgbClr>
                  </a:outerShdw>
                </a:effectLst>
              </a:rPr>
              <a:t>Otros Estándares de OSHA</a:t>
            </a:r>
            <a:br>
              <a:rPr lang="es-PR" b="1">
                <a:ln>
                  <a:solidFill>
                    <a:schemeClr val="tx1"/>
                  </a:solidFill>
                </a:ln>
                <a:effectLst>
                  <a:outerShdw blurRad="38100" dist="38100" dir="2700000" algn="tl">
                    <a:srgbClr val="000000">
                      <a:alpha val="43137"/>
                    </a:srgbClr>
                  </a:outerShdw>
                </a:effectLst>
              </a:rPr>
            </a:b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6"/>
          <p:cNvSpPr>
            <a:spLocks noGrp="1" noChangeArrowheads="1"/>
          </p:cNvSpPr>
          <p:nvPr>
            <p:ph type="sldNum" sz="quarter" idx="4294967295"/>
          </p:nvPr>
        </p:nvSpPr>
        <p:spPr>
          <a:xfrm>
            <a:off x="6553200" y="6400800"/>
            <a:ext cx="2133600" cy="320675"/>
          </a:xfrm>
          <a:prstGeom prst="rect">
            <a:avLst/>
          </a:prstGeom>
          <a:noFill/>
        </p:spPr>
        <p:txBody>
          <a:bodyPr/>
          <a:lstStyle/>
          <a:p>
            <a:fld id="{E917ABA2-19EE-499B-87D7-1B2A6C129C8E}" type="slidenum">
              <a:rPr lang="en-US" smtClean="0"/>
              <a:pPr/>
              <a:t>118</a:t>
            </a:fld>
            <a:endParaRPr lang="en-US" smtClean="0"/>
          </a:p>
        </p:txBody>
      </p:sp>
      <p:sp>
        <p:nvSpPr>
          <p:cNvPr id="103426" name="Rectangle 3"/>
          <p:cNvSpPr>
            <a:spLocks noGrp="1" noChangeArrowheads="1"/>
          </p:cNvSpPr>
          <p:nvPr>
            <p:ph type="ctrTitle"/>
          </p:nvPr>
        </p:nvSpPr>
        <p:spPr>
          <a:xfrm>
            <a:off x="304800" y="1371600"/>
            <a:ext cx="8458200" cy="1470025"/>
          </a:xfrm>
        </p:spPr>
        <p:txBody>
          <a:bodyPr/>
          <a:lstStyle/>
          <a:p>
            <a:pPr eaLnBrk="1" hangingPunct="1">
              <a:defRPr/>
            </a:pPr>
            <a:r>
              <a:rPr lang="es-PR" sz="3200" dirty="0" smtClean="0"/>
              <a:t> Sistema </a:t>
            </a:r>
            <a:r>
              <a:rPr lang="es-PR" sz="3200" dirty="0" smtClean="0"/>
              <a:t>Globalmente Armonizado (SGA)</a:t>
            </a:r>
          </a:p>
        </p:txBody>
      </p:sp>
      <p:pic>
        <p:nvPicPr>
          <p:cNvPr id="257027" name="Picture 2" descr="http://ts4.mm.bing.net/images/thumbnail.aspx?q=1504382299715&amp;id=6d0cc706c9235d18008edcedd303eab1&amp;url=http%3a%2f%2fwww.wantaghschools.org%2fwantagh%2flib%2fwantagh%2f_shared%2fWantagh_Clipart%2fclassroom_news_clipart_1.jpg" title="Decorative summary and references picture "/>
          <p:cNvPicPr>
            <a:picLocks noChangeAspect="1" noChangeArrowheads="1"/>
          </p:cNvPicPr>
          <p:nvPr/>
        </p:nvPicPr>
        <p:blipFill>
          <a:blip r:embed="rId3" cstate="print"/>
          <a:srcRect/>
          <a:stretch>
            <a:fillRect/>
          </a:stretch>
        </p:blipFill>
        <p:spPr bwMode="auto">
          <a:xfrm>
            <a:off x="4114800" y="3429000"/>
            <a:ext cx="4510088" cy="2295525"/>
          </a:xfrm>
          <a:prstGeom prst="rect">
            <a:avLst/>
          </a:prstGeom>
          <a:noFill/>
          <a:ln w="9525">
            <a:noFill/>
            <a:miter lim="800000"/>
            <a:headEnd/>
            <a:tailEnd/>
          </a:ln>
        </p:spPr>
      </p:pic>
      <p:sp>
        <p:nvSpPr>
          <p:cNvPr id="6" name="Rectangle 5"/>
          <p:cNvSpPr txBox="1">
            <a:spLocks noChangeArrowheads="1"/>
          </p:cNvSpPr>
          <p:nvPr/>
        </p:nvSpPr>
        <p:spPr bwMode="gray">
          <a:xfrm>
            <a:off x="4572000" y="3733800"/>
            <a:ext cx="3657600" cy="1447800"/>
          </a:xfrm>
          <a:prstGeom prst="rect">
            <a:avLst/>
          </a:prstGeom>
          <a:solidFill>
            <a:srgbClr val="00B050"/>
          </a:solidFill>
          <a:ln w="9525">
            <a:noFill/>
            <a:miter lim="800000"/>
            <a:headEnd/>
            <a:tailEnd/>
          </a:ln>
          <a:effectLst/>
        </p:spPr>
        <p:txBody>
          <a:bodyPr/>
          <a:lstStyle/>
          <a:p>
            <a:pPr algn="ctr">
              <a:spcBef>
                <a:spcPct val="20000"/>
              </a:spcBef>
              <a:buClr>
                <a:srgbClr val="C00000"/>
              </a:buClr>
              <a:buSzPct val="90000"/>
              <a:buFont typeface="Wingdings" pitchFamily="2" charset="2"/>
              <a:buNone/>
              <a:defRPr/>
            </a:pPr>
            <a:r>
              <a:rPr lang="es-PR" sz="3200" b="1" kern="0">
                <a:solidFill>
                  <a:schemeClr val="bg1"/>
                </a:solidFill>
                <a:latin typeface="+mn-lt"/>
              </a:rPr>
              <a:t>Resumen y Referencias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206374"/>
            <a:ext cx="7772400" cy="631825"/>
          </a:xfrm>
        </p:spPr>
        <p:txBody>
          <a:bodyPr/>
          <a:lstStyle/>
          <a:p>
            <a:pPr algn="r" eaLnBrk="1" hangingPunct="1">
              <a:defRPr/>
            </a:pPr>
            <a:r>
              <a:rPr lang="es-PR" sz="4000" dirty="0" smtClean="0">
                <a:effectLst/>
              </a:rPr>
              <a:t>¿Por qué OSHA necesita esto?</a:t>
            </a:r>
          </a:p>
        </p:txBody>
      </p:sp>
      <p:sp>
        <p:nvSpPr>
          <p:cNvPr id="259075" name="Rectangle 3"/>
          <p:cNvSpPr>
            <a:spLocks noGrp="1" noChangeArrowheads="1"/>
          </p:cNvSpPr>
          <p:nvPr>
            <p:ph type="body" idx="1"/>
          </p:nvPr>
        </p:nvSpPr>
        <p:spPr>
          <a:xfrm>
            <a:off x="457200" y="1295400"/>
            <a:ext cx="8229600" cy="5026025"/>
          </a:xfrm>
        </p:spPr>
        <p:txBody>
          <a:bodyPr/>
          <a:lstStyle/>
          <a:p>
            <a:pPr eaLnBrk="1" hangingPunct="1"/>
            <a:r>
              <a:rPr lang="es-PR" sz="2800" dirty="0" smtClean="0"/>
              <a:t>El estándar de comunicación de peligro de OSHA tiene requisitos de ejecución para las etiquetas y Fichas de Datos de seguridad que producen inconsistencias en la comunicación de los peligros</a:t>
            </a:r>
            <a:br>
              <a:rPr lang="es-PR" sz="2800" dirty="0" smtClean="0"/>
            </a:br>
            <a:r>
              <a:rPr lang="es-PR" sz="2800" dirty="0" smtClean="0"/>
              <a:t/>
            </a:r>
            <a:br>
              <a:rPr lang="es-PR" sz="2800" dirty="0" smtClean="0"/>
            </a:br>
            <a:r>
              <a:rPr lang="es-PR" sz="2800" dirty="0" smtClean="0"/>
              <a:t>Se prefiere un enfoque estandarizado para las etiquetas y Fichas de Datos de seguridad . La adopción de SGA atiende esta preocupación </a:t>
            </a:r>
            <a:r>
              <a:rPr lang="es-PR" sz="2800" dirty="0" smtClean="0">
                <a:solidFill>
                  <a:srgbClr val="FF0000"/>
                </a:solidFill>
              </a:rPr>
              <a:t> </a:t>
            </a:r>
            <a:r>
              <a:rPr lang="es-PR" sz="2800" dirty="0" smtClean="0"/>
              <a:t>y también alineara a OSHA con los criterios de peligro de DOT </a:t>
            </a:r>
            <a:r>
              <a:rPr lang="es-PR" sz="2000" dirty="0" smtClean="0"/>
              <a:t>(Departamento de Transportación)</a:t>
            </a:r>
            <a:endParaRPr lang="es-PR"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4294967295"/>
          </p:nvPr>
        </p:nvSpPr>
        <p:spPr>
          <a:xfrm>
            <a:off x="6553200" y="6521450"/>
            <a:ext cx="2133600" cy="244475"/>
          </a:xfrm>
          <a:prstGeom prst="rect">
            <a:avLst/>
          </a:prstGeom>
          <a:noFill/>
        </p:spPr>
        <p:txBody>
          <a:bodyPr/>
          <a:lstStyle/>
          <a:p>
            <a:fld id="{500C9DFA-5117-4B58-A3BE-293703B52C42}" type="slidenum">
              <a:rPr lang="en-US" smtClean="0"/>
              <a:pPr/>
              <a:t>12</a:t>
            </a:fld>
            <a:endParaRPr lang="en-US" smtClean="0"/>
          </a:p>
        </p:txBody>
      </p:sp>
      <p:sp>
        <p:nvSpPr>
          <p:cNvPr id="22530" name="Rectangle 2"/>
          <p:cNvSpPr>
            <a:spLocks noGrp="1"/>
          </p:cNvSpPr>
          <p:nvPr>
            <p:ph type="title"/>
          </p:nvPr>
        </p:nvSpPr>
        <p:spPr>
          <a:xfrm>
            <a:off x="457200" y="152400"/>
            <a:ext cx="8229600" cy="747713"/>
          </a:xfrm>
        </p:spPr>
        <p:txBody>
          <a:bodyPr/>
          <a:lstStyle/>
          <a:p>
            <a:pPr algn="r" eaLnBrk="1" hangingPunct="1">
              <a:defRPr/>
            </a:pPr>
            <a:r>
              <a:rPr lang="es-PR" dirty="0" smtClean="0"/>
              <a:t>¿Por que es necesario el SGA?</a:t>
            </a:r>
            <a:r>
              <a:rPr lang="es-PR" dirty="0" smtClean="0">
                <a:solidFill>
                  <a:srgbClr val="FFFF00"/>
                </a:solidFill>
              </a:rPr>
              <a:t>  </a:t>
            </a:r>
          </a:p>
        </p:txBody>
      </p:sp>
      <p:sp>
        <p:nvSpPr>
          <p:cNvPr id="38915" name="Rectangle 3"/>
          <p:cNvSpPr>
            <a:spLocks noGrp="1"/>
          </p:cNvSpPr>
          <p:nvPr>
            <p:ph type="body" idx="1"/>
          </p:nvPr>
        </p:nvSpPr>
        <p:spPr>
          <a:xfrm>
            <a:off x="838200" y="1295400"/>
            <a:ext cx="7489825" cy="4724400"/>
          </a:xfrm>
        </p:spPr>
        <p:txBody>
          <a:bodyPr/>
          <a:lstStyle/>
          <a:p>
            <a:r>
              <a:rPr lang="es-PR" sz="2800" dirty="0" smtClean="0"/>
              <a:t>El manejo correcto de los productos químicos requiere que la información sea proporcionada por medio de etiquetas, símbolos y Fichas (hojas) de Datos.</a:t>
            </a:r>
          </a:p>
          <a:p>
            <a:pPr>
              <a:buFont typeface="Wingdings" pitchFamily="2" charset="2"/>
              <a:buNone/>
            </a:pPr>
            <a:endParaRPr lang="es-PR" sz="2800" dirty="0" smtClean="0"/>
          </a:p>
          <a:p>
            <a:r>
              <a:rPr lang="es-PR" sz="2800" dirty="0" smtClean="0"/>
              <a:t>Las diferencias en regulaciones de los distintos países han dado lugar a una información no estandarizada para el manejo un mismo material lo que conlleva  mal manejo y / o situaciones de riesgo</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206375"/>
            <a:ext cx="8763000" cy="533400"/>
          </a:xfrm>
        </p:spPr>
        <p:txBody>
          <a:bodyPr/>
          <a:lstStyle/>
          <a:p>
            <a:pPr algn="r" eaLnBrk="1" hangingPunct="1">
              <a:defRPr/>
            </a:pPr>
            <a:r>
              <a:rPr lang="es-PR" sz="3400" dirty="0" smtClean="0"/>
              <a:t>Regla  Propuesta</a:t>
            </a:r>
          </a:p>
        </p:txBody>
      </p:sp>
      <p:sp>
        <p:nvSpPr>
          <p:cNvPr id="261123" name="Rectangle 3"/>
          <p:cNvSpPr>
            <a:spLocks noGrp="1" noChangeArrowheads="1"/>
          </p:cNvSpPr>
          <p:nvPr>
            <p:ph type="body" idx="1"/>
          </p:nvPr>
        </p:nvSpPr>
        <p:spPr>
          <a:xfrm>
            <a:off x="304800" y="1219200"/>
            <a:ext cx="8229600" cy="5026025"/>
          </a:xfrm>
        </p:spPr>
        <p:txBody>
          <a:bodyPr/>
          <a:lstStyle/>
          <a:p>
            <a:r>
              <a:rPr lang="es-PR" sz="2800" smtClean="0"/>
              <a:t>Bajo la norma propuesta, los requisitos de determinación de peligro no están orientados a la ejecución.</a:t>
            </a:r>
          </a:p>
          <a:p>
            <a:pPr lvl="1"/>
            <a:r>
              <a:rPr lang="es-PR" sz="2400" smtClean="0"/>
              <a:t>Sección de definiciones, el Apéndice A y B contienen información para la determinación de los peligros a la salud y los físicos</a:t>
            </a:r>
          </a:p>
          <a:p>
            <a:pPr lvl="1" eaLnBrk="1" hangingPunct="1">
              <a:lnSpc>
                <a:spcPct val="80000"/>
              </a:lnSpc>
            </a:pPr>
            <a:endParaRPr lang="es-PR" smtClean="0"/>
          </a:p>
          <a:p>
            <a:pPr eaLnBrk="1" hangingPunct="1">
              <a:lnSpc>
                <a:spcPct val="80000"/>
              </a:lnSpc>
            </a:pPr>
            <a:r>
              <a:rPr lang="es-PR" sz="2800" smtClean="0"/>
              <a:t>La norma propuesta utiliza el concepto del SGA de "clasificación" en lugar de la determinación de efectos peligrosos.</a:t>
            </a:r>
          </a:p>
          <a:p>
            <a:pPr lvl="1" eaLnBrk="1" hangingPunct="1">
              <a:lnSpc>
                <a:spcPct val="80000"/>
              </a:lnSpc>
            </a:pPr>
            <a:r>
              <a:rPr lang="es-PR" sz="2400" smtClean="0"/>
              <a:t>  El apéndice C proporciona criterios de peligro para la clasificación</a:t>
            </a:r>
            <a:endParaRPr lang="es-PR" sz="22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05000" y="762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    Cambios </a:t>
            </a:r>
            <a:r>
              <a:rPr lang="es-PR" dirty="0" smtClean="0">
                <a:ln w="18415" cmpd="sng">
                  <a:solidFill>
                    <a:schemeClr val="tx1"/>
                  </a:solidFill>
                  <a:prstDash val="solid"/>
                </a:ln>
                <a:solidFill>
                  <a:sysClr val="windowText" lastClr="000000"/>
                </a:solidFill>
              </a:rPr>
              <a:t>propuestos </a:t>
            </a:r>
          </a:p>
        </p:txBody>
      </p:sp>
      <p:sp>
        <p:nvSpPr>
          <p:cNvPr id="263171" name="Rectangle 3"/>
          <p:cNvSpPr>
            <a:spLocks noGrp="1" noChangeArrowheads="1"/>
          </p:cNvSpPr>
          <p:nvPr>
            <p:ph type="body" idx="4294967295"/>
          </p:nvPr>
        </p:nvSpPr>
        <p:spPr>
          <a:xfrm>
            <a:off x="457200" y="1143000"/>
            <a:ext cx="8229600" cy="5181600"/>
          </a:xfrm>
          <a:prstGeom prst="rect">
            <a:avLst/>
          </a:prstGeom>
        </p:spPr>
        <p:txBody>
          <a:bodyPr/>
          <a:lstStyle/>
          <a:p>
            <a:pPr eaLnBrk="1" hangingPunct="1">
              <a:lnSpc>
                <a:spcPct val="80000"/>
              </a:lnSpc>
            </a:pPr>
            <a:r>
              <a:rPr lang="es-PR" sz="2800" b="1" smtClean="0"/>
              <a:t>Clasificación de peligro </a:t>
            </a:r>
          </a:p>
          <a:p>
            <a:pPr lvl="1" eaLnBrk="1" hangingPunct="1">
              <a:lnSpc>
                <a:spcPct val="80000"/>
              </a:lnSpc>
            </a:pPr>
            <a:r>
              <a:rPr lang="es-PR" sz="2400" smtClean="0"/>
              <a:t>Provee criterios específicos de clasificación para los peligros a la salud  y físicos,  y para productos  químicos y mezclas</a:t>
            </a:r>
          </a:p>
          <a:p>
            <a:pPr lvl="1" eaLnBrk="1" hangingPunct="1">
              <a:lnSpc>
                <a:spcPct val="80000"/>
              </a:lnSpc>
            </a:pPr>
            <a:endParaRPr lang="es-PR" b="1" smtClean="0"/>
          </a:p>
          <a:p>
            <a:pPr eaLnBrk="1" hangingPunct="1">
              <a:lnSpc>
                <a:spcPct val="80000"/>
              </a:lnSpc>
            </a:pPr>
            <a:r>
              <a:rPr lang="es-PR" sz="2800" b="1" smtClean="0"/>
              <a:t>Etiquetas</a:t>
            </a:r>
            <a:r>
              <a:rPr lang="es-PR" sz="2800" smtClean="0"/>
              <a:t>:</a:t>
            </a:r>
          </a:p>
          <a:p>
            <a:pPr lvl="1" eaLnBrk="1" hangingPunct="1">
              <a:lnSpc>
                <a:spcPct val="80000"/>
              </a:lnSpc>
            </a:pPr>
            <a:r>
              <a:rPr lang="es-PR" sz="2400" smtClean="0"/>
              <a:t> Manufactureros de químicos e importadores deben de proveer etiquetas que incluyan la  palabra armonizada de advertencia , pictogramas, las indicaciones de peligro para cada clase y categoría de peligros. Se deberá proveer además las indicaciones de precaución .</a:t>
            </a:r>
          </a:p>
          <a:p>
            <a:pPr eaLnBrk="1" hangingPunct="1">
              <a:lnSpc>
                <a:spcPct val="80000"/>
              </a:lnSpc>
              <a:buFont typeface="Wingdings" pitchFamily="2" charset="2"/>
              <a:buNone/>
            </a:pPr>
            <a:endParaRPr lang="es-PR" sz="2800" b="1"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47800" y="98425"/>
            <a:ext cx="7391400" cy="739775"/>
          </a:xfrm>
        </p:spPr>
        <p:txBody>
          <a:bodyPr/>
          <a:lstStyle/>
          <a:p>
            <a:pPr algn="r" eaLnBrk="1" hangingPunct="1">
              <a:defRPr/>
            </a:pPr>
            <a:r>
              <a:rPr lang="es-PR" sz="4000" dirty="0" smtClean="0">
                <a:effectLst/>
              </a:rPr>
              <a:t> Modificación a las etiquetas</a:t>
            </a:r>
          </a:p>
        </p:txBody>
      </p:sp>
      <p:sp>
        <p:nvSpPr>
          <p:cNvPr id="2055" name="Rectangle 4"/>
          <p:cNvSpPr>
            <a:spLocks noChangeArrowheads="1"/>
          </p:cNvSpPr>
          <p:nvPr/>
        </p:nvSpPr>
        <p:spPr bwMode="auto">
          <a:xfrm>
            <a:off x="76200" y="1066800"/>
            <a:ext cx="5486400" cy="26670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r>
              <a:rPr lang="es-PR" sz="2400" b="1" dirty="0"/>
              <a:t>Pictogramas </a:t>
            </a:r>
          </a:p>
          <a:p>
            <a:pPr marL="342900" indent="-342900">
              <a:spcBef>
                <a:spcPct val="20000"/>
              </a:spcBef>
              <a:buClr>
                <a:schemeClr val="folHlink"/>
              </a:buClr>
              <a:buSzPct val="90000"/>
              <a:buFont typeface="Wingdings" pitchFamily="2" charset="2"/>
              <a:buChar char="n"/>
            </a:pPr>
            <a:r>
              <a:rPr lang="es-PR" sz="2400" b="1" dirty="0"/>
              <a:t>Dos palabras de aviso</a:t>
            </a:r>
          </a:p>
          <a:p>
            <a:pPr marL="742950" lvl="1" indent="-285750">
              <a:spcBef>
                <a:spcPct val="20000"/>
              </a:spcBef>
              <a:buClr>
                <a:schemeClr val="accent1"/>
              </a:buClr>
              <a:buSzPct val="75000"/>
              <a:buFont typeface="Wingdings" pitchFamily="2" charset="2"/>
              <a:buChar char="n"/>
            </a:pPr>
            <a:r>
              <a:rPr lang="es-PR" sz="2400" dirty="0"/>
              <a:t>Peligro</a:t>
            </a:r>
          </a:p>
          <a:p>
            <a:pPr marL="742950" lvl="1" indent="-285750">
              <a:spcBef>
                <a:spcPct val="20000"/>
              </a:spcBef>
              <a:buClr>
                <a:schemeClr val="accent1"/>
              </a:buClr>
              <a:buSzPct val="75000"/>
              <a:buFont typeface="Wingdings" pitchFamily="2" charset="2"/>
              <a:buChar char="n"/>
            </a:pPr>
            <a:r>
              <a:rPr lang="es-PR" sz="2400" dirty="0"/>
              <a:t>Atención </a:t>
            </a:r>
          </a:p>
          <a:p>
            <a:pPr marL="342900" indent="-342900">
              <a:spcBef>
                <a:spcPct val="20000"/>
              </a:spcBef>
              <a:buClr>
                <a:schemeClr val="folHlink"/>
              </a:buClr>
              <a:buSzPct val="75000"/>
              <a:buFont typeface="Wingdings" pitchFamily="2" charset="2"/>
              <a:buChar char="n"/>
            </a:pPr>
            <a:r>
              <a:rPr lang="es-PR" sz="2400" dirty="0"/>
              <a:t>Indicación de peligros</a:t>
            </a:r>
          </a:p>
          <a:p>
            <a:pPr marL="342900" indent="-342900">
              <a:spcBef>
                <a:spcPct val="20000"/>
              </a:spcBef>
              <a:buClr>
                <a:schemeClr val="folHlink"/>
              </a:buClr>
              <a:buSzPct val="75000"/>
              <a:buFont typeface="Wingdings" pitchFamily="2" charset="2"/>
              <a:buChar char="n"/>
            </a:pPr>
            <a:r>
              <a:rPr lang="es-PR" sz="2400" dirty="0"/>
              <a:t>Indicaciones de Precaución</a:t>
            </a:r>
          </a:p>
        </p:txBody>
      </p:sp>
      <p:grpSp>
        <p:nvGrpSpPr>
          <p:cNvPr id="2056" name="Group 31" title="Picture of pictograms"/>
          <p:cNvGrpSpPr>
            <a:grpSpLocks/>
          </p:cNvGrpSpPr>
          <p:nvPr/>
        </p:nvGrpSpPr>
        <p:grpSpPr bwMode="auto">
          <a:xfrm>
            <a:off x="4267200" y="1371600"/>
            <a:ext cx="4619625" cy="2362200"/>
            <a:chOff x="3553968" y="1295400"/>
            <a:chExt cx="4925568" cy="2362200"/>
          </a:xfrm>
        </p:grpSpPr>
        <p:grpSp>
          <p:nvGrpSpPr>
            <p:cNvPr id="2058" name="Group 19"/>
            <p:cNvGrpSpPr>
              <a:grpSpLocks/>
            </p:cNvGrpSpPr>
            <p:nvPr/>
          </p:nvGrpSpPr>
          <p:grpSpPr bwMode="auto">
            <a:xfrm>
              <a:off x="4850892" y="2590800"/>
              <a:ext cx="1010412" cy="990600"/>
              <a:chOff x="384" y="2544"/>
              <a:chExt cx="832" cy="832"/>
            </a:xfrm>
          </p:grpSpPr>
          <p:sp>
            <p:nvSpPr>
              <p:cNvPr id="2072"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2"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2113" name="Paintbrush Picture" r:id="rId4" imgW="523810" imgH="847843" progId="PBrush">
                      <p:embed/>
                    </p:oleObj>
                  </mc:Choice>
                  <mc:Fallback>
                    <p:oleObj name="Paintbrush Picture" r:id="rId4" imgW="523810" imgH="847843" progId="PBrush">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9" name="Group 13"/>
            <p:cNvGrpSpPr>
              <a:grpSpLocks/>
            </p:cNvGrpSpPr>
            <p:nvPr/>
          </p:nvGrpSpPr>
          <p:grpSpPr bwMode="auto">
            <a:xfrm>
              <a:off x="4928616" y="1295400"/>
              <a:ext cx="1010412" cy="990600"/>
              <a:chOff x="2208" y="1248"/>
              <a:chExt cx="832" cy="832"/>
            </a:xfrm>
          </p:grpSpPr>
          <p:sp>
            <p:nvSpPr>
              <p:cNvPr id="2070"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pic>
            <p:nvPicPr>
              <p:cNvPr id="2071" name="Picture 15" title="Picture of flam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96" y="1440"/>
                <a:ext cx="280" cy="396"/>
              </a:xfrm>
              <a:prstGeom prst="rect">
                <a:avLst/>
              </a:prstGeom>
              <a:noFill/>
              <a:ln w="9525">
                <a:noFill/>
                <a:miter lim="800000"/>
                <a:headEnd/>
                <a:tailEnd/>
              </a:ln>
            </p:spPr>
          </p:pic>
        </p:grpSp>
        <p:pic>
          <p:nvPicPr>
            <p:cNvPr id="2060" name="Picture 23" title="Picture of cylinder pictogram "/>
            <p:cNvPicPr>
              <a:picLocks noChangeAspect="1" noChangeArrowheads="1"/>
            </p:cNvPicPr>
            <p:nvPr/>
          </p:nvPicPr>
          <p:blipFill>
            <a:blip r:embed="rId7"/>
            <a:srcRect/>
            <a:stretch>
              <a:fillRect/>
            </a:stretch>
          </p:blipFill>
          <p:spPr bwMode="auto">
            <a:xfrm>
              <a:off x="6172200" y="1295400"/>
              <a:ext cx="1078421" cy="1066800"/>
            </a:xfrm>
            <a:prstGeom prst="rect">
              <a:avLst/>
            </a:prstGeom>
            <a:noFill/>
            <a:ln w="9525">
              <a:noFill/>
              <a:miter lim="800000"/>
              <a:headEnd/>
              <a:tailEnd/>
            </a:ln>
          </p:spPr>
        </p:pic>
        <p:sp>
          <p:nvSpPr>
            <p:cNvPr id="2061" name="AutoShape 3"/>
            <p:cNvSpPr>
              <a:spLocks noChangeArrowheads="1"/>
            </p:cNvSpPr>
            <p:nvPr/>
          </p:nvSpPr>
          <p:spPr bwMode="auto">
            <a:xfrm>
              <a:off x="7443216" y="1371600"/>
              <a:ext cx="1010412" cy="9144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latin typeface="Times New Roman" pitchFamily="18" charset="0"/>
                </a:rPr>
                <a:t>!</a:t>
              </a:r>
              <a:endParaRPr lang="de-DE" sz="2400" b="1">
                <a:solidFill>
                  <a:srgbClr val="000000"/>
                </a:solidFill>
                <a:latin typeface="Times New Roman" pitchFamily="18" charset="0"/>
              </a:endParaRPr>
            </a:p>
          </p:txBody>
        </p:sp>
        <p:grpSp>
          <p:nvGrpSpPr>
            <p:cNvPr id="2062" name="Group 7"/>
            <p:cNvGrpSpPr>
              <a:grpSpLocks/>
            </p:cNvGrpSpPr>
            <p:nvPr/>
          </p:nvGrpSpPr>
          <p:grpSpPr bwMode="auto">
            <a:xfrm>
              <a:off x="6172200" y="2590800"/>
              <a:ext cx="1010412" cy="990600"/>
              <a:chOff x="1824" y="3120"/>
              <a:chExt cx="864" cy="864"/>
            </a:xfrm>
          </p:grpSpPr>
          <p:sp>
            <p:nvSpPr>
              <p:cNvPr id="2069"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graphicFrame>
            <p:nvGraphicFramePr>
              <p:cNvPr id="2051"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2114" name="Paintbrush Picture" r:id="rId8" imgW="1381151" imgH="1400000" progId="PBrush">
                      <p:embed/>
                    </p:oleObj>
                  </mc:Choice>
                  <mc:Fallback>
                    <p:oleObj name="Paintbrush Picture" r:id="rId8" imgW="1381151" imgH="1400000" progId="PBrush">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3" name="Group 16"/>
            <p:cNvGrpSpPr>
              <a:grpSpLocks/>
            </p:cNvGrpSpPr>
            <p:nvPr/>
          </p:nvGrpSpPr>
          <p:grpSpPr bwMode="auto">
            <a:xfrm>
              <a:off x="7391400" y="2514600"/>
              <a:ext cx="1088136" cy="1066800"/>
              <a:chOff x="720" y="240"/>
              <a:chExt cx="832" cy="832"/>
            </a:xfrm>
          </p:grpSpPr>
          <p:sp>
            <p:nvSpPr>
              <p:cNvPr id="2068"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0"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2115" name="Paintbrush Picture" r:id="rId10" imgW="923867" imgH="695143" progId="PBrush">
                      <p:embed/>
                    </p:oleObj>
                  </mc:Choice>
                  <mc:Fallback>
                    <p:oleObj name="Paintbrush Picture" r:id="rId10" imgW="923867" imgH="695143" progId="PBrush">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4" name="Group 4"/>
            <p:cNvGrpSpPr>
              <a:grpSpLocks/>
            </p:cNvGrpSpPr>
            <p:nvPr/>
          </p:nvGrpSpPr>
          <p:grpSpPr bwMode="auto">
            <a:xfrm>
              <a:off x="3630168" y="1295400"/>
              <a:ext cx="1088136" cy="990600"/>
              <a:chOff x="672" y="3120"/>
              <a:chExt cx="864" cy="864"/>
            </a:xfrm>
          </p:grpSpPr>
          <p:sp>
            <p:nvSpPr>
              <p:cNvPr id="2066"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pic>
            <p:nvPicPr>
              <p:cNvPr id="2067" name="Picture 6" title="Picture of skull and bones Pictogram"/>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19" y="3367"/>
                <a:ext cx="370" cy="312"/>
              </a:xfrm>
              <a:prstGeom prst="rect">
                <a:avLst/>
              </a:prstGeom>
              <a:noFill/>
              <a:ln w="9525">
                <a:noFill/>
                <a:miter lim="800000"/>
                <a:headEnd/>
                <a:tailEnd/>
              </a:ln>
            </p:spPr>
          </p:pic>
        </p:grpSp>
        <p:pic>
          <p:nvPicPr>
            <p:cNvPr id="2065" name="Picture 22" title="Picture of a new health hazard symbol"/>
            <p:cNvPicPr>
              <a:picLocks noChangeAspect="1" noChangeArrowheads="1"/>
            </p:cNvPicPr>
            <p:nvPr/>
          </p:nvPicPr>
          <p:blipFill>
            <a:blip r:embed="rId13"/>
            <a:srcRect/>
            <a:stretch>
              <a:fillRect/>
            </a:stretch>
          </p:blipFill>
          <p:spPr bwMode="auto">
            <a:xfrm>
              <a:off x="3553968" y="2514600"/>
              <a:ext cx="1165860" cy="1143000"/>
            </a:xfrm>
            <a:prstGeom prst="rect">
              <a:avLst/>
            </a:prstGeom>
            <a:noFill/>
            <a:ln w="9525">
              <a:noFill/>
              <a:miter lim="800000"/>
              <a:headEnd/>
              <a:tailEnd/>
            </a:ln>
          </p:spPr>
        </p:pic>
      </p:grpSp>
      <p:sp>
        <p:nvSpPr>
          <p:cNvPr id="2057" name="Rectangle 24"/>
          <p:cNvSpPr>
            <a:spLocks noChangeArrowheads="1"/>
          </p:cNvSpPr>
          <p:nvPr/>
        </p:nvSpPr>
        <p:spPr bwMode="auto">
          <a:xfrm>
            <a:off x="457200" y="3962400"/>
            <a:ext cx="8077200" cy="2246313"/>
          </a:xfrm>
          <a:prstGeom prst="rect">
            <a:avLst/>
          </a:prstGeom>
          <a:noFill/>
          <a:ln w="9525">
            <a:noFill/>
            <a:miter lim="800000"/>
            <a:headEnd/>
            <a:tailEnd/>
          </a:ln>
        </p:spPr>
        <p:txBody>
          <a:bodyPr>
            <a:spAutoFit/>
          </a:bodyPr>
          <a:lstStyle/>
          <a:p>
            <a:r>
              <a:rPr lang="es-ES" sz="2000" dirty="0"/>
              <a:t>OSHA mantiene el enfoque en el HCS actual que permite a los empleadores a utilizar en su lugar de trabajo sistemas de etiquetado específicos, siempre que proporcionen la información requerida y se aseguren  de que la información es consistente con las nuevas clasificaciones.  Sin embargo el sistema de etiqueta de trabajo debe mantenerse actualizado, publicado en lugar prominente, en Inglés u otro lenguaje apropiado.</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81200" y="1524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      Cambios </a:t>
            </a:r>
            <a:r>
              <a:rPr lang="es-PR" dirty="0" smtClean="0">
                <a:ln w="18415" cmpd="sng">
                  <a:solidFill>
                    <a:schemeClr val="tx1"/>
                  </a:solidFill>
                  <a:prstDash val="solid"/>
                </a:ln>
                <a:solidFill>
                  <a:sysClr val="windowText" lastClr="000000"/>
                </a:solidFill>
              </a:rPr>
              <a:t>Propuestos </a:t>
            </a:r>
          </a:p>
        </p:txBody>
      </p:sp>
      <p:sp>
        <p:nvSpPr>
          <p:cNvPr id="268291" name="Rectangle 3"/>
          <p:cNvSpPr>
            <a:spLocks noGrp="1" noChangeArrowheads="1"/>
          </p:cNvSpPr>
          <p:nvPr>
            <p:ph type="body" idx="4294967295"/>
          </p:nvPr>
        </p:nvSpPr>
        <p:spPr>
          <a:xfrm>
            <a:off x="381000" y="1219200"/>
            <a:ext cx="8153400" cy="4953000"/>
          </a:xfrm>
          <a:prstGeom prst="rect">
            <a:avLst/>
          </a:prstGeom>
        </p:spPr>
        <p:txBody>
          <a:bodyPr/>
          <a:lstStyle/>
          <a:p>
            <a:pPr eaLnBrk="1" hangingPunct="1">
              <a:lnSpc>
                <a:spcPct val="80000"/>
              </a:lnSpc>
              <a:buFont typeface="Wingdings" pitchFamily="2" charset="2"/>
              <a:buNone/>
            </a:pPr>
            <a:endParaRPr lang="es-PR" sz="2800" b="1" smtClean="0"/>
          </a:p>
          <a:p>
            <a:pPr eaLnBrk="1" hangingPunct="1">
              <a:lnSpc>
                <a:spcPct val="80000"/>
              </a:lnSpc>
            </a:pPr>
            <a:r>
              <a:rPr lang="es-PR" sz="2800" b="1" smtClean="0"/>
              <a:t>Hoja de datos de Seguridad:</a:t>
            </a:r>
          </a:p>
          <a:p>
            <a:pPr lvl="1" eaLnBrk="1" hangingPunct="1">
              <a:lnSpc>
                <a:spcPct val="80000"/>
              </a:lnSpc>
            </a:pPr>
            <a:r>
              <a:rPr lang="es-PR" sz="2400" smtClean="0"/>
              <a:t>Tendrá un formato especifico de 16 secciones.  </a:t>
            </a:r>
          </a:p>
          <a:p>
            <a:pPr lvl="1" eaLnBrk="1" hangingPunct="1">
              <a:lnSpc>
                <a:spcPct val="80000"/>
              </a:lnSpc>
            </a:pPr>
            <a:r>
              <a:rPr lang="es-PR" sz="2400" smtClean="0"/>
              <a:t>Revisiones cada 3 a 5 años</a:t>
            </a:r>
          </a:p>
          <a:p>
            <a:pPr eaLnBrk="1" hangingPunct="1">
              <a:lnSpc>
                <a:spcPct val="80000"/>
              </a:lnSpc>
            </a:pPr>
            <a:endParaRPr lang="es-PR" sz="2800" b="1" smtClean="0"/>
          </a:p>
          <a:p>
            <a:pPr eaLnBrk="1" hangingPunct="1">
              <a:lnSpc>
                <a:spcPct val="80000"/>
              </a:lnSpc>
            </a:pPr>
            <a:r>
              <a:rPr lang="es-PR" sz="2800" b="1" smtClean="0"/>
              <a:t>Información y adiestramientos </a:t>
            </a:r>
          </a:p>
          <a:p>
            <a:pPr lvl="1" eaLnBrk="1" hangingPunct="1">
              <a:lnSpc>
                <a:spcPct val="80000"/>
              </a:lnSpc>
            </a:pPr>
            <a:r>
              <a:rPr lang="es-PR" sz="2400" smtClean="0"/>
              <a:t>La regla propuesta requerirá que los trabajadores sean adiestrados dentro de los dos años luego de la publicación de la regla final para facilitar el reconocimiento y el entendimiento de las nuevas etiquetas y las hoja de datos de seguridad</a:t>
            </a:r>
          </a:p>
          <a:p>
            <a:pPr lvl="1" eaLnBrk="1" hangingPunct="1">
              <a:lnSpc>
                <a:spcPct val="80000"/>
              </a:lnSpc>
              <a:buFont typeface="Wingdings 2" pitchFamily="18" charset="2"/>
              <a:buNone/>
            </a:pPr>
            <a:endParaRPr lang="es-PR" sz="240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28600"/>
            <a:ext cx="8915400" cy="5334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effectLst/>
              </a:rPr>
              <a:t>¿Cómo esto afecta el lugar de trabajo?</a:t>
            </a:r>
          </a:p>
        </p:txBody>
      </p:sp>
      <p:sp>
        <p:nvSpPr>
          <p:cNvPr id="270339" name="Rectangle 3"/>
          <p:cNvSpPr>
            <a:spLocks noGrp="1" noChangeArrowheads="1"/>
          </p:cNvSpPr>
          <p:nvPr>
            <p:ph type="body" idx="4294967295"/>
          </p:nvPr>
        </p:nvSpPr>
        <p:spPr>
          <a:xfrm>
            <a:off x="457200" y="1600200"/>
            <a:ext cx="8229600" cy="4953000"/>
          </a:xfrm>
          <a:prstGeom prst="rect">
            <a:avLst/>
          </a:prstGeom>
        </p:spPr>
        <p:txBody>
          <a:bodyPr/>
          <a:lstStyle/>
          <a:p>
            <a:pPr eaLnBrk="1" hangingPunct="1"/>
            <a:r>
              <a:rPr lang="es-PR" sz="2600" smtClean="0"/>
              <a:t>Empleadores </a:t>
            </a:r>
          </a:p>
          <a:p>
            <a:pPr lvl="1" eaLnBrk="1" hangingPunct="1"/>
            <a:r>
              <a:rPr lang="es-PR" sz="2400" smtClean="0"/>
              <a:t>Adiestramiento inicial en pictogramas, advertencias de peligro y palabra de advertencia </a:t>
            </a:r>
          </a:p>
          <a:p>
            <a:pPr lvl="1" eaLnBrk="1" hangingPunct="1"/>
            <a:r>
              <a:rPr lang="es-PR" sz="2400" smtClean="0"/>
              <a:t>Adiestramiento mínimo en el nuevo formato de FDS</a:t>
            </a:r>
          </a:p>
          <a:p>
            <a:pPr lvl="1" eaLnBrk="1" hangingPunct="1"/>
            <a:r>
              <a:rPr lang="es-PR" sz="2400" smtClean="0"/>
              <a:t>Actualización  continua de los FDS.  Actualizar dentro de tres meses de información nueva y significativa</a:t>
            </a:r>
          </a:p>
          <a:p>
            <a:pPr lvl="1" eaLnBrk="1" hangingPunct="1">
              <a:buFont typeface="Wingdings 2" pitchFamily="18" charset="2"/>
              <a:buNone/>
            </a:pPr>
            <a:endParaRPr lang="es-PR" sz="2400" smtClean="0"/>
          </a:p>
          <a:p>
            <a:pPr eaLnBrk="1" hangingPunct="1"/>
            <a:r>
              <a:rPr lang="es-PR" sz="2600" smtClean="0"/>
              <a:t>Para los manufactureros </a:t>
            </a:r>
          </a:p>
          <a:p>
            <a:pPr lvl="1" eaLnBrk="1" hangingPunct="1"/>
            <a:r>
              <a:rPr lang="es-PR" sz="2400" smtClean="0"/>
              <a:t>El costo inicial asociado con la reclasificación, producir las nuevas etiquetas, los FDS y los adiestramientos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1143000" y="0"/>
            <a:ext cx="7646988" cy="836613"/>
          </a:xfrm>
        </p:spPr>
        <p:txBody>
          <a:bodyPr/>
          <a:lstStyle/>
          <a:p>
            <a:pPr algn="r" eaLnBrk="1" hangingPunct="1">
              <a:defRPr/>
            </a:pPr>
            <a:r>
              <a:rPr lang="es-PR" dirty="0" smtClean="0">
                <a:effectLst>
                  <a:outerShdw blurRad="38100" dist="38100" dir="2700000" algn="tl">
                    <a:srgbClr val="000000">
                      <a:alpha val="43137"/>
                    </a:srgbClr>
                  </a:outerShdw>
                </a:effectLst>
              </a:rPr>
              <a:t>Beneficios de la armonización </a:t>
            </a:r>
          </a:p>
        </p:txBody>
      </p:sp>
      <p:sp>
        <p:nvSpPr>
          <p:cNvPr id="272387" name="Rectangle 3"/>
          <p:cNvSpPr>
            <a:spLocks noGrp="1" noChangeArrowheads="1"/>
          </p:cNvSpPr>
          <p:nvPr>
            <p:ph type="body" idx="1"/>
          </p:nvPr>
        </p:nvSpPr>
        <p:spPr>
          <a:xfrm>
            <a:off x="468313" y="1628775"/>
            <a:ext cx="8142287" cy="4314825"/>
          </a:xfrm>
        </p:spPr>
        <p:txBody>
          <a:bodyPr lIns="92075" tIns="46038" rIns="92075" bIns="46038"/>
          <a:lstStyle/>
          <a:p>
            <a:pPr eaLnBrk="1" hangingPunct="1"/>
            <a:r>
              <a:rPr lang="es-PR" sz="2800" smtClean="0"/>
              <a:t>Beneficios para los usuarios y productores de químicos, los países y organizaciones internacionales:</a:t>
            </a:r>
          </a:p>
          <a:p>
            <a:pPr lvl="1" eaLnBrk="1" hangingPunct="1"/>
            <a:r>
              <a:rPr lang="es-PR" sz="2400" smtClean="0"/>
              <a:t>Mejorar la protección a los seres humanos y el medio ambiente.</a:t>
            </a:r>
          </a:p>
          <a:p>
            <a:pPr lvl="1" eaLnBrk="1" hangingPunct="1"/>
            <a:r>
              <a:rPr lang="es-PR" sz="2400" smtClean="0"/>
              <a:t>Facilitar comercio internacional de productos químicos.	. </a:t>
            </a:r>
          </a:p>
          <a:p>
            <a:pPr lvl="1" eaLnBrk="1" hangingPunct="1"/>
            <a:r>
              <a:rPr lang="es-PR" sz="2400" smtClean="0"/>
              <a:t>Reducir la duplicación de pruebas y evaluación.</a:t>
            </a:r>
          </a:p>
          <a:p>
            <a:pPr lvl="1" eaLnBrk="1" hangingPunct="1"/>
            <a:r>
              <a:rPr lang="es-PR" sz="2400" smtClean="0"/>
              <a:t>Ayudar a los países y organizaciones internacionales en el manejo adecuado de productos químicas.</a:t>
            </a:r>
            <a:endParaRPr lang="es-PR"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981200" y="206375"/>
            <a:ext cx="6858000" cy="533400"/>
          </a:xfrm>
          <a:prstGeom prst="rect">
            <a:avLst/>
          </a:prstGeom>
        </p:spPr>
        <p:txBody>
          <a:bodyPr/>
          <a:lstStyle/>
          <a:p>
            <a:pPr algn="r" eaLnBrk="1" hangingPunct="1">
              <a:defRPr/>
            </a:pPr>
            <a:r>
              <a:rPr lang="es-PR" sz="4000" dirty="0" smtClean="0"/>
              <a:t>Reglamentación de OSHA</a:t>
            </a:r>
            <a:endParaRPr lang="es-PR" sz="4000" dirty="0" smtClean="0">
              <a:effectLst/>
            </a:endParaRPr>
          </a:p>
        </p:txBody>
      </p:sp>
      <p:sp>
        <p:nvSpPr>
          <p:cNvPr id="274435" name="Rectangle 3"/>
          <p:cNvSpPr>
            <a:spLocks noGrp="1" noChangeArrowheads="1"/>
          </p:cNvSpPr>
          <p:nvPr>
            <p:ph type="body" idx="4294967295"/>
          </p:nvPr>
        </p:nvSpPr>
        <p:spPr>
          <a:xfrm>
            <a:off x="381000" y="1143000"/>
            <a:ext cx="6858000" cy="5410200"/>
          </a:xfrm>
          <a:prstGeom prst="rect">
            <a:avLst/>
          </a:prstGeom>
        </p:spPr>
        <p:txBody>
          <a:bodyPr/>
          <a:lstStyle/>
          <a:p>
            <a:pPr eaLnBrk="1" hangingPunct="1"/>
            <a:r>
              <a:rPr lang="es-PR" sz="2800" dirty="0" smtClean="0"/>
              <a:t>OSHA publicó la regla propuesta en el Registro Federal el 26 de marzo, 2012</a:t>
            </a:r>
          </a:p>
          <a:p>
            <a:pPr eaLnBrk="1" hangingPunct="1"/>
            <a:r>
              <a:rPr lang="es-PR" sz="2400" dirty="0" smtClean="0"/>
              <a:t>Las empresas tendrán:</a:t>
            </a:r>
            <a:br>
              <a:rPr lang="es-PR" sz="2400" dirty="0" smtClean="0"/>
            </a:br>
            <a:r>
              <a:rPr lang="es-PR" sz="2400" dirty="0" smtClean="0"/>
              <a:t>hasta  Dic.1, 2013 para implementar los requisitos de capacitación y Junio 1, 2016 para el programa escrito</a:t>
            </a:r>
          </a:p>
          <a:p>
            <a:pPr eaLnBrk="1" hangingPunct="1"/>
            <a:r>
              <a:rPr lang="es-PR" sz="2400" dirty="0" smtClean="0"/>
              <a:t>Fabricantes hasta Junio 1 , 2015 para entrar en cumplimiento y los proveedores, distribuidores hasta Dic. 1, 2015</a:t>
            </a:r>
          </a:p>
          <a:p>
            <a:pPr eaLnBrk="1" hangingPunct="1"/>
            <a:r>
              <a:rPr lang="es-PR" sz="2400" dirty="0" smtClean="0"/>
              <a:t>Planes estatales </a:t>
            </a:r>
            <a:r>
              <a:rPr lang="es-PR" sz="2400" smtClean="0"/>
              <a:t>aprobados por</a:t>
            </a:r>
            <a:r>
              <a:rPr lang="es-PR" sz="2400" dirty="0" smtClean="0"/>
              <a:t/>
            </a:r>
            <a:br>
              <a:rPr lang="es-PR" sz="2400" dirty="0" smtClean="0"/>
            </a:br>
            <a:r>
              <a:rPr lang="es-PR" sz="2400" dirty="0" smtClean="0"/>
              <a:t>6 meses desde la regla final para adoptar disposiciones</a:t>
            </a:r>
          </a:p>
        </p:txBody>
      </p:sp>
      <p:pic>
        <p:nvPicPr>
          <p:cNvPr id="274436" name="Picture 5" descr="G:\Documents\Microsoft Clip Organizer\capitol.wmf" title="Decorative pictur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600200"/>
            <a:ext cx="1804988"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r" eaLnBrk="1" hangingPunct="1">
              <a:defRPr/>
            </a:pPr>
            <a:r>
              <a:rPr lang="es-PR" sz="4000" dirty="0" smtClean="0">
                <a:effectLst/>
              </a:rPr>
              <a:t>Información Adicional </a:t>
            </a:r>
          </a:p>
        </p:txBody>
      </p:sp>
      <p:sp>
        <p:nvSpPr>
          <p:cNvPr id="276483" name="Rectangle 3"/>
          <p:cNvSpPr>
            <a:spLocks noGrp="1" noChangeArrowheads="1"/>
          </p:cNvSpPr>
          <p:nvPr>
            <p:ph type="body" idx="1"/>
          </p:nvPr>
        </p:nvSpPr>
        <p:spPr/>
        <p:txBody>
          <a:bodyPr/>
          <a:lstStyle/>
          <a:p>
            <a:pPr eaLnBrk="1" hangingPunct="1">
              <a:lnSpc>
                <a:spcPct val="90000"/>
              </a:lnSpc>
            </a:pPr>
            <a:endParaRPr lang="es-PR" sz="1800" smtClean="0"/>
          </a:p>
          <a:p>
            <a:pPr eaLnBrk="1" hangingPunct="1">
              <a:lnSpc>
                <a:spcPct val="90000"/>
              </a:lnSpc>
            </a:pPr>
            <a:r>
              <a:rPr lang="es-PR" sz="2000" smtClean="0"/>
              <a:t>Pagina de internet de OSHA en GHS</a:t>
            </a:r>
          </a:p>
          <a:p>
            <a:pPr lvl="1" eaLnBrk="1" hangingPunct="1">
              <a:lnSpc>
                <a:spcPct val="90000"/>
              </a:lnSpc>
            </a:pPr>
            <a:r>
              <a:rPr lang="es-PR" sz="2200" smtClean="0"/>
              <a:t>http://www.osha.gov/dsg/hazcom/global.html</a:t>
            </a:r>
          </a:p>
          <a:p>
            <a:pPr eaLnBrk="1" hangingPunct="1">
              <a:lnSpc>
                <a:spcPct val="90000"/>
              </a:lnSpc>
              <a:buFont typeface="Wingdings" pitchFamily="2" charset="2"/>
              <a:buNone/>
            </a:pPr>
            <a:endParaRPr lang="es-PR" sz="2000" smtClean="0"/>
          </a:p>
          <a:p>
            <a:pPr eaLnBrk="1" hangingPunct="1">
              <a:lnSpc>
                <a:spcPct val="90000"/>
              </a:lnSpc>
            </a:pPr>
            <a:r>
              <a:rPr lang="es-PR" sz="2000" smtClean="0"/>
              <a:t>Pagina de internet de Organización de Naciones Unidas</a:t>
            </a:r>
          </a:p>
          <a:p>
            <a:pPr lvl="1" eaLnBrk="1" hangingPunct="1">
              <a:lnSpc>
                <a:spcPct val="90000"/>
              </a:lnSpc>
            </a:pPr>
            <a:r>
              <a:rPr lang="es-PR" sz="2200" smtClean="0"/>
              <a:t>http://www.unece.org/trans/danger/publi/ghs/ghs_welcome_e.html</a:t>
            </a:r>
          </a:p>
          <a:p>
            <a:pPr eaLnBrk="1" hangingPunct="1">
              <a:lnSpc>
                <a:spcPct val="90000"/>
              </a:lnSpc>
            </a:pPr>
            <a:endParaRPr lang="es-PR" sz="2000" smtClean="0"/>
          </a:p>
          <a:p>
            <a:pPr eaLnBrk="1" hangingPunct="1">
              <a:lnSpc>
                <a:spcPct val="90000"/>
              </a:lnSpc>
            </a:pPr>
            <a:endParaRPr lang="es-PR" sz="20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dirty="0" smtClean="0"/>
              <a:t>HAZCOM- GHS</a:t>
            </a:r>
            <a:endParaRPr lang="es-PR" dirty="0"/>
          </a:p>
        </p:txBody>
      </p:sp>
      <p:pic>
        <p:nvPicPr>
          <p:cNvPr id="278530" name="Content Placeholder 4" descr="globe2.JPG" title="Decorative picture of the earth with a question mark"/>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01688" y="1143000"/>
            <a:ext cx="7540625" cy="5026025"/>
          </a:xfrm>
        </p:spPr>
      </p:pic>
      <p:sp>
        <p:nvSpPr>
          <p:cNvPr id="6" name="Rectangle 5"/>
          <p:cNvSpPr/>
          <p:nvPr/>
        </p:nvSpPr>
        <p:spPr>
          <a:xfrm>
            <a:off x="3581400" y="2286000"/>
            <a:ext cx="1685148" cy="2646878"/>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6600" b="1" spc="150" dirty="0">
                <a:ln w="11430"/>
                <a:solidFill>
                  <a:srgbClr val="F8F8F8"/>
                </a:solidFill>
                <a:effectLst>
                  <a:outerShdw blurRad="25400" algn="tl" rotWithShape="0">
                    <a:srgbClr val="000000">
                      <a:alpha val="43000"/>
                    </a:srgbClr>
                  </a:outerShdw>
                </a:effectLst>
                <a:latin typeface="Arial" pitchFamily="34" charset="0"/>
              </a:rPr>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Ejercicio</a:t>
            </a:r>
            <a:r>
              <a:rPr lang="en-US" dirty="0" smtClean="0"/>
              <a:t> de </a:t>
            </a:r>
            <a:r>
              <a:rPr lang="en-US" dirty="0" err="1" smtClean="0"/>
              <a:t>Pictogramas</a:t>
            </a:r>
            <a:endParaRPr lang="en-US" dirty="0"/>
          </a:p>
        </p:txBody>
      </p:sp>
      <p:grpSp>
        <p:nvGrpSpPr>
          <p:cNvPr id="385031" name="Group 19" title="Picture of Pictogram"/>
          <p:cNvGrpSpPr>
            <a:grpSpLocks/>
          </p:cNvGrpSpPr>
          <p:nvPr/>
        </p:nvGrpSpPr>
        <p:grpSpPr bwMode="auto">
          <a:xfrm>
            <a:off x="2663825" y="3849688"/>
            <a:ext cx="1984375" cy="1660525"/>
            <a:chOff x="384" y="2544"/>
            <a:chExt cx="832" cy="832"/>
          </a:xfrm>
        </p:grpSpPr>
        <p:sp>
          <p:nvSpPr>
            <p:cNvPr id="385045"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385026"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385089" name="Paintbrush Picture" r:id="rId3" imgW="523810" imgH="847843" progId="PBrush">
                    <p:embed/>
                  </p:oleObj>
                </mc:Choice>
                <mc:Fallback>
                  <p:oleObj name="Paintbrush Picture" r:id="rId3" imgW="523810" imgH="847843" progId="PBrush">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2" name="Group 13" title="Picture of Pictogram"/>
          <p:cNvGrpSpPr>
            <a:grpSpLocks/>
          </p:cNvGrpSpPr>
          <p:nvPr/>
        </p:nvGrpSpPr>
        <p:grpSpPr bwMode="auto">
          <a:xfrm>
            <a:off x="2797175" y="1676400"/>
            <a:ext cx="1830388" cy="1662113"/>
            <a:chOff x="2208" y="1248"/>
            <a:chExt cx="832" cy="832"/>
          </a:xfrm>
        </p:grpSpPr>
        <p:sp>
          <p:nvSpPr>
            <p:cNvPr id="385043"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pic>
          <p:nvPicPr>
            <p:cNvPr id="385044" name="Picture 15" title="Picture of Pictogr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6" y="1440"/>
              <a:ext cx="280" cy="396"/>
            </a:xfrm>
            <a:prstGeom prst="rect">
              <a:avLst/>
            </a:prstGeom>
            <a:noFill/>
            <a:ln w="9525">
              <a:noFill/>
              <a:miter lim="800000"/>
              <a:headEnd/>
              <a:tailEnd/>
            </a:ln>
          </p:spPr>
        </p:pic>
      </p:grpSp>
      <p:pic>
        <p:nvPicPr>
          <p:cNvPr id="385033" name="Picture 23" title="Picture of Pictogram"/>
          <p:cNvPicPr>
            <a:picLocks noChangeAspect="1" noChangeArrowheads="1"/>
          </p:cNvPicPr>
          <p:nvPr/>
        </p:nvPicPr>
        <p:blipFill>
          <a:blip r:embed="rId6"/>
          <a:srcRect/>
          <a:stretch>
            <a:fillRect/>
          </a:stretch>
        </p:blipFill>
        <p:spPr bwMode="auto">
          <a:xfrm>
            <a:off x="4913313" y="1676400"/>
            <a:ext cx="1954212" cy="1789113"/>
          </a:xfrm>
          <a:prstGeom prst="rect">
            <a:avLst/>
          </a:prstGeom>
          <a:noFill/>
          <a:ln w="9525">
            <a:noFill/>
            <a:miter lim="800000"/>
            <a:headEnd/>
            <a:tailEnd/>
          </a:ln>
        </p:spPr>
      </p:pic>
      <p:sp>
        <p:nvSpPr>
          <p:cNvPr id="385034" name="AutoShape 3"/>
          <p:cNvSpPr>
            <a:spLocks noChangeArrowheads="1"/>
          </p:cNvSpPr>
          <p:nvPr/>
        </p:nvSpPr>
        <p:spPr bwMode="auto">
          <a:xfrm>
            <a:off x="7075488" y="1804988"/>
            <a:ext cx="1831975" cy="1533525"/>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latin typeface="Times New Roman" pitchFamily="18" charset="0"/>
              </a:rPr>
              <a:t>!</a:t>
            </a:r>
            <a:endParaRPr lang="de-DE" sz="2400" b="1">
              <a:solidFill>
                <a:srgbClr val="000000"/>
              </a:solidFill>
              <a:latin typeface="Times New Roman" pitchFamily="18" charset="0"/>
            </a:endParaRPr>
          </a:p>
        </p:txBody>
      </p:sp>
      <p:grpSp>
        <p:nvGrpSpPr>
          <p:cNvPr id="385035" name="Group 7" title="Picture of Pictogram"/>
          <p:cNvGrpSpPr>
            <a:grpSpLocks/>
          </p:cNvGrpSpPr>
          <p:nvPr/>
        </p:nvGrpSpPr>
        <p:grpSpPr bwMode="auto">
          <a:xfrm>
            <a:off x="4913313" y="3849688"/>
            <a:ext cx="1830387" cy="1660525"/>
            <a:chOff x="1824" y="3120"/>
            <a:chExt cx="864" cy="864"/>
          </a:xfrm>
        </p:grpSpPr>
        <p:sp>
          <p:nvSpPr>
            <p:cNvPr id="385042"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graphicFrame>
          <p:nvGraphicFramePr>
            <p:cNvPr id="385027"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385090" name="Paintbrush Picture" r:id="rId7" imgW="1381151" imgH="1400000" progId="PBrush">
                    <p:embed/>
                  </p:oleObj>
                </mc:Choice>
                <mc:Fallback>
                  <p:oleObj name="Paintbrush Picture" r:id="rId7" imgW="1381151" imgH="1400000" progId="PBrush">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6" name="Group 16" title="Picture of Pictogram"/>
          <p:cNvGrpSpPr>
            <a:grpSpLocks/>
          </p:cNvGrpSpPr>
          <p:nvPr/>
        </p:nvGrpSpPr>
        <p:grpSpPr bwMode="auto">
          <a:xfrm>
            <a:off x="6988175" y="3721100"/>
            <a:ext cx="1971675" cy="1789113"/>
            <a:chOff x="720" y="240"/>
            <a:chExt cx="832" cy="832"/>
          </a:xfrm>
        </p:grpSpPr>
        <p:sp>
          <p:nvSpPr>
            <p:cNvPr id="385041"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385028"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385091" name="Paintbrush Picture" r:id="rId9" imgW="923867" imgH="695143" progId="PBrush">
                    <p:embed/>
                  </p:oleObj>
                </mc:Choice>
                <mc:Fallback>
                  <p:oleObj name="Paintbrush Picture" r:id="rId9" imgW="923867" imgH="695143" progId="PBrush">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7" name="Group 4" title="Picture of Pictogram"/>
          <p:cNvGrpSpPr>
            <a:grpSpLocks/>
          </p:cNvGrpSpPr>
          <p:nvPr/>
        </p:nvGrpSpPr>
        <p:grpSpPr bwMode="auto">
          <a:xfrm>
            <a:off x="587375" y="1676400"/>
            <a:ext cx="1971675" cy="1662113"/>
            <a:chOff x="672" y="3120"/>
            <a:chExt cx="864" cy="864"/>
          </a:xfrm>
        </p:grpSpPr>
        <p:sp>
          <p:nvSpPr>
            <p:cNvPr id="38503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pic>
          <p:nvPicPr>
            <p:cNvPr id="385040" name="Picture 6" title="Picture of Pictogram"/>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19" y="3367"/>
              <a:ext cx="370" cy="312"/>
            </a:xfrm>
            <a:prstGeom prst="rect">
              <a:avLst/>
            </a:prstGeom>
            <a:noFill/>
            <a:ln w="9525">
              <a:noFill/>
              <a:miter lim="800000"/>
              <a:headEnd/>
              <a:tailEnd/>
            </a:ln>
          </p:spPr>
        </p:pic>
      </p:grpSp>
      <p:pic>
        <p:nvPicPr>
          <p:cNvPr id="385038" name="Picture 22" title="Picture of Pictogram"/>
          <p:cNvPicPr>
            <a:picLocks noChangeAspect="1" noChangeArrowheads="1"/>
          </p:cNvPicPr>
          <p:nvPr/>
        </p:nvPicPr>
        <p:blipFill>
          <a:blip r:embed="rId12"/>
          <a:srcRect/>
          <a:stretch>
            <a:fillRect/>
          </a:stretch>
        </p:blipFill>
        <p:spPr bwMode="auto">
          <a:xfrm>
            <a:off x="457200" y="3721100"/>
            <a:ext cx="2112963"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4294967295"/>
          </p:nvPr>
        </p:nvSpPr>
        <p:spPr>
          <a:xfrm>
            <a:off x="6553200" y="6521450"/>
            <a:ext cx="2133600" cy="244475"/>
          </a:xfrm>
          <a:prstGeom prst="rect">
            <a:avLst/>
          </a:prstGeom>
          <a:noFill/>
        </p:spPr>
        <p:txBody>
          <a:bodyPr/>
          <a:lstStyle/>
          <a:p>
            <a:fld id="{08A11CD1-9480-43EF-825A-9FF63A098C6A}" type="slidenum">
              <a:rPr lang="en-US" smtClean="0"/>
              <a:pPr/>
              <a:t>13</a:t>
            </a:fld>
            <a:endParaRPr lang="en-US" smtClean="0"/>
          </a:p>
        </p:txBody>
      </p:sp>
      <p:sp>
        <p:nvSpPr>
          <p:cNvPr id="24578" name="Rectangle 2"/>
          <p:cNvSpPr>
            <a:spLocks noGrp="1"/>
          </p:cNvSpPr>
          <p:nvPr>
            <p:ph type="title"/>
          </p:nvPr>
        </p:nvSpPr>
        <p:spPr>
          <a:xfrm>
            <a:off x="2057400" y="152400"/>
            <a:ext cx="6748463" cy="838200"/>
          </a:xfrm>
        </p:spPr>
        <p:txBody>
          <a:bodyPr/>
          <a:lstStyle/>
          <a:p>
            <a:pPr algn="r" eaLnBrk="1" hangingPunct="1">
              <a:defRPr/>
            </a:pPr>
            <a:r>
              <a:rPr lang="es-PR" dirty="0" smtClean="0">
                <a:effectLst/>
              </a:rPr>
              <a:t>¿Por  que es necesario el SGA? </a:t>
            </a:r>
          </a:p>
        </p:txBody>
      </p:sp>
      <p:sp>
        <p:nvSpPr>
          <p:cNvPr id="40963" name="Rectangle 3"/>
          <p:cNvSpPr>
            <a:spLocks noGrp="1"/>
          </p:cNvSpPr>
          <p:nvPr>
            <p:ph type="body" idx="1"/>
          </p:nvPr>
        </p:nvSpPr>
        <p:spPr>
          <a:xfrm>
            <a:off x="0" y="990600"/>
            <a:ext cx="6629400" cy="5867400"/>
          </a:xfrm>
        </p:spPr>
        <p:txBody>
          <a:bodyPr/>
          <a:lstStyle/>
          <a:p>
            <a:pPr marL="514350" indent="-514350" eaLnBrk="1" hangingPunct="1"/>
            <a:r>
              <a:rPr lang="es-PR" sz="2800" dirty="0" smtClean="0"/>
              <a:t>Estas diferencias afectan tanto  la protección de trabajadores y de consumidores como al comercio. </a:t>
            </a:r>
          </a:p>
          <a:p>
            <a:pPr marL="914400" lvl="1" indent="-514350" eaLnBrk="1" hangingPunct="1"/>
            <a:endParaRPr lang="es-PR" sz="2400" b="1" dirty="0" smtClean="0"/>
          </a:p>
          <a:p>
            <a:pPr marL="914400" lvl="1" indent="-514350" eaLnBrk="1" hangingPunct="1"/>
            <a:r>
              <a:rPr lang="es-PR" sz="2400" b="1" dirty="0" smtClean="0"/>
              <a:t>Protección:</a:t>
            </a:r>
            <a:r>
              <a:rPr lang="es-PR" sz="2400" dirty="0" smtClean="0"/>
              <a:t>  inconsistencias en la información del mismo producto químico puede conducir a un mal manejo</a:t>
            </a:r>
            <a:r>
              <a:rPr lang="es-PR" dirty="0" smtClean="0"/>
              <a:t>. </a:t>
            </a:r>
          </a:p>
          <a:p>
            <a:pPr marL="914400" lvl="1" indent="-514350" eaLnBrk="1" hangingPunct="1"/>
            <a:endParaRPr lang="es-PR" sz="2400" b="1" dirty="0" smtClean="0"/>
          </a:p>
          <a:p>
            <a:pPr marL="914400" lvl="1" indent="-514350" eaLnBrk="1" hangingPunct="1"/>
            <a:r>
              <a:rPr lang="es-PR" sz="2400" b="1" dirty="0" smtClean="0"/>
              <a:t>Comercio</a:t>
            </a:r>
            <a:r>
              <a:rPr lang="es-PR" sz="2400" dirty="0" smtClean="0"/>
              <a:t>: el cumplimiento de múltiples regulaciones respecto a la clasificación y el etiquetado de peligros es costoso y consume  mucho tiempo</a:t>
            </a:r>
          </a:p>
        </p:txBody>
      </p:sp>
      <p:pic>
        <p:nvPicPr>
          <p:cNvPr id="40964" name="Picture 5" descr="G:\Documents\Microsoft Clip Organizer\fireman1.wmf" title="Picture of a firefighte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676400"/>
            <a:ext cx="1704975" cy="2220913"/>
          </a:xfrm>
          <a:prstGeom prst="rect">
            <a:avLst/>
          </a:prstGeom>
          <a:noFill/>
          <a:ln w="9525">
            <a:noFill/>
            <a:miter lim="800000"/>
            <a:headEnd/>
            <a:tailEnd/>
          </a:ln>
        </p:spPr>
      </p:pic>
      <p:pic>
        <p:nvPicPr>
          <p:cNvPr id="40965" name="Picture 6" descr="G:\Documents\Microsoft Clip Organizer\operator.wmf" title="Picture of a worker driving a forklif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4405086"/>
            <a:ext cx="2125662"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A62606F9-83ED-4660-8969-196502B90FCD}" type="slidenum">
              <a:rPr lang="en-US" smtClean="0"/>
              <a:pPr/>
              <a:t>14</a:t>
            </a:fld>
            <a:endParaRPr lang="en-US" smtClean="0"/>
          </a:p>
        </p:txBody>
      </p:sp>
      <p:sp>
        <p:nvSpPr>
          <p:cNvPr id="31746" name="Rectangle 2"/>
          <p:cNvSpPr>
            <a:spLocks noGrp="1" noChangeArrowheads="1"/>
          </p:cNvSpPr>
          <p:nvPr>
            <p:ph type="title" idx="4294967295"/>
          </p:nvPr>
        </p:nvSpPr>
        <p:spPr>
          <a:xfrm>
            <a:off x="1447800" y="98425"/>
            <a:ext cx="7315200" cy="73977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Aplicación del SGA</a:t>
            </a:r>
          </a:p>
        </p:txBody>
      </p:sp>
      <p:sp>
        <p:nvSpPr>
          <p:cNvPr id="43011" name="Rectangle 5"/>
          <p:cNvSpPr>
            <a:spLocks noGrp="1" noChangeArrowheads="1"/>
          </p:cNvSpPr>
          <p:nvPr>
            <p:ph type="body" idx="4294967295"/>
          </p:nvPr>
        </p:nvSpPr>
        <p:spPr>
          <a:xfrm>
            <a:off x="381000" y="457200"/>
            <a:ext cx="8229600" cy="6096000"/>
          </a:xfrm>
          <a:prstGeom prst="rect">
            <a:avLst/>
          </a:prstGeom>
        </p:spPr>
        <p:txBody>
          <a:bodyPr/>
          <a:lstStyle/>
          <a:p>
            <a:pPr eaLnBrk="1" hangingPunct="1">
              <a:lnSpc>
                <a:spcPct val="80000"/>
              </a:lnSpc>
            </a:pPr>
            <a:endParaRPr lang="es-PR" sz="3600" dirty="0" smtClean="0"/>
          </a:p>
          <a:p>
            <a:pPr eaLnBrk="1" hangingPunct="1">
              <a:lnSpc>
                <a:spcPct val="80000"/>
              </a:lnSpc>
            </a:pPr>
            <a:r>
              <a:rPr lang="es-PR" dirty="0" smtClean="0"/>
              <a:t>El sistema se crea con el enfoque de “módulos”. </a:t>
            </a:r>
          </a:p>
          <a:p>
            <a:pPr lvl="1" eaLnBrk="1" hangingPunct="1">
              <a:lnSpc>
                <a:spcPct val="80000"/>
              </a:lnSpc>
            </a:pPr>
            <a:r>
              <a:rPr lang="es-PR" dirty="0" smtClean="0"/>
              <a:t>Esto significa que cada autoridad / agencia / adopta los  módulos  que son aplicables a los reglamentos nuevos o ya existentes en su jurisdicción dependiendo de su sector de interés</a:t>
            </a:r>
            <a:br>
              <a:rPr lang="es-PR" dirty="0" smtClean="0"/>
            </a:br>
            <a:endParaRPr lang="es-PR" dirty="0" smtClean="0"/>
          </a:p>
          <a:p>
            <a:pPr lvl="1"/>
            <a:r>
              <a:rPr lang="es-PR" sz="2400" dirty="0" smtClean="0"/>
              <a:t>Por ejemplo: una agencia reguladora se espera que adopte disposiciones relativas a diversos elementos, tales como etiquetas y las hojas de seguridad, mientras que otra agencia sólo adopta disposiciones para las etiquetas.</a:t>
            </a:r>
          </a:p>
          <a:p>
            <a:pPr lvl="1" eaLnBrk="1" hangingPunct="1">
              <a:lnSpc>
                <a:spcPct val="80000"/>
              </a:lnSpc>
              <a:buFont typeface="Wingdings" pitchFamily="2" charset="2"/>
              <a:buNone/>
            </a:pPr>
            <a:endParaRPr lang="es-PR" sz="32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mtClean="0"/>
              <a:t>Enfoque de modulos</a:t>
            </a:r>
            <a:endParaRPr lang="es-PR"/>
          </a:p>
        </p:txBody>
      </p:sp>
      <p:pic>
        <p:nvPicPr>
          <p:cNvPr id="45058" name="Content Placeholder 5" descr="brick wall.PNG" title="Picture of hazard classes"/>
          <p:cNvPicPr>
            <a:picLocks noGrp="1" noChangeAspect="1"/>
          </p:cNvPicPr>
          <p:nvPr>
            <p:ph idx="1"/>
          </p:nvPr>
        </p:nvPicPr>
        <p:blipFill>
          <a:blip r:embed="rId3" cstate="print"/>
          <a:srcRect/>
          <a:stretch>
            <a:fillRect/>
          </a:stretch>
        </p:blipFill>
        <p:spPr>
          <a:xfrm>
            <a:off x="381000" y="762000"/>
            <a:ext cx="8077200" cy="5334000"/>
          </a:xfrm>
        </p:spPr>
      </p:pic>
      <p:sp>
        <p:nvSpPr>
          <p:cNvPr id="45059" name="Slide Number Placeholder 3"/>
          <p:cNvSpPr>
            <a:spLocks noGrp="1"/>
          </p:cNvSpPr>
          <p:nvPr>
            <p:ph type="sldNum" sz="quarter" idx="4294967295"/>
          </p:nvPr>
        </p:nvSpPr>
        <p:spPr>
          <a:xfrm>
            <a:off x="6553200" y="6521450"/>
            <a:ext cx="2133600" cy="244475"/>
          </a:xfrm>
          <a:prstGeom prst="rect">
            <a:avLst/>
          </a:prstGeom>
          <a:noFill/>
        </p:spPr>
        <p:txBody>
          <a:bodyPr/>
          <a:lstStyle/>
          <a:p>
            <a:fld id="{3D1B6530-5B2C-4031-8E4C-7C9191F61A0D}" type="slidenum">
              <a:rPr lang="en-US" smtClean="0"/>
              <a:pPr/>
              <a:t>15</a:t>
            </a:fld>
            <a:endParaRPr lang="en-US" smtClean="0"/>
          </a:p>
        </p:txBody>
      </p:sp>
      <p:sp>
        <p:nvSpPr>
          <p:cNvPr id="45060" name="TextBox 6"/>
          <p:cNvSpPr txBox="1">
            <a:spLocks noChangeArrowheads="1"/>
          </p:cNvSpPr>
          <p:nvPr/>
        </p:nvSpPr>
        <p:spPr bwMode="auto">
          <a:xfrm>
            <a:off x="533400" y="990600"/>
            <a:ext cx="3657600" cy="461963"/>
          </a:xfrm>
          <a:prstGeom prst="rect">
            <a:avLst/>
          </a:prstGeom>
          <a:noFill/>
          <a:ln w="9525">
            <a:noFill/>
            <a:miter lim="800000"/>
            <a:headEnd/>
            <a:tailEnd/>
          </a:ln>
        </p:spPr>
        <p:txBody>
          <a:bodyPr>
            <a:spAutoFit/>
          </a:bodyPr>
          <a:lstStyle/>
          <a:p>
            <a:r>
              <a:rPr lang="es-PR" sz="2400" b="1" dirty="0"/>
              <a:t>Clases  de peligros :</a:t>
            </a:r>
          </a:p>
        </p:txBody>
      </p:sp>
      <p:grpSp>
        <p:nvGrpSpPr>
          <p:cNvPr id="45061" name="Group 25" title="Picture of hazard classes"/>
          <p:cNvGrpSpPr>
            <a:grpSpLocks/>
          </p:cNvGrpSpPr>
          <p:nvPr/>
        </p:nvGrpSpPr>
        <p:grpSpPr bwMode="auto">
          <a:xfrm>
            <a:off x="1295400" y="1828800"/>
            <a:ext cx="6172200" cy="2976563"/>
            <a:chOff x="1524000" y="2362200"/>
            <a:chExt cx="6172200" cy="2976563"/>
          </a:xfrm>
        </p:grpSpPr>
        <p:grpSp>
          <p:nvGrpSpPr>
            <p:cNvPr id="45063" name="Group 23"/>
            <p:cNvGrpSpPr>
              <a:grpSpLocks/>
            </p:cNvGrpSpPr>
            <p:nvPr/>
          </p:nvGrpSpPr>
          <p:grpSpPr bwMode="auto">
            <a:xfrm>
              <a:off x="1524000" y="2362200"/>
              <a:ext cx="6172200" cy="2976563"/>
              <a:chOff x="1524000" y="2362200"/>
              <a:chExt cx="6172200" cy="2976563"/>
            </a:xfrm>
          </p:grpSpPr>
          <p:sp>
            <p:nvSpPr>
              <p:cNvPr id="45070" name="TextBox 9"/>
              <p:cNvSpPr txBox="1">
                <a:spLocks noChangeArrowheads="1"/>
              </p:cNvSpPr>
              <p:nvPr/>
            </p:nvSpPr>
            <p:spPr bwMode="auto">
              <a:xfrm>
                <a:off x="5410200" y="2438400"/>
                <a:ext cx="1676400" cy="461963"/>
              </a:xfrm>
              <a:prstGeom prst="rect">
                <a:avLst/>
              </a:prstGeom>
              <a:noFill/>
              <a:ln w="9525">
                <a:noFill/>
                <a:miter lim="800000"/>
                <a:headEnd/>
                <a:tailEnd/>
              </a:ln>
            </p:spPr>
            <p:txBody>
              <a:bodyPr>
                <a:spAutoFit/>
              </a:bodyPr>
              <a:lstStyle/>
              <a:p>
                <a:r>
                  <a:rPr lang="es-PR" sz="2400"/>
                  <a:t>Físico</a:t>
                </a:r>
              </a:p>
            </p:txBody>
          </p:sp>
          <p:sp>
            <p:nvSpPr>
              <p:cNvPr id="45071" name="TextBox 10"/>
              <p:cNvSpPr txBox="1">
                <a:spLocks noChangeArrowheads="1"/>
              </p:cNvSpPr>
              <p:nvPr/>
            </p:nvSpPr>
            <p:spPr bwMode="auto">
              <a:xfrm>
                <a:off x="2286000" y="2362200"/>
                <a:ext cx="1295400" cy="461963"/>
              </a:xfrm>
              <a:prstGeom prst="rect">
                <a:avLst/>
              </a:prstGeom>
              <a:noFill/>
              <a:ln w="9525">
                <a:noFill/>
                <a:miter lim="800000"/>
                <a:headEnd/>
                <a:tailEnd/>
              </a:ln>
            </p:spPr>
            <p:txBody>
              <a:bodyPr>
                <a:spAutoFit/>
              </a:bodyPr>
              <a:lstStyle/>
              <a:p>
                <a:r>
                  <a:rPr lang="es-PR" sz="2400"/>
                  <a:t>Salud</a:t>
                </a:r>
              </a:p>
            </p:txBody>
          </p:sp>
          <p:sp>
            <p:nvSpPr>
              <p:cNvPr id="45072" name="TextBox 11"/>
              <p:cNvSpPr txBox="1">
                <a:spLocks noChangeArrowheads="1"/>
              </p:cNvSpPr>
              <p:nvPr/>
            </p:nvSpPr>
            <p:spPr bwMode="auto">
              <a:xfrm>
                <a:off x="2819400" y="3429000"/>
                <a:ext cx="1981200" cy="830263"/>
              </a:xfrm>
              <a:prstGeom prst="rect">
                <a:avLst/>
              </a:prstGeom>
              <a:noFill/>
              <a:ln w="9525">
                <a:noFill/>
                <a:miter lim="800000"/>
                <a:headEnd/>
                <a:tailEnd/>
              </a:ln>
            </p:spPr>
            <p:txBody>
              <a:bodyPr>
                <a:spAutoFit/>
              </a:bodyPr>
              <a:lstStyle/>
              <a:p>
                <a:pPr algn="ctr"/>
                <a:r>
                  <a:rPr lang="es-PR" sz="2400"/>
                  <a:t>Toxicidad  Aguda</a:t>
                </a:r>
              </a:p>
            </p:txBody>
          </p:sp>
          <p:sp>
            <p:nvSpPr>
              <p:cNvPr id="45073" name="TextBox 12"/>
              <p:cNvSpPr txBox="1">
                <a:spLocks noChangeArrowheads="1"/>
              </p:cNvSpPr>
              <p:nvPr/>
            </p:nvSpPr>
            <p:spPr bwMode="auto">
              <a:xfrm>
                <a:off x="1981200" y="4876800"/>
                <a:ext cx="2209800" cy="461963"/>
              </a:xfrm>
              <a:prstGeom prst="rect">
                <a:avLst/>
              </a:prstGeom>
              <a:noFill/>
              <a:ln w="9525">
                <a:noFill/>
                <a:miter lim="800000"/>
                <a:headEnd/>
                <a:tailEnd/>
              </a:ln>
            </p:spPr>
            <p:txBody>
              <a:bodyPr>
                <a:spAutoFit/>
              </a:bodyPr>
              <a:lstStyle/>
              <a:p>
                <a:r>
                  <a:rPr lang="es-PR" sz="2400"/>
                  <a:t>Categoría  1-4</a:t>
                </a:r>
              </a:p>
            </p:txBody>
          </p:sp>
          <p:sp>
            <p:nvSpPr>
              <p:cNvPr id="45074" name="TextBox 13"/>
              <p:cNvSpPr txBox="1">
                <a:spLocks noChangeArrowheads="1"/>
              </p:cNvSpPr>
              <p:nvPr/>
            </p:nvSpPr>
            <p:spPr bwMode="auto">
              <a:xfrm>
                <a:off x="5486400" y="3733800"/>
                <a:ext cx="2209800" cy="461963"/>
              </a:xfrm>
              <a:prstGeom prst="rect">
                <a:avLst/>
              </a:prstGeom>
              <a:noFill/>
              <a:ln w="9525">
                <a:noFill/>
                <a:miter lim="800000"/>
                <a:headEnd/>
                <a:tailEnd/>
              </a:ln>
            </p:spPr>
            <p:txBody>
              <a:bodyPr>
                <a:spAutoFit/>
              </a:bodyPr>
              <a:lstStyle/>
              <a:p>
                <a:r>
                  <a:rPr lang="es-PR" sz="2400"/>
                  <a:t>Explosivos </a:t>
                </a:r>
              </a:p>
            </p:txBody>
          </p:sp>
          <p:sp>
            <p:nvSpPr>
              <p:cNvPr id="45075" name="TextBox 14"/>
              <p:cNvSpPr txBox="1">
                <a:spLocks noChangeArrowheads="1"/>
              </p:cNvSpPr>
              <p:nvPr/>
            </p:nvSpPr>
            <p:spPr bwMode="auto">
              <a:xfrm>
                <a:off x="1524000" y="3581400"/>
                <a:ext cx="1066800" cy="461963"/>
              </a:xfrm>
              <a:prstGeom prst="rect">
                <a:avLst/>
              </a:prstGeom>
              <a:noFill/>
              <a:ln w="9525">
                <a:noFill/>
                <a:miter lim="800000"/>
                <a:headEnd/>
                <a:tailEnd/>
              </a:ln>
            </p:spPr>
            <p:txBody>
              <a:bodyPr>
                <a:spAutoFit/>
              </a:bodyPr>
              <a:lstStyle/>
              <a:p>
                <a:r>
                  <a:rPr lang="es-PR" sz="2400"/>
                  <a:t>Piel </a:t>
                </a:r>
              </a:p>
            </p:txBody>
          </p:sp>
          <p:sp>
            <p:nvSpPr>
              <p:cNvPr id="45076" name="TextBox 15"/>
              <p:cNvSpPr txBox="1">
                <a:spLocks noChangeArrowheads="1"/>
              </p:cNvSpPr>
              <p:nvPr/>
            </p:nvSpPr>
            <p:spPr bwMode="auto">
              <a:xfrm>
                <a:off x="4876800" y="4876800"/>
                <a:ext cx="2209800" cy="461963"/>
              </a:xfrm>
              <a:prstGeom prst="rect">
                <a:avLst/>
              </a:prstGeom>
              <a:noFill/>
              <a:ln w="9525">
                <a:noFill/>
                <a:miter lim="800000"/>
                <a:headEnd/>
                <a:tailEnd/>
              </a:ln>
            </p:spPr>
            <p:txBody>
              <a:bodyPr>
                <a:spAutoFit/>
              </a:bodyPr>
              <a:lstStyle/>
              <a:p>
                <a:r>
                  <a:rPr lang="es-PR" sz="2400"/>
                  <a:t>Categoría  1-6</a:t>
                </a:r>
              </a:p>
            </p:txBody>
          </p:sp>
        </p:grpSp>
        <p:grpSp>
          <p:nvGrpSpPr>
            <p:cNvPr id="45064" name="Group 24"/>
            <p:cNvGrpSpPr>
              <a:grpSpLocks/>
            </p:cNvGrpSpPr>
            <p:nvPr/>
          </p:nvGrpSpPr>
          <p:grpSpPr bwMode="auto">
            <a:xfrm>
              <a:off x="2438400" y="2819400"/>
              <a:ext cx="4038600" cy="2133600"/>
              <a:chOff x="2438400" y="2819400"/>
              <a:chExt cx="4038600" cy="2133600"/>
            </a:xfrm>
          </p:grpSpPr>
          <p:cxnSp>
            <p:nvCxnSpPr>
              <p:cNvPr id="18" name="Straight Arrow Connector 17"/>
              <p:cNvCxnSpPr/>
              <p:nvPr/>
            </p:nvCxnSpPr>
            <p:spPr>
              <a:xfrm>
                <a:off x="6400800" y="2971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7000" y="41910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28194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43434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38400" y="29718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45062" name="TextBox 22"/>
          <p:cNvSpPr txBox="1">
            <a:spLocks noChangeArrowheads="1"/>
          </p:cNvSpPr>
          <p:nvPr/>
        </p:nvSpPr>
        <p:spPr bwMode="auto">
          <a:xfrm>
            <a:off x="609600" y="5181600"/>
            <a:ext cx="7696200" cy="923925"/>
          </a:xfrm>
          <a:prstGeom prst="rect">
            <a:avLst/>
          </a:prstGeom>
          <a:noFill/>
          <a:ln w="9525">
            <a:noFill/>
            <a:miter lim="800000"/>
            <a:headEnd/>
            <a:tailEnd/>
          </a:ln>
        </p:spPr>
        <p:txBody>
          <a:bodyPr>
            <a:spAutoFit/>
          </a:bodyPr>
          <a:lstStyle/>
          <a:p>
            <a:r>
              <a:rPr lang="es-PR" dirty="0"/>
              <a:t>Cada elemento es un conjunto de módulos.  Los módulos son las </a:t>
            </a:r>
            <a:r>
              <a:rPr lang="es-PR" i="1" dirty="0"/>
              <a:t>Clases y Categorías de Peligros </a:t>
            </a:r>
            <a:r>
              <a:rPr lang="es-PR" dirty="0"/>
              <a:t>y cada autoridad </a:t>
            </a:r>
            <a:r>
              <a:rPr lang="es-PR" i="1" dirty="0"/>
              <a:t>adopta</a:t>
            </a:r>
            <a:r>
              <a:rPr lang="es-PR" dirty="0"/>
              <a:t> las que le son aplicables a su sector particular.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sldNum" sz="quarter" idx="4294967295"/>
          </p:nvPr>
        </p:nvSpPr>
        <p:spPr>
          <a:xfrm>
            <a:off x="6553200" y="6400800"/>
            <a:ext cx="2133600" cy="320675"/>
          </a:xfrm>
          <a:prstGeom prst="rect">
            <a:avLst/>
          </a:prstGeom>
          <a:noFill/>
        </p:spPr>
        <p:txBody>
          <a:bodyPr/>
          <a:lstStyle/>
          <a:p>
            <a:fld id="{7496B3F3-395A-4173-B572-AC8FEE4B645E}" type="slidenum">
              <a:rPr lang="en-US" smtClean="0"/>
              <a:pPr/>
              <a:t>16</a:t>
            </a:fld>
            <a:endParaRPr lang="en-US" smtClean="0"/>
          </a:p>
        </p:txBody>
      </p:sp>
      <p:sp>
        <p:nvSpPr>
          <p:cNvPr id="11266" name="Rectangle 3"/>
          <p:cNvSpPr>
            <a:spLocks noGrp="1" noChangeArrowheads="1"/>
          </p:cNvSpPr>
          <p:nvPr>
            <p:ph type="ctrTitle"/>
          </p:nvPr>
        </p:nvSpPr>
        <p:spPr>
          <a:xfrm>
            <a:off x="0" y="1447800"/>
            <a:ext cx="9144000" cy="1470025"/>
          </a:xfrm>
        </p:spPr>
        <p:txBody>
          <a:bodyPr/>
          <a:lstStyle/>
          <a:p>
            <a:pPr eaLnBrk="1" hangingPunct="1">
              <a:defRPr/>
            </a:pPr>
            <a:r>
              <a:rPr lang="es-PR" sz="3200" dirty="0" smtClean="0"/>
              <a:t/>
            </a:r>
            <a:br>
              <a:rPr lang="es-PR" sz="3200" dirty="0" smtClean="0"/>
            </a:br>
            <a:r>
              <a:rPr lang="es-PR" sz="3200" dirty="0" smtClean="0"/>
              <a:t>Comunicación de peligros (HCS) adopta SGA</a:t>
            </a:r>
          </a:p>
        </p:txBody>
      </p:sp>
      <p:sp>
        <p:nvSpPr>
          <p:cNvPr id="47107" name="Rectangle 5"/>
          <p:cNvSpPr>
            <a:spLocks noGrp="1" noChangeArrowheads="1"/>
          </p:cNvSpPr>
          <p:nvPr>
            <p:ph type="subTitle" idx="1"/>
          </p:nvPr>
        </p:nvSpPr>
        <p:spPr>
          <a:xfrm>
            <a:off x="4114800" y="3962400"/>
            <a:ext cx="4572000" cy="685800"/>
          </a:xfrm>
        </p:spPr>
        <p:txBody>
          <a:bodyPr/>
          <a:lstStyle/>
          <a:p>
            <a:pPr eaLnBrk="1" hangingPunct="1"/>
            <a:r>
              <a:rPr lang="es-PR" smtClean="0"/>
              <a:t>¿Afectando qué?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4294967295"/>
          </p:nvPr>
        </p:nvSpPr>
        <p:spPr>
          <a:xfrm>
            <a:off x="6553200" y="6521450"/>
            <a:ext cx="2133600" cy="244475"/>
          </a:xfrm>
          <a:prstGeom prst="rect">
            <a:avLst/>
          </a:prstGeom>
          <a:noFill/>
        </p:spPr>
        <p:txBody>
          <a:bodyPr/>
          <a:lstStyle/>
          <a:p>
            <a:fld id="{E8217803-9C7E-460E-A31C-89E378702945}" type="slidenum">
              <a:rPr lang="en-US" smtClean="0"/>
              <a:pPr/>
              <a:t>17</a:t>
            </a:fld>
            <a:endParaRPr lang="en-US" smtClean="0"/>
          </a:p>
        </p:txBody>
      </p:sp>
      <p:sp>
        <p:nvSpPr>
          <p:cNvPr id="57346" name="Rectangle 2"/>
          <p:cNvSpPr>
            <a:spLocks noGrp="1"/>
          </p:cNvSpPr>
          <p:nvPr>
            <p:ph type="title"/>
          </p:nvPr>
        </p:nvSpPr>
        <p:spPr>
          <a:xfrm>
            <a:off x="914400" y="152400"/>
            <a:ext cx="8001000" cy="744538"/>
          </a:xfrm>
        </p:spPr>
        <p:txBody>
          <a:bodyPr/>
          <a:lstStyle/>
          <a:p>
            <a:pPr algn="r" eaLnBrk="1" hangingPunct="1">
              <a:defRPr/>
            </a:pPr>
            <a:r>
              <a:rPr lang="es-PR" dirty="0" smtClean="0">
                <a:effectLst/>
              </a:rPr>
              <a:t>Sectores Afectados</a:t>
            </a:r>
            <a:endParaRPr lang="es-PR" sz="2500" dirty="0" smtClean="0">
              <a:effectLst/>
            </a:endParaRPr>
          </a:p>
        </p:txBody>
      </p:sp>
      <p:sp>
        <p:nvSpPr>
          <p:cNvPr id="49155" name="Rectangle 3"/>
          <p:cNvSpPr>
            <a:spLocks noGrp="1"/>
          </p:cNvSpPr>
          <p:nvPr>
            <p:ph type="body" idx="1"/>
          </p:nvPr>
        </p:nvSpPr>
        <p:spPr>
          <a:xfrm>
            <a:off x="611188" y="1447800"/>
            <a:ext cx="7651750" cy="4525962"/>
          </a:xfrm>
        </p:spPr>
        <p:txBody>
          <a:bodyPr/>
          <a:lstStyle/>
          <a:p>
            <a:pPr eaLnBrk="1" hangingPunct="1">
              <a:buFont typeface="Wingdings" pitchFamily="2" charset="2"/>
              <a:buNone/>
            </a:pPr>
            <a:r>
              <a:rPr lang="es-PR" dirty="0" smtClean="0">
                <a:solidFill>
                  <a:srgbClr val="FFFF00"/>
                </a:solidFill>
              </a:rPr>
              <a:t> </a:t>
            </a:r>
            <a:r>
              <a:rPr lang="es-PR" dirty="0" smtClean="0"/>
              <a:t>GHS</a:t>
            </a:r>
            <a:r>
              <a:rPr lang="es-PR" dirty="0" smtClean="0">
                <a:solidFill>
                  <a:srgbClr val="FFFF00"/>
                </a:solidFill>
              </a:rPr>
              <a:t> </a:t>
            </a:r>
            <a:r>
              <a:rPr lang="es-PR" dirty="0" smtClean="0"/>
              <a:t>impacta estos sectores:</a:t>
            </a:r>
          </a:p>
          <a:p>
            <a:r>
              <a:rPr lang="es-PR" dirty="0" smtClean="0"/>
              <a:t>Lugar de trabajo</a:t>
            </a:r>
          </a:p>
          <a:p>
            <a:r>
              <a:rPr lang="es-PR" dirty="0" smtClean="0"/>
              <a:t>Los consumidores</a:t>
            </a:r>
          </a:p>
          <a:p>
            <a:r>
              <a:rPr lang="es-PR" dirty="0" smtClean="0"/>
              <a:t>Transporte</a:t>
            </a:r>
          </a:p>
          <a:p>
            <a:r>
              <a:rPr lang="es-PR" dirty="0" smtClean="0"/>
              <a:t>Los servicios de emergencia</a:t>
            </a:r>
          </a:p>
          <a:p>
            <a:pPr lvl="2" eaLnBrk="1" hangingPunct="1">
              <a:buFont typeface="Wingdings" pitchFamily="2" charset="2"/>
              <a:buNone/>
            </a:pPr>
            <a:r>
              <a:rPr lang="es-PR" dirty="0" smtClean="0"/>
              <a:t/>
            </a:r>
            <a:br>
              <a:rPr lang="es-PR" dirty="0" smtClean="0"/>
            </a:br>
            <a:r>
              <a:rPr lang="es-PR" dirty="0" smtClean="0"/>
              <a:t>	</a:t>
            </a:r>
          </a:p>
        </p:txBody>
      </p:sp>
      <p:pic>
        <p:nvPicPr>
          <p:cNvPr id="49156" name="Picture 8" descr="worker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724400"/>
            <a:ext cx="2286000" cy="1849438"/>
          </a:xfrm>
          <a:prstGeom prst="rect">
            <a:avLst/>
          </a:prstGeom>
          <a:noFill/>
          <a:ln w="9525">
            <a:noFill/>
            <a:miter lim="800000"/>
            <a:headEnd/>
            <a:tailEnd/>
          </a:ln>
        </p:spPr>
      </p:pic>
      <p:pic>
        <p:nvPicPr>
          <p:cNvPr id="49157" name="Picture 9" descr="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0" y="5105400"/>
            <a:ext cx="3079750" cy="944563"/>
          </a:xfrm>
          <a:prstGeom prst="rect">
            <a:avLst/>
          </a:prstGeom>
          <a:noFill/>
          <a:ln w="9525">
            <a:noFill/>
            <a:miter lim="800000"/>
            <a:headEnd/>
            <a:tailEnd/>
          </a:ln>
        </p:spPr>
      </p:pic>
      <p:pic>
        <p:nvPicPr>
          <p:cNvPr id="49158" name="Picture 10" descr="careers,emergency responders,employees,environmental clean-up,hazardous material workers,HAZMAT workers,industries,industry,jobs,occupations,people,people at work,persons,protective clothing,safety,vocations,workers,work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4419600"/>
            <a:ext cx="1952625" cy="1952625"/>
          </a:xfrm>
          <a:prstGeom prst="rect">
            <a:avLst/>
          </a:prstGeom>
          <a:noFill/>
          <a:ln w="9525">
            <a:noFill/>
            <a:miter lim="800000"/>
            <a:headEnd/>
            <a:tailEnd/>
          </a:ln>
        </p:spPr>
      </p:pic>
      <p:pic>
        <p:nvPicPr>
          <p:cNvPr id="49159" name="Picture 14" descr="bags,consumers,females,leisure,packages,people,persons,shoppers,shopping,sports,wom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600" y="1828800"/>
            <a:ext cx="2181225" cy="2181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4294967295"/>
          </p:nvPr>
        </p:nvSpPr>
        <p:spPr>
          <a:xfrm>
            <a:off x="6553200" y="6521450"/>
            <a:ext cx="2133600" cy="244475"/>
          </a:xfrm>
          <a:prstGeom prst="rect">
            <a:avLst/>
          </a:prstGeom>
          <a:noFill/>
        </p:spPr>
        <p:txBody>
          <a:bodyPr/>
          <a:lstStyle/>
          <a:p>
            <a:fld id="{8203E02C-05CF-40CE-836E-4990442B9847}" type="slidenum">
              <a:rPr lang="en-US" smtClean="0"/>
              <a:pPr/>
              <a:t>18</a:t>
            </a:fld>
            <a:endParaRPr lang="en-US" smtClean="0"/>
          </a:p>
        </p:txBody>
      </p:sp>
      <p:sp>
        <p:nvSpPr>
          <p:cNvPr id="25603" name="Rectangle 2"/>
          <p:cNvSpPr>
            <a:spLocks noGrp="1" noChangeArrowheads="1"/>
          </p:cNvSpPr>
          <p:nvPr>
            <p:ph type="title"/>
          </p:nvPr>
        </p:nvSpPr>
        <p:spPr>
          <a:xfrm>
            <a:off x="914400" y="228600"/>
            <a:ext cx="8001000" cy="533400"/>
          </a:xfrm>
        </p:spPr>
        <p:txBody>
          <a:bodyPr/>
          <a:lstStyle/>
          <a:p>
            <a:pPr algn="r" eaLnBrk="1" hangingPunct="1">
              <a:defRPr/>
            </a:pPr>
            <a:r>
              <a:rPr lang="es-PR" smtClean="0"/>
              <a:t>Impacto del SGA</a:t>
            </a:r>
          </a:p>
        </p:txBody>
      </p:sp>
      <p:sp>
        <p:nvSpPr>
          <p:cNvPr id="51203" name="Rectangle 3"/>
          <p:cNvSpPr>
            <a:spLocks noGrp="1" noChangeArrowheads="1"/>
          </p:cNvSpPr>
          <p:nvPr>
            <p:ph type="body" idx="1"/>
          </p:nvPr>
        </p:nvSpPr>
        <p:spPr>
          <a:xfrm>
            <a:off x="381000" y="1219200"/>
            <a:ext cx="8458200" cy="4876800"/>
          </a:xfrm>
        </p:spPr>
        <p:txBody>
          <a:bodyPr/>
          <a:lstStyle/>
          <a:p>
            <a:pPr eaLnBrk="1" hangingPunct="1">
              <a:buFont typeface="Wingdings" pitchFamily="2" charset="2"/>
              <a:buNone/>
            </a:pPr>
            <a:r>
              <a:rPr lang="es-PR" sz="2800" dirty="0" smtClean="0"/>
              <a:t>Basado en estos sectores ,el SGA impacta varias agencias en EE.UU:</a:t>
            </a:r>
          </a:p>
          <a:p>
            <a:pPr eaLnBrk="1" hangingPunct="1"/>
            <a:r>
              <a:rPr lang="es-PR" sz="2800" dirty="0" smtClean="0"/>
              <a:t>Agencia de Protección Ambiental (EPA)</a:t>
            </a:r>
          </a:p>
          <a:p>
            <a:pPr lvl="1" eaLnBrk="1" hangingPunct="1"/>
            <a:r>
              <a:rPr lang="es-PR" sz="2400" dirty="0" smtClean="0"/>
              <a:t>Programa de Pesticidas</a:t>
            </a:r>
          </a:p>
          <a:p>
            <a:pPr lvl="1" eaLnBrk="1" hangingPunct="1"/>
            <a:endParaRPr lang="es-PR" sz="2400" dirty="0" smtClean="0"/>
          </a:p>
          <a:p>
            <a:pPr eaLnBrk="1" hangingPunct="1"/>
            <a:r>
              <a:rPr lang="es-PR" sz="2800" dirty="0" err="1" smtClean="0"/>
              <a:t>Consumer</a:t>
            </a:r>
            <a:r>
              <a:rPr lang="es-PR" sz="2800" dirty="0" smtClean="0"/>
              <a:t> </a:t>
            </a:r>
            <a:r>
              <a:rPr lang="es-PR" sz="2800" dirty="0" err="1" smtClean="0"/>
              <a:t>Product</a:t>
            </a:r>
            <a:r>
              <a:rPr lang="es-PR" sz="2800" dirty="0" smtClean="0"/>
              <a:t> Safety </a:t>
            </a:r>
            <a:r>
              <a:rPr lang="es-PR" sz="2800" dirty="0" err="1" smtClean="0"/>
              <a:t>Commission</a:t>
            </a:r>
            <a:r>
              <a:rPr lang="es-PR" sz="2800" dirty="0" smtClean="0"/>
              <a:t> (CPSC)</a:t>
            </a:r>
          </a:p>
          <a:p>
            <a:pPr lvl="1" eaLnBrk="1" hangingPunct="1"/>
            <a:r>
              <a:rPr lang="es-PR" sz="2400" dirty="0" smtClean="0"/>
              <a:t>Usuario final de productos o materiales</a:t>
            </a:r>
          </a:p>
          <a:p>
            <a:pPr lvl="1" eaLnBrk="1" hangingPunct="1"/>
            <a:endParaRPr lang="es-PR" sz="2400" dirty="0" smtClean="0"/>
          </a:p>
          <a:p>
            <a:pPr eaLnBrk="1" hangingPunct="1"/>
            <a:r>
              <a:rPr lang="es-PR" sz="2800" dirty="0" smtClean="0"/>
              <a:t>Departamento de Transportación  (DOT)</a:t>
            </a:r>
          </a:p>
          <a:p>
            <a:pPr lvl="1" eaLnBrk="1" hangingPunct="1"/>
            <a:r>
              <a:rPr lang="es-PR" sz="2400" dirty="0" smtClean="0"/>
              <a:t>Reglamentaciones de Materiales Peligrosos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GHS impact</a:t>
            </a:r>
            <a:endParaRPr lang="en-US" dirty="0"/>
          </a:p>
        </p:txBody>
      </p:sp>
      <p:sp>
        <p:nvSpPr>
          <p:cNvPr id="53249" name="Rectangle 3"/>
          <p:cNvSpPr>
            <a:spLocks noGrp="1" noChangeArrowheads="1"/>
          </p:cNvSpPr>
          <p:nvPr>
            <p:ph type="sldNum" sz="quarter" idx="4294967295"/>
          </p:nvPr>
        </p:nvSpPr>
        <p:spPr>
          <a:xfrm>
            <a:off x="7010400" y="6521450"/>
            <a:ext cx="2133600" cy="244475"/>
          </a:xfrm>
          <a:prstGeom prst="rect">
            <a:avLst/>
          </a:prstGeom>
          <a:noFill/>
        </p:spPr>
        <p:txBody>
          <a:bodyPr/>
          <a:lstStyle/>
          <a:p>
            <a:fld id="{2BAADB40-02A3-4C17-8C77-8EE8C8AE366F}" type="slidenum">
              <a:rPr lang="en-US" smtClean="0"/>
              <a:pPr/>
              <a:t>19</a:t>
            </a:fld>
            <a:endParaRPr lang="en-US" smtClean="0"/>
          </a:p>
        </p:txBody>
      </p:sp>
      <p:sp>
        <p:nvSpPr>
          <p:cNvPr id="53250" name="Rectangle 3"/>
          <p:cNvSpPr>
            <a:spLocks noGrp="1" noChangeArrowheads="1"/>
          </p:cNvSpPr>
          <p:nvPr>
            <p:ph type="body" idx="4294967295"/>
          </p:nvPr>
        </p:nvSpPr>
        <p:spPr>
          <a:xfrm>
            <a:off x="228600" y="914400"/>
            <a:ext cx="8915400" cy="5943600"/>
          </a:xfrm>
          <a:prstGeom prst="rect">
            <a:avLst/>
          </a:prstGeom>
        </p:spPr>
        <p:txBody>
          <a:bodyPr/>
          <a:lstStyle/>
          <a:p>
            <a:pPr eaLnBrk="1" hangingPunct="1"/>
            <a:r>
              <a:rPr lang="es-PR" sz="2800" dirty="0" smtClean="0"/>
              <a:t>Administración de Seguridad y Salud Ocupacional (OSHA)</a:t>
            </a:r>
          </a:p>
          <a:p>
            <a:pPr lvl="1" eaLnBrk="1" hangingPunct="1"/>
            <a:r>
              <a:rPr lang="es-PR" sz="2400" dirty="0" smtClean="0"/>
              <a:t>Bajo HAZCOM, OSHA tiene más requisitos  que le afectan por el SGA que cualquier otra agencia en  EE.UU.</a:t>
            </a:r>
          </a:p>
          <a:p>
            <a:pPr lvl="2" eaLnBrk="1" hangingPunct="1"/>
            <a:r>
              <a:rPr lang="es-PR" sz="2000" dirty="0" smtClean="0"/>
              <a:t>Peligros,  </a:t>
            </a:r>
          </a:p>
          <a:p>
            <a:pPr lvl="2" eaLnBrk="1" hangingPunct="1"/>
            <a:r>
              <a:rPr lang="es-PR" sz="2000" dirty="0" smtClean="0"/>
              <a:t>Etiquetas, </a:t>
            </a:r>
          </a:p>
          <a:p>
            <a:pPr lvl="2" eaLnBrk="1" hangingPunct="1"/>
            <a:r>
              <a:rPr lang="es-PR" sz="2000" dirty="0" smtClean="0"/>
              <a:t>Fichas de Datos de Seguridad, </a:t>
            </a:r>
          </a:p>
          <a:p>
            <a:pPr lvl="2" eaLnBrk="1" hangingPunct="1"/>
            <a:r>
              <a:rPr lang="es-PR" sz="2000" dirty="0" smtClean="0"/>
              <a:t>Adiestramiento</a:t>
            </a:r>
          </a:p>
          <a:p>
            <a:pPr lvl="1" eaLnBrk="1" hangingPunct="1"/>
            <a:endParaRPr lang="es-PR" dirty="0" smtClean="0"/>
          </a:p>
          <a:p>
            <a:r>
              <a:rPr lang="es-PR" sz="2600" dirty="0" smtClean="0"/>
              <a:t>Impacto principal está en la Norma de Comunicación de Peligros (HCS), que abarca 945,000 productos químicos peligrosos y 7  millones de lugares de trabajo</a:t>
            </a:r>
          </a:p>
          <a:p>
            <a:pPr lvl="2" eaLnBrk="1" hangingPunct="1"/>
            <a:endParaRPr lang="es-PR" sz="2000" dirty="0" smtClean="0"/>
          </a:p>
        </p:txBody>
      </p:sp>
      <p:pic>
        <p:nvPicPr>
          <p:cNvPr id="53251" name="Picture 5" descr="G:\Documents\Microsoft Clip Organizer\flasks.wmf" title="Picture of chemic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2743200"/>
            <a:ext cx="2190750" cy="1819275"/>
          </a:xfrm>
          <a:prstGeom prst="rect">
            <a:avLst/>
          </a:prstGeom>
          <a:noFill/>
          <a:ln w="9525">
            <a:noFill/>
            <a:miter lim="800000"/>
            <a:headEnd/>
            <a:tailEnd/>
          </a:ln>
        </p:spPr>
      </p:pic>
      <p:sp>
        <p:nvSpPr>
          <p:cNvPr id="6" name="Rectangle 2"/>
          <p:cNvSpPr txBox="1">
            <a:spLocks noChangeArrowheads="1"/>
          </p:cNvSpPr>
          <p:nvPr/>
        </p:nvSpPr>
        <p:spPr>
          <a:xfrm>
            <a:off x="914400" y="228600"/>
            <a:ext cx="8001000" cy="533400"/>
          </a:xfrm>
          <a:prstGeom prst="rect">
            <a:avLst/>
          </a:prstGeom>
        </p:spPr>
        <p:txBody>
          <a:bodyPr/>
          <a:lstStyle/>
          <a:p>
            <a:pPr algn="r">
              <a:defRPr/>
            </a:pPr>
            <a:r>
              <a:rPr lang="es-PR" sz="3600" kern="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j-lt"/>
                <a:ea typeface="+mj-ea"/>
                <a:cs typeface="+mj-cs"/>
              </a:rPr>
              <a:t>Impacto del SGA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04800"/>
            <a:ext cx="6858000" cy="533400"/>
          </a:xfr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Auspicio</a:t>
            </a:r>
          </a:p>
        </p:txBody>
      </p:sp>
      <p:sp>
        <p:nvSpPr>
          <p:cNvPr id="18434" name="Rectangle 3"/>
          <p:cNvSpPr>
            <a:spLocks noGrp="1" noChangeArrowheads="1"/>
          </p:cNvSpPr>
          <p:nvPr>
            <p:ph idx="1"/>
          </p:nvPr>
        </p:nvSpPr>
        <p:spPr>
          <a:xfrm>
            <a:off x="-152400" y="1143000"/>
            <a:ext cx="9296400" cy="4987925"/>
          </a:xfrm>
        </p:spPr>
        <p:txBody>
          <a:bodyPr/>
          <a:lstStyle/>
          <a:p>
            <a:pPr algn="ctr" eaLnBrk="1" hangingPunct="1">
              <a:buFont typeface="Wingdings" pitchFamily="2" charset="2"/>
              <a:buNone/>
            </a:pPr>
            <a:r>
              <a:rPr lang="es-PR" sz="2400" b="1" dirty="0" smtClean="0"/>
              <a:t>Departamento del Trabajo de Estados Unidos</a:t>
            </a:r>
          </a:p>
          <a:p>
            <a:pPr algn="ctr" eaLnBrk="1" hangingPunct="1">
              <a:buFont typeface="Wingdings" pitchFamily="2" charset="2"/>
              <a:buNone/>
            </a:pPr>
            <a:r>
              <a:rPr lang="es-PR" sz="2400" b="1" dirty="0" smtClean="0"/>
              <a:t>Administración de Salud y Seguridad Ocupacional (OSHA)</a:t>
            </a:r>
          </a:p>
          <a:p>
            <a:pPr algn="ctr" eaLnBrk="1" hangingPunct="1">
              <a:buFont typeface="Wingdings" pitchFamily="2" charset="2"/>
              <a:buNone/>
            </a:pPr>
            <a:r>
              <a:rPr lang="es-PR" sz="2400" b="1" dirty="0" smtClean="0"/>
              <a:t>Subvención </a:t>
            </a:r>
            <a:r>
              <a:rPr lang="es-PR" sz="2400" b="1" dirty="0" err="1" smtClean="0"/>
              <a:t>Susan</a:t>
            </a:r>
            <a:r>
              <a:rPr lang="es-PR" sz="2400" b="1" dirty="0" smtClean="0"/>
              <a:t> </a:t>
            </a:r>
            <a:r>
              <a:rPr lang="es-PR" sz="2400" b="1" dirty="0" err="1" smtClean="0"/>
              <a:t>Harwood</a:t>
            </a:r>
            <a:endParaRPr lang="es-PR" sz="2400" b="1" dirty="0" smtClean="0"/>
          </a:p>
          <a:p>
            <a:pPr algn="ctr" eaLnBrk="1" hangingPunct="1">
              <a:buFont typeface="Wingdings" pitchFamily="2" charset="2"/>
              <a:buNone/>
            </a:pPr>
            <a:endParaRPr lang="en-US" sz="2400" b="1" dirty="0" smtClean="0"/>
          </a:p>
          <a:p>
            <a:pPr algn="ctr">
              <a:buNone/>
            </a:pPr>
            <a:r>
              <a:rPr lang="en-US" sz="2400" dirty="0" smtClean="0"/>
              <a:t>	</a:t>
            </a:r>
            <a:r>
              <a:rPr lang="es-PR" sz="2400" dirty="0" smtClean="0"/>
              <a:t>Este material fue producido bajo la subvención </a:t>
            </a:r>
            <a:r>
              <a:rPr lang="es-PR" sz="2400" dirty="0" err="1" smtClean="0"/>
              <a:t>Susan</a:t>
            </a:r>
            <a:r>
              <a:rPr lang="es-PR" sz="2400" dirty="0" smtClean="0"/>
              <a:t> </a:t>
            </a:r>
            <a:r>
              <a:rPr lang="es-PR" sz="2400" dirty="0" err="1" smtClean="0"/>
              <a:t>Harwood</a:t>
            </a:r>
            <a:r>
              <a:rPr lang="es-PR" sz="2400" dirty="0" smtClean="0"/>
              <a:t> número </a:t>
            </a:r>
            <a:r>
              <a:rPr lang="en-US" sz="2400" dirty="0" smtClean="0">
                <a:solidFill>
                  <a:srgbClr val="000000"/>
                </a:solidFill>
                <a:latin typeface="Arial" panose="020B0604020202020204" pitchFamily="34" charset="0"/>
                <a:ea typeface="Times New Roman"/>
                <a:cs typeface="Arial" panose="020B0604020202020204" pitchFamily="34" charset="0"/>
              </a:rPr>
              <a:t>SH-24928-SH3 </a:t>
            </a:r>
            <a:r>
              <a:rPr lang="es-PR" sz="2400" dirty="0" smtClean="0"/>
              <a:t>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la aprobación por el Gobierno de los EE.UU..</a:t>
            </a:r>
          </a:p>
          <a:p>
            <a:pPr>
              <a:buFont typeface="Arial" charset="0"/>
              <a:buNone/>
            </a:pPr>
            <a:endParaRPr lang="en-US" sz="2400" dirty="0" smtClean="0"/>
          </a:p>
          <a:p>
            <a:pPr>
              <a:buFont typeface="Arial" charset="0"/>
              <a:buNone/>
            </a:pPr>
            <a:endParaRPr lang="en-US" sz="2400" dirty="0" smtClean="0"/>
          </a:p>
          <a:p>
            <a:pPr algn="ctr" eaLnBrk="1" hangingPunct="1">
              <a:buFont typeface="Wingdings" pitchFamily="2" charset="2"/>
              <a:buNone/>
            </a:pPr>
            <a:endParaRPr lang="en-US" sz="24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4294967295"/>
          </p:nvPr>
        </p:nvSpPr>
        <p:spPr>
          <a:xfrm>
            <a:off x="6553200" y="6521450"/>
            <a:ext cx="2133600" cy="244475"/>
          </a:xfrm>
          <a:prstGeom prst="rect">
            <a:avLst/>
          </a:prstGeom>
          <a:noFill/>
        </p:spPr>
        <p:txBody>
          <a:bodyPr/>
          <a:lstStyle/>
          <a:p>
            <a:fld id="{D2485228-FF12-4B27-8980-BB756ABFD4EE}" type="slidenum">
              <a:rPr lang="en-US" smtClean="0"/>
              <a:pPr/>
              <a:t>20</a:t>
            </a:fld>
            <a:endParaRPr lang="en-US" smtClean="0"/>
          </a:p>
        </p:txBody>
      </p:sp>
      <p:sp>
        <p:nvSpPr>
          <p:cNvPr id="2" name="Title 1"/>
          <p:cNvSpPr>
            <a:spLocks noGrp="1"/>
          </p:cNvSpPr>
          <p:nvPr>
            <p:ph type="title"/>
          </p:nvPr>
        </p:nvSpPr>
        <p:spPr>
          <a:xfrm>
            <a:off x="0" y="152400"/>
            <a:ext cx="9144000" cy="1066800"/>
          </a:xfrm>
        </p:spPr>
        <p:txBody>
          <a:bodyPr/>
          <a:lstStyle/>
          <a:p>
            <a:pPr algn="r" eaLnBrk="1" hangingPunct="1">
              <a:defRPr/>
            </a:pPr>
            <a:r>
              <a:rPr lang="es-PR" dirty="0" smtClean="0">
                <a:effectLst/>
              </a:rPr>
              <a:t>Historia del HCS</a:t>
            </a:r>
            <a:r>
              <a:rPr lang="es-PR" dirty="0" smtClean="0">
                <a:latin typeface="Times New Roman" pitchFamily="18" charset="0"/>
              </a:rPr>
              <a:t/>
            </a:r>
            <a:br>
              <a:rPr lang="es-PR" dirty="0" smtClean="0">
                <a:latin typeface="Times New Roman" pitchFamily="18" charset="0"/>
              </a:rPr>
            </a:br>
            <a:endParaRPr lang="es-PR" dirty="0"/>
          </a:p>
        </p:txBody>
      </p:sp>
      <p:sp>
        <p:nvSpPr>
          <p:cNvPr id="55299" name="Rectangle 4"/>
          <p:cNvSpPr>
            <a:spLocks noGrp="1" noChangeArrowheads="1"/>
          </p:cNvSpPr>
          <p:nvPr>
            <p:ph idx="1"/>
          </p:nvPr>
        </p:nvSpPr>
        <p:spPr bwMode="auto">
          <a:xfrm>
            <a:off x="457200" y="685800"/>
            <a:ext cx="8382000" cy="5608638"/>
          </a:xfrm>
        </p:spPr>
        <p:txBody>
          <a:bodyPr lIns="92075" tIns="46038" rIns="92075" bIns="46038">
            <a:spAutoFit/>
          </a:bodyPr>
          <a:lstStyle/>
          <a:p>
            <a:r>
              <a:rPr lang="es-PR" sz="2800" dirty="0" smtClean="0"/>
              <a:t>Primera publicación en Nov.1983. Sólo cubría sector de manufactura. Regla final fue publicada en agosto 1987. Cubría todos los empleadores, excepto la industria de la construcción (temporal)</a:t>
            </a:r>
          </a:p>
          <a:p>
            <a:pPr>
              <a:buFont typeface="Wingdings" pitchFamily="2" charset="2"/>
              <a:buNone/>
            </a:pPr>
            <a:endParaRPr lang="es-PR" sz="2800" dirty="0" smtClean="0">
              <a:solidFill>
                <a:srgbClr val="000000"/>
              </a:solidFill>
            </a:endParaRPr>
          </a:p>
          <a:p>
            <a:r>
              <a:rPr lang="es-PR" sz="2800" dirty="0" smtClean="0"/>
              <a:t>En febrero  1990, el Tribunal Supremo decide  hacer cumplir todas las disposiciones en todos los segmentos industriales.</a:t>
            </a:r>
          </a:p>
          <a:p>
            <a:endParaRPr lang="es-PR" sz="2800" dirty="0" smtClean="0"/>
          </a:p>
          <a:p>
            <a:r>
              <a:rPr lang="es-PR" sz="2800" dirty="0" smtClean="0"/>
              <a:t>En febrero 1994, se publica la regla final, incluyendo modificaciones técnicas y cambios menores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4294967295"/>
          </p:nvPr>
        </p:nvSpPr>
        <p:spPr>
          <a:xfrm>
            <a:off x="6553200" y="6521450"/>
            <a:ext cx="2133600" cy="244475"/>
          </a:xfrm>
          <a:prstGeom prst="rect">
            <a:avLst/>
          </a:prstGeom>
          <a:noFill/>
        </p:spPr>
        <p:txBody>
          <a:bodyPr/>
          <a:lstStyle/>
          <a:p>
            <a:fld id="{00B58382-6916-41C4-97B3-7F3159C3C22D}" type="slidenum">
              <a:rPr lang="en-US" smtClean="0"/>
              <a:pPr/>
              <a:t>21</a:t>
            </a:fld>
            <a:endParaRPr lang="en-US" smtClean="0"/>
          </a:p>
        </p:txBody>
      </p:sp>
      <p:sp>
        <p:nvSpPr>
          <p:cNvPr id="2" name="Title 1"/>
          <p:cNvSpPr>
            <a:spLocks noGrp="1"/>
          </p:cNvSpPr>
          <p:nvPr>
            <p:ph type="title"/>
          </p:nvPr>
        </p:nvSpPr>
        <p:spPr>
          <a:xfrm>
            <a:off x="1981200" y="304800"/>
            <a:ext cx="6858000" cy="533400"/>
          </a:xfrm>
        </p:spPr>
        <p:txBody>
          <a:bodyPr/>
          <a:lstStyle/>
          <a:p>
            <a:pPr algn="r" eaLnBrk="1" hangingPunct="1">
              <a:defRPr/>
            </a:pPr>
            <a:r>
              <a:rPr lang="en-US" dirty="0" smtClean="0"/>
              <a:t>Marco de HCS</a:t>
            </a:r>
            <a:endParaRPr lang="en-US" dirty="0"/>
          </a:p>
        </p:txBody>
      </p:sp>
      <p:sp>
        <p:nvSpPr>
          <p:cNvPr id="57347" name="Content Placeholder 2"/>
          <p:cNvSpPr>
            <a:spLocks noGrp="1"/>
          </p:cNvSpPr>
          <p:nvPr>
            <p:ph idx="1"/>
          </p:nvPr>
        </p:nvSpPr>
        <p:spPr/>
        <p:txBody>
          <a:bodyPr/>
          <a:lstStyle/>
          <a:p>
            <a:r>
              <a:rPr lang="es-ES" dirty="0" smtClean="0"/>
              <a:t>Propósito - asegurar que los peligros de todas los productos químicos producidos o importados sean evaluados, y que la información sobre sus peligros se transmita a los empleadores y empleados.</a:t>
            </a:r>
            <a:br>
              <a:rPr lang="es-ES" dirty="0" smtClean="0"/>
            </a:br>
            <a:r>
              <a:rPr lang="es-ES" dirty="0" smtClean="0"/>
              <a:t/>
            </a:r>
            <a:br>
              <a:rPr lang="es-ES" dirty="0" smtClean="0"/>
            </a:br>
            <a:r>
              <a:rPr lang="es-ES" dirty="0" smtClean="0"/>
              <a:t>Alcance - lugares de trabajo donde los empleados pueden estar expuestos a productos químicos peligrosos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4294967295"/>
          </p:nvPr>
        </p:nvSpPr>
        <p:spPr>
          <a:xfrm>
            <a:off x="6553200" y="6521450"/>
            <a:ext cx="2133600" cy="244475"/>
          </a:xfrm>
          <a:prstGeom prst="rect">
            <a:avLst/>
          </a:prstGeom>
          <a:noFill/>
        </p:spPr>
        <p:txBody>
          <a:bodyPr/>
          <a:lstStyle/>
          <a:p>
            <a:fld id="{6731E7C7-85AD-495F-9DEB-9BA0FD733F71}" type="slidenum">
              <a:rPr lang="en-US" smtClean="0"/>
              <a:pPr/>
              <a:t>22</a:t>
            </a:fld>
            <a:endParaRPr lang="en-US" smtClean="0"/>
          </a:p>
        </p:txBody>
      </p:sp>
      <p:sp>
        <p:nvSpPr>
          <p:cNvPr id="2" name="Title 1"/>
          <p:cNvSpPr>
            <a:spLocks noGrp="1"/>
          </p:cNvSpPr>
          <p:nvPr>
            <p:ph type="title"/>
          </p:nvPr>
        </p:nvSpPr>
        <p:spPr>
          <a:xfrm>
            <a:off x="1447800" y="206375"/>
            <a:ext cx="7391400" cy="479426"/>
          </a:xfrm>
        </p:spPr>
        <p:txBody>
          <a:bodyPr/>
          <a:lstStyle/>
          <a:p>
            <a:pPr algn="r" eaLnBrk="1" hangingPunct="1">
              <a:defRPr/>
            </a:pPr>
            <a:r>
              <a:rPr lang="en-US" dirty="0" smtClean="0"/>
              <a:t> Marco </a:t>
            </a:r>
            <a:r>
              <a:rPr lang="en-US" dirty="0" smtClean="0"/>
              <a:t>de HCS</a:t>
            </a:r>
            <a:endParaRPr lang="en-US" dirty="0"/>
          </a:p>
        </p:txBody>
      </p:sp>
      <p:sp>
        <p:nvSpPr>
          <p:cNvPr id="35844" name="Content Placeholder 2"/>
          <p:cNvSpPr>
            <a:spLocks noGrp="1"/>
          </p:cNvSpPr>
          <p:nvPr>
            <p:ph idx="1"/>
          </p:nvPr>
        </p:nvSpPr>
        <p:spPr>
          <a:xfrm>
            <a:off x="304800" y="914400"/>
            <a:ext cx="8610600" cy="5562600"/>
          </a:xfrm>
        </p:spPr>
        <p:txBody>
          <a:bodyPr/>
          <a:lstStyle/>
          <a:p>
            <a:pPr marL="514350" indent="-514350">
              <a:defRPr/>
            </a:pPr>
            <a:r>
              <a:rPr lang="es-ES" dirty="0" smtClean="0"/>
              <a:t>¿Cómo? – Trasmitiendo Información por medio de un programa de comunicación de peligros completo que incluye:</a:t>
            </a:r>
          </a:p>
          <a:p>
            <a:pPr marL="914400" lvl="1" indent="-514350">
              <a:defRPr/>
            </a:pPr>
            <a:r>
              <a:rPr lang="es-ES" dirty="0" smtClean="0"/>
              <a:t>Lista de productos químicos peligrosos presentes</a:t>
            </a:r>
          </a:p>
          <a:p>
            <a:pPr marL="914400" lvl="1" indent="-514350">
              <a:defRPr/>
            </a:pPr>
            <a:r>
              <a:rPr lang="es-ES" dirty="0" smtClean="0"/>
              <a:t>Recipiente etiquetado y otras formas de advertencia,</a:t>
            </a:r>
          </a:p>
          <a:p>
            <a:pPr marL="914400" lvl="1" indent="-514350">
              <a:defRPr/>
            </a:pPr>
            <a:r>
              <a:rPr lang="es-ES" dirty="0" smtClean="0"/>
              <a:t>Fichas de Datos de Seguridad de los materiales y</a:t>
            </a:r>
          </a:p>
          <a:p>
            <a:pPr marL="914400" lvl="1" indent="-514350">
              <a:defRPr/>
            </a:pPr>
            <a:r>
              <a:rPr lang="es-ES" dirty="0" smtClean="0"/>
              <a:t>Adiestramiento de los empleados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7315200" cy="434975"/>
          </a:xfrm>
        </p:spPr>
        <p:txBody>
          <a:bodyPr/>
          <a:lstStyle/>
          <a:p>
            <a:pPr algn="r">
              <a:defRPr/>
            </a:pPr>
            <a:r>
              <a:rPr lang="es-PR" smtClean="0"/>
              <a:t>  Responsabilidades bajo HCS</a:t>
            </a:r>
            <a:endParaRPr lang="es-PR"/>
          </a:p>
        </p:txBody>
      </p:sp>
      <p:sp>
        <p:nvSpPr>
          <p:cNvPr id="61442" name="Content Placeholder 2"/>
          <p:cNvSpPr>
            <a:spLocks noGrp="1"/>
          </p:cNvSpPr>
          <p:nvPr>
            <p:ph idx="1"/>
          </p:nvPr>
        </p:nvSpPr>
        <p:spPr>
          <a:xfrm>
            <a:off x="76200" y="990600"/>
            <a:ext cx="8991600" cy="5410200"/>
          </a:xfrm>
        </p:spPr>
        <p:txBody>
          <a:bodyPr/>
          <a:lstStyle/>
          <a:p>
            <a:r>
              <a:rPr lang="es-PR" sz="2600" dirty="0" smtClean="0"/>
              <a:t>OSHA requiere que los fabricantes e importadores evalúen los peligros relacionados con los productos químicos que producen o importan. </a:t>
            </a:r>
          </a:p>
          <a:p>
            <a:pPr lvl="1"/>
            <a:r>
              <a:rPr lang="es-PR" sz="2400" dirty="0" smtClean="0"/>
              <a:t> Esta evaluación será cambiada a una clasificación de riesgo</a:t>
            </a:r>
          </a:p>
          <a:p>
            <a:pPr lvl="1"/>
            <a:endParaRPr lang="es-PR" dirty="0" smtClean="0"/>
          </a:p>
          <a:p>
            <a:r>
              <a:rPr lang="es-PR" sz="2600" dirty="0" smtClean="0"/>
              <a:t>Los patronos están obligados a informar a sus empleados sobre peligros relacionados con aquellos productos químicos  a los que puedan exponerse y las medidas correspondientes de protección. </a:t>
            </a:r>
          </a:p>
          <a:p>
            <a:pPr lvl="1"/>
            <a:r>
              <a:rPr lang="es-PR" sz="2400" dirty="0" smtClean="0"/>
              <a:t>Cambios a etiquetas y  fichas de datos de seguridad </a:t>
            </a:r>
          </a:p>
          <a:p>
            <a:pPr lvl="1"/>
            <a:r>
              <a:rPr lang="es-PR" sz="2400" dirty="0" smtClean="0"/>
              <a:t>Adiestramiento  - incluir los elementos  adoptados del SGA</a:t>
            </a:r>
          </a:p>
        </p:txBody>
      </p:sp>
      <p:sp>
        <p:nvSpPr>
          <p:cNvPr id="61443" name="Slide Number Placeholder 3"/>
          <p:cNvSpPr>
            <a:spLocks noGrp="1"/>
          </p:cNvSpPr>
          <p:nvPr>
            <p:ph type="sldNum" sz="quarter" idx="4294967295"/>
          </p:nvPr>
        </p:nvSpPr>
        <p:spPr>
          <a:xfrm>
            <a:off x="6553200" y="6521450"/>
            <a:ext cx="2133600" cy="244475"/>
          </a:xfrm>
          <a:prstGeom prst="rect">
            <a:avLst/>
          </a:prstGeom>
          <a:noFill/>
        </p:spPr>
        <p:txBody>
          <a:bodyPr/>
          <a:lstStyle/>
          <a:p>
            <a:fld id="{78E3A1D7-D058-4F63-9F2A-A11A43F86240}"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FA973530-701E-464B-A889-0F210F6E0136}" type="slidenum">
              <a:rPr lang="en-US" smtClean="0"/>
              <a:pPr/>
              <a:t>24</a:t>
            </a:fld>
            <a:endParaRPr lang="en-US" smtClean="0"/>
          </a:p>
        </p:txBody>
      </p:sp>
      <p:sp>
        <p:nvSpPr>
          <p:cNvPr id="210946" name="Rectangle 2"/>
          <p:cNvSpPr>
            <a:spLocks noGrp="1"/>
          </p:cNvSpPr>
          <p:nvPr>
            <p:ph type="title" idx="4294967295"/>
          </p:nvPr>
        </p:nvSpPr>
        <p:spPr>
          <a:xfrm>
            <a:off x="1143000" y="0"/>
            <a:ext cx="7618412" cy="106362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Elementos principales de SGA</a:t>
            </a:r>
            <a:endParaRPr lang="es-PR" sz="2500" dirty="0" smtClean="0">
              <a:ln w="18415" cmpd="sng">
                <a:solidFill>
                  <a:sysClr val="windowText" lastClr="000000"/>
                </a:solidFill>
                <a:prstDash val="solid"/>
              </a:ln>
              <a:solidFill>
                <a:sysClr val="windowText" lastClr="000000"/>
              </a:solidFill>
            </a:endParaRPr>
          </a:p>
        </p:txBody>
      </p:sp>
      <p:sp>
        <p:nvSpPr>
          <p:cNvPr id="63491" name="Rectangle 3"/>
          <p:cNvSpPr>
            <a:spLocks noGrp="1"/>
          </p:cNvSpPr>
          <p:nvPr>
            <p:ph type="body" idx="4294967295"/>
          </p:nvPr>
        </p:nvSpPr>
        <p:spPr>
          <a:xfrm>
            <a:off x="609600" y="1219200"/>
            <a:ext cx="7847013" cy="5105400"/>
          </a:xfrm>
          <a:prstGeom prst="rect">
            <a:avLst/>
          </a:prstGeom>
        </p:spPr>
        <p:txBody>
          <a:bodyPr/>
          <a:lstStyle/>
          <a:p>
            <a:pPr eaLnBrk="1" hangingPunct="1"/>
            <a:r>
              <a:rPr lang="es-PR" sz="2800" dirty="0" smtClean="0"/>
              <a:t>Criterio de clasificación</a:t>
            </a:r>
          </a:p>
          <a:p>
            <a:pPr lvl="1" eaLnBrk="1" hangingPunct="1"/>
            <a:r>
              <a:rPr lang="es-PR" sz="2400" dirty="0" smtClean="0"/>
              <a:t> Estandarizados para peligros a la salud, peligros físicos y ambientales.</a:t>
            </a:r>
          </a:p>
          <a:p>
            <a:pPr lvl="1" eaLnBrk="1" hangingPunct="1"/>
            <a:endParaRPr lang="es-PR" dirty="0" smtClean="0"/>
          </a:p>
          <a:p>
            <a:pPr eaLnBrk="1" hangingPunct="1"/>
            <a:r>
              <a:rPr lang="es-PR" sz="2800" dirty="0" smtClean="0"/>
              <a:t>Elementos de Comunicación de Peligros</a:t>
            </a:r>
          </a:p>
          <a:p>
            <a:pPr lvl="1" eaLnBrk="1" hangingPunct="1"/>
            <a:r>
              <a:rPr lang="es-PR" sz="2400" dirty="0" smtClean="0"/>
              <a:t>Etiquetas</a:t>
            </a:r>
          </a:p>
          <a:p>
            <a:pPr lvl="2" eaLnBrk="1" hangingPunct="1"/>
            <a:r>
              <a:rPr lang="es-PR" sz="2000" dirty="0" smtClean="0"/>
              <a:t>Elementos y formatos estandarizados</a:t>
            </a:r>
          </a:p>
          <a:p>
            <a:pPr lvl="1" eaLnBrk="1" hangingPunct="1"/>
            <a:r>
              <a:rPr lang="es-PR" sz="2400" dirty="0" smtClean="0"/>
              <a:t>Fichas de Datos de Seguridad</a:t>
            </a:r>
          </a:p>
          <a:p>
            <a:pPr lvl="2" eaLnBrk="1" hangingPunct="1"/>
            <a:r>
              <a:rPr lang="es-PR" sz="2000" dirty="0" smtClean="0"/>
              <a:t>Secciones y formato estandarizados</a:t>
            </a:r>
            <a:endParaRPr lang="es-PR" sz="2800" dirty="0" smtClean="0"/>
          </a:p>
          <a:p>
            <a:pPr lvl="1" eaLnBrk="1" hangingPunct="1">
              <a:buFontTx/>
              <a:buChar char="o"/>
            </a:pPr>
            <a:endParaRPr lang="es-PR" sz="2400" dirty="0" smtClean="0"/>
          </a:p>
        </p:txBody>
      </p:sp>
      <p:pic>
        <p:nvPicPr>
          <p:cNvPr id="63492" name="Picture 5" descr="G:\Documents\Microsoft Clip Organizer\book10.wmf" title="Picture of a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581400"/>
            <a:ext cx="1817688" cy="2859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de Peligros </a:t>
            </a:r>
            <a:br>
              <a:rPr lang="es-PR" sz="3200" dirty="0" smtClean="0">
                <a:solidFill>
                  <a:schemeClr val="tx1"/>
                </a:solidFill>
              </a:rPr>
            </a:br>
            <a:r>
              <a:rPr lang="es-PR" sz="3200" dirty="0" smtClean="0">
                <a:solidFill>
                  <a:schemeClr val="tx1"/>
                </a:solidFill>
              </a:rPr>
              <a:t>del SGA</a:t>
            </a:r>
          </a:p>
        </p:txBody>
      </p:sp>
      <p:sp>
        <p:nvSpPr>
          <p:cNvPr id="65538" name="Rectangle 5"/>
          <p:cNvSpPr>
            <a:spLocks noGrp="1" noChangeArrowheads="1"/>
          </p:cNvSpPr>
          <p:nvPr>
            <p:ph type="body" idx="1"/>
          </p:nvPr>
        </p:nvSpPr>
        <p:spPr/>
        <p:txBody>
          <a:bodyPr/>
          <a:lstStyle/>
          <a:p>
            <a:pPr eaLnBrk="1" hangingPunct="1"/>
            <a:r>
              <a:rPr lang="es-PR" smtClean="0"/>
              <a:t>Peligro a la Salud, Físico , Ambiental</a:t>
            </a:r>
          </a:p>
        </p:txBody>
      </p:sp>
      <p:sp>
        <p:nvSpPr>
          <p:cNvPr id="65539" name="Slide Number Placeholder 5"/>
          <p:cNvSpPr>
            <a:spLocks noGrp="1"/>
          </p:cNvSpPr>
          <p:nvPr>
            <p:ph type="sldNum" sz="quarter" idx="4294967295"/>
          </p:nvPr>
        </p:nvSpPr>
        <p:spPr>
          <a:xfrm>
            <a:off x="6553200" y="6521450"/>
            <a:ext cx="2133600" cy="244475"/>
          </a:xfrm>
          <a:prstGeom prst="rect">
            <a:avLst/>
          </a:prstGeom>
          <a:noFill/>
        </p:spPr>
        <p:txBody>
          <a:bodyPr/>
          <a:lstStyle/>
          <a:p>
            <a:fld id="{D6FB01AE-26A8-445C-A8BC-D508565D3C95}" type="slidenum">
              <a:rPr lang="en-US" smtClean="0"/>
              <a:pPr/>
              <a:t>25</a:t>
            </a:fld>
            <a:endParaRPr lang="en-US" smtClean="0"/>
          </a:p>
        </p:txBody>
      </p:sp>
      <p:pic>
        <p:nvPicPr>
          <p:cNvPr id="65540" name="Picture 6" descr="G:\Documents\Microsoft Clip Organizer\ask1.wmf" title="Picture of a worker with a question 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2362200"/>
            <a:ext cx="16224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533400"/>
          </a:xfrm>
        </p:spPr>
        <p:txBody>
          <a:bodyPr/>
          <a:lstStyle/>
          <a:p>
            <a:pPr algn="r">
              <a:defRPr/>
            </a:pPr>
            <a:r>
              <a:rPr lang="es-PR" dirty="0" smtClean="0"/>
              <a:t>Clasificación de Peligros  Ambientales</a:t>
            </a:r>
            <a:endParaRPr lang="es-PR" dirty="0"/>
          </a:p>
        </p:txBody>
      </p:sp>
      <p:sp>
        <p:nvSpPr>
          <p:cNvPr id="67586" name="Content Placeholder 2"/>
          <p:cNvSpPr>
            <a:spLocks noGrp="1"/>
          </p:cNvSpPr>
          <p:nvPr>
            <p:ph idx="1"/>
          </p:nvPr>
        </p:nvSpPr>
        <p:spPr>
          <a:xfrm>
            <a:off x="0" y="685800"/>
            <a:ext cx="9067800" cy="5486400"/>
          </a:xfrm>
        </p:spPr>
        <p:txBody>
          <a:bodyPr/>
          <a:lstStyle/>
          <a:p>
            <a:r>
              <a:rPr lang="es-PR" dirty="0" smtClean="0"/>
              <a:t>Peligroso al medio ambiente acuático debido a la toxicidad del producto químico</a:t>
            </a:r>
          </a:p>
          <a:p>
            <a:pPr lvl="1"/>
            <a:r>
              <a:rPr lang="es-PR" dirty="0" smtClean="0"/>
              <a:t>Incluye efectos en peces, crustáceos y algas u otras plantas acuáticas.</a:t>
            </a:r>
          </a:p>
          <a:p>
            <a:pPr lvl="2"/>
            <a:r>
              <a:rPr lang="es-PR" b="1" dirty="0" smtClean="0"/>
              <a:t>Aguda </a:t>
            </a:r>
            <a:r>
              <a:rPr lang="es-PR" dirty="0" smtClean="0"/>
              <a:t>–lesión o daño después de la exposición a corto plazo</a:t>
            </a:r>
          </a:p>
          <a:p>
            <a:pPr lvl="2"/>
            <a:r>
              <a:rPr lang="es-PR" b="1" dirty="0" smtClean="0"/>
              <a:t>Crónica</a:t>
            </a:r>
            <a:r>
              <a:rPr lang="es-PR" dirty="0" smtClean="0"/>
              <a:t> –lesión o daño durante el ciclo de vida del organismo</a:t>
            </a:r>
          </a:p>
          <a:p>
            <a:pPr>
              <a:buFont typeface="Wingdings" pitchFamily="2" charset="2"/>
              <a:buNone/>
            </a:pPr>
            <a:endParaRPr lang="es-PR" sz="2800" dirty="0" smtClean="0"/>
          </a:p>
          <a:p>
            <a:r>
              <a:rPr lang="es-PR" sz="2800" dirty="0" smtClean="0"/>
              <a:t>Los peligros ambientales no están cubiertos por OSHA. La autoridad competente para estos sería EPA</a:t>
            </a:r>
          </a:p>
        </p:txBody>
      </p:sp>
      <p:sp>
        <p:nvSpPr>
          <p:cNvPr id="67587" name="Slide Number Placeholder 3"/>
          <p:cNvSpPr>
            <a:spLocks noGrp="1"/>
          </p:cNvSpPr>
          <p:nvPr>
            <p:ph type="sldNum" sz="quarter" idx="4294967295"/>
          </p:nvPr>
        </p:nvSpPr>
        <p:spPr>
          <a:xfrm>
            <a:off x="6553200" y="6521450"/>
            <a:ext cx="2133600" cy="244475"/>
          </a:xfrm>
          <a:prstGeom prst="rect">
            <a:avLst/>
          </a:prstGeom>
          <a:noFill/>
        </p:spPr>
        <p:txBody>
          <a:bodyPr/>
          <a:lstStyle/>
          <a:p>
            <a:fld id="{CA895DC0-AD1E-4043-A1CE-CA419D4BAF13}" type="slidenum">
              <a:rPr lang="en-US" smtClean="0"/>
              <a:pPr/>
              <a:t>26</a:t>
            </a:fld>
            <a:endParaRPr lang="en-US" smtClean="0"/>
          </a:p>
        </p:txBody>
      </p:sp>
      <p:pic>
        <p:nvPicPr>
          <p:cNvPr id="67588" name="Picture 7" descr="aquatic-pollut-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4267200"/>
            <a:ext cx="1092200" cy="98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SGA – Peligros a la Salud</a:t>
            </a:r>
          </a:p>
        </p:txBody>
      </p:sp>
      <p:sp>
        <p:nvSpPr>
          <p:cNvPr id="69634" name="Rectangle 5"/>
          <p:cNvSpPr>
            <a:spLocks noGrp="1" noChangeArrowheads="1"/>
          </p:cNvSpPr>
          <p:nvPr>
            <p:ph type="body" idx="1"/>
          </p:nvPr>
        </p:nvSpPr>
        <p:spPr/>
        <p:txBody>
          <a:bodyPr/>
          <a:lstStyle/>
          <a:p>
            <a:pPr eaLnBrk="1" hangingPunct="1"/>
            <a:r>
              <a:rPr lang="es-PR" smtClean="0"/>
              <a:t>¿Que hay nuevo en ?...</a:t>
            </a:r>
          </a:p>
        </p:txBody>
      </p:sp>
      <p:sp>
        <p:nvSpPr>
          <p:cNvPr id="69635"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9095276C-6C75-449E-8749-A458095B8D4A}" type="slidenum">
              <a:rPr lang="en-US" smtClean="0"/>
              <a:pPr/>
              <a:t>27</a:t>
            </a:fld>
            <a:endParaRPr lang="en-US" smtClean="0"/>
          </a:p>
        </p:txBody>
      </p:sp>
      <p:pic>
        <p:nvPicPr>
          <p:cNvPr id="69636" name="Picture 4" descr="GHS08-25HEAL__58649_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3429000"/>
            <a:ext cx="1409700" cy="1381125"/>
          </a:xfrm>
          <a:prstGeom prst="rect">
            <a:avLst/>
          </a:prstGeom>
          <a:noFill/>
          <a:ln w="9525">
            <a:noFill/>
            <a:miter lim="800000"/>
            <a:headEnd/>
            <a:tailEnd/>
          </a:ln>
        </p:spPr>
      </p:pic>
      <p:pic>
        <p:nvPicPr>
          <p:cNvPr id="69637" name="Picture 11" descr="file_13_133"/>
          <p:cNvPicPr>
            <a:picLocks noChangeAspect="1" noChangeArrowheads="1"/>
          </p:cNvPicPr>
          <p:nvPr/>
        </p:nvPicPr>
        <p:blipFill>
          <a:blip r:embed="rId4" cstate="print"/>
          <a:srcRect/>
          <a:stretch>
            <a:fillRect/>
          </a:stretch>
        </p:blipFill>
        <p:spPr bwMode="auto">
          <a:xfrm>
            <a:off x="6705600" y="1676400"/>
            <a:ext cx="1417638" cy="1455738"/>
          </a:xfrm>
          <a:prstGeom prst="rect">
            <a:avLst/>
          </a:prstGeom>
          <a:noFill/>
          <a:ln w="9525">
            <a:noFill/>
            <a:miter lim="800000"/>
            <a:headEnd/>
            <a:tailEnd/>
          </a:ln>
        </p:spPr>
      </p:pic>
      <p:pic>
        <p:nvPicPr>
          <p:cNvPr id="69638" name="Picture 5" descr="image"/>
          <p:cNvPicPr>
            <a:picLocks noChangeAspect="1" noChangeArrowheads="1"/>
          </p:cNvPicPr>
          <p:nvPr/>
        </p:nvPicPr>
        <p:blipFill>
          <a:blip r:embed="rId5" cstate="print"/>
          <a:srcRect/>
          <a:stretch>
            <a:fillRect/>
          </a:stretch>
        </p:blipFill>
        <p:spPr bwMode="auto">
          <a:xfrm>
            <a:off x="4953000" y="1676400"/>
            <a:ext cx="13843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p:cNvSpPr>
            <a:spLocks noGrp="1"/>
          </p:cNvSpPr>
          <p:nvPr>
            <p:ph type="sldNum" sz="quarter" idx="4294967295"/>
          </p:nvPr>
        </p:nvSpPr>
        <p:spPr>
          <a:xfrm>
            <a:off x="6553200" y="6521450"/>
            <a:ext cx="2133600" cy="244475"/>
          </a:xfrm>
          <a:prstGeom prst="rect">
            <a:avLst/>
          </a:prstGeom>
          <a:noFill/>
        </p:spPr>
        <p:txBody>
          <a:bodyPr/>
          <a:lstStyle/>
          <a:p>
            <a:fld id="{3B1A4F5D-C80F-4741-8764-CAE1FA5E47AE}" type="slidenum">
              <a:rPr lang="en-US" smtClean="0"/>
              <a:pPr/>
              <a:t>28</a:t>
            </a:fld>
            <a:endParaRPr lang="en-US" smtClean="0"/>
          </a:p>
        </p:txBody>
      </p:sp>
      <p:sp>
        <p:nvSpPr>
          <p:cNvPr id="110594" name="Rectangle 2"/>
          <p:cNvSpPr>
            <a:spLocks noGrp="1" noChangeArrowheads="1"/>
          </p:cNvSpPr>
          <p:nvPr>
            <p:ph type="title"/>
          </p:nvPr>
        </p:nvSpPr>
        <p:spPr>
          <a:xfrm>
            <a:off x="0" y="206374"/>
            <a:ext cx="9144000" cy="555625"/>
          </a:xfrm>
        </p:spPr>
        <p:txBody>
          <a:bodyPr/>
          <a:lstStyle/>
          <a:p>
            <a:pPr algn="r" eaLnBrk="1" hangingPunct="1">
              <a:defRPr/>
            </a:pPr>
            <a:r>
              <a:rPr lang="es-PR" sz="4000" dirty="0" smtClean="0">
                <a:effectLst/>
              </a:rPr>
              <a:t>Clases de Peligros a la Salud (10)</a:t>
            </a:r>
          </a:p>
        </p:txBody>
      </p:sp>
      <p:sp>
        <p:nvSpPr>
          <p:cNvPr id="71683" name="Rectangle 3"/>
          <p:cNvSpPr>
            <a:spLocks noGrp="1" noChangeArrowheads="1"/>
          </p:cNvSpPr>
          <p:nvPr>
            <p:ph type="body" idx="1"/>
          </p:nvPr>
        </p:nvSpPr>
        <p:spPr>
          <a:xfrm>
            <a:off x="457200" y="1143000"/>
            <a:ext cx="8229600" cy="5486400"/>
          </a:xfrm>
        </p:spPr>
        <p:txBody>
          <a:bodyPr/>
          <a:lstStyle/>
          <a:p>
            <a:pPr eaLnBrk="1" hangingPunct="1">
              <a:lnSpc>
                <a:spcPct val="90000"/>
              </a:lnSpc>
            </a:pPr>
            <a:r>
              <a:rPr lang="es-PR" sz="2800" dirty="0" smtClean="0"/>
              <a:t>Toxicidad aguda</a:t>
            </a:r>
          </a:p>
          <a:p>
            <a:r>
              <a:rPr lang="es-PR" sz="2800" dirty="0" smtClean="0"/>
              <a:t>Corrosión / irritación cutánea (piel)</a:t>
            </a:r>
          </a:p>
          <a:p>
            <a:r>
              <a:rPr lang="es-PR" sz="2800" dirty="0" smtClean="0"/>
              <a:t>Lesiones oculares graves / irritación ocular</a:t>
            </a:r>
          </a:p>
          <a:p>
            <a:r>
              <a:rPr lang="es-PR" sz="2800" dirty="0" smtClean="0"/>
              <a:t>Sensibilización respiratoria o cutánea (piel)</a:t>
            </a:r>
          </a:p>
          <a:p>
            <a:r>
              <a:rPr lang="es-PR" sz="2800" dirty="0" err="1" smtClean="0"/>
              <a:t>Mutagenicidad</a:t>
            </a:r>
            <a:r>
              <a:rPr lang="es-PR" sz="2800" dirty="0" smtClean="0"/>
              <a:t> en células germinales</a:t>
            </a:r>
          </a:p>
          <a:p>
            <a:r>
              <a:rPr lang="es-PR" sz="2800" dirty="0" err="1" smtClean="0"/>
              <a:t>Carcinogenicidad</a:t>
            </a:r>
            <a:endParaRPr lang="es-PR" sz="2800" dirty="0" smtClean="0"/>
          </a:p>
          <a:p>
            <a:r>
              <a:rPr lang="es-PR" sz="2800" dirty="0" smtClean="0"/>
              <a:t>Toxicidad para la reproducción</a:t>
            </a:r>
          </a:p>
          <a:p>
            <a:r>
              <a:rPr lang="es-PR" sz="2800" dirty="0" smtClean="0"/>
              <a:t>Toxicidad especifica de órganos blanco -exposición única y exposición repetida </a:t>
            </a:r>
          </a:p>
          <a:p>
            <a:r>
              <a:rPr lang="es-PR" sz="2800" dirty="0" smtClean="0"/>
              <a:t>Peligro por aspiración</a:t>
            </a:r>
          </a:p>
          <a:p>
            <a:pPr eaLnBrk="1" hangingPunct="1">
              <a:lnSpc>
                <a:spcPct val="90000"/>
              </a:lnSpc>
            </a:pPr>
            <a:endParaRPr lang="es-PR" sz="2800" dirty="0" smtClean="0"/>
          </a:p>
        </p:txBody>
      </p:sp>
      <p:pic>
        <p:nvPicPr>
          <p:cNvPr id="71684" name="Picture 6" title="Picture of chemically irritated fing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990600"/>
            <a:ext cx="1601788"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4294967295"/>
          </p:nvPr>
        </p:nvSpPr>
        <p:spPr>
          <a:xfrm>
            <a:off x="6553200" y="6521450"/>
            <a:ext cx="2133600" cy="244475"/>
          </a:xfrm>
          <a:prstGeom prst="rect">
            <a:avLst/>
          </a:prstGeom>
          <a:noFill/>
        </p:spPr>
        <p:txBody>
          <a:bodyPr/>
          <a:lstStyle/>
          <a:p>
            <a:fld id="{E31EF0EA-7625-43F9-86B5-0ECCC3FE5698}" type="slidenum">
              <a:rPr lang="en-US" smtClean="0"/>
              <a:pPr/>
              <a:t>29</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Salud - Toxicidad Aguda</a:t>
            </a:r>
          </a:p>
        </p:txBody>
      </p:sp>
      <p:sp>
        <p:nvSpPr>
          <p:cNvPr id="73731" name="Rectangle 3"/>
          <p:cNvSpPr>
            <a:spLocks noGrp="1"/>
          </p:cNvSpPr>
          <p:nvPr>
            <p:ph type="body" idx="1"/>
          </p:nvPr>
        </p:nvSpPr>
        <p:spPr>
          <a:xfrm>
            <a:off x="457200" y="1143000"/>
            <a:ext cx="7620000" cy="4989513"/>
          </a:xfrm>
        </p:spPr>
        <p:txBody>
          <a:bodyPr/>
          <a:lstStyle/>
          <a:p>
            <a:pPr eaLnBrk="1" hangingPunct="1">
              <a:lnSpc>
                <a:spcPct val="90000"/>
              </a:lnSpc>
            </a:pPr>
            <a:r>
              <a:rPr lang="es-PR" dirty="0" smtClean="0"/>
              <a:t>Toxicidad aguda se refiere a los efectos adversos que ocurren </a:t>
            </a:r>
          </a:p>
          <a:p>
            <a:pPr lvl="1" eaLnBrk="1" hangingPunct="1">
              <a:lnSpc>
                <a:spcPct val="90000"/>
              </a:lnSpc>
            </a:pPr>
            <a:r>
              <a:rPr lang="es-PR" dirty="0" smtClean="0"/>
              <a:t>tras la administración oral o a la piel  de  una sola dosis de una sustancia o de dosis múltiples en 24 horas,    </a:t>
            </a:r>
            <a:r>
              <a:rPr lang="es-PR" dirty="0" err="1" smtClean="0"/>
              <a:t>ó</a:t>
            </a:r>
            <a:endParaRPr lang="es-PR" dirty="0" smtClean="0"/>
          </a:p>
          <a:p>
            <a:pPr lvl="1" eaLnBrk="1" hangingPunct="1">
              <a:lnSpc>
                <a:spcPct val="90000"/>
              </a:lnSpc>
            </a:pPr>
            <a:r>
              <a:rPr lang="es-PR" dirty="0" smtClean="0"/>
              <a:t>una exposición de inhalación de 4 horas</a:t>
            </a:r>
            <a:r>
              <a:rPr lang="es-PR" sz="2400" dirty="0" smtClean="0"/>
              <a:t>.</a:t>
            </a:r>
          </a:p>
          <a:p>
            <a:pPr eaLnBrk="1" hangingPunct="1">
              <a:lnSpc>
                <a:spcPct val="90000"/>
              </a:lnSpc>
            </a:pPr>
            <a:endParaRPr lang="es-PR" sz="2800" dirty="0" smtClean="0"/>
          </a:p>
          <a:p>
            <a:r>
              <a:rPr lang="es-PR" sz="2800" dirty="0" smtClean="0"/>
              <a:t>Las sustancias son clasificadas en una de cinco categorías incluidas basadas en la toxicidad oral, dérmica y por inhalación. OSHA no adoptó la categoría 5</a:t>
            </a:r>
          </a:p>
          <a:p>
            <a:pPr lvl="1" eaLnBrk="1" hangingPunct="1">
              <a:lnSpc>
                <a:spcPct val="90000"/>
              </a:lnSpc>
            </a:pPr>
            <a:endParaRPr lang="es-PR" sz="2400" dirty="0" smtClean="0"/>
          </a:p>
        </p:txBody>
      </p:sp>
      <p:pic>
        <p:nvPicPr>
          <p:cNvPr id="73732" name="Picture 11" descr="file_13_133"/>
          <p:cNvPicPr>
            <a:picLocks noChangeAspect="1" noChangeArrowheads="1"/>
          </p:cNvPicPr>
          <p:nvPr/>
        </p:nvPicPr>
        <p:blipFill>
          <a:blip r:embed="rId3" cstate="print"/>
          <a:srcRect/>
          <a:stretch>
            <a:fillRect/>
          </a:stretch>
        </p:blipFill>
        <p:spPr bwMode="auto">
          <a:xfrm>
            <a:off x="7726363" y="5029200"/>
            <a:ext cx="1417637" cy="145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0"/>
            <a:ext cx="6858000" cy="838200"/>
          </a:xfrm>
        </p:spPr>
        <p:txBody>
          <a:bodyPr/>
          <a:lstStyle/>
          <a:p>
            <a:pPr eaLnBrk="1" hangingPunct="1">
              <a:defRPr/>
            </a:pPr>
            <a:r>
              <a:rPr lang="es-PR" dirty="0" smtClean="0">
                <a:solidFill>
                  <a:schemeClr val="tx1"/>
                </a:solidFill>
              </a:rPr>
              <a:t>Equipo de Trabajo</a:t>
            </a:r>
            <a:endParaRPr lang="en-US" dirty="0" smtClean="0">
              <a:solidFill>
                <a:schemeClr val="tx1"/>
              </a:solidFill>
            </a:endParaRPr>
          </a:p>
        </p:txBody>
      </p:sp>
      <p:sp>
        <p:nvSpPr>
          <p:cNvPr id="20482" name="Rectangle 3"/>
          <p:cNvSpPr>
            <a:spLocks noGrp="1" noChangeArrowheads="1"/>
          </p:cNvSpPr>
          <p:nvPr>
            <p:ph idx="1"/>
          </p:nvPr>
        </p:nvSpPr>
        <p:spPr>
          <a:xfrm>
            <a:off x="0" y="990600"/>
            <a:ext cx="9144000" cy="5486400"/>
          </a:xfrm>
        </p:spPr>
        <p:txBody>
          <a:bodyPr/>
          <a:lstStyle/>
          <a:p>
            <a:pPr marL="0" indent="0" algn="ctr">
              <a:buNone/>
            </a:pPr>
            <a:r>
              <a:rPr lang="en-US" sz="2400" b="1" dirty="0" smtClean="0"/>
              <a:t>La </a:t>
            </a:r>
            <a:r>
              <a:rPr lang="en-US" sz="2400" b="1" dirty="0"/>
              <a:t>Universidad del Estado de Pennsylvania</a:t>
            </a:r>
            <a:br>
              <a:rPr lang="en-US" sz="2400" b="1" dirty="0"/>
            </a:br>
            <a:r>
              <a:rPr lang="en-US" sz="2400" b="1" dirty="0"/>
              <a:t>University Park, PA</a:t>
            </a:r>
            <a:br>
              <a:rPr lang="en-US" sz="2400" b="1" dirty="0"/>
            </a:br>
            <a:r>
              <a:rPr lang="en-US" sz="2400" b="1" dirty="0"/>
              <a:t/>
            </a:r>
            <a:br>
              <a:rPr lang="en-US" sz="2400" b="1" dirty="0"/>
            </a:br>
            <a:r>
              <a:rPr lang="en-US" sz="2400" b="1" dirty="0" err="1"/>
              <a:t>Extensión</a:t>
            </a:r>
            <a:r>
              <a:rPr lang="en-US" sz="2400" b="1" dirty="0"/>
              <a:t> </a:t>
            </a:r>
            <a:r>
              <a:rPr lang="en-US" sz="2400" b="1" dirty="0" err="1"/>
              <a:t>Educativa</a:t>
            </a:r>
            <a:r>
              <a:rPr lang="en-US" sz="2400" b="1" dirty="0"/>
              <a:t> y </a:t>
            </a:r>
            <a:r>
              <a:rPr lang="en-US" sz="2400" b="1" dirty="0" err="1"/>
              <a:t>Profesional</a:t>
            </a:r>
            <a:r>
              <a:rPr lang="en-US" sz="2400" dirty="0"/>
              <a:t/>
            </a:r>
            <a:br>
              <a:rPr lang="en-US" sz="2400" dirty="0"/>
            </a:br>
            <a:r>
              <a:rPr lang="en-US" sz="2400" dirty="0"/>
              <a:t/>
            </a:r>
            <a:br>
              <a:rPr lang="en-US" sz="2400" dirty="0"/>
            </a:b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26319537-7E22-4DFB-9202-E401114425D1}" type="slidenum">
              <a:rPr lang="en-US" smtClean="0"/>
              <a:pPr/>
              <a:t>30</a:t>
            </a:fld>
            <a:endParaRPr lang="en-US" smtClean="0"/>
          </a:p>
        </p:txBody>
      </p:sp>
      <p:sp>
        <p:nvSpPr>
          <p:cNvPr id="221186" name="Rectangle 2"/>
          <p:cNvSpPr>
            <a:spLocks noGrp="1"/>
          </p:cNvSpPr>
          <p:nvPr>
            <p:ph type="title" idx="4294967295"/>
          </p:nvPr>
        </p:nvSpPr>
        <p:spPr>
          <a:xfrm>
            <a:off x="381000" y="152400"/>
            <a:ext cx="8634412" cy="74612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Corrosión/ Irritación Cutánea</a:t>
            </a:r>
          </a:p>
        </p:txBody>
      </p:sp>
      <p:sp>
        <p:nvSpPr>
          <p:cNvPr id="75779" name="Rectangle 3"/>
          <p:cNvSpPr>
            <a:spLocks noGrp="1"/>
          </p:cNvSpPr>
          <p:nvPr>
            <p:ph type="body" idx="4294967295"/>
          </p:nvPr>
        </p:nvSpPr>
        <p:spPr>
          <a:xfrm>
            <a:off x="304800" y="914400"/>
            <a:ext cx="6705600" cy="5410200"/>
          </a:xfrm>
          <a:prstGeom prst="rect">
            <a:avLst/>
          </a:prstGeom>
        </p:spPr>
        <p:txBody>
          <a:bodyPr/>
          <a:lstStyle/>
          <a:p>
            <a:r>
              <a:rPr lang="es-PR" sz="2800" dirty="0" smtClean="0"/>
              <a:t>Corrosión cutánea se define como “la formación de lesión  irreversibles de la piel, tal como,  necrosis visible a través de la epidermis hasta la dermis, luego de aplicar la sustancia prueba durante un periodo de hasta 4 horas”.</a:t>
            </a:r>
          </a:p>
          <a:p>
            <a:pPr lvl="1"/>
            <a:r>
              <a:rPr lang="es-PR" sz="2000" dirty="0" smtClean="0"/>
              <a:t>SGA no requiere pruebas adicionales. Se basa en los datos disponibles para ese  producto químico</a:t>
            </a:r>
          </a:p>
          <a:p>
            <a:endParaRPr lang="es-PR" sz="2800" dirty="0" smtClean="0"/>
          </a:p>
          <a:p>
            <a:r>
              <a:rPr lang="es-PR" sz="2800" dirty="0" smtClean="0"/>
              <a:t>Las reacciones corrosivas se caracterizan por úlceras, hemorragias, costras sanguinolentas</a:t>
            </a:r>
            <a:endParaRPr lang="es-PR" sz="2400" dirty="0" smtClean="0"/>
          </a:p>
        </p:txBody>
      </p:sp>
      <p:pic>
        <p:nvPicPr>
          <p:cNvPr id="75780" name="Picture 6" descr="skin-irrita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657600"/>
            <a:ext cx="2057400" cy="1885950"/>
          </a:xfrm>
          <a:prstGeom prst="rect">
            <a:avLst/>
          </a:prstGeom>
          <a:noFill/>
          <a:ln w="9525">
            <a:noFill/>
            <a:miter lim="800000"/>
            <a:headEnd/>
            <a:tailEnd/>
          </a:ln>
        </p:spPr>
      </p:pic>
      <p:pic>
        <p:nvPicPr>
          <p:cNvPr id="75781" name="Picture 2" descr="http://t2.gstatic.com/images?q=tbn:ANd9GcTTVosAWI92rE-Evtjcs5SWvLCoicRJTb_Vl6GXxGP70_NLoNM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7225" y="1524000"/>
            <a:ext cx="21367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7A92AA7F-303E-4D42-9EDB-2D4617732D66}" type="slidenum">
              <a:rPr lang="en-US" smtClean="0"/>
              <a:pPr/>
              <a:t>31</a:t>
            </a:fld>
            <a:endParaRPr lang="en-US" smtClean="0"/>
          </a:p>
        </p:txBody>
      </p:sp>
      <p:sp>
        <p:nvSpPr>
          <p:cNvPr id="221186" name="Rectangle 2"/>
          <p:cNvSpPr>
            <a:spLocks noGrp="1"/>
          </p:cNvSpPr>
          <p:nvPr>
            <p:ph type="title" idx="4294967295"/>
          </p:nvPr>
        </p:nvSpPr>
        <p:spPr>
          <a:xfrm>
            <a:off x="381000" y="152400"/>
            <a:ext cx="8634412" cy="746125"/>
          </a:xfrm>
          <a:prstGeom prst="rect">
            <a:avLst/>
          </a:prstGeom>
        </p:spPr>
        <p:txBody>
          <a:bodyPr/>
          <a:lstStyle/>
          <a:p>
            <a:pPr algn="r" eaLnBrk="1" hangingPunct="1">
              <a:defRPr/>
            </a:pPr>
            <a:r>
              <a:rPr lang="es-PR" dirty="0" smtClean="0">
                <a:ln w="18415" cmpd="sng">
                  <a:solidFill>
                    <a:sysClr val="windowText" lastClr="000000"/>
                  </a:solidFill>
                  <a:prstDash val="solid"/>
                </a:ln>
                <a:solidFill>
                  <a:schemeClr val="tx1"/>
                </a:solidFill>
              </a:rPr>
              <a:t>Corrosión / Irritación Cutánea</a:t>
            </a:r>
          </a:p>
        </p:txBody>
      </p:sp>
      <p:sp>
        <p:nvSpPr>
          <p:cNvPr id="77827" name="Rectangle 3"/>
          <p:cNvSpPr>
            <a:spLocks noGrp="1"/>
          </p:cNvSpPr>
          <p:nvPr>
            <p:ph type="body" idx="4294967295"/>
          </p:nvPr>
        </p:nvSpPr>
        <p:spPr>
          <a:xfrm>
            <a:off x="268288" y="1546225"/>
            <a:ext cx="7183437" cy="4989513"/>
          </a:xfrm>
          <a:prstGeom prst="rect">
            <a:avLst/>
          </a:prstGeom>
        </p:spPr>
        <p:txBody>
          <a:bodyPr/>
          <a:lstStyle/>
          <a:p>
            <a:r>
              <a:rPr lang="es-PR" smtClean="0"/>
              <a:t>Irritación de la piel es la producción de daño reversible en la piel tras la aplicación de una sustancia de  prueba en un periodo de hasta 4 horas</a:t>
            </a:r>
          </a:p>
          <a:p>
            <a:pPr>
              <a:buFont typeface="Wingdings" pitchFamily="2" charset="2"/>
              <a:buNone/>
            </a:pPr>
            <a:endParaRPr lang="es-PR" smtClean="0"/>
          </a:p>
          <a:p>
            <a:endParaRPr lang="es-PR" smtClean="0"/>
          </a:p>
          <a:p>
            <a:pPr>
              <a:buFont typeface="Wingdings" pitchFamily="2" charset="2"/>
              <a:buNone/>
            </a:pPr>
            <a:endParaRPr lang="es-PR" smtClean="0"/>
          </a:p>
        </p:txBody>
      </p:sp>
      <p:pic>
        <p:nvPicPr>
          <p:cNvPr id="77828" name="Picture 7" title="Picture of irritated skin after contact with a chemic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810000"/>
            <a:ext cx="3257550" cy="2209800"/>
          </a:xfrm>
          <a:prstGeom prst="rect">
            <a:avLst/>
          </a:prstGeom>
          <a:noFill/>
          <a:ln w="9525">
            <a:noFill/>
            <a:miter lim="800000"/>
            <a:headEnd/>
            <a:tailEnd/>
          </a:ln>
        </p:spPr>
      </p:pic>
      <p:pic>
        <p:nvPicPr>
          <p:cNvPr id="77829" name="Picture 7" title="Picture of skin before contact with a chemical"/>
          <p:cNvPicPr>
            <a:picLocks noChangeAspect="1" noChangeArrowheads="1"/>
          </p:cNvPicPr>
          <p:nvPr/>
        </p:nvPicPr>
        <p:blipFill>
          <a:blip r:embed="rId4" cstate="print"/>
          <a:srcRect/>
          <a:stretch>
            <a:fillRect/>
          </a:stretch>
        </p:blipFill>
        <p:spPr bwMode="auto">
          <a:xfrm>
            <a:off x="7258050" y="1143000"/>
            <a:ext cx="1885950" cy="2514600"/>
          </a:xfrm>
          <a:prstGeom prst="rect">
            <a:avLst/>
          </a:prstGeom>
          <a:noFill/>
          <a:ln w="9525">
            <a:noFill/>
            <a:miter lim="800000"/>
            <a:headEnd/>
            <a:tailEnd/>
          </a:ln>
        </p:spPr>
      </p:pic>
      <p:sp>
        <p:nvSpPr>
          <p:cNvPr id="77830" name="TextBox 6"/>
          <p:cNvSpPr txBox="1">
            <a:spLocks noChangeArrowheads="1"/>
          </p:cNvSpPr>
          <p:nvPr/>
        </p:nvSpPr>
        <p:spPr bwMode="auto">
          <a:xfrm>
            <a:off x="7696200" y="3124200"/>
            <a:ext cx="1447800" cy="646113"/>
          </a:xfrm>
          <a:prstGeom prst="rect">
            <a:avLst/>
          </a:prstGeom>
          <a:solidFill>
            <a:schemeClr val="bg1">
              <a:alpha val="81175"/>
            </a:schemeClr>
          </a:solidFill>
          <a:ln w="9525">
            <a:noFill/>
            <a:miter lim="800000"/>
            <a:headEnd/>
            <a:tailEnd/>
          </a:ln>
        </p:spPr>
        <p:txBody>
          <a:bodyPr>
            <a:spAutoFit/>
          </a:bodyPr>
          <a:lstStyle/>
          <a:p>
            <a:r>
              <a:rPr lang="es-PR"/>
              <a:t>Antes del Contac to</a:t>
            </a:r>
          </a:p>
        </p:txBody>
      </p:sp>
      <p:sp>
        <p:nvSpPr>
          <p:cNvPr id="77831" name="TextBox 7"/>
          <p:cNvSpPr txBox="1">
            <a:spLocks noChangeArrowheads="1"/>
          </p:cNvSpPr>
          <p:nvPr/>
        </p:nvSpPr>
        <p:spPr bwMode="auto">
          <a:xfrm>
            <a:off x="7543800" y="5867400"/>
            <a:ext cx="1600200" cy="646113"/>
          </a:xfrm>
          <a:prstGeom prst="rect">
            <a:avLst/>
          </a:prstGeom>
          <a:solidFill>
            <a:schemeClr val="bg1">
              <a:alpha val="81175"/>
            </a:schemeClr>
          </a:solidFill>
          <a:ln w="9525">
            <a:noFill/>
            <a:miter lim="800000"/>
            <a:headEnd/>
            <a:tailEnd/>
          </a:ln>
        </p:spPr>
        <p:txBody>
          <a:bodyPr>
            <a:spAutoFit/>
          </a:bodyPr>
          <a:lstStyle/>
          <a:p>
            <a:r>
              <a:rPr lang="es-PR"/>
              <a:t>Después del Contacto</a:t>
            </a:r>
          </a:p>
        </p:txBody>
      </p:sp>
      <p:sp>
        <p:nvSpPr>
          <p:cNvPr id="77832" name="TextBox 8"/>
          <p:cNvSpPr txBox="1">
            <a:spLocks noChangeArrowheads="1"/>
          </p:cNvSpPr>
          <p:nvPr/>
        </p:nvSpPr>
        <p:spPr bwMode="auto">
          <a:xfrm>
            <a:off x="838200" y="4191000"/>
            <a:ext cx="4514850" cy="1200150"/>
          </a:xfrm>
          <a:prstGeom prst="rect">
            <a:avLst/>
          </a:prstGeom>
          <a:noFill/>
          <a:ln w="9525">
            <a:noFill/>
            <a:miter lim="800000"/>
            <a:headEnd/>
            <a:tailEnd/>
          </a:ln>
        </p:spPr>
        <p:txBody>
          <a:bodyPr wrap="none">
            <a:spAutoFit/>
          </a:bodyPr>
          <a:lstStyle/>
          <a:p>
            <a:r>
              <a:rPr lang="es-PR" sz="2400"/>
              <a:t>OSHA  adoptara dos categorías</a:t>
            </a:r>
          </a:p>
          <a:p>
            <a:r>
              <a:rPr lang="es-PR" sz="2400"/>
              <a:t>para la clase de peligro</a:t>
            </a:r>
          </a:p>
          <a:p>
            <a:r>
              <a:rPr lang="es-PR" sz="2400"/>
              <a:t>Corrosión / Irritación de la piel.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F7FAB077-F834-486D-9BF7-32BB148E7870}" type="slidenum">
              <a:rPr lang="en-US" smtClean="0"/>
              <a:pPr/>
              <a:t>32</a:t>
            </a:fld>
            <a:endParaRPr lang="en-US" smtClean="0"/>
          </a:p>
        </p:txBody>
      </p:sp>
      <p:sp>
        <p:nvSpPr>
          <p:cNvPr id="219138" name="Rectangle 2"/>
          <p:cNvSpPr>
            <a:spLocks noGrp="1"/>
          </p:cNvSpPr>
          <p:nvPr>
            <p:ph type="title" idx="4294967295"/>
          </p:nvPr>
        </p:nvSpPr>
        <p:spPr>
          <a:xfrm>
            <a:off x="1004888" y="152400"/>
            <a:ext cx="7986712" cy="719138"/>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Sensibilización Respiratoria / Cutánea</a:t>
            </a:r>
          </a:p>
        </p:txBody>
      </p:sp>
      <p:sp>
        <p:nvSpPr>
          <p:cNvPr id="79875" name="Rectangle 3"/>
          <p:cNvSpPr>
            <a:spLocks noGrp="1"/>
          </p:cNvSpPr>
          <p:nvPr>
            <p:ph type="body" idx="4294967295"/>
          </p:nvPr>
        </p:nvSpPr>
        <p:spPr>
          <a:xfrm>
            <a:off x="304800" y="838200"/>
            <a:ext cx="6781800" cy="5715000"/>
          </a:xfrm>
          <a:prstGeom prst="rect">
            <a:avLst/>
          </a:prstGeom>
        </p:spPr>
        <p:txBody>
          <a:bodyPr/>
          <a:lstStyle/>
          <a:p>
            <a:r>
              <a:rPr lang="es-PR" sz="2800" i="1" dirty="0" smtClean="0"/>
              <a:t>Un sensibilizador de la piel “</a:t>
            </a:r>
            <a:r>
              <a:rPr lang="es-PR" sz="2800" dirty="0" smtClean="0"/>
              <a:t>significa un producto químico que induce una respuesta alérgica luego de contacto con la piel”.</a:t>
            </a:r>
          </a:p>
          <a:p>
            <a:pPr>
              <a:buFont typeface="Wingdings" pitchFamily="2" charset="2"/>
              <a:buNone/>
            </a:pPr>
            <a:endParaRPr lang="es-PR" sz="2400" dirty="0" smtClean="0"/>
          </a:p>
          <a:p>
            <a:r>
              <a:rPr lang="es-PR" sz="2800" i="1" dirty="0" smtClean="0"/>
              <a:t>Sensibilizador de las vías respiratorias “</a:t>
            </a:r>
            <a:r>
              <a:rPr lang="es-PR" sz="2800" dirty="0" smtClean="0"/>
              <a:t>significa un producto químico que causa hipersensibilidad a las vías respiratorias después su inhalación”</a:t>
            </a:r>
          </a:p>
          <a:p>
            <a:pPr lvl="1"/>
            <a:r>
              <a:rPr lang="es-PR" sz="2400" dirty="0" smtClean="0"/>
              <a:t>Hay 2 categorías para el peligro de </a:t>
            </a:r>
            <a:r>
              <a:rPr lang="es-PR" sz="2400" i="1" dirty="0" smtClean="0"/>
              <a:t>Sensibilizador respiratorio/ de piel</a:t>
            </a:r>
          </a:p>
        </p:txBody>
      </p:sp>
      <p:pic>
        <p:nvPicPr>
          <p:cNvPr id="79876" name="Picture 10" descr="ANd9GcTEckjqGsxDE8kUWuEYG5UYsrdcQydXSH0yvWSSTuSMTWE9p9i2q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4374" y="1371600"/>
            <a:ext cx="233865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4294967295"/>
          </p:nvPr>
        </p:nvSpPr>
        <p:spPr>
          <a:xfrm>
            <a:off x="6553200" y="6521450"/>
            <a:ext cx="2133600" cy="244475"/>
          </a:xfrm>
          <a:prstGeom prst="rect">
            <a:avLst/>
          </a:prstGeom>
          <a:noFill/>
        </p:spPr>
        <p:txBody>
          <a:bodyPr/>
          <a:lstStyle/>
          <a:p>
            <a:fld id="{7B608726-DD9A-4302-B7C7-E0475A28E2B2}" type="slidenum">
              <a:rPr lang="en-US" smtClean="0"/>
              <a:pPr/>
              <a:t>33</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Lesión Ocular Grave/ Irritación Ocular</a:t>
            </a:r>
          </a:p>
        </p:txBody>
      </p:sp>
      <p:sp>
        <p:nvSpPr>
          <p:cNvPr id="81923" name="Rectangle 3"/>
          <p:cNvSpPr>
            <a:spLocks noGrp="1"/>
          </p:cNvSpPr>
          <p:nvPr>
            <p:ph type="body" idx="1"/>
          </p:nvPr>
        </p:nvSpPr>
        <p:spPr>
          <a:xfrm>
            <a:off x="304800" y="1371600"/>
            <a:ext cx="6096000" cy="4953000"/>
          </a:xfrm>
        </p:spPr>
        <p:txBody>
          <a:bodyPr/>
          <a:lstStyle/>
          <a:p>
            <a:r>
              <a:rPr lang="es-PR" sz="2800" smtClean="0"/>
              <a:t>Hay dos categorías para peligros a los ojos.</a:t>
            </a:r>
          </a:p>
          <a:p>
            <a:endParaRPr lang="es-PR" sz="2800" smtClean="0"/>
          </a:p>
          <a:p>
            <a:r>
              <a:rPr lang="es-PR" sz="2800" smtClean="0"/>
              <a:t> </a:t>
            </a:r>
            <a:r>
              <a:rPr lang="es-PR" sz="2800" i="1" smtClean="0"/>
              <a:t>Irritación de los ojos </a:t>
            </a:r>
            <a:r>
              <a:rPr lang="es-PR" sz="2800" smtClean="0"/>
              <a:t>es la aparición de cambios en el ojo tras la aplicación de la sustancia de prueba en la superficie anterior del ojo, que serán completamente reversibles  dentro de los 21 días después de la aplicación. </a:t>
            </a:r>
            <a:endParaRPr lang="es-PR" sz="2400" smtClean="0"/>
          </a:p>
          <a:p>
            <a:pPr>
              <a:buFont typeface="Wingdings" pitchFamily="2" charset="2"/>
              <a:buNone/>
            </a:pPr>
            <a:endParaRPr lang="es-PR" sz="2800" smtClean="0"/>
          </a:p>
        </p:txBody>
      </p:sp>
      <p:pic>
        <p:nvPicPr>
          <p:cNvPr id="81924" name="Picture 6" title="Picture of an irritated ey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981200"/>
            <a:ext cx="28194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4294967295"/>
          </p:nvPr>
        </p:nvSpPr>
        <p:spPr>
          <a:xfrm>
            <a:off x="6553200" y="6521450"/>
            <a:ext cx="2133600" cy="244475"/>
          </a:xfrm>
          <a:prstGeom prst="rect">
            <a:avLst/>
          </a:prstGeom>
          <a:noFill/>
        </p:spPr>
        <p:txBody>
          <a:bodyPr/>
          <a:lstStyle/>
          <a:p>
            <a:fld id="{5300DF8D-21BA-4FD0-BF2D-6CE0350283EA}" type="slidenum">
              <a:rPr lang="en-US" smtClean="0"/>
              <a:pPr/>
              <a:t>34</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 Lesión </a:t>
            </a:r>
            <a:r>
              <a:rPr lang="es-PR" dirty="0" smtClean="0"/>
              <a:t>Ocular Grave/ Irritación Ocular</a:t>
            </a:r>
          </a:p>
        </p:txBody>
      </p:sp>
      <p:sp>
        <p:nvSpPr>
          <p:cNvPr id="83971" name="Rectangle 3"/>
          <p:cNvSpPr>
            <a:spLocks noGrp="1"/>
          </p:cNvSpPr>
          <p:nvPr>
            <p:ph type="body" idx="1"/>
          </p:nvPr>
        </p:nvSpPr>
        <p:spPr>
          <a:xfrm>
            <a:off x="304800" y="1219200"/>
            <a:ext cx="6096000" cy="5105400"/>
          </a:xfrm>
        </p:spPr>
        <p:txBody>
          <a:bodyPr/>
          <a:lstStyle/>
          <a:p>
            <a:r>
              <a:rPr lang="es-PR" i="1" smtClean="0"/>
              <a:t>Lesión ocular grave se define como </a:t>
            </a:r>
            <a:r>
              <a:rPr lang="es-PR" smtClean="0"/>
              <a:t>la aparición de daños en los tejidos del ojo, o la degradación física grave de la visión, luego de la aplicación de la sustancia de prueba en la superficie anterior del ojo, y que no son completamente reversibles dentro de los 21 días después de la aplicación.</a:t>
            </a:r>
            <a:endParaRPr lang="es-PR" sz="2800" smtClean="0"/>
          </a:p>
        </p:txBody>
      </p:sp>
      <p:pic>
        <p:nvPicPr>
          <p:cNvPr id="83972" name="Picture 6" title="Picture of serious eye damage"/>
          <p:cNvPicPr>
            <a:picLocks noChangeAspect="1" noChangeArrowheads="1"/>
          </p:cNvPicPr>
          <p:nvPr/>
        </p:nvPicPr>
        <p:blipFill>
          <a:blip r:embed="rId3" cstate="print"/>
          <a:srcRect/>
          <a:stretch>
            <a:fillRect/>
          </a:stretch>
        </p:blipFill>
        <p:spPr bwMode="auto">
          <a:xfrm>
            <a:off x="6248400" y="3429000"/>
            <a:ext cx="25527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4294967295"/>
          </p:nvPr>
        </p:nvSpPr>
        <p:spPr>
          <a:xfrm>
            <a:off x="6553200" y="6521450"/>
            <a:ext cx="2133600" cy="244475"/>
          </a:xfrm>
          <a:prstGeom prst="rect">
            <a:avLst/>
          </a:prstGeom>
          <a:noFill/>
        </p:spPr>
        <p:txBody>
          <a:bodyPr/>
          <a:lstStyle/>
          <a:p>
            <a:fld id="{266181F7-1182-47F3-B0B1-02D412757FA4}" type="slidenum">
              <a:rPr lang="en-US" smtClean="0"/>
              <a:pPr/>
              <a:t>35</a:t>
            </a:fld>
            <a:endParaRPr lang="en-US" smtClean="0"/>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s-PR" dirty="0" smtClean="0"/>
              <a:t>Mutagenicidad en  Células Terminales</a:t>
            </a:r>
          </a:p>
        </p:txBody>
      </p:sp>
      <p:sp>
        <p:nvSpPr>
          <p:cNvPr id="86019" name="Rectangle 3"/>
          <p:cNvSpPr>
            <a:spLocks noGrp="1"/>
          </p:cNvSpPr>
          <p:nvPr>
            <p:ph type="body" idx="1"/>
          </p:nvPr>
        </p:nvSpPr>
        <p:spPr>
          <a:xfrm>
            <a:off x="457200" y="1219200"/>
            <a:ext cx="6324600" cy="5334000"/>
          </a:xfrm>
        </p:spPr>
        <p:txBody>
          <a:bodyPr/>
          <a:lstStyle/>
          <a:p>
            <a:r>
              <a:rPr lang="es-PR" sz="2400" smtClean="0"/>
              <a:t>Una mutación se define como un cambio permanente en la cantidad o la estructura del material genético de una célula.</a:t>
            </a:r>
            <a:br>
              <a:rPr lang="es-PR" sz="2400" smtClean="0"/>
            </a:br>
            <a:r>
              <a:rPr lang="es-PR" sz="2400" smtClean="0"/>
              <a:t/>
            </a:r>
            <a:br>
              <a:rPr lang="es-PR" sz="2400" smtClean="0"/>
            </a:br>
            <a:r>
              <a:rPr lang="es-PR" sz="2400" smtClean="0"/>
              <a:t>Los términos mutagénico y mutágeno se utilizarán para los agentes que dan lugar a una mayor incidencia de mutaciones en las poblaciones de células y / o organismos.</a:t>
            </a:r>
          </a:p>
          <a:p>
            <a:pPr>
              <a:buFont typeface="Wingdings" pitchFamily="2" charset="2"/>
              <a:buNone/>
            </a:pPr>
            <a:r>
              <a:rPr lang="es-PR" sz="2400" smtClean="0"/>
              <a:t>	</a:t>
            </a:r>
          </a:p>
          <a:p>
            <a:pPr>
              <a:buFont typeface="Wingdings" pitchFamily="2" charset="2"/>
              <a:buNone/>
            </a:pPr>
            <a:r>
              <a:rPr lang="es-PR" sz="2400" smtClean="0"/>
              <a:t>	Hay dos categorías en esta clase de peligro</a:t>
            </a:r>
          </a:p>
        </p:txBody>
      </p:sp>
      <p:pic>
        <p:nvPicPr>
          <p:cNvPr id="86020" name="Picture 6" title="Picture of a mutated fo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4078288"/>
            <a:ext cx="1387475" cy="2143125"/>
          </a:xfrm>
          <a:prstGeom prst="rect">
            <a:avLst/>
          </a:prstGeom>
          <a:noFill/>
          <a:ln w="9525">
            <a:noFill/>
            <a:miter lim="800000"/>
            <a:headEnd/>
            <a:tailEnd/>
          </a:ln>
        </p:spPr>
      </p:pic>
      <p:pic>
        <p:nvPicPr>
          <p:cNvPr id="86021" name="Picture 10" descr="http://www.vanillajoy.com/wp-content/uploads/2007/11/baby-feet.jpg" title="Picture of non-mutated fe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1676400"/>
            <a:ext cx="1997075" cy="142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4294967295"/>
          </p:nvPr>
        </p:nvSpPr>
        <p:spPr>
          <a:xfrm>
            <a:off x="6553200" y="6521450"/>
            <a:ext cx="2133600" cy="244475"/>
          </a:xfrm>
          <a:prstGeom prst="rect">
            <a:avLst/>
          </a:prstGeom>
          <a:noFill/>
        </p:spPr>
        <p:txBody>
          <a:bodyPr/>
          <a:lstStyle/>
          <a:p>
            <a:fld id="{04A8FE6E-5678-486C-A821-4DB6FADE668B}" type="slidenum">
              <a:rPr lang="en-US" smtClean="0"/>
              <a:pPr/>
              <a:t>36</a:t>
            </a:fld>
            <a:endParaRPr lang="en-US" smtClean="0"/>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s-PR" dirty="0" smtClean="0"/>
              <a:t>Carcinogenicidad</a:t>
            </a:r>
          </a:p>
        </p:txBody>
      </p:sp>
      <p:sp>
        <p:nvSpPr>
          <p:cNvPr id="88067" name="Rectangle 3"/>
          <p:cNvSpPr>
            <a:spLocks noGrp="1"/>
          </p:cNvSpPr>
          <p:nvPr>
            <p:ph type="body" idx="1"/>
          </p:nvPr>
        </p:nvSpPr>
        <p:spPr>
          <a:xfrm>
            <a:off x="533400" y="685800"/>
            <a:ext cx="5556250" cy="5638800"/>
          </a:xfrm>
        </p:spPr>
        <p:txBody>
          <a:bodyPr/>
          <a:lstStyle/>
          <a:p>
            <a:r>
              <a:rPr lang="es-PR" sz="2600" b="1" dirty="0" smtClean="0"/>
              <a:t>Cancerígeno se refiere a toda sustancia o mezcla de sustancias que inducen el cáncer o aumentan su incidencia. </a:t>
            </a:r>
          </a:p>
          <a:p>
            <a:pPr lvl="1"/>
            <a:r>
              <a:rPr lang="es-PR" sz="2400" dirty="0" smtClean="0"/>
              <a:t>Sustancias y mezclas que han inducido tumores benignos y malignos en animales, en estudios experimentales  bien realizados también se consideran como  supuestos cancerígenos o sospechosos de serlo en humanos.</a:t>
            </a:r>
          </a:p>
          <a:p>
            <a:r>
              <a:rPr lang="es-PR" sz="2400" dirty="0" smtClean="0"/>
              <a:t>Esta clase se divide en 2 categorías.</a:t>
            </a:r>
          </a:p>
        </p:txBody>
      </p:sp>
      <p:pic>
        <p:nvPicPr>
          <p:cNvPr id="88068" name="Picture 6" descr="ANd9GcQuOMfPU9ygSGE06C-xjv2x5B6PZWkG6eKps3cUNK5Kpeej2qhxbA"/>
          <p:cNvPicPr>
            <a:picLocks noChangeAspect="1" noChangeArrowheads="1"/>
          </p:cNvPicPr>
          <p:nvPr/>
        </p:nvPicPr>
        <p:blipFill>
          <a:blip r:embed="rId3" cstate="print"/>
          <a:srcRect/>
          <a:stretch>
            <a:fillRect/>
          </a:stretch>
        </p:blipFill>
        <p:spPr bwMode="auto">
          <a:xfrm>
            <a:off x="6172200" y="1600200"/>
            <a:ext cx="2771775" cy="1844675"/>
          </a:xfrm>
          <a:prstGeom prst="rect">
            <a:avLst/>
          </a:prstGeom>
          <a:noFill/>
          <a:ln w="9525">
            <a:noFill/>
            <a:miter lim="800000"/>
            <a:headEnd/>
            <a:tailEnd/>
          </a:ln>
        </p:spPr>
      </p:pic>
      <p:sp>
        <p:nvSpPr>
          <p:cNvPr id="88069" name="Text Box 7"/>
          <p:cNvSpPr txBox="1">
            <a:spLocks noChangeArrowheads="1"/>
          </p:cNvSpPr>
          <p:nvPr/>
        </p:nvSpPr>
        <p:spPr bwMode="auto">
          <a:xfrm>
            <a:off x="6400800" y="3200400"/>
            <a:ext cx="2514600" cy="366713"/>
          </a:xfrm>
          <a:prstGeom prst="rect">
            <a:avLst/>
          </a:prstGeom>
          <a:solidFill>
            <a:schemeClr val="accent1"/>
          </a:solidFill>
          <a:ln w="9525">
            <a:noFill/>
            <a:miter lim="800000"/>
            <a:headEnd/>
            <a:tailEnd/>
          </a:ln>
        </p:spPr>
        <p:txBody>
          <a:bodyPr>
            <a:spAutoFit/>
          </a:bodyPr>
          <a:lstStyle/>
          <a:p>
            <a:pPr algn="ctr">
              <a:spcBef>
                <a:spcPct val="50000"/>
              </a:spcBef>
            </a:pPr>
            <a:r>
              <a:rPr lang="es-PR"/>
              <a:t> Cáncer de Piel</a:t>
            </a:r>
          </a:p>
        </p:txBody>
      </p:sp>
      <p:grpSp>
        <p:nvGrpSpPr>
          <p:cNvPr id="88070" name="Group 7" title="Picture of an x-ray of lung cancer "/>
          <p:cNvGrpSpPr>
            <a:grpSpLocks/>
          </p:cNvGrpSpPr>
          <p:nvPr/>
        </p:nvGrpSpPr>
        <p:grpSpPr bwMode="auto">
          <a:xfrm>
            <a:off x="6629400" y="3810000"/>
            <a:ext cx="2209800" cy="2274888"/>
            <a:chOff x="6629400" y="3810000"/>
            <a:chExt cx="2209800" cy="2274332"/>
          </a:xfrm>
        </p:grpSpPr>
        <p:pic>
          <p:nvPicPr>
            <p:cNvPr id="88071" name="Picture 2" descr="http://t3.gstatic.com/images?q=tbn:ANd9GcTsNOxO0dpSx4zAvKnAjkz9rydAAF4ZdBh6YTnwifxxXutpxjtIcg"/>
            <p:cNvPicPr>
              <a:picLocks noChangeAspect="1" noChangeArrowheads="1"/>
            </p:cNvPicPr>
            <p:nvPr/>
          </p:nvPicPr>
          <p:blipFill>
            <a:blip r:embed="rId4" cstate="print"/>
            <a:srcRect/>
            <a:stretch>
              <a:fillRect/>
            </a:stretch>
          </p:blipFill>
          <p:spPr bwMode="auto">
            <a:xfrm>
              <a:off x="6629400" y="3810000"/>
              <a:ext cx="2124075" cy="2152650"/>
            </a:xfrm>
            <a:prstGeom prst="rect">
              <a:avLst/>
            </a:prstGeom>
            <a:noFill/>
            <a:ln w="9525">
              <a:noFill/>
              <a:miter lim="800000"/>
              <a:headEnd/>
              <a:tailEnd/>
            </a:ln>
          </p:spPr>
        </p:pic>
        <p:sp>
          <p:nvSpPr>
            <p:cNvPr id="88072" name="Text Box 7"/>
            <p:cNvSpPr txBox="1">
              <a:spLocks noChangeArrowheads="1"/>
            </p:cNvSpPr>
            <p:nvPr/>
          </p:nvSpPr>
          <p:spPr bwMode="auto">
            <a:xfrm>
              <a:off x="6629400" y="5715000"/>
              <a:ext cx="2209800" cy="369332"/>
            </a:xfrm>
            <a:prstGeom prst="rect">
              <a:avLst/>
            </a:prstGeom>
            <a:solidFill>
              <a:schemeClr val="accent1"/>
            </a:solidFill>
            <a:ln w="9525">
              <a:noFill/>
              <a:miter lim="800000"/>
              <a:headEnd/>
              <a:tailEnd/>
            </a:ln>
          </p:spPr>
          <p:txBody>
            <a:bodyPr>
              <a:spAutoFit/>
            </a:bodyPr>
            <a:lstStyle/>
            <a:p>
              <a:pPr algn="ctr">
                <a:spcBef>
                  <a:spcPct val="50000"/>
                </a:spcBef>
              </a:pPr>
              <a:r>
                <a:rPr lang="es-PR"/>
                <a:t> Cáncer Pulmón</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p:cNvSpPr>
          <p:nvPr>
            <p:ph type="sldNum" sz="quarter" idx="4294967295"/>
          </p:nvPr>
        </p:nvSpPr>
        <p:spPr>
          <a:xfrm>
            <a:off x="6553200" y="6521450"/>
            <a:ext cx="2133600" cy="244475"/>
          </a:xfrm>
          <a:prstGeom prst="rect">
            <a:avLst/>
          </a:prstGeom>
          <a:noFill/>
        </p:spPr>
        <p:txBody>
          <a:bodyPr/>
          <a:lstStyle/>
          <a:p>
            <a:fld id="{2397B813-09F8-485B-B0D4-125C875CB294}" type="slidenum">
              <a:rPr lang="en-US" smtClean="0"/>
              <a:pPr/>
              <a:t>37</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ln w="18415" cmpd="sng">
                  <a:solidFill>
                    <a:sysClr val="windowText" lastClr="000000"/>
                  </a:solidFill>
                  <a:prstDash val="solid"/>
                </a:ln>
                <a:solidFill>
                  <a:sysClr val="windowText" lastClr="000000"/>
                </a:solidFill>
              </a:rPr>
              <a:t>Toxicidad Reproductiva</a:t>
            </a:r>
          </a:p>
        </p:txBody>
      </p:sp>
      <p:sp>
        <p:nvSpPr>
          <p:cNvPr id="90115" name="Rectangle 3"/>
          <p:cNvSpPr>
            <a:spLocks noGrp="1"/>
          </p:cNvSpPr>
          <p:nvPr>
            <p:ph type="body" sz="half" idx="1"/>
          </p:nvPr>
        </p:nvSpPr>
        <p:spPr>
          <a:xfrm>
            <a:off x="179388" y="914400"/>
            <a:ext cx="6450012" cy="5943600"/>
          </a:xfrm>
        </p:spPr>
        <p:txBody>
          <a:bodyPr/>
          <a:lstStyle/>
          <a:p>
            <a:r>
              <a:rPr lang="es-PR" sz="2800" dirty="0" smtClean="0"/>
              <a:t>Toxicidad reproductiva incluye efectos adversos sobre la función sexual y la fertilidad en hombres y mujeres adultos, así como los efectos adversos sobre el desarrollo de los hijos.</a:t>
            </a:r>
          </a:p>
          <a:p>
            <a:endParaRPr lang="es-PR" sz="2800" i="1" dirty="0" smtClean="0"/>
          </a:p>
          <a:p>
            <a:pPr lvl="1"/>
            <a:r>
              <a:rPr lang="es-PR" sz="2400" dirty="0" smtClean="0"/>
              <a:t>Efectos adversos en el desarrollo de las crías,  se refiere a cualquier efecto de materiales químicos que interfieren con el desarrollo normal del organismo, ya sea antes o después del nacimiento</a:t>
            </a:r>
            <a:endParaRPr lang="es-PR" sz="7600" dirty="0" smtClean="0"/>
          </a:p>
        </p:txBody>
      </p:sp>
      <p:pic>
        <p:nvPicPr>
          <p:cNvPr id="90116" name="Picture 2" descr="http://t0.gstatic.com/images?q=tbn:ANd9GcQ1eZzn3KLbo4DpKXn4vU_0CN2jqr6Qlu4CVUkkrxmMa43xoAC7"/>
          <p:cNvPicPr>
            <a:picLocks noChangeAspect="1" noChangeArrowheads="1"/>
          </p:cNvPicPr>
          <p:nvPr/>
        </p:nvPicPr>
        <p:blipFill>
          <a:blip r:embed="rId3" cstate="print"/>
          <a:srcRect/>
          <a:stretch>
            <a:fillRect/>
          </a:stretch>
        </p:blipFill>
        <p:spPr bwMode="auto">
          <a:xfrm>
            <a:off x="6400800" y="1066800"/>
            <a:ext cx="2466975" cy="1847850"/>
          </a:xfrm>
          <a:prstGeom prst="rect">
            <a:avLst/>
          </a:prstGeom>
          <a:noFill/>
          <a:ln w="9525">
            <a:noFill/>
            <a:miter lim="800000"/>
            <a:headEnd/>
            <a:tailEnd/>
          </a:ln>
        </p:spPr>
      </p:pic>
      <p:pic>
        <p:nvPicPr>
          <p:cNvPr id="90117" name="Picture 7" title="Picture of sperm and eg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4114800"/>
            <a:ext cx="2006600"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p:cNvSpPr>
          <p:nvPr>
            <p:ph type="sldNum" sz="quarter" idx="4294967295"/>
          </p:nvPr>
        </p:nvSpPr>
        <p:spPr>
          <a:xfrm>
            <a:off x="6553200" y="6521450"/>
            <a:ext cx="2133600" cy="244475"/>
          </a:xfrm>
          <a:prstGeom prst="rect">
            <a:avLst/>
          </a:prstGeom>
          <a:noFill/>
        </p:spPr>
        <p:txBody>
          <a:bodyPr/>
          <a:lstStyle/>
          <a:p>
            <a:fld id="{D04343B9-F542-4F66-86E9-611E82F82BD2}" type="slidenum">
              <a:rPr lang="en-US" smtClean="0"/>
              <a:pPr/>
              <a:t>38</a:t>
            </a:fld>
            <a:endParaRPr lang="en-US" smtClean="0"/>
          </a:p>
        </p:txBody>
      </p:sp>
      <p:sp>
        <p:nvSpPr>
          <p:cNvPr id="1027" name="Rectangle 2"/>
          <p:cNvSpPr>
            <a:spLocks noGrp="1"/>
          </p:cNvSpPr>
          <p:nvPr>
            <p:ph type="title"/>
          </p:nvPr>
        </p:nvSpPr>
        <p:spPr>
          <a:xfrm>
            <a:off x="0" y="228600"/>
            <a:ext cx="8972550" cy="625475"/>
          </a:xfrm>
        </p:spPr>
        <p:txBody>
          <a:bodyPr/>
          <a:lstStyle/>
          <a:p>
            <a:pPr algn="r" eaLnBrk="1" hangingPunct="1">
              <a:defRPr/>
            </a:pPr>
            <a:r>
              <a:rPr lang="es-PR" sz="3800" dirty="0" smtClean="0">
                <a:ln w="18415" cmpd="sng">
                  <a:solidFill>
                    <a:sysClr val="windowText" lastClr="000000"/>
                  </a:solidFill>
                  <a:prstDash val="solid"/>
                </a:ln>
                <a:solidFill>
                  <a:sysClr val="windowText" lastClr="000000"/>
                </a:solidFill>
              </a:rPr>
              <a:t>Toxicidad Especifica de Órganos Blanco</a:t>
            </a:r>
          </a:p>
        </p:txBody>
      </p:sp>
      <p:sp>
        <p:nvSpPr>
          <p:cNvPr id="89092" name="Rectangle 3"/>
          <p:cNvSpPr>
            <a:spLocks noGrp="1"/>
          </p:cNvSpPr>
          <p:nvPr>
            <p:ph type="body" sz="half" idx="1"/>
          </p:nvPr>
        </p:nvSpPr>
        <p:spPr>
          <a:xfrm>
            <a:off x="0" y="1219200"/>
            <a:ext cx="6096000" cy="5638800"/>
          </a:xfrm>
        </p:spPr>
        <p:txBody>
          <a:bodyPr/>
          <a:lstStyle/>
          <a:p>
            <a:pPr>
              <a:defRPr/>
            </a:pPr>
            <a:r>
              <a:rPr lang="es-PR" sz="2800" dirty="0" smtClean="0"/>
              <a:t>Toxicidad especifica de órgano s blanco (STOT)</a:t>
            </a:r>
          </a:p>
          <a:p>
            <a:pPr lvl="1">
              <a:defRPr/>
            </a:pPr>
            <a:r>
              <a:rPr lang="es-PR" dirty="0" smtClean="0">
                <a:ea typeface="+mn-ea"/>
                <a:cs typeface="+mn-cs"/>
              </a:rPr>
              <a:t>Exposición única significa toxicidad especifica, no letal al órgano blanco como resultado de una sola exposición al producto químico. </a:t>
            </a:r>
          </a:p>
          <a:p>
            <a:pPr lvl="1">
              <a:buFont typeface="Wingdings 2" pitchFamily="18" charset="2"/>
              <a:buNone/>
              <a:defRPr/>
            </a:pPr>
            <a:endParaRPr lang="es-PR" sz="200" dirty="0" smtClean="0">
              <a:ea typeface="+mn-ea"/>
              <a:cs typeface="+mn-cs"/>
            </a:endParaRPr>
          </a:p>
          <a:p>
            <a:pPr lvl="1">
              <a:defRPr/>
            </a:pPr>
            <a:r>
              <a:rPr lang="es-PR" dirty="0" smtClean="0"/>
              <a:t>La exposición repetida requiere que ocurra más de una  exposición.</a:t>
            </a:r>
          </a:p>
        </p:txBody>
      </p:sp>
      <p:pic>
        <p:nvPicPr>
          <p:cNvPr id="92164" name="Picture 7" descr="http://us.cdn1.123rf.com/168nwm/dimdimich/dimdimich1003/dimdimich100300008/6666743-radiografia-humana-con-sceleton-rojo.jpg" title="Picture of the human body"/>
          <p:cNvPicPr>
            <a:picLocks noChangeAspect="1" noChangeArrowheads="1"/>
          </p:cNvPicPr>
          <p:nvPr/>
        </p:nvPicPr>
        <p:blipFill>
          <a:blip r:embed="rId3" cstate="print"/>
          <a:srcRect/>
          <a:stretch>
            <a:fillRect/>
          </a:stretch>
        </p:blipFill>
        <p:spPr bwMode="auto">
          <a:xfrm>
            <a:off x="5943600" y="24384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p:cNvSpPr>
          <p:nvPr>
            <p:ph type="sldNum" sz="quarter" idx="4294967295"/>
          </p:nvPr>
        </p:nvSpPr>
        <p:spPr>
          <a:xfrm>
            <a:off x="6553200" y="6521450"/>
            <a:ext cx="2133600" cy="244475"/>
          </a:xfrm>
          <a:prstGeom prst="rect">
            <a:avLst/>
          </a:prstGeom>
          <a:noFill/>
        </p:spPr>
        <p:txBody>
          <a:bodyPr/>
          <a:lstStyle/>
          <a:p>
            <a:fld id="{BCC8F73E-E74B-4D9A-BBB5-C17AAA98E8FB}" type="slidenum">
              <a:rPr lang="en-US" smtClean="0"/>
              <a:pPr/>
              <a:t>39</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ln w="18415" cmpd="sng">
                  <a:solidFill>
                    <a:sysClr val="windowText" lastClr="000000"/>
                  </a:solidFill>
                  <a:prstDash val="solid"/>
                </a:ln>
                <a:solidFill>
                  <a:sysClr val="windowText" lastClr="000000"/>
                </a:solidFill>
              </a:rPr>
              <a:t>Definiciones:  peligros a la Salud</a:t>
            </a:r>
          </a:p>
        </p:txBody>
      </p:sp>
      <p:sp>
        <p:nvSpPr>
          <p:cNvPr id="94211" name="Rectangle 3"/>
          <p:cNvSpPr>
            <a:spLocks noGrp="1"/>
          </p:cNvSpPr>
          <p:nvPr>
            <p:ph type="body" sz="half" idx="1"/>
          </p:nvPr>
        </p:nvSpPr>
        <p:spPr>
          <a:xfrm>
            <a:off x="179388" y="1600200"/>
            <a:ext cx="6602412" cy="4525963"/>
          </a:xfrm>
        </p:spPr>
        <p:txBody>
          <a:bodyPr/>
          <a:lstStyle/>
          <a:p>
            <a:pPr eaLnBrk="1" hangingPunct="1"/>
            <a:r>
              <a:rPr lang="es-PR" sz="2800" smtClean="0"/>
              <a:t>STOT es causada por productos químicos que son tóxicos específicos a ciertos órganos y, por tanto, presentan un potencial de efectos adversos para la salud en personas expuestas a ese producto químico.</a:t>
            </a:r>
          </a:p>
          <a:p>
            <a:pPr lvl="1" eaLnBrk="1" hangingPunct="1"/>
            <a:r>
              <a:rPr lang="es-PR" sz="2400" smtClean="0"/>
              <a:t>STOT-Exposición única tiene 3  categorías de peligro.</a:t>
            </a:r>
          </a:p>
          <a:p>
            <a:pPr lvl="1" eaLnBrk="1" hangingPunct="1"/>
            <a:r>
              <a:rPr lang="es-PR" sz="2400" smtClean="0"/>
              <a:t>STOT-Exposición repetida tiene 2 categorías de peligros.</a:t>
            </a:r>
          </a:p>
        </p:txBody>
      </p:sp>
      <p:pic>
        <p:nvPicPr>
          <p:cNvPr id="94212" name="Content Placeholder 10" descr="system organs.JPG" title="Picture of the inside of the human body"/>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781800" y="2286000"/>
            <a:ext cx="2114550" cy="2819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4294967295"/>
          </p:nvPr>
        </p:nvSpPr>
        <p:spPr>
          <a:xfrm>
            <a:off x="6553200" y="6400800"/>
            <a:ext cx="2133600" cy="320675"/>
          </a:xfrm>
          <a:prstGeom prst="rect">
            <a:avLst/>
          </a:prstGeom>
          <a:noFill/>
        </p:spPr>
        <p:txBody>
          <a:bodyPr/>
          <a:lstStyle/>
          <a:p>
            <a:fld id="{B6E418ED-FB7A-4660-941C-FAC086BABCC7}" type="slidenum">
              <a:rPr lang="en-US" smtClean="0"/>
              <a:pPr/>
              <a:t>4</a:t>
            </a:fld>
            <a:endParaRPr lang="en-US" smtClean="0"/>
          </a:p>
        </p:txBody>
      </p:sp>
      <p:sp>
        <p:nvSpPr>
          <p:cNvPr id="2" name="Rectangle 3"/>
          <p:cNvSpPr>
            <a:spLocks noGrp="1" noChangeArrowheads="1"/>
          </p:cNvSpPr>
          <p:nvPr>
            <p:ph type="ctrTitle"/>
          </p:nvPr>
        </p:nvSpPr>
        <p:spPr>
          <a:xfrm>
            <a:off x="304800" y="2057400"/>
            <a:ext cx="8382000" cy="1470025"/>
          </a:xfrm>
        </p:spPr>
        <p:txBody>
          <a:bodyPr/>
          <a:lstStyle/>
          <a:p>
            <a:pPr eaLnBrk="1" hangingPunct="1">
              <a:defRPr/>
            </a:pPr>
            <a:r>
              <a:rPr lang="es-PR" sz="3200" dirty="0" smtClean="0"/>
              <a:t>Sistema Globalmente Armonizado (SGA)</a:t>
            </a:r>
          </a:p>
        </p:txBody>
      </p:sp>
      <p:sp>
        <p:nvSpPr>
          <p:cNvPr id="22531" name="Rectangle 5"/>
          <p:cNvSpPr>
            <a:spLocks noGrp="1" noChangeArrowheads="1"/>
          </p:cNvSpPr>
          <p:nvPr>
            <p:ph type="subTitle" idx="1"/>
          </p:nvPr>
        </p:nvSpPr>
        <p:spPr>
          <a:xfrm>
            <a:off x="4114800" y="4419600"/>
            <a:ext cx="4572000" cy="609600"/>
          </a:xfrm>
        </p:spPr>
        <p:txBody>
          <a:bodyPr/>
          <a:lstStyle/>
          <a:p>
            <a:pPr eaLnBrk="1" hangingPunct="1"/>
            <a:r>
              <a:rPr lang="es-PR" dirty="0" smtClean="0"/>
              <a:t>Información General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Grp="1"/>
          </p:cNvSpPr>
          <p:nvPr>
            <p:ph type="sldNum" sz="quarter" idx="4294967295"/>
          </p:nvPr>
        </p:nvSpPr>
        <p:spPr>
          <a:xfrm>
            <a:off x="6553200" y="6521450"/>
            <a:ext cx="2133600" cy="244475"/>
          </a:xfrm>
          <a:prstGeom prst="rect">
            <a:avLst/>
          </a:prstGeom>
          <a:noFill/>
        </p:spPr>
        <p:txBody>
          <a:bodyPr/>
          <a:lstStyle/>
          <a:p>
            <a:fld id="{926C6F16-AD97-4314-9B0D-9002D5989D3D}" type="slidenum">
              <a:rPr lang="en-US" smtClean="0"/>
              <a:pPr/>
              <a:t>40</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ln w="18415" cmpd="sng">
                  <a:solidFill>
                    <a:sysClr val="windowText" lastClr="000000"/>
                  </a:solidFill>
                  <a:prstDash val="solid"/>
                </a:ln>
                <a:solidFill>
                  <a:sysClr val="windowText" lastClr="000000"/>
                </a:solidFill>
              </a:rPr>
              <a:t>Peligro por Aspiración</a:t>
            </a:r>
          </a:p>
        </p:txBody>
      </p:sp>
      <p:sp>
        <p:nvSpPr>
          <p:cNvPr id="89092" name="Rectangle 3"/>
          <p:cNvSpPr>
            <a:spLocks noGrp="1"/>
          </p:cNvSpPr>
          <p:nvPr>
            <p:ph type="body" sz="half" idx="1"/>
          </p:nvPr>
        </p:nvSpPr>
        <p:spPr>
          <a:xfrm>
            <a:off x="0" y="1066800"/>
            <a:ext cx="7685088" cy="5791200"/>
          </a:xfrm>
        </p:spPr>
        <p:txBody>
          <a:bodyPr/>
          <a:lstStyle/>
          <a:p>
            <a:pPr>
              <a:defRPr/>
            </a:pPr>
            <a:r>
              <a:rPr lang="es-PR" sz="2800" dirty="0" smtClean="0"/>
              <a:t>Aspiración, es la entrada de un producto químico líquido o sólido directamente a través de la cavidad oral o nasal, o indirectamente por regurgitación, en la tráquea y las vías respiratorias inferiores.</a:t>
            </a:r>
          </a:p>
          <a:p>
            <a:pPr lvl="1">
              <a:buFont typeface="Wingdings 2" pitchFamily="18" charset="2"/>
              <a:buNone/>
              <a:defRPr/>
            </a:pPr>
            <a:endParaRPr lang="es-PR" sz="500" dirty="0" smtClean="0">
              <a:ea typeface="+mn-ea"/>
              <a:cs typeface="+mn-cs"/>
            </a:endParaRPr>
          </a:p>
          <a:p>
            <a:pPr lvl="1">
              <a:defRPr/>
            </a:pPr>
            <a:r>
              <a:rPr lang="es-PR" sz="2600" dirty="0" smtClean="0"/>
              <a:t>Incluye efectos severos agudos tales como neumonía química, diferentes grados de lesión pulmonar o la muerte por  la aspiración.</a:t>
            </a:r>
          </a:p>
          <a:p>
            <a:pPr lvl="1">
              <a:defRPr/>
            </a:pPr>
            <a:r>
              <a:rPr lang="es-PR" sz="2400" dirty="0" smtClean="0"/>
              <a:t>Solamente se adopto una </a:t>
            </a:r>
          </a:p>
          <a:p>
            <a:pPr lvl="2">
              <a:buFont typeface="Wingdings" pitchFamily="2" charset="2"/>
              <a:buNone/>
              <a:defRPr/>
            </a:pPr>
            <a:r>
              <a:rPr lang="es-PR" dirty="0" smtClean="0"/>
              <a:t>categoría en esta clase </a:t>
            </a:r>
          </a:p>
        </p:txBody>
      </p:sp>
      <p:pic>
        <p:nvPicPr>
          <p:cNvPr id="96260" name="Picture 2" descr="http://t0.gstatic.com/images?q=tbn:ANd9GcQHb1KXnvLXuVJCOgOD7SnKl5HKoH11JexY7lql0wz-Wyku0aRHtv4CETDASw"/>
          <p:cNvPicPr>
            <a:picLocks noChangeAspect="1" noChangeArrowheads="1"/>
          </p:cNvPicPr>
          <p:nvPr/>
        </p:nvPicPr>
        <p:blipFill>
          <a:blip r:embed="rId3" cstate="print"/>
          <a:srcRect/>
          <a:stretch>
            <a:fillRect/>
          </a:stretch>
        </p:blipFill>
        <p:spPr bwMode="auto">
          <a:xfrm>
            <a:off x="6324600" y="4343400"/>
            <a:ext cx="2503488"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de </a:t>
            </a:r>
            <a:br>
              <a:rPr lang="es-PR" sz="3200" dirty="0" smtClean="0">
                <a:solidFill>
                  <a:schemeClr val="tx1"/>
                </a:solidFill>
              </a:rPr>
            </a:br>
            <a:r>
              <a:rPr lang="es-PR" sz="3200" dirty="0" smtClean="0">
                <a:solidFill>
                  <a:schemeClr val="tx1"/>
                </a:solidFill>
              </a:rPr>
              <a:t>Peligros Físicos del SGA</a:t>
            </a:r>
          </a:p>
        </p:txBody>
      </p:sp>
      <p:sp>
        <p:nvSpPr>
          <p:cNvPr id="98306" name="Rectangle 5"/>
          <p:cNvSpPr>
            <a:spLocks noGrp="1" noChangeArrowheads="1"/>
          </p:cNvSpPr>
          <p:nvPr>
            <p:ph type="body" idx="1"/>
          </p:nvPr>
        </p:nvSpPr>
        <p:spPr/>
        <p:txBody>
          <a:bodyPr/>
          <a:lstStyle/>
          <a:p>
            <a:pPr eaLnBrk="1" hangingPunct="1"/>
            <a:r>
              <a:rPr lang="es-PR" smtClean="0"/>
              <a:t>Definiciones Nuevas…</a:t>
            </a:r>
          </a:p>
        </p:txBody>
      </p:sp>
      <p:sp>
        <p:nvSpPr>
          <p:cNvPr id="98307"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52F08365-16EC-49F4-A79B-0AA43B3D8010}" type="slidenum">
              <a:rPr lang="en-US" smtClean="0"/>
              <a:pPr/>
              <a:t>41</a:t>
            </a:fld>
            <a:endParaRPr lang="en-US" smtClean="0"/>
          </a:p>
        </p:txBody>
      </p:sp>
      <p:pic>
        <p:nvPicPr>
          <p:cNvPr id="98308" name="Picture 11" descr="ghs-gefahrensymbol-einzeletikett-verschiedene-versionen"/>
          <p:cNvPicPr>
            <a:picLocks noChangeAspect="1" noChangeArrowheads="1"/>
          </p:cNvPicPr>
          <p:nvPr/>
        </p:nvPicPr>
        <p:blipFill>
          <a:blip r:embed="rId3" cstate="print"/>
          <a:srcRect/>
          <a:stretch>
            <a:fillRect/>
          </a:stretch>
        </p:blipFill>
        <p:spPr bwMode="auto">
          <a:xfrm>
            <a:off x="6934200" y="1600200"/>
            <a:ext cx="1765300" cy="1676400"/>
          </a:xfrm>
          <a:prstGeom prst="rect">
            <a:avLst/>
          </a:prstGeom>
          <a:noFill/>
          <a:ln w="9525">
            <a:noFill/>
            <a:miter lim="800000"/>
            <a:headEnd/>
            <a:tailEnd/>
          </a:ln>
        </p:spPr>
      </p:pic>
      <p:pic>
        <p:nvPicPr>
          <p:cNvPr id="98309" name="Picture 5" descr="ätzend_ghs"/>
          <p:cNvPicPr>
            <a:picLocks noChangeAspect="1" noChangeArrowheads="1"/>
          </p:cNvPicPr>
          <p:nvPr/>
        </p:nvPicPr>
        <p:blipFill>
          <a:blip r:embed="rId4" cstate="print"/>
          <a:srcRect/>
          <a:stretch>
            <a:fillRect/>
          </a:stretch>
        </p:blipFill>
        <p:spPr bwMode="auto">
          <a:xfrm>
            <a:off x="6934200" y="3962400"/>
            <a:ext cx="1836738" cy="1676400"/>
          </a:xfrm>
          <a:prstGeom prst="rect">
            <a:avLst/>
          </a:prstGeom>
          <a:noFill/>
          <a:ln w="9525">
            <a:noFill/>
            <a:miter lim="800000"/>
            <a:headEnd/>
            <a:tailEnd/>
          </a:ln>
        </p:spPr>
      </p:pic>
      <p:pic>
        <p:nvPicPr>
          <p:cNvPr id="98310" name="Picture 9" descr="600px-GHS-pictogram-explos"/>
          <p:cNvPicPr>
            <a:picLocks noChangeAspect="1" noChangeArrowheads="1"/>
          </p:cNvPicPr>
          <p:nvPr/>
        </p:nvPicPr>
        <p:blipFill>
          <a:blip r:embed="rId5" cstate="print"/>
          <a:srcRect/>
          <a:stretch>
            <a:fillRect/>
          </a:stretch>
        </p:blipFill>
        <p:spPr bwMode="auto">
          <a:xfrm>
            <a:off x="2819400" y="1752600"/>
            <a:ext cx="1600200" cy="1509713"/>
          </a:xfrm>
          <a:prstGeom prst="rect">
            <a:avLst/>
          </a:prstGeom>
          <a:solidFill>
            <a:schemeClr val="bg1"/>
          </a:solidFill>
          <a:ln w="9525">
            <a:noFill/>
            <a:miter lim="800000"/>
            <a:headEnd/>
            <a:tailEnd/>
          </a:ln>
        </p:spPr>
      </p:pic>
      <p:pic>
        <p:nvPicPr>
          <p:cNvPr id="98311" name="Picture 9" descr="rondflam_ghs03"/>
          <p:cNvPicPr>
            <a:picLocks noChangeAspect="1" noChangeArrowheads="1"/>
          </p:cNvPicPr>
          <p:nvPr/>
        </p:nvPicPr>
        <p:blipFill>
          <a:blip r:embed="rId6" cstate="print"/>
          <a:srcRect/>
          <a:stretch>
            <a:fillRect/>
          </a:stretch>
        </p:blipFill>
        <p:spPr bwMode="auto">
          <a:xfrm>
            <a:off x="762000" y="1676400"/>
            <a:ext cx="1685925" cy="1600200"/>
          </a:xfrm>
          <a:prstGeom prst="rect">
            <a:avLst/>
          </a:prstGeom>
          <a:solidFill>
            <a:schemeClr val="bg1"/>
          </a:solidFill>
          <a:ln w="9525">
            <a:noFill/>
            <a:miter lim="800000"/>
            <a:headEnd/>
            <a:tailEnd/>
          </a:ln>
        </p:spPr>
      </p:pic>
      <p:pic>
        <p:nvPicPr>
          <p:cNvPr id="98312" name="Picture 7" descr="bottl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3000" y="1676400"/>
            <a:ext cx="167640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228600"/>
            <a:ext cx="8153400" cy="533400"/>
          </a:xfrm>
        </p:spPr>
        <p:txBody>
          <a:bodyPr/>
          <a:lstStyle/>
          <a:p>
            <a:pPr algn="r" eaLnBrk="1" hangingPunct="1">
              <a:defRPr/>
            </a:pPr>
            <a:r>
              <a:rPr lang="es-PR" sz="4000" dirty="0" smtClean="0">
                <a:ln w="18415" cmpd="sng">
                  <a:solidFill>
                    <a:sysClr val="windowText" lastClr="000000"/>
                  </a:solidFill>
                  <a:prstDash val="solid"/>
                </a:ln>
                <a:solidFill>
                  <a:sysClr val="windowText" lastClr="000000"/>
                </a:solidFill>
                <a:effectLst/>
              </a:rPr>
              <a:t>Clases de Peligros Físicos (16)</a:t>
            </a:r>
          </a:p>
        </p:txBody>
      </p:sp>
      <p:sp>
        <p:nvSpPr>
          <p:cNvPr id="100354" name="Content Placeholder 4"/>
          <p:cNvSpPr>
            <a:spLocks noGrp="1"/>
          </p:cNvSpPr>
          <p:nvPr>
            <p:ph sz="half" idx="2"/>
          </p:nvPr>
        </p:nvSpPr>
        <p:spPr>
          <a:xfrm>
            <a:off x="4648200" y="914400"/>
            <a:ext cx="4038600" cy="5638800"/>
          </a:xfrm>
        </p:spPr>
        <p:txBody>
          <a:bodyPr/>
          <a:lstStyle/>
          <a:p>
            <a:r>
              <a:rPr lang="es-PR" sz="2600" dirty="0" smtClean="0"/>
              <a:t>Sustancias y mezclas que experimentan  calentamiento espontáneo, </a:t>
            </a:r>
          </a:p>
          <a:p>
            <a:r>
              <a:rPr lang="es-PR" sz="2600" dirty="0" smtClean="0"/>
              <a:t>Sustancias y mezclas que, en contacto con el agua desprenden gases inflamables</a:t>
            </a:r>
          </a:p>
          <a:p>
            <a:r>
              <a:rPr lang="es-PR" sz="2600" dirty="0" smtClean="0"/>
              <a:t>Líquidos comburentes</a:t>
            </a:r>
          </a:p>
          <a:p>
            <a:r>
              <a:rPr lang="es-PR" sz="2600" dirty="0" smtClean="0"/>
              <a:t>Sólidos comburentes</a:t>
            </a:r>
          </a:p>
          <a:p>
            <a:r>
              <a:rPr lang="es-PR" sz="2600" dirty="0" smtClean="0"/>
              <a:t>Peróxidos orgánicos</a:t>
            </a:r>
          </a:p>
          <a:p>
            <a:r>
              <a:rPr lang="es-PR" sz="2600" dirty="0" smtClean="0"/>
              <a:t>Corrosivo para metales</a:t>
            </a:r>
          </a:p>
          <a:p>
            <a:endParaRPr lang="es-PR" sz="2600" dirty="0" smtClean="0"/>
          </a:p>
        </p:txBody>
      </p:sp>
      <p:sp>
        <p:nvSpPr>
          <p:cNvPr id="100355" name="Slide Number Placeholder 5"/>
          <p:cNvSpPr>
            <a:spLocks noGrp="1"/>
          </p:cNvSpPr>
          <p:nvPr>
            <p:ph type="sldNum" sz="quarter" idx="4294967295"/>
          </p:nvPr>
        </p:nvSpPr>
        <p:spPr>
          <a:xfrm>
            <a:off x="6553200" y="6521450"/>
            <a:ext cx="2133600" cy="244475"/>
          </a:xfrm>
          <a:prstGeom prst="rect">
            <a:avLst/>
          </a:prstGeom>
          <a:noFill/>
        </p:spPr>
        <p:txBody>
          <a:bodyPr/>
          <a:lstStyle/>
          <a:p>
            <a:fld id="{3DDEB6DA-1C46-40D3-A128-171B5E42FB03}" type="slidenum">
              <a:rPr lang="en-US" smtClean="0"/>
              <a:pPr/>
              <a:t>42</a:t>
            </a:fld>
            <a:endParaRPr lang="en-US" smtClean="0"/>
          </a:p>
        </p:txBody>
      </p:sp>
      <p:sp>
        <p:nvSpPr>
          <p:cNvPr id="100356" name="Content Placeholder 5"/>
          <p:cNvSpPr>
            <a:spLocks noGrp="1"/>
          </p:cNvSpPr>
          <p:nvPr>
            <p:ph sz="half" idx="1"/>
          </p:nvPr>
        </p:nvSpPr>
        <p:spPr>
          <a:xfrm>
            <a:off x="0" y="990600"/>
            <a:ext cx="4495800" cy="5257800"/>
          </a:xfrm>
        </p:spPr>
        <p:txBody>
          <a:bodyPr/>
          <a:lstStyle/>
          <a:p>
            <a:pPr marL="514350" indent="-514350"/>
            <a:r>
              <a:rPr lang="es-PR" sz="2600" dirty="0" smtClean="0"/>
              <a:t>Explosivos</a:t>
            </a:r>
          </a:p>
          <a:p>
            <a:pPr marL="514350" indent="-514350"/>
            <a:r>
              <a:rPr lang="es-PR" sz="2600" dirty="0" smtClean="0"/>
              <a:t>Gases inflamables</a:t>
            </a:r>
          </a:p>
          <a:p>
            <a:pPr marL="514350" indent="-514350"/>
            <a:r>
              <a:rPr lang="es-PR" sz="2600" dirty="0" smtClean="0"/>
              <a:t>Aerosoles inflamables</a:t>
            </a:r>
          </a:p>
          <a:p>
            <a:pPr marL="514350" indent="-514350"/>
            <a:r>
              <a:rPr lang="es-PR" sz="2600" dirty="0" smtClean="0"/>
              <a:t>Gases comburentes</a:t>
            </a:r>
          </a:p>
          <a:p>
            <a:pPr marL="514350" indent="-514350"/>
            <a:r>
              <a:rPr lang="es-PR" sz="2600" dirty="0" smtClean="0"/>
              <a:t>Gases a presión</a:t>
            </a:r>
          </a:p>
          <a:p>
            <a:pPr marL="514350" indent="-514350"/>
            <a:r>
              <a:rPr lang="es-PR" sz="2600" dirty="0" smtClean="0"/>
              <a:t>Líquidos inflamables</a:t>
            </a:r>
          </a:p>
          <a:p>
            <a:pPr marL="514350" indent="-514350"/>
            <a:r>
              <a:rPr lang="es-PR" sz="2600" dirty="0" smtClean="0"/>
              <a:t>Sólidos inflamables</a:t>
            </a:r>
          </a:p>
          <a:p>
            <a:pPr marL="514350" indent="-514350"/>
            <a:r>
              <a:rPr lang="es-PR" sz="2600" dirty="0" smtClean="0"/>
              <a:t>Sustancias y metales </a:t>
            </a:r>
            <a:r>
              <a:rPr lang="es-PR" sz="2600" dirty="0" err="1" smtClean="0"/>
              <a:t>Autorreactivos</a:t>
            </a:r>
            <a:r>
              <a:rPr lang="es-PR" sz="2600" dirty="0" smtClean="0"/>
              <a:t> </a:t>
            </a:r>
          </a:p>
          <a:p>
            <a:pPr marL="514350" indent="-514350"/>
            <a:r>
              <a:rPr lang="es-PR" sz="2600" dirty="0" smtClean="0"/>
              <a:t>Líquidos pirofóricos</a:t>
            </a:r>
          </a:p>
          <a:p>
            <a:pPr marL="514350" indent="-514350"/>
            <a:r>
              <a:rPr lang="es-PR" sz="2600" dirty="0" smtClean="0"/>
              <a:t>Sólidos pirofóricos</a:t>
            </a:r>
            <a:br>
              <a:rPr lang="es-PR" sz="2600" dirty="0" smtClean="0"/>
            </a:br>
            <a:endParaRPr lang="es-PR" sz="2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4294967295"/>
          </p:nvPr>
        </p:nvSpPr>
        <p:spPr>
          <a:xfrm>
            <a:off x="6553200" y="6521450"/>
            <a:ext cx="2133600" cy="244475"/>
          </a:xfrm>
          <a:prstGeom prst="rect">
            <a:avLst/>
          </a:prstGeom>
          <a:noFill/>
        </p:spPr>
        <p:txBody>
          <a:bodyPr/>
          <a:lstStyle/>
          <a:p>
            <a:fld id="{AD2C75F1-858F-445C-AB40-59072FF7B9A6}" type="slidenum">
              <a:rPr lang="en-US" smtClean="0"/>
              <a:pPr/>
              <a:t>43</a:t>
            </a:fld>
            <a:endParaRPr lang="en-US" smtClean="0"/>
          </a:p>
        </p:txBody>
      </p:sp>
      <p:sp>
        <p:nvSpPr>
          <p:cNvPr id="39938" name="Rectangle 2"/>
          <p:cNvSpPr>
            <a:spLocks noGrp="1"/>
          </p:cNvSpPr>
          <p:nvPr>
            <p:ph type="title"/>
          </p:nvPr>
        </p:nvSpPr>
        <p:spPr>
          <a:xfrm>
            <a:off x="782638" y="152400"/>
            <a:ext cx="8208962" cy="803275"/>
          </a:xfrm>
        </p:spPr>
        <p:txBody>
          <a:bodyPr/>
          <a:lstStyle/>
          <a:p>
            <a:pPr algn="r" eaLnBrk="1" hangingPunct="1">
              <a:defRPr/>
            </a:pPr>
            <a:r>
              <a:rPr lang="es-PR" dirty="0" smtClean="0"/>
              <a:t>Explosivos…</a:t>
            </a:r>
          </a:p>
        </p:txBody>
      </p:sp>
      <p:sp>
        <p:nvSpPr>
          <p:cNvPr id="102403" name="Rectangle 3"/>
          <p:cNvSpPr>
            <a:spLocks noGrp="1"/>
          </p:cNvSpPr>
          <p:nvPr>
            <p:ph type="body" idx="1"/>
          </p:nvPr>
        </p:nvSpPr>
        <p:spPr>
          <a:xfrm>
            <a:off x="533400" y="838200"/>
            <a:ext cx="6324600" cy="4525963"/>
          </a:xfrm>
        </p:spPr>
        <p:txBody>
          <a:bodyPr/>
          <a:lstStyle/>
          <a:p>
            <a:pPr eaLnBrk="1" hangingPunct="1"/>
            <a:r>
              <a:rPr lang="es-PR" sz="3000" dirty="0" smtClean="0"/>
              <a:t>Sustancias y mezclas explosivas son s</a:t>
            </a:r>
            <a:r>
              <a:rPr lang="es-PR" dirty="0" smtClean="0"/>
              <a:t>ustancias sólidas o líquidas que de modo espontaneo son capaces de producir gases a una temperatura, presión y velocidad  tales que puede causar daños al medio que les rodea.</a:t>
            </a:r>
          </a:p>
          <a:p>
            <a:pPr lvl="1" eaLnBrk="1" hangingPunct="1"/>
            <a:r>
              <a:rPr lang="es-PR" sz="2400" dirty="0" smtClean="0"/>
              <a:t>Se divide en 6 categorías según el tipo de daño producido</a:t>
            </a:r>
            <a:endParaRPr lang="es-PR" sz="3200" dirty="0" smtClean="0"/>
          </a:p>
        </p:txBody>
      </p:sp>
      <p:pic>
        <p:nvPicPr>
          <p:cNvPr id="102404" name="Picture 9" descr="600px-GHS-pictogram-explos"/>
          <p:cNvPicPr>
            <a:picLocks noChangeAspect="1" noChangeArrowheads="1"/>
          </p:cNvPicPr>
          <p:nvPr/>
        </p:nvPicPr>
        <p:blipFill>
          <a:blip r:embed="rId3" cstate="print"/>
          <a:srcRect/>
          <a:stretch>
            <a:fillRect/>
          </a:stretch>
        </p:blipFill>
        <p:spPr bwMode="auto">
          <a:xfrm>
            <a:off x="6781800" y="1371600"/>
            <a:ext cx="1895475" cy="1789113"/>
          </a:xfrm>
          <a:prstGeom prst="rect">
            <a:avLst/>
          </a:prstGeom>
          <a:noFill/>
          <a:ln w="9525">
            <a:noFill/>
            <a:miter lim="800000"/>
            <a:headEnd/>
            <a:tailEnd/>
          </a:ln>
        </p:spPr>
      </p:pic>
      <p:pic>
        <p:nvPicPr>
          <p:cNvPr id="102405" name="Picture 7" title="Picture of an explosi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4800" y="3352800"/>
            <a:ext cx="24892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4294967295"/>
          </p:nvPr>
        </p:nvSpPr>
        <p:spPr>
          <a:xfrm>
            <a:off x="6553200" y="6521450"/>
            <a:ext cx="2133600" cy="244475"/>
          </a:xfrm>
          <a:prstGeom prst="rect">
            <a:avLst/>
          </a:prstGeom>
          <a:noFill/>
        </p:spPr>
        <p:txBody>
          <a:bodyPr/>
          <a:lstStyle/>
          <a:p>
            <a:fld id="{F0D86872-B53D-43E6-A4E5-7F3EF43A9159}" type="slidenum">
              <a:rPr lang="en-US" smtClean="0"/>
              <a:pPr/>
              <a:t>44</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Inflamables...</a:t>
            </a:r>
          </a:p>
        </p:txBody>
      </p:sp>
      <p:sp>
        <p:nvSpPr>
          <p:cNvPr id="104451" name="Rectangle 3"/>
          <p:cNvSpPr>
            <a:spLocks noGrp="1"/>
          </p:cNvSpPr>
          <p:nvPr>
            <p:ph type="body" idx="1"/>
          </p:nvPr>
        </p:nvSpPr>
        <p:spPr>
          <a:xfrm>
            <a:off x="250825" y="1773238"/>
            <a:ext cx="6326188" cy="4525962"/>
          </a:xfrm>
        </p:spPr>
        <p:txBody>
          <a:bodyPr/>
          <a:lstStyle/>
          <a:p>
            <a:pPr eaLnBrk="1" hangingPunct="1">
              <a:lnSpc>
                <a:spcPct val="90000"/>
              </a:lnSpc>
            </a:pPr>
            <a:r>
              <a:rPr lang="es-PR" smtClean="0"/>
              <a:t>Inflamables, incluye</a:t>
            </a:r>
          </a:p>
          <a:p>
            <a:pPr lvl="1" eaLnBrk="1" hangingPunct="1">
              <a:lnSpc>
                <a:spcPct val="90000"/>
              </a:lnSpc>
            </a:pPr>
            <a:r>
              <a:rPr lang="es-PR" smtClean="0"/>
              <a:t>Gases inflamables</a:t>
            </a:r>
          </a:p>
          <a:p>
            <a:pPr lvl="1" eaLnBrk="1" hangingPunct="1">
              <a:lnSpc>
                <a:spcPct val="90000"/>
              </a:lnSpc>
            </a:pPr>
            <a:r>
              <a:rPr lang="es-PR" smtClean="0"/>
              <a:t>Aerosoles inflamables</a:t>
            </a:r>
          </a:p>
          <a:p>
            <a:pPr lvl="1" eaLnBrk="1" hangingPunct="1">
              <a:lnSpc>
                <a:spcPct val="90000"/>
              </a:lnSpc>
            </a:pPr>
            <a:r>
              <a:rPr lang="es-PR" smtClean="0"/>
              <a:t>Líquidos inflamables</a:t>
            </a:r>
          </a:p>
          <a:p>
            <a:pPr lvl="1" eaLnBrk="1" hangingPunct="1">
              <a:lnSpc>
                <a:spcPct val="90000"/>
              </a:lnSpc>
            </a:pPr>
            <a:r>
              <a:rPr lang="es-PR" smtClean="0"/>
              <a:t>Sólidos inflamables</a:t>
            </a:r>
          </a:p>
        </p:txBody>
      </p:sp>
      <p:pic>
        <p:nvPicPr>
          <p:cNvPr id="104452" name="Picture 4" title="Picture of an aerosol can being sprayed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343400"/>
            <a:ext cx="2552700" cy="1871663"/>
          </a:xfrm>
          <a:prstGeom prst="rect">
            <a:avLst/>
          </a:prstGeom>
          <a:noFill/>
          <a:ln w="9525">
            <a:noFill/>
            <a:miter lim="800000"/>
            <a:headEnd/>
            <a:tailEnd/>
          </a:ln>
        </p:spPr>
      </p:pic>
      <p:pic>
        <p:nvPicPr>
          <p:cNvPr id="104453" name="Picture 11" descr="ghs-gefahrensymbol-einzeletikett-verschiedene-versionen"/>
          <p:cNvPicPr>
            <a:picLocks noChangeAspect="1" noChangeArrowheads="1"/>
          </p:cNvPicPr>
          <p:nvPr/>
        </p:nvPicPr>
        <p:blipFill>
          <a:blip r:embed="rId4" cstate="print"/>
          <a:srcRect/>
          <a:stretch>
            <a:fillRect/>
          </a:stretch>
        </p:blipFill>
        <p:spPr bwMode="auto">
          <a:xfrm>
            <a:off x="7239000" y="2057400"/>
            <a:ext cx="144780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4294967295"/>
          </p:nvPr>
        </p:nvSpPr>
        <p:spPr>
          <a:xfrm>
            <a:off x="6553200" y="6521450"/>
            <a:ext cx="2133600" cy="244475"/>
          </a:xfrm>
          <a:prstGeom prst="rect">
            <a:avLst/>
          </a:prstGeom>
          <a:noFill/>
        </p:spPr>
        <p:txBody>
          <a:bodyPr/>
          <a:lstStyle/>
          <a:p>
            <a:fld id="{883331F1-B259-4173-AA2E-0F7057BB3989}" type="slidenum">
              <a:rPr lang="en-US" smtClean="0"/>
              <a:pPr/>
              <a:t>45</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Gas Inflamable</a:t>
            </a:r>
          </a:p>
        </p:txBody>
      </p:sp>
      <p:sp>
        <p:nvSpPr>
          <p:cNvPr id="106499" name="Rectangle 3"/>
          <p:cNvSpPr>
            <a:spLocks noGrp="1"/>
          </p:cNvSpPr>
          <p:nvPr>
            <p:ph type="body" idx="1"/>
          </p:nvPr>
        </p:nvSpPr>
        <p:spPr>
          <a:xfrm>
            <a:off x="250825" y="1773238"/>
            <a:ext cx="6530975" cy="3103562"/>
          </a:xfrm>
        </p:spPr>
        <p:txBody>
          <a:bodyPr/>
          <a:lstStyle/>
          <a:p>
            <a:r>
              <a:rPr lang="es-PR" smtClean="0"/>
              <a:t>Gas inflamable, un gas que se inflama con el aire a 20°C (68°F) y una presión estándar de 101,3 kPa (14,7 psi).</a:t>
            </a:r>
          </a:p>
          <a:p>
            <a:r>
              <a:rPr lang="es-PR" smtClean="0"/>
              <a:t>Esta clase se divide en 2 categorías</a:t>
            </a:r>
          </a:p>
        </p:txBody>
      </p:sp>
      <p:pic>
        <p:nvPicPr>
          <p:cNvPr id="106500" name="Picture 11" descr="ghs-gefahrensymbol-einzeletikett-verschiedene-versionen"/>
          <p:cNvPicPr>
            <a:picLocks noChangeAspect="1" noChangeArrowheads="1"/>
          </p:cNvPicPr>
          <p:nvPr/>
        </p:nvPicPr>
        <p:blipFill>
          <a:blip r:embed="rId3" cstate="print"/>
          <a:srcRect/>
          <a:stretch>
            <a:fillRect/>
          </a:stretch>
        </p:blipFill>
        <p:spPr bwMode="auto">
          <a:xfrm>
            <a:off x="6858000" y="1371600"/>
            <a:ext cx="2087563" cy="1981200"/>
          </a:xfrm>
          <a:prstGeom prst="rect">
            <a:avLst/>
          </a:prstGeom>
          <a:noFill/>
          <a:ln w="9525">
            <a:noFill/>
            <a:miter lim="800000"/>
            <a:headEnd/>
            <a:tailEnd/>
          </a:ln>
        </p:spPr>
      </p:pic>
      <p:pic>
        <p:nvPicPr>
          <p:cNvPr id="106501" name="Picture 7" title="Picture of flammable g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4038600"/>
            <a:ext cx="3657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4294967295"/>
          </p:nvPr>
        </p:nvSpPr>
        <p:spPr>
          <a:xfrm>
            <a:off x="6553200" y="6521450"/>
            <a:ext cx="2133600" cy="244475"/>
          </a:xfrm>
          <a:prstGeom prst="rect">
            <a:avLst/>
          </a:prstGeom>
          <a:noFill/>
        </p:spPr>
        <p:txBody>
          <a:bodyPr/>
          <a:lstStyle/>
          <a:p>
            <a:fld id="{CEBDDBCF-BE61-478E-A497-D126DA5269E1}" type="slidenum">
              <a:rPr lang="en-US" smtClean="0"/>
              <a:pPr/>
              <a:t>46</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Líquidos, Sólidos Inflamables...</a:t>
            </a:r>
          </a:p>
        </p:txBody>
      </p:sp>
      <p:sp>
        <p:nvSpPr>
          <p:cNvPr id="60420" name="Rectangle 3"/>
          <p:cNvSpPr>
            <a:spLocks noGrp="1"/>
          </p:cNvSpPr>
          <p:nvPr>
            <p:ph type="body" idx="1"/>
          </p:nvPr>
        </p:nvSpPr>
        <p:spPr>
          <a:xfrm>
            <a:off x="304800" y="1447800"/>
            <a:ext cx="6324600" cy="5029200"/>
          </a:xfrm>
        </p:spPr>
        <p:txBody>
          <a:bodyPr/>
          <a:lstStyle/>
          <a:p>
            <a:pPr eaLnBrk="1" hangingPunct="1">
              <a:lnSpc>
                <a:spcPct val="90000"/>
              </a:lnSpc>
              <a:defRPr/>
            </a:pPr>
            <a:r>
              <a:rPr lang="es-PR" dirty="0" smtClean="0"/>
              <a:t>Líquidos inflamable </a:t>
            </a:r>
            <a:r>
              <a:rPr lang="es-PR" sz="2800" dirty="0" smtClean="0"/>
              <a:t>es cualquier liquido con un punto de inflamación no mayor a 93ºC (199.4°)</a:t>
            </a:r>
            <a:endParaRPr lang="es-PR" sz="2400" dirty="0" smtClean="0"/>
          </a:p>
          <a:p>
            <a:pPr lvl="1" eaLnBrk="1" hangingPunct="1">
              <a:lnSpc>
                <a:spcPct val="90000"/>
              </a:lnSpc>
              <a:defRPr/>
            </a:pPr>
            <a:r>
              <a:rPr lang="es-PR" dirty="0" smtClean="0"/>
              <a:t>Se divide en 4 categorías</a:t>
            </a:r>
          </a:p>
          <a:p>
            <a:pPr lvl="1" eaLnBrk="1" hangingPunct="1">
              <a:lnSpc>
                <a:spcPct val="90000"/>
              </a:lnSpc>
              <a:defRPr/>
            </a:pPr>
            <a:endParaRPr lang="es-PR" sz="1050" dirty="0" smtClean="0"/>
          </a:p>
          <a:p>
            <a:pPr eaLnBrk="1" hangingPunct="1">
              <a:lnSpc>
                <a:spcPct val="90000"/>
              </a:lnSpc>
              <a:defRPr/>
            </a:pPr>
            <a:r>
              <a:rPr lang="es-PR" dirty="0" smtClean="0"/>
              <a:t>Sólidos inflamables se define como un sólido, por lo general en forma de polvo o granulado, que es fácilmente inflamable por fricción</a:t>
            </a:r>
          </a:p>
          <a:p>
            <a:pPr lvl="1" eaLnBrk="1" hangingPunct="1">
              <a:lnSpc>
                <a:spcPct val="90000"/>
              </a:lnSpc>
              <a:defRPr/>
            </a:pPr>
            <a:r>
              <a:rPr lang="es-PR" dirty="0" smtClean="0"/>
              <a:t>Se divide en 2 categorías</a:t>
            </a:r>
          </a:p>
          <a:p>
            <a:pPr eaLnBrk="1" hangingPunct="1">
              <a:lnSpc>
                <a:spcPct val="90000"/>
              </a:lnSpc>
              <a:defRPr/>
            </a:pPr>
            <a:endParaRPr lang="es-PR" dirty="0" smtClean="0"/>
          </a:p>
        </p:txBody>
      </p:sp>
      <p:pic>
        <p:nvPicPr>
          <p:cNvPr id="108548" name="Picture 11" descr="ghs-gefahrensymbol-einzeletikett-verschiedene-versionen"/>
          <p:cNvPicPr>
            <a:picLocks noChangeAspect="1" noChangeArrowheads="1"/>
          </p:cNvPicPr>
          <p:nvPr/>
        </p:nvPicPr>
        <p:blipFill>
          <a:blip r:embed="rId3" cstate="print"/>
          <a:srcRect/>
          <a:stretch>
            <a:fillRect/>
          </a:stretch>
        </p:blipFill>
        <p:spPr bwMode="auto">
          <a:xfrm>
            <a:off x="6934200" y="1600200"/>
            <a:ext cx="1447800" cy="1374775"/>
          </a:xfrm>
          <a:prstGeom prst="rect">
            <a:avLst/>
          </a:prstGeom>
          <a:noFill/>
          <a:ln w="9525">
            <a:noFill/>
            <a:miter lim="800000"/>
            <a:headEnd/>
            <a:tailEnd/>
          </a:ln>
        </p:spPr>
      </p:pic>
      <p:pic>
        <p:nvPicPr>
          <p:cNvPr id="108549" name="Picture 7" title="Picture of flammable soli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8425" y="3581400"/>
            <a:ext cx="26193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4294967295"/>
          </p:nvPr>
        </p:nvSpPr>
        <p:spPr>
          <a:xfrm>
            <a:off x="6553200" y="6521450"/>
            <a:ext cx="2133600" cy="244475"/>
          </a:xfrm>
          <a:prstGeom prst="rect">
            <a:avLst/>
          </a:prstGeom>
          <a:noFill/>
        </p:spPr>
        <p:txBody>
          <a:bodyPr/>
          <a:lstStyle/>
          <a:p>
            <a:fld id="{6FC932CD-6D19-41A4-B95C-0FFE91B8585D}" type="slidenum">
              <a:rPr lang="en-US" smtClean="0"/>
              <a:pPr/>
              <a:t>47</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Aerosoles Inflamables...</a:t>
            </a:r>
          </a:p>
        </p:txBody>
      </p:sp>
      <p:sp>
        <p:nvSpPr>
          <p:cNvPr id="110595" name="Rectangle 3"/>
          <p:cNvSpPr>
            <a:spLocks noGrp="1"/>
          </p:cNvSpPr>
          <p:nvPr>
            <p:ph type="body" idx="1"/>
          </p:nvPr>
        </p:nvSpPr>
        <p:spPr>
          <a:xfrm>
            <a:off x="304800" y="838200"/>
            <a:ext cx="6096000" cy="6019800"/>
          </a:xfrm>
        </p:spPr>
        <p:txBody>
          <a:bodyPr/>
          <a:lstStyle/>
          <a:p>
            <a:r>
              <a:rPr lang="es-PR" sz="2800" dirty="0" smtClean="0"/>
              <a:t>Aerosol: cualquier recipiente no recargable que  contienen un gas comprimido, licuado o disuelto a  presión,  equipado con un dispositivo que descarga el contenido en forma de partículas en suspensión, en un gas, o en forma de espuma, pasta, polvo, líquido o gas</a:t>
            </a:r>
          </a:p>
          <a:p>
            <a:pPr>
              <a:buFont typeface="Wingdings" pitchFamily="2" charset="2"/>
              <a:buNone/>
            </a:pPr>
            <a:endParaRPr lang="es-PR" sz="1100" dirty="0" smtClean="0"/>
          </a:p>
          <a:p>
            <a:pPr eaLnBrk="1" hangingPunct="1">
              <a:lnSpc>
                <a:spcPct val="90000"/>
              </a:lnSpc>
            </a:pPr>
            <a:r>
              <a:rPr lang="es-PR" sz="2800" dirty="0" smtClean="0"/>
              <a:t>Aerosoles Inflamables</a:t>
            </a:r>
          </a:p>
          <a:p>
            <a:pPr lvl="1" eaLnBrk="1" hangingPunct="1">
              <a:lnSpc>
                <a:spcPct val="90000"/>
              </a:lnSpc>
            </a:pPr>
            <a:r>
              <a:rPr lang="es-PR" sz="2400" dirty="0" smtClean="0"/>
              <a:t>Contiene componentes inflamables</a:t>
            </a:r>
          </a:p>
          <a:p>
            <a:pPr lvl="1" eaLnBrk="1" hangingPunct="1">
              <a:lnSpc>
                <a:spcPct val="90000"/>
              </a:lnSpc>
            </a:pPr>
            <a:r>
              <a:rPr lang="es-PR" sz="2400" dirty="0" smtClean="0"/>
              <a:t>Se divide en 2 categorías.</a:t>
            </a:r>
          </a:p>
        </p:txBody>
      </p:sp>
      <p:pic>
        <p:nvPicPr>
          <p:cNvPr id="110596" name="Picture 7" title="Picture of flammable aerosol"/>
          <p:cNvPicPr>
            <a:picLocks noChangeAspect="1" noChangeArrowheads="1"/>
          </p:cNvPicPr>
          <p:nvPr/>
        </p:nvPicPr>
        <p:blipFill>
          <a:blip r:embed="rId3" cstate="print"/>
          <a:srcRect/>
          <a:stretch>
            <a:fillRect/>
          </a:stretch>
        </p:blipFill>
        <p:spPr bwMode="auto">
          <a:xfrm>
            <a:off x="6400800" y="1981200"/>
            <a:ext cx="24320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p:cNvSpPr>
            <a:spLocks noGrp="1"/>
          </p:cNvSpPr>
          <p:nvPr>
            <p:ph type="sldNum" sz="quarter" idx="4294967295"/>
          </p:nvPr>
        </p:nvSpPr>
        <p:spPr>
          <a:xfrm>
            <a:off x="6553200" y="6521450"/>
            <a:ext cx="2133600" cy="244475"/>
          </a:xfrm>
          <a:prstGeom prst="rect">
            <a:avLst/>
          </a:prstGeom>
          <a:noFill/>
        </p:spPr>
        <p:txBody>
          <a:bodyPr/>
          <a:lstStyle/>
          <a:p>
            <a:fld id="{2EA2BE2B-65F1-4C20-9FBD-DCEB1092DA86}" type="slidenum">
              <a:rPr lang="en-US" smtClean="0"/>
              <a:pPr/>
              <a:t>48</a:t>
            </a:fld>
            <a:endParaRPr lang="en-US" smtClean="0"/>
          </a:p>
        </p:txBody>
      </p:sp>
      <p:sp>
        <p:nvSpPr>
          <p:cNvPr id="52226" name="Rectangle 2"/>
          <p:cNvSpPr>
            <a:spLocks noGrp="1"/>
          </p:cNvSpPr>
          <p:nvPr>
            <p:ph type="title"/>
          </p:nvPr>
        </p:nvSpPr>
        <p:spPr>
          <a:xfrm>
            <a:off x="503238" y="152400"/>
            <a:ext cx="8412162" cy="798513"/>
          </a:xfrm>
        </p:spPr>
        <p:txBody>
          <a:bodyPr/>
          <a:lstStyle/>
          <a:p>
            <a:pPr algn="r" eaLnBrk="1" hangingPunct="1">
              <a:defRPr/>
            </a:pPr>
            <a:r>
              <a:rPr lang="es-PR" dirty="0" smtClean="0"/>
              <a:t>Gases, Líquidos, Sólidos Oxidantes… </a:t>
            </a:r>
          </a:p>
        </p:txBody>
      </p:sp>
      <p:sp>
        <p:nvSpPr>
          <p:cNvPr id="112643" name="Rectangle 3"/>
          <p:cNvSpPr>
            <a:spLocks noGrp="1"/>
          </p:cNvSpPr>
          <p:nvPr>
            <p:ph type="body" idx="1"/>
          </p:nvPr>
        </p:nvSpPr>
        <p:spPr>
          <a:xfrm>
            <a:off x="152400" y="685800"/>
            <a:ext cx="7848600" cy="5562600"/>
          </a:xfrm>
        </p:spPr>
        <p:txBody>
          <a:bodyPr/>
          <a:lstStyle/>
          <a:p>
            <a:r>
              <a:rPr lang="es-PR" sz="2800" dirty="0" smtClean="0"/>
              <a:t>Gas oxidante (comburente), es cualquier gas que, generalmente liberando oxígeno, causa o contribuye a la combustión de otros materiales en mayor medida que el aire.</a:t>
            </a:r>
          </a:p>
          <a:p>
            <a:pPr lvl="1"/>
            <a:r>
              <a:rPr lang="es-PR" sz="2400" dirty="0" smtClean="0"/>
              <a:t>Una sola categoría</a:t>
            </a:r>
            <a:endParaRPr lang="es-PR" dirty="0" smtClean="0"/>
          </a:p>
          <a:p>
            <a:pPr eaLnBrk="1" hangingPunct="1"/>
            <a:r>
              <a:rPr lang="es-PR" sz="2800" dirty="0" smtClean="0"/>
              <a:t>Líquidos y Sólidos Oxidantes</a:t>
            </a:r>
          </a:p>
          <a:p>
            <a:pPr>
              <a:buFont typeface="Wingdings" pitchFamily="2" charset="2"/>
              <a:buNone/>
            </a:pPr>
            <a:r>
              <a:rPr lang="es-PR" sz="2800" dirty="0" smtClean="0"/>
              <a:t>	Aunque no necesariamente combustibles por sí mismos, por lo general, al  proveer oxígeno causan o contribuyen a la combustión de otras sustancias</a:t>
            </a:r>
            <a:r>
              <a:rPr lang="es-PR" dirty="0" smtClean="0"/>
              <a:t>.</a:t>
            </a:r>
          </a:p>
          <a:p>
            <a:pPr lvl="1"/>
            <a:r>
              <a:rPr lang="es-PR" sz="2400" dirty="0" smtClean="0"/>
              <a:t>Cada una de estas clases se divide en 3 categorías</a:t>
            </a:r>
          </a:p>
        </p:txBody>
      </p:sp>
      <p:pic>
        <p:nvPicPr>
          <p:cNvPr id="112644" name="Picture 9" descr="rondflam_ghs03"/>
          <p:cNvPicPr>
            <a:picLocks noChangeAspect="1" noChangeArrowheads="1"/>
          </p:cNvPicPr>
          <p:nvPr/>
        </p:nvPicPr>
        <p:blipFill>
          <a:blip r:embed="rId3" cstate="print"/>
          <a:srcRect/>
          <a:stretch>
            <a:fillRect/>
          </a:stretch>
        </p:blipFill>
        <p:spPr bwMode="auto">
          <a:xfrm>
            <a:off x="7618052" y="1524000"/>
            <a:ext cx="1525948" cy="1447800"/>
          </a:xfrm>
          <a:prstGeom prst="rect">
            <a:avLst/>
          </a:prstGeom>
          <a:noFill/>
          <a:ln w="9525">
            <a:noFill/>
            <a:miter lim="800000"/>
            <a:headEnd/>
            <a:tailEnd/>
          </a:ln>
        </p:spPr>
      </p:pic>
      <p:pic>
        <p:nvPicPr>
          <p:cNvPr id="112645" name="Picture 7" title="Picture of oxidizing g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1320" y="4419600"/>
            <a:ext cx="1392679" cy="175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4294967295"/>
          </p:nvPr>
        </p:nvSpPr>
        <p:spPr>
          <a:xfrm>
            <a:off x="6553200" y="6521450"/>
            <a:ext cx="2133600" cy="244475"/>
          </a:xfrm>
          <a:prstGeom prst="rect">
            <a:avLst/>
          </a:prstGeom>
          <a:noFill/>
        </p:spPr>
        <p:txBody>
          <a:bodyPr/>
          <a:lstStyle/>
          <a:p>
            <a:fld id="{B54E5E3E-489F-45C6-84A4-26D917F7F4DA}" type="slidenum">
              <a:rPr lang="en-US" smtClean="0"/>
              <a:pPr/>
              <a:t>49</a:t>
            </a:fld>
            <a:endParaRPr lang="en-US" smtClean="0"/>
          </a:p>
        </p:txBody>
      </p:sp>
      <p:sp>
        <p:nvSpPr>
          <p:cNvPr id="46082" name="Rectangle 2"/>
          <p:cNvSpPr>
            <a:spLocks noGrp="1"/>
          </p:cNvSpPr>
          <p:nvPr>
            <p:ph type="title"/>
          </p:nvPr>
        </p:nvSpPr>
        <p:spPr>
          <a:xfrm>
            <a:off x="1066800" y="152400"/>
            <a:ext cx="7808912" cy="788987"/>
          </a:xfrm>
        </p:spPr>
        <p:txBody>
          <a:bodyPr/>
          <a:lstStyle/>
          <a:p>
            <a:pPr algn="r" eaLnBrk="1" hangingPunct="1">
              <a:defRPr/>
            </a:pPr>
            <a:r>
              <a:rPr lang="es-PR" dirty="0" smtClean="0"/>
              <a:t>Gases, bajo presión...</a:t>
            </a:r>
          </a:p>
        </p:txBody>
      </p:sp>
      <p:sp>
        <p:nvSpPr>
          <p:cNvPr id="114691" name="Rectangle 3"/>
          <p:cNvSpPr>
            <a:spLocks noGrp="1"/>
          </p:cNvSpPr>
          <p:nvPr>
            <p:ph type="body" idx="1"/>
          </p:nvPr>
        </p:nvSpPr>
        <p:spPr>
          <a:xfrm>
            <a:off x="381000" y="1371600"/>
            <a:ext cx="5942013" cy="5105400"/>
          </a:xfrm>
        </p:spPr>
        <p:txBody>
          <a:bodyPr/>
          <a:lstStyle/>
          <a:p>
            <a:pPr lvl="1" eaLnBrk="1" hangingPunct="1">
              <a:lnSpc>
                <a:spcPct val="90000"/>
              </a:lnSpc>
            </a:pPr>
            <a:endParaRPr lang="es-PR" dirty="0" smtClean="0"/>
          </a:p>
          <a:p>
            <a:pPr lvl="1" eaLnBrk="1" hangingPunct="1">
              <a:lnSpc>
                <a:spcPct val="90000"/>
              </a:lnSpc>
            </a:pPr>
            <a:r>
              <a:rPr lang="es-PR" dirty="0" smtClean="0"/>
              <a:t>Gases contenidos en un recipiente a una presión de 200 </a:t>
            </a:r>
            <a:r>
              <a:rPr lang="es-PR" dirty="0" err="1" smtClean="0"/>
              <a:t>kPa</a:t>
            </a:r>
            <a:r>
              <a:rPr lang="es-PR" dirty="0" smtClean="0"/>
              <a:t>  (29 psi) o más, que son licuados o licuados y refrigerados</a:t>
            </a:r>
          </a:p>
          <a:p>
            <a:pPr lvl="1" eaLnBrk="1" hangingPunct="1">
              <a:lnSpc>
                <a:spcPct val="90000"/>
              </a:lnSpc>
            </a:pPr>
            <a:endParaRPr lang="es-PR" dirty="0" smtClean="0"/>
          </a:p>
          <a:p>
            <a:pPr lvl="1" eaLnBrk="1" hangingPunct="1">
              <a:lnSpc>
                <a:spcPct val="90000"/>
              </a:lnSpc>
            </a:pPr>
            <a:r>
              <a:rPr lang="es-PR" dirty="0" smtClean="0"/>
              <a:t> Se divide en 4 grupos: gases comprimidos, licuados, gases disueltos y gases licuados refrigerados</a:t>
            </a:r>
          </a:p>
        </p:txBody>
      </p:sp>
      <p:pic>
        <p:nvPicPr>
          <p:cNvPr id="114692" name="Picture 7" descr="bot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676400"/>
            <a:ext cx="1617663" cy="1577975"/>
          </a:xfrm>
          <a:prstGeom prst="rect">
            <a:avLst/>
          </a:prstGeom>
          <a:noFill/>
          <a:ln w="9525">
            <a:noFill/>
            <a:miter lim="800000"/>
            <a:headEnd/>
            <a:tailEnd/>
          </a:ln>
        </p:spPr>
      </p:pic>
      <p:pic>
        <p:nvPicPr>
          <p:cNvPr id="114693" name="Picture 7" title="Picture of gases under pressure"/>
          <p:cNvPicPr>
            <a:picLocks noChangeAspect="1" noChangeArrowheads="1"/>
          </p:cNvPicPr>
          <p:nvPr/>
        </p:nvPicPr>
        <p:blipFill>
          <a:blip r:embed="rId4" cstate="print"/>
          <a:srcRect/>
          <a:stretch>
            <a:fillRect/>
          </a:stretch>
        </p:blipFill>
        <p:spPr bwMode="auto">
          <a:xfrm>
            <a:off x="6172200" y="3886200"/>
            <a:ext cx="26003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B642F011-8667-4A2C-B872-5AFCD4ACE322}" type="slidenum">
              <a:rPr lang="en-US" smtClean="0"/>
              <a:pPr/>
              <a:t>5</a:t>
            </a:fld>
            <a:endParaRPr lang="en-US" smtClean="0"/>
          </a:p>
        </p:txBody>
      </p:sp>
      <p:sp>
        <p:nvSpPr>
          <p:cNvPr id="2" name="Rectangle 2"/>
          <p:cNvSpPr>
            <a:spLocks noGrp="1" noChangeArrowheads="1"/>
          </p:cNvSpPr>
          <p:nvPr>
            <p:ph type="title" idx="4294967295"/>
          </p:nvPr>
        </p:nvSpPr>
        <p:spPr>
          <a:xfrm>
            <a:off x="1447800" y="206374"/>
            <a:ext cx="7391400" cy="55562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¿Qué es el SGA?</a:t>
            </a:r>
          </a:p>
        </p:txBody>
      </p:sp>
      <p:sp>
        <p:nvSpPr>
          <p:cNvPr id="24579" name="Rectangle 3"/>
          <p:cNvSpPr>
            <a:spLocks noGrp="1" noChangeArrowheads="1"/>
          </p:cNvSpPr>
          <p:nvPr>
            <p:ph type="body" idx="4294967295"/>
          </p:nvPr>
        </p:nvSpPr>
        <p:spPr>
          <a:xfrm>
            <a:off x="1828800" y="1371600"/>
            <a:ext cx="7010400" cy="5026025"/>
          </a:xfrm>
          <a:prstGeom prst="rect">
            <a:avLst/>
          </a:prstGeom>
        </p:spPr>
        <p:txBody>
          <a:bodyPr/>
          <a:lstStyle/>
          <a:p>
            <a:pPr lvl="1" eaLnBrk="1" hangingPunct="1">
              <a:buFont typeface="Wingdings 2" pitchFamily="18" charset="2"/>
              <a:buNone/>
            </a:pPr>
            <a:r>
              <a:rPr lang="es-PR" sz="3200" dirty="0" smtClean="0"/>
              <a:t>acrónimo para:</a:t>
            </a:r>
          </a:p>
          <a:p>
            <a:pPr lvl="1" eaLnBrk="1" hangingPunct="1">
              <a:buFont typeface="Wingdings 2" pitchFamily="18" charset="2"/>
              <a:buNone/>
            </a:pPr>
            <a:r>
              <a:rPr lang="es-PR" sz="3200" dirty="0" smtClean="0"/>
              <a:t>  </a:t>
            </a:r>
          </a:p>
          <a:p>
            <a:pPr lvl="1" eaLnBrk="1" hangingPunct="1">
              <a:buFont typeface="Wingdings 2" pitchFamily="18" charset="2"/>
              <a:buNone/>
            </a:pPr>
            <a:r>
              <a:rPr lang="es-PR" sz="3200" dirty="0" smtClean="0"/>
              <a:t>Sistema </a:t>
            </a:r>
          </a:p>
          <a:p>
            <a:pPr lvl="1" eaLnBrk="1" hangingPunct="1">
              <a:buFont typeface="Wingdings 2" pitchFamily="18" charset="2"/>
              <a:buNone/>
            </a:pPr>
            <a:r>
              <a:rPr lang="es-PR" sz="3200" dirty="0" smtClean="0"/>
              <a:t>Globalmente </a:t>
            </a:r>
          </a:p>
          <a:p>
            <a:pPr lvl="1" eaLnBrk="1" hangingPunct="1">
              <a:buFont typeface="Wingdings 2" pitchFamily="18" charset="2"/>
              <a:buNone/>
            </a:pPr>
            <a:r>
              <a:rPr lang="es-PR" sz="3200" dirty="0" smtClean="0"/>
              <a:t>Armonizado de Clasificación y Etiquetado de Químicos (GHS)</a:t>
            </a:r>
            <a:endParaRPr lang="es-PR" dirty="0" smtClean="0"/>
          </a:p>
        </p:txBody>
      </p:sp>
      <p:sp>
        <p:nvSpPr>
          <p:cNvPr id="6" name="TextBox 5"/>
          <p:cNvSpPr txBox="1"/>
          <p:nvPr/>
        </p:nvSpPr>
        <p:spPr>
          <a:xfrm>
            <a:off x="1143000" y="2286000"/>
            <a:ext cx="920060" cy="2362200"/>
          </a:xfrm>
          <a:prstGeom prst="rect">
            <a:avLst/>
          </a:prstGeom>
          <a:noFill/>
          <a:ln>
            <a:solidFill>
              <a:srgbClr val="7028C0"/>
            </a:solidFill>
          </a:ln>
        </p:spPr>
        <p:txBody>
          <a:bodyPr vert="wordArtVert">
            <a:spAutoFit/>
          </a:bodyPr>
          <a:lstStyle/>
          <a:p>
            <a:pPr>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rPr>
              <a:t>SGA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4294967295"/>
          </p:nvPr>
        </p:nvSpPr>
        <p:spPr>
          <a:xfrm>
            <a:off x="6553200" y="6521450"/>
            <a:ext cx="2133600" cy="244475"/>
          </a:xfrm>
          <a:prstGeom prst="rect">
            <a:avLst/>
          </a:prstGeom>
          <a:noFill/>
        </p:spPr>
        <p:txBody>
          <a:bodyPr/>
          <a:lstStyle/>
          <a:p>
            <a:fld id="{13EA0B12-7477-499E-B6A0-05A84CB34328}" type="slidenum">
              <a:rPr lang="en-US" smtClean="0"/>
              <a:pPr/>
              <a:t>50</a:t>
            </a:fld>
            <a:endParaRPr lang="en-US" smtClean="0"/>
          </a:p>
        </p:txBody>
      </p:sp>
      <p:sp>
        <p:nvSpPr>
          <p:cNvPr id="47106" name="Rectangle 2"/>
          <p:cNvSpPr>
            <a:spLocks noGrp="1"/>
          </p:cNvSpPr>
          <p:nvPr>
            <p:ph type="title"/>
          </p:nvPr>
        </p:nvSpPr>
        <p:spPr>
          <a:xfrm>
            <a:off x="381000" y="152400"/>
            <a:ext cx="8458200" cy="730250"/>
          </a:xfrm>
        </p:spPr>
        <p:txBody>
          <a:bodyPr/>
          <a:lstStyle/>
          <a:p>
            <a:pPr algn="r" eaLnBrk="1" hangingPunct="1">
              <a:defRPr/>
            </a:pPr>
            <a:r>
              <a:rPr lang="es-PR" dirty="0" smtClean="0"/>
              <a:t>Sustancias y Mezclas Autorreactivas…</a:t>
            </a:r>
          </a:p>
        </p:txBody>
      </p:sp>
      <p:sp>
        <p:nvSpPr>
          <p:cNvPr id="64516" name="Rectangle 3"/>
          <p:cNvSpPr>
            <a:spLocks noGrp="1"/>
          </p:cNvSpPr>
          <p:nvPr>
            <p:ph type="body" idx="1"/>
          </p:nvPr>
        </p:nvSpPr>
        <p:spPr>
          <a:xfrm>
            <a:off x="2209800" y="914400"/>
            <a:ext cx="6737350" cy="5486400"/>
          </a:xfrm>
        </p:spPr>
        <p:txBody>
          <a:bodyPr/>
          <a:lstStyle/>
          <a:p>
            <a:pPr>
              <a:defRPr/>
            </a:pPr>
            <a:r>
              <a:rPr lang="es-PR" sz="2800" dirty="0" smtClean="0"/>
              <a:t>Los productos autorreactivos son sustancias térmicamente inestables o productos químicos sólidos que pueden experimentar una descomposición exotérmica  intensa incluso en ausencia de oxígeno (aire).</a:t>
            </a:r>
          </a:p>
          <a:p>
            <a:pPr>
              <a:defRPr/>
            </a:pPr>
            <a:endParaRPr lang="es-PR" sz="1050" dirty="0" smtClean="0"/>
          </a:p>
          <a:p>
            <a:pPr>
              <a:defRPr/>
            </a:pPr>
            <a:r>
              <a:rPr lang="es-PR" sz="2800" dirty="0" smtClean="0"/>
              <a:t>Se divide en 7 categorías similares a aquellas en el sector de transporte.</a:t>
            </a:r>
          </a:p>
          <a:p>
            <a:pPr>
              <a:buFont typeface="Wingdings" pitchFamily="2" charset="2"/>
              <a:buNone/>
              <a:defRPr/>
            </a:pPr>
            <a:r>
              <a:rPr lang="es-PR" sz="2400" dirty="0" smtClean="0"/>
              <a:t>	</a:t>
            </a:r>
          </a:p>
          <a:p>
            <a:pPr>
              <a:defRPr/>
            </a:pPr>
            <a:r>
              <a:rPr lang="es-PR" sz="2800" dirty="0" smtClean="0"/>
              <a:t>Excluye los oxidantes, los peróxidos orgánicos y los explosivos</a:t>
            </a:r>
          </a:p>
        </p:txBody>
      </p:sp>
      <p:pic>
        <p:nvPicPr>
          <p:cNvPr id="116740" name="Picture 4" title="Picture of a self-reactive subst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2636838"/>
            <a:ext cx="1641475"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4294967295"/>
          </p:nvPr>
        </p:nvSpPr>
        <p:spPr>
          <a:xfrm>
            <a:off x="6553200" y="6521450"/>
            <a:ext cx="2133600" cy="244475"/>
          </a:xfrm>
          <a:prstGeom prst="rect">
            <a:avLst/>
          </a:prstGeom>
          <a:noFill/>
        </p:spPr>
        <p:txBody>
          <a:bodyPr/>
          <a:lstStyle/>
          <a:p>
            <a:fld id="{D90E49E4-76F7-42A1-BE92-8773A4851793}" type="slidenum">
              <a:rPr lang="en-US" smtClean="0"/>
              <a:pPr/>
              <a:t>51</a:t>
            </a:fld>
            <a:endParaRPr lang="en-US" smtClean="0"/>
          </a:p>
        </p:txBody>
      </p:sp>
      <p:sp>
        <p:nvSpPr>
          <p:cNvPr id="49154" name="Rectangle 2"/>
          <p:cNvSpPr>
            <a:spLocks noGrp="1"/>
          </p:cNvSpPr>
          <p:nvPr>
            <p:ph type="title"/>
          </p:nvPr>
        </p:nvSpPr>
        <p:spPr>
          <a:xfrm>
            <a:off x="1184275" y="76200"/>
            <a:ext cx="7807325" cy="944562"/>
          </a:xfrm>
        </p:spPr>
        <p:txBody>
          <a:bodyPr/>
          <a:lstStyle/>
          <a:p>
            <a:pPr algn="r" eaLnBrk="1" hangingPunct="1">
              <a:defRPr/>
            </a:pPr>
            <a:r>
              <a:rPr lang="es-PR" dirty="0" smtClean="0"/>
              <a:t>Líquidos, Sólidos Pirofóricos…</a:t>
            </a:r>
          </a:p>
        </p:txBody>
      </p:sp>
      <p:sp>
        <p:nvSpPr>
          <p:cNvPr id="118787" name="Rectangle 3"/>
          <p:cNvSpPr>
            <a:spLocks noGrp="1"/>
          </p:cNvSpPr>
          <p:nvPr>
            <p:ph type="body" idx="1"/>
          </p:nvPr>
        </p:nvSpPr>
        <p:spPr>
          <a:xfrm>
            <a:off x="685800" y="1143000"/>
            <a:ext cx="6096000" cy="5257800"/>
          </a:xfrm>
        </p:spPr>
        <p:txBody>
          <a:bodyPr/>
          <a:lstStyle/>
          <a:p>
            <a:pPr eaLnBrk="1" hangingPunct="1"/>
            <a:r>
              <a:rPr lang="es-PR" sz="2800" smtClean="0"/>
              <a:t>Se define como un líquido/ solido que, incluso en pequeñas cantidades, se enciende al cabo de cinco minutos de entrar en contacto con el aire.</a:t>
            </a:r>
            <a:endParaRPr lang="es-PR" sz="2000" smtClean="0"/>
          </a:p>
          <a:p>
            <a:pPr lvl="1" eaLnBrk="1" hangingPunct="1"/>
            <a:r>
              <a:rPr lang="es-PR" sz="2400" smtClean="0"/>
              <a:t>Sólidos pirofóricos leves  se pueden manejar en el aire durante breves períodos de tiempo.</a:t>
            </a:r>
          </a:p>
          <a:p>
            <a:pPr lvl="1" eaLnBrk="1" hangingPunct="1"/>
            <a:r>
              <a:rPr lang="es-PR" sz="2400" smtClean="0"/>
              <a:t>Solo una categoría para esta clase de riesgo.</a:t>
            </a:r>
          </a:p>
        </p:txBody>
      </p:sp>
      <p:pic>
        <p:nvPicPr>
          <p:cNvPr id="118788" name="Picture 6" title="Picture of pyrophoric liqui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3352800"/>
            <a:ext cx="2133600" cy="2971800"/>
          </a:xfrm>
          <a:prstGeom prst="rect">
            <a:avLst/>
          </a:prstGeom>
          <a:noFill/>
          <a:ln w="9525">
            <a:noFill/>
            <a:miter lim="800000"/>
            <a:headEnd/>
            <a:tailEnd/>
          </a:ln>
        </p:spPr>
      </p:pic>
      <p:pic>
        <p:nvPicPr>
          <p:cNvPr id="118789" name="Picture 7" title="Picture of pyrophoric soli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1371600"/>
            <a:ext cx="2235200" cy="1676400"/>
          </a:xfrm>
          <a:prstGeom prst="rect">
            <a:avLst/>
          </a:prstGeom>
          <a:noFill/>
          <a:ln w="9525">
            <a:noFill/>
            <a:miter lim="800000"/>
            <a:headEnd/>
            <a:tailEnd/>
          </a:ln>
        </p:spPr>
      </p:pic>
      <p:sp>
        <p:nvSpPr>
          <p:cNvPr id="118790" name="Text Box 7"/>
          <p:cNvSpPr txBox="1">
            <a:spLocks noChangeArrowheads="1"/>
          </p:cNvSpPr>
          <p:nvPr/>
        </p:nvSpPr>
        <p:spPr bwMode="auto">
          <a:xfrm>
            <a:off x="7086600" y="1752600"/>
            <a:ext cx="13716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Solido piroforico</a:t>
            </a:r>
          </a:p>
        </p:txBody>
      </p:sp>
      <p:sp>
        <p:nvSpPr>
          <p:cNvPr id="118791" name="Text Box 8"/>
          <p:cNvSpPr txBox="1">
            <a:spLocks noChangeArrowheads="1"/>
          </p:cNvSpPr>
          <p:nvPr/>
        </p:nvSpPr>
        <p:spPr bwMode="auto">
          <a:xfrm>
            <a:off x="7162800" y="3505200"/>
            <a:ext cx="13716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Liquiido piroforico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sldNum" sz="quarter" idx="4294967295"/>
          </p:nvPr>
        </p:nvSpPr>
        <p:spPr>
          <a:xfrm>
            <a:off x="6553200" y="6064250"/>
            <a:ext cx="2133600" cy="244475"/>
          </a:xfrm>
          <a:prstGeom prst="rect">
            <a:avLst/>
          </a:prstGeom>
          <a:noFill/>
        </p:spPr>
        <p:txBody>
          <a:bodyPr/>
          <a:lstStyle/>
          <a:p>
            <a:fld id="{384DEFDC-0C00-4C1F-B7D1-26E3C505DF08}" type="slidenum">
              <a:rPr lang="en-US" smtClean="0"/>
              <a:pPr/>
              <a:t>52</a:t>
            </a:fld>
            <a:endParaRPr lang="en-US" smtClean="0"/>
          </a:p>
        </p:txBody>
      </p:sp>
      <p:sp>
        <p:nvSpPr>
          <p:cNvPr id="231426" name="Rectangle 2"/>
          <p:cNvSpPr>
            <a:spLocks noGrp="1"/>
          </p:cNvSpPr>
          <p:nvPr>
            <p:ph type="title" idx="4294967295"/>
          </p:nvPr>
        </p:nvSpPr>
        <p:spPr>
          <a:xfrm>
            <a:off x="1219200" y="152400"/>
            <a:ext cx="7734300" cy="730250"/>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Calentamiento espontaneo…</a:t>
            </a:r>
          </a:p>
        </p:txBody>
      </p:sp>
      <p:sp>
        <p:nvSpPr>
          <p:cNvPr id="120835" name="Rectangle 3"/>
          <p:cNvSpPr>
            <a:spLocks noGrp="1"/>
          </p:cNvSpPr>
          <p:nvPr>
            <p:ph type="body" idx="4294967295"/>
          </p:nvPr>
        </p:nvSpPr>
        <p:spPr>
          <a:xfrm>
            <a:off x="457200" y="762000"/>
            <a:ext cx="8229600" cy="3276600"/>
          </a:xfrm>
          <a:prstGeom prst="rect">
            <a:avLst/>
          </a:prstGeom>
        </p:spPr>
        <p:txBody>
          <a:bodyPr/>
          <a:lstStyle/>
          <a:p>
            <a:pPr eaLnBrk="1" hangingPunct="1">
              <a:lnSpc>
                <a:spcPct val="90000"/>
              </a:lnSpc>
            </a:pPr>
            <a:r>
              <a:rPr lang="es-PR" dirty="0" smtClean="0"/>
              <a:t>Sustancias que experimenta calentamiento espontáneo</a:t>
            </a:r>
          </a:p>
          <a:p>
            <a:pPr lvl="1"/>
            <a:r>
              <a:rPr lang="es-PR" sz="2200" dirty="0" smtClean="0"/>
              <a:t>Sólidos o líquidos, que no son pirofóricos, y que por reacción con el aire y sin aporte de energía genera su propio calor</a:t>
            </a:r>
          </a:p>
          <a:p>
            <a:pPr lvl="1"/>
            <a:r>
              <a:rPr lang="es-PR" sz="2200" dirty="0" smtClean="0"/>
              <a:t>Se divide en  2 categorías.</a:t>
            </a:r>
          </a:p>
          <a:p>
            <a:pPr lvl="1"/>
            <a:r>
              <a:rPr lang="es-PR" sz="2200" dirty="0" smtClean="0"/>
              <a:t>Se requieren grandes cantidades de material y largos períodos de tiempo para encenderlo.</a:t>
            </a:r>
          </a:p>
        </p:txBody>
      </p:sp>
      <p:pic>
        <p:nvPicPr>
          <p:cNvPr id="120836" name="Picture 7" descr="ANd9GcSzLQ5LitYMXsEqQJHD4kIqThVygnL-pkRmnVJhmwdq6dp2TCfpcQ"/>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114800"/>
            <a:ext cx="2606675" cy="1676400"/>
          </a:xfrm>
          <a:prstGeom prst="rect">
            <a:avLst/>
          </a:prstGeom>
          <a:noFill/>
          <a:ln w="9525">
            <a:noFill/>
            <a:miter lim="800000"/>
            <a:headEnd/>
            <a:tailEnd/>
          </a:ln>
        </p:spPr>
      </p:pic>
      <p:pic>
        <p:nvPicPr>
          <p:cNvPr id="120837" name="Picture 7" title="Picture of self-heating substances and mix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962400"/>
            <a:ext cx="4267200" cy="216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p:cNvSpPr>
            <a:spLocks noGrp="1"/>
          </p:cNvSpPr>
          <p:nvPr>
            <p:ph type="sldNum" sz="quarter" idx="4294967295"/>
          </p:nvPr>
        </p:nvSpPr>
        <p:spPr>
          <a:xfrm>
            <a:off x="6553200" y="6521450"/>
            <a:ext cx="2133600" cy="244475"/>
          </a:xfrm>
          <a:prstGeom prst="rect">
            <a:avLst/>
          </a:prstGeom>
          <a:noFill/>
        </p:spPr>
        <p:txBody>
          <a:bodyPr/>
          <a:lstStyle/>
          <a:p>
            <a:fld id="{3FFEDAAE-9D9B-40A8-8389-4046C318C135}" type="slidenum">
              <a:rPr lang="en-US" smtClean="0"/>
              <a:pPr/>
              <a:t>53</a:t>
            </a:fld>
            <a:endParaRPr lang="en-US" smtClean="0"/>
          </a:p>
        </p:txBody>
      </p:sp>
      <p:sp>
        <p:nvSpPr>
          <p:cNvPr id="51202" name="Rectangle 2"/>
          <p:cNvSpPr>
            <a:spLocks noGrp="1"/>
          </p:cNvSpPr>
          <p:nvPr>
            <p:ph type="title"/>
          </p:nvPr>
        </p:nvSpPr>
        <p:spPr>
          <a:xfrm>
            <a:off x="609601" y="228600"/>
            <a:ext cx="8382000" cy="581025"/>
          </a:xfrm>
        </p:spPr>
        <p:txBody>
          <a:bodyPr/>
          <a:lstStyle/>
          <a:p>
            <a:pPr algn="r" eaLnBrk="1" hangingPunct="1">
              <a:defRPr/>
            </a:pPr>
            <a:r>
              <a:rPr lang="es-PR" dirty="0" smtClean="0">
                <a:effectLst/>
              </a:rPr>
              <a:t>Al Contacto con Agua, Emiten Gases…</a:t>
            </a:r>
          </a:p>
        </p:txBody>
      </p:sp>
      <p:sp>
        <p:nvSpPr>
          <p:cNvPr id="122883" name="Rectangle 3"/>
          <p:cNvSpPr>
            <a:spLocks noGrp="1"/>
          </p:cNvSpPr>
          <p:nvPr>
            <p:ph type="body" idx="4294967295"/>
          </p:nvPr>
        </p:nvSpPr>
        <p:spPr>
          <a:xfrm>
            <a:off x="457200" y="1371600"/>
            <a:ext cx="8101013" cy="4495800"/>
          </a:xfrm>
          <a:prstGeom prst="rect">
            <a:avLst/>
          </a:prstGeom>
        </p:spPr>
        <p:txBody>
          <a:bodyPr/>
          <a:lstStyle/>
          <a:p>
            <a:r>
              <a:rPr lang="es-PR" sz="2800" smtClean="0"/>
              <a:t>Productos químicos que en contacto con el agua,  desprenden gases inflamables,</a:t>
            </a:r>
          </a:p>
          <a:p>
            <a:pPr>
              <a:buFont typeface="Wingdings" pitchFamily="2" charset="2"/>
              <a:buNone/>
            </a:pPr>
            <a:r>
              <a:rPr lang="es-PR" sz="2800" smtClean="0"/>
              <a:t>	 son sustancias químicas sólidas o líquidas que, por reacción con el agua, son susceptibles a encenderse espontáneamente o emiten gases inflamables en cantidades peligrosas</a:t>
            </a:r>
          </a:p>
          <a:p>
            <a:pPr lvl="1" eaLnBrk="1" hangingPunct="1"/>
            <a:endParaRPr lang="es-PR" sz="2400" smtClean="0"/>
          </a:p>
          <a:p>
            <a:pPr lvl="1" eaLnBrk="1" hangingPunct="1"/>
            <a:r>
              <a:rPr lang="es-PR" sz="2400" smtClean="0"/>
              <a:t>Esta dividido en 3 categorías</a:t>
            </a:r>
          </a:p>
          <a:p>
            <a:pPr eaLnBrk="1" hangingPunct="1"/>
            <a:endParaRPr lang="es-PR" sz="2800" smtClean="0"/>
          </a:p>
        </p:txBody>
      </p:sp>
      <p:pic>
        <p:nvPicPr>
          <p:cNvPr id="122884" name="Picture 6" descr="ANd9GcREK3-YFH4R3sZgJR91HH-teOWpVIXYx07T0iFzdwsgnFdYEcFt"/>
          <p:cNvPicPr>
            <a:picLocks noChangeAspect="1" noChangeArrowheads="1"/>
          </p:cNvPicPr>
          <p:nvPr/>
        </p:nvPicPr>
        <p:blipFill>
          <a:blip r:embed="rId3" cstate="print"/>
          <a:srcRect/>
          <a:stretch>
            <a:fillRect/>
          </a:stretch>
        </p:blipFill>
        <p:spPr bwMode="auto">
          <a:xfrm>
            <a:off x="6172200" y="4445000"/>
            <a:ext cx="217805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err="1">
                <a:effectLst>
                  <a:outerShdw blurRad="38100" dist="38100" dir="2700000" algn="tl">
                    <a:srgbClr val="000000"/>
                  </a:outerShdw>
                </a:effectLst>
              </a:rPr>
              <a:t>Corrosivo</a:t>
            </a:r>
            <a:r>
              <a:rPr lang="en-US" b="1" dirty="0">
                <a:effectLst>
                  <a:outerShdw blurRad="38100" dist="38100" dir="2700000" algn="tl">
                    <a:srgbClr val="000000"/>
                  </a:outerShdw>
                </a:effectLst>
              </a:rPr>
              <a:t> a metal -  </a:t>
            </a:r>
            <a:r>
              <a:rPr lang="en-US" b="1" dirty="0" err="1">
                <a:effectLst>
                  <a:outerShdw blurRad="38100" dist="38100" dir="2700000" algn="tl">
                    <a:srgbClr val="000000"/>
                  </a:outerShdw>
                </a:effectLst>
              </a:rPr>
              <a:t>Peroxidos</a:t>
            </a:r>
            <a:r>
              <a:rPr lang="en-US" b="1" dirty="0">
                <a:effectLst>
                  <a:outerShdw blurRad="38100" dist="38100" dir="2700000" algn="tl">
                    <a:srgbClr val="000000"/>
                  </a:outerShdw>
                </a:effectLst>
              </a:rPr>
              <a:t/>
            </a:r>
            <a:br>
              <a:rPr lang="en-US" b="1" dirty="0">
                <a:effectLst>
                  <a:outerShdw blurRad="38100" dist="38100" dir="2700000" algn="tl">
                    <a:srgbClr val="000000"/>
                  </a:outerShdw>
                </a:effectLst>
              </a:rPr>
            </a:br>
            <a:endParaRPr lang="en-US" dirty="0"/>
          </a:p>
        </p:txBody>
      </p:sp>
      <p:sp>
        <p:nvSpPr>
          <p:cNvPr id="124929" name="Slide Number Placeholder 5"/>
          <p:cNvSpPr>
            <a:spLocks noGrp="1"/>
          </p:cNvSpPr>
          <p:nvPr>
            <p:ph type="sldNum" sz="quarter" idx="4294967295"/>
          </p:nvPr>
        </p:nvSpPr>
        <p:spPr>
          <a:xfrm>
            <a:off x="7010400" y="6521450"/>
            <a:ext cx="2133600" cy="244475"/>
          </a:xfrm>
          <a:prstGeom prst="rect">
            <a:avLst/>
          </a:prstGeom>
          <a:noFill/>
        </p:spPr>
        <p:txBody>
          <a:bodyPr/>
          <a:lstStyle/>
          <a:p>
            <a:fld id="{6E0A0F3A-F237-4023-B85D-D34A2A6C16C5}" type="slidenum">
              <a:rPr lang="en-US" smtClean="0"/>
              <a:pPr/>
              <a:t>54</a:t>
            </a:fld>
            <a:endParaRPr lang="en-US" smtClean="0"/>
          </a:p>
        </p:txBody>
      </p:sp>
      <p:sp>
        <p:nvSpPr>
          <p:cNvPr id="124930" name="Rectangle 3"/>
          <p:cNvSpPr>
            <a:spLocks noGrp="1"/>
          </p:cNvSpPr>
          <p:nvPr>
            <p:ph type="body" idx="4294967295"/>
          </p:nvPr>
        </p:nvSpPr>
        <p:spPr>
          <a:xfrm>
            <a:off x="0" y="990600"/>
            <a:ext cx="6870700" cy="5181600"/>
          </a:xfrm>
          <a:prstGeom prst="rect">
            <a:avLst/>
          </a:prstGeom>
        </p:spPr>
        <p:txBody>
          <a:bodyPr/>
          <a:lstStyle/>
          <a:p>
            <a:r>
              <a:rPr lang="es-PR" sz="2800" dirty="0" smtClean="0"/>
              <a:t>Corrosivo para los metales “significa un producto químico que por su acción química pueden dañar gravemente, o incluso destruir, los metales”.</a:t>
            </a:r>
          </a:p>
          <a:p>
            <a:pPr lvl="1"/>
            <a:r>
              <a:rPr lang="es-PR" sz="2400" dirty="0" smtClean="0"/>
              <a:t>Una categoría para esta clase de peligro.</a:t>
            </a:r>
          </a:p>
          <a:p>
            <a:pPr eaLnBrk="1" hangingPunct="1">
              <a:lnSpc>
                <a:spcPct val="80000"/>
              </a:lnSpc>
              <a:buFont typeface="Wingdings" pitchFamily="2" charset="2"/>
              <a:buNone/>
            </a:pPr>
            <a:endParaRPr lang="es-PR" sz="1000" dirty="0" smtClean="0"/>
          </a:p>
          <a:p>
            <a:pPr eaLnBrk="1" hangingPunct="1">
              <a:lnSpc>
                <a:spcPct val="80000"/>
              </a:lnSpc>
            </a:pPr>
            <a:r>
              <a:rPr lang="es-PR" sz="2800" dirty="0" smtClean="0"/>
              <a:t>Peróxidos Orgánicos</a:t>
            </a:r>
          </a:p>
          <a:p>
            <a:pPr lvl="1" eaLnBrk="1" hangingPunct="1">
              <a:lnSpc>
                <a:spcPct val="80000"/>
              </a:lnSpc>
            </a:pPr>
            <a:r>
              <a:rPr lang="es-PR" sz="2600" dirty="0" smtClean="0"/>
              <a:t>Líquidos o sólidos orgánicos que pueden sufrir una descomposición explosiva, quemarse rápidamente, ser sensitivos a la fricción y reaccionar peligrosamente con otras sustancias químicas</a:t>
            </a:r>
            <a:r>
              <a:rPr lang="es-PR" sz="2400" dirty="0" smtClean="0"/>
              <a:t>.</a:t>
            </a:r>
          </a:p>
          <a:p>
            <a:pPr lvl="1" eaLnBrk="1" hangingPunct="1">
              <a:lnSpc>
                <a:spcPct val="80000"/>
              </a:lnSpc>
            </a:pPr>
            <a:r>
              <a:rPr lang="es-PR" sz="2400" dirty="0" smtClean="0"/>
              <a:t>7 Categorías similares al sector Transporte </a:t>
            </a:r>
          </a:p>
        </p:txBody>
      </p:sp>
      <p:pic>
        <p:nvPicPr>
          <p:cNvPr id="124931" name="Picture 7" descr="ANd9GcQhJNRT_Wrm2qOTPp2lO0nfT8CFHds77jSMmAMUyQCitjn5avXtnQ"/>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876800"/>
            <a:ext cx="1828800" cy="1600200"/>
          </a:xfrm>
          <a:prstGeom prst="rect">
            <a:avLst/>
          </a:prstGeom>
          <a:noFill/>
          <a:ln w="9525">
            <a:noFill/>
            <a:miter lim="800000"/>
            <a:headEnd/>
            <a:tailEnd/>
          </a:ln>
        </p:spPr>
      </p:pic>
      <p:pic>
        <p:nvPicPr>
          <p:cNvPr id="124932" name="Picture 8" descr="acid dissolving a penn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0700" y="2057400"/>
            <a:ext cx="227330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381000" y="4406900"/>
            <a:ext cx="8382000" cy="1362075"/>
          </a:xfrm>
        </p:spPr>
        <p:txBody>
          <a:bodyPr/>
          <a:lstStyle/>
          <a:p>
            <a:pPr eaLnBrk="1" hangingPunct="1">
              <a:defRPr/>
            </a:pPr>
            <a:r>
              <a:rPr lang="es-PR" sz="3200" dirty="0" smtClean="0">
                <a:solidFill>
                  <a:schemeClr val="tx1"/>
                </a:solidFill>
              </a:rPr>
              <a:t>Herramientas de Comunicación de Peligros del SGA</a:t>
            </a:r>
          </a:p>
        </p:txBody>
      </p:sp>
      <p:sp>
        <p:nvSpPr>
          <p:cNvPr id="126978" name="Rectangle 5"/>
          <p:cNvSpPr>
            <a:spLocks noGrp="1" noChangeArrowheads="1"/>
          </p:cNvSpPr>
          <p:nvPr>
            <p:ph type="body" idx="1"/>
          </p:nvPr>
        </p:nvSpPr>
        <p:spPr/>
        <p:txBody>
          <a:bodyPr/>
          <a:lstStyle/>
          <a:p>
            <a:pPr eaLnBrk="1" hangingPunct="1"/>
            <a:r>
              <a:rPr lang="es-PR" smtClean="0"/>
              <a:t>Etiquetas</a:t>
            </a:r>
          </a:p>
        </p:txBody>
      </p:sp>
      <p:sp>
        <p:nvSpPr>
          <p:cNvPr id="126979"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7D764CB9-025E-428E-BBE9-FE54704E1068}" type="slidenum">
              <a:rPr lang="en-US" smtClean="0"/>
              <a:pPr/>
              <a:t>55</a:t>
            </a:fld>
            <a:endParaRPr lang="en-US" smtClean="0"/>
          </a:p>
        </p:txBody>
      </p:sp>
      <p:pic>
        <p:nvPicPr>
          <p:cNvPr id="126980" name="Picture 3" descr="labels.WMF" title="Picture of labels on chemical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371600"/>
            <a:ext cx="22860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4294967295"/>
          </p:nvPr>
        </p:nvSpPr>
        <p:spPr>
          <a:xfrm>
            <a:off x="6553200" y="6521450"/>
            <a:ext cx="2133600" cy="244475"/>
          </a:xfrm>
          <a:prstGeom prst="rect">
            <a:avLst/>
          </a:prstGeom>
          <a:noFill/>
        </p:spPr>
        <p:txBody>
          <a:bodyPr/>
          <a:lstStyle/>
          <a:p>
            <a:fld id="{43CD218A-E5C8-412F-B5FF-0B689505020A}" type="slidenum">
              <a:rPr lang="en-US" smtClean="0"/>
              <a:pPr/>
              <a:t>56</a:t>
            </a:fld>
            <a:endParaRPr lang="en-US" smtClean="0"/>
          </a:p>
        </p:txBody>
      </p:sp>
      <p:sp>
        <p:nvSpPr>
          <p:cNvPr id="59394" name="Rectangle 2"/>
          <p:cNvSpPr>
            <a:spLocks noGrp="1"/>
          </p:cNvSpPr>
          <p:nvPr>
            <p:ph type="title"/>
          </p:nvPr>
        </p:nvSpPr>
        <p:spPr>
          <a:xfrm>
            <a:off x="838200" y="152400"/>
            <a:ext cx="8059737" cy="762000"/>
          </a:xfrm>
        </p:spPr>
        <p:txBody>
          <a:bodyPr/>
          <a:lstStyle/>
          <a:p>
            <a:pPr algn="r" eaLnBrk="1" hangingPunct="1">
              <a:defRPr/>
            </a:pPr>
            <a:r>
              <a:rPr lang="es-PR" smtClean="0">
                <a:effectLst/>
              </a:rPr>
              <a:t>Componentes de una Etiqueta</a:t>
            </a:r>
          </a:p>
        </p:txBody>
      </p:sp>
      <p:sp>
        <p:nvSpPr>
          <p:cNvPr id="129027" name="Rectangle 3"/>
          <p:cNvSpPr>
            <a:spLocks noGrp="1"/>
          </p:cNvSpPr>
          <p:nvPr>
            <p:ph type="body" idx="1"/>
          </p:nvPr>
        </p:nvSpPr>
        <p:spPr>
          <a:xfrm>
            <a:off x="685800" y="1371600"/>
            <a:ext cx="8153400" cy="4405313"/>
          </a:xfrm>
          <a:ln>
            <a:solidFill>
              <a:srgbClr val="FF0000"/>
            </a:solidFill>
          </a:ln>
        </p:spPr>
        <p:txBody>
          <a:bodyPr/>
          <a:lstStyle/>
          <a:p>
            <a:pPr lvl="2" eaLnBrk="1" hangingPunct="1">
              <a:buClr>
                <a:srgbClr val="C00000"/>
              </a:buClr>
              <a:buFont typeface="Wingdings" pitchFamily="2" charset="2"/>
              <a:buChar char="q"/>
            </a:pPr>
            <a:r>
              <a:rPr lang="es-PR" sz="2800" smtClean="0"/>
              <a:t>Identificación del Producto</a:t>
            </a:r>
          </a:p>
          <a:p>
            <a:pPr lvl="2" eaLnBrk="1" hangingPunct="1">
              <a:buClr>
                <a:srgbClr val="C00000"/>
              </a:buClr>
              <a:buFont typeface="Wingdings" pitchFamily="2" charset="2"/>
              <a:buChar char="q"/>
            </a:pPr>
            <a:r>
              <a:rPr lang="es-PR" sz="2800" smtClean="0"/>
              <a:t>Identificación del suplidor</a:t>
            </a:r>
          </a:p>
          <a:p>
            <a:pPr lvl="2" eaLnBrk="1" hangingPunct="1">
              <a:buClr>
                <a:srgbClr val="C00000"/>
              </a:buClr>
              <a:buFont typeface="Wingdings" pitchFamily="2" charset="2"/>
              <a:buChar char="q"/>
            </a:pPr>
            <a:r>
              <a:rPr lang="es-PR" sz="2800" smtClean="0"/>
              <a:t>Identidad  química</a:t>
            </a:r>
          </a:p>
          <a:p>
            <a:pPr lvl="2" eaLnBrk="1" hangingPunct="1">
              <a:buClr>
                <a:srgbClr val="C00000"/>
              </a:buClr>
              <a:buFont typeface="Wingdings" pitchFamily="2" charset="2"/>
              <a:buChar char="q"/>
            </a:pPr>
            <a:r>
              <a:rPr lang="es-PR" sz="2800" b="1" smtClean="0">
                <a:solidFill>
                  <a:srgbClr val="FF0000"/>
                </a:solidFill>
              </a:rPr>
              <a:t>Pictogramas de peligro</a:t>
            </a:r>
          </a:p>
          <a:p>
            <a:pPr lvl="2" eaLnBrk="1" hangingPunct="1">
              <a:buClr>
                <a:srgbClr val="C00000"/>
              </a:buClr>
              <a:buFont typeface="Wingdings" pitchFamily="2" charset="2"/>
              <a:buChar char="q"/>
            </a:pPr>
            <a:r>
              <a:rPr lang="es-PR" sz="2800" b="1" smtClean="0">
                <a:solidFill>
                  <a:srgbClr val="FF0000"/>
                </a:solidFill>
              </a:rPr>
              <a:t>Palabras de advertencia</a:t>
            </a:r>
          </a:p>
          <a:p>
            <a:pPr lvl="2" eaLnBrk="1" hangingPunct="1">
              <a:buClr>
                <a:srgbClr val="C00000"/>
              </a:buClr>
              <a:buFont typeface="Wingdings" pitchFamily="2" charset="2"/>
              <a:buChar char="q"/>
            </a:pPr>
            <a:r>
              <a:rPr lang="es-PR" sz="2800" b="1" smtClean="0">
                <a:solidFill>
                  <a:srgbClr val="FF0000"/>
                </a:solidFill>
              </a:rPr>
              <a:t>Indicaciones de Peligro</a:t>
            </a:r>
          </a:p>
          <a:p>
            <a:pPr lvl="2" eaLnBrk="1" hangingPunct="1">
              <a:buClr>
                <a:srgbClr val="C00000"/>
              </a:buClr>
              <a:buFont typeface="Wingdings" pitchFamily="2" charset="2"/>
              <a:buChar char="q"/>
            </a:pPr>
            <a:r>
              <a:rPr lang="es-PR" sz="2800" smtClean="0"/>
              <a:t>Información de Precaución </a:t>
            </a:r>
            <a:r>
              <a:rPr lang="es-PR" sz="2800" smtClean="0">
                <a:solidFill>
                  <a:srgbClr val="FF0000"/>
                </a:solidFill>
              </a:rPr>
              <a:t>- </a:t>
            </a:r>
            <a:r>
              <a:rPr lang="es-PR" sz="2800" b="1" smtClean="0">
                <a:solidFill>
                  <a:srgbClr val="FF0000"/>
                </a:solidFill>
              </a:rPr>
              <a:t>Obligatorio</a:t>
            </a:r>
            <a:endParaRPr lang="es-PR" sz="1800" b="1" smtClean="0">
              <a:solidFill>
                <a:schemeClr val="accent2"/>
              </a:solidFill>
            </a:endParaRPr>
          </a:p>
        </p:txBody>
      </p:sp>
      <p:sp>
        <p:nvSpPr>
          <p:cNvPr id="129028" name="Rectangle 5"/>
          <p:cNvSpPr>
            <a:spLocks noChangeArrowheads="1"/>
          </p:cNvSpPr>
          <p:nvPr/>
        </p:nvSpPr>
        <p:spPr bwMode="auto">
          <a:xfrm>
            <a:off x="6400800" y="3200400"/>
            <a:ext cx="2743200" cy="1006475"/>
          </a:xfrm>
          <a:prstGeom prst="rect">
            <a:avLst/>
          </a:prstGeom>
          <a:noFill/>
          <a:ln w="9525">
            <a:noFill/>
            <a:miter lim="800000"/>
            <a:headEnd/>
            <a:tailEnd/>
          </a:ln>
        </p:spPr>
        <p:txBody>
          <a:bodyPr>
            <a:spAutoFit/>
          </a:bodyPr>
          <a:lstStyle/>
          <a:p>
            <a:pPr lvl="1">
              <a:spcBef>
                <a:spcPct val="20000"/>
              </a:spcBef>
              <a:buClr>
                <a:srgbClr val="FFFF00"/>
              </a:buClr>
              <a:buSzPct val="50000"/>
              <a:buFont typeface="Wingdings" pitchFamily="2" charset="2"/>
              <a:buNone/>
            </a:pPr>
            <a:r>
              <a:rPr lang="es-PR" sz="2000" b="1">
                <a:solidFill>
                  <a:srgbClr val="FF0000"/>
                </a:solidFill>
              </a:rPr>
              <a:t>Estandarizado basado en los apéndices</a:t>
            </a:r>
          </a:p>
        </p:txBody>
      </p:sp>
      <p:grpSp>
        <p:nvGrpSpPr>
          <p:cNvPr id="129029" name="Group 9" title="Picture of hazard pictograms, signal word, and hazard statements that are standardized based on appendixes"/>
          <p:cNvGrpSpPr>
            <a:grpSpLocks/>
          </p:cNvGrpSpPr>
          <p:nvPr/>
        </p:nvGrpSpPr>
        <p:grpSpPr bwMode="auto">
          <a:xfrm>
            <a:off x="5943600" y="3200400"/>
            <a:ext cx="914400" cy="1066800"/>
            <a:chOff x="2976" y="2112"/>
            <a:chExt cx="576" cy="672"/>
          </a:xfrm>
        </p:grpSpPr>
        <p:sp>
          <p:nvSpPr>
            <p:cNvPr id="129030" name="AutoShape 6"/>
            <p:cNvSpPr>
              <a:spLocks/>
            </p:cNvSpPr>
            <p:nvPr/>
          </p:nvSpPr>
          <p:spPr bwMode="auto">
            <a:xfrm>
              <a:off x="3312" y="2112"/>
              <a:ext cx="240" cy="672"/>
            </a:xfrm>
            <a:prstGeom prst="rightBrace">
              <a:avLst>
                <a:gd name="adj1" fmla="val 23333"/>
                <a:gd name="adj2" fmla="val 50000"/>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29031" name="Line 7"/>
            <p:cNvSpPr>
              <a:spLocks noChangeShapeType="1"/>
            </p:cNvSpPr>
            <p:nvPr/>
          </p:nvSpPr>
          <p:spPr bwMode="auto">
            <a:xfrm>
              <a:off x="2976" y="2112"/>
              <a:ext cx="336" cy="0"/>
            </a:xfrm>
            <a:prstGeom prst="line">
              <a:avLst/>
            </a:prstGeom>
            <a:noFill/>
            <a:ln w="28575">
              <a:solidFill>
                <a:srgbClr val="FF0000"/>
              </a:solidFill>
              <a:round/>
              <a:headEnd/>
              <a:tailEnd/>
            </a:ln>
          </p:spPr>
          <p:txBody>
            <a:bodyPr/>
            <a:lstStyle/>
            <a:p>
              <a:endParaRPr lang="en-US"/>
            </a:p>
          </p:txBody>
        </p:sp>
        <p:sp>
          <p:nvSpPr>
            <p:cNvPr id="129032" name="Line 8"/>
            <p:cNvSpPr>
              <a:spLocks noChangeShapeType="1"/>
            </p:cNvSpPr>
            <p:nvPr/>
          </p:nvSpPr>
          <p:spPr bwMode="auto">
            <a:xfrm>
              <a:off x="2976" y="2784"/>
              <a:ext cx="336" cy="0"/>
            </a:xfrm>
            <a:prstGeom prst="line">
              <a:avLst/>
            </a:prstGeom>
            <a:noFill/>
            <a:ln w="28575">
              <a:solidFill>
                <a:srgbClr val="FF00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6"/>
          <p:cNvSpPr>
            <a:spLocks noGrp="1"/>
          </p:cNvSpPr>
          <p:nvPr>
            <p:ph type="sldNum" sz="quarter" idx="4294967295"/>
          </p:nvPr>
        </p:nvSpPr>
        <p:spPr>
          <a:xfrm>
            <a:off x="6553200" y="6521450"/>
            <a:ext cx="2133600" cy="244475"/>
          </a:xfrm>
          <a:prstGeom prst="rect">
            <a:avLst/>
          </a:prstGeom>
          <a:noFill/>
        </p:spPr>
        <p:txBody>
          <a:bodyPr/>
          <a:lstStyle/>
          <a:p>
            <a:fld id="{0854F539-3741-4571-9301-314CB5546C6E}" type="slidenum">
              <a:rPr lang="en-US" smtClean="0"/>
              <a:pPr/>
              <a:t>57</a:t>
            </a:fld>
            <a:endParaRPr lang="en-US" smtClean="0"/>
          </a:p>
        </p:txBody>
      </p:sp>
      <p:sp>
        <p:nvSpPr>
          <p:cNvPr id="60418" name="Rectangle 2"/>
          <p:cNvSpPr>
            <a:spLocks noGrp="1"/>
          </p:cNvSpPr>
          <p:nvPr>
            <p:ph type="title"/>
          </p:nvPr>
        </p:nvSpPr>
        <p:spPr>
          <a:xfrm>
            <a:off x="2590800" y="152400"/>
            <a:ext cx="6316662" cy="749300"/>
          </a:xfrm>
        </p:spPr>
        <p:txBody>
          <a:bodyPr/>
          <a:lstStyle/>
          <a:p>
            <a:pPr algn="r" eaLnBrk="1" hangingPunct="1">
              <a:defRPr/>
            </a:pPr>
            <a:r>
              <a:rPr lang="es-PR" sz="3800" dirty="0" smtClean="0">
                <a:ln w="18415" cmpd="sng">
                  <a:solidFill>
                    <a:schemeClr val="tx1"/>
                  </a:solidFill>
                  <a:prstDash val="solid"/>
                </a:ln>
                <a:solidFill>
                  <a:sysClr val="windowText" lastClr="000000"/>
                </a:solidFill>
              </a:rPr>
              <a:t>Identificación del Producto</a:t>
            </a:r>
          </a:p>
        </p:txBody>
      </p:sp>
      <p:sp>
        <p:nvSpPr>
          <p:cNvPr id="131075" name="Rectangle 3"/>
          <p:cNvSpPr>
            <a:spLocks noGrp="1"/>
          </p:cNvSpPr>
          <p:nvPr>
            <p:ph type="body" sz="half" idx="1"/>
          </p:nvPr>
        </p:nvSpPr>
        <p:spPr>
          <a:xfrm>
            <a:off x="457200" y="1066800"/>
            <a:ext cx="6400800" cy="4724400"/>
          </a:xfrm>
        </p:spPr>
        <p:txBody>
          <a:bodyPr/>
          <a:lstStyle/>
          <a:p>
            <a:pPr eaLnBrk="1" hangingPunct="1">
              <a:lnSpc>
                <a:spcPct val="80000"/>
              </a:lnSpc>
              <a:buFont typeface="Wingdings" pitchFamily="2" charset="2"/>
              <a:buChar char="Ø"/>
            </a:pPr>
            <a:r>
              <a:rPr lang="es-PR" dirty="0" smtClean="0"/>
              <a:t>Establece la identidad del producto químico, incluyendo todos los ingredientes que contribuyen al peligro de la mezcla</a:t>
            </a:r>
          </a:p>
          <a:p>
            <a:pPr eaLnBrk="1" hangingPunct="1">
              <a:lnSpc>
                <a:spcPct val="80000"/>
              </a:lnSpc>
              <a:buFont typeface="Wingdings" pitchFamily="2" charset="2"/>
              <a:buNone/>
            </a:pPr>
            <a:endParaRPr lang="es-PR" dirty="0" smtClean="0"/>
          </a:p>
          <a:p>
            <a:pPr eaLnBrk="1" hangingPunct="1">
              <a:lnSpc>
                <a:spcPct val="80000"/>
              </a:lnSpc>
              <a:buFont typeface="Wingdings" pitchFamily="2" charset="2"/>
              <a:buNone/>
            </a:pPr>
            <a:endParaRPr lang="es-PR" dirty="0" smtClean="0"/>
          </a:p>
          <a:p>
            <a:pPr eaLnBrk="1" hangingPunct="1">
              <a:lnSpc>
                <a:spcPct val="80000"/>
              </a:lnSpc>
              <a:buFont typeface="Wingdings" pitchFamily="2" charset="2"/>
              <a:buChar char="Ø"/>
            </a:pPr>
            <a:r>
              <a:rPr lang="es-PR" dirty="0" smtClean="0"/>
              <a:t>Único medio por el cual el químico (sustancia o mezcla) puede ser identificada dentro de la configuración de uso particular.</a:t>
            </a:r>
          </a:p>
          <a:p>
            <a:pPr eaLnBrk="1" hangingPunct="1">
              <a:lnSpc>
                <a:spcPct val="80000"/>
              </a:lnSpc>
            </a:pPr>
            <a:endParaRPr lang="es-PR" dirty="0" smtClean="0"/>
          </a:p>
        </p:txBody>
      </p:sp>
      <p:pic>
        <p:nvPicPr>
          <p:cNvPr id="131076"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705600" y="3276600"/>
            <a:ext cx="17573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6"/>
          <p:cNvSpPr>
            <a:spLocks noGrp="1"/>
          </p:cNvSpPr>
          <p:nvPr>
            <p:ph type="sldNum" sz="quarter" idx="4294967295"/>
          </p:nvPr>
        </p:nvSpPr>
        <p:spPr>
          <a:xfrm>
            <a:off x="6553200" y="6521450"/>
            <a:ext cx="2133600" cy="244475"/>
          </a:xfrm>
          <a:prstGeom prst="rect">
            <a:avLst/>
          </a:prstGeom>
          <a:noFill/>
        </p:spPr>
        <p:txBody>
          <a:bodyPr/>
          <a:lstStyle/>
          <a:p>
            <a:fld id="{B7724313-FFC2-4ACD-8D60-1B54BAF0D1F2}" type="slidenum">
              <a:rPr lang="en-US" smtClean="0"/>
              <a:pPr/>
              <a:t>58</a:t>
            </a:fld>
            <a:endParaRPr lang="en-US" smtClean="0"/>
          </a:p>
        </p:txBody>
      </p:sp>
      <p:sp>
        <p:nvSpPr>
          <p:cNvPr id="223234" name="Rectangle 2"/>
          <p:cNvSpPr>
            <a:spLocks noGrp="1"/>
          </p:cNvSpPr>
          <p:nvPr>
            <p:ph type="title" idx="4294967295"/>
          </p:nvPr>
        </p:nvSpPr>
        <p:spPr>
          <a:xfrm>
            <a:off x="2590800" y="152400"/>
            <a:ext cx="6316662" cy="749300"/>
          </a:xfrm>
          <a:prstGeom prst="rect">
            <a:avLst/>
          </a:prstGeom>
        </p:spPr>
        <p:txBody>
          <a:bodyPr/>
          <a:lstStyle/>
          <a:p>
            <a:pPr algn="r" eaLnBrk="1" hangingPunct="1">
              <a:defRPr/>
            </a:pPr>
            <a:r>
              <a:rPr lang="es-PR" sz="3800" dirty="0" smtClean="0">
                <a:ln w="18415" cmpd="sng">
                  <a:solidFill>
                    <a:schemeClr val="tx1"/>
                  </a:solidFill>
                  <a:prstDash val="solid"/>
                </a:ln>
                <a:solidFill>
                  <a:sysClr val="windowText" lastClr="000000"/>
                </a:solidFill>
              </a:rPr>
              <a:t>Información del Suplidor</a:t>
            </a:r>
          </a:p>
        </p:txBody>
      </p:sp>
      <p:sp>
        <p:nvSpPr>
          <p:cNvPr id="133123" name="Rectangle 5"/>
          <p:cNvSpPr>
            <a:spLocks noChangeArrowheads="1"/>
          </p:cNvSpPr>
          <p:nvPr/>
        </p:nvSpPr>
        <p:spPr bwMode="auto">
          <a:xfrm>
            <a:off x="381000" y="838200"/>
            <a:ext cx="8077200" cy="2057400"/>
          </a:xfrm>
          <a:prstGeom prst="rect">
            <a:avLst/>
          </a:prstGeom>
          <a:noFill/>
          <a:ln w="9525">
            <a:noFill/>
            <a:miter lim="800000"/>
            <a:headEnd/>
            <a:tailEnd/>
          </a:ln>
        </p:spPr>
        <p:txBody>
          <a:bodyPr anchor="b"/>
          <a:lstStyle/>
          <a:p>
            <a:pPr marL="342900" indent="-342900" defTabSz="-13873163" eaLnBrk="0" hangingPunct="0"/>
            <a:r>
              <a:rPr lang="es-PR" sz="3800" dirty="0"/>
              <a:t>Identificación del Suplidor</a:t>
            </a:r>
          </a:p>
          <a:p>
            <a:pPr marL="342900" indent="-342900" defTabSz="-13873163" eaLnBrk="0" hangingPunct="0"/>
            <a:endParaRPr lang="es-PR" sz="3800" dirty="0"/>
          </a:p>
          <a:p>
            <a:pPr marL="342900" indent="-342900" defTabSz="-13873163" eaLnBrk="0" hangingPunct="0">
              <a:buFontTx/>
              <a:buChar char="•"/>
            </a:pPr>
            <a:r>
              <a:rPr lang="es-PR" sz="2400" dirty="0"/>
              <a:t>Nombre, dirección y número de teléfono del fabricante o proveedor del químico peligroso.</a:t>
            </a:r>
            <a:endParaRPr lang="es-PR" sz="4600" dirty="0"/>
          </a:p>
        </p:txBody>
      </p:sp>
      <p:pic>
        <p:nvPicPr>
          <p:cNvPr id="133124" name="Picture 7" descr="aceto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048000"/>
            <a:ext cx="4400550" cy="3055938"/>
          </a:xfrm>
          <a:prstGeom prst="rect">
            <a:avLst/>
          </a:prstGeom>
          <a:noFill/>
          <a:ln w="9525">
            <a:noFill/>
            <a:miter lim="800000"/>
            <a:headEnd/>
            <a:tailEnd/>
          </a:ln>
        </p:spPr>
      </p:pic>
      <p:cxnSp>
        <p:nvCxnSpPr>
          <p:cNvPr id="8" name="Straight Arrow Connector 7" title="Picture of an arrow pointing to the name of the manufacturer or supplier"/>
          <p:cNvCxnSpPr/>
          <p:nvPr/>
        </p:nvCxnSpPr>
        <p:spPr>
          <a:xfrm>
            <a:off x="1143000" y="28956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title="Picture of arrow pointing to address and telephone number of the manufacturer or supplier of the hazardous chemical"/>
          <p:cNvCxnSpPr/>
          <p:nvPr/>
        </p:nvCxnSpPr>
        <p:spPr>
          <a:xfrm flipH="1">
            <a:off x="4800600" y="3048000"/>
            <a:ext cx="838200" cy="2971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4294967295"/>
          </p:nvPr>
        </p:nvSpPr>
        <p:spPr>
          <a:xfrm>
            <a:off x="6553200" y="6521450"/>
            <a:ext cx="2133600" cy="244475"/>
          </a:xfrm>
          <a:prstGeom prst="rect">
            <a:avLst/>
          </a:prstGeom>
          <a:noFill/>
        </p:spPr>
        <p:txBody>
          <a:bodyPr/>
          <a:lstStyle/>
          <a:p>
            <a:fld id="{96858249-4E99-4801-ADB9-47D77430E66A}" type="slidenum">
              <a:rPr lang="en-US" smtClean="0"/>
              <a:pPr/>
              <a:t>59</a:t>
            </a:fld>
            <a:endParaRPr lang="en-US" smtClean="0"/>
          </a:p>
        </p:txBody>
      </p:sp>
      <p:sp>
        <p:nvSpPr>
          <p:cNvPr id="61442" name="Rectangle 2"/>
          <p:cNvSpPr>
            <a:spLocks noGrp="1"/>
          </p:cNvSpPr>
          <p:nvPr>
            <p:ph type="title"/>
          </p:nvPr>
        </p:nvSpPr>
        <p:spPr>
          <a:xfrm>
            <a:off x="2209800" y="304800"/>
            <a:ext cx="6667500" cy="503238"/>
          </a:xfrm>
        </p:spPr>
        <p:txBody>
          <a:bodyPr/>
          <a:lstStyle/>
          <a:p>
            <a:pPr algn="r" eaLnBrk="1" hangingPunct="1">
              <a:defRPr/>
            </a:pPr>
            <a:r>
              <a:rPr lang="es-PR" smtClean="0"/>
              <a:t>Identidad Química</a:t>
            </a:r>
          </a:p>
        </p:txBody>
      </p:sp>
      <p:sp>
        <p:nvSpPr>
          <p:cNvPr id="135171" name="Rectangle 3"/>
          <p:cNvSpPr>
            <a:spLocks noGrp="1"/>
          </p:cNvSpPr>
          <p:nvPr>
            <p:ph type="body" idx="1"/>
          </p:nvPr>
        </p:nvSpPr>
        <p:spPr>
          <a:xfrm>
            <a:off x="381000" y="1143000"/>
            <a:ext cx="8763000" cy="2286000"/>
          </a:xfrm>
        </p:spPr>
        <p:txBody>
          <a:bodyPr/>
          <a:lstStyle/>
          <a:p>
            <a:pPr marL="342900" lvl="1" indent="-342900" eaLnBrk="1" hangingPunct="1">
              <a:buClr>
                <a:srgbClr val="C00000"/>
              </a:buClr>
              <a:buSzTx/>
              <a:buFont typeface="Wingdings" pitchFamily="2" charset="2"/>
              <a:buChar char="Ø"/>
            </a:pPr>
            <a:r>
              <a:rPr lang="es-PR" smtClean="0"/>
              <a:t>Un nombre que identifique de modo único a un producto químico</a:t>
            </a:r>
          </a:p>
          <a:p>
            <a:pPr marL="742950" lvl="2" indent="-342900" eaLnBrk="1" hangingPunct="1">
              <a:buClr>
                <a:srgbClr val="C00000"/>
              </a:buClr>
              <a:buFont typeface="Wingdings" pitchFamily="2" charset="2"/>
              <a:buChar char="Ø"/>
            </a:pPr>
            <a:r>
              <a:rPr lang="es-PR" smtClean="0"/>
              <a:t>Según determinado por  IUPAC o CAS, ó</a:t>
            </a:r>
          </a:p>
          <a:p>
            <a:pPr marL="742950" lvl="2" indent="-342900" eaLnBrk="1" hangingPunct="1">
              <a:buClr>
                <a:srgbClr val="C00000"/>
              </a:buClr>
              <a:buFont typeface="Wingdings" pitchFamily="2" charset="2"/>
              <a:buChar char="Ø"/>
            </a:pPr>
            <a:r>
              <a:rPr lang="es-PR" smtClean="0"/>
              <a:t>nombre  técnico según  determinado  por ISO.</a:t>
            </a:r>
            <a:endParaRPr lang="es-PR" sz="2800" smtClean="0"/>
          </a:p>
          <a:p>
            <a:pPr eaLnBrk="1" hangingPunct="1">
              <a:buSzTx/>
              <a:buFont typeface="Wingdings" pitchFamily="2" charset="2"/>
              <a:buChar char="Ø"/>
            </a:pPr>
            <a:endParaRPr lang="es-PR" sz="2800" smtClean="0"/>
          </a:p>
          <a:p>
            <a:pPr eaLnBrk="1" hangingPunct="1">
              <a:buSzTx/>
              <a:buFont typeface="Wingdings" pitchFamily="2" charset="2"/>
              <a:buNone/>
            </a:pPr>
            <a:endParaRPr lang="es-PR" sz="2800" smtClean="0"/>
          </a:p>
        </p:txBody>
      </p:sp>
      <p:pic>
        <p:nvPicPr>
          <p:cNvPr id="135172" name="Picture 14" descr="HC200-2T"/>
          <p:cNvPicPr>
            <a:picLocks noChangeAspect="1" noChangeArrowheads="1"/>
          </p:cNvPicPr>
          <p:nvPr/>
        </p:nvPicPr>
        <p:blipFill>
          <a:blip r:embed="rId3" cstate="print"/>
          <a:srcRect/>
          <a:stretch>
            <a:fillRect/>
          </a:stretch>
        </p:blipFill>
        <p:spPr bwMode="auto">
          <a:xfrm>
            <a:off x="2514600" y="3581400"/>
            <a:ext cx="3962400" cy="2709863"/>
          </a:xfrm>
          <a:prstGeom prst="rect">
            <a:avLst/>
          </a:prstGeom>
          <a:noFill/>
          <a:ln w="9525">
            <a:noFill/>
            <a:miter lim="800000"/>
            <a:headEnd/>
            <a:tailEnd/>
          </a:ln>
        </p:spPr>
      </p:pic>
      <p:sp>
        <p:nvSpPr>
          <p:cNvPr id="135173" name="Line 15" title="Picture of an arrow pointing to dangers chemical"/>
          <p:cNvSpPr>
            <a:spLocks noChangeShapeType="1"/>
          </p:cNvSpPr>
          <p:nvPr/>
        </p:nvSpPr>
        <p:spPr bwMode="auto">
          <a:xfrm flipH="1">
            <a:off x="6172200" y="2514600"/>
            <a:ext cx="76200" cy="1524000"/>
          </a:xfrm>
          <a:prstGeom prst="line">
            <a:avLst/>
          </a:prstGeom>
          <a:noFill/>
          <a:ln w="9525">
            <a:solidFill>
              <a:schemeClr val="tx1"/>
            </a:solidFill>
            <a:round/>
            <a:headEnd/>
            <a:tailEnd type="triangle" w="med" len="med"/>
          </a:ln>
        </p:spPr>
        <p:txBody>
          <a:bodyPr/>
          <a:lstStyle/>
          <a:p>
            <a:endParaRPr lang="en-US"/>
          </a:p>
        </p:txBody>
      </p:sp>
      <p:sp>
        <p:nvSpPr>
          <p:cNvPr id="135174" name="Line 16" title="Picture of an arrow pointing to dangers chemical"/>
          <p:cNvSpPr>
            <a:spLocks noChangeShapeType="1"/>
          </p:cNvSpPr>
          <p:nvPr/>
        </p:nvSpPr>
        <p:spPr bwMode="auto">
          <a:xfrm>
            <a:off x="4953000" y="2743200"/>
            <a:ext cx="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C6FD82FF-752A-4A76-A4D8-C00A7FCE0A71}" type="slidenum">
              <a:rPr lang="en-US" smtClean="0"/>
              <a:pPr/>
              <a:t>6</a:t>
            </a:fld>
            <a:endParaRPr lang="en-US" smtClean="0"/>
          </a:p>
        </p:txBody>
      </p:sp>
      <p:sp>
        <p:nvSpPr>
          <p:cNvPr id="2" name="Rectangle 2"/>
          <p:cNvSpPr>
            <a:spLocks noGrp="1" noChangeArrowheads="1"/>
          </p:cNvSpPr>
          <p:nvPr>
            <p:ph type="title" idx="4294967295"/>
          </p:nvPr>
        </p:nvSpPr>
        <p:spPr>
          <a:xfrm>
            <a:off x="1447800" y="0"/>
            <a:ext cx="7391400" cy="914400"/>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¿Qué es SGA?</a:t>
            </a:r>
          </a:p>
        </p:txBody>
      </p:sp>
      <p:sp>
        <p:nvSpPr>
          <p:cNvPr id="26627" name="Rectangle 3"/>
          <p:cNvSpPr>
            <a:spLocks noGrp="1" noChangeArrowheads="1"/>
          </p:cNvSpPr>
          <p:nvPr>
            <p:ph type="body" idx="4294967295"/>
          </p:nvPr>
        </p:nvSpPr>
        <p:spPr>
          <a:xfrm>
            <a:off x="381000" y="685800"/>
            <a:ext cx="8229600" cy="6019800"/>
          </a:xfrm>
          <a:prstGeom prst="rect">
            <a:avLst/>
          </a:prstGeom>
        </p:spPr>
        <p:txBody>
          <a:bodyPr/>
          <a:lstStyle/>
          <a:p>
            <a:pPr lvl="1" eaLnBrk="1" hangingPunct="1">
              <a:buFontTx/>
              <a:buChar char="•"/>
            </a:pPr>
            <a:r>
              <a:rPr lang="es-PR" sz="2600" dirty="0" smtClean="0"/>
              <a:t>Es un sistema.  OSHA adoptará elementos de este sistema, para clasificar y comunicar los peligros de los productos químicos basado en un conjunto común de criterios.</a:t>
            </a:r>
          </a:p>
          <a:p>
            <a:pPr lvl="1" eaLnBrk="1" hangingPunct="1">
              <a:buFontTx/>
              <a:buChar char="•"/>
            </a:pPr>
            <a:endParaRPr lang="es-PR" sz="1600" dirty="0" smtClean="0"/>
          </a:p>
          <a:p>
            <a:pPr lvl="1" eaLnBrk="1" hangingPunct="1">
              <a:buFontTx/>
              <a:buChar char="•"/>
            </a:pPr>
            <a:r>
              <a:rPr lang="es-PR" sz="2600" dirty="0" smtClean="0"/>
              <a:t>SGA es un sistema armonizado para la clasificación y etiquetado de productos químicos abarcando peligros a la salud, peligros físicos y ambientales.</a:t>
            </a:r>
          </a:p>
          <a:p>
            <a:pPr lvl="1" eaLnBrk="1" hangingPunct="1">
              <a:buFontTx/>
              <a:buChar char="•"/>
            </a:pPr>
            <a:endParaRPr lang="es-PR" sz="2600" dirty="0" smtClean="0"/>
          </a:p>
          <a:p>
            <a:pPr lvl="1" eaLnBrk="1" hangingPunct="1">
              <a:buFontTx/>
              <a:buChar char="•"/>
            </a:pPr>
            <a:r>
              <a:rPr lang="es-PR" sz="2600" dirty="0" smtClean="0"/>
              <a:t>Proporciona una base para la armonización de normas relacionadas con el manejo de productos químicos a nivel mundial.</a:t>
            </a:r>
          </a:p>
          <a:p>
            <a:pPr eaLnBrk="1" hangingPunct="1">
              <a:buFont typeface="Wingdings" pitchFamily="2" charset="2"/>
              <a:buNone/>
            </a:pPr>
            <a:endParaRPr lang="es-PR" sz="26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B7F84C54-E2FA-4750-951B-C47A04DDA43B}" type="slidenum">
              <a:rPr lang="en-US" smtClean="0"/>
              <a:pPr/>
              <a:t>60</a:t>
            </a:fld>
            <a:endParaRPr lang="en-US" smtClean="0"/>
          </a:p>
        </p:txBody>
      </p:sp>
      <p:sp>
        <p:nvSpPr>
          <p:cNvPr id="225282" name="Rectangle 2"/>
          <p:cNvSpPr>
            <a:spLocks noGrp="1"/>
          </p:cNvSpPr>
          <p:nvPr>
            <p:ph type="title" idx="4294967295"/>
          </p:nvPr>
        </p:nvSpPr>
        <p:spPr>
          <a:xfrm>
            <a:off x="2133600" y="228600"/>
            <a:ext cx="6667500" cy="655638"/>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effectLst/>
              </a:rPr>
              <a:t>Identidad </a:t>
            </a:r>
            <a:r>
              <a:rPr lang="es-PR" dirty="0" smtClean="0">
                <a:ln w="18415" cmpd="sng">
                  <a:solidFill>
                    <a:schemeClr val="tx1"/>
                  </a:solidFill>
                  <a:prstDash val="solid"/>
                </a:ln>
                <a:solidFill>
                  <a:sysClr val="windowText" lastClr="000000"/>
                </a:solidFill>
                <a:effectLst/>
              </a:rPr>
              <a:t>Química </a:t>
            </a:r>
            <a:endParaRPr lang="es-PR" dirty="0" smtClean="0">
              <a:ln w="18415" cmpd="sng">
                <a:solidFill>
                  <a:schemeClr val="tx1"/>
                </a:solidFill>
                <a:prstDash val="solid"/>
              </a:ln>
              <a:solidFill>
                <a:sysClr val="windowText" lastClr="000000"/>
              </a:solidFill>
              <a:effectLst/>
            </a:endParaRPr>
          </a:p>
        </p:txBody>
      </p:sp>
      <p:sp>
        <p:nvSpPr>
          <p:cNvPr id="74756" name="Rectangle 3"/>
          <p:cNvSpPr>
            <a:spLocks noGrp="1"/>
          </p:cNvSpPr>
          <p:nvPr>
            <p:ph type="body" idx="4294967295"/>
          </p:nvPr>
        </p:nvSpPr>
        <p:spPr>
          <a:xfrm>
            <a:off x="631825" y="1524000"/>
            <a:ext cx="6759575" cy="5105400"/>
          </a:xfrm>
          <a:prstGeom prst="rect">
            <a:avLst/>
          </a:prstGeom>
        </p:spPr>
        <p:txBody>
          <a:bodyPr/>
          <a:lstStyle/>
          <a:p>
            <a:pPr eaLnBrk="1" hangingPunct="1">
              <a:buSzTx/>
              <a:buFont typeface="Wingdings" pitchFamily="2" charset="2"/>
              <a:buChar char="Ø"/>
              <a:defRPr/>
            </a:pPr>
            <a:r>
              <a:rPr lang="es-PR" sz="2600" b="1" dirty="0" smtClean="0"/>
              <a:t>Para mezclas</a:t>
            </a:r>
            <a:endParaRPr lang="es-PR" sz="2600" dirty="0" smtClean="0"/>
          </a:p>
          <a:p>
            <a:pPr marL="514350" indent="-514350">
              <a:defRPr/>
            </a:pPr>
            <a:r>
              <a:rPr lang="es-PR" dirty="0" smtClean="0"/>
              <a:t>Identidades de todos los ingredientes que contribuyen a los peligros para la salud, o</a:t>
            </a:r>
          </a:p>
          <a:p>
            <a:pPr lvl="1" eaLnBrk="1" hangingPunct="1">
              <a:buSzTx/>
              <a:buFont typeface="Wingdings" pitchFamily="2" charset="2"/>
              <a:buChar char="Ø"/>
              <a:defRPr/>
            </a:pPr>
            <a:endParaRPr lang="es-PR" sz="3000" b="1" dirty="0" smtClean="0"/>
          </a:p>
          <a:p>
            <a:pPr lvl="1" eaLnBrk="1" hangingPunct="1">
              <a:buSzTx/>
              <a:buFont typeface="Wingdings" pitchFamily="2" charset="2"/>
              <a:buChar char="Ø"/>
              <a:defRPr/>
            </a:pPr>
            <a:r>
              <a:rPr lang="es-PR" sz="3000" dirty="0" smtClean="0"/>
              <a:t>Todos los ingredientes que contribuyen a los peligros de la mezcla.</a:t>
            </a:r>
          </a:p>
          <a:p>
            <a:pPr eaLnBrk="1" hangingPunct="1">
              <a:buClr>
                <a:schemeClr val="hlink"/>
              </a:buClr>
              <a:buFontTx/>
              <a:buNone/>
              <a:defRPr/>
            </a:pPr>
            <a:endParaRPr lang="es-PR" sz="260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p:txBody>
          <a:bodyPr/>
          <a:lstStyle/>
          <a:p>
            <a:pPr eaLnBrk="1" hangingPunct="1">
              <a:defRPr/>
            </a:pPr>
            <a:r>
              <a:rPr lang="es-PR" sz="3200" smtClean="0">
                <a:solidFill>
                  <a:schemeClr val="tx1"/>
                </a:solidFill>
              </a:rPr>
              <a:t>Pictogramas del SGA </a:t>
            </a:r>
            <a:endParaRPr lang="es-PR" sz="3200" dirty="0" smtClean="0">
              <a:solidFill>
                <a:schemeClr val="tx1"/>
              </a:solidFill>
            </a:endParaRPr>
          </a:p>
        </p:txBody>
      </p:sp>
      <p:sp>
        <p:nvSpPr>
          <p:cNvPr id="139266" name="Rectangle 5"/>
          <p:cNvSpPr>
            <a:spLocks noGrp="1" noChangeArrowheads="1"/>
          </p:cNvSpPr>
          <p:nvPr>
            <p:ph type="body" idx="1"/>
          </p:nvPr>
        </p:nvSpPr>
        <p:spPr/>
        <p:txBody>
          <a:bodyPr anchor="ctr"/>
          <a:lstStyle/>
          <a:p>
            <a:pPr eaLnBrk="1" hangingPunct="1"/>
            <a:r>
              <a:rPr lang="es-PR" smtClean="0"/>
              <a:t>Nuevos… </a:t>
            </a:r>
          </a:p>
        </p:txBody>
      </p:sp>
      <p:sp>
        <p:nvSpPr>
          <p:cNvPr id="139267"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B7D9637E-4023-4F75-859A-50AF9765A085}" type="slidenum">
              <a:rPr lang="en-US" smtClean="0"/>
              <a:pPr/>
              <a:t>61</a:t>
            </a:fld>
            <a:endParaRPr lang="en-US" smtClean="0"/>
          </a:p>
        </p:txBody>
      </p:sp>
      <p:pic>
        <p:nvPicPr>
          <p:cNvPr id="139268" name="Picture 4" descr="fire.WMF" title="Picture GHS pictogra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438400"/>
            <a:ext cx="1935163"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4294967295"/>
          </p:nvPr>
        </p:nvSpPr>
        <p:spPr>
          <a:xfrm>
            <a:off x="6553200" y="6521450"/>
            <a:ext cx="2133600" cy="244475"/>
          </a:xfrm>
          <a:prstGeom prst="rect">
            <a:avLst/>
          </a:prstGeom>
          <a:noFill/>
        </p:spPr>
        <p:txBody>
          <a:bodyPr/>
          <a:lstStyle/>
          <a:p>
            <a:fld id="{347EE390-3D38-4D18-81DD-B34934C3232B}" type="slidenum">
              <a:rPr lang="en-US" smtClean="0"/>
              <a:pPr/>
              <a:t>62</a:t>
            </a:fld>
            <a:endParaRPr lang="en-US" smtClean="0"/>
          </a:p>
        </p:txBody>
      </p:sp>
      <p:sp>
        <p:nvSpPr>
          <p:cNvPr id="65538" name="Rectangle 2"/>
          <p:cNvSpPr>
            <a:spLocks noGrp="1"/>
          </p:cNvSpPr>
          <p:nvPr>
            <p:ph type="title"/>
          </p:nvPr>
        </p:nvSpPr>
        <p:spPr>
          <a:xfrm>
            <a:off x="1447800" y="206374"/>
            <a:ext cx="7315200" cy="555625"/>
          </a:xfrm>
        </p:spPr>
        <p:txBody>
          <a:bodyPr/>
          <a:lstStyle/>
          <a:p>
            <a:pPr algn="r" eaLnBrk="1" hangingPunct="1">
              <a:defRPr/>
            </a:pPr>
            <a:r>
              <a:rPr lang="es-PR" smtClean="0"/>
              <a:t>Pictogramas</a:t>
            </a:r>
          </a:p>
        </p:txBody>
      </p:sp>
      <p:sp>
        <p:nvSpPr>
          <p:cNvPr id="141315" name="Rectangle 3"/>
          <p:cNvSpPr>
            <a:spLocks noGrp="1"/>
          </p:cNvSpPr>
          <p:nvPr>
            <p:ph type="body" idx="1"/>
          </p:nvPr>
        </p:nvSpPr>
        <p:spPr>
          <a:xfrm>
            <a:off x="381000" y="2057400"/>
            <a:ext cx="5257800" cy="3681413"/>
          </a:xfrm>
        </p:spPr>
        <p:txBody>
          <a:bodyPr/>
          <a:lstStyle/>
          <a:p>
            <a:pPr eaLnBrk="1" hangingPunct="1">
              <a:buFont typeface="Wingdings" pitchFamily="2" charset="2"/>
              <a:buChar char="ü"/>
            </a:pPr>
            <a:r>
              <a:rPr lang="es-PR" smtClean="0"/>
              <a:t>Presenta información de los peligros a la salud, físicos y ambientales.</a:t>
            </a:r>
          </a:p>
          <a:p>
            <a:pPr eaLnBrk="1" hangingPunct="1">
              <a:buFont typeface="Wingdings" pitchFamily="2" charset="2"/>
              <a:buChar char="ü"/>
            </a:pPr>
            <a:endParaRPr lang="es-PR" smtClean="0"/>
          </a:p>
          <a:p>
            <a:pPr eaLnBrk="1" hangingPunct="1">
              <a:buFont typeface="Wingdings" pitchFamily="2" charset="2"/>
              <a:buChar char="ü"/>
            </a:pPr>
            <a:r>
              <a:rPr lang="es-PR" smtClean="0"/>
              <a:t>Nuevo símbolo de peligro de la salud.</a:t>
            </a:r>
          </a:p>
          <a:p>
            <a:pPr eaLnBrk="1" hangingPunct="1">
              <a:buFont typeface="Wingdings" pitchFamily="2" charset="2"/>
              <a:buNone/>
            </a:pPr>
            <a:endParaRPr lang="es-PR" smtClean="0"/>
          </a:p>
        </p:txBody>
      </p:sp>
      <p:pic>
        <p:nvPicPr>
          <p:cNvPr id="141316" name="Picture 4" title="Picture of a new health hazard symb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962400"/>
            <a:ext cx="2111375" cy="2092325"/>
          </a:xfrm>
          <a:prstGeom prst="rect">
            <a:avLst/>
          </a:prstGeom>
          <a:noFill/>
          <a:ln w="9525">
            <a:noFill/>
            <a:miter lim="800000"/>
            <a:headEnd/>
            <a:tailEnd/>
          </a:ln>
        </p:spPr>
      </p:pic>
      <p:sp>
        <p:nvSpPr>
          <p:cNvPr id="141317" name="AutoShape 7" title="Picture of new health hazard symbol"/>
          <p:cNvSpPr>
            <a:spLocks noChangeArrowheads="1"/>
          </p:cNvSpPr>
          <p:nvPr/>
        </p:nvSpPr>
        <p:spPr bwMode="auto">
          <a:xfrm>
            <a:off x="4648200" y="4800600"/>
            <a:ext cx="1524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4294967295"/>
          </p:nvPr>
        </p:nvSpPr>
        <p:spPr>
          <a:xfrm>
            <a:off x="6553200" y="6521450"/>
            <a:ext cx="2133600" cy="244475"/>
          </a:xfrm>
          <a:prstGeom prst="rect">
            <a:avLst/>
          </a:prstGeom>
          <a:noFill/>
        </p:spPr>
        <p:txBody>
          <a:bodyPr/>
          <a:lstStyle/>
          <a:p>
            <a:fld id="{85D2FFCE-BD22-41F2-AAAE-A29C81CCA26A}" type="slidenum">
              <a:rPr lang="en-US" smtClean="0"/>
              <a:pPr/>
              <a:t>63</a:t>
            </a:fld>
            <a:endParaRPr lang="en-US" smtClean="0"/>
          </a:p>
        </p:txBody>
      </p:sp>
      <p:sp>
        <p:nvSpPr>
          <p:cNvPr id="65538" name="Rectangle 2"/>
          <p:cNvSpPr>
            <a:spLocks noGrp="1"/>
          </p:cNvSpPr>
          <p:nvPr>
            <p:ph type="title" idx="4294967295"/>
          </p:nvPr>
        </p:nvSpPr>
        <p:spPr>
          <a:xfrm>
            <a:off x="1447800" y="304800"/>
            <a:ext cx="7391400" cy="434975"/>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Pictogramas </a:t>
            </a:r>
            <a:endParaRPr lang="es-PR" dirty="0" smtClean="0">
              <a:ln w="18415" cmpd="sng">
                <a:solidFill>
                  <a:schemeClr val="tx1"/>
                </a:solidFill>
                <a:prstDash val="solid"/>
              </a:ln>
              <a:solidFill>
                <a:sysClr val="windowText" lastClr="000000"/>
              </a:solidFill>
            </a:endParaRPr>
          </a:p>
        </p:txBody>
      </p:sp>
      <p:sp>
        <p:nvSpPr>
          <p:cNvPr id="143363" name="Rectangle 3"/>
          <p:cNvSpPr>
            <a:spLocks noGrp="1"/>
          </p:cNvSpPr>
          <p:nvPr>
            <p:ph type="body" idx="4294967295"/>
          </p:nvPr>
        </p:nvSpPr>
        <p:spPr>
          <a:xfrm>
            <a:off x="762000" y="1295400"/>
            <a:ext cx="3962400" cy="4953000"/>
          </a:xfrm>
          <a:prstGeom prst="rect">
            <a:avLst/>
          </a:prstGeom>
        </p:spPr>
        <p:txBody>
          <a:bodyPr/>
          <a:lstStyle/>
          <a:p>
            <a:pPr eaLnBrk="1" hangingPunct="1">
              <a:buFont typeface="Wingdings" pitchFamily="2" charset="2"/>
              <a:buChar char="ü"/>
            </a:pPr>
            <a:r>
              <a:rPr lang="es-PR" sz="2800" dirty="0" smtClean="0"/>
              <a:t>Pictogramas cuentan con un fondo blanco con un </a:t>
            </a:r>
            <a:r>
              <a:rPr lang="es-PR" sz="2800" b="1" dirty="0" smtClean="0">
                <a:solidFill>
                  <a:srgbClr val="FF0000"/>
                </a:solidFill>
              </a:rPr>
              <a:t>borde rojo </a:t>
            </a:r>
            <a:r>
              <a:rPr lang="es-PR" sz="2800" dirty="0" smtClean="0"/>
              <a:t>en lugar de un fondo de color naranja sólido</a:t>
            </a:r>
          </a:p>
          <a:p>
            <a:pPr eaLnBrk="1" hangingPunct="1">
              <a:buFont typeface="Wingdings" pitchFamily="2" charset="2"/>
              <a:buNone/>
            </a:pPr>
            <a:endParaRPr lang="es-PR" sz="2800" dirty="0" smtClean="0"/>
          </a:p>
          <a:p>
            <a:pPr eaLnBrk="1" hangingPunct="1">
              <a:buFont typeface="Wingdings" pitchFamily="2" charset="2"/>
              <a:buChar char="ü"/>
            </a:pPr>
            <a:r>
              <a:rPr lang="es-PR" sz="2800" dirty="0" smtClean="0"/>
              <a:t>Productos químicos nocivos están marcados con un signo de exclamación</a:t>
            </a:r>
          </a:p>
          <a:p>
            <a:pPr eaLnBrk="1" hangingPunct="1">
              <a:buFont typeface="Wingdings" pitchFamily="2" charset="2"/>
              <a:buNone/>
            </a:pPr>
            <a:endParaRPr lang="es-PR" sz="2800" dirty="0" smtClean="0"/>
          </a:p>
        </p:txBody>
      </p:sp>
      <p:pic>
        <p:nvPicPr>
          <p:cNvPr id="143364" name="Picture 5" descr="image"/>
          <p:cNvPicPr>
            <a:picLocks noChangeAspect="1" noChangeArrowheads="1"/>
          </p:cNvPicPr>
          <p:nvPr/>
        </p:nvPicPr>
        <p:blipFill>
          <a:blip r:embed="rId3" cstate="print"/>
          <a:srcRect/>
          <a:stretch>
            <a:fillRect/>
          </a:stretch>
        </p:blipFill>
        <p:spPr bwMode="auto">
          <a:xfrm>
            <a:off x="6019800" y="2819400"/>
            <a:ext cx="2070100" cy="2070100"/>
          </a:xfrm>
          <a:prstGeom prst="rect">
            <a:avLst/>
          </a:prstGeom>
          <a:noFill/>
          <a:ln w="9525">
            <a:noFill/>
            <a:miter lim="800000"/>
            <a:headEnd/>
            <a:tailEnd/>
          </a:ln>
        </p:spPr>
      </p:pic>
      <p:sp>
        <p:nvSpPr>
          <p:cNvPr id="143365" name="AutoShape 8" title="Picture of a pictogram with an exclamation mark"/>
          <p:cNvSpPr>
            <a:spLocks noChangeArrowheads="1"/>
          </p:cNvSpPr>
          <p:nvPr/>
        </p:nvSpPr>
        <p:spPr bwMode="auto">
          <a:xfrm>
            <a:off x="4419600" y="4191000"/>
            <a:ext cx="1371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366" name="Line 9" title="Picture of an arrow pointing to a pictogram with a red boarder"/>
          <p:cNvSpPr>
            <a:spLocks noChangeShapeType="1"/>
          </p:cNvSpPr>
          <p:nvPr/>
        </p:nvSpPr>
        <p:spPr bwMode="auto">
          <a:xfrm>
            <a:off x="4038600" y="2590800"/>
            <a:ext cx="2438400" cy="990600"/>
          </a:xfrm>
          <a:prstGeom prst="line">
            <a:avLst/>
          </a:prstGeom>
          <a:noFill/>
          <a:ln w="9525">
            <a:solidFill>
              <a:schemeClr val="tx1"/>
            </a:solidFill>
            <a:round/>
            <a:headEnd/>
            <a:tailEnd type="triangle" w="med" len="med"/>
          </a:ln>
        </p:spPr>
        <p:txBody>
          <a:bodyPr/>
          <a:lstStyle/>
          <a:p>
            <a:endParaRPr lang="en-US"/>
          </a:p>
        </p:txBody>
      </p:sp>
      <p:sp>
        <p:nvSpPr>
          <p:cNvPr id="143367" name="Line 10" title="Picture of an arrow pointing to a white background on a pictogram"/>
          <p:cNvSpPr>
            <a:spLocks noChangeShapeType="1"/>
          </p:cNvSpPr>
          <p:nvPr/>
        </p:nvSpPr>
        <p:spPr bwMode="auto">
          <a:xfrm>
            <a:off x="4267200" y="2133600"/>
            <a:ext cx="213360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Slide Number Placeholder 5"/>
          <p:cNvSpPr>
            <a:spLocks noGrp="1"/>
          </p:cNvSpPr>
          <p:nvPr>
            <p:ph type="sldNum" sz="quarter" idx="4294967295"/>
          </p:nvPr>
        </p:nvSpPr>
        <p:spPr>
          <a:xfrm>
            <a:off x="6553200" y="6521450"/>
            <a:ext cx="2133600" cy="244475"/>
          </a:xfrm>
          <a:prstGeom prst="rect">
            <a:avLst/>
          </a:prstGeom>
          <a:noFill/>
        </p:spPr>
        <p:txBody>
          <a:bodyPr/>
          <a:lstStyle/>
          <a:p>
            <a:fld id="{5A5822AB-8E1B-4E3F-A2C3-98A8FBDF5F5F}" type="slidenum">
              <a:rPr lang="en-US" smtClean="0"/>
              <a:pPr/>
              <a:t>64</a:t>
            </a:fld>
            <a:endParaRPr lang="en-US" smtClean="0"/>
          </a:p>
        </p:txBody>
      </p:sp>
      <p:sp>
        <p:nvSpPr>
          <p:cNvPr id="1031" name="Rectangle 5"/>
          <p:cNvSpPr>
            <a:spLocks noGrp="1" noChangeArrowheads="1"/>
          </p:cNvSpPr>
          <p:nvPr>
            <p:ph type="title" idx="4294967295"/>
          </p:nvPr>
        </p:nvSpPr>
        <p:spPr>
          <a:xfrm>
            <a:off x="1447800" y="206375"/>
            <a:ext cx="7391400" cy="555625"/>
          </a:xfrm>
          <a:prstGeom prst="rect">
            <a:avLst/>
          </a:prstGeom>
        </p:spPr>
        <p:txBody>
          <a:bodyPr/>
          <a:lstStyle/>
          <a:p>
            <a:pPr algn="r" eaLnBrk="1" hangingPunct="1">
              <a:defRPr/>
            </a:pPr>
            <a:r>
              <a:rPr lang="es-PR" b="1" dirty="0" smtClean="0">
                <a:ln>
                  <a:solidFill>
                    <a:schemeClr val="tx1"/>
                  </a:solidFill>
                </a:ln>
                <a:solidFill>
                  <a:sysClr val="windowText" lastClr="000000"/>
                </a:solidFill>
                <a:effectLst>
                  <a:outerShdw blurRad="38100" dist="38100" dir="2700000" algn="tl">
                    <a:srgbClr val="000000">
                      <a:alpha val="43137"/>
                    </a:srgbClr>
                  </a:outerShdw>
                </a:effectLst>
              </a:rPr>
              <a:t>Pictogramas SGA</a:t>
            </a:r>
          </a:p>
        </p:txBody>
      </p:sp>
      <p:graphicFrame>
        <p:nvGraphicFramePr>
          <p:cNvPr id="225390" name="Group 110" title="Picture of GHS Pictograms"/>
          <p:cNvGraphicFramePr>
            <a:graphicFrameLocks noGrp="1"/>
          </p:cNvGraphicFramePr>
          <p:nvPr>
            <p:ph idx="4294967295"/>
            <p:extLst>
              <p:ext uri="{D42A27DB-BD31-4B8C-83A1-F6EECF244321}">
                <p14:modId xmlns:p14="http://schemas.microsoft.com/office/powerpoint/2010/main" val="2850858303"/>
              </p:ext>
            </p:extLst>
          </p:nvPr>
        </p:nvGraphicFramePr>
        <p:xfrm>
          <a:off x="228600" y="868681"/>
          <a:ext cx="8534400" cy="5227319"/>
        </p:xfrm>
        <a:graphic>
          <a:graphicData uri="http://schemas.openxmlformats.org/drawingml/2006/table">
            <a:tbl>
              <a:tblPr firstRow="1"/>
              <a:tblGrid>
                <a:gridCol w="2514600"/>
                <a:gridCol w="2858656"/>
                <a:gridCol w="3161144"/>
              </a:tblGrid>
              <a:tr h="184403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Explosivo</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Explosivos; Autorreactivo;  Peróxidos Orgánicos</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Calavera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Toxicidad  Aguda (severa)</a:t>
                      </a: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Llama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Inflamables; Pirofóricos; Calentamiento espontáneo; Emite Gas  Inflamable;  Auto-</a:t>
                      </a:r>
                      <a:r>
                        <a:rPr kumimoji="0" lang="es-PR" altLang="ja-JP" sz="1000" b="1" i="0" u="none" strike="noStrike" cap="none" normalizeH="0" baseline="0" noProof="0" dirty="0" err="1" smtClean="0">
                          <a:ln>
                            <a:noFill/>
                          </a:ln>
                          <a:solidFill>
                            <a:schemeClr val="tx1"/>
                          </a:solidFill>
                          <a:effectLst/>
                          <a:latin typeface="Arial" pitchFamily="34" charset="0"/>
                          <a:ea typeface="MS Mincho" pitchFamily="49" charset="-128"/>
                          <a:cs typeface="Times New Roman" pitchFamily="18" charset="0"/>
                        </a:rPr>
                        <a:t>rreactivo</a:t>
                      </a: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 Peróxidos Orgánicos</a:t>
                      </a: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12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rPr>
                        <a:t> Cilindro de gas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Gases bajo presión</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rPr>
                        <a:t>Peligro a la Salud</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Cancerígeno ;  Mutagenicidad;  Toxicidad Reproductiva;  Sensibilizador Respiratorio;  Toxicidad de Órgano Blanco;  Toxicidad por Aspiración </a:t>
                      </a: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rPr>
                        <a:t>Llama sobre circulo</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Oxidantes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591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Corrosión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mn-lt"/>
                          <a:ea typeface="MS Mincho" pitchFamily="49" charset="-128"/>
                          <a:cs typeface="Times New Roman" pitchFamily="18" charset="0"/>
                          <a:sym typeface="Symbol" pitchFamily="18" charset="2"/>
                        </a:rPr>
                        <a:t>Corrosivos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Signo de exclamación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Irritante;    Sensibilizador de piel;  Toxicidad  Aguda (dañino); Efecto Narcótico;  Irritante  al Tracto Respiratorio  Dañino a la Capa de Ozono</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Ambiental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Toxicidad  Acuática (OSHA no propuso este pictograma)</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882" name="Picture 5" descr="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7550" y="4527550"/>
            <a:ext cx="850900" cy="850900"/>
          </a:xfrm>
          <a:prstGeom prst="rect">
            <a:avLst/>
          </a:prstGeom>
          <a:noFill/>
          <a:ln w="9525">
            <a:noFill/>
            <a:miter lim="800000"/>
            <a:headEnd/>
            <a:tailEnd/>
          </a:ln>
        </p:spPr>
      </p:pic>
      <p:pic>
        <p:nvPicPr>
          <p:cNvPr id="121883" name="Picture 4" title="Picture of health hazard pictogr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6686" y="2819400"/>
            <a:ext cx="815975" cy="808038"/>
          </a:xfrm>
          <a:prstGeom prst="rect">
            <a:avLst/>
          </a:prstGeom>
          <a:noFill/>
          <a:ln w="9525">
            <a:noFill/>
            <a:miter lim="800000"/>
            <a:headEnd/>
            <a:tailEnd/>
          </a:ln>
        </p:spPr>
      </p:pic>
      <p:grpSp>
        <p:nvGrpSpPr>
          <p:cNvPr id="121884" name="Group 19" title="Picture of oxidizer pictogram"/>
          <p:cNvGrpSpPr>
            <a:grpSpLocks/>
          </p:cNvGrpSpPr>
          <p:nvPr/>
        </p:nvGrpSpPr>
        <p:grpSpPr bwMode="auto">
          <a:xfrm>
            <a:off x="7319003" y="2994025"/>
            <a:ext cx="857250" cy="838200"/>
            <a:chOff x="384" y="2544"/>
            <a:chExt cx="832" cy="832"/>
          </a:xfrm>
        </p:grpSpPr>
        <p:sp>
          <p:nvSpPr>
            <p:cNvPr id="121898"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61"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121954" name="Paintbrush Picture" r:id="rId6" imgW="523810" imgH="847843" progId="PBrush">
                    <p:embed/>
                  </p:oleObj>
                </mc:Choice>
                <mc:Fallback>
                  <p:oleObj name="Paintbrush Picture" r:id="rId6" imgW="523810" imgH="847843" progId="PBrush">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85" name="Group 13" title="Picture of flammable pictogram"/>
          <p:cNvGrpSpPr>
            <a:grpSpLocks/>
          </p:cNvGrpSpPr>
          <p:nvPr/>
        </p:nvGrpSpPr>
        <p:grpSpPr bwMode="auto">
          <a:xfrm>
            <a:off x="6995886" y="952500"/>
            <a:ext cx="933450" cy="838200"/>
            <a:chOff x="2208" y="1248"/>
            <a:chExt cx="832" cy="832"/>
          </a:xfrm>
        </p:grpSpPr>
        <p:sp>
          <p:nvSpPr>
            <p:cNvPr id="121896"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pic>
          <p:nvPicPr>
            <p:cNvPr id="121897" name="Picture 15" title="Picture of a flam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96" y="1440"/>
              <a:ext cx="280" cy="396"/>
            </a:xfrm>
            <a:prstGeom prst="rect">
              <a:avLst/>
            </a:prstGeom>
            <a:noFill/>
            <a:ln w="9525">
              <a:noFill/>
              <a:miter lim="800000"/>
              <a:headEnd/>
              <a:tailEnd/>
            </a:ln>
          </p:spPr>
        </p:pic>
      </p:grpSp>
      <p:pic>
        <p:nvPicPr>
          <p:cNvPr id="121886" name="Picture 23" title="Picture of gases under pressure Pictogram"/>
          <p:cNvPicPr>
            <a:picLocks noChangeAspect="1" noChangeArrowheads="1"/>
          </p:cNvPicPr>
          <p:nvPr/>
        </p:nvPicPr>
        <p:blipFill>
          <a:blip r:embed="rId9"/>
          <a:srcRect/>
          <a:stretch>
            <a:fillRect/>
          </a:stretch>
        </p:blipFill>
        <p:spPr bwMode="auto">
          <a:xfrm>
            <a:off x="1562100" y="2946400"/>
            <a:ext cx="990600" cy="958850"/>
          </a:xfrm>
          <a:prstGeom prst="rect">
            <a:avLst/>
          </a:prstGeom>
          <a:noFill/>
          <a:ln w="9525">
            <a:noFill/>
            <a:miter lim="800000"/>
            <a:headEnd/>
            <a:tailEnd/>
          </a:ln>
        </p:spPr>
      </p:pic>
      <p:grpSp>
        <p:nvGrpSpPr>
          <p:cNvPr id="121887" name="Group 7" title="Picture of corrosive pictogram"/>
          <p:cNvGrpSpPr>
            <a:grpSpLocks/>
          </p:cNvGrpSpPr>
          <p:nvPr/>
        </p:nvGrpSpPr>
        <p:grpSpPr bwMode="auto">
          <a:xfrm>
            <a:off x="1562100" y="4622799"/>
            <a:ext cx="935038" cy="914400"/>
            <a:chOff x="1824" y="3120"/>
            <a:chExt cx="864" cy="864"/>
          </a:xfrm>
        </p:grpSpPr>
        <p:sp>
          <p:nvSpPr>
            <p:cNvPr id="121895"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graphicFrame>
          <p:nvGraphicFramePr>
            <p:cNvPr id="121860"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21955" name="Paintbrush Picture" r:id="rId10" imgW="1381151" imgH="1400000" progId="PBrush">
                    <p:embed/>
                  </p:oleObj>
                </mc:Choice>
                <mc:Fallback>
                  <p:oleObj name="Paintbrush Picture" r:id="rId10" imgW="1381151" imgH="1400000" progId="PBrush">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88" name="Group 10" title="Picture of environmental pictogram"/>
          <p:cNvGrpSpPr>
            <a:grpSpLocks/>
          </p:cNvGrpSpPr>
          <p:nvPr/>
        </p:nvGrpSpPr>
        <p:grpSpPr bwMode="auto">
          <a:xfrm>
            <a:off x="7252328" y="4544218"/>
            <a:ext cx="990600" cy="817563"/>
            <a:chOff x="4368" y="3072"/>
            <a:chExt cx="816" cy="816"/>
          </a:xfrm>
        </p:grpSpPr>
        <p:sp>
          <p:nvSpPr>
            <p:cNvPr id="121894" name="AutoShape 11"/>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59" name="Object 12"/>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21956" name="Paintbrush Picture" r:id="rId12" imgW="3514563" imgH="3562146" progId="PBrush">
                    <p:embed/>
                  </p:oleObj>
                </mc:Choice>
                <mc:Fallback>
                  <p:oleObj name="Paintbrush Picture" r:id="rId12" imgW="3514563" imgH="3562146" progId="PBrush">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121889" name="Group 16" title="Picture of exploding bomb pictogram"/>
          <p:cNvGrpSpPr>
            <a:grpSpLocks/>
          </p:cNvGrpSpPr>
          <p:nvPr/>
        </p:nvGrpSpPr>
        <p:grpSpPr bwMode="auto">
          <a:xfrm>
            <a:off x="1513681" y="985157"/>
            <a:ext cx="1011238" cy="893763"/>
            <a:chOff x="720" y="240"/>
            <a:chExt cx="832" cy="832"/>
          </a:xfrm>
        </p:grpSpPr>
        <p:sp>
          <p:nvSpPr>
            <p:cNvPr id="121893"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58"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121957" name="Paintbrush Picture" r:id="rId14" imgW="923867" imgH="695143" progId="PBrush">
                    <p:embed/>
                  </p:oleObj>
                </mc:Choice>
                <mc:Fallback>
                  <p:oleObj name="Paintbrush Picture" r:id="rId14" imgW="923867" imgH="695143" progId="PBrush">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90" name="Group 4" title="Picture of acute toxicity pictogram"/>
          <p:cNvGrpSpPr>
            <a:grpSpLocks/>
          </p:cNvGrpSpPr>
          <p:nvPr/>
        </p:nvGrpSpPr>
        <p:grpSpPr bwMode="auto">
          <a:xfrm>
            <a:off x="4228419" y="990600"/>
            <a:ext cx="1012825" cy="914400"/>
            <a:chOff x="672" y="3120"/>
            <a:chExt cx="864" cy="864"/>
          </a:xfrm>
        </p:grpSpPr>
        <p:sp>
          <p:nvSpPr>
            <p:cNvPr id="121891"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pic>
          <p:nvPicPr>
            <p:cNvPr id="121892" name="Picture 6" title="Picture of acute toxicity pictogram"/>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5"/>
          <p:cNvSpPr>
            <a:spLocks noGrp="1"/>
          </p:cNvSpPr>
          <p:nvPr>
            <p:ph type="sldNum" sz="quarter" idx="4294967295"/>
          </p:nvPr>
        </p:nvSpPr>
        <p:spPr>
          <a:xfrm>
            <a:off x="6553200" y="6521450"/>
            <a:ext cx="2133600" cy="244475"/>
          </a:xfrm>
          <a:prstGeom prst="rect">
            <a:avLst/>
          </a:prstGeom>
          <a:noFill/>
        </p:spPr>
        <p:txBody>
          <a:bodyPr/>
          <a:lstStyle/>
          <a:p>
            <a:fld id="{DA2102D2-0D6A-4BE1-A3A5-B39E40279060}" type="slidenum">
              <a:rPr lang="en-US" smtClean="0"/>
              <a:pPr/>
              <a:t>65</a:t>
            </a:fld>
            <a:endParaRPr lang="en-US" smtClean="0"/>
          </a:p>
        </p:txBody>
      </p:sp>
      <p:sp>
        <p:nvSpPr>
          <p:cNvPr id="62466" name="Rectangle 2"/>
          <p:cNvSpPr>
            <a:spLocks noGrp="1"/>
          </p:cNvSpPr>
          <p:nvPr>
            <p:ph type="title"/>
          </p:nvPr>
        </p:nvSpPr>
        <p:spPr>
          <a:xfrm>
            <a:off x="1066800" y="228600"/>
            <a:ext cx="7775575" cy="808037"/>
          </a:xfrm>
        </p:spPr>
        <p:txBody>
          <a:bodyPr/>
          <a:lstStyle/>
          <a:p>
            <a:pPr algn="r" eaLnBrk="1" hangingPunct="1">
              <a:buClr>
                <a:schemeClr val="tx1"/>
              </a:buClr>
              <a:buFont typeface="Wingdings" pitchFamily="2" charset="2"/>
              <a:buNone/>
              <a:defRPr/>
            </a:pPr>
            <a:r>
              <a:rPr lang="es-PR" smtClean="0"/>
              <a:t>Forma y Color del Pictograma</a:t>
            </a:r>
            <a:endParaRPr lang="es-PR" sz="2500" smtClean="0"/>
          </a:p>
        </p:txBody>
      </p:sp>
      <p:sp>
        <p:nvSpPr>
          <p:cNvPr id="148483" name="Rectangle 3"/>
          <p:cNvSpPr>
            <a:spLocks noGrp="1"/>
          </p:cNvSpPr>
          <p:nvPr>
            <p:ph type="body" idx="1"/>
          </p:nvPr>
        </p:nvSpPr>
        <p:spPr>
          <a:xfrm>
            <a:off x="381000" y="1524000"/>
            <a:ext cx="8324850" cy="4327525"/>
          </a:xfrm>
        </p:spPr>
        <p:txBody>
          <a:bodyPr/>
          <a:lstStyle/>
          <a:p>
            <a:pPr eaLnBrk="1" hangingPunct="1">
              <a:lnSpc>
                <a:spcPct val="90000"/>
              </a:lnSpc>
              <a:buFont typeface="Wingdings" pitchFamily="2" charset="2"/>
              <a:buChar char="Ø"/>
            </a:pPr>
            <a:r>
              <a:rPr lang="es-PR" sz="2800" smtClean="0"/>
              <a:t>Para el transporte, los pictogramas no van a cambiar</a:t>
            </a:r>
            <a:br>
              <a:rPr lang="es-PR" sz="2800" smtClean="0"/>
            </a:br>
            <a:r>
              <a:rPr lang="es-PR" sz="2800" smtClean="0"/>
              <a:t/>
            </a:r>
            <a:br>
              <a:rPr lang="es-PR" sz="2800" smtClean="0"/>
            </a:br>
            <a:r>
              <a:rPr lang="es-PR" sz="2800" smtClean="0"/>
              <a:t>Para otros sectores, los pictogramas tendrán un símbolo negro sobre un fondo blanco con un diamante de borde rojo.</a:t>
            </a:r>
            <a:br>
              <a:rPr lang="es-PR" sz="2800" smtClean="0"/>
            </a:br>
            <a:r>
              <a:rPr lang="es-PR" sz="2800" smtClean="0"/>
              <a:t/>
            </a:r>
            <a:br>
              <a:rPr lang="es-PR" sz="2800" smtClean="0"/>
            </a:br>
            <a:r>
              <a:rPr lang="es-PR" sz="2800" smtClean="0"/>
              <a:t>Para el mismo peligro, donde aparece un pictograma de transporte, el pictograma del SGA que no debería aparecer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R" b="1" dirty="0">
                <a:ln>
                  <a:solidFill>
                    <a:schemeClr val="tx1"/>
                  </a:solidFill>
                </a:ln>
                <a:effectLst>
                  <a:outerShdw blurRad="38100" dist="38100" dir="2700000" algn="tl">
                    <a:srgbClr val="000000">
                      <a:alpha val="43137"/>
                    </a:srgbClr>
                  </a:outerShdw>
                </a:effectLst>
                <a:cs typeface="Arial" charset="0"/>
              </a:rPr>
              <a:t>Pictogramas de Transporte</a:t>
            </a:r>
            <a:r>
              <a:rPr lang="es-PR" sz="1600" b="1" dirty="0">
                <a:ln>
                  <a:solidFill>
                    <a:schemeClr val="tx1"/>
                  </a:solidFill>
                </a:ln>
                <a:effectLst>
                  <a:outerShdw blurRad="38100" dist="38100" dir="2700000" algn="tl">
                    <a:srgbClr val="000000">
                      <a:alpha val="43137"/>
                    </a:srgbClr>
                  </a:outerShdw>
                </a:effectLst>
                <a:cs typeface="Arial" charset="0"/>
              </a:rPr>
              <a:t/>
            </a:r>
            <a:br>
              <a:rPr lang="es-PR" sz="1600" b="1" dirty="0">
                <a:ln>
                  <a:solidFill>
                    <a:schemeClr val="tx1"/>
                  </a:solidFill>
                </a:ln>
                <a:effectLst>
                  <a:outerShdw blurRad="38100" dist="38100" dir="2700000" algn="tl">
                    <a:srgbClr val="000000">
                      <a:alpha val="43137"/>
                    </a:srgbClr>
                  </a:outerShdw>
                </a:effectLst>
                <a:cs typeface="Arial" charset="0"/>
              </a:rPr>
            </a:br>
            <a:endParaRPr lang="en-US" dirty="0"/>
          </a:p>
        </p:txBody>
      </p:sp>
      <p:sp>
        <p:nvSpPr>
          <p:cNvPr id="150529" name="Rectangle 3"/>
          <p:cNvSpPr>
            <a:spLocks noGrp="1" noChangeArrowheads="1"/>
          </p:cNvSpPr>
          <p:nvPr>
            <p:ph type="sldNum" sz="quarter" idx="4294967295"/>
          </p:nvPr>
        </p:nvSpPr>
        <p:spPr>
          <a:xfrm>
            <a:off x="7010400" y="6521450"/>
            <a:ext cx="2133600" cy="244475"/>
          </a:xfrm>
          <a:prstGeom prst="rect">
            <a:avLst/>
          </a:prstGeom>
          <a:noFill/>
        </p:spPr>
        <p:txBody>
          <a:bodyPr/>
          <a:lstStyle/>
          <a:p>
            <a:fld id="{EE05964C-AB8C-44AE-ACCF-F84769F5819F}" type="slidenum">
              <a:rPr lang="en-US" smtClean="0"/>
              <a:pPr/>
              <a:t>66</a:t>
            </a:fld>
            <a:endParaRPr lang="en-US" smtClean="0"/>
          </a:p>
        </p:txBody>
      </p:sp>
      <p:pic>
        <p:nvPicPr>
          <p:cNvPr id="150530" name="Picture 2" descr="NR03_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447800"/>
            <a:ext cx="1371600" cy="1371600"/>
          </a:xfrm>
          <a:prstGeom prst="rect">
            <a:avLst/>
          </a:prstGeom>
          <a:noFill/>
          <a:ln w="9525">
            <a:noFill/>
            <a:miter lim="800000"/>
            <a:headEnd/>
            <a:tailEnd/>
          </a:ln>
        </p:spPr>
      </p:pic>
      <p:pic>
        <p:nvPicPr>
          <p:cNvPr id="150531" name="Picture 6" descr="NR05_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3124200"/>
            <a:ext cx="1447800" cy="1377950"/>
          </a:xfrm>
          <a:prstGeom prst="rect">
            <a:avLst/>
          </a:prstGeom>
          <a:noFill/>
          <a:ln w="9525">
            <a:noFill/>
            <a:miter lim="800000"/>
            <a:headEnd/>
            <a:tailEnd/>
          </a:ln>
        </p:spPr>
      </p:pic>
      <p:pic>
        <p:nvPicPr>
          <p:cNvPr id="150532" name="Picture 7" descr="NR01_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371600"/>
            <a:ext cx="1371600" cy="1368425"/>
          </a:xfrm>
          <a:prstGeom prst="rect">
            <a:avLst/>
          </a:prstGeom>
          <a:noFill/>
          <a:ln w="9525">
            <a:noFill/>
            <a:miter lim="800000"/>
            <a:headEnd/>
            <a:tailEnd/>
          </a:ln>
        </p:spPr>
      </p:pic>
      <p:pic>
        <p:nvPicPr>
          <p:cNvPr id="150533" name="Picture 9" descr="NR08_S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1400" y="4724400"/>
            <a:ext cx="1371600" cy="1371600"/>
          </a:xfrm>
          <a:prstGeom prst="rect">
            <a:avLst/>
          </a:prstGeom>
          <a:noFill/>
          <a:ln w="9525">
            <a:noFill/>
            <a:miter lim="800000"/>
            <a:headEnd/>
            <a:tailEnd/>
          </a:ln>
        </p:spPr>
      </p:pic>
      <p:pic>
        <p:nvPicPr>
          <p:cNvPr id="150534" name="Picture 10" descr="NR061_S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800" y="4724400"/>
            <a:ext cx="1341438" cy="1341438"/>
          </a:xfrm>
          <a:prstGeom prst="rect">
            <a:avLst/>
          </a:prstGeom>
          <a:noFill/>
          <a:ln w="9525">
            <a:noFill/>
            <a:miter lim="800000"/>
            <a:headEnd/>
            <a:tailEnd/>
          </a:ln>
        </p:spPr>
      </p:pic>
      <p:pic>
        <p:nvPicPr>
          <p:cNvPr id="150536" name="Picture 12" descr="N22n"/>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3048000"/>
            <a:ext cx="1371600" cy="1295400"/>
          </a:xfrm>
          <a:prstGeom prst="rect">
            <a:avLst/>
          </a:prstGeom>
          <a:noFill/>
          <a:ln w="9525">
            <a:noFill/>
            <a:miter lim="800000"/>
            <a:headEnd/>
            <a:tailEnd/>
          </a:ln>
        </p:spPr>
      </p:pic>
      <p:sp>
        <p:nvSpPr>
          <p:cNvPr id="150537" name="Text Box 14"/>
          <p:cNvSpPr txBox="1">
            <a:spLocks noChangeArrowheads="1"/>
          </p:cNvSpPr>
          <p:nvPr/>
        </p:nvSpPr>
        <p:spPr bwMode="auto">
          <a:xfrm>
            <a:off x="2590800" y="1905000"/>
            <a:ext cx="4419600" cy="4108450"/>
          </a:xfrm>
          <a:prstGeom prst="rect">
            <a:avLst/>
          </a:prstGeom>
          <a:noFill/>
          <a:ln w="9525">
            <a:noFill/>
            <a:miter lim="800000"/>
            <a:headEnd/>
            <a:tailEnd/>
          </a:ln>
        </p:spPr>
        <p:txBody>
          <a:bodyPr>
            <a:spAutoFit/>
          </a:bodyPr>
          <a:lstStyle/>
          <a:p>
            <a:pPr>
              <a:spcBef>
                <a:spcPct val="50000"/>
              </a:spcBef>
            </a:pPr>
            <a:r>
              <a:rPr lang="es-PR" b="1"/>
              <a:t>Explosivos 		Inflamables</a:t>
            </a:r>
          </a:p>
          <a:p>
            <a:pPr>
              <a:spcBef>
                <a:spcPct val="50000"/>
              </a:spcBef>
            </a:pPr>
            <a:r>
              <a:rPr lang="es-PR"/>
              <a:t>(clase 1)			(clase 3, 4)</a:t>
            </a:r>
          </a:p>
          <a:p>
            <a:pPr>
              <a:spcBef>
                <a:spcPct val="50000"/>
              </a:spcBef>
            </a:pPr>
            <a:endParaRPr lang="es-PR"/>
          </a:p>
          <a:p>
            <a:pPr>
              <a:spcBef>
                <a:spcPct val="50000"/>
              </a:spcBef>
            </a:pPr>
            <a:endParaRPr lang="es-PR"/>
          </a:p>
          <a:p>
            <a:pPr>
              <a:spcBef>
                <a:spcPct val="50000"/>
              </a:spcBef>
            </a:pPr>
            <a:r>
              <a:rPr lang="es-PR" b="1"/>
              <a:t>Gases			Oxidantes</a:t>
            </a:r>
          </a:p>
          <a:p>
            <a:pPr>
              <a:spcBef>
                <a:spcPct val="50000"/>
              </a:spcBef>
            </a:pPr>
            <a:r>
              <a:rPr lang="es-PR"/>
              <a:t>(clase 2)			(clase 5)</a:t>
            </a:r>
          </a:p>
          <a:p>
            <a:pPr>
              <a:spcBef>
                <a:spcPct val="50000"/>
              </a:spcBef>
            </a:pPr>
            <a:endParaRPr lang="es-PR"/>
          </a:p>
          <a:p>
            <a:pPr>
              <a:spcBef>
                <a:spcPct val="50000"/>
              </a:spcBef>
            </a:pPr>
            <a:endParaRPr lang="es-PR"/>
          </a:p>
          <a:p>
            <a:pPr>
              <a:spcBef>
                <a:spcPct val="50000"/>
              </a:spcBef>
            </a:pPr>
            <a:r>
              <a:rPr lang="es-PR" b="1"/>
              <a:t>Toxicos			Corrosivos</a:t>
            </a:r>
          </a:p>
          <a:p>
            <a:pPr>
              <a:spcBef>
                <a:spcPct val="50000"/>
              </a:spcBef>
            </a:pPr>
            <a:r>
              <a:rPr lang="es-PR"/>
              <a:t>(clase 6)			(clase 8)</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5"/>
          <p:cNvSpPr>
            <a:spLocks noGrp="1"/>
          </p:cNvSpPr>
          <p:nvPr>
            <p:ph type="sldNum" sz="quarter" idx="4294967295"/>
          </p:nvPr>
        </p:nvSpPr>
        <p:spPr>
          <a:xfrm>
            <a:off x="6553200" y="6521450"/>
            <a:ext cx="2133600" cy="244475"/>
          </a:xfrm>
          <a:prstGeom prst="rect">
            <a:avLst/>
          </a:prstGeom>
          <a:noFill/>
        </p:spPr>
        <p:txBody>
          <a:bodyPr/>
          <a:lstStyle/>
          <a:p>
            <a:fld id="{8DC4303A-DDBB-4650-BC7F-1B148BEF4300}" type="slidenum">
              <a:rPr lang="en-US" smtClean="0"/>
              <a:pPr/>
              <a:t>67</a:t>
            </a:fld>
            <a:endParaRPr lang="en-US" smtClean="0"/>
          </a:p>
        </p:txBody>
      </p:sp>
      <p:sp>
        <p:nvSpPr>
          <p:cNvPr id="66562" name="Rectangle 2"/>
          <p:cNvSpPr>
            <a:spLocks noGrp="1"/>
          </p:cNvSpPr>
          <p:nvPr>
            <p:ph type="title"/>
          </p:nvPr>
        </p:nvSpPr>
        <p:spPr>
          <a:xfrm>
            <a:off x="1066800" y="228600"/>
            <a:ext cx="7772400" cy="714375"/>
          </a:xfrm>
        </p:spPr>
        <p:txBody>
          <a:bodyPr/>
          <a:lstStyle/>
          <a:p>
            <a:pPr algn="r" eaLnBrk="1" hangingPunct="1">
              <a:defRPr/>
            </a:pPr>
            <a:r>
              <a:rPr lang="es-PR" smtClean="0">
                <a:effectLst/>
              </a:rPr>
              <a:t>Palabras de Advertencia</a:t>
            </a:r>
          </a:p>
        </p:txBody>
      </p:sp>
      <p:sp>
        <p:nvSpPr>
          <p:cNvPr id="152579" name="Rectangle 3"/>
          <p:cNvSpPr>
            <a:spLocks noGrp="1"/>
          </p:cNvSpPr>
          <p:nvPr>
            <p:ph type="body" idx="1"/>
          </p:nvPr>
        </p:nvSpPr>
        <p:spPr>
          <a:xfrm>
            <a:off x="457200" y="1371600"/>
            <a:ext cx="4495800" cy="4876800"/>
          </a:xfrm>
        </p:spPr>
        <p:txBody>
          <a:bodyPr/>
          <a:lstStyle/>
          <a:p>
            <a:pPr eaLnBrk="1" hangingPunct="1">
              <a:buFont typeface="Wingdings" pitchFamily="2" charset="2"/>
              <a:buChar char="ü"/>
            </a:pPr>
            <a:r>
              <a:rPr lang="es-ES" sz="2800" dirty="0" smtClean="0"/>
              <a:t>Estas palabras se utilizan para alertar al lector de los peligros a la salud, los peligros físicos y ambientales y el nivel de severidad del peligro</a:t>
            </a:r>
          </a:p>
          <a:p>
            <a:pPr eaLnBrk="1" hangingPunct="1">
              <a:buFont typeface="Wingdings" pitchFamily="2" charset="2"/>
              <a:buChar char="ü"/>
            </a:pPr>
            <a:endParaRPr lang="es-ES" sz="2800" dirty="0" smtClean="0"/>
          </a:p>
          <a:p>
            <a:pPr eaLnBrk="1" hangingPunct="1">
              <a:buFont typeface="Wingdings" pitchFamily="2" charset="2"/>
              <a:buChar char="ü"/>
            </a:pPr>
            <a:r>
              <a:rPr lang="es-PR" sz="2800" dirty="0" smtClean="0"/>
              <a:t>"Peligro" y “Atención" son las dos únicas palabras empleadas</a:t>
            </a:r>
            <a:endParaRPr lang="es-ES" sz="2800" dirty="0" smtClean="0"/>
          </a:p>
          <a:p>
            <a:pPr lvl="1" eaLnBrk="1" hangingPunct="1">
              <a:buFont typeface="Wingdings" pitchFamily="2" charset="2"/>
              <a:buChar char="ü"/>
            </a:pPr>
            <a:endParaRPr lang="en-CA" sz="2400" dirty="0" smtClean="0"/>
          </a:p>
        </p:txBody>
      </p:sp>
      <p:sp>
        <p:nvSpPr>
          <p:cNvPr id="152580" name="Text Box 11"/>
          <p:cNvSpPr txBox="1">
            <a:spLocks noChangeArrowheads="1"/>
          </p:cNvSpPr>
          <p:nvPr/>
        </p:nvSpPr>
        <p:spPr bwMode="auto">
          <a:xfrm>
            <a:off x="5486400" y="5562600"/>
            <a:ext cx="2590800" cy="369888"/>
          </a:xfrm>
          <a:prstGeom prst="rect">
            <a:avLst/>
          </a:prstGeom>
          <a:solidFill>
            <a:srgbClr val="1FE1C1"/>
          </a:solidFill>
          <a:ln w="3175">
            <a:solidFill>
              <a:schemeClr val="tx1"/>
            </a:solidFill>
            <a:miter lim="800000"/>
            <a:headEnd/>
            <a:tailEnd/>
          </a:ln>
        </p:spPr>
        <p:txBody>
          <a:bodyPr>
            <a:spAutoFit/>
          </a:bodyPr>
          <a:lstStyle/>
          <a:p>
            <a:pPr algn="ctr">
              <a:spcBef>
                <a:spcPct val="50000"/>
              </a:spcBef>
            </a:pPr>
            <a:r>
              <a:rPr lang="en-US"/>
              <a:t>ANSI signal words</a:t>
            </a:r>
          </a:p>
        </p:txBody>
      </p:sp>
      <p:grpSp>
        <p:nvGrpSpPr>
          <p:cNvPr id="152581" name="Group 6" title="Picture of danger and warning signal words"/>
          <p:cNvGrpSpPr>
            <a:grpSpLocks/>
          </p:cNvGrpSpPr>
          <p:nvPr/>
        </p:nvGrpSpPr>
        <p:grpSpPr bwMode="auto">
          <a:xfrm>
            <a:off x="4953000" y="1524000"/>
            <a:ext cx="3962400" cy="3581400"/>
            <a:chOff x="4724400" y="1752600"/>
            <a:chExt cx="3962400" cy="3581400"/>
          </a:xfrm>
        </p:grpSpPr>
        <p:pic>
          <p:nvPicPr>
            <p:cNvPr id="152582" name="Picture 5" descr="254_1"/>
            <p:cNvPicPr>
              <a:picLocks noChangeAspect="1" noChangeArrowheads="1"/>
            </p:cNvPicPr>
            <p:nvPr/>
          </p:nvPicPr>
          <p:blipFill>
            <a:blip r:embed="rId3" cstate="print"/>
            <a:srcRect/>
            <a:stretch>
              <a:fillRect/>
            </a:stretch>
          </p:blipFill>
          <p:spPr bwMode="auto">
            <a:xfrm>
              <a:off x="4876800" y="1752600"/>
              <a:ext cx="3762375" cy="3565525"/>
            </a:xfrm>
            <a:prstGeom prst="rect">
              <a:avLst/>
            </a:prstGeom>
            <a:noFill/>
            <a:ln w="9525">
              <a:noFill/>
              <a:miter lim="800000"/>
              <a:headEnd/>
              <a:tailEnd/>
            </a:ln>
          </p:spPr>
        </p:pic>
        <p:grpSp>
          <p:nvGrpSpPr>
            <p:cNvPr id="152583" name="Group 8"/>
            <p:cNvGrpSpPr>
              <a:grpSpLocks/>
            </p:cNvGrpSpPr>
            <p:nvPr/>
          </p:nvGrpSpPr>
          <p:grpSpPr bwMode="auto">
            <a:xfrm>
              <a:off x="4724400" y="1752600"/>
              <a:ext cx="3962400" cy="3581400"/>
              <a:chOff x="4724400" y="1752600"/>
              <a:chExt cx="3962400" cy="3581400"/>
            </a:xfrm>
          </p:grpSpPr>
          <p:sp>
            <p:nvSpPr>
              <p:cNvPr id="152584" name="Line 6"/>
              <p:cNvSpPr>
                <a:spLocks noChangeShapeType="1"/>
              </p:cNvSpPr>
              <p:nvPr/>
            </p:nvSpPr>
            <p:spPr bwMode="auto">
              <a:xfrm>
                <a:off x="4876800" y="3352800"/>
                <a:ext cx="3810000" cy="1981200"/>
              </a:xfrm>
              <a:prstGeom prst="line">
                <a:avLst/>
              </a:prstGeom>
              <a:noFill/>
              <a:ln w="38100">
                <a:solidFill>
                  <a:schemeClr val="tx1"/>
                </a:solidFill>
                <a:round/>
                <a:headEnd/>
                <a:tailEnd/>
              </a:ln>
            </p:spPr>
            <p:txBody>
              <a:bodyPr/>
              <a:lstStyle/>
              <a:p>
                <a:endParaRPr lang="en-US"/>
              </a:p>
            </p:txBody>
          </p:sp>
          <p:sp>
            <p:nvSpPr>
              <p:cNvPr id="152585" name="Line 7"/>
              <p:cNvSpPr>
                <a:spLocks noChangeShapeType="1"/>
              </p:cNvSpPr>
              <p:nvPr/>
            </p:nvSpPr>
            <p:spPr bwMode="auto">
              <a:xfrm flipH="1">
                <a:off x="4876800" y="3352800"/>
                <a:ext cx="3810000" cy="1905000"/>
              </a:xfrm>
              <a:prstGeom prst="line">
                <a:avLst/>
              </a:prstGeom>
              <a:noFill/>
              <a:ln w="38100">
                <a:solidFill>
                  <a:schemeClr val="tx1"/>
                </a:solidFill>
                <a:round/>
                <a:headEnd/>
                <a:tailEnd/>
              </a:ln>
            </p:spPr>
            <p:txBody>
              <a:bodyPr/>
              <a:lstStyle/>
              <a:p>
                <a:endParaRPr lang="en-US"/>
              </a:p>
            </p:txBody>
          </p:sp>
          <p:sp>
            <p:nvSpPr>
              <p:cNvPr id="152586" name="Rectangle 8"/>
              <p:cNvSpPr>
                <a:spLocks noChangeArrowheads="1"/>
              </p:cNvSpPr>
              <p:nvPr/>
            </p:nvSpPr>
            <p:spPr bwMode="auto">
              <a:xfrm>
                <a:off x="4724400" y="1752600"/>
                <a:ext cx="3962400" cy="1447800"/>
              </a:xfrm>
              <a:prstGeom prst="rect">
                <a:avLst/>
              </a:prstGeom>
              <a:noFill/>
              <a:ln w="57150" cmpd="thinThick">
                <a:solidFill>
                  <a:schemeClr val="folHlink"/>
                </a:solidFill>
                <a:miter lim="800000"/>
                <a:headEnd/>
                <a:tailEn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mtClean="0"/>
              <a:t>Pausa</a:t>
            </a:r>
            <a:endParaRPr lang="es-PR"/>
          </a:p>
        </p:txBody>
      </p:sp>
      <p:sp>
        <p:nvSpPr>
          <p:cNvPr id="154626" name="Slide Number Placeholder 3"/>
          <p:cNvSpPr>
            <a:spLocks noGrp="1"/>
          </p:cNvSpPr>
          <p:nvPr>
            <p:ph type="sldNum" sz="quarter" idx="4294967295"/>
          </p:nvPr>
        </p:nvSpPr>
        <p:spPr>
          <a:xfrm>
            <a:off x="6553200" y="6521450"/>
            <a:ext cx="2133600" cy="244475"/>
          </a:xfrm>
          <a:prstGeom prst="rect">
            <a:avLst/>
          </a:prstGeom>
          <a:noFill/>
        </p:spPr>
        <p:txBody>
          <a:bodyPr/>
          <a:lstStyle/>
          <a:p>
            <a:fld id="{CF9B6798-0715-4404-AD0A-D10EA5DDF475}" type="slidenum">
              <a:rPr lang="en-US" smtClean="0"/>
              <a:pPr/>
              <a:t>68</a:t>
            </a:fld>
            <a:endParaRPr lang="en-US" smtClean="0"/>
          </a:p>
        </p:txBody>
      </p:sp>
      <p:pic>
        <p:nvPicPr>
          <p:cNvPr id="154627" name="Picture 3" title="Decorative slide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795463"/>
            <a:ext cx="6016625" cy="3462337"/>
          </a:xfrm>
          <a:prstGeom prst="rect">
            <a:avLst/>
          </a:prstGeom>
          <a:noFill/>
          <a:ln w="9525">
            <a:noFill/>
            <a:miter lim="800000"/>
            <a:headEnd/>
            <a:tailEnd/>
          </a:ln>
        </p:spPr>
      </p:pic>
      <p:pic>
        <p:nvPicPr>
          <p:cNvPr id="154628" name="Picture 4" title="Decorative slide 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50" y="2895600"/>
            <a:ext cx="30289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s-PR" sz="3200" dirty="0" smtClean="0">
                <a:solidFill>
                  <a:schemeClr val="tx1"/>
                </a:solidFill>
              </a:rPr>
              <a:t>GHS  - Indicaciones de Peligro </a:t>
            </a:r>
          </a:p>
        </p:txBody>
      </p:sp>
      <p:sp>
        <p:nvSpPr>
          <p:cNvPr id="156674" name="Subtitle 5"/>
          <p:cNvSpPr>
            <a:spLocks noGrp="1"/>
          </p:cNvSpPr>
          <p:nvPr>
            <p:ph type="body" idx="1"/>
          </p:nvPr>
        </p:nvSpPr>
        <p:spPr/>
        <p:txBody>
          <a:bodyPr/>
          <a:lstStyle/>
          <a:p>
            <a:r>
              <a:rPr lang="es-PR" smtClean="0"/>
              <a:t>… En la etiqueta </a:t>
            </a:r>
          </a:p>
        </p:txBody>
      </p:sp>
      <p:sp>
        <p:nvSpPr>
          <p:cNvPr id="156675"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218EB5E8-C070-4A58-A040-92CA0562B49B}" type="slidenum">
              <a:rPr lang="en-US" smtClean="0"/>
              <a:pPr/>
              <a:t>69</a:t>
            </a:fld>
            <a:endParaRPr lang="en-US" smtClean="0"/>
          </a:p>
        </p:txBody>
      </p:sp>
      <p:pic>
        <p:nvPicPr>
          <p:cNvPr id="156676" name="Picture 4" descr="http://ts4.mm.bing.net/images/thumbnail.aspx?q=1408218181023&amp;id=f3b9076dc468b6925d993f1055f6d038&amp;url=http%3a%2f%2fus.123rf.com%2f400wm%2f400%2f400%2fspeedfighter%2fspeedfighter0908%2fspeedfighter090800163%2f5383229-hazard-warnschild-in-gelb-und-schwarz.jpg" title="Picture of hazard lab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524000"/>
            <a:ext cx="259080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CD9D4477-9608-411B-8DD8-63E70EF21A92}" type="slidenum">
              <a:rPr lang="en-US" smtClean="0"/>
              <a:pPr/>
              <a:t>7</a:t>
            </a:fld>
            <a:endParaRPr lang="en-US" smtClean="0"/>
          </a:p>
        </p:txBody>
      </p:sp>
      <p:sp>
        <p:nvSpPr>
          <p:cNvPr id="206850" name="Rectangle 2"/>
          <p:cNvSpPr>
            <a:spLocks noGrp="1" noChangeArrowheads="1"/>
          </p:cNvSpPr>
          <p:nvPr>
            <p:ph type="title" idx="4294967295"/>
          </p:nvPr>
        </p:nvSpPr>
        <p:spPr>
          <a:xfrm>
            <a:off x="1600200" y="152400"/>
            <a:ext cx="7373056" cy="73977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 ¿</a:t>
            </a:r>
            <a:r>
              <a:rPr lang="es-PR" dirty="0" smtClean="0">
                <a:ln w="18415" cmpd="sng">
                  <a:solidFill>
                    <a:sysClr val="windowText" lastClr="000000"/>
                  </a:solidFill>
                  <a:prstDash val="solid"/>
                </a:ln>
                <a:solidFill>
                  <a:sysClr val="windowText" lastClr="000000"/>
                </a:solidFill>
              </a:rPr>
              <a:t>Qué es SGA?</a:t>
            </a:r>
          </a:p>
        </p:txBody>
      </p:sp>
      <p:sp>
        <p:nvSpPr>
          <p:cNvPr id="28675" name="Rectangle 3"/>
          <p:cNvSpPr>
            <a:spLocks noGrp="1" noChangeArrowheads="1"/>
          </p:cNvSpPr>
          <p:nvPr>
            <p:ph type="body" idx="4294967295"/>
          </p:nvPr>
        </p:nvSpPr>
        <p:spPr>
          <a:xfrm>
            <a:off x="457200" y="1143000"/>
            <a:ext cx="8382000" cy="5026025"/>
          </a:xfrm>
          <a:prstGeom prst="rect">
            <a:avLst/>
          </a:prstGeom>
        </p:spPr>
        <p:txBody>
          <a:bodyPr/>
          <a:lstStyle/>
          <a:p>
            <a:pPr lvl="1" eaLnBrk="1" hangingPunct="1">
              <a:buFontTx/>
              <a:buChar char="•"/>
            </a:pPr>
            <a:r>
              <a:rPr lang="es-PR" sz="3000" dirty="0" smtClean="0"/>
              <a:t>SGA establece  </a:t>
            </a:r>
          </a:p>
          <a:p>
            <a:pPr lvl="2" eaLnBrk="1" hangingPunct="1">
              <a:buFont typeface="Times New Roman" pitchFamily="18" charset="0"/>
              <a:buChar char="–"/>
            </a:pPr>
            <a:r>
              <a:rPr lang="es-PR" sz="2800" dirty="0" smtClean="0"/>
              <a:t>Definiciones Armonizadas de los Peligros</a:t>
            </a:r>
          </a:p>
          <a:p>
            <a:pPr lvl="3" eaLnBrk="1" hangingPunct="1">
              <a:buFont typeface="Times New Roman" pitchFamily="18" charset="0"/>
              <a:buChar char="–"/>
            </a:pPr>
            <a:r>
              <a:rPr lang="es-PR" sz="2200" dirty="0" smtClean="0"/>
              <a:t>Físicos, a la salud, ambientales</a:t>
            </a:r>
          </a:p>
          <a:p>
            <a:pPr lvl="3" eaLnBrk="1" hangingPunct="1">
              <a:buFont typeface="Times New Roman" pitchFamily="18" charset="0"/>
              <a:buChar char="–"/>
            </a:pPr>
            <a:endParaRPr lang="es-PR" sz="2200" dirty="0" smtClean="0"/>
          </a:p>
          <a:p>
            <a:pPr lvl="2" eaLnBrk="1" hangingPunct="1">
              <a:buFont typeface="Times New Roman" pitchFamily="18" charset="0"/>
              <a:buChar char="–"/>
            </a:pPr>
            <a:r>
              <a:rPr lang="es-PR" sz="2800" dirty="0" smtClean="0"/>
              <a:t>Criterios Específicos para las Etiquetas</a:t>
            </a:r>
          </a:p>
          <a:p>
            <a:pPr lvl="3" eaLnBrk="1" hangingPunct="1">
              <a:buFont typeface="Times New Roman" pitchFamily="18" charset="0"/>
              <a:buChar char="–"/>
            </a:pPr>
            <a:r>
              <a:rPr lang="es-PR" sz="2400" dirty="0" smtClean="0"/>
              <a:t>Pictogramas</a:t>
            </a:r>
            <a:r>
              <a:rPr lang="es-PR" sz="2200" dirty="0" smtClean="0"/>
              <a:t>, </a:t>
            </a:r>
            <a:r>
              <a:rPr lang="es-PR" sz="2400" dirty="0" smtClean="0"/>
              <a:t>palabras de advertencia,  e indicaciones de peligro y de precaución.</a:t>
            </a:r>
          </a:p>
          <a:p>
            <a:pPr lvl="3" eaLnBrk="1" hangingPunct="1">
              <a:buFont typeface="Wingdings 2" pitchFamily="18" charset="2"/>
              <a:buNone/>
            </a:pPr>
            <a:endParaRPr lang="es-PR" sz="2200" dirty="0" smtClean="0"/>
          </a:p>
          <a:p>
            <a:pPr lvl="2" eaLnBrk="1" hangingPunct="1">
              <a:buFont typeface="Times New Roman" pitchFamily="18" charset="0"/>
              <a:buChar char="–"/>
            </a:pPr>
            <a:r>
              <a:rPr lang="es-PR" sz="2800" dirty="0" smtClean="0"/>
              <a:t>Formato Armonizado para las Fichas de Datos de Seguridad (FDS)</a:t>
            </a:r>
          </a:p>
          <a:p>
            <a:pPr lvl="3" eaLnBrk="1" hangingPunct="1">
              <a:buFont typeface="Times New Roman" pitchFamily="18" charset="0"/>
              <a:buChar char="–"/>
            </a:pPr>
            <a:r>
              <a:rPr lang="es-PR" sz="2200" dirty="0" smtClean="0"/>
              <a:t>16 secciones  (Formato de ANSI)</a:t>
            </a:r>
            <a:endParaRPr lang="es-PR"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5"/>
          <p:cNvSpPr>
            <a:spLocks noGrp="1"/>
          </p:cNvSpPr>
          <p:nvPr>
            <p:ph type="sldNum" sz="quarter" idx="4294967295"/>
          </p:nvPr>
        </p:nvSpPr>
        <p:spPr>
          <a:xfrm>
            <a:off x="6553200" y="6521450"/>
            <a:ext cx="2133600" cy="244475"/>
          </a:xfrm>
          <a:prstGeom prst="rect">
            <a:avLst/>
          </a:prstGeom>
          <a:noFill/>
        </p:spPr>
        <p:txBody>
          <a:bodyPr/>
          <a:lstStyle/>
          <a:p>
            <a:fld id="{9443147D-F7FE-4274-B941-A1BAF8F46D29}" type="slidenum">
              <a:rPr lang="en-US" smtClean="0"/>
              <a:pPr/>
              <a:t>70</a:t>
            </a:fld>
            <a:endParaRPr lang="en-US" smtClean="0"/>
          </a:p>
        </p:txBody>
      </p:sp>
      <p:sp>
        <p:nvSpPr>
          <p:cNvPr id="67586" name="Rectangle 2"/>
          <p:cNvSpPr>
            <a:spLocks noGrp="1"/>
          </p:cNvSpPr>
          <p:nvPr>
            <p:ph type="title"/>
          </p:nvPr>
        </p:nvSpPr>
        <p:spPr>
          <a:xfrm>
            <a:off x="755650" y="188913"/>
            <a:ext cx="8083550" cy="801687"/>
          </a:xfrm>
        </p:spPr>
        <p:txBody>
          <a:bodyPr/>
          <a:lstStyle/>
          <a:p>
            <a:pPr algn="r" eaLnBrk="1" hangingPunct="1">
              <a:defRPr/>
            </a:pPr>
            <a:r>
              <a:rPr lang="es-PR" dirty="0" smtClean="0"/>
              <a:t>Indicación de peligro</a:t>
            </a:r>
            <a:endParaRPr lang="es-PR" sz="5700" dirty="0" smtClean="0">
              <a:effectLst/>
            </a:endParaRPr>
          </a:p>
        </p:txBody>
      </p:sp>
      <p:sp>
        <p:nvSpPr>
          <p:cNvPr id="158723" name="Rectangle 3"/>
          <p:cNvSpPr>
            <a:spLocks noGrp="1"/>
          </p:cNvSpPr>
          <p:nvPr>
            <p:ph type="body" idx="1"/>
          </p:nvPr>
        </p:nvSpPr>
        <p:spPr>
          <a:xfrm>
            <a:off x="609600" y="990600"/>
            <a:ext cx="7848600" cy="4724400"/>
          </a:xfrm>
        </p:spPr>
        <p:txBody>
          <a:bodyPr/>
          <a:lstStyle/>
          <a:p>
            <a:pPr eaLnBrk="1" hangingPunct="1">
              <a:lnSpc>
                <a:spcPct val="90000"/>
              </a:lnSpc>
              <a:buFont typeface="Wingdings" pitchFamily="2" charset="2"/>
              <a:buChar char="Ø"/>
            </a:pPr>
            <a:r>
              <a:rPr lang="es-PR" sz="2800" dirty="0" smtClean="0"/>
              <a:t>Las etiquetas de SGA deben incluir la información apropiada sobre precauciones y peligros</a:t>
            </a:r>
          </a:p>
          <a:p>
            <a:pPr eaLnBrk="1" hangingPunct="1">
              <a:lnSpc>
                <a:spcPct val="90000"/>
              </a:lnSpc>
              <a:buFont typeface="Wingdings" pitchFamily="2" charset="2"/>
              <a:buChar char="Ø"/>
            </a:pPr>
            <a:endParaRPr lang="es-PR" sz="2800" dirty="0" smtClean="0"/>
          </a:p>
          <a:p>
            <a:pPr eaLnBrk="1" hangingPunct="1">
              <a:lnSpc>
                <a:spcPct val="90000"/>
              </a:lnSpc>
              <a:buFont typeface="Wingdings" pitchFamily="2" charset="2"/>
              <a:buChar char="Ø"/>
            </a:pPr>
            <a:r>
              <a:rPr lang="es-PR" sz="2800" dirty="0" smtClean="0"/>
              <a:t>Una indicación de peligro es una frase asignada a una clase de peligro que describe la naturaleza del mismo y el nivel de severidad</a:t>
            </a:r>
          </a:p>
          <a:p>
            <a:pPr lvl="1" eaLnBrk="1" hangingPunct="1">
              <a:lnSpc>
                <a:spcPct val="90000"/>
              </a:lnSpc>
              <a:buFont typeface="Wingdings" pitchFamily="2" charset="2"/>
              <a:buChar char="Ø"/>
            </a:pPr>
            <a:r>
              <a:rPr lang="es-PR" i="1" dirty="0" smtClean="0"/>
              <a:t>“Altamente inflamable” “Explosivo Inestable” “Toxico si es inhalado”.</a:t>
            </a:r>
          </a:p>
          <a:p>
            <a:pPr lvl="1" eaLnBrk="1" hangingPunct="1">
              <a:lnSpc>
                <a:spcPct val="90000"/>
              </a:lnSpc>
              <a:buFont typeface="Wingdings" pitchFamily="2" charset="2"/>
              <a:buChar char="Ø"/>
            </a:pPr>
            <a:endParaRPr lang="es-PR" i="1" dirty="0" smtClean="0"/>
          </a:p>
          <a:p>
            <a:pPr eaLnBrk="1" hangingPunct="1">
              <a:lnSpc>
                <a:spcPct val="90000"/>
              </a:lnSpc>
              <a:buFont typeface="Wingdings" pitchFamily="2" charset="2"/>
              <a:buChar char="Ø"/>
            </a:pPr>
            <a:r>
              <a:rPr lang="es-PR" sz="2800" dirty="0" smtClean="0"/>
              <a:t>Hay tres tipos: Físico, a la salud y al ambiente</a:t>
            </a:r>
            <a:endParaRPr lang="es-PR" sz="28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Number Placeholder 5"/>
          <p:cNvSpPr>
            <a:spLocks noGrp="1"/>
          </p:cNvSpPr>
          <p:nvPr>
            <p:ph type="sldNum" sz="quarter" idx="4294967295"/>
          </p:nvPr>
        </p:nvSpPr>
        <p:spPr>
          <a:xfrm>
            <a:off x="6553200" y="6521450"/>
            <a:ext cx="2133600" cy="244475"/>
          </a:xfrm>
          <a:prstGeom prst="rect">
            <a:avLst/>
          </a:prstGeom>
          <a:noFill/>
        </p:spPr>
        <p:txBody>
          <a:bodyPr/>
          <a:lstStyle/>
          <a:p>
            <a:fld id="{0B8BDB3F-D1C9-4B92-B0C6-A031450619A2}" type="slidenum">
              <a:rPr lang="en-US" smtClean="0"/>
              <a:pPr/>
              <a:t>71</a:t>
            </a:fld>
            <a:endParaRPr lang="en-US" smtClean="0"/>
          </a:p>
        </p:txBody>
      </p:sp>
      <p:sp>
        <p:nvSpPr>
          <p:cNvPr id="70658" name="Rectangle 2"/>
          <p:cNvSpPr>
            <a:spLocks noGrp="1"/>
          </p:cNvSpPr>
          <p:nvPr>
            <p:ph type="title"/>
          </p:nvPr>
        </p:nvSpPr>
        <p:spPr>
          <a:xfrm>
            <a:off x="395288" y="0"/>
            <a:ext cx="8443912" cy="1066800"/>
          </a:xfrm>
        </p:spPr>
        <p:txBody>
          <a:bodyPr/>
          <a:lstStyle/>
          <a:p>
            <a:pPr algn="r" eaLnBrk="1" hangingPunct="1">
              <a:defRPr/>
            </a:pPr>
            <a:r>
              <a:rPr lang="es-PR" sz="4000" dirty="0" smtClean="0">
                <a:effectLst/>
              </a:rPr>
              <a:t>Información de precaución </a:t>
            </a:r>
          </a:p>
        </p:txBody>
      </p:sp>
      <p:sp>
        <p:nvSpPr>
          <p:cNvPr id="160771" name="Rectangle 3"/>
          <p:cNvSpPr>
            <a:spLocks noGrp="1"/>
          </p:cNvSpPr>
          <p:nvPr>
            <p:ph type="body" idx="1"/>
          </p:nvPr>
        </p:nvSpPr>
        <p:spPr>
          <a:xfrm>
            <a:off x="609600" y="1219200"/>
            <a:ext cx="7848600" cy="4953000"/>
          </a:xfrm>
        </p:spPr>
        <p:txBody>
          <a:bodyPr/>
          <a:lstStyle/>
          <a:p>
            <a:pPr eaLnBrk="1" hangingPunct="1">
              <a:lnSpc>
                <a:spcPct val="90000"/>
              </a:lnSpc>
              <a:buFont typeface="Wingdings" pitchFamily="2" charset="2"/>
              <a:buChar char="Ø"/>
            </a:pPr>
            <a:r>
              <a:rPr lang="es-PR" sz="2700" smtClean="0"/>
              <a:t>Las frases indican las medidas recomendadas para minimizar o prevenir los efectos resultantes de la exposición, almacenado o manejo inadecuado de un producto peligroso. </a:t>
            </a:r>
          </a:p>
          <a:p>
            <a:pPr eaLnBrk="1" hangingPunct="1">
              <a:lnSpc>
                <a:spcPct val="90000"/>
              </a:lnSpc>
              <a:buFont typeface="Wingdings" pitchFamily="2" charset="2"/>
              <a:buChar char="Ø"/>
            </a:pPr>
            <a:endParaRPr lang="es-PR" sz="2700" smtClean="0"/>
          </a:p>
          <a:p>
            <a:pPr eaLnBrk="1" hangingPunct="1">
              <a:lnSpc>
                <a:spcPct val="90000"/>
              </a:lnSpc>
              <a:buFont typeface="Wingdings" pitchFamily="2" charset="2"/>
              <a:buChar char="Ø"/>
            </a:pPr>
            <a:r>
              <a:rPr lang="es-PR" sz="2700" smtClean="0"/>
              <a:t>Las Indicaciones de precaución incluyen medidas para modo de almacenaje, manejo, respuesta y disposición</a:t>
            </a:r>
          </a:p>
          <a:p>
            <a:pPr eaLnBrk="1" hangingPunct="1">
              <a:lnSpc>
                <a:spcPct val="90000"/>
              </a:lnSpc>
              <a:buFont typeface="Wingdings" pitchFamily="2" charset="2"/>
              <a:buChar char="Ø"/>
            </a:pPr>
            <a:endParaRPr lang="es-PR" sz="2700" smtClean="0"/>
          </a:p>
          <a:p>
            <a:pPr eaLnBrk="1" hangingPunct="1">
              <a:lnSpc>
                <a:spcPct val="90000"/>
              </a:lnSpc>
              <a:buFont typeface="Wingdings" pitchFamily="2" charset="2"/>
              <a:buChar char="Ø"/>
            </a:pPr>
            <a:r>
              <a:rPr lang="es-PR" sz="2700" smtClean="0"/>
              <a:t>El Apéndice C Propuesto, contiene entre otra información, indicaciones recomendadas para cada nivel de peligro por cada clase de peligro</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dirty="0" smtClean="0"/>
              <a:t>Apéndice C</a:t>
            </a:r>
            <a:endParaRPr lang="es-PR" dirty="0"/>
          </a:p>
        </p:txBody>
      </p:sp>
      <p:sp>
        <p:nvSpPr>
          <p:cNvPr id="162818" name="Slide Number Placeholder 2"/>
          <p:cNvSpPr>
            <a:spLocks noGrp="1"/>
          </p:cNvSpPr>
          <p:nvPr>
            <p:ph type="sldNum" sz="quarter" idx="4294967295"/>
          </p:nvPr>
        </p:nvSpPr>
        <p:spPr>
          <a:xfrm>
            <a:off x="6553200" y="6521450"/>
            <a:ext cx="2133600" cy="244475"/>
          </a:xfrm>
          <a:prstGeom prst="rect">
            <a:avLst/>
          </a:prstGeom>
          <a:noFill/>
        </p:spPr>
        <p:txBody>
          <a:bodyPr/>
          <a:lstStyle/>
          <a:p>
            <a:fld id="{E21DF267-ACDA-4E38-AB10-451B8819D8EA}" type="slidenum">
              <a:rPr lang="en-US" smtClean="0"/>
              <a:pPr/>
              <a:t>72</a:t>
            </a:fld>
            <a:endParaRPr lang="en-US" smtClean="0"/>
          </a:p>
        </p:txBody>
      </p:sp>
      <p:pic>
        <p:nvPicPr>
          <p:cNvPr id="162819" name="Picture 2" title="Picture of a hazard stat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8648700"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s-PR" dirty="0" smtClean="0"/>
              <a:t>Precedencia</a:t>
            </a:r>
            <a:endParaRPr lang="es-PR" dirty="0"/>
          </a:p>
        </p:txBody>
      </p:sp>
      <p:sp>
        <p:nvSpPr>
          <p:cNvPr id="164866" name="Content Placeholder 2"/>
          <p:cNvSpPr>
            <a:spLocks noGrp="1"/>
          </p:cNvSpPr>
          <p:nvPr>
            <p:ph idx="1"/>
          </p:nvPr>
        </p:nvSpPr>
        <p:spPr/>
        <p:txBody>
          <a:bodyPr/>
          <a:lstStyle/>
          <a:p>
            <a:r>
              <a:rPr lang="es-PR" sz="2800" smtClean="0"/>
              <a:t>Cuando un producto químico está clasificado para una serie de peligros, y las indicaciones  de precaución son similares, se incluirá en la etiqueta el más riguroso (esto se aplica principalmente a las medidas preventivas).</a:t>
            </a:r>
          </a:p>
          <a:p>
            <a:endParaRPr lang="es-PR" sz="2800" smtClean="0"/>
          </a:p>
          <a:p>
            <a:r>
              <a:rPr lang="es-PR" sz="2800" smtClean="0"/>
              <a:t>Un orden de prioridad puede ser impuesto por parte del manufacturero, importador o entidad responsable en situaciones donde las indicaciones estén relacionadas a “Respuesta".</a:t>
            </a:r>
          </a:p>
        </p:txBody>
      </p:sp>
      <p:sp>
        <p:nvSpPr>
          <p:cNvPr id="164867" name="Slide Number Placeholder 3"/>
          <p:cNvSpPr>
            <a:spLocks noGrp="1"/>
          </p:cNvSpPr>
          <p:nvPr>
            <p:ph type="sldNum" sz="quarter" idx="4294967295"/>
          </p:nvPr>
        </p:nvSpPr>
        <p:spPr>
          <a:xfrm>
            <a:off x="6553200" y="6521450"/>
            <a:ext cx="2133600" cy="244475"/>
          </a:xfrm>
          <a:prstGeom prst="rect">
            <a:avLst/>
          </a:prstGeom>
          <a:noFill/>
        </p:spPr>
        <p:txBody>
          <a:bodyPr/>
          <a:lstStyle/>
          <a:p>
            <a:fld id="{32B99C4C-DF39-4ADD-8131-73037D010FCF}"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p:txBody>
          <a:bodyPr/>
          <a:lstStyle/>
          <a:p>
            <a:pPr eaLnBrk="1" hangingPunct="1">
              <a:defRPr/>
            </a:pPr>
            <a:r>
              <a:rPr lang="es-PR" sz="3200" dirty="0" smtClean="0">
                <a:solidFill>
                  <a:schemeClr val="tx1"/>
                </a:solidFill>
              </a:rPr>
              <a:t>GHS – Herramientas de comunicación de peligro:</a:t>
            </a:r>
            <a:br>
              <a:rPr lang="es-PR" sz="3200" dirty="0" smtClean="0">
                <a:solidFill>
                  <a:schemeClr val="tx1"/>
                </a:solidFill>
              </a:rPr>
            </a:br>
            <a:r>
              <a:rPr lang="es-PR" sz="3200" dirty="0" smtClean="0">
                <a:solidFill>
                  <a:schemeClr val="tx1"/>
                </a:solidFill>
              </a:rPr>
              <a:t> Ficha de Datos de seguridad (FDS)</a:t>
            </a:r>
          </a:p>
        </p:txBody>
      </p:sp>
      <p:sp>
        <p:nvSpPr>
          <p:cNvPr id="166914" name="Rectangle 5"/>
          <p:cNvSpPr>
            <a:spLocks noGrp="1" noChangeArrowheads="1"/>
          </p:cNvSpPr>
          <p:nvPr>
            <p:ph type="body" idx="1"/>
          </p:nvPr>
        </p:nvSpPr>
        <p:spPr/>
        <p:txBody>
          <a:bodyPr/>
          <a:lstStyle/>
          <a:p>
            <a:pPr eaLnBrk="1" hangingPunct="1"/>
            <a:r>
              <a:rPr lang="es-PR" smtClean="0"/>
              <a:t>De MSDS a FDS</a:t>
            </a:r>
          </a:p>
        </p:txBody>
      </p:sp>
      <p:sp>
        <p:nvSpPr>
          <p:cNvPr id="166915" name="Rectangle 6"/>
          <p:cNvSpPr>
            <a:spLocks noGrp="1" noChangeArrowheads="1"/>
          </p:cNvSpPr>
          <p:nvPr>
            <p:ph type="sldNum" sz="quarter" idx="4294967295"/>
          </p:nvPr>
        </p:nvSpPr>
        <p:spPr>
          <a:xfrm>
            <a:off x="6553200" y="6521450"/>
            <a:ext cx="2133600" cy="244475"/>
          </a:xfrm>
          <a:prstGeom prst="rect">
            <a:avLst/>
          </a:prstGeom>
          <a:noFill/>
        </p:spPr>
        <p:txBody>
          <a:bodyPr/>
          <a:lstStyle/>
          <a:p>
            <a:fld id="{3BFBFAC8-12B0-44B7-8934-5139A4E31CD6}" type="slidenum">
              <a:rPr lang="en-US" smtClean="0"/>
              <a:pPr/>
              <a:t>74</a:t>
            </a:fld>
            <a:endParaRPr lang="en-US" smtClean="0"/>
          </a:p>
        </p:txBody>
      </p:sp>
      <p:pic>
        <p:nvPicPr>
          <p:cNvPr id="166916" name="Picture 2" descr="http://ts4.mm.bing.net/images/thumbnail.aspx?q=1342476066775&amp;id=1c1e5f8a1ef8c3e4afa2482fce779df8&amp;url=http%3a%2f%2fwww.kwantlen.ca%2f__shared%2fassets%2fmsds7201.jpg" title="Picture of a worker holding a MSDS paper"/>
          <p:cNvPicPr>
            <a:picLocks noChangeAspect="1" noChangeArrowheads="1"/>
          </p:cNvPicPr>
          <p:nvPr/>
        </p:nvPicPr>
        <p:blipFill>
          <a:blip r:embed="rId3" cstate="print"/>
          <a:srcRect/>
          <a:stretch>
            <a:fillRect/>
          </a:stretch>
        </p:blipFill>
        <p:spPr bwMode="auto">
          <a:xfrm>
            <a:off x="6553200" y="1447800"/>
            <a:ext cx="2209800"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5"/>
          <p:cNvSpPr>
            <a:spLocks noGrp="1"/>
          </p:cNvSpPr>
          <p:nvPr>
            <p:ph type="sldNum" sz="quarter" idx="4294967295"/>
          </p:nvPr>
        </p:nvSpPr>
        <p:spPr>
          <a:xfrm>
            <a:off x="6553200" y="6521450"/>
            <a:ext cx="2133600" cy="244475"/>
          </a:xfrm>
          <a:prstGeom prst="rect">
            <a:avLst/>
          </a:prstGeom>
          <a:noFill/>
        </p:spPr>
        <p:txBody>
          <a:bodyPr/>
          <a:lstStyle/>
          <a:p>
            <a:fld id="{2D7F192F-51BB-4417-8D38-5C0E48597FC6}" type="slidenum">
              <a:rPr lang="en-US" smtClean="0"/>
              <a:pPr/>
              <a:t>75</a:t>
            </a:fld>
            <a:endParaRPr lang="en-US" smtClean="0"/>
          </a:p>
        </p:txBody>
      </p:sp>
      <p:sp>
        <p:nvSpPr>
          <p:cNvPr id="74754" name="Rectangle 2"/>
          <p:cNvSpPr>
            <a:spLocks noGrp="1"/>
          </p:cNvSpPr>
          <p:nvPr>
            <p:ph type="title"/>
          </p:nvPr>
        </p:nvSpPr>
        <p:spPr>
          <a:xfrm>
            <a:off x="1143000" y="304800"/>
            <a:ext cx="7750175" cy="527050"/>
          </a:xfrm>
        </p:spPr>
        <p:txBody>
          <a:bodyPr/>
          <a:lstStyle/>
          <a:p>
            <a:pPr algn="r" eaLnBrk="1" hangingPunct="1">
              <a:defRPr/>
            </a:pPr>
            <a:r>
              <a:rPr lang="es-PR" dirty="0" smtClean="0">
                <a:effectLst/>
              </a:rPr>
              <a:t>Rol de los FDS en el SGA</a:t>
            </a:r>
            <a:endParaRPr lang="es-PR" sz="4400" dirty="0" smtClean="0">
              <a:effectLst/>
            </a:endParaRPr>
          </a:p>
        </p:txBody>
      </p:sp>
      <p:sp>
        <p:nvSpPr>
          <p:cNvPr id="168963" name="Rectangle 3"/>
          <p:cNvSpPr>
            <a:spLocks noGrp="1"/>
          </p:cNvSpPr>
          <p:nvPr>
            <p:ph type="body" idx="1"/>
          </p:nvPr>
        </p:nvSpPr>
        <p:spPr>
          <a:xfrm>
            <a:off x="609600" y="990600"/>
            <a:ext cx="6400800" cy="5410200"/>
          </a:xfrm>
        </p:spPr>
        <p:txBody>
          <a:bodyPr/>
          <a:lstStyle/>
          <a:p>
            <a:pPr eaLnBrk="1" hangingPunct="1"/>
            <a:r>
              <a:rPr lang="es-PR" sz="3000" dirty="0" smtClean="0"/>
              <a:t>Uso primordial de las FDS: El lugar de trabajo </a:t>
            </a:r>
          </a:p>
          <a:p>
            <a:pPr eaLnBrk="1" hangingPunct="1">
              <a:buFont typeface="Wingdings" pitchFamily="2" charset="2"/>
              <a:buNone/>
            </a:pPr>
            <a:endParaRPr lang="es-PR" sz="3000" dirty="0" smtClean="0"/>
          </a:p>
          <a:p>
            <a:pPr eaLnBrk="1" hangingPunct="1">
              <a:buFont typeface="Wingdings" pitchFamily="2" charset="2"/>
              <a:buChar char="Ø"/>
            </a:pPr>
            <a:r>
              <a:rPr lang="es-PR" sz="2200" dirty="0" smtClean="0"/>
              <a:t>Empleadores y trabajadores las utilizan como fuente de información acerca de los peligros de un material químico (sustancia o mezcla) y obtener consejos sobre las precauciones de seguridad</a:t>
            </a:r>
          </a:p>
          <a:p>
            <a:pPr eaLnBrk="1" hangingPunct="1">
              <a:buFont typeface="Wingdings" pitchFamily="2" charset="2"/>
              <a:buChar char="Ø"/>
            </a:pPr>
            <a:endParaRPr lang="es-PR" sz="2200" dirty="0" smtClean="0"/>
          </a:p>
          <a:p>
            <a:pPr eaLnBrk="1" hangingPunct="1">
              <a:buFont typeface="Wingdings" pitchFamily="2" charset="2"/>
              <a:buChar char="Ø"/>
            </a:pPr>
            <a:r>
              <a:rPr lang="es-PR" sz="2200" dirty="0" smtClean="0"/>
              <a:t>La información de las FDS puede ser usada por los que están involucrados en la transportación de  materiales químicos peligrosos y en respuestas a emergencias</a:t>
            </a:r>
          </a:p>
        </p:txBody>
      </p:sp>
      <p:pic>
        <p:nvPicPr>
          <p:cNvPr id="168964" name="Picture 5" descr="G:\Documents\Microsoft Clip Organizer\manufacturing3.wmf" title="Picture of a worker reading a g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819400"/>
            <a:ext cx="1620838" cy="275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5"/>
          <p:cNvSpPr>
            <a:spLocks noGrp="1"/>
          </p:cNvSpPr>
          <p:nvPr>
            <p:ph type="sldNum" sz="quarter" idx="4294967295"/>
          </p:nvPr>
        </p:nvSpPr>
        <p:spPr>
          <a:xfrm>
            <a:off x="6553200" y="6521450"/>
            <a:ext cx="2133600" cy="244475"/>
          </a:xfrm>
          <a:prstGeom prst="rect">
            <a:avLst/>
          </a:prstGeom>
          <a:noFill/>
        </p:spPr>
        <p:txBody>
          <a:bodyPr/>
          <a:lstStyle/>
          <a:p>
            <a:fld id="{59AEAAF8-71B5-478B-A4C8-6A359E577BA9}" type="slidenum">
              <a:rPr lang="en-US" smtClean="0"/>
              <a:pPr/>
              <a:t>76</a:t>
            </a:fld>
            <a:endParaRPr lang="en-US" smtClean="0"/>
          </a:p>
        </p:txBody>
      </p:sp>
      <p:sp>
        <p:nvSpPr>
          <p:cNvPr id="75778" name="Rectangle 2"/>
          <p:cNvSpPr>
            <a:spLocks noGrp="1"/>
          </p:cNvSpPr>
          <p:nvPr>
            <p:ph type="title"/>
          </p:nvPr>
        </p:nvSpPr>
        <p:spPr>
          <a:xfrm>
            <a:off x="990600" y="-266700"/>
            <a:ext cx="8001000" cy="533400"/>
          </a:xfrm>
        </p:spPr>
        <p:txBody>
          <a:bodyPr/>
          <a:lstStyle/>
          <a:p>
            <a:pPr algn="r" eaLnBrk="1" hangingPunct="1">
              <a:defRPr/>
            </a:pPr>
            <a:r>
              <a:rPr lang="es-PR" sz="4000" dirty="0" smtClean="0"/>
              <a:t/>
            </a:r>
            <a:br>
              <a:rPr lang="es-PR" sz="4000" dirty="0" smtClean="0"/>
            </a:br>
            <a:r>
              <a:rPr lang="es-PR" sz="4000" dirty="0" smtClean="0"/>
              <a:t>¿Cuando se requieren los FDS? </a:t>
            </a:r>
            <a:r>
              <a:rPr lang="es-PR" sz="4000" dirty="0" smtClean="0">
                <a:solidFill>
                  <a:srgbClr val="FFFF00"/>
                </a:solidFill>
              </a:rPr>
              <a:t/>
            </a:r>
            <a:br>
              <a:rPr lang="es-PR" sz="4000" dirty="0" smtClean="0">
                <a:solidFill>
                  <a:srgbClr val="FFFF00"/>
                </a:solidFill>
              </a:rPr>
            </a:br>
            <a:endParaRPr lang="es-PR" sz="4000" dirty="0" smtClean="0">
              <a:solidFill>
                <a:srgbClr val="FFFF00"/>
              </a:solidFill>
            </a:endParaRPr>
          </a:p>
        </p:txBody>
      </p:sp>
      <p:sp>
        <p:nvSpPr>
          <p:cNvPr id="171011" name="Rectangle 3"/>
          <p:cNvSpPr>
            <a:spLocks noGrp="1"/>
          </p:cNvSpPr>
          <p:nvPr>
            <p:ph type="body" idx="1"/>
          </p:nvPr>
        </p:nvSpPr>
        <p:spPr>
          <a:xfrm>
            <a:off x="457200" y="1447800"/>
            <a:ext cx="8229600" cy="4953000"/>
          </a:xfrm>
        </p:spPr>
        <p:txBody>
          <a:bodyPr/>
          <a:lstStyle/>
          <a:p>
            <a:pPr eaLnBrk="1" hangingPunct="1">
              <a:lnSpc>
                <a:spcPct val="80000"/>
              </a:lnSpc>
              <a:buFont typeface="Wingdings" pitchFamily="2" charset="2"/>
              <a:buChar char="Ø"/>
            </a:pPr>
            <a:r>
              <a:rPr lang="es-PR" sz="2500" smtClean="0"/>
              <a:t>Los FDS deben ser producidos para todas los (químicos) sustancias y mezclas que cumplan los criterios armonizados para los peligros a la salud, peligros  físicos y ambientales, bajo el SGA y ...</a:t>
            </a:r>
          </a:p>
          <a:p>
            <a:pPr eaLnBrk="1" hangingPunct="1">
              <a:lnSpc>
                <a:spcPct val="80000"/>
              </a:lnSpc>
              <a:buClr>
                <a:srgbClr val="FFFF00"/>
              </a:buClr>
              <a:buFont typeface="Wingdings" pitchFamily="2" charset="2"/>
              <a:buChar char="Ø"/>
            </a:pPr>
            <a:endParaRPr lang="es-PR" sz="2500" smtClean="0">
              <a:solidFill>
                <a:srgbClr val="FFFF00"/>
              </a:solidFill>
            </a:endParaRPr>
          </a:p>
          <a:p>
            <a:pPr eaLnBrk="1" hangingPunct="1">
              <a:lnSpc>
                <a:spcPct val="80000"/>
              </a:lnSpc>
              <a:buSzTx/>
              <a:buFont typeface="Wingdings" pitchFamily="2" charset="2"/>
              <a:buChar char="Ø"/>
            </a:pPr>
            <a:r>
              <a:rPr lang="es-PR" sz="2500" smtClean="0"/>
              <a:t>Para todas las mezclas que contienen sustancias que cumplen los criterios de:</a:t>
            </a:r>
          </a:p>
          <a:p>
            <a:pPr lvl="1" eaLnBrk="1" hangingPunct="1">
              <a:lnSpc>
                <a:spcPct val="80000"/>
              </a:lnSpc>
              <a:buSzTx/>
              <a:buFont typeface="Wingdings" pitchFamily="2" charset="2"/>
              <a:buChar char="Ø"/>
            </a:pPr>
            <a:r>
              <a:rPr lang="es-PR" sz="2500" smtClean="0"/>
              <a:t>Agentes cancerígenos</a:t>
            </a:r>
          </a:p>
          <a:p>
            <a:pPr lvl="1" eaLnBrk="1" hangingPunct="1">
              <a:lnSpc>
                <a:spcPct val="80000"/>
              </a:lnSpc>
              <a:buSzTx/>
              <a:buFont typeface="Wingdings" pitchFamily="2" charset="2"/>
              <a:buChar char="Ø"/>
            </a:pPr>
            <a:r>
              <a:rPr lang="es-PR" sz="2500" smtClean="0"/>
              <a:t>Tóxico para la reproducción o</a:t>
            </a:r>
          </a:p>
          <a:p>
            <a:pPr lvl="1" eaLnBrk="1" hangingPunct="1">
              <a:lnSpc>
                <a:spcPct val="80000"/>
              </a:lnSpc>
              <a:buSzTx/>
              <a:buFont typeface="Wingdings" pitchFamily="2" charset="2"/>
              <a:buChar char="Ø"/>
            </a:pPr>
            <a:r>
              <a:rPr lang="es-PR" sz="2500" smtClean="0"/>
              <a:t>TOST en concentraciones que exceden los límites de corte especifico a los criterios para las mezclas.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5"/>
          <p:cNvSpPr>
            <a:spLocks noGrp="1"/>
          </p:cNvSpPr>
          <p:nvPr>
            <p:ph type="sldNum" sz="quarter" idx="4294967295"/>
          </p:nvPr>
        </p:nvSpPr>
        <p:spPr>
          <a:xfrm>
            <a:off x="6553200" y="6521450"/>
            <a:ext cx="2133600" cy="244475"/>
          </a:xfrm>
          <a:prstGeom prst="rect">
            <a:avLst/>
          </a:prstGeom>
          <a:noFill/>
        </p:spPr>
        <p:txBody>
          <a:bodyPr/>
          <a:lstStyle/>
          <a:p>
            <a:fld id="{2CEC7F31-4A35-44EF-8B28-5D56B7B00187}" type="slidenum">
              <a:rPr lang="en-US" smtClean="0"/>
              <a:pPr/>
              <a:t>77</a:t>
            </a:fld>
            <a:endParaRPr lang="en-US" smtClean="0"/>
          </a:p>
        </p:txBody>
      </p:sp>
      <p:sp>
        <p:nvSpPr>
          <p:cNvPr id="76802" name="Rectangle 2"/>
          <p:cNvSpPr>
            <a:spLocks noGrp="1"/>
          </p:cNvSpPr>
          <p:nvPr>
            <p:ph type="title"/>
          </p:nvPr>
        </p:nvSpPr>
        <p:spPr>
          <a:xfrm>
            <a:off x="457200" y="228600"/>
            <a:ext cx="8450262" cy="627063"/>
          </a:xfrm>
        </p:spPr>
        <p:txBody>
          <a:bodyPr/>
          <a:lstStyle/>
          <a:p>
            <a:pPr algn="r" eaLnBrk="1" hangingPunct="1">
              <a:defRPr/>
            </a:pPr>
            <a:r>
              <a:rPr lang="es-PR" sz="3000" dirty="0" smtClean="0"/>
              <a:t>Contenido de la Ficha de Datos de Seguridad </a:t>
            </a:r>
          </a:p>
        </p:txBody>
      </p:sp>
      <p:sp>
        <p:nvSpPr>
          <p:cNvPr id="92164" name="Rectangle 3"/>
          <p:cNvSpPr>
            <a:spLocks noGrp="1"/>
          </p:cNvSpPr>
          <p:nvPr>
            <p:ph type="body" idx="1"/>
          </p:nvPr>
        </p:nvSpPr>
        <p:spPr>
          <a:xfrm>
            <a:off x="1082675" y="1143000"/>
            <a:ext cx="5307013" cy="3505200"/>
          </a:xfrm>
        </p:spPr>
        <p:txBody>
          <a:bodyPr/>
          <a:lstStyle/>
          <a:p>
            <a:pPr>
              <a:buFont typeface="Wingdings" pitchFamily="2" charset="2"/>
              <a:buNone/>
              <a:defRPr/>
            </a:pPr>
            <a:r>
              <a:rPr lang="es-PR" sz="1800" dirty="0" smtClean="0"/>
              <a:t>	1. Identificación </a:t>
            </a:r>
            <a:br>
              <a:rPr lang="es-PR" sz="1800" dirty="0" smtClean="0"/>
            </a:br>
            <a:r>
              <a:rPr lang="es-PR" sz="1800" dirty="0" smtClean="0"/>
              <a:t>2. Identificación de Peligros </a:t>
            </a:r>
            <a:br>
              <a:rPr lang="es-PR" sz="1800" dirty="0" smtClean="0"/>
            </a:br>
            <a:r>
              <a:rPr lang="es-PR" sz="1800" dirty="0" smtClean="0"/>
              <a:t>3. Composición / información sobre los ingredientes</a:t>
            </a:r>
            <a:br>
              <a:rPr lang="es-PR" sz="1800" dirty="0" smtClean="0"/>
            </a:br>
            <a:r>
              <a:rPr lang="es-PR" sz="1800" dirty="0" smtClean="0"/>
              <a:t>4. Medidas de Primeros auxilios</a:t>
            </a:r>
            <a:br>
              <a:rPr lang="es-PR" sz="1800" dirty="0" smtClean="0"/>
            </a:br>
            <a:r>
              <a:rPr lang="es-PR" sz="1800" dirty="0" smtClean="0"/>
              <a:t>5. Medidas para combatir incendios</a:t>
            </a:r>
            <a:br>
              <a:rPr lang="es-PR" sz="1800" dirty="0" smtClean="0"/>
            </a:br>
            <a:r>
              <a:rPr lang="es-PR" sz="1800" dirty="0" smtClean="0"/>
              <a:t>6. Medidas contra derrames accidentales</a:t>
            </a:r>
            <a:br>
              <a:rPr lang="es-PR" sz="1800" dirty="0" smtClean="0"/>
            </a:br>
            <a:r>
              <a:rPr lang="es-PR" sz="1800" dirty="0" smtClean="0"/>
              <a:t>7. Manejo y almacenamiento</a:t>
            </a:r>
            <a:br>
              <a:rPr lang="es-PR" sz="1800" dirty="0" smtClean="0"/>
            </a:br>
            <a:r>
              <a:rPr lang="es-PR" sz="1800" dirty="0" smtClean="0"/>
              <a:t>8. Control de exposición / protección personal</a:t>
            </a:r>
            <a:br>
              <a:rPr lang="es-PR" sz="1800" dirty="0" smtClean="0"/>
            </a:br>
            <a:r>
              <a:rPr lang="es-PR" sz="1800" dirty="0" smtClean="0"/>
              <a:t>9. Propiedades físicas y químicas</a:t>
            </a:r>
            <a:br>
              <a:rPr lang="es-PR" sz="1800" dirty="0" smtClean="0"/>
            </a:br>
            <a:r>
              <a:rPr lang="es-PR" sz="1800" dirty="0" smtClean="0"/>
              <a:t>10. Estabilidad y reactividad</a:t>
            </a:r>
            <a:br>
              <a:rPr lang="es-PR" sz="1800" dirty="0" smtClean="0"/>
            </a:br>
            <a:r>
              <a:rPr lang="es-PR" sz="1800" dirty="0" smtClean="0"/>
              <a:t>11. Información toxicológica</a:t>
            </a:r>
            <a:br>
              <a:rPr lang="es-PR" sz="1800" dirty="0" smtClean="0"/>
            </a:br>
            <a:r>
              <a:rPr lang="es-PR" sz="1800" dirty="0" smtClean="0">
                <a:solidFill>
                  <a:schemeClr val="tx2"/>
                </a:solidFill>
              </a:rPr>
              <a:t>12. Información ecológica</a:t>
            </a:r>
            <a:br>
              <a:rPr lang="es-PR" sz="1800" dirty="0" smtClean="0">
                <a:solidFill>
                  <a:schemeClr val="tx2"/>
                </a:solidFill>
              </a:rPr>
            </a:br>
            <a:r>
              <a:rPr lang="es-PR" sz="1800" dirty="0" smtClean="0">
                <a:solidFill>
                  <a:schemeClr val="tx2"/>
                </a:solidFill>
              </a:rPr>
              <a:t>13. Consideraciones sobre la eliminación</a:t>
            </a:r>
            <a:br>
              <a:rPr lang="es-PR" sz="1800" dirty="0" smtClean="0">
                <a:solidFill>
                  <a:schemeClr val="tx2"/>
                </a:solidFill>
              </a:rPr>
            </a:br>
            <a:r>
              <a:rPr lang="es-PR" sz="1800" dirty="0" smtClean="0">
                <a:solidFill>
                  <a:schemeClr val="tx2"/>
                </a:solidFill>
              </a:rPr>
              <a:t>14. Información relativa al transporte</a:t>
            </a:r>
            <a:br>
              <a:rPr lang="es-PR" sz="1800" dirty="0" smtClean="0">
                <a:solidFill>
                  <a:schemeClr val="tx2"/>
                </a:solidFill>
              </a:rPr>
            </a:br>
            <a:r>
              <a:rPr lang="es-PR" sz="1800" dirty="0" smtClean="0">
                <a:solidFill>
                  <a:schemeClr val="tx2"/>
                </a:solidFill>
              </a:rPr>
              <a:t>15. Información sobre normativas</a:t>
            </a:r>
            <a:r>
              <a:rPr lang="es-PR" sz="1800" dirty="0" smtClean="0"/>
              <a:t/>
            </a:r>
            <a:br>
              <a:rPr lang="es-PR" sz="1800" dirty="0" smtClean="0"/>
            </a:br>
            <a:r>
              <a:rPr lang="es-PR" sz="1800" dirty="0" smtClean="0"/>
              <a:t>16. Otra información</a:t>
            </a:r>
          </a:p>
          <a:p>
            <a:pPr marL="457200" indent="-457200" eaLnBrk="1" hangingPunct="1">
              <a:buFont typeface="Wingdings 2" pitchFamily="18" charset="2"/>
              <a:buNone/>
              <a:defRPr/>
            </a:pPr>
            <a:endParaRPr lang="es-PR" sz="1800" b="1" dirty="0" smtClean="0"/>
          </a:p>
        </p:txBody>
      </p:sp>
      <p:sp>
        <p:nvSpPr>
          <p:cNvPr id="5" name="Rectangle 4" title="Picture of safety data sheet content not under OSHA jurisdiction for informational requirements"/>
          <p:cNvSpPr/>
          <p:nvPr/>
        </p:nvSpPr>
        <p:spPr>
          <a:xfrm>
            <a:off x="1524000" y="4495800"/>
            <a:ext cx="4191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66" name="TextBox 5" title="Picture of safety data sheet content not under OSHA jurisdiction for informational requirements"/>
          <p:cNvSpPr txBox="1">
            <a:spLocks noChangeArrowheads="1"/>
          </p:cNvSpPr>
          <p:nvPr/>
        </p:nvSpPr>
        <p:spPr bwMode="auto">
          <a:xfrm>
            <a:off x="6172200" y="4800600"/>
            <a:ext cx="1905000" cy="646113"/>
          </a:xfrm>
          <a:prstGeom prst="rect">
            <a:avLst/>
          </a:prstGeom>
          <a:solidFill>
            <a:schemeClr val="tx2">
              <a:lumMod val="20000"/>
              <a:lumOff val="80000"/>
            </a:schemeClr>
          </a:solidFill>
          <a:ln w="9525">
            <a:noFill/>
            <a:miter lim="800000"/>
            <a:headEnd/>
            <a:tailEnd/>
          </a:ln>
        </p:spPr>
        <p:txBody>
          <a:bodyPr>
            <a:spAutoFit/>
          </a:bodyPr>
          <a:lstStyle/>
          <a:p>
            <a:pPr>
              <a:defRPr/>
            </a:pPr>
            <a:r>
              <a:rPr lang="en-US" dirty="0">
                <a:latin typeface="Arial" pitchFamily="34" charset="0"/>
              </a:rPr>
              <a:t>No  </a:t>
            </a:r>
            <a:r>
              <a:rPr lang="es-PR" dirty="0">
                <a:latin typeface="Arial" pitchFamily="34" charset="0"/>
              </a:rPr>
              <a:t>jurisdicción</a:t>
            </a:r>
          </a:p>
          <a:p>
            <a:pPr>
              <a:defRPr/>
            </a:pPr>
            <a:r>
              <a:rPr lang="en-US" dirty="0">
                <a:latin typeface="Arial" pitchFamily="34" charset="0"/>
              </a:rPr>
              <a:t> de OSHA</a:t>
            </a:r>
          </a:p>
        </p:txBody>
      </p:sp>
      <p:cxnSp>
        <p:nvCxnSpPr>
          <p:cNvPr id="8" name="Straight Arrow Connector 7" title="Picture of an arrow pointing to safety data sheet content not under OSHA jurisdiction for informational requirements"/>
          <p:cNvCxnSpPr/>
          <p:nvPr/>
        </p:nvCxnSpPr>
        <p:spPr>
          <a:xfrm>
            <a:off x="5791200" y="5029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43600" y="2209800"/>
            <a:ext cx="2971800" cy="923925"/>
          </a:xfrm>
          <a:prstGeom prst="rect">
            <a:avLst/>
          </a:prstGeom>
          <a:solidFill>
            <a:schemeClr val="tx2">
              <a:lumMod val="20000"/>
              <a:lumOff val="80000"/>
            </a:schemeClr>
          </a:solidFill>
        </p:spPr>
        <p:txBody>
          <a:bodyPr>
            <a:spAutoFit/>
          </a:bodyPr>
          <a:lstStyle/>
          <a:p>
            <a:pPr>
              <a:defRPr/>
            </a:pPr>
            <a:r>
              <a:rPr lang="es-PR" dirty="0">
                <a:latin typeface="Arial" pitchFamily="34" charset="0"/>
              </a:rPr>
              <a:t>OSHA esta proponiendo que las secciones 1 a la 11 y 16 sean obligatorias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ctrTitle"/>
          </p:nvPr>
        </p:nvSpPr>
        <p:spPr>
          <a:xfrm>
            <a:off x="304800" y="1371600"/>
            <a:ext cx="8458200" cy="1470025"/>
          </a:xfrm>
        </p:spPr>
        <p:txBody>
          <a:bodyPr/>
          <a:lstStyle/>
          <a:p>
            <a:pPr eaLnBrk="1" hangingPunct="1">
              <a:defRPr/>
            </a:pPr>
            <a:r>
              <a:rPr lang="es-PR" sz="3200" dirty="0" smtClean="0"/>
              <a:t>Sistema Globalmente Armonizado (SGA</a:t>
            </a:r>
            <a:r>
              <a:rPr lang="es-PR" sz="3200" dirty="0" smtClean="0"/>
              <a:t>) </a:t>
            </a:r>
            <a:endParaRPr lang="es-PR" sz="3200" dirty="0" smtClean="0"/>
          </a:p>
        </p:txBody>
      </p:sp>
      <p:sp>
        <p:nvSpPr>
          <p:cNvPr id="175107" name="Rectangle 5"/>
          <p:cNvSpPr>
            <a:spLocks noGrp="1" noChangeArrowheads="1"/>
          </p:cNvSpPr>
          <p:nvPr>
            <p:ph type="subTitle" idx="1"/>
          </p:nvPr>
        </p:nvSpPr>
        <p:spPr/>
        <p:txBody>
          <a:bodyPr/>
          <a:lstStyle/>
          <a:p>
            <a:pPr eaLnBrk="1" hangingPunct="1"/>
            <a:r>
              <a:rPr lang="es-PR" smtClean="0"/>
              <a:t>Ejercicios</a:t>
            </a:r>
          </a:p>
        </p:txBody>
      </p:sp>
      <p:pic>
        <p:nvPicPr>
          <p:cNvPr id="175108" name="Picture 2" descr="http://ts3.mm.bing.net/images/thumbnail.aspx?q=1429100569762&amp;id=bca25c283835cde2061ec07a854558f6&amp;url=http%3a%2f%2f3.bp.blogspot.com%2f_98yGS_aUtNs%2fTTt7syWatDI%2fAAAAAAAAAEA%2fuQDfS42hEI4%2fs1600%2fExam.gif" title="Decorative picture of person asleep with a book on his face "/>
          <p:cNvPicPr>
            <a:picLocks noChangeAspect="1" noChangeArrowheads="1"/>
          </p:cNvPicPr>
          <p:nvPr/>
        </p:nvPicPr>
        <p:blipFill>
          <a:blip r:embed="rId3" cstate="print"/>
          <a:srcRect/>
          <a:stretch>
            <a:fillRect/>
          </a:stretch>
        </p:blipFill>
        <p:spPr bwMode="auto">
          <a:xfrm>
            <a:off x="4953000" y="4572000"/>
            <a:ext cx="28575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685800" y="152400"/>
            <a:ext cx="8229600" cy="795337"/>
          </a:xfrm>
        </p:spPr>
        <p:txBody>
          <a:bodyPr/>
          <a:lstStyle/>
          <a:p>
            <a:pPr algn="r" eaLnBrk="1" hangingPunct="1">
              <a:defRPr/>
            </a:pPr>
            <a:r>
              <a:rPr lang="es-PR" dirty="0" smtClean="0">
                <a:effectLst/>
              </a:rPr>
              <a:t>Ejercicios de Pictogramas</a:t>
            </a:r>
          </a:p>
        </p:txBody>
      </p:sp>
      <p:sp>
        <p:nvSpPr>
          <p:cNvPr id="177155" name="Rectangle 3"/>
          <p:cNvSpPr>
            <a:spLocks noGrp="1"/>
          </p:cNvSpPr>
          <p:nvPr>
            <p:ph type="body" idx="1"/>
          </p:nvPr>
        </p:nvSpPr>
        <p:spPr>
          <a:xfrm>
            <a:off x="457200" y="1371600"/>
            <a:ext cx="8153400" cy="5026025"/>
          </a:xfrm>
        </p:spPr>
        <p:txBody>
          <a:bodyPr/>
          <a:lstStyle/>
          <a:p>
            <a:pPr eaLnBrk="1" hangingPunct="1">
              <a:buFont typeface="Wingdings" pitchFamily="2" charset="2"/>
              <a:buNone/>
            </a:pPr>
            <a:r>
              <a:rPr lang="es-PR" sz="2400" smtClean="0"/>
              <a:t>Determina el tipo de peligro basado en los pictogramas a continuación:</a:t>
            </a:r>
          </a:p>
          <a:p>
            <a:pPr eaLnBrk="1" hangingPunct="1"/>
            <a:endParaRPr lang="es-PR" sz="2400" smtClean="0"/>
          </a:p>
          <a:p>
            <a:pPr eaLnBrk="1" hangingPunct="1"/>
            <a:endParaRPr lang="es-PR" sz="2400" smtClean="0"/>
          </a:p>
        </p:txBody>
      </p:sp>
      <p:pic>
        <p:nvPicPr>
          <p:cNvPr id="177156" name="Picture 5" descr="image"/>
          <p:cNvPicPr>
            <a:picLocks noChangeAspect="1" noChangeArrowheads="1"/>
          </p:cNvPicPr>
          <p:nvPr/>
        </p:nvPicPr>
        <p:blipFill>
          <a:blip r:embed="rId3" cstate="print"/>
          <a:srcRect/>
          <a:stretch>
            <a:fillRect/>
          </a:stretch>
        </p:blipFill>
        <p:spPr bwMode="auto">
          <a:xfrm>
            <a:off x="6781800" y="2438400"/>
            <a:ext cx="1295400" cy="1295400"/>
          </a:xfrm>
          <a:prstGeom prst="rect">
            <a:avLst/>
          </a:prstGeom>
          <a:noFill/>
          <a:ln w="9525">
            <a:noFill/>
            <a:miter lim="800000"/>
            <a:headEnd/>
            <a:tailEnd/>
          </a:ln>
        </p:spPr>
      </p:pic>
      <p:pic>
        <p:nvPicPr>
          <p:cNvPr id="177157" name="Picture 4" title="Picture of a pict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514600"/>
            <a:ext cx="1384300" cy="1371600"/>
          </a:xfrm>
          <a:prstGeom prst="rect">
            <a:avLst/>
          </a:prstGeom>
          <a:noFill/>
          <a:ln w="9525">
            <a:noFill/>
            <a:miter lim="800000"/>
            <a:headEnd/>
            <a:tailEnd/>
          </a:ln>
        </p:spPr>
      </p:pic>
      <p:grpSp>
        <p:nvGrpSpPr>
          <p:cNvPr id="177158" name="Group 4" title="Picture of a pictogram"/>
          <p:cNvGrpSpPr>
            <a:grpSpLocks/>
          </p:cNvGrpSpPr>
          <p:nvPr/>
        </p:nvGrpSpPr>
        <p:grpSpPr bwMode="auto">
          <a:xfrm>
            <a:off x="3886200" y="2514600"/>
            <a:ext cx="1447800" cy="1371600"/>
            <a:chOff x="672" y="3120"/>
            <a:chExt cx="864" cy="864"/>
          </a:xfrm>
        </p:grpSpPr>
        <p:sp>
          <p:nvSpPr>
            <p:cNvPr id="17715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pic>
          <p:nvPicPr>
            <p:cNvPr id="177160" name="Picture 6" title="Picture of a pictogr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82CE6AF8-4A3B-4547-8252-134F1DA6D4FE}" type="slidenum">
              <a:rPr lang="en-US" smtClean="0"/>
              <a:pPr/>
              <a:t>8</a:t>
            </a:fld>
            <a:endParaRPr lang="en-US" smtClean="0"/>
          </a:p>
        </p:txBody>
      </p:sp>
      <p:sp>
        <p:nvSpPr>
          <p:cNvPr id="20482" name="Rectangle 2"/>
          <p:cNvSpPr>
            <a:spLocks noGrp="1" noChangeArrowheads="1"/>
          </p:cNvSpPr>
          <p:nvPr>
            <p:ph type="title" idx="4294967295"/>
          </p:nvPr>
        </p:nvSpPr>
        <p:spPr>
          <a:xfrm>
            <a:off x="1447800" y="206375"/>
            <a:ext cx="7467600" cy="533400"/>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¿Cómo se desarrolló el SGA?</a:t>
            </a:r>
          </a:p>
        </p:txBody>
      </p:sp>
      <p:sp>
        <p:nvSpPr>
          <p:cNvPr id="30723" name="Rectangle 3"/>
          <p:cNvSpPr>
            <a:spLocks noGrp="1" noChangeArrowheads="1"/>
          </p:cNvSpPr>
          <p:nvPr>
            <p:ph type="body" idx="4294967295"/>
          </p:nvPr>
        </p:nvSpPr>
        <p:spPr>
          <a:xfrm>
            <a:off x="381000" y="990600"/>
            <a:ext cx="7543800" cy="5486400"/>
          </a:xfrm>
          <a:prstGeom prst="rect">
            <a:avLst/>
          </a:prstGeom>
        </p:spPr>
        <p:txBody>
          <a:bodyPr/>
          <a:lstStyle/>
          <a:p>
            <a:r>
              <a:rPr lang="es-PR" sz="2400" dirty="0" smtClean="0"/>
              <a:t>Iniciativa de la Organización de las Naciones Unidas (ONU) desde el año 1992 para proporcionar un sistema de estándar para el manejo de los productos químicos</a:t>
            </a:r>
          </a:p>
          <a:p>
            <a:pPr>
              <a:buFont typeface="Wingdings" pitchFamily="2" charset="2"/>
              <a:buNone/>
            </a:pPr>
            <a:endParaRPr lang="es-PR" sz="2400" dirty="0" smtClean="0"/>
          </a:p>
          <a:p>
            <a:pPr eaLnBrk="1" hangingPunct="1">
              <a:buFontTx/>
              <a:buChar char="•"/>
            </a:pPr>
            <a:r>
              <a:rPr lang="es-PR" sz="2400" dirty="0" smtClean="0"/>
              <a:t>Este utiliza como referencia varios sistemas existentes de diferentes países. Ahora está disponible para su adopción por las autoridades competentes alrededor del mundo</a:t>
            </a:r>
          </a:p>
          <a:p>
            <a:pPr eaLnBrk="1" hangingPunct="1">
              <a:buFont typeface="Wingdings" pitchFamily="2" charset="2"/>
              <a:buNone/>
            </a:pPr>
            <a:endParaRPr lang="es-PR" sz="2400" dirty="0" smtClean="0"/>
          </a:p>
          <a:p>
            <a:pPr eaLnBrk="1" hangingPunct="1">
              <a:buFontTx/>
              <a:buChar char="•"/>
            </a:pPr>
            <a:r>
              <a:rPr lang="es-PR" sz="2400" dirty="0" smtClean="0"/>
              <a:t>OSHA usará como referencia la Revisión 3 del SGA para la Regla propuesta de Comunicación de Peligros</a:t>
            </a:r>
          </a:p>
        </p:txBody>
      </p:sp>
      <p:pic>
        <p:nvPicPr>
          <p:cNvPr id="30724" name="Picture 5" descr="http://www.unece.org/uploads/pics/dg_ghs4_lg.jpg" title="Picture of Globally Harmonized System of Classification and Labelling of Chemicals logo"/>
          <p:cNvPicPr>
            <a:picLocks noChangeAspect="1" noChangeArrowheads="1"/>
          </p:cNvPicPr>
          <p:nvPr/>
        </p:nvPicPr>
        <p:blipFill>
          <a:blip r:embed="rId3" cstate="print"/>
          <a:srcRect/>
          <a:stretch>
            <a:fillRect/>
          </a:stretch>
        </p:blipFill>
        <p:spPr bwMode="auto">
          <a:xfrm>
            <a:off x="7467600" y="2057400"/>
            <a:ext cx="1371600"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685800" y="152400"/>
            <a:ext cx="8229600" cy="795337"/>
          </a:xfrm>
          <a:prstGeom prst="rect">
            <a:avLst/>
          </a:prstGeom>
        </p:spPr>
        <p:txBody>
          <a:bodyPr/>
          <a:lstStyle/>
          <a:p>
            <a:pPr algn="r" eaLnBrk="1" hangingPunct="1">
              <a:defRPr/>
            </a:pPr>
            <a:r>
              <a:rPr lang="es-PR" dirty="0" smtClean="0">
                <a:effectLst/>
              </a:rPr>
              <a:t>Ejercicio de Pictogramas </a:t>
            </a:r>
          </a:p>
        </p:txBody>
      </p:sp>
      <p:sp>
        <p:nvSpPr>
          <p:cNvPr id="179203" name="Rectangle 3"/>
          <p:cNvSpPr>
            <a:spLocks noGrp="1"/>
          </p:cNvSpPr>
          <p:nvPr>
            <p:ph type="body" idx="4294967295"/>
          </p:nvPr>
        </p:nvSpPr>
        <p:spPr>
          <a:xfrm>
            <a:off x="457200" y="1371600"/>
            <a:ext cx="8153400" cy="5026025"/>
          </a:xfrm>
          <a:prstGeom prst="rect">
            <a:avLst/>
          </a:prstGeom>
        </p:spPr>
        <p:txBody>
          <a:bodyPr/>
          <a:lstStyle/>
          <a:p>
            <a:pPr eaLnBrk="1" hangingPunct="1">
              <a:lnSpc>
                <a:spcPct val="80000"/>
              </a:lnSpc>
              <a:buFont typeface="Wingdings" pitchFamily="2" charset="2"/>
              <a:buNone/>
            </a:pPr>
            <a:r>
              <a:rPr lang="es-PR" sz="2400" smtClean="0"/>
              <a:t>Determine que pictograma debe ser usado para los siguientes químicos basados en la información suministrada. </a:t>
            </a:r>
          </a:p>
          <a:p>
            <a:pPr eaLnBrk="1" hangingPunct="1">
              <a:lnSpc>
                <a:spcPct val="80000"/>
              </a:lnSpc>
              <a:buFont typeface="Wingdings" pitchFamily="2" charset="2"/>
              <a:buNone/>
            </a:pPr>
            <a:endParaRPr lang="es-PR" sz="2400" smtClean="0"/>
          </a:p>
          <a:p>
            <a:pPr eaLnBrk="1" hangingPunct="1">
              <a:lnSpc>
                <a:spcPct val="80000"/>
              </a:lnSpc>
            </a:pPr>
            <a:r>
              <a:rPr lang="es-PR" sz="2400" smtClean="0"/>
              <a:t>Material extremadamente tóxico para los humanos</a:t>
            </a:r>
          </a:p>
          <a:p>
            <a:pPr eaLnBrk="1" hangingPunct="1">
              <a:lnSpc>
                <a:spcPct val="80000"/>
              </a:lnSpc>
            </a:pPr>
            <a:endParaRPr lang="es-PR" sz="2400" smtClean="0"/>
          </a:p>
          <a:p>
            <a:pPr eaLnBrk="1" hangingPunct="1">
              <a:lnSpc>
                <a:spcPct val="80000"/>
              </a:lnSpc>
            </a:pPr>
            <a:endParaRPr lang="es-PR" sz="2400" smtClean="0"/>
          </a:p>
          <a:p>
            <a:pPr eaLnBrk="1" hangingPunct="1">
              <a:lnSpc>
                <a:spcPct val="80000"/>
              </a:lnSpc>
            </a:pPr>
            <a:r>
              <a:rPr lang="es-PR" sz="2400" smtClean="0"/>
              <a:t>Mantenga alejado de llamas y chispas</a:t>
            </a:r>
          </a:p>
          <a:p>
            <a:pPr eaLnBrk="1" hangingPunct="1">
              <a:lnSpc>
                <a:spcPct val="80000"/>
              </a:lnSpc>
            </a:pPr>
            <a:endParaRPr lang="es-PR" sz="2400" smtClean="0"/>
          </a:p>
          <a:p>
            <a:pPr eaLnBrk="1" hangingPunct="1">
              <a:lnSpc>
                <a:spcPct val="80000"/>
              </a:lnSpc>
            </a:pPr>
            <a:endParaRPr lang="es-PR" sz="2400" smtClean="0"/>
          </a:p>
          <a:p>
            <a:pPr eaLnBrk="1" hangingPunct="1">
              <a:lnSpc>
                <a:spcPct val="80000"/>
              </a:lnSpc>
            </a:pPr>
            <a:r>
              <a:rPr lang="es-PR" sz="2400" smtClean="0"/>
              <a:t>Corrosivo al Metal </a:t>
            </a:r>
          </a:p>
          <a:p>
            <a:pPr eaLnBrk="1" hangingPunct="1">
              <a:lnSpc>
                <a:spcPct val="80000"/>
              </a:lnSpc>
              <a:buFont typeface="Wingdings" pitchFamily="2" charset="2"/>
              <a:buNone/>
            </a:pPr>
            <a:endParaRPr lang="es-PR" sz="2400" smtClean="0"/>
          </a:p>
          <a:p>
            <a:pPr eaLnBrk="1" hangingPunct="1">
              <a:lnSpc>
                <a:spcPct val="80000"/>
              </a:lnSpc>
              <a:buFont typeface="Wingdings" pitchFamily="2" charset="2"/>
              <a:buNone/>
            </a:pPr>
            <a:endParaRPr lang="es-PR" sz="2800" smtClean="0"/>
          </a:p>
          <a:p>
            <a:pPr eaLnBrk="1" hangingPunct="1">
              <a:lnSpc>
                <a:spcPct val="80000"/>
              </a:lnSpc>
            </a:pPr>
            <a:endParaRPr lang="es-PR"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685800" y="152400"/>
            <a:ext cx="8229600" cy="795337"/>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effectLst/>
              </a:rPr>
              <a:t>Ejercicios de peligro</a:t>
            </a:r>
          </a:p>
        </p:txBody>
      </p:sp>
      <p:sp>
        <p:nvSpPr>
          <p:cNvPr id="181251" name="Rectangle 3"/>
          <p:cNvSpPr>
            <a:spLocks noGrp="1"/>
          </p:cNvSpPr>
          <p:nvPr>
            <p:ph type="body" idx="4294967295"/>
          </p:nvPr>
        </p:nvSpPr>
        <p:spPr>
          <a:xfrm>
            <a:off x="457200" y="990600"/>
            <a:ext cx="8153400" cy="5026025"/>
          </a:xfrm>
          <a:prstGeom prst="rect">
            <a:avLst/>
          </a:prstGeom>
        </p:spPr>
        <p:txBody>
          <a:bodyPr/>
          <a:lstStyle/>
          <a:p>
            <a:pPr eaLnBrk="1" hangingPunct="1">
              <a:lnSpc>
                <a:spcPct val="80000"/>
              </a:lnSpc>
              <a:buFont typeface="Wingdings" pitchFamily="2" charset="2"/>
              <a:buNone/>
            </a:pPr>
            <a:r>
              <a:rPr lang="es-PR" sz="2400" dirty="0" smtClean="0"/>
              <a:t>Determine el tipo de indicación de precaución (prevención, respuesta, almacenaje, disposición) de este material, según la información provista:</a:t>
            </a:r>
          </a:p>
          <a:p>
            <a:pPr eaLnBrk="1" hangingPunct="1">
              <a:lnSpc>
                <a:spcPct val="80000"/>
              </a:lnSpc>
            </a:pPr>
            <a:endParaRPr lang="es-PR" sz="2800" dirty="0" smtClean="0"/>
          </a:p>
          <a:p>
            <a:pPr eaLnBrk="1" hangingPunct="1">
              <a:lnSpc>
                <a:spcPct val="80000"/>
              </a:lnSpc>
            </a:pPr>
            <a:r>
              <a:rPr lang="es-PR" sz="2800" dirty="0" smtClean="0"/>
              <a:t>Utilice guantes con aislación para frio</a:t>
            </a:r>
          </a:p>
          <a:p>
            <a:pPr eaLnBrk="1" hangingPunct="1">
              <a:lnSpc>
                <a:spcPct val="80000"/>
              </a:lnSpc>
            </a:pPr>
            <a:endParaRPr lang="es-PR" sz="2800" dirty="0" smtClean="0"/>
          </a:p>
          <a:p>
            <a:pPr eaLnBrk="1" hangingPunct="1">
              <a:lnSpc>
                <a:spcPct val="80000"/>
              </a:lnSpc>
            </a:pPr>
            <a:r>
              <a:rPr lang="es-PR" sz="2800" dirty="0" smtClean="0"/>
              <a:t>Disponga del contenido de acuerdo a la regulación local</a:t>
            </a:r>
          </a:p>
          <a:p>
            <a:pPr eaLnBrk="1" hangingPunct="1">
              <a:lnSpc>
                <a:spcPct val="80000"/>
              </a:lnSpc>
            </a:pPr>
            <a:endParaRPr lang="es-PR" sz="2800" dirty="0" smtClean="0"/>
          </a:p>
          <a:p>
            <a:pPr eaLnBrk="1" hangingPunct="1">
              <a:lnSpc>
                <a:spcPct val="80000"/>
              </a:lnSpc>
            </a:pPr>
            <a:r>
              <a:rPr lang="es-PR" sz="2800" dirty="0" smtClean="0"/>
              <a:t>Si ocurre exposición: llame al centro de envenenamiento o a un medico</a:t>
            </a:r>
          </a:p>
          <a:p>
            <a:pPr eaLnBrk="1" hangingPunct="1">
              <a:lnSpc>
                <a:spcPct val="80000"/>
              </a:lnSpc>
            </a:pPr>
            <a:endParaRPr lang="es-PR" sz="2800" dirty="0" smtClean="0"/>
          </a:p>
          <a:p>
            <a:pPr eaLnBrk="1" hangingPunct="1">
              <a:lnSpc>
                <a:spcPct val="80000"/>
              </a:lnSpc>
            </a:pPr>
            <a:r>
              <a:rPr lang="es-PR" sz="2800" dirty="0" smtClean="0"/>
              <a:t>Almacene bajo llave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s-PR" dirty="0" smtClean="0"/>
              <a:t>Ejercicios de Etiquetas</a:t>
            </a:r>
            <a:endParaRPr lang="es-PR" dirty="0"/>
          </a:p>
        </p:txBody>
      </p:sp>
      <p:sp>
        <p:nvSpPr>
          <p:cNvPr id="183298" name="Content Placeholder 2"/>
          <p:cNvSpPr>
            <a:spLocks noGrp="1"/>
          </p:cNvSpPr>
          <p:nvPr>
            <p:ph idx="1"/>
          </p:nvPr>
        </p:nvSpPr>
        <p:spPr/>
        <p:txBody>
          <a:bodyPr/>
          <a:lstStyle/>
          <a:p>
            <a:pPr eaLnBrk="1" hangingPunct="1"/>
            <a:r>
              <a:rPr lang="es-PR" smtClean="0"/>
              <a:t>Con la información proporcionada en el apéndice C complete los siguientes elementos en la etiqueta</a:t>
            </a:r>
          </a:p>
          <a:p>
            <a:pPr eaLnBrk="1" hangingPunct="1"/>
            <a:endParaRPr lang="es-PR" smtClean="0"/>
          </a:p>
          <a:p>
            <a:pPr lvl="1" eaLnBrk="1" hangingPunct="1"/>
            <a:r>
              <a:rPr lang="es-PR" smtClean="0"/>
              <a:t>Pictograma	</a:t>
            </a:r>
          </a:p>
          <a:p>
            <a:pPr lvl="1" eaLnBrk="1" hangingPunct="1"/>
            <a:r>
              <a:rPr lang="es-PR" smtClean="0"/>
              <a:t>Palabras de advertencia</a:t>
            </a:r>
          </a:p>
          <a:p>
            <a:pPr lvl="1" eaLnBrk="1" hangingPunct="1"/>
            <a:r>
              <a:rPr lang="es-PR" smtClean="0"/>
              <a:t>Indicaciones de peligro</a:t>
            </a:r>
          </a:p>
          <a:p>
            <a:pPr lvl="1" eaLnBrk="1" hangingPunct="1"/>
            <a:r>
              <a:rPr lang="es-PR" smtClean="0"/>
              <a:t>Indicaciones de precaución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s-PR" dirty="0" smtClean="0"/>
              <a:t>Ejercicio de Hoja de Datos</a:t>
            </a:r>
            <a:endParaRPr lang="es-PR" dirty="0"/>
          </a:p>
        </p:txBody>
      </p:sp>
      <p:sp>
        <p:nvSpPr>
          <p:cNvPr id="185346" name="Content Placeholder 2"/>
          <p:cNvSpPr>
            <a:spLocks noGrp="1"/>
          </p:cNvSpPr>
          <p:nvPr>
            <p:ph idx="1"/>
          </p:nvPr>
        </p:nvSpPr>
        <p:spPr/>
        <p:txBody>
          <a:bodyPr/>
          <a:lstStyle/>
          <a:p>
            <a:r>
              <a:rPr lang="es-PR" smtClean="0"/>
              <a:t>Usando la Hoja de los Datos de Seguridad, identifique en qué sección de se pueden encontrar la  siguiente información:</a:t>
            </a:r>
          </a:p>
          <a:p>
            <a:pPr lvl="1"/>
            <a:r>
              <a:rPr lang="es-PR" smtClean="0"/>
              <a:t>Efectos a la salud en caso de exposición</a:t>
            </a:r>
          </a:p>
          <a:p>
            <a:pPr lvl="1"/>
            <a:r>
              <a:rPr lang="es-PR" smtClean="0"/>
              <a:t>Inflamabilidad de los materiales</a:t>
            </a:r>
          </a:p>
          <a:p>
            <a:pPr lvl="1"/>
            <a:r>
              <a:rPr lang="es-PR" smtClean="0"/>
              <a:t>Precauciones para el almacenamiento</a:t>
            </a:r>
          </a:p>
          <a:p>
            <a:pPr lvl="1"/>
            <a:r>
              <a:rPr lang="es-PR" smtClean="0"/>
              <a:t>La toxicidad del material</a:t>
            </a:r>
          </a:p>
          <a:p>
            <a:pPr lvl="1"/>
            <a:r>
              <a:rPr lang="es-PR" smtClean="0"/>
              <a:t>Identidad del material</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6"/>
          <p:cNvSpPr>
            <a:spLocks noGrp="1" noChangeArrowheads="1"/>
          </p:cNvSpPr>
          <p:nvPr>
            <p:ph type="sldNum" sz="quarter" idx="4294967295"/>
          </p:nvPr>
        </p:nvSpPr>
        <p:spPr>
          <a:xfrm>
            <a:off x="6553200" y="6400800"/>
            <a:ext cx="2133600" cy="320675"/>
          </a:xfrm>
          <a:prstGeom prst="rect">
            <a:avLst/>
          </a:prstGeom>
          <a:noFill/>
        </p:spPr>
        <p:txBody>
          <a:bodyPr/>
          <a:lstStyle/>
          <a:p>
            <a:fld id="{17262063-1486-4CFF-B8C5-A41F095EA76D}" type="slidenum">
              <a:rPr lang="en-US" smtClean="0"/>
              <a:pPr/>
              <a:t>84</a:t>
            </a:fld>
            <a:endParaRPr lang="en-US" smtClean="0"/>
          </a:p>
        </p:txBody>
      </p:sp>
      <p:sp>
        <p:nvSpPr>
          <p:cNvPr id="77826" name="Rectangle 3"/>
          <p:cNvSpPr>
            <a:spLocks noGrp="1" noChangeArrowheads="1"/>
          </p:cNvSpPr>
          <p:nvPr>
            <p:ph type="ctrTitle"/>
          </p:nvPr>
        </p:nvSpPr>
        <p:spPr>
          <a:xfrm>
            <a:off x="304800" y="1600200"/>
            <a:ext cx="8458200" cy="1241425"/>
          </a:xfrm>
        </p:spPr>
        <p:txBody>
          <a:bodyPr/>
          <a:lstStyle/>
          <a:p>
            <a:pPr eaLnBrk="1" hangingPunct="1">
              <a:defRPr/>
            </a:pPr>
            <a:r>
              <a:rPr lang="es-PR" sz="3200" dirty="0" smtClean="0"/>
              <a:t> Cambios Propuestos para </a:t>
            </a:r>
            <a:r>
              <a:rPr lang="es-PR" sz="3200" dirty="0" smtClean="0">
                <a:solidFill>
                  <a:schemeClr val="bg1"/>
                </a:solidFill>
              </a:rPr>
              <a:t>HCS</a:t>
            </a:r>
            <a:r>
              <a:rPr lang="es-PR" sz="3200" dirty="0" smtClean="0">
                <a:solidFill>
                  <a:srgbClr val="FF0000"/>
                </a:solidFill>
              </a:rPr>
              <a:t> </a:t>
            </a:r>
          </a:p>
        </p:txBody>
      </p:sp>
      <p:sp>
        <p:nvSpPr>
          <p:cNvPr id="187395" name="Rectangle 5"/>
          <p:cNvSpPr>
            <a:spLocks noGrp="1" noChangeArrowheads="1"/>
          </p:cNvSpPr>
          <p:nvPr>
            <p:ph type="subTitle" idx="1"/>
          </p:nvPr>
        </p:nvSpPr>
        <p:spPr>
          <a:xfrm>
            <a:off x="2895600" y="3429000"/>
            <a:ext cx="5791200" cy="609600"/>
          </a:xfrm>
        </p:spPr>
        <p:txBody>
          <a:bodyPr/>
          <a:lstStyle/>
          <a:p>
            <a:pPr eaLnBrk="1" hangingPunct="1"/>
            <a:r>
              <a:rPr lang="es-PR" smtClean="0"/>
              <a:t>Lo viejo vs lo nuevo….</a:t>
            </a:r>
          </a:p>
        </p:txBody>
      </p:sp>
      <p:pic>
        <p:nvPicPr>
          <p:cNvPr id="187396" name="Picture 2" descr="http://ts4.mm.bing.net/images/thumbnail.aspx?q=1503261830475&amp;id=b3c19703399da43f14170b3af1da8e15&amp;url=http%3a%2f%2fi696.photobucket.com%2falbums%2fvv323%2fphotosquidhome%2fwriting%2fediting.jpg" title="Decorative picture"/>
          <p:cNvPicPr>
            <a:picLocks noChangeAspect="1" noChangeArrowheads="1"/>
          </p:cNvPicPr>
          <p:nvPr/>
        </p:nvPicPr>
        <p:blipFill>
          <a:blip r:embed="rId3" cstate="print"/>
          <a:srcRect/>
          <a:stretch>
            <a:fillRect/>
          </a:stretch>
        </p:blipFill>
        <p:spPr bwMode="auto">
          <a:xfrm>
            <a:off x="5105400" y="4724400"/>
            <a:ext cx="28575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Number Placeholder 5"/>
          <p:cNvSpPr>
            <a:spLocks noGrp="1"/>
          </p:cNvSpPr>
          <p:nvPr>
            <p:ph type="sldNum" sz="quarter" idx="4294967295"/>
          </p:nvPr>
        </p:nvSpPr>
        <p:spPr>
          <a:xfrm>
            <a:off x="6553200" y="6521450"/>
            <a:ext cx="2133600" cy="244475"/>
          </a:xfrm>
          <a:prstGeom prst="rect">
            <a:avLst/>
          </a:prstGeom>
          <a:noFill/>
        </p:spPr>
        <p:txBody>
          <a:bodyPr/>
          <a:lstStyle/>
          <a:p>
            <a:fld id="{D71A956F-69AC-46AE-96F2-A5343AB97FB6}" type="slidenum">
              <a:rPr lang="en-US" smtClean="0"/>
              <a:pPr/>
              <a:t>85</a:t>
            </a:fld>
            <a:endParaRPr lang="en-US" smtClean="0"/>
          </a:p>
        </p:txBody>
      </p:sp>
      <p:sp>
        <p:nvSpPr>
          <p:cNvPr id="2" name="Title 1"/>
          <p:cNvSpPr>
            <a:spLocks noGrp="1"/>
          </p:cNvSpPr>
          <p:nvPr>
            <p:ph type="title"/>
          </p:nvPr>
        </p:nvSpPr>
        <p:spPr>
          <a:xfrm>
            <a:off x="1447800" y="228600"/>
            <a:ext cx="6858000" cy="533400"/>
          </a:xfrm>
        </p:spPr>
        <p:txBody>
          <a:bodyPr/>
          <a:lstStyle/>
          <a:p>
            <a:pPr algn="r" eaLnBrk="1" hangingPunct="1">
              <a:defRPr/>
            </a:pPr>
            <a:r>
              <a:rPr lang="es-PR" dirty="0" smtClean="0"/>
              <a:t>Regla actual </a:t>
            </a:r>
            <a:endParaRPr lang="es-PR" dirty="0"/>
          </a:p>
        </p:txBody>
      </p:sp>
      <p:sp>
        <p:nvSpPr>
          <p:cNvPr id="189443" name="Content Placeholder 2"/>
          <p:cNvSpPr>
            <a:spLocks noGrp="1"/>
          </p:cNvSpPr>
          <p:nvPr>
            <p:ph idx="1"/>
          </p:nvPr>
        </p:nvSpPr>
        <p:spPr/>
        <p:txBody>
          <a:bodyPr/>
          <a:lstStyle/>
          <a:p>
            <a:r>
              <a:rPr lang="es-PR" sz="2300" smtClean="0"/>
              <a:t>Regla actual de HAZCOM  </a:t>
            </a:r>
            <a:br>
              <a:rPr lang="es-PR" sz="2300" smtClean="0"/>
            </a:br>
            <a:r>
              <a:rPr lang="es-PR" sz="2300" smtClean="0"/>
              <a:t>(a) Propósito</a:t>
            </a:r>
            <a:br>
              <a:rPr lang="es-PR" sz="2300" smtClean="0"/>
            </a:br>
            <a:r>
              <a:rPr lang="es-PR" sz="2300" smtClean="0"/>
              <a:t>(b) Alcance y aplicación</a:t>
            </a:r>
            <a:br>
              <a:rPr lang="es-PR" sz="2300" smtClean="0"/>
            </a:br>
            <a:r>
              <a:rPr lang="es-PR" sz="2300" smtClean="0"/>
              <a:t>(c) Definiciones</a:t>
            </a:r>
            <a:br>
              <a:rPr lang="es-PR" sz="2300" smtClean="0"/>
            </a:br>
            <a:r>
              <a:rPr lang="es-PR" sz="2300" smtClean="0"/>
              <a:t>(d) Determinación de Peligro</a:t>
            </a:r>
            <a:br>
              <a:rPr lang="es-PR" sz="2300" smtClean="0"/>
            </a:br>
            <a:r>
              <a:rPr lang="es-PR" sz="2300" smtClean="0"/>
              <a:t>(e) Programa Escrito de Comunicación de Peligros</a:t>
            </a:r>
          </a:p>
          <a:p>
            <a:pPr>
              <a:buFont typeface="Wingdings" pitchFamily="2" charset="2"/>
              <a:buNone/>
            </a:pPr>
            <a:r>
              <a:rPr lang="es-PR" sz="2300" smtClean="0"/>
              <a:t>	f) Etiquetas y Otras Formas de Advertencia</a:t>
            </a:r>
            <a:br>
              <a:rPr lang="es-PR" sz="2300" smtClean="0"/>
            </a:br>
            <a:r>
              <a:rPr lang="es-PR" sz="2300" smtClean="0"/>
              <a:t>(g) Hojas de Seguridad</a:t>
            </a:r>
            <a:br>
              <a:rPr lang="es-PR" sz="2300" smtClean="0"/>
            </a:br>
            <a:r>
              <a:rPr lang="es-PR" sz="2300" smtClean="0"/>
              <a:t>(h) Información al empleado y la capacitación</a:t>
            </a:r>
            <a:br>
              <a:rPr lang="es-PR" sz="2300" smtClean="0"/>
            </a:br>
            <a:r>
              <a:rPr lang="es-PR" sz="2300" smtClean="0"/>
              <a:t>(i)  Secretos comerciales</a:t>
            </a:r>
            <a:br>
              <a:rPr lang="es-PR" sz="2300" smtClean="0"/>
            </a:br>
            <a:r>
              <a:rPr lang="es-PR" sz="2300" smtClean="0"/>
              <a:t>(j) Fechas de vigencia</a:t>
            </a:r>
            <a:br>
              <a:rPr lang="es-PR" sz="2300" smtClean="0"/>
            </a:br>
            <a:r>
              <a:rPr lang="es-PR" sz="2300" smtClean="0"/>
              <a:t>     Apéndices A - 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eaLnBrk="1" hangingPunct="1">
              <a:defRPr/>
            </a:pPr>
            <a:r>
              <a:rPr lang="es-PR" dirty="0" smtClean="0"/>
              <a:t>Regla </a:t>
            </a:r>
            <a:r>
              <a:rPr lang="es-PR" dirty="0" smtClean="0"/>
              <a:t>actual  </a:t>
            </a:r>
            <a:endParaRPr lang="es-PR" dirty="0"/>
          </a:p>
        </p:txBody>
      </p:sp>
      <p:sp>
        <p:nvSpPr>
          <p:cNvPr id="191491" name="Content Placeholder 2"/>
          <p:cNvSpPr>
            <a:spLocks noGrp="1"/>
          </p:cNvSpPr>
          <p:nvPr>
            <p:ph idx="1"/>
          </p:nvPr>
        </p:nvSpPr>
        <p:spPr>
          <a:xfrm>
            <a:off x="457200" y="914400"/>
            <a:ext cx="8229600" cy="5026025"/>
          </a:xfrm>
        </p:spPr>
        <p:txBody>
          <a:bodyPr/>
          <a:lstStyle/>
          <a:p>
            <a:r>
              <a:rPr lang="es-PR" sz="2400" dirty="0" smtClean="0"/>
              <a:t>Apéndices</a:t>
            </a:r>
            <a:br>
              <a:rPr lang="es-PR" sz="2400" dirty="0" smtClean="0"/>
            </a:br>
            <a:r>
              <a:rPr lang="es-PR" sz="2400" dirty="0" smtClean="0"/>
              <a:t>Apéndice A (obligatorio) – Definición de los peligros a la  salud </a:t>
            </a:r>
            <a:br>
              <a:rPr lang="es-PR" sz="2400" dirty="0" smtClean="0"/>
            </a:br>
            <a:r>
              <a:rPr lang="es-PR" sz="2400" dirty="0" smtClean="0"/>
              <a:t/>
            </a:r>
            <a:br>
              <a:rPr lang="es-PR" sz="2400" dirty="0" smtClean="0"/>
            </a:br>
            <a:r>
              <a:rPr lang="es-PR" sz="2400" dirty="0" smtClean="0"/>
              <a:t>Apéndice B (obligatorio) - Determinación de peligro</a:t>
            </a:r>
            <a:br>
              <a:rPr lang="es-PR" sz="2400" dirty="0" smtClean="0"/>
            </a:br>
            <a:r>
              <a:rPr lang="es-PR" sz="2400" dirty="0" smtClean="0"/>
              <a:t/>
            </a:r>
            <a:br>
              <a:rPr lang="es-PR" sz="2400" dirty="0" smtClean="0"/>
            </a:br>
            <a:r>
              <a:rPr lang="es-PR" sz="2400" dirty="0" smtClean="0"/>
              <a:t>Apéndice C (de asesoramiento) - Fuentes de información [eliminado 1996]</a:t>
            </a:r>
            <a:br>
              <a:rPr lang="es-PR" sz="2400" dirty="0" smtClean="0"/>
            </a:br>
            <a:r>
              <a:rPr lang="es-PR" sz="2400" dirty="0" smtClean="0"/>
              <a:t/>
            </a:r>
            <a:br>
              <a:rPr lang="es-PR" sz="2400" dirty="0" smtClean="0"/>
            </a:br>
            <a:r>
              <a:rPr lang="es-PR" sz="2400" dirty="0" smtClean="0"/>
              <a:t>Apéndice D (obligatorio) – definición de información  propietaria</a:t>
            </a:r>
            <a:br>
              <a:rPr lang="es-PR" sz="2400" dirty="0" smtClean="0"/>
            </a:br>
            <a:r>
              <a:rPr lang="es-PR" sz="2400" dirty="0" smtClean="0"/>
              <a:t/>
            </a:r>
            <a:br>
              <a:rPr lang="es-PR" sz="2400" dirty="0" smtClean="0"/>
            </a:br>
            <a:r>
              <a:rPr lang="es-PR" sz="2400" dirty="0" smtClean="0"/>
              <a:t>Apéndice E (de asesoramiento) - Cumplimiento de las directrices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Number Placeholder 5"/>
          <p:cNvSpPr>
            <a:spLocks noGrp="1"/>
          </p:cNvSpPr>
          <p:nvPr>
            <p:ph type="sldNum" sz="quarter" idx="4294967295"/>
          </p:nvPr>
        </p:nvSpPr>
        <p:spPr>
          <a:xfrm>
            <a:off x="6553200" y="6521450"/>
            <a:ext cx="2133600" cy="244475"/>
          </a:xfrm>
          <a:prstGeom prst="rect">
            <a:avLst/>
          </a:prstGeom>
          <a:noFill/>
        </p:spPr>
        <p:txBody>
          <a:bodyPr/>
          <a:lstStyle/>
          <a:p>
            <a:fld id="{7D275707-FEE0-4758-A367-3BC13F3933C8}" type="slidenum">
              <a:rPr lang="en-US" smtClean="0"/>
              <a:pPr/>
              <a:t>87</a:t>
            </a:fld>
            <a:endParaRPr lang="en-US" smtClean="0"/>
          </a:p>
        </p:txBody>
      </p:sp>
      <p:sp>
        <p:nvSpPr>
          <p:cNvPr id="82946" name="Rectangle 2"/>
          <p:cNvSpPr>
            <a:spLocks noGrp="1" noChangeArrowheads="1"/>
          </p:cNvSpPr>
          <p:nvPr>
            <p:ph type="title"/>
          </p:nvPr>
        </p:nvSpPr>
        <p:spPr>
          <a:xfrm>
            <a:off x="1905000" y="206375"/>
            <a:ext cx="6858000" cy="533400"/>
          </a:xfrm>
        </p:spPr>
        <p:txBody>
          <a:bodyPr/>
          <a:lstStyle/>
          <a:p>
            <a:pPr algn="r" eaLnBrk="1" hangingPunct="1">
              <a:defRPr/>
            </a:pPr>
            <a:r>
              <a:rPr lang="es-PR" dirty="0" smtClean="0"/>
              <a:t>Organización de la Nueva Regla </a:t>
            </a:r>
          </a:p>
        </p:txBody>
      </p:sp>
      <p:sp>
        <p:nvSpPr>
          <p:cNvPr id="193539" name="Rectangle 3"/>
          <p:cNvSpPr>
            <a:spLocks noGrp="1" noChangeArrowheads="1"/>
          </p:cNvSpPr>
          <p:nvPr>
            <p:ph type="body" idx="1"/>
          </p:nvPr>
        </p:nvSpPr>
        <p:spPr>
          <a:xfrm>
            <a:off x="457200" y="1219200"/>
            <a:ext cx="8229600" cy="5026025"/>
          </a:xfrm>
        </p:spPr>
        <p:txBody>
          <a:bodyPr/>
          <a:lstStyle/>
          <a:p>
            <a:pPr>
              <a:buFont typeface="Wingdings" pitchFamily="2" charset="2"/>
              <a:buNone/>
            </a:pPr>
            <a:r>
              <a:rPr lang="es-PR" sz="2800" dirty="0" smtClean="0"/>
              <a:t>	</a:t>
            </a:r>
            <a:r>
              <a:rPr lang="es-PR" sz="2600" dirty="0" smtClean="0"/>
              <a:t>(a) Propósito</a:t>
            </a:r>
            <a:br>
              <a:rPr lang="es-PR" sz="2600" dirty="0" smtClean="0"/>
            </a:br>
            <a:r>
              <a:rPr lang="es-PR" sz="2600" dirty="0" smtClean="0"/>
              <a:t>(b) Alcance y aplicación</a:t>
            </a:r>
            <a:br>
              <a:rPr lang="es-PR" sz="2600" dirty="0" smtClean="0"/>
            </a:br>
            <a:r>
              <a:rPr lang="es-PR" sz="2600" dirty="0" smtClean="0"/>
              <a:t>(c) Definiciones</a:t>
            </a:r>
            <a:br>
              <a:rPr lang="es-PR" sz="2600" dirty="0" smtClean="0"/>
            </a:br>
            <a:r>
              <a:rPr lang="es-PR" sz="2600" b="1" dirty="0" smtClean="0"/>
              <a:t>(d) Clasificación de peligro</a:t>
            </a:r>
            <a:r>
              <a:rPr lang="es-PR" sz="2600" dirty="0" smtClean="0"/>
              <a:t/>
            </a:r>
            <a:br>
              <a:rPr lang="es-PR" sz="2600" dirty="0" smtClean="0"/>
            </a:br>
            <a:r>
              <a:rPr lang="es-PR" sz="2600" b="1" dirty="0" smtClean="0"/>
              <a:t>(e) Programa  Escrito de Comunicación de peligros</a:t>
            </a:r>
            <a:br>
              <a:rPr lang="es-PR" sz="2600" b="1" dirty="0" smtClean="0"/>
            </a:br>
            <a:r>
              <a:rPr lang="es-PR" sz="2600" b="1" dirty="0" smtClean="0"/>
              <a:t>(f) Etiquetas y Otras Formas de Advertencia</a:t>
            </a:r>
            <a:br>
              <a:rPr lang="es-PR" sz="2600" b="1" dirty="0" smtClean="0"/>
            </a:br>
            <a:r>
              <a:rPr lang="es-PR" sz="2600" b="1" dirty="0" smtClean="0"/>
              <a:t>(g) Hoja de datos de seguridad </a:t>
            </a:r>
            <a:r>
              <a:rPr lang="es-PR" sz="2600" dirty="0" smtClean="0"/>
              <a:t/>
            </a:r>
            <a:br>
              <a:rPr lang="es-PR" sz="2600" dirty="0" smtClean="0"/>
            </a:br>
            <a:r>
              <a:rPr lang="es-PR" sz="2600" b="1" dirty="0" smtClean="0"/>
              <a:t>(h) Información al empleado y la capacitación</a:t>
            </a:r>
            <a:r>
              <a:rPr lang="es-PR" sz="2600" dirty="0" smtClean="0"/>
              <a:t/>
            </a:r>
            <a:br>
              <a:rPr lang="es-PR" sz="2600" dirty="0" smtClean="0"/>
            </a:br>
            <a:r>
              <a:rPr lang="es-PR" sz="2600" dirty="0" smtClean="0"/>
              <a:t>(i) Secretos comerciales</a:t>
            </a:r>
            <a:br>
              <a:rPr lang="es-PR" sz="2600" dirty="0" smtClean="0"/>
            </a:br>
            <a:r>
              <a:rPr lang="es-PR" sz="2600" dirty="0" smtClean="0"/>
              <a:t>(j) Fechas de vigencia</a:t>
            </a:r>
            <a:br>
              <a:rPr lang="es-PR" sz="2600" dirty="0" smtClean="0"/>
            </a:br>
            <a:r>
              <a:rPr lang="es-PR" sz="2600" dirty="0" smtClean="0"/>
              <a:t>     Apéndices A - F</a:t>
            </a:r>
          </a:p>
          <a:p>
            <a:pPr eaLnBrk="1" hangingPunct="1">
              <a:lnSpc>
                <a:spcPct val="80000"/>
              </a:lnSpc>
            </a:pPr>
            <a:endParaRPr lang="es-PR" sz="2800" b="1"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s-PR" dirty="0" smtClean="0"/>
              <a:t> … nueva regla </a:t>
            </a:r>
            <a:endParaRPr lang="es-PR" dirty="0"/>
          </a:p>
        </p:txBody>
      </p:sp>
      <p:sp>
        <p:nvSpPr>
          <p:cNvPr id="195587" name="Content Placeholder 2"/>
          <p:cNvSpPr>
            <a:spLocks noGrp="1"/>
          </p:cNvSpPr>
          <p:nvPr>
            <p:ph idx="1"/>
          </p:nvPr>
        </p:nvSpPr>
        <p:spPr/>
        <p:txBody>
          <a:bodyPr/>
          <a:lstStyle/>
          <a:p>
            <a:r>
              <a:rPr lang="es-PR" sz="2000" smtClean="0"/>
              <a:t>Apéndices</a:t>
            </a:r>
            <a:br>
              <a:rPr lang="es-PR" sz="2000" smtClean="0"/>
            </a:br>
            <a:r>
              <a:rPr lang="es-PR" sz="2000" smtClean="0"/>
              <a:t>Apéndice A (obligatorio) – Criterios para los peligros a la salud </a:t>
            </a:r>
            <a:br>
              <a:rPr lang="es-PR" sz="2000" smtClean="0"/>
            </a:br>
            <a:r>
              <a:rPr lang="es-PR" sz="2000" smtClean="0"/>
              <a:t/>
            </a:r>
            <a:br>
              <a:rPr lang="es-PR" sz="2000" smtClean="0"/>
            </a:br>
            <a:r>
              <a:rPr lang="es-PR" sz="2000" smtClean="0"/>
              <a:t>Apéndice B (obligatorio) - Criterios de peligros físicos</a:t>
            </a:r>
            <a:br>
              <a:rPr lang="es-PR" sz="2000" smtClean="0"/>
            </a:br>
            <a:r>
              <a:rPr lang="es-PR" sz="2000" smtClean="0"/>
              <a:t/>
            </a:r>
            <a:br>
              <a:rPr lang="es-PR" sz="2000" smtClean="0"/>
            </a:br>
            <a:r>
              <a:rPr lang="es-PR" sz="2000" smtClean="0"/>
              <a:t>Apéndice C (obligatorio) - Localización de los elementos de etiquetado</a:t>
            </a:r>
            <a:br>
              <a:rPr lang="es-PR" sz="2000" smtClean="0"/>
            </a:br>
            <a:r>
              <a:rPr lang="es-PR" sz="2000" smtClean="0"/>
              <a:t/>
            </a:r>
            <a:br>
              <a:rPr lang="es-PR" sz="2000" smtClean="0"/>
            </a:br>
            <a:r>
              <a:rPr lang="es-PR" sz="2000" smtClean="0"/>
              <a:t>Apéndice D (obligatorio) - Fichas de Datos de Seguridad</a:t>
            </a:r>
            <a:br>
              <a:rPr lang="es-PR" sz="2000" smtClean="0"/>
            </a:br>
            <a:r>
              <a:rPr lang="es-PR" sz="2000" smtClean="0"/>
              <a:t/>
            </a:r>
            <a:br>
              <a:rPr lang="es-PR" sz="2000" smtClean="0"/>
            </a:br>
            <a:r>
              <a:rPr lang="es-PR" sz="2000" smtClean="0"/>
              <a:t>Apéndice F (no obligatorio) - Guía para la Clasificación de Peligros Re: Carcinógeno</a:t>
            </a:r>
            <a:br>
              <a:rPr lang="es-PR" sz="2000" smtClean="0"/>
            </a:br>
            <a:r>
              <a:rPr lang="es-PR" sz="2000" smtClean="0"/>
              <a:t/>
            </a:r>
            <a:br>
              <a:rPr lang="es-PR" sz="2000" smtClean="0"/>
            </a:br>
            <a:r>
              <a:rPr lang="es-PR" sz="2000" smtClean="0"/>
              <a:t>Apéndice E (obligatorio) - Definición de “secreto de negocios”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905000" y="762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effectLst/>
              </a:rPr>
              <a:t>Cambios Propuestos </a:t>
            </a:r>
          </a:p>
        </p:txBody>
      </p:sp>
      <p:sp>
        <p:nvSpPr>
          <p:cNvPr id="197635" name="Rectangle 3"/>
          <p:cNvSpPr>
            <a:spLocks noGrp="1" noChangeArrowheads="1"/>
          </p:cNvSpPr>
          <p:nvPr>
            <p:ph type="body" idx="4294967295"/>
          </p:nvPr>
        </p:nvSpPr>
        <p:spPr>
          <a:xfrm>
            <a:off x="457200" y="762000"/>
            <a:ext cx="8229600" cy="5334000"/>
          </a:xfrm>
          <a:prstGeom prst="rect">
            <a:avLst/>
          </a:prstGeom>
        </p:spPr>
        <p:txBody>
          <a:bodyPr/>
          <a:lstStyle/>
          <a:p>
            <a:pPr eaLnBrk="1" hangingPunct="1">
              <a:lnSpc>
                <a:spcPct val="90000"/>
              </a:lnSpc>
            </a:pPr>
            <a:r>
              <a:rPr lang="es-PR" b="1" i="1" dirty="0" smtClean="0"/>
              <a:t>El marco básico no va a cambiar </a:t>
            </a:r>
          </a:p>
          <a:p>
            <a:pPr lvl="1" eaLnBrk="1" hangingPunct="1">
              <a:lnSpc>
                <a:spcPct val="90000"/>
              </a:lnSpc>
            </a:pPr>
            <a:r>
              <a:rPr lang="es-PR" dirty="0" smtClean="0"/>
              <a:t>El alcance y la aplicación básicamente no han cambiado</a:t>
            </a:r>
          </a:p>
          <a:p>
            <a:pPr lvl="1" eaLnBrk="1" hangingPunct="1">
              <a:lnSpc>
                <a:spcPct val="90000"/>
              </a:lnSpc>
            </a:pPr>
            <a:endParaRPr lang="es-PR" dirty="0" smtClean="0"/>
          </a:p>
          <a:p>
            <a:pPr lvl="1" eaLnBrk="1" hangingPunct="1">
              <a:lnSpc>
                <a:spcPct val="90000"/>
              </a:lnSpc>
            </a:pPr>
            <a:r>
              <a:rPr lang="es-PR" dirty="0" smtClean="0"/>
              <a:t>Un mínimo de cambios a los requisitos del programa escrito, los adiestramientos a los trabajadores, y las disposiciones de secretos de negocio</a:t>
            </a:r>
          </a:p>
          <a:p>
            <a:pPr lvl="1" eaLnBrk="1" hangingPunct="1">
              <a:lnSpc>
                <a:spcPct val="90000"/>
              </a:lnSpc>
            </a:pPr>
            <a:endParaRPr lang="es-PR" dirty="0" smtClean="0"/>
          </a:p>
          <a:p>
            <a:pPr eaLnBrk="1" hangingPunct="1">
              <a:lnSpc>
                <a:spcPct val="90000"/>
              </a:lnSpc>
            </a:pPr>
            <a:r>
              <a:rPr lang="es-PR" dirty="0" smtClean="0"/>
              <a:t> El cambio es de estándar orientado a la ejecución a estándar especifico con criterios estandarizados.</a:t>
            </a:r>
            <a:endParaRPr lang="es-PR"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sldNum" sz="quarter" idx="4294967295"/>
          </p:nvPr>
        </p:nvSpPr>
        <p:spPr>
          <a:xfrm>
            <a:off x="6553200" y="6521450"/>
            <a:ext cx="2133600" cy="244475"/>
          </a:xfrm>
          <a:prstGeom prst="rect">
            <a:avLst/>
          </a:prstGeom>
          <a:noFill/>
        </p:spPr>
        <p:txBody>
          <a:bodyPr/>
          <a:lstStyle/>
          <a:p>
            <a:fld id="{ED39417B-5BF9-419D-A8FB-A3CC63AF7B0B}" type="slidenum">
              <a:rPr lang="en-US" smtClean="0"/>
              <a:pPr/>
              <a:t>9</a:t>
            </a:fld>
            <a:endParaRPr lang="en-US" smtClean="0"/>
          </a:p>
        </p:txBody>
      </p:sp>
      <p:sp>
        <p:nvSpPr>
          <p:cNvPr id="208898" name="Rectangle 2"/>
          <p:cNvSpPr>
            <a:spLocks noGrp="1"/>
          </p:cNvSpPr>
          <p:nvPr>
            <p:ph type="title" idx="4294967295"/>
          </p:nvPr>
        </p:nvSpPr>
        <p:spPr>
          <a:xfrm>
            <a:off x="914400" y="152400"/>
            <a:ext cx="7924800" cy="758825"/>
          </a:xfrm>
          <a:prstGeom prst="rect">
            <a:avLst/>
          </a:prstGeom>
        </p:spPr>
        <p:txBody>
          <a:bodyPr/>
          <a:lstStyle/>
          <a:p>
            <a:pPr algn="r" eaLnBrk="1" hangingPunct="1">
              <a:defRPr/>
            </a:pPr>
            <a:r>
              <a:rPr lang="es-PR" dirty="0" smtClean="0">
                <a:ln w="18415" cmpd="sng">
                  <a:solidFill>
                    <a:sysClr val="windowText" lastClr="000000"/>
                  </a:solidFill>
                  <a:prstDash val="solid"/>
                </a:ln>
                <a:solidFill>
                  <a:sysClr val="windowText" lastClr="000000"/>
                </a:solidFill>
              </a:rPr>
              <a:t>Principios de Armonización</a:t>
            </a:r>
            <a:endParaRPr lang="es-PR" sz="2500" dirty="0" smtClean="0">
              <a:ln w="18415" cmpd="sng">
                <a:solidFill>
                  <a:sysClr val="windowText" lastClr="000000"/>
                </a:solidFill>
                <a:prstDash val="solid"/>
              </a:ln>
              <a:solidFill>
                <a:sysClr val="windowText" lastClr="000000"/>
              </a:solidFill>
            </a:endParaRPr>
          </a:p>
        </p:txBody>
      </p:sp>
      <p:sp>
        <p:nvSpPr>
          <p:cNvPr id="32771" name="Rectangle 3"/>
          <p:cNvSpPr>
            <a:spLocks noGrp="1"/>
          </p:cNvSpPr>
          <p:nvPr>
            <p:ph type="body" idx="4294967295"/>
          </p:nvPr>
        </p:nvSpPr>
        <p:spPr>
          <a:xfrm>
            <a:off x="685800" y="1143000"/>
            <a:ext cx="7848600" cy="5257800"/>
          </a:xfrm>
          <a:prstGeom prst="rect">
            <a:avLst/>
          </a:prstGeom>
        </p:spPr>
        <p:txBody>
          <a:bodyPr/>
          <a:lstStyle/>
          <a:p>
            <a:pPr eaLnBrk="1" hangingPunct="1">
              <a:lnSpc>
                <a:spcPct val="80000"/>
              </a:lnSpc>
              <a:buFontTx/>
              <a:buChar char="o"/>
            </a:pPr>
            <a:r>
              <a:rPr lang="es-PR" smtClean="0"/>
              <a:t>La armonización no debería reducir el nivel de protección.</a:t>
            </a:r>
          </a:p>
          <a:p>
            <a:pPr eaLnBrk="1" hangingPunct="1">
              <a:lnSpc>
                <a:spcPct val="80000"/>
              </a:lnSpc>
              <a:buFontTx/>
              <a:buChar char="o"/>
            </a:pPr>
            <a:endParaRPr lang="es-PR" smtClean="0"/>
          </a:p>
          <a:p>
            <a:pPr eaLnBrk="1" hangingPunct="1">
              <a:lnSpc>
                <a:spcPct val="80000"/>
              </a:lnSpc>
              <a:buFontTx/>
              <a:buChar char="o"/>
            </a:pPr>
            <a:r>
              <a:rPr lang="es-PR" smtClean="0"/>
              <a:t>Requiere cambios en todos los sistemas existentes de etiquetado</a:t>
            </a:r>
          </a:p>
          <a:p>
            <a:pPr eaLnBrk="1" hangingPunct="1">
              <a:lnSpc>
                <a:spcPct val="80000"/>
              </a:lnSpc>
              <a:buFont typeface="Wingdings" pitchFamily="2" charset="2"/>
              <a:buNone/>
            </a:pPr>
            <a:r>
              <a:rPr lang="es-PR" smtClean="0"/>
              <a:t>. </a:t>
            </a:r>
          </a:p>
          <a:p>
            <a:pPr eaLnBrk="1" hangingPunct="1">
              <a:lnSpc>
                <a:spcPct val="80000"/>
              </a:lnSpc>
              <a:buFontTx/>
              <a:buChar char="o"/>
            </a:pPr>
            <a:r>
              <a:rPr lang="es-PR" smtClean="0"/>
              <a:t>El alcance incluye tanto los criterios de clasificación de peligros , como las  herramientas de comunicación de peligros (etiquetas, FDS)</a:t>
            </a:r>
            <a:endParaRPr lang="es-PR" smtClean="0">
              <a:solidFill>
                <a:srgbClr val="C00000"/>
              </a:solidFill>
            </a:endParaRPr>
          </a:p>
          <a:p>
            <a:pPr eaLnBrk="1" hangingPunct="1">
              <a:lnSpc>
                <a:spcPct val="80000"/>
              </a:lnSpc>
              <a:buFontTx/>
              <a:buChar char="o"/>
            </a:pPr>
            <a:endParaRPr lang="es-PR"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s-PR" dirty="0" smtClean="0">
                <a:solidFill>
                  <a:schemeClr val="bg1"/>
                </a:solidFill>
              </a:rPr>
              <a:t>Sección de Comparación </a:t>
            </a:r>
            <a:endParaRPr lang="es-PR" dirty="0">
              <a:solidFill>
                <a:schemeClr val="bg1"/>
              </a:solidFill>
            </a:endParaRPr>
          </a:p>
        </p:txBody>
      </p:sp>
      <p:sp>
        <p:nvSpPr>
          <p:cNvPr id="199682" name="Text Placeholder 2"/>
          <p:cNvSpPr>
            <a:spLocks noGrp="1"/>
          </p:cNvSpPr>
          <p:nvPr>
            <p:ph type="subTitle" idx="1"/>
          </p:nvPr>
        </p:nvSpPr>
        <p:spPr>
          <a:xfrm>
            <a:off x="2667000" y="3429000"/>
            <a:ext cx="6019800" cy="609600"/>
          </a:xfrm>
        </p:spPr>
        <p:txBody>
          <a:bodyPr/>
          <a:lstStyle/>
          <a:p>
            <a:r>
              <a:rPr lang="es-PR" smtClean="0"/>
              <a:t>¿Dónde están los cambios?</a:t>
            </a:r>
          </a:p>
        </p:txBody>
      </p:sp>
    </p:spTree>
  </p:cSld>
  <p:clrMapOvr>
    <a:masterClrMapping/>
  </p:clrMapOvr>
  <p:transition advTm="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81200" y="1524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Propósito</a:t>
            </a:r>
          </a:p>
        </p:txBody>
      </p:sp>
      <p:sp>
        <p:nvSpPr>
          <p:cNvPr id="97284" name="Rectangle 3"/>
          <p:cNvSpPr>
            <a:spLocks noGrp="1" noChangeArrowheads="1"/>
          </p:cNvSpPr>
          <p:nvPr>
            <p:ph type="body" idx="4294967295"/>
          </p:nvPr>
        </p:nvSpPr>
        <p:spPr>
          <a:xfrm>
            <a:off x="381000" y="1219200"/>
            <a:ext cx="8001000" cy="4953000"/>
          </a:xfrm>
          <a:prstGeom prst="rect">
            <a:avLst/>
          </a:prstGeom>
        </p:spPr>
        <p:txBody>
          <a:bodyPr/>
          <a:lstStyle/>
          <a:p>
            <a:pPr eaLnBrk="1" hangingPunct="1">
              <a:lnSpc>
                <a:spcPct val="80000"/>
              </a:lnSpc>
              <a:buFont typeface="Wingdings" pitchFamily="2" charset="2"/>
              <a:buNone/>
              <a:defRPr/>
            </a:pPr>
            <a:endParaRPr lang="es-PR" sz="2800" b="1" dirty="0" smtClean="0"/>
          </a:p>
          <a:p>
            <a:pPr eaLnBrk="1" hangingPunct="1">
              <a:lnSpc>
                <a:spcPct val="80000"/>
              </a:lnSpc>
              <a:defRPr/>
            </a:pPr>
            <a:r>
              <a:rPr lang="es-PR" sz="2800" b="1" dirty="0" smtClean="0"/>
              <a:t>(a)  Propósito </a:t>
            </a:r>
          </a:p>
          <a:p>
            <a:pPr lvl="1">
              <a:defRPr/>
            </a:pPr>
            <a:r>
              <a:rPr lang="es-PR" sz="2400" dirty="0" smtClean="0"/>
              <a:t>La modificación principal de este párrafo es afirmar positivamente que parte del propósito es armonizar  con exigencias internacionales. </a:t>
            </a:r>
          </a:p>
          <a:p>
            <a:pPr lvl="1">
              <a:buFont typeface="Wingdings 2" pitchFamily="18" charset="2"/>
              <a:buNone/>
              <a:defRPr/>
            </a:pPr>
            <a:endParaRPr lang="es-PR" sz="2400" b="1" dirty="0" smtClean="0">
              <a:ea typeface="+mn-ea"/>
              <a:cs typeface="+mn-cs"/>
            </a:endParaRPr>
          </a:p>
          <a:p>
            <a:pPr lvl="1">
              <a:defRPr/>
            </a:pPr>
            <a:r>
              <a:rPr lang="es-PR" sz="2400" b="1" dirty="0" smtClean="0">
                <a:ea typeface="+mn-ea"/>
                <a:cs typeface="+mn-cs"/>
              </a:rPr>
              <a:t>La palabra evaluación se ha sustituido con clasificación para ser consistentes con SGA</a:t>
            </a:r>
            <a:endParaRPr lang="es-PR" sz="2400" b="1" dirty="0" smtClean="0"/>
          </a:p>
          <a:p>
            <a:pPr eaLnBrk="1" hangingPunct="1">
              <a:lnSpc>
                <a:spcPct val="80000"/>
              </a:lnSpc>
              <a:buFont typeface="Wingdings" pitchFamily="2" charset="2"/>
              <a:buNone/>
              <a:defRPr/>
            </a:pPr>
            <a:endParaRPr lang="es-PR"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81200" y="1524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Alcance y Aplicación </a:t>
            </a:r>
          </a:p>
        </p:txBody>
      </p:sp>
      <p:sp>
        <p:nvSpPr>
          <p:cNvPr id="203779" name="Rectangle 3"/>
          <p:cNvSpPr>
            <a:spLocks noGrp="1" noChangeArrowheads="1"/>
          </p:cNvSpPr>
          <p:nvPr>
            <p:ph type="body" idx="4294967295"/>
          </p:nvPr>
        </p:nvSpPr>
        <p:spPr>
          <a:xfrm>
            <a:off x="381000" y="1219200"/>
            <a:ext cx="8001000" cy="4953000"/>
          </a:xfrm>
          <a:prstGeom prst="rect">
            <a:avLst/>
          </a:prstGeom>
        </p:spPr>
        <p:txBody>
          <a:bodyPr/>
          <a:lstStyle/>
          <a:p>
            <a:pPr eaLnBrk="1" hangingPunct="1">
              <a:lnSpc>
                <a:spcPct val="80000"/>
              </a:lnSpc>
              <a:buFont typeface="Wingdings" pitchFamily="2" charset="2"/>
              <a:buNone/>
            </a:pPr>
            <a:endParaRPr lang="es-PR" sz="2800" b="1" smtClean="0"/>
          </a:p>
          <a:p>
            <a:pPr eaLnBrk="1" hangingPunct="1">
              <a:lnSpc>
                <a:spcPct val="80000"/>
              </a:lnSpc>
            </a:pPr>
            <a:r>
              <a:rPr lang="es-PR" sz="2800" b="1" smtClean="0"/>
              <a:t>(b)  Alcance y aplicación </a:t>
            </a:r>
          </a:p>
          <a:p>
            <a:pPr lvl="1" eaLnBrk="1" hangingPunct="1">
              <a:lnSpc>
                <a:spcPct val="80000"/>
              </a:lnSpc>
            </a:pPr>
            <a:endParaRPr lang="es-PR" sz="2400" smtClean="0"/>
          </a:p>
          <a:p>
            <a:pPr lvl="1" eaLnBrk="1" hangingPunct="1">
              <a:lnSpc>
                <a:spcPct val="80000"/>
              </a:lnSpc>
            </a:pPr>
            <a:r>
              <a:rPr lang="es-PR" sz="2400" smtClean="0"/>
              <a:t>No hay cambios sustanciales propuestos, solo se cambiaron los términos para estar acorde con SGA</a:t>
            </a:r>
          </a:p>
          <a:p>
            <a:pPr lvl="2" eaLnBrk="1" hangingPunct="1">
              <a:lnSpc>
                <a:spcPct val="80000"/>
              </a:lnSpc>
            </a:pPr>
            <a:r>
              <a:rPr lang="es-PR" sz="2000" smtClean="0"/>
              <a:t>La evaluación de los peligros ha sido cambiada a clasificación de peligros</a:t>
            </a:r>
          </a:p>
          <a:p>
            <a:pPr lvl="2" eaLnBrk="1" hangingPunct="1">
              <a:lnSpc>
                <a:spcPct val="80000"/>
              </a:lnSpc>
            </a:pPr>
            <a:r>
              <a:rPr lang="es-PR" sz="2000" smtClean="0"/>
              <a:t>Uso de la palabra clasificar, en lugar de evaluar</a:t>
            </a:r>
          </a:p>
          <a:p>
            <a:pPr lvl="2" eaLnBrk="1" hangingPunct="1">
              <a:lnSpc>
                <a:spcPct val="80000"/>
              </a:lnSpc>
            </a:pPr>
            <a:r>
              <a:rPr lang="es-PR" sz="2000" smtClean="0"/>
              <a:t>MSDS fue cambiado a Ficha de Datos de Seguridad</a:t>
            </a:r>
          </a:p>
          <a:p>
            <a:pPr lvl="2" eaLnBrk="1" hangingPunct="1">
              <a:lnSpc>
                <a:spcPct val="80000"/>
              </a:lnSpc>
            </a:pPr>
            <a:endParaRPr lang="es-PR" sz="2000" smtClean="0"/>
          </a:p>
          <a:p>
            <a:pPr lvl="1" eaLnBrk="1" hangingPunct="1">
              <a:lnSpc>
                <a:spcPct val="80000"/>
              </a:lnSpc>
            </a:pPr>
            <a:r>
              <a:rPr lang="es-PR" sz="2400" b="1" smtClean="0"/>
              <a:t>Eliminación del Apéndice E como referencia</a:t>
            </a:r>
          </a:p>
          <a:p>
            <a:pPr lvl="1" eaLnBrk="1" hangingPunct="1">
              <a:lnSpc>
                <a:spcPct val="80000"/>
              </a:lnSpc>
            </a:pPr>
            <a:endParaRPr lang="es-PR" sz="2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81200" y="152400"/>
            <a:ext cx="6858000" cy="838200"/>
          </a:xfrm>
          <a:prstGeom prst="rect">
            <a:avLst/>
          </a:prstGeom>
        </p:spPr>
        <p:txBody>
          <a:bodyPr/>
          <a:lstStyle/>
          <a:p>
            <a:pPr algn="r" eaLnBrk="1" hangingPunct="1">
              <a:defRPr/>
            </a:pPr>
            <a:r>
              <a:rPr lang="es-PR" dirty="0" smtClean="0">
                <a:ln w="18415" cmpd="sng">
                  <a:solidFill>
                    <a:schemeClr val="tx1"/>
                  </a:solidFill>
                  <a:prstDash val="solid"/>
                </a:ln>
                <a:solidFill>
                  <a:sysClr val="windowText" lastClr="000000"/>
                </a:solidFill>
              </a:rPr>
              <a:t>Definiciones </a:t>
            </a:r>
          </a:p>
        </p:txBody>
      </p:sp>
      <p:sp>
        <p:nvSpPr>
          <p:cNvPr id="97284" name="Rectangle 3"/>
          <p:cNvSpPr>
            <a:spLocks noGrp="1" noChangeArrowheads="1"/>
          </p:cNvSpPr>
          <p:nvPr>
            <p:ph type="body" idx="4294967295"/>
          </p:nvPr>
        </p:nvSpPr>
        <p:spPr>
          <a:xfrm>
            <a:off x="457200" y="1066800"/>
            <a:ext cx="8001000" cy="5105400"/>
          </a:xfrm>
          <a:prstGeom prst="rect">
            <a:avLst/>
          </a:prstGeom>
        </p:spPr>
        <p:txBody>
          <a:bodyPr/>
          <a:lstStyle/>
          <a:p>
            <a:pPr eaLnBrk="1" hangingPunct="1">
              <a:lnSpc>
                <a:spcPct val="80000"/>
              </a:lnSpc>
              <a:buFont typeface="Wingdings" pitchFamily="2" charset="2"/>
              <a:buNone/>
              <a:defRPr/>
            </a:pPr>
            <a:endParaRPr lang="es-PR" sz="2800" b="1" dirty="0" smtClean="0"/>
          </a:p>
          <a:p>
            <a:pPr eaLnBrk="1" hangingPunct="1">
              <a:lnSpc>
                <a:spcPct val="80000"/>
              </a:lnSpc>
              <a:defRPr/>
            </a:pPr>
            <a:r>
              <a:rPr lang="es-PR" sz="2800" b="1" dirty="0" smtClean="0"/>
              <a:t>(c)  Definiciones </a:t>
            </a:r>
            <a:endParaRPr lang="es-PR" sz="2800" dirty="0" smtClean="0"/>
          </a:p>
          <a:p>
            <a:pPr lvl="1" eaLnBrk="1" hangingPunct="1">
              <a:lnSpc>
                <a:spcPct val="80000"/>
              </a:lnSpc>
              <a:defRPr/>
            </a:pPr>
            <a:endParaRPr lang="es-PR" sz="2400" dirty="0" smtClean="0">
              <a:ea typeface="+mn-ea"/>
              <a:cs typeface="+mn-cs"/>
            </a:endParaRPr>
          </a:p>
          <a:p>
            <a:pPr lvl="1" eaLnBrk="1" hangingPunct="1">
              <a:lnSpc>
                <a:spcPct val="80000"/>
              </a:lnSpc>
              <a:defRPr/>
            </a:pPr>
            <a:r>
              <a:rPr lang="es-PR" sz="2400" dirty="0" smtClean="0">
                <a:ea typeface="+mn-ea"/>
                <a:cs typeface="+mn-cs"/>
              </a:rPr>
              <a:t>OSHA cambio varias definiciones así como la forma de utilizar los términos, para ser consistentes con SGA.  </a:t>
            </a:r>
          </a:p>
          <a:p>
            <a:pPr lvl="1" eaLnBrk="1" hangingPunct="1">
              <a:lnSpc>
                <a:spcPct val="80000"/>
              </a:lnSpc>
              <a:defRPr/>
            </a:pPr>
            <a:endParaRPr lang="es-PR" sz="2400" dirty="0" smtClean="0">
              <a:ea typeface="+mn-ea"/>
              <a:cs typeface="+mn-cs"/>
            </a:endParaRPr>
          </a:p>
          <a:p>
            <a:pPr lvl="1" eaLnBrk="1" hangingPunct="1">
              <a:lnSpc>
                <a:spcPct val="80000"/>
              </a:lnSpc>
              <a:defRPr/>
            </a:pPr>
            <a:endParaRPr lang="es-PR" sz="2400" dirty="0" smtClean="0">
              <a:ea typeface="+mn-ea"/>
              <a:cs typeface="+mn-cs"/>
            </a:endParaRPr>
          </a:p>
          <a:p>
            <a:pPr lvl="1" eaLnBrk="1" hangingPunct="1">
              <a:lnSpc>
                <a:spcPct val="80000"/>
              </a:lnSpc>
              <a:defRPr/>
            </a:pPr>
            <a:r>
              <a:rPr lang="es-PR" sz="2400" b="1" dirty="0" smtClean="0">
                <a:ea typeface="+mn-ea"/>
                <a:cs typeface="+mn-cs"/>
              </a:rPr>
              <a:t>Los términos removidos de esta sección son en términos generales, primordialmente relevantes para el proceso de clasificación de peligros definidos en el Apéndice A ( Peligros a la salud) y B (Peligros Físicos)</a:t>
            </a:r>
            <a:endParaRPr lang="es-PR" sz="2400" b="1"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slide title definitions health hazards"/>
          <p:cNvSpPr txBox="1">
            <a:spLocks/>
          </p:cNvSpPr>
          <p:nvPr/>
        </p:nvSpPr>
        <p:spPr bwMode="gray">
          <a:xfrm>
            <a:off x="838200" y="228600"/>
            <a:ext cx="8089900" cy="609600"/>
          </a:xfrm>
          <a:prstGeom prst="rect">
            <a:avLst/>
          </a:prstGeom>
          <a:noFill/>
          <a:ln w="9525">
            <a:noFill/>
            <a:miter lim="800000"/>
            <a:headEnd/>
            <a:tailEnd/>
          </a:ln>
          <a:effectLst/>
        </p:spPr>
        <p:txBody>
          <a:bodyPr anchor="ctr"/>
          <a:lstStyle/>
          <a:p>
            <a:pPr algn="r">
              <a:defRPr/>
            </a:pPr>
            <a:endParaRPr lang="es-PR" sz="3600" kern="0" dirty="0">
              <a:ln w="18415" cmpd="sng">
                <a:solidFill>
                  <a:schemeClr val="tx1"/>
                </a:solidFill>
                <a:prstDash val="solid"/>
              </a:ln>
              <a:solidFill>
                <a:sysClr val="windowText" lastClr="000000"/>
              </a:solidFill>
              <a:latin typeface="+mj-lt"/>
              <a:ea typeface="+mj-ea"/>
              <a:cs typeface="+mj-cs"/>
            </a:endParaRPr>
          </a:p>
        </p:txBody>
      </p:sp>
      <p:sp>
        <p:nvSpPr>
          <p:cNvPr id="4" name="Rectangle 3"/>
          <p:cNvSpPr txBox="1">
            <a:spLocks/>
          </p:cNvSpPr>
          <p:nvPr/>
        </p:nvSpPr>
        <p:spPr bwMode="gray">
          <a:xfrm>
            <a:off x="685800" y="1447800"/>
            <a:ext cx="7772400" cy="5029200"/>
          </a:xfrm>
          <a:prstGeom prst="rect">
            <a:avLst/>
          </a:prstGeom>
          <a:noFill/>
          <a:ln w="9525">
            <a:noFill/>
            <a:miter lim="800000"/>
            <a:headEnd/>
            <a:tailEnd/>
          </a:ln>
        </p:spPr>
        <p:txBody>
          <a:bodyPr/>
          <a:lstStyle/>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Se asigna el Apéndice A de la regla propuesta a los Peligros a la salud </a:t>
            </a:r>
          </a:p>
          <a:p>
            <a:pPr marL="342900" indent="-342900">
              <a:lnSpc>
                <a:spcPct val="80000"/>
              </a:lnSpc>
              <a:spcBef>
                <a:spcPct val="20000"/>
              </a:spcBef>
              <a:buClr>
                <a:srgbClr val="C00000"/>
              </a:buClr>
              <a:buSzPct val="90000"/>
              <a:buFont typeface="Wingdings" pitchFamily="2" charset="2"/>
              <a:buChar char="ü"/>
              <a:defRPr/>
            </a:pPr>
            <a:endParaRPr lang="es-PR"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El apéndice A comienza con una introducción que incluye información relacionada a los Principios de clasificación del SGA Capitulo 1</a:t>
            </a:r>
          </a:p>
          <a:p>
            <a:pPr marL="342900" indent="-342900">
              <a:lnSpc>
                <a:spcPct val="80000"/>
              </a:lnSpc>
              <a:spcBef>
                <a:spcPct val="20000"/>
              </a:spcBef>
              <a:buClr>
                <a:srgbClr val="C00000"/>
              </a:buClr>
              <a:buSzPct val="90000"/>
              <a:buFont typeface="Wingdings" pitchFamily="2" charset="2"/>
              <a:buChar char="ü"/>
              <a:defRPr/>
            </a:pPr>
            <a:endParaRPr lang="es-PR"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Se discuten definiciones y criterios específicos de clasificación del SGA Capitulo 3 </a:t>
            </a:r>
          </a:p>
        </p:txBody>
      </p:sp>
      <p:sp>
        <p:nvSpPr>
          <p:cNvPr id="6" name="Title 5"/>
          <p:cNvSpPr>
            <a:spLocks noGrp="1"/>
          </p:cNvSpPr>
          <p:nvPr>
            <p:ph type="title"/>
          </p:nvPr>
        </p:nvSpPr>
        <p:spPr/>
        <p:txBody>
          <a:bodyPr/>
          <a:lstStyle/>
          <a:p>
            <a:r>
              <a:rPr lang="es-PR" dirty="0" smtClean="0">
                <a:ln w="18415" cmpd="sng">
                  <a:solidFill>
                    <a:schemeClr val="tx1"/>
                  </a:solidFill>
                  <a:prstDash val="solid"/>
                </a:ln>
              </a:rPr>
              <a:t> </a:t>
            </a:r>
            <a:r>
              <a:rPr lang="es-PR" dirty="0">
                <a:ln w="18415" cmpd="sng">
                  <a:solidFill>
                    <a:schemeClr val="tx1"/>
                  </a:solidFill>
                  <a:prstDash val="solid"/>
                </a:ln>
              </a:rPr>
              <a:t>Definición: Peligro a la salud</a:t>
            </a:r>
            <a:br>
              <a:rPr lang="es-PR" dirty="0">
                <a:ln w="18415" cmpd="sng">
                  <a:solidFill>
                    <a:schemeClr val="tx1"/>
                  </a:solidFill>
                  <a:prstDash val="solid"/>
                </a:ln>
              </a:rPr>
            </a:b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319087" y="76200"/>
            <a:ext cx="8672513" cy="990600"/>
          </a:xfrm>
        </p:spPr>
        <p:txBody>
          <a:bodyPr/>
          <a:lstStyle/>
          <a:p>
            <a:pPr algn="r" eaLnBrk="1" hangingPunct="1">
              <a:defRPr/>
            </a:pPr>
            <a:r>
              <a:rPr lang="es-PR" dirty="0" smtClean="0"/>
              <a:t>Definición de Peligro Físico </a:t>
            </a:r>
          </a:p>
        </p:txBody>
      </p:sp>
      <p:sp>
        <p:nvSpPr>
          <p:cNvPr id="209923" name="Rectangle 3"/>
          <p:cNvSpPr>
            <a:spLocks noGrp="1"/>
          </p:cNvSpPr>
          <p:nvPr>
            <p:ph type="body" idx="1"/>
          </p:nvPr>
        </p:nvSpPr>
        <p:spPr>
          <a:xfrm>
            <a:off x="685800" y="1447800"/>
            <a:ext cx="8137525" cy="4564063"/>
          </a:xfrm>
        </p:spPr>
        <p:txBody>
          <a:bodyPr/>
          <a:lstStyle/>
          <a:p>
            <a:pPr>
              <a:lnSpc>
                <a:spcPct val="80000"/>
              </a:lnSpc>
              <a:buFont typeface="Wingdings" pitchFamily="2" charset="2"/>
              <a:buChar char="ü"/>
            </a:pPr>
            <a:r>
              <a:rPr lang="es-PR" sz="2800" smtClean="0"/>
              <a:t>Se asigna el Apéndice B de las regla propuesta a los peligros físicos </a:t>
            </a:r>
          </a:p>
          <a:p>
            <a:pPr>
              <a:lnSpc>
                <a:spcPct val="80000"/>
              </a:lnSpc>
              <a:buFont typeface="Wingdings" pitchFamily="2" charset="2"/>
              <a:buChar char="ü"/>
            </a:pPr>
            <a:endParaRPr lang="es-PR" sz="2800" smtClean="0"/>
          </a:p>
          <a:p>
            <a:pPr>
              <a:lnSpc>
                <a:spcPct val="80000"/>
              </a:lnSpc>
              <a:buFont typeface="Wingdings" pitchFamily="2" charset="2"/>
              <a:buChar char="ü"/>
            </a:pPr>
            <a:r>
              <a:rPr lang="es-PR" sz="2800" smtClean="0"/>
              <a:t>El apéndice B comienza con una introducción que incluye los Principios de la clasificación del SGA capitulo 2</a:t>
            </a:r>
          </a:p>
          <a:p>
            <a:pPr>
              <a:lnSpc>
                <a:spcPct val="80000"/>
              </a:lnSpc>
              <a:buFont typeface="Wingdings" pitchFamily="2" charset="2"/>
              <a:buChar char="ü"/>
            </a:pPr>
            <a:endParaRPr lang="es-PR" sz="2800" smtClean="0"/>
          </a:p>
          <a:p>
            <a:pPr>
              <a:lnSpc>
                <a:spcPct val="80000"/>
              </a:lnSpc>
              <a:buFont typeface="Wingdings" pitchFamily="2" charset="2"/>
              <a:buChar char="ü"/>
            </a:pPr>
            <a:r>
              <a:rPr lang="es-PR" sz="2800" smtClean="0"/>
              <a:t>Se adoptan las definiciones y criterios específicos de clasificación para ser consistentes con SGA</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z="3600" dirty="0" smtClean="0">
                <a:solidFill>
                  <a:schemeClr val="tx1"/>
                </a:solidFill>
              </a:rPr>
              <a:t>GHS- Clasificación de peligro </a:t>
            </a:r>
            <a:endParaRPr lang="es-PR" sz="3600" dirty="0">
              <a:solidFill>
                <a:schemeClr val="tx1"/>
              </a:solidFill>
            </a:endParaRPr>
          </a:p>
        </p:txBody>
      </p:sp>
      <p:sp>
        <p:nvSpPr>
          <p:cNvPr id="211970" name="Text Placeholder 2"/>
          <p:cNvSpPr>
            <a:spLocks noGrp="1"/>
          </p:cNvSpPr>
          <p:nvPr>
            <p:ph type="body" idx="1"/>
          </p:nvPr>
        </p:nvSpPr>
        <p:spPr/>
        <p:txBody>
          <a:bodyPr/>
          <a:lstStyle/>
          <a:p>
            <a:r>
              <a:rPr lang="es-PR" smtClean="0"/>
              <a:t>Como determinar el peligro …</a:t>
            </a:r>
          </a:p>
        </p:txBody>
      </p:sp>
      <p:pic>
        <p:nvPicPr>
          <p:cNvPr id="211972" name="Picture 6" descr="https://encrypted-tbn3.google.com/images?q=tbn:ANd9GcQKN-zWNi8yjUd8m108DBbgyp5oMQKHkmpspdaouaF7016tMJa8XB66yH89"/>
          <p:cNvPicPr>
            <a:picLocks noChangeAspect="1" noChangeArrowheads="1"/>
          </p:cNvPicPr>
          <p:nvPr/>
        </p:nvPicPr>
        <p:blipFill>
          <a:blip r:embed="rId3" cstate="print"/>
          <a:srcRect/>
          <a:stretch>
            <a:fillRect/>
          </a:stretch>
        </p:blipFill>
        <p:spPr bwMode="auto">
          <a:xfrm>
            <a:off x="4953000" y="2133600"/>
            <a:ext cx="1579563" cy="191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s-PR" dirty="0" smtClean="0"/>
              <a:t>Cambios </a:t>
            </a:r>
            <a:r>
              <a:rPr lang="es-PR" dirty="0" smtClean="0"/>
              <a:t>Propuestos  </a:t>
            </a:r>
            <a:endParaRPr lang="es-PR" dirty="0"/>
          </a:p>
        </p:txBody>
      </p:sp>
      <p:sp>
        <p:nvSpPr>
          <p:cNvPr id="3" name="Content Placeholder 2"/>
          <p:cNvSpPr>
            <a:spLocks noGrp="1"/>
          </p:cNvSpPr>
          <p:nvPr>
            <p:ph idx="1"/>
          </p:nvPr>
        </p:nvSpPr>
        <p:spPr>
          <a:xfrm>
            <a:off x="0" y="1066800"/>
            <a:ext cx="9144000" cy="6096000"/>
          </a:xfrm>
        </p:spPr>
        <p:txBody>
          <a:bodyPr/>
          <a:lstStyle/>
          <a:p>
            <a:pPr>
              <a:defRPr/>
            </a:pPr>
            <a:r>
              <a:rPr lang="es-PR" sz="2800" b="1" dirty="0" smtClean="0"/>
              <a:t>(d) Clasificación del peligro </a:t>
            </a:r>
          </a:p>
          <a:p>
            <a:pPr lvl="1">
              <a:defRPr/>
            </a:pPr>
            <a:r>
              <a:rPr lang="es-ES" sz="2400" dirty="0" smtClean="0"/>
              <a:t>Los Apéndices A y B cubren ampliamente los criterios de los peligros a la salud y físicos, respectivamente.</a:t>
            </a:r>
            <a:r>
              <a:rPr lang="es-PR" sz="2400" dirty="0" smtClean="0">
                <a:solidFill>
                  <a:srgbClr val="FF0000"/>
                </a:solidFill>
                <a:ea typeface="+mn-ea"/>
                <a:cs typeface="+mn-cs"/>
              </a:rPr>
              <a:t> </a:t>
            </a:r>
            <a:endParaRPr lang="es-PR" sz="2400" dirty="0" smtClean="0">
              <a:ea typeface="+mn-ea"/>
              <a:cs typeface="+mn-cs"/>
            </a:endParaRPr>
          </a:p>
          <a:p>
            <a:pPr lvl="1">
              <a:defRPr/>
            </a:pPr>
            <a:r>
              <a:rPr lang="es-PR" sz="2400" dirty="0" smtClean="0">
                <a:ea typeface="+mn-ea"/>
                <a:cs typeface="+mn-cs"/>
              </a:rPr>
              <a:t>OSHA incluye las disposiciones generales para la clasificación de peligro en el párrafo (d) de la regla revisada y añade </a:t>
            </a:r>
            <a:r>
              <a:rPr lang="es-PR" sz="2400" dirty="0" smtClean="0"/>
              <a:t>apéndices que tratan los criterios para cada efecto físico o de salud.</a:t>
            </a:r>
            <a:endParaRPr lang="es-PR" sz="2400" dirty="0" smtClean="0">
              <a:ea typeface="+mn-ea"/>
              <a:cs typeface="+mn-cs"/>
            </a:endParaRPr>
          </a:p>
          <a:p>
            <a:pPr lvl="1">
              <a:defRPr/>
            </a:pPr>
            <a:r>
              <a:rPr lang="es-PR" sz="2400" dirty="0" smtClean="0">
                <a:ea typeface="+mn-ea"/>
                <a:cs typeface="+mn-cs"/>
              </a:rPr>
              <a:t>El criterio de clasificación contenido en la propuesta HCS es neutral al método de prueba. </a:t>
            </a:r>
            <a:r>
              <a:rPr lang="es-ES" sz="2400" dirty="0" smtClean="0"/>
              <a:t>Es decir, la persona que clasifica el material químico (sustancia o mezcla) deberá utilizar los datos disponibles y no se requieren pruebas adicionales para clasificarla.</a:t>
            </a:r>
          </a:p>
          <a:p>
            <a:pPr lvl="1">
              <a:defRPr/>
            </a:pPr>
            <a:endParaRPr lang="es-PR" sz="2400" dirty="0" smtClean="0">
              <a:ea typeface="+mn-ea"/>
              <a:cs typeface="+mn-cs"/>
            </a:endParaRPr>
          </a:p>
          <a:p>
            <a:pPr lvl="1">
              <a:defRPr/>
            </a:pPr>
            <a:endParaRPr lang="es-PR" sz="2400" dirty="0" smtClean="0">
              <a:ea typeface="+mn-ea"/>
              <a:cs typeface="+mn-cs"/>
            </a:endParaRPr>
          </a:p>
          <a:p>
            <a:pPr lvl="1">
              <a:defRPr/>
            </a:pPr>
            <a:endParaRPr lang="es-PR" sz="2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543800" cy="533400"/>
          </a:xfrm>
        </p:spPr>
        <p:txBody>
          <a:bodyPr/>
          <a:lstStyle/>
          <a:p>
            <a:pPr algn="r">
              <a:defRPr/>
            </a:pPr>
            <a:r>
              <a:rPr lang="es-PR" dirty="0" smtClean="0"/>
              <a:t>Indicación de peligro </a:t>
            </a:r>
            <a:endParaRPr lang="es-PR" dirty="0"/>
          </a:p>
        </p:txBody>
      </p:sp>
      <p:sp>
        <p:nvSpPr>
          <p:cNvPr id="216066" name="Content Placeholder 2"/>
          <p:cNvSpPr>
            <a:spLocks noGrp="1"/>
          </p:cNvSpPr>
          <p:nvPr>
            <p:ph idx="1"/>
          </p:nvPr>
        </p:nvSpPr>
        <p:spPr>
          <a:xfrm>
            <a:off x="457200" y="1371600"/>
            <a:ext cx="7848600" cy="5026025"/>
          </a:xfrm>
        </p:spPr>
        <p:txBody>
          <a:bodyPr/>
          <a:lstStyle/>
          <a:p>
            <a:r>
              <a:rPr lang="es-PR" dirty="0" smtClean="0"/>
              <a:t>Información de peligro contenida en el Apéndice C de la regla propuesta para cada clase de peligro:</a:t>
            </a:r>
          </a:p>
          <a:p>
            <a:pPr lvl="2"/>
            <a:r>
              <a:rPr lang="es-PR" dirty="0" smtClean="0"/>
              <a:t>Pictograma </a:t>
            </a:r>
          </a:p>
          <a:p>
            <a:pPr lvl="2"/>
            <a:r>
              <a:rPr lang="es-PR" dirty="0" smtClean="0"/>
              <a:t>Palabra de advertencia</a:t>
            </a:r>
          </a:p>
          <a:p>
            <a:pPr lvl="2"/>
            <a:r>
              <a:rPr lang="es-PR" dirty="0" smtClean="0"/>
              <a:t>Indicación propuesta de peligro</a:t>
            </a:r>
          </a:p>
          <a:p>
            <a:pPr lvl="3"/>
            <a:r>
              <a:rPr lang="es-PR" dirty="0" smtClean="0"/>
              <a:t>De salud o físico </a:t>
            </a:r>
          </a:p>
          <a:p>
            <a:pPr lvl="3"/>
            <a:endParaRPr lang="es-PR" dirty="0" smtClean="0"/>
          </a:p>
          <a:p>
            <a:pPr lvl="2"/>
            <a:r>
              <a:rPr lang="es-PR" dirty="0" smtClean="0"/>
              <a:t> Los tipos de indicación de precaución propuestos</a:t>
            </a:r>
          </a:p>
          <a:p>
            <a:pPr lvl="3"/>
            <a:r>
              <a:rPr lang="es-PR" dirty="0" smtClean="0"/>
              <a:t>Prevención, Respuesta, Almacenaje y Disposición</a:t>
            </a:r>
          </a:p>
        </p:txBody>
      </p:sp>
      <p:sp>
        <p:nvSpPr>
          <p:cNvPr id="216067" name="Slide Number Placeholder 3"/>
          <p:cNvSpPr>
            <a:spLocks noGrp="1"/>
          </p:cNvSpPr>
          <p:nvPr>
            <p:ph type="sldNum" sz="quarter" idx="4294967295"/>
          </p:nvPr>
        </p:nvSpPr>
        <p:spPr>
          <a:xfrm>
            <a:off x="6553200" y="6537325"/>
            <a:ext cx="2133600" cy="244475"/>
          </a:xfrm>
          <a:prstGeom prst="rect">
            <a:avLst/>
          </a:prstGeom>
          <a:noFill/>
        </p:spPr>
        <p:txBody>
          <a:bodyPr/>
          <a:lstStyle/>
          <a:p>
            <a:fld id="{99302397-CF9F-404C-A44B-7BF425587858}" type="slidenum">
              <a:rPr lang="en-US" smtClean="0"/>
              <a:pPr/>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533400"/>
          </a:xfrm>
        </p:spPr>
        <p:txBody>
          <a:bodyPr/>
          <a:lstStyle/>
          <a:p>
            <a:pPr algn="r">
              <a:defRPr/>
            </a:pPr>
            <a:r>
              <a:rPr lang="es-PR" dirty="0" smtClean="0"/>
              <a:t>Indicación de </a:t>
            </a:r>
            <a:r>
              <a:rPr lang="es-PR" dirty="0" smtClean="0"/>
              <a:t>peligro  </a:t>
            </a:r>
            <a:endParaRPr lang="es-PR" dirty="0"/>
          </a:p>
        </p:txBody>
      </p:sp>
      <p:sp>
        <p:nvSpPr>
          <p:cNvPr id="218114" name="Content Placeholder 2"/>
          <p:cNvSpPr>
            <a:spLocks noGrp="1"/>
          </p:cNvSpPr>
          <p:nvPr>
            <p:ph idx="1"/>
          </p:nvPr>
        </p:nvSpPr>
        <p:spPr/>
        <p:txBody>
          <a:bodyPr/>
          <a:lstStyle/>
          <a:p>
            <a:r>
              <a:rPr lang="es-PR" sz="2900" smtClean="0"/>
              <a:t>El texto de todas las indicaciones de peligro deben aparecer en la etiqueta salvo que se identifique lo contrario. </a:t>
            </a:r>
          </a:p>
          <a:p>
            <a:endParaRPr lang="es-PR" sz="2900" smtClean="0"/>
          </a:p>
          <a:p>
            <a:r>
              <a:rPr lang="es-PR" sz="2900" smtClean="0"/>
              <a:t>Las indicaciones de peligro pueden ser combinadas según sea apropiado para reducir la información de la etiqueta y mejorar la legibilidad, siempre y cuando todos los peligros se informen según sea necesario</a:t>
            </a:r>
          </a:p>
        </p:txBody>
      </p:sp>
      <p:sp>
        <p:nvSpPr>
          <p:cNvPr id="218115" name="Slide Number Placeholder 3"/>
          <p:cNvSpPr>
            <a:spLocks noGrp="1"/>
          </p:cNvSpPr>
          <p:nvPr>
            <p:ph type="sldNum" sz="quarter" idx="4294967295"/>
          </p:nvPr>
        </p:nvSpPr>
        <p:spPr>
          <a:xfrm>
            <a:off x="6553200" y="6537325"/>
            <a:ext cx="2133600" cy="244475"/>
          </a:xfrm>
          <a:prstGeom prst="rect">
            <a:avLst/>
          </a:prstGeom>
          <a:noFill/>
        </p:spPr>
        <p:txBody>
          <a:bodyPr/>
          <a:lstStyle/>
          <a:p>
            <a:fld id="{0E918FB1-C29E-46C2-B891-1817B7BE9757}" type="slidenum">
              <a:rPr lang="en-US" smtClean="0"/>
              <a:pPr/>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pp">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74806"/>
      </a:accent4>
      <a:accent5>
        <a:srgbClr val="4BACC6"/>
      </a:accent5>
      <a:accent6>
        <a:srgbClr val="F79646"/>
      </a:accent6>
      <a:hlink>
        <a:srgbClr val="0000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globalpp</Template>
  <TotalTime>5816</TotalTime>
  <Words>7907</Words>
  <Application>Microsoft Office PowerPoint</Application>
  <PresentationFormat>On-screen Show (4:3)</PresentationFormat>
  <Paragraphs>1151</Paragraphs>
  <Slides>129</Slides>
  <Notes>128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1" baseType="lpstr">
      <vt:lpstr>globalpp</vt:lpstr>
      <vt:lpstr>Paintbrush Picture</vt:lpstr>
      <vt:lpstr>Comunicación de peligros (HAZCOM) y el Sistema Globalmente Armonizado de Clasificación y Etiquetado de Productos Químicos (SGA)</vt:lpstr>
      <vt:lpstr>Auspicio</vt:lpstr>
      <vt:lpstr>Equipo de Trabajo</vt:lpstr>
      <vt:lpstr>Sistema Globalmente Armonizado (SGA)</vt:lpstr>
      <vt:lpstr>¿Qué es el SGA?</vt:lpstr>
      <vt:lpstr>¿Qué es SGA?</vt:lpstr>
      <vt:lpstr> ¿Qué es SGA?</vt:lpstr>
      <vt:lpstr>¿Cómo se desarrolló el SGA?</vt:lpstr>
      <vt:lpstr>Principios de Armonización</vt:lpstr>
      <vt:lpstr> Principios de Armonización</vt:lpstr>
      <vt:lpstr>Principios Guías</vt:lpstr>
      <vt:lpstr>¿Por que es necesario el SGA?  </vt:lpstr>
      <vt:lpstr>¿Por  que es necesario el SGA? </vt:lpstr>
      <vt:lpstr>Aplicación del SGA</vt:lpstr>
      <vt:lpstr>Enfoque de modulos</vt:lpstr>
      <vt:lpstr> Comunicación de peligros (HCS) adopta SGA</vt:lpstr>
      <vt:lpstr>Sectores Afectados</vt:lpstr>
      <vt:lpstr>Impacto del SGA</vt:lpstr>
      <vt:lpstr>GHS impact</vt:lpstr>
      <vt:lpstr>Historia del HCS </vt:lpstr>
      <vt:lpstr>Marco de HCS</vt:lpstr>
      <vt:lpstr> Marco de HCS</vt:lpstr>
      <vt:lpstr>  Responsabilidades bajo HCS</vt:lpstr>
      <vt:lpstr>Elementos principales de SGA</vt:lpstr>
      <vt:lpstr>Clasificación de Peligros  del SGA</vt:lpstr>
      <vt:lpstr>Clasificación de Peligros  Ambientales</vt:lpstr>
      <vt:lpstr>Clasificación SGA – Peligros a la Salud</vt:lpstr>
      <vt:lpstr>Clases de Peligros a la Salud (10)</vt:lpstr>
      <vt:lpstr>Salud - Toxicidad Aguda</vt:lpstr>
      <vt:lpstr>Corrosión/ Irritación Cutánea</vt:lpstr>
      <vt:lpstr>Corrosión / Irritación Cutánea</vt:lpstr>
      <vt:lpstr>Sensibilización Respiratoria / Cutánea</vt:lpstr>
      <vt:lpstr>Lesión Ocular Grave/ Irritación Ocular</vt:lpstr>
      <vt:lpstr> Lesión Ocular Grave/ Irritación Ocular</vt:lpstr>
      <vt:lpstr>Mutagenicidad en  Células Terminales</vt:lpstr>
      <vt:lpstr>Carcinogenicidad</vt:lpstr>
      <vt:lpstr>Toxicidad Reproductiva</vt:lpstr>
      <vt:lpstr>Toxicidad Especifica de Órganos Blanco</vt:lpstr>
      <vt:lpstr>Definiciones:  peligros a la Salud</vt:lpstr>
      <vt:lpstr>Peligro por Aspiración</vt:lpstr>
      <vt:lpstr>Clasificación de  Peligros Físicos del SGA</vt:lpstr>
      <vt:lpstr>Clases de Peligros Físicos (16)</vt:lpstr>
      <vt:lpstr>Explosivos…</vt:lpstr>
      <vt:lpstr>Inflamables...</vt:lpstr>
      <vt:lpstr>Gas Inflamable</vt:lpstr>
      <vt:lpstr>Líquidos, Sólidos Inflamables...</vt:lpstr>
      <vt:lpstr>Aerosoles Inflamables...</vt:lpstr>
      <vt:lpstr>Gases, Líquidos, Sólidos Oxidantes… </vt:lpstr>
      <vt:lpstr>Gases, bajo presión...</vt:lpstr>
      <vt:lpstr>Sustancias y Mezclas Autorreactivas…</vt:lpstr>
      <vt:lpstr>Líquidos, Sólidos Pirofóricos…</vt:lpstr>
      <vt:lpstr>Calentamiento espontaneo…</vt:lpstr>
      <vt:lpstr>Al Contacto con Agua, Emiten Gases…</vt:lpstr>
      <vt:lpstr>Corrosivo a metal -  Peroxidos </vt:lpstr>
      <vt:lpstr>Herramientas de Comunicación de Peligros del SGA</vt:lpstr>
      <vt:lpstr>Componentes de una Etiqueta</vt:lpstr>
      <vt:lpstr>Identificación del Producto</vt:lpstr>
      <vt:lpstr>Información del Suplidor</vt:lpstr>
      <vt:lpstr>Identidad Química</vt:lpstr>
      <vt:lpstr>Identidad Química </vt:lpstr>
      <vt:lpstr>Pictogramas del SGA </vt:lpstr>
      <vt:lpstr>Pictogramas</vt:lpstr>
      <vt:lpstr>Pictogramas </vt:lpstr>
      <vt:lpstr>Pictogramas SGA</vt:lpstr>
      <vt:lpstr>Forma y Color del Pictograma</vt:lpstr>
      <vt:lpstr>Pictogramas de Transporte </vt:lpstr>
      <vt:lpstr>Palabras de Advertencia</vt:lpstr>
      <vt:lpstr>Pausa</vt:lpstr>
      <vt:lpstr>GHS  - Indicaciones de Peligro </vt:lpstr>
      <vt:lpstr>Indicación de peligro</vt:lpstr>
      <vt:lpstr>Información de precaución </vt:lpstr>
      <vt:lpstr>Apéndice C</vt:lpstr>
      <vt:lpstr>Precedencia</vt:lpstr>
      <vt:lpstr>GHS – Herramientas de comunicación de peligro:  Ficha de Datos de seguridad (FDS)</vt:lpstr>
      <vt:lpstr>Rol de los FDS en el SGA</vt:lpstr>
      <vt:lpstr> ¿Cuando se requieren los FDS?  </vt:lpstr>
      <vt:lpstr>Contenido de la Ficha de Datos de Seguridad </vt:lpstr>
      <vt:lpstr>Sistema Globalmente Armonizado (SGA) </vt:lpstr>
      <vt:lpstr>Ejercicios de Pictogramas</vt:lpstr>
      <vt:lpstr>Ejercicio de Pictogramas </vt:lpstr>
      <vt:lpstr>Ejercicios de peligro</vt:lpstr>
      <vt:lpstr>Ejercicios de Etiquetas</vt:lpstr>
      <vt:lpstr>Ejercicio de Hoja de Datos</vt:lpstr>
      <vt:lpstr> Cambios Propuestos para HCS </vt:lpstr>
      <vt:lpstr>Regla actual </vt:lpstr>
      <vt:lpstr>Regla actual  </vt:lpstr>
      <vt:lpstr>Organización de la Nueva Regla </vt:lpstr>
      <vt:lpstr> … nueva regla </vt:lpstr>
      <vt:lpstr>Cambios Propuestos </vt:lpstr>
      <vt:lpstr>Sección de Comparación </vt:lpstr>
      <vt:lpstr>Propósito</vt:lpstr>
      <vt:lpstr>Alcance y Aplicación </vt:lpstr>
      <vt:lpstr>Definiciones </vt:lpstr>
      <vt:lpstr> Definición: Peligro a la salud </vt:lpstr>
      <vt:lpstr>Definición de Peligro Físico </vt:lpstr>
      <vt:lpstr>GHS- Clasificación de peligro </vt:lpstr>
      <vt:lpstr>Cambios Propuestos  </vt:lpstr>
      <vt:lpstr>Indicación de peligro </vt:lpstr>
      <vt:lpstr>Indicación de peligro  </vt:lpstr>
      <vt:lpstr>Indicaciones de Seguridad </vt:lpstr>
      <vt:lpstr>Etiquetas propuestas, Hoja de datos de seguridad y Adiestramiento</vt:lpstr>
      <vt:lpstr>Cambios Propuestos    </vt:lpstr>
      <vt:lpstr>Cambios Propuestos   </vt:lpstr>
      <vt:lpstr> Cambios Propuestos </vt:lpstr>
      <vt:lpstr>Preparando la etiqueta </vt:lpstr>
      <vt:lpstr>GHS Label Elements</vt:lpstr>
      <vt:lpstr>Ejemplo de etiquetado </vt:lpstr>
      <vt:lpstr>  Cambios Propuestos </vt:lpstr>
      <vt:lpstr>  Cambios Propuestos  </vt:lpstr>
      <vt:lpstr>  Cambios Propuestos   </vt:lpstr>
      <vt:lpstr>    Cambios Propuestos      </vt:lpstr>
      <vt:lpstr>Cambios Propuestos  </vt:lpstr>
      <vt:lpstr>   Cambios Propuestos </vt:lpstr>
      <vt:lpstr>Cambios Propuestos</vt:lpstr>
      <vt:lpstr>     Cambios Propuestos </vt:lpstr>
      <vt:lpstr>Enfoque a otros estándares</vt:lpstr>
      <vt:lpstr>Otros Estándares de OSHA </vt:lpstr>
      <vt:lpstr> Sistema Globalmente Armonizado (SGA)</vt:lpstr>
      <vt:lpstr>¿Por qué OSHA necesita esto?</vt:lpstr>
      <vt:lpstr>Regla  Propuesta</vt:lpstr>
      <vt:lpstr>    Cambios propuestos </vt:lpstr>
      <vt:lpstr> Modificación a las etiquetas</vt:lpstr>
      <vt:lpstr>      Cambios Propuestos </vt:lpstr>
      <vt:lpstr>¿Cómo esto afecta el lugar de trabajo?</vt:lpstr>
      <vt:lpstr>Beneficios de la armonización </vt:lpstr>
      <vt:lpstr>Reglamentación de OSHA</vt:lpstr>
      <vt:lpstr>Información Adicional </vt:lpstr>
      <vt:lpstr>HAZCOM- GHS</vt:lpstr>
      <vt:lpstr>Ejercicio de Pictogramas</vt:lpstr>
    </vt:vector>
  </TitlesOfParts>
  <Company>Decep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mruiz</dc:creator>
  <cp:lastModifiedBy>Robertson, Donna - OSHA</cp:lastModifiedBy>
  <cp:revision>312</cp:revision>
  <dcterms:created xsi:type="dcterms:W3CDTF">2011-12-14T14:18:00Z</dcterms:created>
  <dcterms:modified xsi:type="dcterms:W3CDTF">2017-10-19T19:24:48Z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TC300061549990</vt:lpwstr>
  </property>
</Properties>
</file>