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9" r:id="rId3"/>
    <p:sldId id="292" r:id="rId4"/>
    <p:sldId id="265" r:id="rId5"/>
    <p:sldId id="266" r:id="rId6"/>
    <p:sldId id="267" r:id="rId7"/>
    <p:sldId id="268" r:id="rId8"/>
    <p:sldId id="270" r:id="rId9"/>
    <p:sldId id="271" r:id="rId10"/>
    <p:sldId id="272" r:id="rId11"/>
    <p:sldId id="273" r:id="rId12"/>
    <p:sldId id="274" r:id="rId13"/>
    <p:sldId id="275" r:id="rId14"/>
    <p:sldId id="276" r:id="rId15"/>
    <p:sldId id="285" r:id="rId16"/>
    <p:sldId id="286" r:id="rId17"/>
    <p:sldId id="277" r:id="rId18"/>
    <p:sldId id="279" r:id="rId19"/>
    <p:sldId id="293" r:id="rId20"/>
    <p:sldId id="280" r:id="rId21"/>
    <p:sldId id="282" r:id="rId22"/>
    <p:sldId id="284" r:id="rId23"/>
    <p:sldId id="287" r:id="rId24"/>
    <p:sldId id="288" r:id="rId25"/>
    <p:sldId id="278"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006600"/>
    <a:srgbClr val="333300"/>
    <a:srgbClr val="CC9900"/>
    <a:srgbClr val="003300"/>
    <a:srgbClr val="FF9900"/>
    <a:srgbClr val="CC33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7" autoAdjust="0"/>
    <p:restoredTop sz="90707" autoAdjust="0"/>
  </p:normalViewPr>
  <p:slideViewPr>
    <p:cSldViewPr>
      <p:cViewPr>
        <p:scale>
          <a:sx n="50" d="100"/>
          <a:sy n="50" d="100"/>
        </p:scale>
        <p:origin x="-2256" y="-8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1" i="0" u="none" strike="noStrike" baseline="0" dirty="0" smtClean="0">
                <a:solidFill>
                  <a:schemeClr val="bg2"/>
                </a:solidFill>
              </a:rPr>
              <a:t>Fatal Occupational Injuries at Road Construction Sites</a:t>
            </a:r>
            <a:endParaRPr lang="en-US" sz="3200" dirty="0">
              <a:solidFill>
                <a:schemeClr val="bg2"/>
              </a:solidFill>
            </a:endParaRPr>
          </a:p>
        </c:rich>
      </c:tx>
      <c:layout/>
      <c:overlay val="0"/>
    </c:title>
    <c:autoTitleDeleted val="0"/>
    <c:plotArea>
      <c:layout/>
      <c:barChart>
        <c:barDir val="col"/>
        <c:grouping val="stacked"/>
        <c:varyColors val="0"/>
        <c:ser>
          <c:idx val="0"/>
          <c:order val="0"/>
          <c:tx>
            <c:strRef>
              <c:f>Sheet1!$B$1</c:f>
              <c:strCache>
                <c:ptCount val="1"/>
                <c:pt idx="0">
                  <c:v>Other Fatalities</c:v>
                </c:pt>
              </c:strCache>
            </c:strRef>
          </c:tx>
          <c:spPr>
            <a:solidFill>
              <a:schemeClr val="tx1"/>
            </a:solidFill>
          </c:spPr>
          <c:invertIfNegative val="0"/>
          <c:cat>
            <c:numRef>
              <c:f>Sheet1!$A$2:$A$8</c:f>
              <c:numCache>
                <c:formatCode>General</c:formatCode>
                <c:ptCount val="6"/>
                <c:pt idx="0">
                  <c:v>2005</c:v>
                </c:pt>
                <c:pt idx="1">
                  <c:v>2006</c:v>
                </c:pt>
                <c:pt idx="2">
                  <c:v>2007</c:v>
                </c:pt>
                <c:pt idx="3">
                  <c:v>2008</c:v>
                </c:pt>
                <c:pt idx="4">
                  <c:v>2009</c:v>
                </c:pt>
                <c:pt idx="5">
                  <c:v>2010</c:v>
                </c:pt>
              </c:numCache>
            </c:numRef>
          </c:cat>
          <c:val>
            <c:numRef>
              <c:f>Sheet1!$B$2:$B$8</c:f>
              <c:numCache>
                <c:formatCode>General</c:formatCode>
                <c:ptCount val="6"/>
                <c:pt idx="0">
                  <c:v>165</c:v>
                </c:pt>
                <c:pt idx="1">
                  <c:v>139</c:v>
                </c:pt>
                <c:pt idx="2">
                  <c:v>106</c:v>
                </c:pt>
                <c:pt idx="3">
                  <c:v>101</c:v>
                </c:pt>
                <c:pt idx="4">
                  <c:v>115</c:v>
                </c:pt>
                <c:pt idx="5">
                  <c:v>103</c:v>
                </c:pt>
              </c:numCache>
            </c:numRef>
          </c:val>
        </c:ser>
        <c:ser>
          <c:idx val="1"/>
          <c:order val="1"/>
          <c:tx>
            <c:strRef>
              <c:f>Sheet1!$C$1</c:f>
              <c:strCache>
                <c:ptCount val="1"/>
                <c:pt idx="0">
                  <c:v>Workers Struck by Vehicle/Equipment</c:v>
                </c:pt>
              </c:strCache>
            </c:strRef>
          </c:tx>
          <c:spPr>
            <a:solidFill>
              <a:srgbClr val="FFCC00"/>
            </a:solidFill>
          </c:spPr>
          <c:invertIfNegative val="0"/>
          <c:cat>
            <c:numRef>
              <c:f>Sheet1!$A$2:$A$8</c:f>
              <c:numCache>
                <c:formatCode>General</c:formatCode>
                <c:ptCount val="6"/>
                <c:pt idx="0">
                  <c:v>2005</c:v>
                </c:pt>
                <c:pt idx="1">
                  <c:v>2006</c:v>
                </c:pt>
                <c:pt idx="2">
                  <c:v>2007</c:v>
                </c:pt>
                <c:pt idx="3">
                  <c:v>2008</c:v>
                </c:pt>
                <c:pt idx="4">
                  <c:v>2009</c:v>
                </c:pt>
                <c:pt idx="5">
                  <c:v>2010</c:v>
                </c:pt>
              </c:numCache>
            </c:numRef>
          </c:cat>
          <c:val>
            <c:numRef>
              <c:f>Sheet1!$C$2:$C$8</c:f>
              <c:numCache>
                <c:formatCode>General</c:formatCode>
                <c:ptCount val="6"/>
                <c:pt idx="0">
                  <c:v>80</c:v>
                </c:pt>
                <c:pt idx="1">
                  <c:v>75</c:v>
                </c:pt>
                <c:pt idx="2">
                  <c:v>46</c:v>
                </c:pt>
                <c:pt idx="3">
                  <c:v>43</c:v>
                </c:pt>
                <c:pt idx="4">
                  <c:v>49</c:v>
                </c:pt>
                <c:pt idx="5">
                  <c:v>45</c:v>
                </c:pt>
              </c:numCache>
            </c:numRef>
          </c:val>
        </c:ser>
        <c:dLbls>
          <c:showLegendKey val="0"/>
          <c:showVal val="0"/>
          <c:showCatName val="0"/>
          <c:showSerName val="0"/>
          <c:showPercent val="0"/>
          <c:showBubbleSize val="0"/>
        </c:dLbls>
        <c:gapWidth val="75"/>
        <c:overlap val="100"/>
        <c:axId val="120768512"/>
        <c:axId val="34551424"/>
      </c:barChart>
      <c:catAx>
        <c:axId val="120768512"/>
        <c:scaling>
          <c:orientation val="minMax"/>
        </c:scaling>
        <c:delete val="0"/>
        <c:axPos val="b"/>
        <c:numFmt formatCode="General" sourceLinked="1"/>
        <c:majorTickMark val="none"/>
        <c:minorTickMark val="none"/>
        <c:tickLblPos val="nextTo"/>
        <c:crossAx val="34551424"/>
        <c:crosses val="autoZero"/>
        <c:auto val="1"/>
        <c:lblAlgn val="ctr"/>
        <c:lblOffset val="100"/>
        <c:noMultiLvlLbl val="0"/>
      </c:catAx>
      <c:valAx>
        <c:axId val="34551424"/>
        <c:scaling>
          <c:orientation val="minMax"/>
        </c:scaling>
        <c:delete val="0"/>
        <c:axPos val="l"/>
        <c:majorGridlines>
          <c:spPr>
            <a:ln w="12700">
              <a:solidFill>
                <a:schemeClr val="tx1"/>
              </a:solidFill>
            </a:ln>
          </c:spPr>
        </c:majorGridlines>
        <c:numFmt formatCode="General" sourceLinked="1"/>
        <c:majorTickMark val="none"/>
        <c:minorTickMark val="none"/>
        <c:tickLblPos val="nextTo"/>
        <c:spPr>
          <a:ln w="9525">
            <a:noFill/>
          </a:ln>
        </c:spPr>
        <c:crossAx val="120768512"/>
        <c:crosses val="autoZero"/>
        <c:crossBetween val="between"/>
      </c:valAx>
      <c:spPr>
        <a:noFill/>
      </c:spPr>
    </c:plotArea>
    <c:legend>
      <c:legendPos val="b"/>
      <c:layout/>
      <c:overlay val="0"/>
      <c:txPr>
        <a:bodyPr/>
        <a:lstStyle/>
        <a:p>
          <a:pPr>
            <a:defRPr b="1"/>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1800" dirty="0"/>
              <a:t>Fatal Injuries at Road Construction Sites: </a:t>
            </a:r>
            <a:endParaRPr lang="en-US" sz="1800" dirty="0" smtClean="0"/>
          </a:p>
          <a:p>
            <a:pPr>
              <a:defRPr/>
            </a:pPr>
            <a:r>
              <a:rPr lang="en-US" sz="1800" dirty="0" smtClean="0"/>
              <a:t>Recent 10-Year Period</a:t>
            </a:r>
            <a:endParaRPr lang="en-US" sz="1800" dirty="0"/>
          </a:p>
        </c:rich>
      </c:tx>
      <c:layout>
        <c:manualLayout>
          <c:xMode val="edge"/>
          <c:yMode val="edge"/>
          <c:x val="0.23836805555555557"/>
          <c:y val="2.6881720430107527E-2"/>
        </c:manualLayout>
      </c:layout>
      <c:overlay val="0"/>
    </c:title>
    <c:autoTitleDeleted val="0"/>
    <c:plotArea>
      <c:layout/>
      <c:barChart>
        <c:barDir val="bar"/>
        <c:grouping val="clustered"/>
        <c:varyColors val="0"/>
        <c:ser>
          <c:idx val="0"/>
          <c:order val="0"/>
          <c:tx>
            <c:strRef>
              <c:f>Sheet1!$B$1</c:f>
              <c:strCache>
                <c:ptCount val="1"/>
                <c:pt idx="0">
                  <c:v>Fatalities</c:v>
                </c:pt>
              </c:strCache>
            </c:strRef>
          </c:tx>
          <c:invertIfNegative val="0"/>
          <c:dLbls>
            <c:showLegendKey val="0"/>
            <c:showVal val="1"/>
            <c:showCatName val="0"/>
            <c:showSerName val="0"/>
            <c:showPercent val="0"/>
            <c:showBubbleSize val="0"/>
            <c:showLeaderLines val="0"/>
          </c:dLbls>
          <c:cat>
            <c:strRef>
              <c:f>Sheet1!$A$2:$A$11</c:f>
              <c:strCache>
                <c:ptCount val="10"/>
                <c:pt idx="0">
                  <c:v>All Cases</c:v>
                </c:pt>
                <c:pt idx="1">
                  <c:v>All Trucks</c:v>
                </c:pt>
                <c:pt idx="2">
                  <c:v>Dump Truck</c:v>
                </c:pt>
                <c:pt idx="3">
                  <c:v>Pickup Truck</c:v>
                </c:pt>
                <c:pt idx="4">
                  <c:v>Semi</c:v>
                </c:pt>
                <c:pt idx="5">
                  <c:v>Car</c:v>
                </c:pt>
                <c:pt idx="6">
                  <c:v>Roller, Paver</c:v>
                </c:pt>
                <c:pt idx="7">
                  <c:v>Grader, Scraper, etc.</c:v>
                </c:pt>
                <c:pt idx="8">
                  <c:v>Van</c:v>
                </c:pt>
                <c:pt idx="9">
                  <c:v>Backhoe</c:v>
                </c:pt>
              </c:strCache>
            </c:strRef>
          </c:cat>
          <c:val>
            <c:numRef>
              <c:f>Sheet1!$B$2:$B$11</c:f>
              <c:numCache>
                <c:formatCode>General</c:formatCode>
                <c:ptCount val="10"/>
                <c:pt idx="0">
                  <c:v>305</c:v>
                </c:pt>
                <c:pt idx="1">
                  <c:v>177</c:v>
                </c:pt>
                <c:pt idx="2">
                  <c:v>73</c:v>
                </c:pt>
                <c:pt idx="3">
                  <c:v>32</c:v>
                </c:pt>
                <c:pt idx="4">
                  <c:v>23</c:v>
                </c:pt>
                <c:pt idx="5">
                  <c:v>70</c:v>
                </c:pt>
                <c:pt idx="6">
                  <c:v>15</c:v>
                </c:pt>
                <c:pt idx="7">
                  <c:v>9</c:v>
                </c:pt>
                <c:pt idx="8">
                  <c:v>8</c:v>
                </c:pt>
                <c:pt idx="9">
                  <c:v>5</c:v>
                </c:pt>
              </c:numCache>
            </c:numRef>
          </c:val>
        </c:ser>
        <c:dLbls>
          <c:showLegendKey val="0"/>
          <c:showVal val="0"/>
          <c:showCatName val="0"/>
          <c:showSerName val="0"/>
          <c:showPercent val="0"/>
          <c:showBubbleSize val="0"/>
        </c:dLbls>
        <c:gapWidth val="150"/>
        <c:axId val="35352064"/>
        <c:axId val="32625152"/>
      </c:barChart>
      <c:catAx>
        <c:axId val="35352064"/>
        <c:scaling>
          <c:orientation val="minMax"/>
        </c:scaling>
        <c:delete val="0"/>
        <c:axPos val="l"/>
        <c:majorTickMark val="out"/>
        <c:minorTickMark val="none"/>
        <c:tickLblPos val="nextTo"/>
        <c:crossAx val="32625152"/>
        <c:crosses val="autoZero"/>
        <c:auto val="1"/>
        <c:lblAlgn val="ctr"/>
        <c:lblOffset val="100"/>
        <c:noMultiLvlLbl val="0"/>
      </c:catAx>
      <c:valAx>
        <c:axId val="32625152"/>
        <c:scaling>
          <c:orientation val="minMax"/>
        </c:scaling>
        <c:delete val="0"/>
        <c:axPos val="b"/>
        <c:majorGridlines/>
        <c:numFmt formatCode="General" sourceLinked="1"/>
        <c:majorTickMark val="out"/>
        <c:minorTickMark val="none"/>
        <c:tickLblPos val="nextTo"/>
        <c:crossAx val="35352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a:p>
        </p:txBody>
      </p:sp>
    </p:spTree>
    <p:extLst>
      <p:ext uri="{BB962C8B-B14F-4D97-AF65-F5344CB8AC3E}">
        <p14:creationId xmlns:p14="http://schemas.microsoft.com/office/powerpoint/2010/main" val="34262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average, 50-60 workers are killed in struck-by incidents on roadway construction</a:t>
            </a:r>
            <a:r>
              <a:rPr lang="en-US" baseline="0" dirty="0" smtClean="0"/>
              <a:t> sites.  Greater industry and public education needs to be focused on eliminating distractions, such as cell phone use, which can contribute to these deaths and injuries to  reduce incidents caused by motorists.  ITCPs can protect against accidents caused by construction vehicles. </a:t>
            </a:r>
            <a:r>
              <a:rPr lang="en-US" i="1" baseline="0" dirty="0" smtClean="0"/>
              <a:t>See article on worker fatalities by Stephen </a:t>
            </a:r>
            <a:r>
              <a:rPr lang="en-US" i="1" baseline="0" dirty="0" err="1" smtClean="0"/>
              <a:t>Pegula</a:t>
            </a:r>
            <a:r>
              <a:rPr lang="en-US" i="1" baseline="0" dirty="0" smtClean="0"/>
              <a:t> contained in the Instructor Background Materials.</a:t>
            </a:r>
            <a:endParaRPr lang="en-US" i="1"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workers are killed by construction-related vehicles or equipment (38 percent) than by cars, tractor-trailer trucks, and vans (33 percent).  Coordination of workers and equipment doing different activities in close proximity can improve work flow and reduce conflicts between workers on foot and equipment operators.  (See state –by-state statistics in instructor materials.)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Compliance with the MUTCD and OSHA regulations is a necessary first step in providing a safe work environment. However, these sources, taken together, do not provide comprehensive guidance to ensure worker safety in roadway work zones.   The interaction between workers on foot and construction trucks and equipment is the single biggest hazard in the heavy and highway industry.  There are several hazards workers</a:t>
            </a:r>
            <a:r>
              <a:rPr lang="en-US" baseline="0" dirty="0" smtClean="0"/>
              <a:t> should be aware of to enable them to protect themselves against work zone hazards.</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constant movement of vehicles in and</a:t>
            </a:r>
            <a:r>
              <a:rPr lang="en-US" baseline="0" dirty="0" smtClean="0"/>
              <a:t> out of the work area can create hazards if the travel paths are not set and coordinated.  </a:t>
            </a:r>
            <a:r>
              <a:rPr lang="en-US" dirty="0" smtClean="0"/>
              <a:t>ITCPs can also be used to communicate the need to keep entry and exit points free of parked vehicles and equipment.</a:t>
            </a:r>
            <a:r>
              <a:rPr lang="en-US" baseline="0" dirty="0" smtClean="0"/>
              <a:t> Note the tire marks on the pavement indicating vehicles are turning around in the work area.  Ideally, ITCPs minimize backing and turning.  Start each day with a risk assessment discussion with workers and subcontractors (including employees).</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size of workers on foot in relation</a:t>
            </a:r>
            <a:r>
              <a:rPr lang="en-US" baseline="0" dirty="0" smtClean="0"/>
              <a:t> to the size of the construction equipment and vehicles.  Because workers are relatively short compared to construction vehicles, it can be difficult or  impossible to see them, especially in areas known as “blind spots.”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blind spot (or blind area) is the area around a vehicle or piece of construction equipment that is not visible to the operator, either by direct line-of-sight or indirectly by use of internal and external mirrors. As a worker</a:t>
            </a:r>
            <a:r>
              <a:rPr lang="en-US" baseline="0" dirty="0" smtClean="0"/>
              <a:t> on foot, i</a:t>
            </a:r>
            <a:r>
              <a:rPr lang="en-US" dirty="0" smtClean="0"/>
              <a:t>f you</a:t>
            </a:r>
            <a:r>
              <a:rPr lang="en-US" baseline="0" dirty="0" smtClean="0"/>
              <a:t> can’t see the driver and the driver can’t see you, you’re in a dangerous situation.  Companies and projects should identify a specific side of the vehicle where a worker should walk for each operation.  Consistency is important for safety.</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Blind areas can be reduced by properly setting mirrors on equipment in a “mirror check station.”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Images</a:t>
            </a:r>
            <a:r>
              <a:rPr lang="en-US" i="1" baseline="0" dirty="0" smtClean="0"/>
              <a:t> provided by, and used with permission of Liberty Mutual Insurance.  See Liberty Mutual Mirror Check Station handout in Instructor Materials.</a:t>
            </a:r>
            <a:endParaRPr lang="en-US" i="1"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vehicle has its own, unique blind </a:t>
            </a:r>
            <a:r>
              <a:rPr lang="en-US" baseline="0" dirty="0" smtClean="0"/>
              <a:t>spots.  Operators should be familiar with the blind spots surrounding each piece of equipment he or she operates and should be sensitive to the fact workers and other objects cannot be seen – even when using mirrors. </a:t>
            </a:r>
            <a:r>
              <a:rPr lang="en-US" dirty="0" smtClean="0"/>
              <a:t>Note the gray</a:t>
            </a:r>
            <a:r>
              <a:rPr lang="en-US" baseline="0" dirty="0" smtClean="0"/>
              <a:t> areas in the diagrams indicating the</a:t>
            </a:r>
            <a:r>
              <a:rPr lang="en-US" dirty="0" smtClean="0"/>
              <a:t> various shapes and sizes of blind spots for different vehicles.  The yellow hatched lines show areas visible using the mirrors.  More examples</a:t>
            </a:r>
            <a:r>
              <a:rPr lang="en-US" baseline="0" dirty="0" smtClean="0"/>
              <a:t> can be found at: http://www.cdc.gov/niosh/topics/highwayworkzones/BAD/imagelookup.html.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See also Blind Spot poster from the National Work Zone Safety Information Clearinghouse. These posters are available for free from the Clearinghouse and would make a good handout for this section</a:t>
            </a:r>
            <a:r>
              <a:rPr lang="en-US" baseline="0" dirty="0" smtClean="0"/>
              <a:t>. </a:t>
            </a:r>
            <a:r>
              <a:rPr lang="en-US" dirty="0" smtClean="0"/>
              <a:t>You can create maps like these--and appreciation</a:t>
            </a:r>
            <a:r>
              <a:rPr lang="en-US" baseline="0" dirty="0" smtClean="0"/>
              <a:t> for the blind areas</a:t>
            </a:r>
            <a:r>
              <a:rPr lang="en-US" dirty="0" smtClean="0"/>
              <a:t> for your vehicles--by having workers</a:t>
            </a:r>
            <a:r>
              <a:rPr lang="en-US" baseline="0" dirty="0" smtClean="0"/>
              <a:t> on foot take turns sitting in the cab and viewing their surroundings.  Have another worker walk around the vehicle so the person in the cab can identify the blind spots.</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 previous</a:t>
            </a:r>
            <a:r>
              <a:rPr lang="en-US" baseline="0" dirty="0" smtClean="0"/>
              <a:t> slides demonstrated, </a:t>
            </a:r>
            <a:r>
              <a:rPr lang="en-US" dirty="0" smtClean="0"/>
              <a:t>he primary cause of worker deaths in roadway construction is workers being struck by construction vehicles and equipment. The second highest cause is workers being struck by motorists or when a vehicle crashes. In situations where motorists</a:t>
            </a:r>
            <a:r>
              <a:rPr lang="en-US" baseline="0" dirty="0" smtClean="0"/>
              <a:t> strike workers, those in the construction industry often assume the fault is with the driver. We must be effective in both the design and execution of the TTCP and ITCP so that our work is not a contributing factor.  Improper TTC design and workers straying into the traffic space are often cited as a cause of worker fatalities. </a:t>
            </a:r>
            <a:r>
              <a:rPr lang="en-US" dirty="0" smtClean="0"/>
              <a:t>One of</a:t>
            </a:r>
            <a:r>
              <a:rPr lang="en-US" baseline="0" dirty="0" smtClean="0"/>
              <a:t> the </a:t>
            </a:r>
            <a:r>
              <a:rPr lang="en-US" dirty="0" smtClean="0"/>
              <a:t>most common reasons drivers stray into the work space is because they are impaired,</a:t>
            </a:r>
            <a:r>
              <a:rPr lang="en-US" baseline="0" dirty="0" smtClean="0"/>
              <a:t> distracted or speeding.</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organization of the work space can</a:t>
            </a:r>
            <a:r>
              <a:rPr lang="en-US" baseline="0" dirty="0" smtClean="0"/>
              <a:t> and does impact worker behavior.  Workers are more likely to take risks such as entering the traffic space if circumstance entice or compel them to do so.  When creating your safety/ITCP plan, consider the location of rest areas, water stations, parking, etc.  To the extent feasible, these should be located to minimize workers crossing traffic or construction vehicle pathways.  </a:t>
            </a:r>
            <a:r>
              <a:rPr lang="en-US" i="1" baseline="0" smtClean="0"/>
              <a:t>(This will be discussed in more depth in the following module.)</a:t>
            </a:r>
            <a:endParaRPr lang="en-US" i="1"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Depending</a:t>
            </a:r>
            <a:r>
              <a:rPr lang="en-US" baseline="0" dirty="0" smtClean="0"/>
              <a:t> upon the nature of the work being done, TTCDs may be set up by the site workers or, on more complex or large jobs, this will be accomplished by a specialized contractor or crew. In any situation, the devices should be set up in compliance with the MUTCD or comparable document. TTCDs not only provide guidance for traffic, but are part of the worker safety strategy.</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Workers should be able to recognize</a:t>
            </a:r>
            <a:r>
              <a:rPr lang="en-US" baseline="0" dirty="0" smtClean="0"/>
              <a:t> if TTCDs are out of place. They should be informed if they have the authority to re-set misaligned devices or the process for notifying their supervisor when they see a problem. In all situations, misaligned, missing or non-performing devices should be corrected immediately.</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a:t>
            </a:r>
            <a:r>
              <a:rPr lang="en-US" baseline="0" dirty="0" smtClean="0"/>
              <a:t> workers will not be trained to set up and maintain temporary traffic control.  Nevertheless, they should understand the purpose of a temporary traffic control plan and function of temporary traffic control devices so they can recognize when they are not functioning correctly.</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is an internal traffic control plan, or an ITCP?  We are all familiar</a:t>
            </a:r>
            <a:r>
              <a:rPr lang="en-US" baseline="0" dirty="0" smtClean="0"/>
              <a:t> with the cones, barrels and signs that are guide motorists so that they can safely travel through work zones.  </a:t>
            </a:r>
            <a:r>
              <a:rPr lang="en-US" dirty="0" smtClean="0"/>
              <a:t>The internal traffic control plan (ITCP) is a process that project managers and others who have production responsibility for roadway construction projects can use to coordinate and control the flow of construction vehicles, equipment, and workers operating in close proximity within the work space to ensure the safety of workers.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ITCP organizes work activity inside the work zone to minimize the risk of workers being struck by operating equipment.  T</a:t>
            </a:r>
            <a:r>
              <a:rPr lang="en-US" b="0" dirty="0" smtClean="0">
                <a:latin typeface="Arial" pitchFamily="34" charset="0"/>
              </a:rPr>
              <a:t>he area where construction work takes place is shown on temporary</a:t>
            </a:r>
            <a:r>
              <a:rPr lang="en-US" b="0" baseline="0" dirty="0" smtClean="0">
                <a:latin typeface="Arial" pitchFamily="34" charset="0"/>
              </a:rPr>
              <a:t> traffic control</a:t>
            </a:r>
            <a:r>
              <a:rPr lang="en-US" b="0" dirty="0" smtClean="0">
                <a:latin typeface="Arial" pitchFamily="34" charset="0"/>
              </a:rPr>
              <a:t> plans and MUTCD</a:t>
            </a:r>
            <a:r>
              <a:rPr lang="en-US" b="0" baseline="0" dirty="0" smtClean="0">
                <a:latin typeface="Arial" pitchFamily="34" charset="0"/>
              </a:rPr>
              <a:t> “typical applications” </a:t>
            </a:r>
            <a:r>
              <a:rPr lang="en-US" b="0" dirty="0" smtClean="0">
                <a:latin typeface="Arial" pitchFamily="34" charset="0"/>
              </a:rPr>
              <a:t>as a hatched box.  Internal traffic control plans fill in the details on how construction traffic should be set up inside this hatched box</a:t>
            </a:r>
            <a:r>
              <a:rPr lang="en-US" b="1" dirty="0" smtClean="0">
                <a:latin typeface="Arial" pitchFamily="34" charset="0"/>
              </a:rPr>
              <a:t>. </a:t>
            </a:r>
            <a:endParaRPr lang="en-US" b="1"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simple terms, ITCPs are a protocol to inform all parties operating </a:t>
            </a:r>
            <a:r>
              <a:rPr lang="en-US" u="sng" dirty="0" smtClean="0"/>
              <a:t>within the work space</a:t>
            </a:r>
            <a:r>
              <a:rPr lang="en-US" dirty="0" smtClean="0"/>
              <a:t> about the location of others. ITCPs create “zones” designed to minimize interaction between workers on foot and construction vehicles by designating routes and operating procedures for large trucks delivering materials inside the “cone zone.”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effective plan enables communication among all work zone parties in advance of arrival to the construction site.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ITC Plan makes sure all parties know the location of access points and the proper path for truck and equipment movement, including pickup trucks and other work vehicles.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construction drivers understand</a:t>
            </a:r>
            <a:r>
              <a:rPr lang="en-US" baseline="0" dirty="0" smtClean="0"/>
              <a:t> there is an ITC Plan, they will be motivated to take ownership of the program and contribute to its success. The drivers may also provide input if they see a problem if they feel part of the “team.”  Drivers rarely receive a “thank you” for their efforts, and expressions of gratitude for safe performance can go a long way towards getting their buy-in and cooperation.  Once all parties understand how an ITCP operates, they will better understand instructions and verbal communications used to explain daily plans and changes.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Temporary Traffic Control</a:t>
            </a:r>
            <a:r>
              <a:rPr lang="en-US" baseline="0" dirty="0" smtClean="0"/>
              <a:t> Plans (to guide traffic) are REQUIRED by federal regulations.  Internal Traffic Control to prevent </a:t>
            </a:r>
            <a:r>
              <a:rPr lang="en-US" baseline="0" dirty="0" err="1" smtClean="0"/>
              <a:t>runovers</a:t>
            </a:r>
            <a:r>
              <a:rPr lang="en-US" baseline="0" dirty="0" smtClean="0"/>
              <a:t> is an industry BEST PRACTICE. </a:t>
            </a:r>
            <a:r>
              <a:rPr lang="en-US" dirty="0" smtClean="0"/>
              <a:t>The movement of workers and equipment within the work space should be planned in a manner similar to the way the TTC plan guides road users through a work zone. Whereas Temporary Traffic Control Plans focus on moving traffic safely through a work zone, Internal Traffic Control Plans focus on keeping workers on foot from being struck by construction equipment and large trucks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Compare and contrast the differences between temporary traffic control</a:t>
            </a:r>
            <a:r>
              <a:rPr lang="en-US" baseline="0" dirty="0" smtClean="0"/>
              <a:t> and internal traffic control.  A significant contrast between TTCPs and ITCPs is that TTCPs are a formal document; changes may require engineering judgment.  ITCPs are informal plans and should be changed regularly as site conditions change.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TTCPs and ITCPs contain common principles, including:</a:t>
            </a:r>
            <a:endParaRPr lang="en-US" dirty="0" smtClean="0"/>
          </a:p>
          <a:p>
            <a:r>
              <a:rPr lang="en-US" i="1" dirty="0" smtClean="0"/>
              <a:t> </a:t>
            </a:r>
            <a:endParaRPr lang="en-US" dirty="0" smtClean="0"/>
          </a:p>
          <a:p>
            <a:pPr lvl="0"/>
            <a:r>
              <a:rPr lang="en-US" dirty="0" smtClean="0"/>
              <a:t>Providing clear direction to drivers</a:t>
            </a:r>
          </a:p>
          <a:p>
            <a:pPr lvl="0"/>
            <a:r>
              <a:rPr lang="en-US" dirty="0" smtClean="0"/>
              <a:t>Separating moving vehicles from workers on foot</a:t>
            </a:r>
          </a:p>
          <a:p>
            <a:pPr lvl="0"/>
            <a:r>
              <a:rPr lang="en-US" dirty="0" smtClean="0"/>
              <a:t>Using temporary traffic control devices to mark traffic paths, and</a:t>
            </a:r>
          </a:p>
          <a:p>
            <a:pPr lvl="0"/>
            <a:r>
              <a:rPr lang="en-US" dirty="0" smtClean="0"/>
              <a:t>Maintaining a smooth traffic flow</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Workers on foot – or pedestrian workers</a:t>
            </a:r>
            <a:r>
              <a:rPr lang="en-US" baseline="0" dirty="0" smtClean="0"/>
              <a:t> - </a:t>
            </a:r>
            <a:r>
              <a:rPr lang="en-US" dirty="0" smtClean="0"/>
              <a:t>ground</a:t>
            </a:r>
            <a:r>
              <a:rPr lang="en-US" baseline="0" dirty="0" smtClean="0"/>
              <a:t> workers – are those employees who perform their tasks outside construction equipment and other vehicles.  They are exposed to the hazards of being struck by motorists and construction vehicles.  </a:t>
            </a:r>
            <a:r>
              <a:rPr lang="en-US" baseline="0" smtClean="0"/>
              <a:t>While there are many terms used to describe such workers, in this course we will refer to them as “workers on foot.”</a:t>
            </a:r>
            <a:endParaRPr lang="en-US" smtClean="0"/>
          </a:p>
          <a:p>
            <a:endParaRPr lang="en-US"/>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pn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cid:9C7D46F2-B34A-46B3-B4E6-9322EC25DAA3" TargetMode="External"/><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cid:E44B8752-9A7A-409D-9D63-81C6B9C0F8E5" TargetMode="External"/><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2.pn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png"/><Relationship Id="rId7" Type="http://schemas.openxmlformats.org/officeDocument/2006/relationships/hyperlink" Target="http://www.cdc.gov/niosh/topics/highwayworkzones/BAD/imagelookup.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png"/><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jpe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hyperlink" Target="http://www.cdc.gov/niosh/topics/highwayworkzones/BAD/imagelookup.html" TargetMode="External"/><Relationship Id="rId5" Type="http://schemas.openxmlformats.org/officeDocument/2006/relationships/image" Target="../media/image52.jpeg"/><Relationship Id="rId10" Type="http://schemas.openxmlformats.org/officeDocument/2006/relationships/image" Target="../media/image55.png"/><Relationship Id="rId4" Type="http://schemas.openxmlformats.org/officeDocument/2006/relationships/image" Target="../media/image51.jpe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6.jpe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58.jpeg"/><Relationship Id="rId10" Type="http://schemas.openxmlformats.org/officeDocument/2006/relationships/image" Target="../media/image61.jpeg"/><Relationship Id="rId4" Type="http://schemas.openxmlformats.org/officeDocument/2006/relationships/image" Target="../media/image57.jpeg"/><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2.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2.png"/><Relationship Id="rId4" Type="http://schemas.openxmlformats.org/officeDocument/2006/relationships/image" Target="../media/image67.jpe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2.png"/><Relationship Id="rId4" Type="http://schemas.openxmlformats.org/officeDocument/2006/relationships/image" Target="../media/image73.jpeg"/><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work zone safety preventing runovers and backovers in roadway construction Title "/>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work zone safety preventing runovers and backovers in roadway construction Title "/>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work zone safety preventing runovers and backovers in roadway construction Title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1" name="Group 10" title="Picture of Principles of Internal traffic control for roadway construction"/>
          <p:cNvGrpSpPr/>
          <p:nvPr/>
        </p:nvGrpSpPr>
        <p:grpSpPr>
          <a:xfrm>
            <a:off x="685800" y="1905000"/>
            <a:ext cx="7620000" cy="4343400"/>
            <a:chOff x="685800" y="1905000"/>
            <a:chExt cx="7620000" cy="4343400"/>
          </a:xfrm>
        </p:grpSpPr>
        <p:sp>
          <p:nvSpPr>
            <p:cNvPr id="8" name="Subtitle 8"/>
            <p:cNvSpPr txBox="1">
              <a:spLocks/>
            </p:cNvSpPr>
            <p:nvPr/>
          </p:nvSpPr>
          <p:spPr bwMode="auto">
            <a:xfrm>
              <a:off x="685800" y="1905000"/>
              <a:ext cx="7467600" cy="4343400"/>
            </a:xfrm>
            <a:prstGeom prst="rect">
              <a:avLst/>
            </a:prstGeom>
            <a:noFill/>
            <a:ln w="9525">
              <a:noFill/>
              <a:miter lim="800000"/>
              <a:headEnd/>
              <a:tailEnd/>
            </a:ln>
          </p:spPr>
          <p:txBody>
            <a:bodyPr/>
            <a:lstStyle/>
            <a:p>
              <a:pPr marL="342900" indent="-342900" algn="ctr">
                <a:spcBef>
                  <a:spcPct val="20000"/>
                </a:spcBef>
              </a:pPr>
              <a:r>
                <a:rPr lang="en-US" sz="4000" b="1" dirty="0" smtClean="0">
                  <a:solidFill>
                    <a:schemeClr val="bg2">
                      <a:lumMod val="10000"/>
                    </a:schemeClr>
                  </a:solidFill>
                  <a:latin typeface="Calibri" pitchFamily="34" charset="0"/>
                </a:rPr>
                <a:t>  </a:t>
              </a:r>
              <a:r>
                <a:rPr lang="en-US" sz="40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Principles of</a:t>
              </a:r>
              <a:r>
                <a:rPr lang="en-US" sz="4000" b="1" dirty="0" smtClean="0">
                  <a:solidFill>
                    <a:schemeClr val="tx1">
                      <a:lumMod val="75000"/>
                      <a:lumOff val="25000"/>
                    </a:schemeClr>
                  </a:solidFill>
                  <a:latin typeface="Calibri" pitchFamily="34" charset="0"/>
                </a:rPr>
                <a:t/>
              </a:r>
              <a:br>
                <a:rPr lang="en-US" sz="4000" b="1" dirty="0" smtClean="0">
                  <a:solidFill>
                    <a:schemeClr val="tx1">
                      <a:lumMod val="75000"/>
                      <a:lumOff val="25000"/>
                    </a:schemeClr>
                  </a:solidFill>
                  <a:latin typeface="Calibri" pitchFamily="34" charset="0"/>
                </a:rPr>
              </a:br>
              <a:r>
                <a:rPr lang="en-US" sz="400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endParaRPr lang="en-US" sz="600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r>
                <a:rPr lang="en-US" sz="105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for Roadway Construction</a:t>
              </a:r>
              <a:endParaRPr lang="en-US" sz="4800" b="1" dirty="0">
                <a:solidFill>
                  <a:schemeClr val="tx1">
                    <a:lumMod val="75000"/>
                    <a:lumOff val="25000"/>
                  </a:schemeClr>
                </a:solidFill>
                <a:effectLst>
                  <a:outerShdw blurRad="50800" dist="38100" dir="16200000" rotWithShape="0">
                    <a:prstClr val="black">
                      <a:alpha val="40000"/>
                    </a:prstClr>
                  </a:outerShdw>
                </a:effectLst>
                <a:latin typeface="Calibri" pitchFamily="34" charset="0"/>
              </a:endParaRPr>
            </a:p>
          </p:txBody>
        </p:sp>
        <p:sp>
          <p:nvSpPr>
            <p:cNvPr id="9" name="Subtitle 8"/>
            <p:cNvSpPr txBox="1">
              <a:spLocks/>
            </p:cNvSpPr>
            <p:nvPr/>
          </p:nvSpPr>
          <p:spPr bwMode="auto">
            <a:xfrm>
              <a:off x="838200" y="28194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Internal </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Traffic Control</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grpSp>
      <p:sp>
        <p:nvSpPr>
          <p:cNvPr id="10" name="Title 9" hidden="1"/>
          <p:cNvSpPr>
            <a:spLocks noGrp="1"/>
          </p:cNvSpPr>
          <p:nvPr>
            <p:ph type="title"/>
          </p:nvPr>
        </p:nvSpPr>
        <p:spPr>
          <a:xfrm>
            <a:off x="563880" y="1250688"/>
            <a:ext cx="8229600" cy="1143000"/>
          </a:xfrm>
        </p:spPr>
        <p:txBody>
          <a:bodyPr>
            <a:normAutofit/>
          </a:bodyPr>
          <a:lstStyle/>
          <a:p>
            <a:r>
              <a:rPr lang="en-US" sz="1200" dirty="0" smtClean="0"/>
              <a:t>Principles of internal traffic control for roadway construction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ITC </a:t>
            </a:r>
            <a:r>
              <a:rPr lang="en-US" sz="2200" b="1" dirty="0" smtClean="0">
                <a:latin typeface="Arial Narrow" pitchFamily="34" charset="0"/>
              </a:rPr>
              <a:t>protects worker on foot</a:t>
            </a:r>
            <a:endParaRPr lang="en-US" sz="2200" b="1" dirty="0">
              <a:latin typeface="Arial Narrow" pitchFamily="34" charset="0"/>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Why Implement Internal Traffic Control?</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708245" y="23622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Workers on foot or pedestrian workers do most </a:t>
            </a:r>
            <a:br>
              <a:rPr lang="en-US" sz="2000" b="1" dirty="0" smtClean="0">
                <a:latin typeface="Arial Narrow" pitchFamily="34" charset="0"/>
              </a:rPr>
            </a:br>
            <a:r>
              <a:rPr lang="en-US" sz="2000" b="1" dirty="0" smtClean="0">
                <a:latin typeface="Arial Narrow" pitchFamily="34" charset="0"/>
              </a:rPr>
              <a:t>     of their work outside vehicles and equipment</a:t>
            </a: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451512" y="5761771"/>
            <a:ext cx="6482688"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Every person on the site has the responsibility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to be vigilant and work safely</a:t>
            </a:r>
            <a:endParaRPr lang="en-US" sz="2200" b="1" spc="-30" dirty="0" smtClean="0">
              <a:solidFill>
                <a:srgbClr val="C00000"/>
              </a:solidFill>
              <a:latin typeface="Calibri" pitchFamily="34" charset="0"/>
            </a:endParaRPr>
          </a:p>
        </p:txBody>
      </p:sp>
      <p:sp>
        <p:nvSpPr>
          <p:cNvPr id="16" name="Subtitle 8"/>
          <p:cNvSpPr txBox="1">
            <a:spLocks/>
          </p:cNvSpPr>
          <p:nvPr/>
        </p:nvSpPr>
        <p:spPr bwMode="auto">
          <a:xfrm>
            <a:off x="700430" y="307926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prstClr val="black">
                    <a:lumMod val="50000"/>
                    <a:lumOff val="50000"/>
                  </a:prstClr>
                </a:solidFill>
                <a:latin typeface="Arial Narrow" pitchFamily="34" charset="0"/>
              </a:rPr>
              <a:t> </a:t>
            </a:r>
            <a:r>
              <a:rPr lang="en-US" sz="2000" b="1" dirty="0" smtClean="0">
                <a:latin typeface="Arial Narrow" pitchFamily="34" charset="0"/>
              </a:rPr>
              <a:t>Workers on foot are particularly vulnerable to being </a:t>
            </a:r>
            <a:br>
              <a:rPr lang="en-US" sz="2000" b="1" dirty="0" smtClean="0">
                <a:latin typeface="Arial Narrow" pitchFamily="34" charset="0"/>
              </a:rPr>
            </a:br>
            <a:r>
              <a:rPr lang="en-US" sz="2000" b="1" dirty="0" smtClean="0">
                <a:latin typeface="Arial Narrow" pitchFamily="34" charset="0"/>
              </a:rPr>
              <a:t>     struck by vehicles and equipment</a:t>
            </a:r>
          </a:p>
          <a:p>
            <a:pPr>
              <a:lnSpc>
                <a:spcPts val="2400"/>
              </a:lnSpc>
              <a:buFont typeface="Arial" pitchFamily="34" charset="0"/>
              <a:buChar char="•"/>
            </a:pPr>
            <a:endParaRPr lang="en-US" sz="2400" b="1" dirty="0">
              <a:latin typeface="Arial Narrow" pitchFamily="34" charset="0"/>
            </a:endParaRPr>
          </a:p>
        </p:txBody>
      </p:sp>
      <p:sp>
        <p:nvSpPr>
          <p:cNvPr id="17" name="5-Point Star 16"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 title="Picture of workers on fo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2626" y="1371601"/>
            <a:ext cx="1691697" cy="4952999"/>
          </a:xfrm>
          <a:prstGeom prst="rect">
            <a:avLst/>
          </a:prstGeom>
          <a:noFill/>
          <a:ln w="19050">
            <a:solidFill>
              <a:schemeClr val="tx1"/>
            </a:solidFill>
            <a:miter lim="800000"/>
            <a:headEnd/>
            <a:tailEnd/>
          </a:ln>
          <a:effectLst/>
        </p:spPr>
      </p:pic>
      <p:sp>
        <p:nvSpPr>
          <p:cNvPr id="18" name="Subtitle 8"/>
          <p:cNvSpPr txBox="1">
            <a:spLocks/>
          </p:cNvSpPr>
          <p:nvPr/>
        </p:nvSpPr>
        <p:spPr bwMode="auto">
          <a:xfrm>
            <a:off x="517634" y="383698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ITC </a:t>
            </a:r>
            <a:r>
              <a:rPr lang="en-US" sz="2200" b="1" dirty="0" smtClean="0">
                <a:latin typeface="Arial Narrow" pitchFamily="34" charset="0"/>
              </a:rPr>
              <a:t>reduces hazards for equipment operators.</a:t>
            </a:r>
            <a:endParaRPr lang="en-US" sz="2200" b="1" dirty="0">
              <a:latin typeface="Arial Narrow" pitchFamily="34" charset="0"/>
            </a:endParaRPr>
          </a:p>
        </p:txBody>
      </p:sp>
      <p:sp>
        <p:nvSpPr>
          <p:cNvPr id="2" name="Title 1" hidden="1"/>
          <p:cNvSpPr>
            <a:spLocks noGrp="1"/>
          </p:cNvSpPr>
          <p:nvPr>
            <p:ph type="title"/>
          </p:nvPr>
        </p:nvSpPr>
        <p:spPr>
          <a:xfrm>
            <a:off x="414095" y="723900"/>
            <a:ext cx="8229600" cy="1143000"/>
          </a:xfrm>
        </p:spPr>
        <p:txBody>
          <a:bodyPr>
            <a:normAutofit/>
          </a:bodyPr>
          <a:lstStyle/>
          <a:p>
            <a:r>
              <a:rPr lang="en-US" sz="1200" dirty="0" smtClean="0"/>
              <a:t>Why implement internal traffic control</a:t>
            </a:r>
            <a:endParaRPr lang="en-US" sz="1200" dirty="0"/>
          </a:p>
        </p:txBody>
      </p:sp>
      <p:sp>
        <p:nvSpPr>
          <p:cNvPr id="19" name="Slide Number Placeholder 4"/>
          <p:cNvSpPr>
            <a:spLocks noGrp="1"/>
          </p:cNvSpPr>
          <p:nvPr>
            <p:ph type="sldNum" sz="quarter" idx="12"/>
          </p:nvPr>
        </p:nvSpPr>
        <p:spPr/>
        <p:txBody>
          <a:bodyPr/>
          <a:lstStyle/>
          <a:p>
            <a:pPr>
              <a:defRPr/>
            </a:pPr>
            <a:fld id="{991630E5-D2C6-4D54-9913-55C6C92AA029}"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There Are 2 Types of </a:t>
            </a:r>
            <a:r>
              <a:rPr lang="en-US" sz="2800" b="1" dirty="0" err="1" smtClean="0">
                <a:solidFill>
                  <a:schemeClr val="bg2">
                    <a:lumMod val="10000"/>
                  </a:schemeClr>
                </a:solidFill>
                <a:latin typeface="Calibri" pitchFamily="34" charset="0"/>
              </a:rPr>
              <a:t>Runovers</a:t>
            </a: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Backovers</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451512" y="5761771"/>
            <a:ext cx="6482688"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More workers are killed by construction vehicles</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than by motorists</a:t>
            </a:r>
          </a:p>
        </p:txBody>
      </p:sp>
      <p:sp>
        <p:nvSpPr>
          <p:cNvPr id="15" name="5-Point Star 14"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title="Picture of memorials for road workers killed"/>
          <p:cNvGrpSpPr/>
          <p:nvPr/>
        </p:nvGrpSpPr>
        <p:grpSpPr>
          <a:xfrm>
            <a:off x="1050925" y="1981200"/>
            <a:ext cx="4968875" cy="3581400"/>
            <a:chOff x="1050925" y="1981200"/>
            <a:chExt cx="4968875" cy="3581400"/>
          </a:xfrm>
        </p:grpSpPr>
        <p:sp>
          <p:nvSpPr>
            <p:cNvPr id="18" name="Subtitle 8"/>
            <p:cNvSpPr txBox="1">
              <a:spLocks/>
            </p:cNvSpPr>
            <p:nvPr/>
          </p:nvSpPr>
          <p:spPr bwMode="auto">
            <a:xfrm>
              <a:off x="1050925" y="1981200"/>
              <a:ext cx="4968875" cy="506413"/>
            </a:xfrm>
            <a:prstGeom prst="rect">
              <a:avLst/>
            </a:prstGeom>
            <a:noFill/>
            <a:ln w="9525">
              <a:noFill/>
              <a:miter lim="800000"/>
              <a:headEnd/>
              <a:tailEnd/>
            </a:ln>
          </p:spPr>
          <p:txBody>
            <a:bodyPr/>
            <a:lstStyle/>
            <a:p>
              <a:pPr marL="0" lvl="1">
                <a:lnSpc>
                  <a:spcPts val="2000"/>
                </a:lnSpc>
                <a:spcBef>
                  <a:spcPct val="20000"/>
                </a:spcBef>
              </a:pPr>
              <a:r>
                <a:rPr lang="en-US" sz="2000" b="1" dirty="0" smtClean="0">
                  <a:solidFill>
                    <a:srgbClr val="C00000"/>
                  </a:solidFill>
                  <a:latin typeface="Arial Narrow" pitchFamily="34" charset="0"/>
                </a:rPr>
                <a:t>Workers Struck By Motorists</a:t>
              </a:r>
              <a:endParaRPr lang="en-US" b="1" dirty="0" smtClean="0">
                <a:solidFill>
                  <a:srgbClr val="C00000"/>
                </a:solidFill>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0" name="Picture 19" descr="worker-nationalworkzonesafetyweek.png" title="Picture of memorial for road workers killed"/>
            <p:cNvPicPr>
              <a:picLocks noChangeAspect="1"/>
            </p:cNvPicPr>
            <p:nvPr/>
          </p:nvPicPr>
          <p:blipFill>
            <a:blip r:embed="rId5" cstate="print"/>
            <a:stretch>
              <a:fillRect/>
            </a:stretch>
          </p:blipFill>
          <p:spPr>
            <a:xfrm>
              <a:off x="1143000" y="2362200"/>
              <a:ext cx="2776939" cy="1676400"/>
            </a:xfrm>
            <a:prstGeom prst="rect">
              <a:avLst/>
            </a:prstGeom>
            <a:ln w="12700">
              <a:solidFill>
                <a:schemeClr val="tx1"/>
              </a:solidFill>
            </a:ln>
          </p:spPr>
        </p:pic>
        <p:pic>
          <p:nvPicPr>
            <p:cNvPr id="22" name="Picture 21" descr="worker-maxresdefault.png" title="Picture of memorial for road workers kill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3000" y="3894734"/>
              <a:ext cx="2779776" cy="1667866"/>
            </a:xfrm>
            <a:prstGeom prst="rect">
              <a:avLst/>
            </a:prstGeom>
            <a:ln w="12700">
              <a:solidFill>
                <a:schemeClr val="tx1"/>
              </a:solidFill>
            </a:ln>
          </p:spPr>
        </p:pic>
      </p:grpSp>
      <p:grpSp>
        <p:nvGrpSpPr>
          <p:cNvPr id="25" name="Group 24" title="Picture about road workers being killed"/>
          <p:cNvGrpSpPr/>
          <p:nvPr/>
        </p:nvGrpSpPr>
        <p:grpSpPr>
          <a:xfrm>
            <a:off x="4800600" y="1981200"/>
            <a:ext cx="4038599" cy="3581400"/>
            <a:chOff x="4800600" y="1981200"/>
            <a:chExt cx="4038599" cy="3581400"/>
          </a:xfrm>
        </p:grpSpPr>
        <p:sp>
          <p:nvSpPr>
            <p:cNvPr id="19" name="Subtitle 8"/>
            <p:cNvSpPr txBox="1">
              <a:spLocks/>
            </p:cNvSpPr>
            <p:nvPr/>
          </p:nvSpPr>
          <p:spPr bwMode="auto">
            <a:xfrm>
              <a:off x="4800600" y="1981200"/>
              <a:ext cx="4038599" cy="506413"/>
            </a:xfrm>
            <a:prstGeom prst="rect">
              <a:avLst/>
            </a:prstGeom>
            <a:noFill/>
            <a:ln w="9525">
              <a:noFill/>
              <a:miter lim="800000"/>
              <a:headEnd/>
              <a:tailEnd/>
            </a:ln>
          </p:spPr>
          <p:txBody>
            <a:bodyPr/>
            <a:lstStyle/>
            <a:p>
              <a:pPr marL="0" lvl="1">
                <a:lnSpc>
                  <a:spcPts val="2000"/>
                </a:lnSpc>
                <a:spcBef>
                  <a:spcPct val="20000"/>
                </a:spcBef>
              </a:pPr>
              <a:r>
                <a:rPr lang="en-US" sz="2000" b="1" dirty="0" smtClean="0">
                  <a:solidFill>
                    <a:srgbClr val="C00000"/>
                  </a:solidFill>
                  <a:latin typeface="Arial Narrow" pitchFamily="34" charset="0"/>
                </a:rPr>
                <a:t>Workers Struck By Equipment</a:t>
              </a:r>
              <a:endParaRPr lang="en-US" sz="2200" b="1" dirty="0" smtClean="0">
                <a:solidFill>
                  <a:srgbClr val="C00000"/>
                </a:solidFill>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1" name="Picture 20" descr="worker-caltrans_memorial_2011_6015_op.png" title="Picture of memorial for road workers killed"/>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29200" y="3886200"/>
              <a:ext cx="2781300" cy="1676400"/>
            </a:xfrm>
            <a:prstGeom prst="rect">
              <a:avLst/>
            </a:prstGeom>
            <a:ln w="12700">
              <a:solidFill>
                <a:schemeClr val="tx1"/>
              </a:solidFill>
            </a:ln>
          </p:spPr>
        </p:pic>
        <p:pic>
          <p:nvPicPr>
            <p:cNvPr id="23" name="Picture 22" descr="06hwy1014.png" title="Picture of a road worker accident"/>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029200" y="2362200"/>
              <a:ext cx="2779776" cy="1548384"/>
            </a:xfrm>
            <a:prstGeom prst="rect">
              <a:avLst/>
            </a:prstGeom>
            <a:ln w="12700">
              <a:solidFill>
                <a:schemeClr val="tx1"/>
              </a:solidFill>
            </a:ln>
          </p:spPr>
        </p:pic>
      </p:grpSp>
      <p:sp>
        <p:nvSpPr>
          <p:cNvPr id="2" name="Title 1" hidden="1"/>
          <p:cNvSpPr>
            <a:spLocks noGrp="1"/>
          </p:cNvSpPr>
          <p:nvPr>
            <p:ph type="title"/>
          </p:nvPr>
        </p:nvSpPr>
        <p:spPr>
          <a:xfrm>
            <a:off x="457200" y="723900"/>
            <a:ext cx="8229600" cy="1143000"/>
          </a:xfrm>
        </p:spPr>
        <p:txBody>
          <a:bodyPr>
            <a:normAutofit/>
          </a:bodyPr>
          <a:lstStyle/>
          <a:p>
            <a:r>
              <a:rPr lang="en-US" sz="1200" dirty="0" smtClean="0"/>
              <a:t>There are two types of </a:t>
            </a:r>
            <a:r>
              <a:rPr lang="en-US" sz="1200" dirty="0" err="1" smtClean="0"/>
              <a:t>runovers</a:t>
            </a:r>
            <a:r>
              <a:rPr lang="en-US" sz="1200" dirty="0" smtClean="0"/>
              <a:t> </a:t>
            </a:r>
            <a:r>
              <a:rPr lang="en-US" sz="1200" dirty="0" err="1" smtClean="0"/>
              <a:t>backovers</a:t>
            </a:r>
            <a:endParaRPr lang="en-US" sz="1200" dirty="0"/>
          </a:p>
        </p:txBody>
      </p:sp>
      <p:sp>
        <p:nvSpPr>
          <p:cNvPr id="26" name="Slide Number Placeholder 4"/>
          <p:cNvSpPr>
            <a:spLocks noGrp="1"/>
          </p:cNvSpPr>
          <p:nvPr>
            <p:ph type="sldNum" sz="quarter" idx="12"/>
          </p:nvPr>
        </p:nvSpPr>
        <p:spPr/>
        <p:txBody>
          <a:bodyPr/>
          <a:lstStyle/>
          <a:p>
            <a:pPr>
              <a:defRPr/>
            </a:pPr>
            <a:fld id="{991630E5-D2C6-4D54-9913-55C6C92AA029}"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7" name="Group 16" title="Picture of bar graph of Job related fatalities in road construction"/>
          <p:cNvGrpSpPr/>
          <p:nvPr/>
        </p:nvGrpSpPr>
        <p:grpSpPr>
          <a:xfrm>
            <a:off x="533400" y="1447800"/>
            <a:ext cx="8110295" cy="5302616"/>
            <a:chOff x="533400" y="1447800"/>
            <a:chExt cx="8110295" cy="5302616"/>
          </a:xfrm>
        </p:grpSpPr>
        <p:sp>
          <p:nvSpPr>
            <p:cNvPr id="4" name="TextBox 3"/>
            <p:cNvSpPr txBox="1"/>
            <p:nvPr/>
          </p:nvSpPr>
          <p:spPr>
            <a:xfrm>
              <a:off x="533400" y="6324600"/>
              <a:ext cx="3429000" cy="338554"/>
            </a:xfrm>
            <a:prstGeom prst="rect">
              <a:avLst/>
            </a:prstGeom>
            <a:noFill/>
          </p:spPr>
          <p:txBody>
            <a:bodyPr wrap="square" rtlCol="0">
              <a:spAutoFit/>
            </a:bodyPr>
            <a:lstStyle/>
            <a:p>
              <a:pPr algn="r"/>
              <a:r>
                <a:rPr lang="en-US" sz="1600" b="1" i="1" dirty="0" smtClean="0"/>
                <a:t>Source:  U.S. Bureau of Labor Statistics</a:t>
              </a:r>
              <a:endParaRPr lang="en-US" sz="1600" b="1" i="1" dirty="0"/>
            </a:p>
          </p:txBody>
        </p:sp>
        <p:sp>
          <p:nvSpPr>
            <p:cNvPr id="12" name="5-Point Star 11"/>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ontent Placeholder 3"/>
            <p:cNvGraphicFramePr>
              <a:graphicFrameLocks/>
            </p:cNvGraphicFramePr>
            <p:nvPr>
              <p:extLst>
                <p:ext uri="{D42A27DB-BD31-4B8C-83A1-F6EECF244321}">
                  <p14:modId xmlns:p14="http://schemas.microsoft.com/office/powerpoint/2010/main" val="4164969373"/>
                </p:ext>
              </p:extLst>
            </p:nvPr>
          </p:nvGraphicFramePr>
          <p:xfrm>
            <a:off x="762000" y="1447800"/>
            <a:ext cx="7467600" cy="4876800"/>
          </p:xfrm>
          <a:graphic>
            <a:graphicData uri="http://schemas.openxmlformats.org/drawingml/2006/chart">
              <c:chart xmlns:c="http://schemas.openxmlformats.org/drawingml/2006/chart" xmlns:r="http://schemas.openxmlformats.org/officeDocument/2006/relationships" r:id="rId5"/>
            </a:graphicData>
          </a:graphic>
        </p:graphicFrame>
        <p:sp>
          <p:nvSpPr>
            <p:cNvPr id="15" name="Subtitle 8"/>
            <p:cNvSpPr txBox="1">
              <a:spLocks/>
            </p:cNvSpPr>
            <p:nvPr/>
          </p:nvSpPr>
          <p:spPr bwMode="auto">
            <a:xfrm>
              <a:off x="762000" y="1676400"/>
              <a:ext cx="7478712" cy="533400"/>
            </a:xfrm>
            <a:prstGeom prst="rect">
              <a:avLst/>
            </a:prstGeom>
            <a:noFill/>
            <a:ln w="9525">
              <a:noFill/>
              <a:miter lim="800000"/>
              <a:headEnd/>
              <a:tailEnd/>
            </a:ln>
          </p:spPr>
          <p:txBody>
            <a:bodyPr/>
            <a:lstStyle/>
            <a:p>
              <a:pPr marL="342900" indent="-342900" algn="ctr">
                <a:spcBef>
                  <a:spcPct val="20000"/>
                </a:spcBef>
              </a:pPr>
              <a:r>
                <a:rPr lang="en-US" sz="2800" b="1" dirty="0" smtClean="0">
                  <a:solidFill>
                    <a:schemeClr val="bg2">
                      <a:lumMod val="10000"/>
                    </a:schemeClr>
                  </a:solidFill>
                  <a:latin typeface="Calibri" pitchFamily="34" charset="0"/>
                </a:rPr>
                <a:t>Job-Related Fatalities in Road Construction</a:t>
              </a:r>
              <a:endParaRPr lang="en-US" sz="2800" b="1" dirty="0">
                <a:solidFill>
                  <a:schemeClr val="bg2">
                    <a:lumMod val="10000"/>
                  </a:schemeClr>
                </a:solidFill>
                <a:latin typeface="Calibri" pitchFamily="34" charset="0"/>
              </a:endParaRPr>
            </a:p>
          </p:txBody>
        </p:sp>
        <p:sp>
          <p:nvSpPr>
            <p:cNvPr id="16" name="Subtitle 8"/>
            <p:cNvSpPr txBox="1">
              <a:spLocks/>
            </p:cNvSpPr>
            <p:nvPr/>
          </p:nvSpPr>
          <p:spPr bwMode="auto">
            <a:xfrm>
              <a:off x="762000" y="2057400"/>
              <a:ext cx="7478712" cy="533400"/>
            </a:xfrm>
            <a:prstGeom prst="rect">
              <a:avLst/>
            </a:prstGeom>
            <a:noFill/>
            <a:ln w="9525">
              <a:noFill/>
              <a:miter lim="800000"/>
              <a:headEnd/>
              <a:tailEnd/>
            </a:ln>
          </p:spPr>
          <p:txBody>
            <a:bodyPr/>
            <a:lstStyle/>
            <a:p>
              <a:pPr marL="342900" indent="-342900" algn="ctr">
                <a:spcBef>
                  <a:spcPct val="20000"/>
                </a:spcBef>
              </a:pPr>
              <a:r>
                <a:rPr lang="en-US" sz="2000" b="1" dirty="0" err="1" smtClean="0">
                  <a:solidFill>
                    <a:schemeClr val="bg2">
                      <a:lumMod val="10000"/>
                    </a:schemeClr>
                  </a:solidFill>
                  <a:latin typeface="Calibri" pitchFamily="34" charset="0"/>
                </a:rPr>
                <a:t>Runovers</a:t>
              </a:r>
              <a:r>
                <a:rPr lang="en-US" sz="2000" b="1" dirty="0" smtClean="0">
                  <a:solidFill>
                    <a:schemeClr val="bg2">
                      <a:lumMod val="10000"/>
                    </a:schemeClr>
                  </a:solidFill>
                  <a:latin typeface="Calibri" pitchFamily="34" charset="0"/>
                </a:rPr>
                <a:t> and </a:t>
              </a:r>
              <a:r>
                <a:rPr lang="en-US" sz="2000" b="1" dirty="0" err="1" smtClean="0">
                  <a:solidFill>
                    <a:schemeClr val="bg2">
                      <a:lumMod val="10000"/>
                    </a:schemeClr>
                  </a:solidFill>
                  <a:latin typeface="Calibri" pitchFamily="34" charset="0"/>
                </a:rPr>
                <a:t>backovers</a:t>
              </a:r>
              <a:r>
                <a:rPr lang="en-US" sz="2000" b="1" dirty="0" smtClean="0">
                  <a:solidFill>
                    <a:schemeClr val="bg2">
                      <a:lumMod val="10000"/>
                    </a:schemeClr>
                  </a:solidFill>
                  <a:latin typeface="Calibri" pitchFamily="34" charset="0"/>
                </a:rPr>
                <a:t> are number one cause of death</a:t>
              </a:r>
              <a:endParaRPr lang="en-US" sz="2000" b="1" dirty="0">
                <a:solidFill>
                  <a:schemeClr val="bg2">
                    <a:lumMod val="10000"/>
                  </a:schemeClr>
                </a:solidFill>
                <a:latin typeface="Calibri" pitchFamily="34" charset="0"/>
              </a:endParaRPr>
            </a:p>
          </p:txBody>
        </p:sp>
      </p:grpSp>
      <p:sp>
        <p:nvSpPr>
          <p:cNvPr id="2" name="Title 1" hidden="1"/>
          <p:cNvSpPr>
            <a:spLocks noGrp="1"/>
          </p:cNvSpPr>
          <p:nvPr>
            <p:ph type="title"/>
          </p:nvPr>
        </p:nvSpPr>
        <p:spPr>
          <a:xfrm>
            <a:off x="588656" y="782848"/>
            <a:ext cx="8229600" cy="1143000"/>
          </a:xfrm>
        </p:spPr>
        <p:txBody>
          <a:bodyPr>
            <a:normAutofit/>
          </a:bodyPr>
          <a:lstStyle/>
          <a:p>
            <a:r>
              <a:rPr lang="en-US" sz="1200" dirty="0" smtClean="0"/>
              <a:t>Job related fatalities in road construction</a:t>
            </a:r>
            <a:endParaRPr lang="en-US" sz="1200" dirty="0"/>
          </a:p>
        </p:txBody>
      </p:sp>
      <p:sp>
        <p:nvSpPr>
          <p:cNvPr id="18" name="Slide Number Placeholder 4"/>
          <p:cNvSpPr>
            <a:spLocks noGrp="1"/>
          </p:cNvSpPr>
          <p:nvPr>
            <p:ph type="sldNum" sz="quarter" idx="12"/>
          </p:nvPr>
        </p:nvSpPr>
        <p:spPr/>
        <p:txBody>
          <a:bodyPr/>
          <a:lstStyle/>
          <a:p>
            <a:pPr>
              <a:defRPr/>
            </a:pPr>
            <a:fld id="{991630E5-D2C6-4D54-9913-55C6C92AA029}"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6" name="Group 15" title="Picture of bar graph about fatal injuries at road construction sites recent 10 year period"/>
          <p:cNvGrpSpPr/>
          <p:nvPr/>
        </p:nvGrpSpPr>
        <p:grpSpPr>
          <a:xfrm>
            <a:off x="304800" y="1447800"/>
            <a:ext cx="8610600" cy="5387782"/>
            <a:chOff x="304800" y="1447800"/>
            <a:chExt cx="8610600" cy="5387782"/>
          </a:xfrm>
        </p:grpSpPr>
        <p:graphicFrame>
          <p:nvGraphicFramePr>
            <p:cNvPr id="3" name="Content Placeholder 3"/>
            <p:cNvGraphicFramePr>
              <a:graphicFrameLocks/>
            </p:cNvGraphicFramePr>
            <p:nvPr>
              <p:extLst>
                <p:ext uri="{D42A27DB-BD31-4B8C-83A1-F6EECF244321}">
                  <p14:modId xmlns:p14="http://schemas.microsoft.com/office/powerpoint/2010/main" val="1135088965"/>
                </p:ext>
              </p:extLst>
            </p:nvPr>
          </p:nvGraphicFramePr>
          <p:xfrm>
            <a:off x="863601" y="1845737"/>
            <a:ext cx="73152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507999" y="6527805"/>
              <a:ext cx="4216401" cy="307777"/>
            </a:xfrm>
            <a:prstGeom prst="rect">
              <a:avLst/>
            </a:prstGeom>
            <a:noFill/>
          </p:spPr>
          <p:txBody>
            <a:bodyPr wrap="square" rtlCol="0">
              <a:spAutoFit/>
            </a:bodyPr>
            <a:lstStyle/>
            <a:p>
              <a:pPr algn="r"/>
              <a:r>
                <a:rPr lang="en-US" sz="1400" b="1" i="1" dirty="0" smtClean="0"/>
                <a:t>Source:</a:t>
              </a:r>
              <a:r>
                <a:rPr lang="en-US" sz="1400" b="1" dirty="0" smtClean="0"/>
                <a:t> Bureau of Labor Statistics / Stephen Pegula</a:t>
              </a:r>
              <a:endParaRPr lang="en-US" sz="1400" b="1" dirty="0"/>
            </a:p>
          </p:txBody>
        </p:sp>
        <p:sp>
          <p:nvSpPr>
            <p:cNvPr id="12" name="Subtitle 8"/>
            <p:cNvSpPr txBox="1">
              <a:spLocks/>
            </p:cNvSpPr>
            <p:nvPr/>
          </p:nvSpPr>
          <p:spPr bwMode="auto">
            <a:xfrm>
              <a:off x="304800" y="1447800"/>
              <a:ext cx="8610600" cy="533400"/>
            </a:xfrm>
            <a:prstGeom prst="rect">
              <a:avLst/>
            </a:prstGeom>
            <a:noFill/>
            <a:ln w="9525">
              <a:noFill/>
              <a:miter lim="800000"/>
              <a:headEnd/>
              <a:tailEnd/>
            </a:ln>
          </p:spPr>
          <p:txBody>
            <a:bodyPr/>
            <a:lstStyle/>
            <a:p>
              <a:pPr>
                <a:lnSpc>
                  <a:spcPts val="2200"/>
                </a:lnSpc>
                <a:spcBef>
                  <a:spcPct val="20000"/>
                </a:spcBef>
              </a:pPr>
              <a:r>
                <a:rPr lang="en-US" sz="2400" b="1" dirty="0" smtClean="0">
                  <a:latin typeface="Calibri" pitchFamily="34" charset="0"/>
                </a:rPr>
                <a:t>More workers are killed by construction vehicles than by motorists</a:t>
              </a:r>
            </a:p>
          </p:txBody>
        </p:sp>
        <p:sp>
          <p:nvSpPr>
            <p:cNvPr id="15" name="5-Point Star 14"/>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hidden="1"/>
          <p:cNvSpPr>
            <a:spLocks noGrp="1"/>
          </p:cNvSpPr>
          <p:nvPr>
            <p:ph type="title"/>
          </p:nvPr>
        </p:nvSpPr>
        <p:spPr>
          <a:xfrm>
            <a:off x="414095" y="554965"/>
            <a:ext cx="8229600" cy="1143000"/>
          </a:xfrm>
        </p:spPr>
        <p:txBody>
          <a:bodyPr>
            <a:normAutofit/>
          </a:bodyPr>
          <a:lstStyle/>
          <a:p>
            <a:r>
              <a:rPr lang="en-US" sz="1200" dirty="0" smtClean="0"/>
              <a:t/>
            </a:r>
            <a:br>
              <a:rPr lang="en-US" sz="1200" dirty="0" smtClean="0"/>
            </a:br>
            <a:r>
              <a:rPr lang="en-US" sz="1200" dirty="0"/>
              <a:t/>
            </a:r>
            <a:br>
              <a:rPr lang="en-US" sz="1200" dirty="0"/>
            </a:br>
            <a:r>
              <a:rPr lang="en-US" sz="1200" dirty="0" smtClean="0"/>
              <a:t>More workers are killed by construction vehicles than by motorists</a:t>
            </a:r>
            <a:endParaRPr lang="en-US" sz="1200" dirty="0"/>
          </a:p>
        </p:txBody>
      </p:sp>
      <p:sp>
        <p:nvSpPr>
          <p:cNvPr id="17" name="Slide Number Placeholder 4"/>
          <p:cNvSpPr>
            <a:spLocks noGrp="1"/>
          </p:cNvSpPr>
          <p:nvPr>
            <p:ph type="sldNum" sz="quarter" idx="12"/>
          </p:nvPr>
        </p:nvSpPr>
        <p:spPr/>
        <p:txBody>
          <a:bodyPr/>
          <a:lstStyle/>
          <a:p>
            <a:pPr>
              <a:defRPr/>
            </a:pPr>
            <a:fld id="{991630E5-D2C6-4D54-9913-55C6C92AA029}"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title="Picture of construction vehicles and work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981200"/>
            <a:ext cx="8621713" cy="4206875"/>
          </a:xfrm>
          <a:prstGeom prst="rect">
            <a:avLst/>
          </a:prstGeom>
          <a:noFill/>
          <a:ln w="9525">
            <a:noFill/>
            <a:miter lim="800000"/>
            <a:headEnd/>
            <a:tailEnd/>
          </a:ln>
          <a:effectLst/>
        </p:spPr>
      </p:pic>
      <p:sp>
        <p:nvSpPr>
          <p:cNvPr id="13" name="Subtitle 8"/>
          <p:cNvSpPr txBox="1">
            <a:spLocks/>
          </p:cNvSpPr>
          <p:nvPr/>
        </p:nvSpPr>
        <p:spPr bwMode="auto">
          <a:xfrm>
            <a:off x="388938" y="16764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Construction vehicles are the greatest hazard</a:t>
            </a:r>
            <a:endParaRPr lang="en-US" sz="2800" b="1" dirty="0">
              <a:solidFill>
                <a:schemeClr val="bg2">
                  <a:lumMod val="10000"/>
                </a:schemeClr>
              </a:solidFill>
              <a:latin typeface="Calibri" pitchFamily="34" charset="0"/>
            </a:endParaRPr>
          </a:p>
        </p:txBody>
      </p:sp>
      <p:sp>
        <p:nvSpPr>
          <p:cNvPr id="2" name="Title 1" hidden="1"/>
          <p:cNvSpPr>
            <a:spLocks noGrp="1"/>
          </p:cNvSpPr>
          <p:nvPr>
            <p:ph type="title"/>
          </p:nvPr>
        </p:nvSpPr>
        <p:spPr>
          <a:xfrm>
            <a:off x="335280" y="679188"/>
            <a:ext cx="8229600" cy="1143000"/>
          </a:xfrm>
        </p:spPr>
        <p:txBody>
          <a:bodyPr>
            <a:normAutofit/>
          </a:bodyPr>
          <a:lstStyle/>
          <a:p>
            <a:r>
              <a:rPr lang="en-US" sz="1200" dirty="0" smtClean="0"/>
              <a:t/>
            </a:r>
            <a:br>
              <a:rPr lang="en-US" sz="1200" dirty="0" smtClean="0"/>
            </a:br>
            <a:r>
              <a:rPr lang="en-US" sz="1200" dirty="0"/>
              <a:t/>
            </a:r>
            <a:br>
              <a:rPr lang="en-US" sz="1200" dirty="0"/>
            </a:br>
            <a:r>
              <a:rPr lang="en-US" sz="1200" dirty="0" smtClean="0"/>
              <a:t>Construction vehicles are the greatest hazard</a:t>
            </a:r>
            <a:endParaRPr lang="en-US" sz="1200" dirty="0"/>
          </a:p>
        </p:txBody>
      </p:sp>
      <p:sp>
        <p:nvSpPr>
          <p:cNvPr id="14" name="Slide Number Placeholder 4"/>
          <p:cNvSpPr>
            <a:spLocks noGrp="1"/>
          </p:cNvSpPr>
          <p:nvPr>
            <p:ph type="sldNum" sz="quarter" idx="12"/>
          </p:nvPr>
        </p:nvSpPr>
        <p:spPr/>
        <p:txBody>
          <a:bodyPr/>
          <a:lstStyle/>
          <a:p>
            <a:pPr>
              <a:defRPr/>
            </a:pPr>
            <a:fld id="{991630E5-D2C6-4D54-9913-55C6C92AA029}" type="slidenum">
              <a:rPr lang="en-US" smtClean="0"/>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388938" y="15240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Vehicles frequently enter and exit</a:t>
            </a:r>
            <a:endParaRPr lang="en-US" sz="2800" b="1" dirty="0">
              <a:solidFill>
                <a:schemeClr val="bg2">
                  <a:lumMod val="10000"/>
                </a:schemeClr>
              </a:solidFill>
              <a:latin typeface="Calibri" pitchFamily="34" charset="0"/>
            </a:endParaRPr>
          </a:p>
        </p:txBody>
      </p:sp>
      <p:pic>
        <p:nvPicPr>
          <p:cNvPr id="3" name="Picture 2" title="Picture of construction vehicle exiting ITC ar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7997066" cy="3886200"/>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5" name="Group 4"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work zone safety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work zone safety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5-Point Star 11"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title="Picture of red arrow pointing at construction vehicle exiting ITC area"/>
          <p:cNvSpPr/>
          <p:nvPr/>
        </p:nvSpPr>
        <p:spPr>
          <a:xfrm rot="-1800000">
            <a:off x="4015079" y="4217524"/>
            <a:ext cx="2057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p:cNvSpPr>
            <a:spLocks noGrp="1"/>
          </p:cNvSpPr>
          <p:nvPr>
            <p:ph type="title"/>
          </p:nvPr>
        </p:nvSpPr>
        <p:spPr>
          <a:xfrm>
            <a:off x="589828" y="957530"/>
            <a:ext cx="8229600" cy="1143000"/>
          </a:xfrm>
        </p:spPr>
        <p:txBody>
          <a:bodyPr>
            <a:normAutofit/>
          </a:bodyPr>
          <a:lstStyle/>
          <a:p>
            <a:r>
              <a:rPr lang="en-US" sz="1200" dirty="0" smtClean="0"/>
              <a:t>Vehicles frequently enter and exit</a:t>
            </a:r>
            <a:endParaRPr lang="en-US" sz="1200" dirty="0"/>
          </a:p>
        </p:txBody>
      </p:sp>
      <p:sp>
        <p:nvSpPr>
          <p:cNvPr id="14" name="Slide Number Placeholder 4"/>
          <p:cNvSpPr>
            <a:spLocks noGrp="1"/>
          </p:cNvSpPr>
          <p:nvPr>
            <p:ph type="sldNum" sz="quarter" idx="12"/>
          </p:nvPr>
        </p:nvSpPr>
        <p:spPr/>
        <p:txBody>
          <a:bodyPr/>
          <a:lstStyle/>
          <a:p>
            <a:pPr>
              <a:defRPr/>
            </a:pPr>
            <a:fld id="{991630E5-D2C6-4D54-9913-55C6C92AA029}" type="slidenum">
              <a:rPr lang="en-US" smtClean="0"/>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388938" y="1371600"/>
            <a:ext cx="85264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Workers on foot may work close to large vehicles</a:t>
            </a:r>
            <a:endParaRPr lang="en-US" sz="2800" b="1" dirty="0">
              <a:solidFill>
                <a:schemeClr val="bg2">
                  <a:lumMod val="10000"/>
                </a:schemeClr>
              </a:solidFill>
              <a:latin typeface="Calibri" pitchFamily="34" charset="0"/>
            </a:endParaRPr>
          </a:p>
        </p:txBody>
      </p:sp>
      <p:pic>
        <p:nvPicPr>
          <p:cNvPr id="3" name="Picture 1" title="Picture of workers on foot working near large vehic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8686801" cy="4495800"/>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4" name="Group 3"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work zone safety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work zone safety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title="Picture of red arrows pointing to workers of foot"/>
          <p:cNvGrpSpPr/>
          <p:nvPr/>
        </p:nvGrpSpPr>
        <p:grpSpPr>
          <a:xfrm>
            <a:off x="990600" y="3124200"/>
            <a:ext cx="7620000" cy="1143000"/>
            <a:chOff x="990600" y="3124200"/>
            <a:chExt cx="7620000" cy="1143000"/>
          </a:xfrm>
        </p:grpSpPr>
        <p:sp>
          <p:nvSpPr>
            <p:cNvPr id="12" name="Down Arrow 11"/>
            <p:cNvSpPr/>
            <p:nvPr/>
          </p:nvSpPr>
          <p:spPr>
            <a:xfrm>
              <a:off x="990600" y="3124200"/>
              <a:ext cx="381000" cy="1066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229600" y="3200400"/>
              <a:ext cx="381000" cy="1066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5" hidden="1"/>
          <p:cNvSpPr>
            <a:spLocks noGrp="1"/>
          </p:cNvSpPr>
          <p:nvPr>
            <p:ph type="title"/>
          </p:nvPr>
        </p:nvSpPr>
        <p:spPr>
          <a:xfrm>
            <a:off x="334582" y="652077"/>
            <a:ext cx="8229600" cy="1143000"/>
          </a:xfrm>
        </p:spPr>
        <p:txBody>
          <a:bodyPr>
            <a:normAutofit/>
          </a:bodyPr>
          <a:lstStyle/>
          <a:p>
            <a:r>
              <a:rPr lang="en-US" sz="1200" dirty="0" smtClean="0"/>
              <a:t/>
            </a:r>
            <a:br>
              <a:rPr lang="en-US" sz="1200" dirty="0" smtClean="0"/>
            </a:br>
            <a:r>
              <a:rPr lang="en-US" sz="1200" dirty="0"/>
              <a:t/>
            </a:r>
            <a:br>
              <a:rPr lang="en-US" sz="1200" dirty="0"/>
            </a:br>
            <a:r>
              <a:rPr lang="en-US" sz="1200" dirty="0" smtClean="0"/>
              <a:t>workers on foot may work close to large vehicles</a:t>
            </a:r>
            <a:endParaRPr lang="en-US" sz="1200" dirty="0"/>
          </a:p>
        </p:txBody>
      </p:sp>
      <p:sp>
        <p:nvSpPr>
          <p:cNvPr id="15" name="Slide Number Placeholder 4"/>
          <p:cNvSpPr>
            <a:spLocks noGrp="1"/>
          </p:cNvSpPr>
          <p:nvPr>
            <p:ph type="sldNum" sz="quarter" idx="12"/>
          </p:nvPr>
        </p:nvSpPr>
        <p:spPr/>
        <p:txBody>
          <a:bodyPr/>
          <a:lstStyle/>
          <a:p>
            <a:pPr>
              <a:defRPr/>
            </a:pPr>
            <a:fld id="{991630E5-D2C6-4D54-9913-55C6C92AA029}"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0-#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4" name="5-Point Star 13"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title="Picture of on foot workers in blind spots"/>
          <p:cNvGrpSpPr/>
          <p:nvPr/>
        </p:nvGrpSpPr>
        <p:grpSpPr>
          <a:xfrm>
            <a:off x="388938" y="1447800"/>
            <a:ext cx="8458077" cy="4800600"/>
            <a:chOff x="388938" y="1447800"/>
            <a:chExt cx="8458077" cy="4800600"/>
          </a:xfrm>
        </p:grpSpPr>
        <p:sp>
          <p:nvSpPr>
            <p:cNvPr id="8"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Blind Spots</a:t>
              </a: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What Are Blind Spots?</a:t>
              </a:r>
              <a:endParaRPr lang="en-US" sz="2800" b="1" dirty="0">
                <a:solidFill>
                  <a:schemeClr val="bg2">
                    <a:lumMod val="10000"/>
                  </a:schemeClr>
                </a:solidFill>
                <a:latin typeface="Calibri" pitchFamily="34" charset="0"/>
              </a:endParaRPr>
            </a:p>
          </p:txBody>
        </p:sp>
        <p:sp>
          <p:nvSpPr>
            <p:cNvPr id="10" name="Subtitle 8"/>
            <p:cNvSpPr txBox="1">
              <a:spLocks/>
            </p:cNvSpPr>
            <p:nvPr/>
          </p:nvSpPr>
          <p:spPr bwMode="auto">
            <a:xfrm>
              <a:off x="708245" y="23622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Locations around equipment</a:t>
              </a:r>
              <a:br>
                <a:rPr lang="en-US" sz="2000" b="1" dirty="0" smtClean="0">
                  <a:latin typeface="Arial Narrow" pitchFamily="34" charset="0"/>
                </a:rPr>
              </a:br>
              <a:r>
                <a:rPr lang="en-US" sz="2000" b="1" dirty="0" smtClean="0">
                  <a:latin typeface="Arial Narrow" pitchFamily="34" charset="0"/>
                </a:rPr>
                <a:t>     and vehicles where workers </a:t>
              </a:r>
              <a:br>
                <a:rPr lang="en-US" sz="2000" b="1" dirty="0" smtClean="0">
                  <a:latin typeface="Arial Narrow" pitchFamily="34" charset="0"/>
                </a:rPr>
              </a:br>
              <a:r>
                <a:rPr lang="en-US" sz="2000" b="1" dirty="0" smtClean="0">
                  <a:latin typeface="Arial Narrow" pitchFamily="34" charset="0"/>
                </a:rPr>
                <a:t>     on foot are invisible to the </a:t>
              </a:r>
              <a:br>
                <a:rPr lang="en-US" sz="2000" b="1" dirty="0" smtClean="0">
                  <a:latin typeface="Arial Narrow" pitchFamily="34" charset="0"/>
                </a:rPr>
              </a:br>
              <a:r>
                <a:rPr lang="en-US" sz="2000" b="1" dirty="0" smtClean="0">
                  <a:latin typeface="Arial Narrow" pitchFamily="34" charset="0"/>
                </a:rPr>
                <a:t>     operator through the</a:t>
              </a:r>
              <a:br>
                <a:rPr lang="en-US" sz="2000" b="1" dirty="0" smtClean="0">
                  <a:latin typeface="Arial Narrow" pitchFamily="34" charset="0"/>
                </a:rPr>
              </a:br>
              <a:r>
                <a:rPr lang="en-US" sz="2000" b="1" dirty="0" smtClean="0">
                  <a:latin typeface="Arial Narrow" pitchFamily="34" charset="0"/>
                </a:rPr>
                <a:t>     windows/mirrors</a:t>
              </a:r>
              <a:endParaRPr lang="en-US" sz="2400" b="1" dirty="0">
                <a:latin typeface="Arial Narrow" pitchFamily="34" charset="0"/>
              </a:endParaRPr>
            </a:p>
          </p:txBody>
        </p:sp>
        <p:pic>
          <p:nvPicPr>
            <p:cNvPr id="16" name="Picture 15" descr="cid:E44B8752-9A7A-409D-9D63-81C6B9C0F8E5"/>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495800" y="1676400"/>
              <a:ext cx="4191000" cy="2133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7" name="Picture 16" descr="cid:9C7D46F2-B34A-46B3-B4E6-9322EC25DAA3"/>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4495800" y="4038600"/>
              <a:ext cx="4190365" cy="2209800"/>
            </a:xfrm>
            <a:prstGeom prst="rect">
              <a:avLst/>
            </a:prstGeom>
            <a:ln w="12700">
              <a:solidFill>
                <a:schemeClr val="tx1"/>
              </a:solidFill>
            </a:ln>
            <a:effectLst>
              <a:outerShdw blurRad="292100" dist="139700" dir="2700000" algn="tl" rotWithShape="0">
                <a:srgbClr val="333333">
                  <a:alpha val="65000"/>
                </a:srgbClr>
              </a:outerShdw>
            </a:effectLst>
          </p:spPr>
        </p:pic>
        <p:sp>
          <p:nvSpPr>
            <p:cNvPr id="18" name="TextBox 17"/>
            <p:cNvSpPr txBox="1"/>
            <p:nvPr/>
          </p:nvSpPr>
          <p:spPr>
            <a:xfrm>
              <a:off x="6858001" y="1735666"/>
              <a:ext cx="1761066" cy="400110"/>
            </a:xfrm>
            <a:prstGeom prst="rect">
              <a:avLst/>
            </a:prstGeom>
            <a:solidFill>
              <a:schemeClr val="bg1"/>
            </a:solidFill>
            <a:ln w="12700">
              <a:solidFill>
                <a:schemeClr val="tx1"/>
              </a:solidFill>
            </a:ln>
          </p:spPr>
          <p:txBody>
            <a:bodyPr wrap="square" rtlCol="0">
              <a:spAutoFit/>
            </a:bodyPr>
            <a:lstStyle/>
            <a:p>
              <a:r>
                <a:rPr lang="en-US" sz="2000" dirty="0" smtClean="0"/>
                <a:t>Behind Vehicle</a:t>
              </a:r>
              <a:endParaRPr lang="en-US" sz="2000" dirty="0"/>
            </a:p>
          </p:txBody>
        </p:sp>
        <p:sp>
          <p:nvSpPr>
            <p:cNvPr id="19" name="TextBox 18"/>
            <p:cNvSpPr txBox="1"/>
            <p:nvPr/>
          </p:nvSpPr>
          <p:spPr>
            <a:xfrm>
              <a:off x="6172200" y="4095690"/>
              <a:ext cx="2438400" cy="400110"/>
            </a:xfrm>
            <a:prstGeom prst="rect">
              <a:avLst/>
            </a:prstGeom>
            <a:solidFill>
              <a:schemeClr val="bg1"/>
            </a:solidFill>
            <a:ln w="12700">
              <a:solidFill>
                <a:schemeClr val="tx1"/>
              </a:solidFill>
            </a:ln>
          </p:spPr>
          <p:txBody>
            <a:bodyPr wrap="square" rtlCol="0">
              <a:spAutoFit/>
            </a:bodyPr>
            <a:lstStyle/>
            <a:p>
              <a:r>
                <a:rPr lang="en-US" sz="2000" dirty="0" smtClean="0"/>
                <a:t>Outside Mirror Range</a:t>
              </a:r>
              <a:endParaRPr lang="en-US" sz="2000" dirty="0"/>
            </a:p>
          </p:txBody>
        </p:sp>
      </p:grpSp>
      <p:grpSp>
        <p:nvGrpSpPr>
          <p:cNvPr id="23" name="Group 22" title="Picture of workers on foot that are vulnerable in blind spots"/>
          <p:cNvGrpSpPr/>
          <p:nvPr/>
        </p:nvGrpSpPr>
        <p:grpSpPr>
          <a:xfrm>
            <a:off x="609601" y="2057400"/>
            <a:ext cx="7964113" cy="4129966"/>
            <a:chOff x="609601" y="2057400"/>
            <a:chExt cx="7964113" cy="4129966"/>
          </a:xfrm>
        </p:grpSpPr>
        <p:pic>
          <p:nvPicPr>
            <p:cNvPr id="21" name="Picture 2" title="Picture of a worker on foo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1" y="2057400"/>
              <a:ext cx="3373770" cy="4116175"/>
            </a:xfrm>
            <a:prstGeom prst="rect">
              <a:avLst/>
            </a:prstGeom>
            <a:ln w="12700">
              <a:solidFill>
                <a:schemeClr val="tx1"/>
              </a:solidFill>
            </a:ln>
            <a:effectLst>
              <a:outerShdw blurRad="292100" dist="139700" dir="2700000" algn="tl" rotWithShape="0">
                <a:srgbClr val="333333">
                  <a:alpha val="65000"/>
                </a:srgbClr>
              </a:outerShdw>
            </a:effectLst>
          </p:spPr>
        </p:pic>
        <p:pic>
          <p:nvPicPr>
            <p:cNvPr id="22" name="Picture 3" title="Picture of road worker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83213" y="2058775"/>
              <a:ext cx="3890501" cy="4128591"/>
            </a:xfrm>
            <a:prstGeom prst="rect">
              <a:avLst/>
            </a:prstGeom>
            <a:ln w="12700">
              <a:solidFill>
                <a:schemeClr val="tx1"/>
              </a:solidFill>
            </a:ln>
            <a:effectLst>
              <a:outerShdw blurRad="292100" dist="139700" dir="2700000" algn="tl" rotWithShape="0">
                <a:srgbClr val="333333">
                  <a:alpha val="65000"/>
                </a:srgbClr>
              </a:outerShdw>
            </a:effectLst>
          </p:spPr>
        </p:pic>
      </p:grpSp>
      <p:sp>
        <p:nvSpPr>
          <p:cNvPr id="24" name="Subtitle 8"/>
          <p:cNvSpPr txBox="1">
            <a:spLocks/>
          </p:cNvSpPr>
          <p:nvPr/>
        </p:nvSpPr>
        <p:spPr bwMode="auto">
          <a:xfrm>
            <a:off x="381000"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Workers on foot are </a:t>
            </a:r>
            <a:r>
              <a:rPr lang="en-US" sz="2800" b="1" u="sng" dirty="0" smtClean="0">
                <a:solidFill>
                  <a:schemeClr val="bg2">
                    <a:lumMod val="10000"/>
                  </a:schemeClr>
                </a:solidFill>
                <a:latin typeface="Calibri" pitchFamily="34" charset="0"/>
              </a:rPr>
              <a:t>vulnerable</a:t>
            </a:r>
            <a:r>
              <a:rPr lang="en-US" sz="2800" b="1" dirty="0" smtClean="0">
                <a:solidFill>
                  <a:schemeClr val="bg2">
                    <a:lumMod val="10000"/>
                  </a:schemeClr>
                </a:solidFill>
                <a:latin typeface="Calibri" pitchFamily="34" charset="0"/>
              </a:rPr>
              <a:t> in blind spots </a:t>
            </a:r>
            <a:endParaRPr lang="en-US" sz="2800" b="1" u="sng" dirty="0">
              <a:solidFill>
                <a:schemeClr val="bg2">
                  <a:lumMod val="10000"/>
                </a:schemeClr>
              </a:solidFill>
              <a:latin typeface="Calibri" pitchFamily="34" charset="0"/>
            </a:endParaRPr>
          </a:p>
        </p:txBody>
      </p:sp>
      <p:sp>
        <p:nvSpPr>
          <p:cNvPr id="11" name="Title 10" hidden="1"/>
          <p:cNvSpPr>
            <a:spLocks noGrp="1"/>
          </p:cNvSpPr>
          <p:nvPr>
            <p:ph type="title"/>
          </p:nvPr>
        </p:nvSpPr>
        <p:spPr>
          <a:xfrm>
            <a:off x="389467" y="652077"/>
            <a:ext cx="8229600" cy="1143000"/>
          </a:xfrm>
        </p:spPr>
        <p:txBody>
          <a:bodyPr>
            <a:normAutofit/>
          </a:bodyPr>
          <a:lstStyle/>
          <a:p>
            <a:r>
              <a:rPr lang="en-US" sz="1200" dirty="0" smtClean="0"/>
              <a:t/>
            </a:r>
            <a:br>
              <a:rPr lang="en-US" sz="1200" dirty="0" smtClean="0"/>
            </a:br>
            <a:r>
              <a:rPr lang="en-US" sz="1200" dirty="0"/>
              <a:t/>
            </a:r>
            <a:br>
              <a:rPr lang="en-US" sz="1200" dirty="0"/>
            </a:br>
            <a:r>
              <a:rPr lang="en-US" sz="1200" dirty="0" smtClean="0"/>
              <a:t>what are blind spots</a:t>
            </a:r>
            <a:endParaRPr lang="en-US" sz="1200" dirty="0"/>
          </a:p>
        </p:txBody>
      </p:sp>
      <p:sp>
        <p:nvSpPr>
          <p:cNvPr id="25" name="Slide Number Placeholder 4"/>
          <p:cNvSpPr>
            <a:spLocks noGrp="1"/>
          </p:cNvSpPr>
          <p:nvPr>
            <p:ph type="sldNum" sz="quarter" idx="12"/>
          </p:nvPr>
        </p:nvSpPr>
        <p:spPr/>
        <p:txBody>
          <a:bodyPr/>
          <a:lstStyle/>
          <a:p>
            <a:pPr>
              <a:defRPr/>
            </a:pPr>
            <a:fld id="{991630E5-D2C6-4D54-9913-55C6C92AA029}"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3"/>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xit" presetSubtype="0" fill="hold" nodeType="withEffect">
                                  <p:stCondLst>
                                    <p:cond delay="0"/>
                                  </p:stCondLst>
                                  <p:childTnLst>
                                    <p:animEffect transition="out" filter="fade">
                                      <p:cBhvr>
                                        <p:cTn id="26" dur="1000"/>
                                        <p:tgtEl>
                                          <p:spTgt spid="20"/>
                                        </p:tgtEl>
                                      </p:cBhvr>
                                    </p:animEffect>
                                    <p:set>
                                      <p:cBhvr>
                                        <p:cTn id="27" dur="1" fill="hold">
                                          <p:stCondLst>
                                            <p:cond delay="999"/>
                                          </p:stCondLst>
                                        </p:cTn>
                                        <p:tgtEl>
                                          <p:spTgt spid="20"/>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title="Picture of setting up a mirror check station"/>
          <p:cNvGrpSpPr/>
          <p:nvPr/>
        </p:nvGrpSpPr>
        <p:grpSpPr>
          <a:xfrm>
            <a:off x="609600" y="1600200"/>
            <a:ext cx="8001000" cy="4681529"/>
            <a:chOff x="609600" y="1600200"/>
            <a:chExt cx="8001000" cy="4681529"/>
          </a:xfrm>
        </p:grpSpPr>
        <p:pic>
          <p:nvPicPr>
            <p:cNvPr id="2" name="Picture 2" title="Picture of setting up a mirror check 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00200"/>
              <a:ext cx="3657600" cy="4652731"/>
            </a:xfrm>
            <a:prstGeom prst="rect">
              <a:avLst/>
            </a:prstGeom>
            <a:ln>
              <a:noFill/>
            </a:ln>
            <a:effectLst>
              <a:outerShdw blurRad="292100" dist="139700" dir="2700000" algn="tl" rotWithShape="0">
                <a:srgbClr val="333333">
                  <a:alpha val="65000"/>
                </a:srgbClr>
              </a:outerShdw>
            </a:effectLst>
          </p:spPr>
        </p:pic>
        <p:pic>
          <p:nvPicPr>
            <p:cNvPr id="3" name="Picture 3" title="Picture of setting up a mirror check st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600200"/>
              <a:ext cx="3962400" cy="4681529"/>
            </a:xfrm>
            <a:prstGeom prst="rect">
              <a:avLst/>
            </a:prstGeom>
            <a:ln>
              <a:noFill/>
            </a:ln>
            <a:effectLst>
              <a:outerShdw blurRad="292100" dist="139700" dir="2700000" algn="tl" rotWithShape="0">
                <a:srgbClr val="333333">
                  <a:alpha val="65000"/>
                </a:srgbClr>
              </a:outerShdw>
            </a:effectLst>
          </p:spPr>
        </p:pic>
      </p:grpSp>
      <p:grpSp>
        <p:nvGrpSpPr>
          <p:cNvPr id="4" name="Group 3"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work zone safety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work zone safety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hidden="1"/>
          <p:cNvSpPr>
            <a:spLocks noGrp="1"/>
          </p:cNvSpPr>
          <p:nvPr>
            <p:ph type="title"/>
          </p:nvPr>
        </p:nvSpPr>
        <p:spPr>
          <a:xfrm>
            <a:off x="457200" y="554965"/>
            <a:ext cx="8229600" cy="1143000"/>
          </a:xfrm>
        </p:spPr>
        <p:txBody>
          <a:bodyPr>
            <a:normAutofit/>
          </a:bodyPr>
          <a:lstStyle/>
          <a:p>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smtClean="0"/>
              <a:t>Setting up a mirror check station</a:t>
            </a:r>
            <a:endParaRPr lang="en-US" sz="1200" dirty="0"/>
          </a:p>
        </p:txBody>
      </p:sp>
      <p:sp>
        <p:nvSpPr>
          <p:cNvPr id="13" name="Slide Number Placeholder 4"/>
          <p:cNvSpPr>
            <a:spLocks noGrp="1"/>
          </p:cNvSpPr>
          <p:nvPr>
            <p:ph type="sldNum" sz="quarter" idx="12"/>
          </p:nvPr>
        </p:nvSpPr>
        <p:spPr/>
        <p:txBody>
          <a:bodyPr/>
          <a:lstStyle/>
          <a:p>
            <a:pPr>
              <a:defRPr/>
            </a:pPr>
            <a:fld id="{991630E5-D2C6-4D54-9913-55C6C92AA029}"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914400"/>
            <a:ext cx="8229600" cy="2741041"/>
          </a:xfrm>
        </p:spPr>
        <p:txBody>
          <a:bodyPr>
            <a:normAutofit/>
          </a:bodyPr>
          <a:lstStyle/>
          <a:p>
            <a:r>
              <a:rPr lang="en-US" sz="3600" dirty="0"/>
              <a:t>Contact ARTBA for video on Dump Trucks</a:t>
            </a:r>
            <a:br>
              <a:rPr lang="en-US" sz="3600" dirty="0"/>
            </a:br>
            <a:r>
              <a:rPr lang="en-US" sz="3600" dirty="0"/>
              <a:t>Video Name (Dump Truck.wmv)</a:t>
            </a:r>
            <a:br>
              <a:rPr lang="en-US" sz="3600" dirty="0"/>
            </a:br>
            <a:endParaRPr lang="en-US" sz="3600" dirty="0"/>
          </a:p>
        </p:txBody>
      </p:sp>
    </p:spTree>
    <p:extLst>
      <p:ext uri="{BB962C8B-B14F-4D97-AF65-F5344CB8AC3E}">
        <p14:creationId xmlns:p14="http://schemas.microsoft.com/office/powerpoint/2010/main" val="358751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a:xfrm>
            <a:off x="609600" y="681697"/>
            <a:ext cx="8001000" cy="4114800"/>
          </a:xfrm>
          <a:prstGeom prst="rect">
            <a:avLst/>
          </a:prstGeom>
        </p:spPr>
        <p:txBody>
          <a:bodyPr>
            <a:normAutofit fontScale="25000" lnSpcReduction="20000"/>
          </a:bodyPr>
          <a:lstStyle/>
          <a:p>
            <a:pPr algn="ctr" fontAlgn="auto">
              <a:lnSpc>
                <a:spcPct val="120000"/>
              </a:lnSpc>
              <a:spcBef>
                <a:spcPct val="20000"/>
              </a:spcBef>
              <a:spcAft>
                <a:spcPts val="0"/>
              </a:spcAft>
              <a:defRPr/>
            </a:pPr>
            <a:r>
              <a:rPr lang="en-US" sz="9600" b="1" dirty="0" smtClean="0">
                <a:latin typeface="Arial Narrow" pitchFamily="34" charset="0"/>
              </a:rPr>
              <a:t> </a:t>
            </a:r>
            <a:r>
              <a:rPr lang="en-US" sz="8800" b="1" dirty="0" smtClean="0">
                <a:solidFill>
                  <a:schemeClr val="tx1">
                    <a:lumMod val="75000"/>
                    <a:lumOff val="25000"/>
                  </a:schemeClr>
                </a:solidFill>
                <a:latin typeface="Arial Narrow" pitchFamily="34" charset="0"/>
              </a:rPr>
              <a:t>This material was produced under the grant </a:t>
            </a:r>
            <a:r>
              <a:rPr lang="en-US" sz="8800" b="1" dirty="0" smtClean="0">
                <a:latin typeface="Arial Narrow" panose="020B0606020202030204" pitchFamily="34" charset="0"/>
              </a:rPr>
              <a:t>SH-24861-SH3</a:t>
            </a:r>
            <a:r>
              <a:rPr lang="en-US" sz="8800" b="1" dirty="0" smtClean="0">
                <a:solidFill>
                  <a:schemeClr val="tx1">
                    <a:lumMod val="75000"/>
                    <a:lumOff val="25000"/>
                  </a:schemeClr>
                </a:solidFill>
                <a:latin typeface="Arial Narrow" pitchFamily="34" charset="0"/>
              </a:rPr>
              <a:t> from the Occupational Safety and Health Administration, U.S. Department of Labor. </a:t>
            </a:r>
            <a:r>
              <a:rPr lang="en-US" sz="8800" b="1" dirty="0">
                <a:solidFill>
                  <a:schemeClr val="tx1">
                    <a:lumMod val="75000"/>
                    <a:lumOff val="25000"/>
                  </a:schemeClr>
                </a:solidFill>
                <a:latin typeface="Arial Narrow" pitchFamily="34" charset="0"/>
              </a:rPr>
              <a:t>It does not necessarily reflect the views or policies of the U.S. Department of </a:t>
            </a:r>
            <a:r>
              <a:rPr lang="en-US" sz="8800" b="1" dirty="0" smtClean="0">
                <a:solidFill>
                  <a:schemeClr val="tx1">
                    <a:lumMod val="75000"/>
                    <a:lumOff val="25000"/>
                  </a:schemeClr>
                </a:solidFill>
                <a:latin typeface="Arial Narrow" pitchFamily="34" charset="0"/>
              </a:rPr>
              <a:t>Labor, </a:t>
            </a:r>
            <a:r>
              <a:rPr lang="en-US" sz="8800" b="1" dirty="0">
                <a:solidFill>
                  <a:schemeClr val="tx1">
                    <a:lumMod val="75000"/>
                    <a:lumOff val="25000"/>
                  </a:schemeClr>
                </a:solidFill>
                <a:latin typeface="Arial Narrow" pitchFamily="34" charset="0"/>
              </a:rPr>
              <a:t>respectively, nor does mention of trade names, commercial products, or organizations imply endorsement by the U.S. </a:t>
            </a:r>
            <a:r>
              <a:rPr lang="en-US" sz="8800" b="1" dirty="0" smtClean="0">
                <a:solidFill>
                  <a:schemeClr val="tx1">
                    <a:lumMod val="75000"/>
                    <a:lumOff val="25000"/>
                  </a:schemeClr>
                </a:solidFill>
                <a:latin typeface="Arial Narrow" pitchFamily="34" charset="0"/>
              </a:rPr>
              <a:t>Government.</a:t>
            </a:r>
          </a:p>
          <a:p>
            <a:pPr algn="ctr" fontAlgn="auto">
              <a:lnSpc>
                <a:spcPct val="120000"/>
              </a:lnSpc>
              <a:spcBef>
                <a:spcPct val="20000"/>
              </a:spcBef>
              <a:spcAft>
                <a:spcPts val="0"/>
              </a:spcAft>
              <a:defRPr/>
            </a:pPr>
            <a:endParaRPr lang="en-US" sz="11200" b="1" dirty="0" smtClean="0">
              <a:solidFill>
                <a:srgbClr val="002060"/>
              </a:solidFill>
              <a:latin typeface="Arial Narrow" pitchFamily="34" charset="0"/>
            </a:endParaRPr>
          </a:p>
          <a:p>
            <a:pPr algn="ctr" fontAlgn="auto">
              <a:lnSpc>
                <a:spcPct val="120000"/>
              </a:lnSpc>
              <a:spcBef>
                <a:spcPct val="20000"/>
              </a:spcBef>
              <a:spcAft>
                <a:spcPts val="0"/>
              </a:spcAft>
              <a:defRPr/>
            </a:pPr>
            <a:endParaRPr lang="en-US" sz="8800" b="1" dirty="0" smtClean="0">
              <a:solidFill>
                <a:srgbClr val="002060"/>
              </a:solidFill>
              <a:latin typeface="Arial Narrow" pitchFamily="34" charset="0"/>
            </a:endParaRPr>
          </a:p>
          <a:p>
            <a:pPr algn="ctr" fontAlgn="auto">
              <a:lnSpc>
                <a:spcPct val="120000"/>
              </a:lnSpc>
              <a:spcBef>
                <a:spcPct val="20000"/>
              </a:spcBef>
              <a:spcAft>
                <a:spcPts val="0"/>
              </a:spcAft>
              <a:defRPr/>
            </a:pPr>
            <a:endParaRPr lang="en-US" sz="8800" b="1" dirty="0" smtClean="0">
              <a:solidFill>
                <a:srgbClr val="002060"/>
              </a:solidFill>
              <a:latin typeface="Arial Narrow" pitchFamily="34" charset="0"/>
            </a:endParaRPr>
          </a:p>
          <a:p>
            <a:pPr algn="ctr" fontAlgn="auto">
              <a:lnSpc>
                <a:spcPct val="120000"/>
              </a:lnSpc>
              <a:spcBef>
                <a:spcPct val="20000"/>
              </a:spcBef>
              <a:spcAft>
                <a:spcPts val="0"/>
              </a:spcAft>
              <a:defRPr/>
            </a:pPr>
            <a:r>
              <a:rPr lang="en-US" sz="8800" b="1" dirty="0" smtClean="0">
                <a:solidFill>
                  <a:srgbClr val="002060"/>
                </a:solidFill>
                <a:latin typeface="Arial Narrow" pitchFamily="34" charset="0"/>
              </a:rPr>
              <a:t/>
            </a:r>
            <a:br>
              <a:rPr lang="en-US" sz="8800" b="1" dirty="0" smtClean="0">
                <a:solidFill>
                  <a:srgbClr val="002060"/>
                </a:solidFill>
                <a:latin typeface="Arial Narrow" pitchFamily="34" charset="0"/>
              </a:rPr>
            </a:br>
            <a:r>
              <a:rPr lang="en-US" sz="9600" b="1" dirty="0" smtClean="0">
                <a:solidFill>
                  <a:schemeClr val="tx1">
                    <a:lumMod val="75000"/>
                    <a:lumOff val="25000"/>
                  </a:schemeClr>
                </a:solidFill>
                <a:latin typeface="Arial Narrow" pitchFamily="34" charset="0"/>
              </a:rPr>
              <a:t> </a:t>
            </a:r>
          </a:p>
          <a:p>
            <a:pPr fontAlgn="auto">
              <a:lnSpc>
                <a:spcPct val="120000"/>
              </a:lnSpc>
              <a:spcBef>
                <a:spcPct val="20000"/>
              </a:spcBef>
              <a:spcAft>
                <a:spcPts val="0"/>
              </a:spcAft>
              <a:defRPr/>
            </a:pPr>
            <a:r>
              <a:rPr lang="en-US" sz="9600" b="1" dirty="0" smtClean="0">
                <a:solidFill>
                  <a:schemeClr val="tx1">
                    <a:lumMod val="75000"/>
                    <a:lumOff val="25000"/>
                  </a:schemeClr>
                </a:solidFill>
                <a:latin typeface="Arial Narrow" pitchFamily="34" charset="0"/>
              </a:rPr>
              <a:t>Additional assistance came from </a:t>
            </a:r>
            <a:r>
              <a:rPr lang="en-US" sz="9600" b="1" dirty="0">
                <a:solidFill>
                  <a:schemeClr val="tx1">
                    <a:lumMod val="75000"/>
                    <a:lumOff val="25000"/>
                  </a:schemeClr>
                </a:solidFill>
                <a:latin typeface="Arial Narrow" pitchFamily="34" charset="0"/>
              </a:rPr>
              <a:t>contract 212-2009-M-32109 from the National Institute for Occupational Safety and Health</a:t>
            </a:r>
            <a:r>
              <a:rPr lang="en-US" sz="9600" b="1" dirty="0" smtClean="0">
                <a:solidFill>
                  <a:schemeClr val="tx1">
                    <a:lumMod val="75000"/>
                    <a:lumOff val="25000"/>
                  </a:schemeClr>
                </a:solidFill>
                <a:latin typeface="Arial Narrow" pitchFamily="34" charset="0"/>
              </a:rPr>
              <a:t>.</a:t>
            </a:r>
          </a:p>
          <a:p>
            <a:pPr algn="ctr" fontAlgn="auto">
              <a:lnSpc>
                <a:spcPct val="120000"/>
              </a:lnSpc>
              <a:spcBef>
                <a:spcPct val="20000"/>
              </a:spcBef>
              <a:spcAft>
                <a:spcPts val="0"/>
              </a:spcAft>
              <a:defRPr/>
            </a:pPr>
            <a:r>
              <a:rPr lang="en-US" sz="8000" b="1" dirty="0" smtClean="0">
                <a:solidFill>
                  <a:schemeClr val="tx1">
                    <a:lumMod val="75000"/>
                    <a:lumOff val="25000"/>
                  </a:schemeClr>
                </a:solidFill>
                <a:latin typeface="Arial Narrow" pitchFamily="34" charset="0"/>
              </a:rPr>
              <a:t>Contact ARTBA for information about Student Handbooks.</a:t>
            </a:r>
          </a:p>
          <a:p>
            <a:pPr fontAlgn="auto">
              <a:lnSpc>
                <a:spcPct val="120000"/>
              </a:lnSpc>
              <a:spcBef>
                <a:spcPct val="20000"/>
              </a:spcBef>
              <a:spcAft>
                <a:spcPts val="0"/>
              </a:spcAft>
              <a:defRPr/>
            </a:pPr>
            <a:endParaRPr lang="en-US" sz="16000" b="1" dirty="0" smtClean="0">
              <a:solidFill>
                <a:schemeClr val="tx1">
                  <a:lumMod val="75000"/>
                  <a:lumOff val="25000"/>
                </a:schemeClr>
              </a:solidFill>
              <a:latin typeface="Arial" panose="020B0604020202020204" pitchFamily="34" charset="0"/>
              <a:cs typeface="Arial" panose="020B0604020202020204" pitchFamily="34" charset="0"/>
            </a:endParaRPr>
          </a:p>
          <a:p>
            <a:pPr algn="ctr" fontAlgn="auto">
              <a:lnSpc>
                <a:spcPct val="120000"/>
              </a:lnSpc>
              <a:spcBef>
                <a:spcPct val="20000"/>
              </a:spcBef>
              <a:spcAft>
                <a:spcPts val="0"/>
              </a:spcAft>
              <a:defRPr/>
            </a:pPr>
            <a:endParaRPr lang="en-US" sz="9600" b="1" dirty="0">
              <a:solidFill>
                <a:schemeClr val="tx1">
                  <a:lumMod val="75000"/>
                  <a:lumOff val="25000"/>
                </a:schemeClr>
              </a:solidFill>
              <a:latin typeface="Arial Narrow" pitchFamily="34" charset="0"/>
            </a:endParaRPr>
          </a:p>
          <a:p>
            <a:pPr algn="ctr" fontAlgn="auto">
              <a:lnSpc>
                <a:spcPct val="120000"/>
              </a:lnSpc>
              <a:spcBef>
                <a:spcPct val="20000"/>
              </a:spcBef>
              <a:spcAft>
                <a:spcPts val="0"/>
              </a:spcAft>
              <a:defRPr/>
            </a:pPr>
            <a:endParaRPr lang="en-US" sz="9600" b="1" dirty="0" smtClean="0">
              <a:solidFill>
                <a:schemeClr val="tx1">
                  <a:lumMod val="75000"/>
                  <a:lumOff val="25000"/>
                </a:schemeClr>
              </a:solidFill>
              <a:latin typeface="Arial Narrow" pitchFamily="34" charset="0"/>
            </a:endParaRPr>
          </a:p>
          <a:p>
            <a:pPr fontAlgn="auto">
              <a:lnSpc>
                <a:spcPct val="120000"/>
              </a:lnSpc>
              <a:spcBef>
                <a:spcPts val="0"/>
              </a:spcBef>
              <a:spcAft>
                <a:spcPts val="0"/>
              </a:spcAft>
              <a:defRPr/>
            </a:pPr>
            <a:r>
              <a:rPr lang="en-US" sz="9600" b="1" dirty="0" smtClean="0">
                <a:solidFill>
                  <a:schemeClr val="tx1">
                    <a:lumMod val="75000"/>
                    <a:lumOff val="25000"/>
                  </a:schemeClr>
                </a:solidFill>
                <a:latin typeface="Arial Narrow" pitchFamily="34" charset="0"/>
              </a:rPr>
              <a:t>                                                      </a:t>
            </a:r>
            <a:endParaRPr lang="en-US" sz="8800" b="1" dirty="0">
              <a:solidFill>
                <a:schemeClr val="tx1">
                  <a:lumMod val="75000"/>
                  <a:lumOff val="25000"/>
                </a:schemeClr>
              </a:solidFill>
              <a:latin typeface="Arial Narrow" pitchFamily="34" charset="0"/>
            </a:endParaRPr>
          </a:p>
        </p:txBody>
      </p:sp>
      <p:sp>
        <p:nvSpPr>
          <p:cNvPr id="3" name="Title 2" hidden="1"/>
          <p:cNvSpPr>
            <a:spLocks noGrp="1"/>
          </p:cNvSpPr>
          <p:nvPr>
            <p:ph type="title"/>
          </p:nvPr>
        </p:nvSpPr>
        <p:spPr>
          <a:xfrm>
            <a:off x="495300" y="-228600"/>
            <a:ext cx="8229600" cy="1143000"/>
          </a:xfrm>
        </p:spPr>
        <p:txBody>
          <a:bodyPr>
            <a:normAutofit/>
          </a:bodyPr>
          <a:lstStyle/>
          <a:p>
            <a:r>
              <a:rPr lang="en-US" sz="1200" dirty="0"/>
              <a:t>ARTBA Disclaimer </a:t>
            </a:r>
            <a:br>
              <a:rPr lang="en-US" sz="1200" dirty="0"/>
            </a:br>
            <a:endParaRPr lang="en-US" sz="1200" dirty="0"/>
          </a:p>
        </p:txBody>
      </p:sp>
      <p:sp>
        <p:nvSpPr>
          <p:cNvPr id="4" name="Slide Number Placeholder 4"/>
          <p:cNvSpPr>
            <a:spLocks noGrp="1"/>
          </p:cNvSpPr>
          <p:nvPr>
            <p:ph type="sldNum" sz="quarter" idx="12"/>
          </p:nvPr>
        </p:nvSpPr>
        <p:spPr/>
        <p:txBody>
          <a:bodyPr/>
          <a:lstStyle/>
          <a:p>
            <a:pPr>
              <a:defRPr/>
            </a:pPr>
            <a:fld id="{991630E5-D2C6-4D54-9913-55C6C92AA029}" type="slidenum">
              <a:rPr lang="en-US" smtClean="0"/>
              <a:pPr>
                <a:defRPr/>
              </a:pPr>
              <a:t>2</a:t>
            </a:fld>
            <a:endParaRPr lang="en-US" dirty="0"/>
          </a:p>
        </p:txBody>
      </p:sp>
      <p:sp>
        <p:nvSpPr>
          <p:cNvPr id="5" name="5-Point Star 4"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ARTBA.png" title="Picture of ARTBA logo"/>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1323" y="3124200"/>
            <a:ext cx="3273263" cy="1270026"/>
          </a:xfrm>
          <a:prstGeom prst="rect">
            <a:avLst/>
          </a:prstGeom>
          <a:effectLst>
            <a:outerShdw blurRad="50800" dist="38100" dir="2700000" algn="tl" rotWithShape="0">
              <a:prstClr val="black">
                <a:alpha val="40000"/>
              </a:prstClr>
            </a:outerShdw>
          </a:effectLst>
        </p:spPr>
      </p:pic>
      <p:sp>
        <p:nvSpPr>
          <p:cNvPr id="7" name="Subtitle 8"/>
          <p:cNvSpPr txBox="1">
            <a:spLocks/>
          </p:cNvSpPr>
          <p:nvPr/>
        </p:nvSpPr>
        <p:spPr bwMode="auto">
          <a:xfrm>
            <a:off x="4126353" y="3178712"/>
            <a:ext cx="4532582" cy="1295400"/>
          </a:xfrm>
          <a:prstGeom prst="rect">
            <a:avLst/>
          </a:prstGeom>
          <a:noFill/>
          <a:ln w="9525">
            <a:noFill/>
            <a:miter lim="800000"/>
            <a:headEnd/>
            <a:tailEnd/>
          </a:ln>
        </p:spPr>
        <p:txBody>
          <a:bodyPr/>
          <a:lstStyle/>
          <a:p>
            <a:pPr>
              <a:lnSpc>
                <a:spcPts val="3400"/>
              </a:lnSpc>
            </a:pPr>
            <a:r>
              <a:rPr lang="en-US" sz="3200" b="1" i="1" dirty="0" smtClean="0">
                <a:solidFill>
                  <a:srgbClr val="002060"/>
                </a:solidFill>
                <a:latin typeface="Helvetica Condensed" pitchFamily="34" charset="0"/>
              </a:rPr>
              <a:t>American Road &amp; </a:t>
            </a:r>
            <a:br>
              <a:rPr lang="en-US" sz="3200" b="1" i="1" dirty="0" smtClean="0">
                <a:solidFill>
                  <a:srgbClr val="002060"/>
                </a:solidFill>
                <a:latin typeface="Helvetica Condensed" pitchFamily="34" charset="0"/>
              </a:rPr>
            </a:br>
            <a:r>
              <a:rPr lang="en-US" sz="3200" b="1" i="1" dirty="0" smtClean="0">
                <a:solidFill>
                  <a:srgbClr val="002060"/>
                </a:solidFill>
                <a:latin typeface="Helvetica Condensed" pitchFamily="34" charset="0"/>
              </a:rPr>
              <a:t>Transportation Builders Association</a:t>
            </a:r>
            <a:endParaRPr lang="en-US" sz="3200" b="1" i="1" dirty="0">
              <a:solidFill>
                <a:srgbClr val="002060"/>
              </a:solidFill>
              <a:latin typeface="Helvetica Condens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3" name="5-Point Star 12"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title="Picture of dump truck and blind spots chart"/>
          <p:cNvGrpSpPr/>
          <p:nvPr/>
        </p:nvGrpSpPr>
        <p:grpSpPr>
          <a:xfrm>
            <a:off x="222912" y="1420726"/>
            <a:ext cx="8692488" cy="5513474"/>
            <a:chOff x="222912" y="1420726"/>
            <a:chExt cx="8692488" cy="5513474"/>
          </a:xfrm>
        </p:grpSpPr>
        <p:pic>
          <p:nvPicPr>
            <p:cNvPr id="17" name="Picture 16" descr="BlindSpotVolvoA40DNIOSH.png" title="Picture of blind spots ch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1778" y="1420726"/>
              <a:ext cx="4393622" cy="5020056"/>
            </a:xfrm>
            <a:prstGeom prst="rect">
              <a:avLst/>
            </a:prstGeom>
            <a:ln w="12700">
              <a:solidFill>
                <a:schemeClr val="tx1"/>
              </a:solidFill>
            </a:ln>
            <a:effectLst>
              <a:outerShdw blurRad="50800" dist="76200" dir="2700000" algn="tl" rotWithShape="0">
                <a:prstClr val="black">
                  <a:alpha val="40000"/>
                </a:prstClr>
              </a:outerShdw>
            </a:effectLst>
          </p:spPr>
        </p:pic>
        <p:pic>
          <p:nvPicPr>
            <p:cNvPr id="20" name="Picture 19" descr="Volvo-IMG_5260.png" title="Picture of dump tru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3124200"/>
              <a:ext cx="4038600" cy="2438400"/>
            </a:xfrm>
            <a:prstGeom prst="rect">
              <a:avLst/>
            </a:prstGeom>
            <a:ln w="12700">
              <a:solidFill>
                <a:schemeClr val="tx1"/>
              </a:solidFill>
            </a:ln>
            <a:effectLst>
              <a:outerShdw blurRad="50800" dist="76200" dir="2700000" algn="tl" rotWithShape="0">
                <a:prstClr val="black">
                  <a:alpha val="40000"/>
                </a:prstClr>
              </a:outerShdw>
            </a:effectLst>
          </p:spPr>
        </p:pic>
        <p:sp>
          <p:nvSpPr>
            <p:cNvPr id="15"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Be familiar with unique blind</a:t>
              </a:r>
              <a:br>
                <a:rPr lang="en-US" sz="2200" b="1" dirty="0" smtClean="0">
                  <a:latin typeface="Arial Narrow" pitchFamily="34" charset="0"/>
                </a:rPr>
              </a:br>
              <a:r>
                <a:rPr lang="en-US" sz="2200" b="1" dirty="0" smtClean="0">
                  <a:latin typeface="Arial Narrow" pitchFamily="34" charset="0"/>
                </a:rPr>
                <a:t>   spots of each vehicle</a:t>
              </a:r>
              <a:r>
                <a:rPr lang="en-US" sz="900" b="1" dirty="0" smtClean="0">
                  <a:latin typeface="Arial Narrow" pitchFamily="34" charset="0"/>
                </a:rPr>
                <a:t/>
              </a:r>
              <a:br>
                <a:rPr lang="en-US" sz="900" b="1" dirty="0" smtClean="0">
                  <a:latin typeface="Arial Narrow" pitchFamily="34" charset="0"/>
                </a:rPr>
              </a:br>
              <a:r>
                <a:rPr lang="en-US" sz="2200" b="1" dirty="0" smtClean="0">
                  <a:latin typeface="Arial Narrow" pitchFamily="34" charset="0"/>
                </a:rPr>
                <a:t>   </a:t>
              </a:r>
              <a:r>
                <a:rPr lang="en-US" sz="1600" b="1" dirty="0" smtClean="0">
                  <a:solidFill>
                    <a:srgbClr val="C00000"/>
                  </a:solidFill>
                  <a:latin typeface="Arial Narrow" pitchFamily="34" charset="0"/>
                </a:rPr>
                <a:t>EXAMPLES:</a:t>
              </a:r>
              <a:endParaRPr lang="en-US" sz="1600" b="1" dirty="0">
                <a:solidFill>
                  <a:srgbClr val="C00000"/>
                </a:solidFill>
                <a:latin typeface="Arial Narrow" pitchFamily="34" charset="0"/>
              </a:endParaRPr>
            </a:p>
          </p:txBody>
        </p:sp>
        <p:sp>
          <p:nvSpPr>
            <p:cNvPr id="16"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rgbClr val="C00000"/>
                  </a:solidFill>
                  <a:latin typeface="Calibri" pitchFamily="34" charset="0"/>
                </a:rPr>
                <a:t>Blind Spots</a:t>
              </a:r>
              <a:endParaRPr lang="en-US" sz="2800" b="1" dirty="0">
                <a:solidFill>
                  <a:srgbClr val="C00000"/>
                </a:solidFill>
                <a:latin typeface="Calibri" pitchFamily="34" charset="0"/>
              </a:endParaRPr>
            </a:p>
          </p:txBody>
        </p:sp>
        <p:sp>
          <p:nvSpPr>
            <p:cNvPr id="22" name="Subtitle 8"/>
            <p:cNvSpPr txBox="1">
              <a:spLocks/>
            </p:cNvSpPr>
            <p:nvPr/>
          </p:nvSpPr>
          <p:spPr bwMode="auto">
            <a:xfrm>
              <a:off x="222912" y="6447571"/>
              <a:ext cx="6482688" cy="486629"/>
            </a:xfrm>
            <a:prstGeom prst="rect">
              <a:avLst/>
            </a:prstGeom>
            <a:noFill/>
            <a:ln w="9525">
              <a:noFill/>
              <a:miter lim="800000"/>
              <a:headEnd/>
              <a:tailEnd/>
            </a:ln>
          </p:spPr>
          <p:txBody>
            <a:bodyPr/>
            <a:lstStyle/>
            <a:p>
              <a:pPr>
                <a:lnSpc>
                  <a:spcPts val="2200"/>
                </a:lnSpc>
                <a:spcBef>
                  <a:spcPct val="20000"/>
                </a:spcBef>
              </a:pPr>
              <a:r>
                <a:rPr lang="en-US" sz="1400" dirty="0" smtClean="0">
                  <a:hlinkClick r:id="rId7" tooltip="Niosh hyperlink"/>
                </a:rPr>
                <a:t>http://www.cdc.gov/niosh/topics/highwayworkzones/BAD/imagelookup.html</a:t>
              </a:r>
              <a:endParaRPr lang="en-US" sz="1400" b="1" spc="-30" dirty="0" smtClean="0">
                <a:solidFill>
                  <a:srgbClr val="C00000"/>
                </a:solidFill>
                <a:latin typeface="Calibri" pitchFamily="34" charset="0"/>
              </a:endParaRPr>
            </a:p>
          </p:txBody>
        </p:sp>
      </p:grpSp>
      <p:grpSp>
        <p:nvGrpSpPr>
          <p:cNvPr id="28" name="Group 27" title="Picture of dump truck and blind spots chart"/>
          <p:cNvGrpSpPr/>
          <p:nvPr/>
        </p:nvGrpSpPr>
        <p:grpSpPr>
          <a:xfrm>
            <a:off x="228600" y="1413932"/>
            <a:ext cx="8686800" cy="5015611"/>
            <a:chOff x="228600" y="1413932"/>
            <a:chExt cx="8686800" cy="5015611"/>
          </a:xfrm>
        </p:grpSpPr>
        <p:pic>
          <p:nvPicPr>
            <p:cNvPr id="26" name="Picture 25" descr="BlindSpotSterling9511NIOSH.png" title="Picture of blind spots ch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25668" y="1413932"/>
              <a:ext cx="4389732" cy="5015611"/>
            </a:xfrm>
            <a:prstGeom prst="rect">
              <a:avLst/>
            </a:prstGeom>
            <a:ln w="12700">
              <a:solidFill>
                <a:schemeClr val="tx1"/>
              </a:solidFill>
            </a:ln>
            <a:effectLst>
              <a:outerShdw blurRad="50800" dist="76200" dir="2700000" algn="tl" rotWithShape="0">
                <a:prstClr val="black">
                  <a:alpha val="40000"/>
                </a:prstClr>
              </a:outerShdw>
            </a:effectLst>
          </p:spPr>
        </p:pic>
        <p:pic>
          <p:nvPicPr>
            <p:cNvPr id="27" name="Picture 26" descr="Sterling-display-asset.png" title="Picture of dump truck"/>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8600" y="3117406"/>
              <a:ext cx="4038600" cy="2438400"/>
            </a:xfrm>
            <a:prstGeom prst="rect">
              <a:avLst/>
            </a:prstGeom>
            <a:ln w="12700">
              <a:solidFill>
                <a:schemeClr val="tx1"/>
              </a:solidFill>
            </a:ln>
            <a:effectLst>
              <a:outerShdw blurRad="50800" dist="76200" dir="2700000" algn="tl" rotWithShape="0">
                <a:prstClr val="black">
                  <a:alpha val="40000"/>
                </a:prstClr>
              </a:outerShdw>
            </a:effectLst>
          </p:spPr>
        </p:pic>
      </p:grpSp>
      <p:sp>
        <p:nvSpPr>
          <p:cNvPr id="19" name="Subtitle 8"/>
          <p:cNvSpPr txBox="1">
            <a:spLocks/>
          </p:cNvSpPr>
          <p:nvPr/>
        </p:nvSpPr>
        <p:spPr bwMode="auto">
          <a:xfrm>
            <a:off x="228600" y="5715000"/>
            <a:ext cx="4114800" cy="533400"/>
          </a:xfrm>
          <a:prstGeom prst="rect">
            <a:avLst/>
          </a:prstGeom>
          <a:noFill/>
          <a:ln w="9525">
            <a:noFill/>
            <a:miter lim="800000"/>
            <a:headEnd/>
            <a:tailEnd/>
          </a:ln>
        </p:spPr>
        <p:txBody>
          <a:bodyPr/>
          <a:lstStyle/>
          <a:p>
            <a:pPr marL="342900" indent="-342900" algn="r">
              <a:lnSpc>
                <a:spcPts val="2000"/>
              </a:lnSpc>
              <a:spcBef>
                <a:spcPct val="20000"/>
              </a:spcBef>
            </a:pPr>
            <a:r>
              <a:rPr lang="en-US" b="1" dirty="0" smtClean="0">
                <a:solidFill>
                  <a:schemeClr val="tx1">
                    <a:lumMod val="75000"/>
                    <a:lumOff val="25000"/>
                  </a:schemeClr>
                </a:solidFill>
                <a:latin typeface="Calibri" pitchFamily="34" charset="0"/>
              </a:rPr>
              <a:t>Gray areas = blind spots</a:t>
            </a:r>
            <a:br>
              <a:rPr lang="en-US" b="1" dirty="0" smtClean="0">
                <a:solidFill>
                  <a:schemeClr val="tx1">
                    <a:lumMod val="75000"/>
                    <a:lumOff val="25000"/>
                  </a:schemeClr>
                </a:solidFill>
                <a:latin typeface="Calibri" pitchFamily="34" charset="0"/>
              </a:rPr>
            </a:br>
            <a:r>
              <a:rPr lang="en-US" b="1" dirty="0" smtClean="0">
                <a:solidFill>
                  <a:schemeClr val="tx1">
                    <a:lumMod val="75000"/>
                    <a:lumOff val="25000"/>
                  </a:schemeClr>
                </a:solidFill>
                <a:latin typeface="Calibri" pitchFamily="34" charset="0"/>
              </a:rPr>
              <a:t>Yellow hatch lines = visible in mirrors</a:t>
            </a:r>
            <a:endParaRPr lang="en-US" b="1" dirty="0">
              <a:solidFill>
                <a:schemeClr val="tx1">
                  <a:lumMod val="75000"/>
                  <a:lumOff val="25000"/>
                </a:schemeClr>
              </a:solidFill>
              <a:latin typeface="Calibri" pitchFamily="34" charset="0"/>
            </a:endParaRPr>
          </a:p>
        </p:txBody>
      </p:sp>
      <p:sp>
        <p:nvSpPr>
          <p:cNvPr id="2" name="Title 1" hidden="1"/>
          <p:cNvSpPr>
            <a:spLocks noGrp="1"/>
          </p:cNvSpPr>
          <p:nvPr>
            <p:ph type="title"/>
          </p:nvPr>
        </p:nvSpPr>
        <p:spPr>
          <a:xfrm>
            <a:off x="517525" y="782848"/>
            <a:ext cx="8229600" cy="1143000"/>
          </a:xfrm>
        </p:spPr>
        <p:txBody>
          <a:bodyPr/>
          <a:lstStyle/>
          <a:p>
            <a:r>
              <a:rPr lang="en-US" dirty="0" smtClean="0"/>
              <a:t>Blind spots</a:t>
            </a: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mp Truck.JPG" title="Picture of three axle rear dupm truk and blind spot ch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1" y="2819400"/>
            <a:ext cx="2754635" cy="3500682"/>
          </a:xfrm>
          <a:prstGeom prst="rect">
            <a:avLst/>
          </a:prstGeom>
          <a:ln w="12700">
            <a:solidFill>
              <a:schemeClr val="tx1"/>
            </a:solidFill>
          </a:ln>
          <a:effectLst>
            <a:outerShdw blurRad="292100" dist="139700" dir="2700000" algn="tl" rotWithShape="0">
              <a:srgbClr val="333333">
                <a:alpha val="65000"/>
              </a:srgbClr>
            </a:outerShdw>
          </a:effectLst>
        </p:spPr>
      </p:pic>
      <p:pic>
        <p:nvPicPr>
          <p:cNvPr id="4" name="Picture 3" descr="Scraper.JPG" title="Picture of scraper and blind spots ch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5801" y="2590800"/>
            <a:ext cx="2812312" cy="3505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Recycler.JPG" title="Picture of road recycler reclaimer and blind spots chart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2801" y="2286000"/>
            <a:ext cx="2798971" cy="3461886"/>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Subtitle 8"/>
          <p:cNvSpPr txBox="1">
            <a:spLocks/>
          </p:cNvSpPr>
          <p:nvPr/>
        </p:nvSpPr>
        <p:spPr bwMode="auto">
          <a:xfrm>
            <a:off x="388938" y="1447800"/>
            <a:ext cx="8221662" cy="533400"/>
          </a:xfrm>
          <a:prstGeom prst="rect">
            <a:avLst/>
          </a:prstGeom>
          <a:noFill/>
          <a:ln w="9525">
            <a:noFill/>
            <a:miter lim="800000"/>
            <a:headEnd/>
            <a:tailEnd/>
          </a:ln>
        </p:spPr>
        <p:txBody>
          <a:bodyPr/>
          <a:lstStyle/>
          <a:p>
            <a:pPr marL="342900" indent="-342900">
              <a:spcBef>
                <a:spcPct val="20000"/>
              </a:spcBef>
            </a:pPr>
            <a:r>
              <a:rPr lang="en-US" sz="2800" b="1" dirty="0" smtClean="0">
                <a:latin typeface="Arial Narrow" pitchFamily="34" charset="0"/>
              </a:rPr>
              <a:t>Each type and make of vehicle has unique blind spots</a:t>
            </a:r>
            <a:endParaRPr lang="en-US" sz="2800" b="1" dirty="0">
              <a:solidFill>
                <a:schemeClr val="bg2">
                  <a:lumMod val="10000"/>
                </a:schemeClr>
              </a:solidFill>
              <a:latin typeface="Calibri" pitchFamily="34" charset="0"/>
            </a:endParaRPr>
          </a:p>
        </p:txBody>
      </p:sp>
      <p:grpSp>
        <p:nvGrpSpPr>
          <p:cNvPr id="8" name="Group 7"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9"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0"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1"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2" name="Picture 11" descr="LOGO-ARTBA.png" title="Picture of ARTBA Internal Traffic Control work zone safety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3" name="Picture 12" descr="Logo_WZ_Safety.png" title="Picture of ARTBA Internal Traffic Control work zone safety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5" name="5-Point Star 14"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lindSpotFord880NIOSH.png" title="Picture of blind spots ch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3300" y="3715553"/>
            <a:ext cx="2044700" cy="2316948"/>
          </a:xfrm>
          <a:prstGeom prst="rect">
            <a:avLst/>
          </a:prstGeom>
        </p:spPr>
      </p:pic>
      <p:pic>
        <p:nvPicPr>
          <p:cNvPr id="18" name="Picture 17" descr="BlindSpotJohnDeereScraperNIOSH.png" title="Picture of blind spots char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7600" y="3475510"/>
            <a:ext cx="2057399" cy="2332383"/>
          </a:xfrm>
          <a:prstGeom prst="rect">
            <a:avLst/>
          </a:prstGeom>
        </p:spPr>
      </p:pic>
      <p:pic>
        <p:nvPicPr>
          <p:cNvPr id="19" name="Picture 18" descr="BlindSpotCatRM500NIOSH.png" title="Picture of blind spots chart"/>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00800" y="3181351"/>
            <a:ext cx="1984744" cy="2228849"/>
          </a:xfrm>
          <a:prstGeom prst="rect">
            <a:avLst/>
          </a:prstGeom>
        </p:spPr>
      </p:pic>
      <p:sp>
        <p:nvSpPr>
          <p:cNvPr id="20" name="Subtitle 8"/>
          <p:cNvSpPr txBox="1">
            <a:spLocks/>
          </p:cNvSpPr>
          <p:nvPr/>
        </p:nvSpPr>
        <p:spPr bwMode="auto">
          <a:xfrm>
            <a:off x="426111" y="1828800"/>
            <a:ext cx="6482688" cy="486629"/>
          </a:xfrm>
          <a:prstGeom prst="rect">
            <a:avLst/>
          </a:prstGeom>
          <a:noFill/>
          <a:ln w="9525">
            <a:noFill/>
            <a:miter lim="800000"/>
            <a:headEnd/>
            <a:tailEnd/>
          </a:ln>
        </p:spPr>
        <p:txBody>
          <a:bodyPr/>
          <a:lstStyle/>
          <a:p>
            <a:pPr>
              <a:lnSpc>
                <a:spcPts val="2200"/>
              </a:lnSpc>
              <a:spcBef>
                <a:spcPct val="20000"/>
              </a:spcBef>
            </a:pPr>
            <a:r>
              <a:rPr lang="en-US" sz="1400" dirty="0" smtClean="0">
                <a:hlinkClick r:id="rId11" tooltip="Niosh hyperlink for blind spots information"/>
              </a:rPr>
              <a:t>http://www.cdc.gov/niosh/topics/highwayworkzones/BAD/imagelookup.html</a:t>
            </a:r>
            <a:endParaRPr lang="en-US" sz="1400" b="1" spc="-30" dirty="0" smtClean="0">
              <a:solidFill>
                <a:srgbClr val="C00000"/>
              </a:solidFill>
              <a:latin typeface="Calibri" pitchFamily="34" charset="0"/>
            </a:endParaRPr>
          </a:p>
        </p:txBody>
      </p:sp>
      <p:sp>
        <p:nvSpPr>
          <p:cNvPr id="22" name="Subtitle 8"/>
          <p:cNvSpPr txBox="1">
            <a:spLocks/>
          </p:cNvSpPr>
          <p:nvPr/>
        </p:nvSpPr>
        <p:spPr bwMode="auto">
          <a:xfrm>
            <a:off x="533400" y="2286000"/>
            <a:ext cx="3521075" cy="506413"/>
          </a:xfrm>
          <a:prstGeom prst="rect">
            <a:avLst/>
          </a:prstGeom>
          <a:noFill/>
          <a:ln w="9525">
            <a:noFill/>
            <a:miter lim="800000"/>
            <a:headEnd/>
            <a:tailEnd/>
          </a:ln>
        </p:spPr>
        <p:txBody>
          <a:bodyPr/>
          <a:lstStyle/>
          <a:p>
            <a:pPr>
              <a:lnSpc>
                <a:spcPts val="2200"/>
              </a:lnSpc>
              <a:spcBef>
                <a:spcPct val="20000"/>
              </a:spcBef>
            </a:pPr>
            <a:r>
              <a:rPr lang="en-US" sz="1600" b="1" dirty="0" smtClean="0">
                <a:solidFill>
                  <a:srgbClr val="C00000"/>
                </a:solidFill>
                <a:latin typeface="Arial Narrow" pitchFamily="34" charset="0"/>
              </a:rPr>
              <a:t>MORE EXAMPLES:</a:t>
            </a:r>
            <a:endParaRPr lang="en-US" sz="1600" b="1" dirty="0">
              <a:solidFill>
                <a:srgbClr val="C00000"/>
              </a:solidFill>
              <a:latin typeface="Arial Narrow" pitchFamily="34" charset="0"/>
            </a:endParaRPr>
          </a:p>
        </p:txBody>
      </p:sp>
      <p:sp>
        <p:nvSpPr>
          <p:cNvPr id="2" name="Title 1" hidden="1"/>
          <p:cNvSpPr>
            <a:spLocks noGrp="1"/>
          </p:cNvSpPr>
          <p:nvPr>
            <p:ph type="title"/>
          </p:nvPr>
        </p:nvSpPr>
        <p:spPr>
          <a:xfrm>
            <a:off x="457200" y="685800"/>
            <a:ext cx="8229600" cy="1143000"/>
          </a:xfrm>
        </p:spPr>
        <p:txBody>
          <a:bodyPr>
            <a:normAutofit/>
          </a:bodyPr>
          <a:lstStyle/>
          <a:p>
            <a:r>
              <a:rPr lang="en-US" sz="1200" dirty="0"/>
              <a:t/>
            </a:r>
            <a:br>
              <a:rPr lang="en-US" sz="1200" dirty="0"/>
            </a:br>
            <a:r>
              <a:rPr lang="en-US" sz="1200" dirty="0" smtClean="0"/>
              <a:t/>
            </a:r>
            <a:br>
              <a:rPr lang="en-US" sz="1200" dirty="0" smtClean="0"/>
            </a:br>
            <a:r>
              <a:rPr lang="en-US" sz="1200" dirty="0" smtClean="0"/>
              <a:t>Each type and make of </a:t>
            </a:r>
            <a:r>
              <a:rPr lang="en-US" sz="1200" dirty="0" err="1" smtClean="0"/>
              <a:t>vegicle</a:t>
            </a:r>
            <a:r>
              <a:rPr lang="en-US" sz="1200" dirty="0" smtClean="0"/>
              <a:t> has unique blind spots</a:t>
            </a:r>
            <a:endParaRPr lang="en-US" sz="1200"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5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par>
                                <p:cTn id="21" presetID="55"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par>
                                <p:cTn id="31" presetID="55"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strVal val="#ppt_w*0.70"/>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Effect transition="in" filter="fade">
                                      <p:cBhvr>
                                        <p:cTn id="35" dur="1000"/>
                                        <p:tgtEl>
                                          <p:spTgt spid="17"/>
                                        </p:tgtEl>
                                      </p:cBhvr>
                                    </p:animEffect>
                                  </p:childTnLst>
                                </p:cTn>
                              </p:par>
                              <p:par>
                                <p:cTn id="36" presetID="55"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strVal val="#ppt_w*0.7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Effect transition="in" filter="fade">
                                      <p:cBhvr>
                                        <p:cTn id="40" dur="1000"/>
                                        <p:tgtEl>
                                          <p:spTgt spid="18"/>
                                        </p:tgtEl>
                                      </p:cBhvr>
                                    </p:animEffect>
                                  </p:childTnLst>
                                </p:cTn>
                              </p:par>
                              <p:par>
                                <p:cTn id="41" presetID="55"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0.70"/>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20"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ddletown-ohio-semi-truck-accidentIMPROVED.png" title="Picture of worker that got hit by motori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9848" y="2346434"/>
            <a:ext cx="3886654" cy="2907792"/>
          </a:xfrm>
          <a:prstGeom prst="rect">
            <a:avLst/>
          </a:prstGeom>
          <a:ln w="12700">
            <a:solidFill>
              <a:schemeClr val="tx1"/>
            </a:solidFill>
          </a:ln>
        </p:spPr>
      </p:pic>
      <p:pic>
        <p:nvPicPr>
          <p:cNvPr id="3" name="Picture 2" descr="CRASHcaltrans10.png" title="Picture of car accident in work zon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76800" y="2346434"/>
            <a:ext cx="3886200" cy="2926080"/>
          </a:xfrm>
          <a:prstGeom prst="rect">
            <a:avLst/>
          </a:prstGeom>
          <a:ln w="12700">
            <a:solidFill>
              <a:schemeClr val="tx1"/>
            </a:solidFill>
          </a:ln>
        </p:spPr>
      </p:pic>
      <p:pic>
        <p:nvPicPr>
          <p:cNvPr id="4" name="Picture 3" descr="CRASH-fullroad_02.png" title="Picture of TTCDs that are confusing and non compliat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800600" y="2346434"/>
            <a:ext cx="3981098" cy="2944368"/>
          </a:xfrm>
          <a:prstGeom prst="rect">
            <a:avLst/>
          </a:prstGeom>
          <a:ln w="12700">
            <a:solidFill>
              <a:schemeClr val="tx1"/>
            </a:solidFill>
          </a:ln>
          <a:effectLst>
            <a:outerShdw blurRad="50800" dist="76200" dir="2700000" algn="tl" rotWithShape="0">
              <a:prstClr val="black">
                <a:alpha val="40000"/>
              </a:prstClr>
            </a:outerShdw>
          </a:effectLst>
        </p:spPr>
      </p:pic>
      <p:grpSp>
        <p:nvGrpSpPr>
          <p:cNvPr id="5" name="Group 4"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work zone safety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work zone safety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Workers are also struck and killed by </a:t>
            </a:r>
            <a:r>
              <a:rPr lang="en-US" sz="2800" b="1" u="sng" dirty="0" smtClean="0">
                <a:solidFill>
                  <a:schemeClr val="bg2">
                    <a:lumMod val="10000"/>
                  </a:schemeClr>
                </a:solidFill>
                <a:latin typeface="Calibri" pitchFamily="34" charset="0"/>
              </a:rPr>
              <a:t>motorists</a:t>
            </a:r>
            <a:endParaRPr lang="en-US" sz="2800" b="1" u="sng" dirty="0">
              <a:solidFill>
                <a:schemeClr val="bg2">
                  <a:lumMod val="10000"/>
                </a:schemeClr>
              </a:solidFill>
              <a:latin typeface="Calibri" pitchFamily="34" charset="0"/>
            </a:endParaRPr>
          </a:p>
        </p:txBody>
      </p:sp>
      <p:sp>
        <p:nvSpPr>
          <p:cNvPr id="12" name="Subtitle 8"/>
          <p:cNvSpPr txBox="1">
            <a:spLocks/>
          </p:cNvSpPr>
          <p:nvPr/>
        </p:nvSpPr>
        <p:spPr bwMode="auto">
          <a:xfrm>
            <a:off x="451512" y="5837971"/>
            <a:ext cx="8235288" cy="486629"/>
          </a:xfrm>
          <a:prstGeom prst="rect">
            <a:avLst/>
          </a:prstGeom>
          <a:noFill/>
          <a:ln w="9525">
            <a:noFill/>
            <a:miter lim="800000"/>
            <a:headEnd/>
            <a:tailEnd/>
          </a:ln>
        </p:spPr>
        <p:txBody>
          <a:bodyPr/>
          <a:lstStyle/>
          <a:p>
            <a:pPr algn="ctr">
              <a:lnSpc>
                <a:spcPts val="2200"/>
              </a:lnSpc>
              <a:spcBef>
                <a:spcPct val="20000"/>
              </a:spcBef>
            </a:pPr>
            <a:r>
              <a:rPr lang="en-US" sz="2200" b="1" dirty="0" smtClean="0">
                <a:solidFill>
                  <a:srgbClr val="C00000"/>
                </a:solidFill>
                <a:latin typeface="Calibri" pitchFamily="34" charset="0"/>
              </a:rPr>
              <a:t>Being struck by motorists/vehicle crashes is the second leading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cause of worker deaths in road construction</a:t>
            </a:r>
          </a:p>
        </p:txBody>
      </p:sp>
      <p:sp>
        <p:nvSpPr>
          <p:cNvPr id="14" name="5-Point Star 13"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Motorists are likely to enter the work space when</a:t>
            </a:r>
            <a:endParaRPr lang="en-US" sz="2200" b="1" dirty="0">
              <a:latin typeface="Arial Narrow" pitchFamily="34" charset="0"/>
            </a:endParaRPr>
          </a:p>
        </p:txBody>
      </p:sp>
      <p:sp>
        <p:nvSpPr>
          <p:cNvPr id="16"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Workers are not visible to motorists</a:t>
            </a: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283367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Motorists are surprised by  </a:t>
            </a:r>
            <a:br>
              <a:rPr lang="en-US" sz="2000" b="1" dirty="0" smtClean="0">
                <a:latin typeface="Arial Narrow" pitchFamily="34" charset="0"/>
              </a:rPr>
            </a:br>
            <a:r>
              <a:rPr lang="en-US" sz="2000" b="1" dirty="0" smtClean="0">
                <a:latin typeface="Arial Narrow" pitchFamily="34" charset="0"/>
              </a:rPr>
              <a:t>     work zone and TTC set up</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353054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TTCDs are confusing/non-compliant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9" name="Subtitle 8"/>
          <p:cNvSpPr txBox="1">
            <a:spLocks/>
          </p:cNvSpPr>
          <p:nvPr/>
        </p:nvSpPr>
        <p:spPr bwMode="auto">
          <a:xfrm>
            <a:off x="640105" y="3990105"/>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Motorists ignore warnings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0" name="Picture 19" descr="Truck Crash on Job S338 Roanoke Co I-81 SB at Dixie Carverns 002.jpg" title="Picture of semi truck that got in an accident in an ITC area"/>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800600" y="2346434"/>
            <a:ext cx="4038600" cy="2971800"/>
          </a:xfrm>
          <a:prstGeom prst="rect">
            <a:avLst/>
          </a:prstGeom>
          <a:ln w="12700">
            <a:solidFill>
              <a:schemeClr val="tx1"/>
            </a:solidFill>
          </a:ln>
          <a:effectLst>
            <a:outerShdw blurRad="292100" dist="139700" dir="2700000" algn="tl" rotWithShape="0">
              <a:srgbClr val="333333">
                <a:alpha val="65000"/>
              </a:srgbClr>
            </a:outerShdw>
          </a:effectLst>
        </p:spPr>
      </p:pic>
      <p:sp>
        <p:nvSpPr>
          <p:cNvPr id="21" name="Subtitle 8"/>
          <p:cNvSpPr txBox="1">
            <a:spLocks/>
          </p:cNvSpPr>
          <p:nvPr/>
        </p:nvSpPr>
        <p:spPr bwMode="auto">
          <a:xfrm>
            <a:off x="640105" y="443859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Drivers are distracted or impaired </a:t>
            </a:r>
            <a:br>
              <a:rPr lang="en-US" sz="2000" b="1" dirty="0" smtClean="0">
                <a:latin typeface="Arial Narrow" pitchFamily="34" charset="0"/>
              </a:rPr>
            </a:br>
            <a:r>
              <a:rPr lang="en-US" sz="2000" b="1" dirty="0" smtClean="0">
                <a:latin typeface="Arial Narrow" pitchFamily="34" charset="0"/>
              </a:rPr>
              <a:t>     (phones, food, drugs, alcohol, </a:t>
            </a:r>
            <a:br>
              <a:rPr lang="en-US" sz="2000" b="1" dirty="0" smtClean="0">
                <a:latin typeface="Arial Narrow" pitchFamily="34" charset="0"/>
              </a:rPr>
            </a:br>
            <a:r>
              <a:rPr lang="en-US" sz="2000" b="1" dirty="0" smtClean="0">
                <a:latin typeface="Arial Narrow" pitchFamily="34" charset="0"/>
              </a:rPr>
              <a:t>     drowsy, etc.)</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640105" y="5464032"/>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Traffic is traveling at high speed through work zone</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3" name="Picture 22" descr="maps-while-driving.png" title="Picture of a distracted drive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683036" y="2346434"/>
            <a:ext cx="4191000" cy="3048000"/>
          </a:xfrm>
          <a:prstGeom prst="rect">
            <a:avLst/>
          </a:prstGeom>
          <a:ln w="12700">
            <a:solidFill>
              <a:schemeClr val="tx1"/>
            </a:solidFill>
          </a:ln>
          <a:effectLst>
            <a:outerShdw blurRad="50800" dist="76200" dir="2700000" algn="tl" rotWithShape="0">
              <a:prstClr val="black">
                <a:alpha val="40000"/>
              </a:prstClr>
            </a:outerShdw>
          </a:effectLst>
        </p:spPr>
      </p:pic>
      <p:pic>
        <p:nvPicPr>
          <p:cNvPr id="24" name="Picture 23" descr="speed987412-trafstop021.png" title="Picture of traffic in a work zon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48200" y="2346434"/>
            <a:ext cx="4281388" cy="3048000"/>
          </a:xfrm>
          <a:prstGeom prst="rect">
            <a:avLst/>
          </a:prstGeom>
          <a:ln w="12700">
            <a:solidFill>
              <a:schemeClr val="tx1"/>
            </a:solidFill>
          </a:ln>
          <a:effectLst>
            <a:outerShdw blurRad="50800" dist="76200" dir="2700000" algn="tl" rotWithShape="0">
              <a:prstClr val="black">
                <a:alpha val="40000"/>
              </a:prstClr>
            </a:outerShdw>
          </a:effectLst>
        </p:spPr>
      </p:pic>
      <p:sp>
        <p:nvSpPr>
          <p:cNvPr id="26" name="Title 25" hidden="1"/>
          <p:cNvSpPr>
            <a:spLocks noGrp="1"/>
          </p:cNvSpPr>
          <p:nvPr>
            <p:ph type="title"/>
          </p:nvPr>
        </p:nvSpPr>
        <p:spPr>
          <a:xfrm>
            <a:off x="482600" y="569155"/>
            <a:ext cx="8229600" cy="1143000"/>
          </a:xfrm>
        </p:spPr>
        <p:txBody>
          <a:bodyPr>
            <a:normAutofit/>
          </a:bodyPr>
          <a:lstStyle/>
          <a:p>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smtClean="0"/>
              <a:t>workers are also struck and killed by motorists</a:t>
            </a:r>
            <a:endParaRPr lang="en-US" sz="1200" dirty="0"/>
          </a:p>
        </p:txBody>
      </p:sp>
      <p:sp>
        <p:nvSpPr>
          <p:cNvPr id="25" name="Slide Number Placeholder 4"/>
          <p:cNvSpPr>
            <a:spLocks noGrp="1"/>
          </p:cNvSpPr>
          <p:nvPr>
            <p:ph type="sldNum" sz="quarter" idx="12"/>
          </p:nvPr>
        </p:nvSpPr>
        <p:spPr/>
        <p:txBody>
          <a:bodyPr/>
          <a:lstStyle/>
          <a:p>
            <a:pPr>
              <a:defRPr/>
            </a:pPr>
            <a:fld id="{991630E5-D2C6-4D54-9913-55C6C92AA029}" type="slidenum">
              <a:rPr lang="en-US" smtClean="0"/>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6" grpId="0"/>
      <p:bldP spid="17" grpId="0"/>
      <p:bldP spid="18"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ddletown-ohio-semi-truck-accidentIMPROVED.png" title="Picture of a preoccupied road work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8848" y="2484050"/>
            <a:ext cx="3886654" cy="2632560"/>
          </a:xfrm>
          <a:prstGeom prst="rect">
            <a:avLst/>
          </a:prstGeom>
          <a:ln w="12700">
            <a:solidFill>
              <a:schemeClr val="tx1"/>
            </a:solidFill>
          </a:ln>
        </p:spPr>
      </p:pic>
      <p:pic>
        <p:nvPicPr>
          <p:cNvPr id="3" name="Picture 2" descr="CRASHcaltrans10.png" title="Picture of road worker who is comfortable is dangerous environ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2490156"/>
            <a:ext cx="3886200" cy="2603754"/>
          </a:xfrm>
          <a:prstGeom prst="rect">
            <a:avLst/>
          </a:prstGeom>
          <a:ln w="12700">
            <a:solidFill>
              <a:schemeClr val="tx1"/>
            </a:solidFill>
          </a:ln>
        </p:spPr>
      </p:pic>
      <p:pic>
        <p:nvPicPr>
          <p:cNvPr id="4" name="Picture 3" descr="CRASH-fullroad_02.png" title="Picture of ITC are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9600" y="2438400"/>
            <a:ext cx="3981098" cy="2884084"/>
          </a:xfrm>
          <a:prstGeom prst="rect">
            <a:avLst/>
          </a:prstGeom>
          <a:ln w="12700">
            <a:solidFill>
              <a:schemeClr val="tx1"/>
            </a:solidFill>
          </a:ln>
          <a:effectLst>
            <a:outerShdw blurRad="50800" dist="76200" dir="2700000" algn="tl" rotWithShape="0">
              <a:prstClr val="black">
                <a:alpha val="40000"/>
              </a:prstClr>
            </a:outerShdw>
          </a:effectLst>
        </p:spPr>
      </p:pic>
      <p:grpSp>
        <p:nvGrpSpPr>
          <p:cNvPr id="5" name="Group 4"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work zone safety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work zone safety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Workers are also struck and killed by </a:t>
            </a:r>
            <a:r>
              <a:rPr lang="en-US" sz="2800" b="1" u="sng" dirty="0" smtClean="0">
                <a:solidFill>
                  <a:schemeClr val="bg2">
                    <a:lumMod val="10000"/>
                  </a:schemeClr>
                </a:solidFill>
                <a:latin typeface="Calibri" pitchFamily="34" charset="0"/>
              </a:rPr>
              <a:t>motorists</a:t>
            </a:r>
            <a:endParaRPr lang="en-US" sz="2800" b="1" u="sng" dirty="0">
              <a:solidFill>
                <a:schemeClr val="bg2">
                  <a:lumMod val="10000"/>
                </a:schemeClr>
              </a:solidFill>
              <a:latin typeface="Calibri" pitchFamily="34" charset="0"/>
            </a:endParaRPr>
          </a:p>
        </p:txBody>
      </p:sp>
      <p:sp>
        <p:nvSpPr>
          <p:cNvPr id="14" name="5-Point Star 13"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Workers may stray into traffic when</a:t>
            </a:r>
            <a:endParaRPr lang="en-US" sz="2200" b="1" dirty="0">
              <a:latin typeface="Arial Narrow" pitchFamily="34" charset="0"/>
            </a:endParaRPr>
          </a:p>
        </p:txBody>
      </p:sp>
      <p:sp>
        <p:nvSpPr>
          <p:cNvPr id="16"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Preoccupied by work</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283367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Become ‘comfortable’ in </a:t>
            </a:r>
            <a:br>
              <a:rPr lang="en-US" sz="2000" b="1" spc="20" dirty="0" smtClean="0">
                <a:latin typeface="Arial Narrow" pitchFamily="34" charset="0"/>
              </a:rPr>
            </a:br>
            <a:r>
              <a:rPr lang="en-US" sz="2000" b="1" spc="20" dirty="0" smtClean="0">
                <a:latin typeface="Arial Narrow" pitchFamily="34" charset="0"/>
              </a:rPr>
              <a:t>     dangerous environment</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3537861"/>
            <a:ext cx="8138770" cy="560387"/>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No convenient access to </a:t>
            </a:r>
            <a:br>
              <a:rPr lang="en-US" sz="2000" b="1" spc="-30" dirty="0" smtClean="0">
                <a:latin typeface="Arial Narrow" pitchFamily="34" charset="0"/>
              </a:rPr>
            </a:br>
            <a:r>
              <a:rPr lang="en-US" sz="2000" b="1" spc="-30" dirty="0" smtClean="0">
                <a:latin typeface="Arial Narrow" pitchFamily="34" charset="0"/>
              </a:rPr>
              <a:t>     and from work space</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9" name="Subtitle 8"/>
          <p:cNvSpPr txBox="1">
            <a:spLocks/>
          </p:cNvSpPr>
          <p:nvPr/>
        </p:nvSpPr>
        <p:spPr bwMode="auto">
          <a:xfrm>
            <a:off x="944905" y="4122115"/>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Rest rooms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4" name="Picture 23" descr="speed987412-trafstop021.png" title="Picture of an ITC area in a high speed locatio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4800" y="2438400"/>
            <a:ext cx="4357588" cy="2900216"/>
          </a:xfrm>
          <a:prstGeom prst="rect">
            <a:avLst/>
          </a:prstGeom>
          <a:ln w="12700">
            <a:solidFill>
              <a:schemeClr val="tx1"/>
            </a:solidFill>
          </a:ln>
          <a:effectLst>
            <a:outerShdw blurRad="50800" dist="76200" dir="2700000" algn="tl" rotWithShape="0">
              <a:prstClr val="black">
                <a:alpha val="40000"/>
              </a:prstClr>
            </a:outerShdw>
          </a:effectLst>
        </p:spPr>
      </p:pic>
      <p:sp>
        <p:nvSpPr>
          <p:cNvPr id="25" name="Subtitle 8"/>
          <p:cNvSpPr txBox="1">
            <a:spLocks/>
          </p:cNvSpPr>
          <p:nvPr/>
        </p:nvSpPr>
        <p:spPr bwMode="auto">
          <a:xfrm>
            <a:off x="944905" y="4479178"/>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Food and water</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6" name="Subtitle 8"/>
          <p:cNvSpPr txBox="1">
            <a:spLocks/>
          </p:cNvSpPr>
          <p:nvPr/>
        </p:nvSpPr>
        <p:spPr bwMode="auto">
          <a:xfrm>
            <a:off x="944905" y="4832910"/>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Shade breaks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7" name="Subtitle 8"/>
          <p:cNvSpPr txBox="1">
            <a:spLocks/>
          </p:cNvSpPr>
          <p:nvPr/>
        </p:nvSpPr>
        <p:spPr bwMode="auto">
          <a:xfrm>
            <a:off x="944905" y="5186923"/>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Other local work areas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8" name="Subtitle 8"/>
          <p:cNvSpPr txBox="1">
            <a:spLocks/>
          </p:cNvSpPr>
          <p:nvPr/>
        </p:nvSpPr>
        <p:spPr bwMode="auto">
          <a:xfrm>
            <a:off x="944905" y="5535613"/>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Staging of company and personal vehicles</a:t>
            </a:r>
          </a:p>
          <a:p>
            <a:pPr marL="0" lvl="1">
              <a:lnSpc>
                <a:spcPts val="2200"/>
              </a:lnSpc>
              <a:buSzPct val="50000"/>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640105" y="597086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Workers cross traffic lanes (especially in high-speed locations)</a:t>
            </a:r>
          </a:p>
          <a:p>
            <a:pPr>
              <a:lnSpc>
                <a:spcPts val="2400"/>
              </a:lnSpc>
              <a:buFont typeface="Arial" pitchFamily="34" charset="0"/>
              <a:buChar char="•"/>
            </a:pPr>
            <a:endParaRPr lang="en-US" sz="2400" b="1" dirty="0">
              <a:latin typeface="Arial Narrow" pitchFamily="34" charset="0"/>
            </a:endParaRPr>
          </a:p>
        </p:txBody>
      </p:sp>
      <p:sp>
        <p:nvSpPr>
          <p:cNvPr id="30" name="Down Arrow 29" title="Picture of a red arrow pointing at a on foot road worker"/>
          <p:cNvSpPr/>
          <p:nvPr/>
        </p:nvSpPr>
        <p:spPr>
          <a:xfrm>
            <a:off x="7696200" y="2743200"/>
            <a:ext cx="381000" cy="609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hidden="1"/>
          <p:cNvSpPr>
            <a:spLocks noGrp="1"/>
          </p:cNvSpPr>
          <p:nvPr>
            <p:ph type="title"/>
          </p:nvPr>
        </p:nvSpPr>
        <p:spPr>
          <a:xfrm>
            <a:off x="457200" y="649732"/>
            <a:ext cx="8229600" cy="1143000"/>
          </a:xfrm>
        </p:spPr>
        <p:txBody>
          <a:bodyPr>
            <a:normAutofit/>
          </a:bodyPr>
          <a:lstStyle/>
          <a:p>
            <a:r>
              <a:rPr lang="en-US" sz="1200" dirty="0" smtClean="0"/>
              <a:t/>
            </a:r>
            <a:br>
              <a:rPr lang="en-US" sz="1200" dirty="0" smtClean="0"/>
            </a:br>
            <a:r>
              <a:rPr lang="en-US" sz="1200" dirty="0"/>
              <a:t/>
            </a:r>
            <a:br>
              <a:rPr lang="en-US" sz="1200" dirty="0"/>
            </a:br>
            <a:r>
              <a:rPr lang="en-US" sz="1200" dirty="0" smtClean="0"/>
              <a:t>workers are also struck and killed by motorists</a:t>
            </a:r>
            <a:endParaRPr lang="en-US" sz="1200" dirty="0"/>
          </a:p>
        </p:txBody>
      </p:sp>
      <p:sp>
        <p:nvSpPr>
          <p:cNvPr id="29" name="Slide Number Placeholder 4"/>
          <p:cNvSpPr>
            <a:spLocks noGrp="1"/>
          </p:cNvSpPr>
          <p:nvPr>
            <p:ph type="sldNum" sz="quarter" idx="12"/>
          </p:nvPr>
        </p:nvSpPr>
        <p:spPr/>
        <p:txBody>
          <a:bodyPr/>
          <a:lstStyle/>
          <a:p>
            <a:pPr>
              <a:defRPr/>
            </a:pPr>
            <a:fld id="{991630E5-D2C6-4D54-9913-55C6C92AA029}" type="slidenum">
              <a:rPr lang="en-US" smtClean="0"/>
              <a:pPr>
                <a:defRPr/>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2" presetClass="entr" presetSubtype="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6" grpId="0"/>
      <p:bldP spid="17" grpId="0"/>
      <p:bldP spid="18" grpId="0"/>
      <p:bldP spid="19" grpId="0"/>
      <p:bldP spid="25" grpId="0"/>
      <p:bldP spid="26" grpId="0"/>
      <p:bldP spid="27" grpId="0"/>
      <p:bldP spid="28" grpId="0"/>
      <p:bldP spid="22" grpId="0"/>
      <p:bldP spid="30" grpId="0" animBg="1"/>
      <p:bldP spid="3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ASHcaltrans10.png" title="Picture of an orange road co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497182"/>
            <a:ext cx="3852672" cy="2889504"/>
          </a:xfrm>
          <a:prstGeom prst="rect">
            <a:avLst/>
          </a:prstGeom>
          <a:ln w="12700">
            <a:solidFill>
              <a:schemeClr val="tx1"/>
            </a:solidFill>
          </a:ln>
        </p:spPr>
      </p:pic>
      <p:pic>
        <p:nvPicPr>
          <p:cNvPr id="28" name="Picture 27" descr="MUTCD_Cover_61132229_std.png" title="Picture of manual on uniform traffic control devic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00000">
            <a:off x="5086785" y="2544446"/>
            <a:ext cx="2864482" cy="3433258"/>
          </a:xfrm>
          <a:prstGeom prst="rect">
            <a:avLst/>
          </a:prstGeom>
          <a:ln w="12700">
            <a:solidFill>
              <a:schemeClr val="tx1"/>
            </a:solidFill>
          </a:ln>
          <a:effectLst>
            <a:outerShdw blurRad="50800" dist="76200" dir="2700000" algn="tl" rotWithShape="0">
              <a:prstClr val="black">
                <a:alpha val="40000"/>
              </a:prstClr>
            </a:outerShdw>
          </a:effectLst>
        </p:spPr>
      </p:pic>
      <p:pic>
        <p:nvPicPr>
          <p:cNvPr id="22" name="Picture 21" descr="Engineer7748379818_0d8f7f699d_z.png" title="Pictue of a road worker and a qualified engine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83754" y="2438400"/>
            <a:ext cx="4364920" cy="3276600"/>
          </a:xfrm>
          <a:prstGeom prst="rect">
            <a:avLst/>
          </a:prstGeom>
          <a:ln>
            <a:solidFill>
              <a:schemeClr val="tx1"/>
            </a:solidFill>
          </a:ln>
          <a:effectLst>
            <a:outerShdw blurRad="50800" dist="76200" dir="2700000" algn="tl" rotWithShape="0">
              <a:prstClr val="black">
                <a:alpha val="40000"/>
              </a:prstClr>
            </a:outerShdw>
          </a:effectLst>
        </p:spPr>
      </p:pic>
      <p:pic>
        <p:nvPicPr>
          <p:cNvPr id="23" name="Picture 22" descr="TTCD-set-up-dt.common.streams.png" title="Picture of road workers setting up TTCD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8237" y="2398531"/>
            <a:ext cx="4591050" cy="3238220"/>
          </a:xfrm>
          <a:prstGeom prst="rect">
            <a:avLst/>
          </a:prstGeom>
          <a:ln>
            <a:solidFill>
              <a:schemeClr val="tx1"/>
            </a:solidFill>
          </a:ln>
          <a:effectLst>
            <a:outerShdw blurRad="50800" dist="76200" dir="2700000" algn="tl" rotWithShape="0">
              <a:prstClr val="black">
                <a:alpha val="40000"/>
              </a:prstClr>
            </a:outerShdw>
          </a:effectLst>
        </p:spPr>
      </p:pic>
      <p:grpSp>
        <p:nvGrpSpPr>
          <p:cNvPr id="30" name="Group 29" title="Picture of road construction barrel and sign "/>
          <p:cNvGrpSpPr/>
          <p:nvPr/>
        </p:nvGrpSpPr>
        <p:grpSpPr>
          <a:xfrm>
            <a:off x="3548767" y="2253188"/>
            <a:ext cx="5329989" cy="3505199"/>
            <a:chOff x="3733800" y="2286000"/>
            <a:chExt cx="5329989" cy="3505199"/>
          </a:xfrm>
        </p:grpSpPr>
        <p:pic>
          <p:nvPicPr>
            <p:cNvPr id="25" name="Picture 24" descr="TTCD-Work-Zone-Sign.png" title="Picture of road construction sig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9800" y="2286000"/>
              <a:ext cx="3043989" cy="3505199"/>
            </a:xfrm>
            <a:prstGeom prst="rect">
              <a:avLst/>
            </a:prstGeom>
          </p:spPr>
        </p:pic>
        <p:pic>
          <p:nvPicPr>
            <p:cNvPr id="29" name="Picture 28" descr="drum1.png" title="Picture of road construction barrel"/>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3800" y="2590800"/>
              <a:ext cx="2158897" cy="3024187"/>
            </a:xfrm>
            <a:prstGeom prst="rect">
              <a:avLst/>
            </a:prstGeom>
          </p:spPr>
        </p:pic>
      </p:grpSp>
      <p:grpSp>
        <p:nvGrpSpPr>
          <p:cNvPr id="5" name="Group 4"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work zone safety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work zone safety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How can we prevent deaths caused by </a:t>
            </a:r>
            <a:r>
              <a:rPr lang="en-US" sz="2800" b="1" u="sng" dirty="0" smtClean="0">
                <a:solidFill>
                  <a:schemeClr val="bg2">
                    <a:lumMod val="10000"/>
                  </a:schemeClr>
                </a:solidFill>
                <a:latin typeface="Calibri" pitchFamily="34" charset="0"/>
              </a:rPr>
              <a:t>motorists</a:t>
            </a:r>
            <a:r>
              <a:rPr lang="en-US" sz="2800" b="1" dirty="0" smtClean="0">
                <a:solidFill>
                  <a:schemeClr val="bg2">
                    <a:lumMod val="10000"/>
                  </a:schemeClr>
                </a:solidFill>
                <a:latin typeface="Calibri" pitchFamily="34" charset="0"/>
              </a:rPr>
              <a:t>?</a:t>
            </a:r>
            <a:endParaRPr lang="en-US" sz="2800" b="1" dirty="0">
              <a:solidFill>
                <a:schemeClr val="bg2">
                  <a:lumMod val="10000"/>
                </a:schemeClr>
              </a:solidFill>
              <a:latin typeface="Calibri" pitchFamily="34" charset="0"/>
            </a:endParaRPr>
          </a:p>
        </p:txBody>
      </p:sp>
      <p:sp>
        <p:nvSpPr>
          <p:cNvPr id="13" name="5-Point Star 12"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Set up Temporary Traffic Control Devices (TTCDs) properly</a:t>
            </a:r>
          </a:p>
          <a:p>
            <a:pPr>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640105" y="2369223"/>
            <a:ext cx="3449893"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Comply with MUTCD or </a:t>
            </a:r>
            <a:br>
              <a:rPr lang="en-US" sz="2000" b="1" dirty="0" smtClean="0">
                <a:latin typeface="Arial Narrow" pitchFamily="34" charset="0"/>
              </a:rPr>
            </a:br>
            <a:r>
              <a:rPr lang="en-US" sz="2000" b="1" dirty="0" smtClean="0">
                <a:latin typeface="Arial Narrow" pitchFamily="34" charset="0"/>
              </a:rPr>
              <a:t>     corresponding state doc</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3378678"/>
            <a:ext cx="3379445" cy="560387"/>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Ensure only a qualified </a:t>
            </a:r>
            <a:br>
              <a:rPr lang="en-US" sz="2000" b="1" spc="-30" dirty="0" smtClean="0">
                <a:latin typeface="Arial Narrow" pitchFamily="34" charset="0"/>
              </a:rPr>
            </a:br>
            <a:r>
              <a:rPr lang="en-US" sz="2000" b="1" spc="-30" dirty="0" smtClean="0">
                <a:latin typeface="Arial Narrow" pitchFamily="34" charset="0"/>
              </a:rPr>
              <a:t>     engineer makes necessary </a:t>
            </a:r>
            <a:br>
              <a:rPr lang="en-US" sz="2000" b="1" spc="-30" dirty="0" smtClean="0">
                <a:latin typeface="Arial Narrow" pitchFamily="34" charset="0"/>
              </a:rPr>
            </a:br>
            <a:r>
              <a:rPr lang="en-US" sz="2000" b="1" spc="-30" dirty="0" smtClean="0">
                <a:latin typeface="Arial Narrow" pitchFamily="34" charset="0"/>
              </a:rPr>
              <a:t>     modifications</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6" name="Subtitle 8"/>
          <p:cNvSpPr txBox="1">
            <a:spLocks/>
          </p:cNvSpPr>
          <p:nvPr/>
        </p:nvSpPr>
        <p:spPr bwMode="auto">
          <a:xfrm>
            <a:off x="483079" y="4446587"/>
            <a:ext cx="3380274"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Set up safe procedures for </a:t>
            </a:r>
            <a:br>
              <a:rPr lang="en-US" sz="2200" b="1" dirty="0" smtClean="0">
                <a:latin typeface="Arial Narrow" pitchFamily="34" charset="0"/>
              </a:rPr>
            </a:br>
            <a:r>
              <a:rPr lang="en-US" sz="2200" b="1" dirty="0" smtClean="0">
                <a:latin typeface="Arial Narrow" pitchFamily="34" charset="0"/>
              </a:rPr>
              <a:t>   deployment and retrieval </a:t>
            </a:r>
            <a:br>
              <a:rPr lang="en-US" sz="2200" b="1" dirty="0" smtClean="0">
                <a:latin typeface="Arial Narrow" pitchFamily="34" charset="0"/>
              </a:rPr>
            </a:br>
            <a:r>
              <a:rPr lang="en-US" sz="2200" b="1" dirty="0" smtClean="0">
                <a:latin typeface="Arial Narrow" pitchFamily="34" charset="0"/>
              </a:rPr>
              <a:t>   of TTCDs</a:t>
            </a:r>
          </a:p>
          <a:p>
            <a:pPr>
              <a:lnSpc>
                <a:spcPts val="2200"/>
              </a:lnSpc>
              <a:spcBef>
                <a:spcPct val="20000"/>
              </a:spcBef>
              <a:buFont typeface="Arial" charset="0"/>
              <a:buChar char="•"/>
            </a:pPr>
            <a:endParaRPr lang="en-US" sz="2200" b="1" dirty="0">
              <a:latin typeface="Arial Narrow" pitchFamily="34" charset="0"/>
            </a:endParaRPr>
          </a:p>
        </p:txBody>
      </p:sp>
      <p:sp>
        <p:nvSpPr>
          <p:cNvPr id="16" name="Subtitle 8"/>
          <p:cNvSpPr txBox="1">
            <a:spLocks/>
          </p:cNvSpPr>
          <p:nvPr/>
        </p:nvSpPr>
        <p:spPr bwMode="auto">
          <a:xfrm>
            <a:off x="640105" y="3021013"/>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Inspect and maintain TTCDs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7" name="Subtitle 8"/>
          <p:cNvSpPr txBox="1">
            <a:spLocks/>
          </p:cNvSpPr>
          <p:nvPr/>
        </p:nvSpPr>
        <p:spPr bwMode="auto">
          <a:xfrm>
            <a:off x="483078" y="551338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Ensure sufficient TTCDs for all parts of the project (ramp geometry,</a:t>
            </a:r>
            <a:br>
              <a:rPr lang="en-US" sz="2200" b="1" dirty="0" smtClean="0">
                <a:latin typeface="Arial Narrow" pitchFamily="34" charset="0"/>
              </a:rPr>
            </a:br>
            <a:r>
              <a:rPr lang="en-US" sz="2400" b="1" dirty="0" smtClean="0">
                <a:latin typeface="Arial Narrow" pitchFamily="34" charset="0"/>
              </a:rPr>
              <a:t> </a:t>
            </a:r>
            <a:r>
              <a:rPr lang="en-US" sz="2800" b="1" dirty="0" smtClean="0">
                <a:latin typeface="Arial Narrow" pitchFamily="34" charset="0"/>
              </a:rPr>
              <a:t> </a:t>
            </a:r>
            <a:r>
              <a:rPr lang="en-US" sz="2200" b="1" dirty="0" smtClean="0">
                <a:latin typeface="Arial Narrow" pitchFamily="34" charset="0"/>
              </a:rPr>
              <a:t>exits, closures, etc.)</a:t>
            </a:r>
          </a:p>
        </p:txBody>
      </p:sp>
      <p:sp>
        <p:nvSpPr>
          <p:cNvPr id="2" name="Title 1" hidden="1"/>
          <p:cNvSpPr>
            <a:spLocks noGrp="1"/>
          </p:cNvSpPr>
          <p:nvPr>
            <p:ph type="title"/>
          </p:nvPr>
        </p:nvSpPr>
        <p:spPr>
          <a:xfrm>
            <a:off x="414095" y="859763"/>
            <a:ext cx="8229600" cy="1143000"/>
          </a:xfrm>
        </p:spPr>
        <p:txBody>
          <a:bodyPr>
            <a:normAutofit/>
          </a:bodyPr>
          <a:lstStyle/>
          <a:p>
            <a:r>
              <a:rPr lang="en-US" sz="1200" dirty="0" smtClean="0"/>
              <a:t>How can we prevent deaths caused by motorists</a:t>
            </a:r>
            <a:endParaRPr lang="en-US" sz="1200" dirty="0"/>
          </a:p>
        </p:txBody>
      </p:sp>
      <p:sp>
        <p:nvSpPr>
          <p:cNvPr id="24" name="Slide Number Placeholder 4"/>
          <p:cNvSpPr>
            <a:spLocks noGrp="1"/>
          </p:cNvSpPr>
          <p:nvPr>
            <p:ph type="sldNum" sz="quarter" idx="12"/>
          </p:nvPr>
        </p:nvSpPr>
        <p:spPr/>
        <p:txBody>
          <a:bodyPr/>
          <a:lstStyle/>
          <a:p>
            <a:pPr>
              <a:defRPr/>
            </a:pPr>
            <a:fld id="{991630E5-D2C6-4D54-9913-55C6C92AA029}" type="slidenum">
              <a:rPr lang="en-US" smtClean="0"/>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29"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ppt_x</p:attrName>
                                        </p:attrNameLst>
                                      </p:cBhvr>
                                      <p:tavLst>
                                        <p:tav tm="0">
                                          <p:val>
                                            <p:strVal val="#ppt_x-.2"/>
                                          </p:val>
                                        </p:tav>
                                        <p:tav tm="100000">
                                          <p:val>
                                            <p:strVal val="#ppt_x"/>
                                          </p:val>
                                        </p:tav>
                                      </p:tavLst>
                                    </p:anim>
                                    <p:anim calcmode="lin" valueType="num">
                                      <p:cBhvr>
                                        <p:cTn id="24"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29"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ppt_x</p:attrName>
                                        </p:attrNameLst>
                                      </p:cBhvr>
                                      <p:tavLst>
                                        <p:tav tm="0">
                                          <p:val>
                                            <p:strVal val="#ppt_x-.2"/>
                                          </p:val>
                                        </p:tav>
                                        <p:tav tm="100000">
                                          <p:val>
                                            <p:strVal val="#ppt_x"/>
                                          </p:val>
                                        </p:tav>
                                      </p:tavLst>
                                    </p:anim>
                                    <p:anim calcmode="lin" valueType="num">
                                      <p:cBhvr>
                                        <p:cTn id="4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2"/>
                                        </p:tgtEl>
                                      </p:cBhvr>
                                    </p:animEffect>
                                  </p:childTnLst>
                                </p:cTn>
                              </p:par>
                              <p:par>
                                <p:cTn id="44" presetID="10" presetClass="exit" presetSubtype="0" fill="hold"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29"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ppt_x</p:attrName>
                                        </p:attrNameLst>
                                      </p:cBhvr>
                                      <p:tavLst>
                                        <p:tav tm="0">
                                          <p:val>
                                            <p:strVal val="#ppt_x-.2"/>
                                          </p:val>
                                        </p:tav>
                                        <p:tav tm="100000">
                                          <p:val>
                                            <p:strVal val="#ppt_x"/>
                                          </p:val>
                                        </p:tav>
                                      </p:tavLst>
                                    </p:anim>
                                    <p:anim calcmode="lin" valueType="num">
                                      <p:cBhvr>
                                        <p:cTn id="5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3"/>
                                        </p:tgtEl>
                                      </p:cBhvr>
                                    </p:animEffect>
                                  </p:childTnLst>
                                </p:cTn>
                              </p:par>
                              <p:par>
                                <p:cTn id="56" presetID="10" presetClass="exit" presetSubtype="0" fill="hold" nodeType="withEffect">
                                  <p:stCondLst>
                                    <p:cond delay="0"/>
                                  </p:stCondLst>
                                  <p:childTnLst>
                                    <p:animEffect transition="out" filter="fade">
                                      <p:cBhvr>
                                        <p:cTn id="57" dur="1000"/>
                                        <p:tgtEl>
                                          <p:spTgt spid="22"/>
                                        </p:tgtEl>
                                      </p:cBhvr>
                                    </p:animEffect>
                                    <p:set>
                                      <p:cBhvr>
                                        <p:cTn id="58" dur="1" fill="hold">
                                          <p:stCondLst>
                                            <p:cond delay="9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0" presetClass="exit" presetSubtype="0" fill="hold" nodeType="with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15" grpId="0"/>
      <p:bldP spid="17" grpId="0"/>
      <p:bldP spid="26" grpId="0"/>
      <p:bldP spid="1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TTCD-Out-of-position-P1012111.png" title="Picture of TTCD not in proper positio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86275" y="2329544"/>
            <a:ext cx="4267200" cy="3124200"/>
          </a:xfrm>
          <a:prstGeom prst="rect">
            <a:avLst/>
          </a:prstGeom>
          <a:ln>
            <a:solidFill>
              <a:schemeClr val="tx1"/>
            </a:solidFill>
          </a:ln>
          <a:effectLst>
            <a:outerShdw blurRad="50800" dist="76200" dir="2700000" algn="tl" rotWithShape="0">
              <a:prstClr val="black">
                <a:alpha val="40000"/>
              </a:prstClr>
            </a:outerShdw>
          </a:effectLst>
        </p:spPr>
      </p:pic>
      <p:sp>
        <p:nvSpPr>
          <p:cNvPr id="34" name="Down Arrow 33" title="Picture of arrow pointing to a TTCD not in proper position"/>
          <p:cNvSpPr/>
          <p:nvPr/>
        </p:nvSpPr>
        <p:spPr>
          <a:xfrm rot="1920000">
            <a:off x="7873713" y="3525099"/>
            <a:ext cx="381000" cy="1066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TCD-barrels-Illinois-I-90-resufacing-job-looking-Eastbound-2.png" title="Picture of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019" y="2329544"/>
            <a:ext cx="4058456" cy="3048000"/>
          </a:xfrm>
          <a:prstGeom prst="rect">
            <a:avLst/>
          </a:prstGeom>
          <a:ln>
            <a:solidFill>
              <a:schemeClr val="tx1"/>
            </a:solidFill>
          </a:ln>
          <a:effectLst>
            <a:outerShdw blurRad="50800" dist="76200" dir="2700000" algn="tl" rotWithShape="0">
              <a:prstClr val="black">
                <a:alpha val="40000"/>
              </a:prstClr>
            </a:outerShdw>
          </a:effectLst>
        </p:spPr>
      </p:pic>
      <p:pic>
        <p:nvPicPr>
          <p:cNvPr id="30" name="Picture 29" descr="TTCD-Set-upbilde.png" title="Picture of road worker setting up TTCD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2329544"/>
            <a:ext cx="4257675" cy="3124700"/>
          </a:xfrm>
          <a:prstGeom prst="rect">
            <a:avLst/>
          </a:prstGeom>
          <a:ln>
            <a:solidFill>
              <a:schemeClr val="tx1"/>
            </a:solidFill>
          </a:ln>
          <a:effectLst>
            <a:outerShdw blurRad="50800" dist="76200" dir="2700000" algn="tl" rotWithShape="0">
              <a:prstClr val="black">
                <a:alpha val="40000"/>
              </a:prstClr>
            </a:outerShdw>
          </a:effectLst>
        </p:spPr>
      </p:pic>
      <p:pic>
        <p:nvPicPr>
          <p:cNvPr id="32" name="Picture 31" descr="ttcd-cone-hit-by-carDSC_4316.png" title="Picture of a car damaging a TTCD"/>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572000" y="2329544"/>
            <a:ext cx="4181475" cy="3156855"/>
          </a:xfrm>
          <a:prstGeom prst="rect">
            <a:avLst/>
          </a:prstGeom>
          <a:ln>
            <a:solidFill>
              <a:schemeClr val="tx1"/>
            </a:solidFill>
          </a:ln>
          <a:effectLst>
            <a:outerShdw blurRad="50800" dist="76200" dir="2700000" algn="tl" rotWithShape="0">
              <a:prstClr val="black">
                <a:alpha val="40000"/>
              </a:prstClr>
            </a:outerShdw>
          </a:effectLst>
        </p:spPr>
      </p:pic>
      <p:pic>
        <p:nvPicPr>
          <p:cNvPr id="29" name="Picture 28" descr="TTCD-Cones-Workers-Smiling20120704_C6291_PHOTO_EN_15972.png" title="Picture of road work crew"/>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48188" y="2329544"/>
            <a:ext cx="4205287" cy="2933187"/>
          </a:xfrm>
          <a:prstGeom prst="rect">
            <a:avLst/>
          </a:prstGeom>
          <a:ln>
            <a:solidFill>
              <a:schemeClr val="tx1"/>
            </a:solidFill>
          </a:ln>
          <a:effectLst>
            <a:outerShdw blurRad="50800" dist="76200" dir="2700000" algn="tl" rotWithShape="0">
              <a:prstClr val="black">
                <a:alpha val="40000"/>
              </a:prstClr>
            </a:outerShdw>
          </a:effectLst>
        </p:spPr>
      </p:pic>
      <p:pic>
        <p:nvPicPr>
          <p:cNvPr id="3" name="Picture 2" descr="CRASHcaltrans10.png" title="Picture of damaged TTC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1575" y="2329544"/>
            <a:ext cx="4161900" cy="3124200"/>
          </a:xfrm>
          <a:prstGeom prst="rect">
            <a:avLst/>
          </a:prstGeom>
          <a:ln w="12700">
            <a:solidFill>
              <a:schemeClr val="tx1"/>
            </a:solidFill>
          </a:ln>
          <a:effectLst>
            <a:outerShdw blurRad="50800" dist="76200" dir="2700000" algn="tl" rotWithShape="0">
              <a:prstClr val="black">
                <a:alpha val="40000"/>
              </a:prstClr>
            </a:outerShdw>
          </a:effectLst>
        </p:spPr>
      </p:pic>
      <p:sp>
        <p:nvSpPr>
          <p:cNvPr id="27" name="Subtitle 8"/>
          <p:cNvSpPr txBox="1">
            <a:spLocks/>
          </p:cNvSpPr>
          <p:nvPr/>
        </p:nvSpPr>
        <p:spPr bwMode="auto">
          <a:xfrm>
            <a:off x="641648" y="4383904"/>
            <a:ext cx="8138770" cy="416696"/>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Not being observed or recognized </a:t>
            </a:r>
            <a:br>
              <a:rPr lang="en-US" sz="2000" b="1" spc="-30" dirty="0" smtClean="0">
                <a:latin typeface="Arial Narrow" pitchFamily="34" charset="0"/>
              </a:rPr>
            </a:br>
            <a:r>
              <a:rPr lang="en-US" sz="2000" b="1" spc="-30" dirty="0" smtClean="0">
                <a:latin typeface="Arial Narrow" pitchFamily="34" charset="0"/>
              </a:rPr>
              <a:t>     by motorists</a:t>
            </a:r>
          </a:p>
          <a:p>
            <a:pPr marL="0" lvl="1">
              <a:lnSpc>
                <a:spcPts val="2100"/>
              </a:lnSpc>
              <a:buSzPct val="50000"/>
              <a:buFont typeface="Wingdings" pitchFamily="2" charset="2"/>
              <a:buChar char="ü"/>
            </a:pPr>
            <a:endParaRPr lang="en-US" sz="2000" b="1" spc="-30" dirty="0" smtClean="0">
              <a:latin typeface="Arial Narrow" pitchFamily="34" charset="0"/>
            </a:endParaRPr>
          </a:p>
          <a:p>
            <a:pPr marL="0" lvl="1">
              <a:lnSpc>
                <a:spcPts val="21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pPr>
            <a:endParaRPr lang="en-US" sz="2000" b="1" dirty="0" smtClean="0">
              <a:latin typeface="Arial Narrow" pitchFamily="34" charset="0"/>
            </a:endParaRPr>
          </a:p>
        </p:txBody>
      </p:sp>
      <p:grpSp>
        <p:nvGrpSpPr>
          <p:cNvPr id="10" name="Group 9"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Internal Traffic Control work zone safety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ARTBA Internal Traffic Control work zone safety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How can we use TTCDs properly?</a:t>
            </a:r>
            <a:endParaRPr lang="en-US" sz="2800" b="1" dirty="0">
              <a:solidFill>
                <a:schemeClr val="bg2">
                  <a:lumMod val="10000"/>
                </a:schemeClr>
              </a:solidFill>
              <a:latin typeface="Calibri" pitchFamily="34" charset="0"/>
            </a:endParaRPr>
          </a:p>
        </p:txBody>
      </p:sp>
      <p:sp>
        <p:nvSpPr>
          <p:cNvPr id="18" name="5-Point Star 17"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8"/>
          <p:cNvSpPr txBox="1">
            <a:spLocks/>
          </p:cNvSpPr>
          <p:nvPr/>
        </p:nvSpPr>
        <p:spPr bwMode="auto">
          <a:xfrm>
            <a:off x="4572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Make workers aware of TTCDs in their work location</a:t>
            </a:r>
          </a:p>
          <a:p>
            <a:pPr>
              <a:lnSpc>
                <a:spcPts val="2200"/>
              </a:lnSpc>
              <a:spcBef>
                <a:spcPct val="20000"/>
              </a:spcBef>
              <a:buFont typeface="Arial" charset="0"/>
              <a:buChar char="•"/>
            </a:pPr>
            <a:endParaRPr lang="en-US" sz="2200" b="1" dirty="0">
              <a:latin typeface="Arial Narrow" pitchFamily="34" charset="0"/>
            </a:endParaRPr>
          </a:p>
        </p:txBody>
      </p:sp>
      <p:sp>
        <p:nvSpPr>
          <p:cNvPr id="21" name="Subtitle 8"/>
          <p:cNvSpPr txBox="1">
            <a:spLocks/>
          </p:cNvSpPr>
          <p:nvPr/>
        </p:nvSpPr>
        <p:spPr bwMode="auto">
          <a:xfrm>
            <a:off x="640105" y="3648641"/>
            <a:ext cx="8138770" cy="560387"/>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Not in proper position</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4" name="Subtitle 8"/>
          <p:cNvSpPr txBox="1">
            <a:spLocks/>
          </p:cNvSpPr>
          <p:nvPr/>
        </p:nvSpPr>
        <p:spPr bwMode="auto">
          <a:xfrm>
            <a:off x="457200" y="5538654"/>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Workers may correct misaligned devices if it is safe to do so and they</a:t>
            </a:r>
            <a:br>
              <a:rPr lang="en-US" sz="2200" b="1" dirty="0" smtClean="0">
                <a:latin typeface="Arial Narrow" pitchFamily="34" charset="0"/>
              </a:rPr>
            </a:br>
            <a:r>
              <a:rPr lang="en-US" sz="2200" b="1" dirty="0" smtClean="0">
                <a:latin typeface="Arial Narrow" pitchFamily="34" charset="0"/>
              </a:rPr>
              <a:t>  understand where the device is supposed to be positioned</a:t>
            </a:r>
          </a:p>
        </p:txBody>
      </p:sp>
      <p:sp>
        <p:nvSpPr>
          <p:cNvPr id="25" name="Subtitle 8"/>
          <p:cNvSpPr txBox="1">
            <a:spLocks/>
          </p:cNvSpPr>
          <p:nvPr/>
        </p:nvSpPr>
        <p:spPr bwMode="auto">
          <a:xfrm>
            <a:off x="483327" y="2693986"/>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Train workers to notify </a:t>
            </a:r>
            <a:br>
              <a:rPr lang="en-US" sz="2200" b="1" dirty="0" smtClean="0">
                <a:latin typeface="Arial Narrow" pitchFamily="34" charset="0"/>
              </a:rPr>
            </a:br>
            <a:r>
              <a:rPr lang="en-US" sz="2200" b="1" dirty="0" smtClean="0">
                <a:latin typeface="Arial Narrow" pitchFamily="34" charset="0"/>
              </a:rPr>
              <a:t>   supervisor immediately if </a:t>
            </a:r>
            <a:br>
              <a:rPr lang="en-US" sz="2200" b="1" dirty="0" smtClean="0">
                <a:latin typeface="Arial Narrow" pitchFamily="34" charset="0"/>
              </a:rPr>
            </a:br>
            <a:r>
              <a:rPr lang="en-US" sz="2200" b="1" dirty="0" smtClean="0">
                <a:latin typeface="Arial Narrow" pitchFamily="34" charset="0"/>
              </a:rPr>
              <a:t>   devices are</a:t>
            </a:r>
          </a:p>
          <a:p>
            <a:pPr>
              <a:lnSpc>
                <a:spcPts val="2200"/>
              </a:lnSpc>
              <a:spcBef>
                <a:spcPct val="20000"/>
              </a:spcBef>
              <a:buFont typeface="Arial" charset="0"/>
              <a:buChar char="•"/>
            </a:pPr>
            <a:endParaRPr lang="en-US" sz="2200" b="1" dirty="0">
              <a:latin typeface="Arial Narrow" pitchFamily="34" charset="0"/>
            </a:endParaRPr>
          </a:p>
        </p:txBody>
      </p:sp>
      <p:sp>
        <p:nvSpPr>
          <p:cNvPr id="26" name="Subtitle 8"/>
          <p:cNvSpPr txBox="1">
            <a:spLocks/>
          </p:cNvSpPr>
          <p:nvPr/>
        </p:nvSpPr>
        <p:spPr bwMode="auto">
          <a:xfrm>
            <a:off x="635727" y="4011612"/>
            <a:ext cx="8138770" cy="560387"/>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Damaged or dirty</a:t>
            </a:r>
          </a:p>
          <a:p>
            <a:pPr marL="0" lvl="1">
              <a:lnSpc>
                <a:spcPts val="21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83327" y="869852"/>
            <a:ext cx="8229600" cy="1143000"/>
          </a:xfrm>
        </p:spPr>
        <p:txBody>
          <a:bodyPr>
            <a:normAutofit/>
          </a:bodyPr>
          <a:lstStyle/>
          <a:p>
            <a:r>
              <a:rPr lang="en-US" sz="1200" dirty="0" smtClean="0"/>
              <a:t>How can we use TTCDs properly</a:t>
            </a:r>
            <a:endParaRPr lang="en-US" sz="1200" dirty="0"/>
          </a:p>
        </p:txBody>
      </p:sp>
      <p:sp>
        <p:nvSpPr>
          <p:cNvPr id="28" name="Slide Number Placeholder 4"/>
          <p:cNvSpPr>
            <a:spLocks noGrp="1"/>
          </p:cNvSpPr>
          <p:nvPr>
            <p:ph type="sldNum" sz="quarter" idx="12"/>
          </p:nvPr>
        </p:nvSpPr>
        <p:spPr/>
        <p:txBody>
          <a:bodyPr/>
          <a:lstStyle/>
          <a:p>
            <a:pPr>
              <a:defRPr/>
            </a:pPr>
            <a:fld id="{991630E5-D2C6-4D54-9913-55C6C92AA029}"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 presetClass="exit" presetSubtype="0" fill="hold" nodeType="withEffect">
                                  <p:stCondLst>
                                    <p:cond delay="0"/>
                                  </p:stCondLst>
                                  <p:childTnLst>
                                    <p:set>
                                      <p:cBhvr>
                                        <p:cTn id="37" dur="1" fill="hold">
                                          <p:stCondLst>
                                            <p:cond delay="0"/>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3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0" presetClass="exit" presetSubtype="0" fill="hold" nodeType="with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7" grpId="0"/>
      <p:bldP spid="16" grpId="0"/>
      <p:bldP spid="18" grpId="0" animBg="1"/>
      <p:bldP spid="19" grpId="0"/>
      <p:bldP spid="21"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TCD-Cones-Workers-Smiling20120704_C6291_PHOTO_EN_15972.png" title="Picture of road workers holding TTCD co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342332"/>
            <a:ext cx="4205287" cy="3108797"/>
          </a:xfrm>
          <a:prstGeom prst="rect">
            <a:avLst/>
          </a:prstGeom>
          <a:ln>
            <a:solidFill>
              <a:schemeClr val="tx1"/>
            </a:solidFill>
          </a:ln>
          <a:effectLst>
            <a:outerShdw blurRad="50800" dist="76200" dir="2700000" algn="tl" rotWithShape="0">
              <a:prstClr val="black">
                <a:alpha val="40000"/>
              </a:prstClr>
            </a:outerShdw>
          </a:effectLst>
        </p:spPr>
      </p:pic>
      <p:grpSp>
        <p:nvGrpSpPr>
          <p:cNvPr id="9" name="Group 8"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1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3" name="Picture 12" descr="LOGO-ARTBA.png" title="Picture of ARTBA Internal Traffic Control work zone safety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4" name="Picture 13" descr="Logo_WZ_Safety.png" title="Picture of ARTBA Internal Traffic Control work zone safety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7" name="5-Point Star 16"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8"/>
          <p:cNvSpPr txBox="1">
            <a:spLocks/>
          </p:cNvSpPr>
          <p:nvPr/>
        </p:nvSpPr>
        <p:spPr bwMode="auto">
          <a:xfrm>
            <a:off x="388938" y="2514600"/>
            <a:ext cx="7993062" cy="533400"/>
          </a:xfrm>
          <a:prstGeom prst="rect">
            <a:avLst/>
          </a:prstGeom>
          <a:noFill/>
          <a:ln w="9525">
            <a:noFill/>
            <a:miter lim="800000"/>
            <a:headEnd/>
            <a:tailEnd/>
          </a:ln>
        </p:spPr>
        <p:txBody>
          <a:bodyPr/>
          <a:lstStyle/>
          <a:p>
            <a:pPr>
              <a:lnSpc>
                <a:spcPts val="2200"/>
              </a:lnSpc>
            </a:pPr>
            <a:r>
              <a:rPr lang="en-US" sz="2200" b="1" dirty="0" smtClean="0">
                <a:solidFill>
                  <a:schemeClr val="bg2">
                    <a:lumMod val="10000"/>
                  </a:schemeClr>
                </a:solidFill>
                <a:latin typeface="Calibri" pitchFamily="34" charset="0"/>
              </a:rPr>
              <a:t>Most workers will not be trained </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to set up and maintain TTC or</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ITC plans.  </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But they should understand the </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purpose and function of both </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plans so they can recognize when </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setups are not functioning.</a:t>
            </a:r>
          </a:p>
        </p:txBody>
      </p:sp>
      <p:sp>
        <p:nvSpPr>
          <p:cNvPr id="24" name="Subtitle 8"/>
          <p:cNvSpPr txBox="1">
            <a:spLocks/>
          </p:cNvSpPr>
          <p:nvPr/>
        </p:nvSpPr>
        <p:spPr bwMode="auto">
          <a:xfrm>
            <a:off x="388938" y="1447800"/>
            <a:ext cx="8450262" cy="533400"/>
          </a:xfrm>
          <a:prstGeom prst="rect">
            <a:avLst/>
          </a:prstGeom>
          <a:noFill/>
          <a:ln w="9525">
            <a:noFill/>
            <a:miter lim="800000"/>
            <a:headEnd/>
            <a:tailEnd/>
          </a:ln>
        </p:spPr>
        <p:txBody>
          <a:bodyPr/>
          <a:lstStyle/>
          <a:p>
            <a:pPr marL="342900" indent="-342900">
              <a:spcBef>
                <a:spcPct val="20000"/>
              </a:spcBef>
            </a:pPr>
            <a:r>
              <a:rPr lang="en-US" sz="2800" b="1" dirty="0" smtClean="0">
                <a:solidFill>
                  <a:srgbClr val="C00000"/>
                </a:solidFill>
                <a:latin typeface="Calibri" pitchFamily="34" charset="0"/>
              </a:rPr>
              <a:t>Workers should know basic TTC and ITC concepts</a:t>
            </a:r>
          </a:p>
        </p:txBody>
      </p:sp>
      <p:sp>
        <p:nvSpPr>
          <p:cNvPr id="2" name="Title 1" hidden="1"/>
          <p:cNvSpPr>
            <a:spLocks noGrp="1"/>
          </p:cNvSpPr>
          <p:nvPr>
            <p:ph type="title"/>
          </p:nvPr>
        </p:nvSpPr>
        <p:spPr>
          <a:xfrm>
            <a:off x="499269" y="869852"/>
            <a:ext cx="8229600" cy="1143000"/>
          </a:xfrm>
        </p:spPr>
        <p:txBody>
          <a:bodyPr>
            <a:normAutofit/>
          </a:bodyPr>
          <a:lstStyle/>
          <a:p>
            <a:r>
              <a:rPr lang="en-US" sz="1200" dirty="0" smtClean="0"/>
              <a:t>Workers should know basic TTC and ITC concepts</a:t>
            </a:r>
            <a:endParaRPr lang="en-US" sz="1200" dirty="0"/>
          </a:p>
        </p:txBody>
      </p:sp>
      <p:sp>
        <p:nvSpPr>
          <p:cNvPr id="15" name="Slide Number Placeholder 4"/>
          <p:cNvSpPr>
            <a:spLocks noGrp="1"/>
          </p:cNvSpPr>
          <p:nvPr>
            <p:ph type="sldNum" sz="quarter" idx="12"/>
          </p:nvPr>
        </p:nvSpPr>
        <p:spPr/>
        <p:txBody>
          <a:bodyPr/>
          <a:lstStyle/>
          <a:p>
            <a:pPr>
              <a:defRPr/>
            </a:pPr>
            <a:fld id="{991630E5-D2C6-4D54-9913-55C6C92AA029}" type="slidenum">
              <a:rPr lang="en-US" smtClean="0"/>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work zone safety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work zone safety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Discussion</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and</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Questions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545522" y="1126465"/>
            <a:ext cx="8229600" cy="1143000"/>
          </a:xfrm>
        </p:spPr>
        <p:txBody>
          <a:bodyPr/>
          <a:lstStyle/>
          <a:p>
            <a:r>
              <a:rPr lang="en-US" dirty="0" smtClean="0"/>
              <a:t>Discussion and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TCP01.png" title="Picture of internal traffic control ke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2438400"/>
            <a:ext cx="5257800" cy="3671697"/>
          </a:xfrm>
          <a:prstGeom prst="rect">
            <a:avLst/>
          </a:prstGeom>
          <a:ln w="9525">
            <a:solidFill>
              <a:srgbClr val="333300"/>
            </a:solidFill>
          </a:ln>
          <a:effectLst>
            <a:outerShdw blurRad="50800" dist="76200" dir="2700000" algn="tl" rotWithShape="0">
              <a:prstClr val="black">
                <a:alpha val="40000"/>
              </a:prstClr>
            </a:outerShdw>
          </a:effectLst>
        </p:spPr>
      </p:pic>
      <p:grpSp>
        <p:nvGrpSpPr>
          <p:cNvPr id="3" name="Group 2"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Internal Traffic Control work zone safety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Internal Traffic Control work zone safety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Meaning of Internal Traffic Control</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the end of this module, you will know</a:t>
            </a:r>
          </a:p>
        </p:txBody>
      </p:sp>
      <p:sp>
        <p:nvSpPr>
          <p:cNvPr id="12" name="5-Point Star 11"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8"/>
          <p:cNvSpPr txBox="1">
            <a:spLocks/>
          </p:cNvSpPr>
          <p:nvPr/>
        </p:nvSpPr>
        <p:spPr bwMode="auto">
          <a:xfrm>
            <a:off x="516466" y="248549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How ITC works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509055" y="2991906"/>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The differences between ITC and TTC</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507996" y="3532187"/>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Why ITC is needed</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 name="Title 1" hidden="1"/>
          <p:cNvSpPr>
            <a:spLocks noGrp="1"/>
          </p:cNvSpPr>
          <p:nvPr>
            <p:ph type="title"/>
          </p:nvPr>
        </p:nvSpPr>
        <p:spPr>
          <a:xfrm>
            <a:off x="457200" y="-130955"/>
            <a:ext cx="8229600" cy="1143000"/>
          </a:xfrm>
        </p:spPr>
        <p:txBody>
          <a:bodyPr>
            <a:normAutofit/>
          </a:bodyPr>
          <a:lstStyle/>
          <a:p>
            <a:r>
              <a:rPr lang="en-US" sz="1200" dirty="0"/>
              <a:t>ITC Course outline </a:t>
            </a:r>
            <a:br>
              <a:rPr lang="en-US" sz="1200" dirty="0"/>
            </a:br>
            <a:endParaRPr lang="en-US" sz="1200" dirty="0"/>
          </a:p>
        </p:txBody>
      </p:sp>
      <p:sp>
        <p:nvSpPr>
          <p:cNvPr id="20"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sp>
        <p:nvSpPr>
          <p:cNvPr id="22" name="Subtitle 8"/>
          <p:cNvSpPr txBox="1">
            <a:spLocks/>
          </p:cNvSpPr>
          <p:nvPr/>
        </p:nvSpPr>
        <p:spPr bwMode="auto">
          <a:xfrm>
            <a:off x="514976" y="4031905"/>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The causes of most work zone fatalities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3" name="Subtitle 8"/>
          <p:cNvSpPr txBox="1">
            <a:spLocks/>
          </p:cNvSpPr>
          <p:nvPr/>
        </p:nvSpPr>
        <p:spPr bwMode="auto">
          <a:xfrm>
            <a:off x="507565" y="4538318"/>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How to prevent fatalities from construction vehicles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4" name="Subtitle 8"/>
          <p:cNvSpPr txBox="1">
            <a:spLocks/>
          </p:cNvSpPr>
          <p:nvPr/>
        </p:nvSpPr>
        <p:spPr bwMode="auto">
          <a:xfrm>
            <a:off x="506506" y="5078599"/>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How to prevent fatalities from motorists</a:t>
            </a:r>
          </a:p>
          <a:p>
            <a:pPr marL="0" lvl="1">
              <a:lnSpc>
                <a:spcPts val="2200"/>
              </a:lnSpc>
              <a:spcBef>
                <a:spcPct val="20000"/>
              </a:spcBef>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5" name="Subtitle 8"/>
          <p:cNvSpPr txBox="1">
            <a:spLocks/>
          </p:cNvSpPr>
          <p:nvPr/>
        </p:nvSpPr>
        <p:spPr bwMode="auto">
          <a:xfrm>
            <a:off x="451512" y="5715000"/>
            <a:ext cx="8077200" cy="486629"/>
          </a:xfrm>
          <a:prstGeom prst="rect">
            <a:avLst/>
          </a:prstGeom>
          <a:noFill/>
          <a:ln w="9525">
            <a:noFill/>
            <a:miter lim="800000"/>
            <a:headEnd/>
            <a:tailEnd/>
          </a:ln>
        </p:spPr>
        <p:txBody>
          <a:bodyPr/>
          <a:lstStyle/>
          <a:p>
            <a:pPr algn="ctr">
              <a:lnSpc>
                <a:spcPts val="2200"/>
              </a:lnSpc>
              <a:spcBef>
                <a:spcPct val="20000"/>
              </a:spcBef>
            </a:pPr>
            <a:r>
              <a:rPr lang="en-US" sz="2200" b="1" dirty="0" smtClean="0">
                <a:solidFill>
                  <a:srgbClr val="C00000"/>
                </a:solidFill>
                <a:latin typeface="Calibri" pitchFamily="34" charset="0"/>
              </a:rPr>
              <a:t>If you understand the purpose and function of ITC,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everyone in the work zone will be safer.</a:t>
            </a:r>
          </a:p>
          <a:p>
            <a:pPr algn="ctr">
              <a:lnSpc>
                <a:spcPts val="2200"/>
              </a:lnSpc>
              <a:spcBef>
                <a:spcPct val="20000"/>
              </a:spcBef>
            </a:pPr>
            <a:r>
              <a:rPr lang="en-US" sz="2200" b="1" dirty="0" smtClean="0">
                <a:solidFill>
                  <a:srgbClr val="C00000"/>
                </a:solidFill>
                <a:latin typeface="Calibri" pitchFamily="34" charset="0"/>
              </a:rPr>
              <a:t> </a:t>
            </a:r>
          </a:p>
        </p:txBody>
      </p:sp>
      <p:pic>
        <p:nvPicPr>
          <p:cNvPr id="26" name="Picture 25" descr="interstate_430.png" title="Picture of how internal traffic control work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2600" y="2133600"/>
            <a:ext cx="2756069" cy="3962400"/>
          </a:xfrm>
          <a:prstGeom prst="rect">
            <a:avLst/>
          </a:prstGeom>
          <a:ln w="12700">
            <a:solidFill>
              <a:schemeClr val="tx1"/>
            </a:solidFill>
          </a:ln>
        </p:spPr>
      </p:pic>
      <p:pic>
        <p:nvPicPr>
          <p:cNvPr id="27" name="Picture 3" title="Picture of the differences between ITC and TT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a:xfrm>
            <a:off x="5562600" y="2133600"/>
            <a:ext cx="2816267" cy="3786292"/>
          </a:xfrm>
          <a:prstGeom prst="rect">
            <a:avLst/>
          </a:prstGeom>
          <a:ln w="12700">
            <a:solidFill>
              <a:schemeClr val="tx1"/>
            </a:solidFill>
          </a:ln>
          <a:effectLst>
            <a:outerShdw blurRad="292100" dist="139700" dir="2700000" algn="tl" rotWithShape="0">
              <a:srgbClr val="333333">
                <a:alpha val="65000"/>
              </a:srgbClr>
            </a:outerShdw>
          </a:effectLst>
        </p:spPr>
      </p:pic>
      <p:pic>
        <p:nvPicPr>
          <p:cNvPr id="28" name="Picture 27" descr="worker-caltrans_memorial_2011_6015_op.png" title="Picture of memorial service for road construction worke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235286" y="2819400"/>
            <a:ext cx="3413414" cy="2057400"/>
          </a:xfrm>
          <a:prstGeom prst="rect">
            <a:avLst/>
          </a:prstGeom>
          <a:ln w="12700">
            <a:solidFill>
              <a:schemeClr val="tx1"/>
            </a:solidFill>
          </a:ln>
          <a:effectLst>
            <a:outerShdw blurRad="50800" dist="76200" dir="2700000" algn="tl" rotWithShape="0">
              <a:prstClr val="black">
                <a:alpha val="40000"/>
              </a:prstClr>
            </a:outerShdw>
          </a:effectLst>
        </p:spPr>
      </p:pic>
      <p:pic>
        <p:nvPicPr>
          <p:cNvPr id="30" name="Picture 29" descr="AsphaltRoller.png" title="Picture of a work zone fatality "/>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81600" y="2328455"/>
            <a:ext cx="3455526" cy="2574366"/>
          </a:xfrm>
          <a:prstGeom prst="rect">
            <a:avLst/>
          </a:prstGeom>
          <a:ln>
            <a:solidFill>
              <a:schemeClr val="tx1"/>
            </a:solidFill>
          </a:ln>
          <a:effectLst>
            <a:outerShdw blurRad="50800" dist="76200" dir="2700000" algn="tl" rotWithShape="0">
              <a:prstClr val="black">
                <a:alpha val="40000"/>
              </a:prstClr>
            </a:outerShdw>
          </a:effectLst>
        </p:spPr>
      </p:pic>
      <p:pic>
        <p:nvPicPr>
          <p:cNvPr id="32" name="Picture 2" title="Picture of worker walking infront of a work truc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25712" y="1981200"/>
            <a:ext cx="2061059" cy="2514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34" name="Picture 33" descr="06hwy1014.png" title="Picture of road construction area"/>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826252" y="1981200"/>
            <a:ext cx="2784348" cy="2209800"/>
          </a:xfrm>
          <a:prstGeom prst="rect">
            <a:avLst/>
          </a:prstGeom>
          <a:ln>
            <a:solidFill>
              <a:schemeClr val="tx1"/>
            </a:solidFill>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p:bldP spid="15" grpId="0"/>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title="Picture of an internal traffic control pl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86400" y="1828800"/>
            <a:ext cx="3383047" cy="4548292"/>
          </a:xfrm>
          <a:prstGeom prst="rect">
            <a:avLst/>
          </a:prstGeom>
          <a:ln w="12700">
            <a:solidFill>
              <a:schemeClr val="tx1"/>
            </a:solidFill>
          </a:ln>
          <a:effectLst>
            <a:outerShdw blurRad="292100" dist="139700" dir="2700000" algn="tl" rotWithShape="0">
              <a:srgbClr val="333333">
                <a:alpha val="65000"/>
              </a:srgbClr>
            </a:outerShdw>
          </a:effectLst>
        </p:spPr>
      </p:pic>
      <p:pic>
        <p:nvPicPr>
          <p:cNvPr id="25" name="Picture 24" descr="ITCP01.png" title="Picture of an ITC are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895600"/>
            <a:ext cx="5257800" cy="3671697"/>
          </a:xfrm>
          <a:prstGeom prst="rect">
            <a:avLst/>
          </a:prstGeom>
          <a:ln w="9525">
            <a:solidFill>
              <a:srgbClr val="333300"/>
            </a:solidFill>
          </a:ln>
          <a:effectLst>
            <a:outerShdw blurRad="50800" dist="76200" dir="2700000" algn="tl" rotWithShape="0">
              <a:prstClr val="black">
                <a:alpha val="40000"/>
              </a:prstClr>
            </a:outerShdw>
          </a:effectLst>
        </p:spPr>
      </p:pic>
      <p:grpSp>
        <p:nvGrpSpPr>
          <p:cNvPr id="7" name="Group 6"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2"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3"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4"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5" name="Picture 4" descr="LOGO-ARTBA.png" title="Picture of ARTBA Internal Traffic Control work zone safety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6" name="Picture 5" descr="Logo_WZ_Safety.png" title="Picture of ARTBA Internal Traffic Control work zone safety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ITC </a:t>
            </a:r>
            <a:r>
              <a:rPr lang="en-US" sz="2200" b="1" dirty="0" smtClean="0">
                <a:latin typeface="Arial Narrow" pitchFamily="34" charset="0"/>
              </a:rPr>
              <a:t>coordinates </a:t>
            </a:r>
            <a:r>
              <a:rPr lang="en-US" sz="2200" b="1" i="1" dirty="0" smtClean="0">
                <a:latin typeface="Arial Narrow" pitchFamily="34" charset="0"/>
              </a:rPr>
              <a:t>construction</a:t>
            </a:r>
            <a:r>
              <a:rPr lang="en-US" sz="2200" b="1" dirty="0" smtClean="0">
                <a:latin typeface="Arial Narrow" pitchFamily="34" charset="0"/>
              </a:rPr>
              <a:t> traffic </a:t>
            </a:r>
            <a:br>
              <a:rPr lang="en-US" sz="2200" b="1" dirty="0" smtClean="0">
                <a:latin typeface="Arial Narrow" pitchFamily="34" charset="0"/>
              </a:rPr>
            </a:br>
            <a:r>
              <a:rPr lang="en-US" sz="2200" b="1" dirty="0" smtClean="0">
                <a:latin typeface="Arial Narrow" pitchFamily="34" charset="0"/>
              </a:rPr>
              <a:t>   inside </a:t>
            </a:r>
            <a:r>
              <a:rPr lang="en-US" sz="2200" b="1" cap="small" dirty="0" smtClean="0">
                <a:solidFill>
                  <a:srgbClr val="C00000"/>
                </a:solidFill>
                <a:latin typeface="Arial Narrow" pitchFamily="34" charset="0"/>
              </a:rPr>
              <a:t>activity area</a:t>
            </a:r>
            <a:r>
              <a:rPr lang="en-US" sz="2200" b="1" dirty="0" smtClean="0">
                <a:solidFill>
                  <a:srgbClr val="C00000"/>
                </a:solidFill>
                <a:latin typeface="Arial Narrow" pitchFamily="34" charset="0"/>
              </a:rPr>
              <a:t> </a:t>
            </a:r>
            <a:r>
              <a:rPr lang="en-US" sz="2200" b="1" dirty="0" smtClean="0">
                <a:latin typeface="Arial Narrow" pitchFamily="34" charset="0"/>
              </a:rPr>
              <a:t>of a temporary </a:t>
            </a:r>
            <a:br>
              <a:rPr lang="en-US" sz="2200" b="1" dirty="0" smtClean="0">
                <a:latin typeface="Arial Narrow" pitchFamily="34" charset="0"/>
              </a:rPr>
            </a:br>
            <a:r>
              <a:rPr lang="en-US" sz="2200" b="1" dirty="0" smtClean="0">
                <a:latin typeface="Arial Narrow" pitchFamily="34" charset="0"/>
              </a:rPr>
              <a:t>   traffic control zone (</a:t>
            </a:r>
            <a:r>
              <a:rPr lang="en-US" sz="2200" b="1" dirty="0" smtClean="0">
                <a:solidFill>
                  <a:srgbClr val="C00000"/>
                </a:solidFill>
                <a:latin typeface="Arial Narrow" pitchFamily="34" charset="0"/>
              </a:rPr>
              <a:t>TTCP</a:t>
            </a:r>
            <a:r>
              <a:rPr lang="en-US" sz="2200" b="1" dirty="0" smtClean="0">
                <a:latin typeface="Arial Narrow" pitchFamily="34" charset="0"/>
              </a:rPr>
              <a:t>)</a:t>
            </a:r>
            <a:endParaRPr lang="en-US" sz="2200" b="1" dirty="0">
              <a:latin typeface="Arial Narrow" pitchFamily="34" charset="0"/>
            </a:endParaRP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What Is Internal Traffic Control?</a:t>
            </a:r>
            <a:endParaRPr lang="en-US" sz="2800" b="1" dirty="0">
              <a:solidFill>
                <a:schemeClr val="bg2">
                  <a:lumMod val="10000"/>
                </a:schemeClr>
              </a:solidFill>
              <a:latin typeface="Calibri" pitchFamily="34" charset="0"/>
            </a:endParaRPr>
          </a:p>
        </p:txBody>
      </p:sp>
      <p:sp>
        <p:nvSpPr>
          <p:cNvPr id="13" name="Subtitle 8"/>
          <p:cNvSpPr txBox="1">
            <a:spLocks/>
          </p:cNvSpPr>
          <p:nvPr/>
        </p:nvSpPr>
        <p:spPr bwMode="auto">
          <a:xfrm>
            <a:off x="708245" y="291355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Goal is a </a:t>
            </a:r>
            <a:r>
              <a:rPr lang="en-US" sz="2000" b="1" u="sng" dirty="0" smtClean="0">
                <a:latin typeface="Arial Narrow" pitchFamily="34" charset="0"/>
              </a:rPr>
              <a:t>plan</a:t>
            </a:r>
            <a:r>
              <a:rPr lang="en-US" sz="2000" b="1" dirty="0" smtClean="0">
                <a:latin typeface="Arial Narrow" pitchFamily="34" charset="0"/>
              </a:rPr>
              <a:t> to separate construction </a:t>
            </a:r>
            <a:br>
              <a:rPr lang="en-US" sz="2000" b="1" dirty="0" smtClean="0">
                <a:latin typeface="Arial Narrow" pitchFamily="34" charset="0"/>
              </a:rPr>
            </a:br>
            <a:r>
              <a:rPr lang="en-US" sz="2000" b="1" dirty="0" smtClean="0">
                <a:latin typeface="Arial Narrow" pitchFamily="34" charset="0"/>
              </a:rPr>
              <a:t>     vehicles/equipment from workers on foot</a:t>
            </a: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451512" y="5181600"/>
            <a:ext cx="8077200" cy="486629"/>
          </a:xfrm>
          <a:prstGeom prst="rect">
            <a:avLst/>
          </a:prstGeom>
          <a:noFill/>
          <a:ln w="9525">
            <a:noFill/>
            <a:miter lim="800000"/>
            <a:headEnd/>
            <a:tailEnd/>
          </a:ln>
        </p:spPr>
        <p:txBody>
          <a:bodyPr/>
          <a:lstStyle/>
          <a:p>
            <a:pPr>
              <a:lnSpc>
                <a:spcPts val="2200"/>
              </a:lnSpc>
              <a:spcBef>
                <a:spcPct val="20000"/>
              </a:spcBef>
            </a:pPr>
            <a:r>
              <a:rPr lang="en-US" sz="2200" b="1" u="sng" dirty="0" smtClean="0">
                <a:solidFill>
                  <a:srgbClr val="C00000"/>
                </a:solidFill>
                <a:latin typeface="Calibri" pitchFamily="34" charset="0"/>
              </a:rPr>
              <a:t>TTCP</a:t>
            </a:r>
            <a:r>
              <a:rPr lang="en-US" sz="2200" b="1" dirty="0" smtClean="0">
                <a:solidFill>
                  <a:srgbClr val="C00000"/>
                </a:solidFill>
                <a:latin typeface="Calibri" pitchFamily="34" charset="0"/>
              </a:rPr>
              <a:t/>
            </a:r>
            <a:br>
              <a:rPr lang="en-US" sz="2200" b="1" dirty="0" smtClean="0">
                <a:solidFill>
                  <a:srgbClr val="C00000"/>
                </a:solidFill>
                <a:latin typeface="Calibri" pitchFamily="34" charset="0"/>
              </a:rPr>
            </a:br>
            <a:r>
              <a:rPr lang="en-US" sz="2200" b="1" spc="-30" dirty="0" smtClean="0">
                <a:solidFill>
                  <a:srgbClr val="C00000"/>
                </a:solidFill>
                <a:latin typeface="Calibri" pitchFamily="34" charset="0"/>
              </a:rPr>
              <a:t>Temporary Traffic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Control Plan for facilitating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road users through a work zone </a:t>
            </a:r>
          </a:p>
        </p:txBody>
      </p:sp>
      <p:pic>
        <p:nvPicPr>
          <p:cNvPr id="19" name="Picture 2" descr="I 485 p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3800" y="4343400"/>
            <a:ext cx="1955800" cy="1466850"/>
          </a:xfrm>
          <a:prstGeom prst="rect">
            <a:avLst/>
          </a:prstGeom>
          <a:ln w="12700">
            <a:solidFill>
              <a:schemeClr val="tx1"/>
            </a:solidFill>
          </a:ln>
          <a:effectLst>
            <a:outerShdw blurRad="292100" dist="139700" dir="2700000" algn="tl" rotWithShape="0">
              <a:srgbClr val="333333">
                <a:alpha val="65000"/>
              </a:srgbClr>
            </a:outerShdw>
          </a:effectLst>
        </p:spPr>
      </p:pic>
      <p:sp>
        <p:nvSpPr>
          <p:cNvPr id="17" name="Subtitle 8"/>
          <p:cNvSpPr txBox="1">
            <a:spLocks/>
          </p:cNvSpPr>
          <p:nvPr/>
        </p:nvSpPr>
        <p:spPr bwMode="auto">
          <a:xfrm>
            <a:off x="700430" y="36306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solidFill>
                  <a:srgbClr val="C00000"/>
                </a:solidFill>
                <a:latin typeface="Arial Narrow" pitchFamily="34" charset="0"/>
              </a:rPr>
              <a:t>ITC</a:t>
            </a:r>
            <a:r>
              <a:rPr lang="en-US" sz="2000" b="1" dirty="0" smtClean="0">
                <a:latin typeface="Arial Narrow" pitchFamily="34" charset="0"/>
              </a:rPr>
              <a:t> plan fills in details on how construction </a:t>
            </a:r>
            <a:br>
              <a:rPr lang="en-US" sz="2000" b="1" dirty="0" smtClean="0">
                <a:latin typeface="Arial Narrow" pitchFamily="34" charset="0"/>
              </a:rPr>
            </a:br>
            <a:r>
              <a:rPr lang="en-US" sz="2000" b="1" dirty="0" smtClean="0">
                <a:latin typeface="Arial Narrow" pitchFamily="34" charset="0"/>
              </a:rPr>
              <a:t>     traffic should flow inside area marked by </a:t>
            </a:r>
            <a:br>
              <a:rPr lang="en-US" sz="2000" b="1" dirty="0" smtClean="0">
                <a:latin typeface="Arial Narrow" pitchFamily="34" charset="0"/>
              </a:rPr>
            </a:br>
            <a:r>
              <a:rPr lang="en-US" sz="2000" b="1" dirty="0" smtClean="0">
                <a:latin typeface="Arial Narrow" pitchFamily="34" charset="0"/>
              </a:rPr>
              <a:t>     hatched box on </a:t>
            </a:r>
            <a:r>
              <a:rPr lang="en-US" sz="2000" b="1" dirty="0" smtClean="0">
                <a:solidFill>
                  <a:srgbClr val="C00000"/>
                </a:solidFill>
                <a:latin typeface="Arial Narrow" pitchFamily="34" charset="0"/>
              </a:rPr>
              <a:t>TTCP</a:t>
            </a:r>
          </a:p>
          <a:p>
            <a:pPr>
              <a:lnSpc>
                <a:spcPts val="2400"/>
              </a:lnSpc>
              <a:buFont typeface="Arial" pitchFamily="34" charset="0"/>
              <a:buChar char="•"/>
            </a:pPr>
            <a:endParaRPr lang="en-US" sz="2400" b="1" dirty="0">
              <a:latin typeface="Arial Narrow" pitchFamily="34" charset="0"/>
            </a:endParaRPr>
          </a:p>
        </p:txBody>
      </p:sp>
      <p:sp>
        <p:nvSpPr>
          <p:cNvPr id="23" name="5-Point Star 22"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title="Picture of an oval around a ITC area"/>
          <p:cNvSpPr/>
          <p:nvPr/>
        </p:nvSpPr>
        <p:spPr>
          <a:xfrm>
            <a:off x="7010400" y="3124200"/>
            <a:ext cx="45720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28" name="Picture 27" descr="TruckDumpGraphic.png" title="Picture of dump truck"/>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7800" y="1447800"/>
            <a:ext cx="3614738" cy="2179687"/>
          </a:xfrm>
          <a:prstGeom prst="rect">
            <a:avLst/>
          </a:prstGeom>
        </p:spPr>
      </p:pic>
      <p:pic>
        <p:nvPicPr>
          <p:cNvPr id="27" name="Picture 26" descr="WorkerGraphic.png" title="Picture of road construction worke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0322" y="3436192"/>
            <a:ext cx="1794556" cy="2964608"/>
          </a:xfrm>
          <a:prstGeom prst="rect">
            <a:avLst/>
          </a:prstGeom>
        </p:spPr>
      </p:pic>
      <p:sp>
        <p:nvSpPr>
          <p:cNvPr id="21" name="Subtitle 8"/>
          <p:cNvSpPr txBox="1">
            <a:spLocks/>
          </p:cNvSpPr>
          <p:nvPr/>
        </p:nvSpPr>
        <p:spPr bwMode="auto">
          <a:xfrm>
            <a:off x="3581400" y="2531531"/>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sp>
        <p:nvSpPr>
          <p:cNvPr id="22" name="Subtitle 8"/>
          <p:cNvSpPr txBox="1">
            <a:spLocks/>
          </p:cNvSpPr>
          <p:nvPr/>
        </p:nvSpPr>
        <p:spPr bwMode="auto">
          <a:xfrm>
            <a:off x="3124200" y="4191000"/>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grpSp>
        <p:nvGrpSpPr>
          <p:cNvPr id="30" name="Group 29" title="Picture of arrows pointing to dump truck and construction worker"/>
          <p:cNvGrpSpPr/>
          <p:nvPr/>
        </p:nvGrpSpPr>
        <p:grpSpPr>
          <a:xfrm rot="-720000">
            <a:off x="6574837" y="3327866"/>
            <a:ext cx="515259" cy="1203722"/>
            <a:chOff x="7772400" y="3276600"/>
            <a:chExt cx="304800" cy="838200"/>
          </a:xfrm>
        </p:grpSpPr>
        <p:sp>
          <p:nvSpPr>
            <p:cNvPr id="26" name="Down Arrow 25"/>
            <p:cNvSpPr/>
            <p:nvPr/>
          </p:nvSpPr>
          <p:spPr>
            <a:xfrm>
              <a:off x="7772400" y="37338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V="1">
              <a:off x="7772400" y="32766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hidden="1"/>
          <p:cNvSpPr>
            <a:spLocks noGrp="1"/>
          </p:cNvSpPr>
          <p:nvPr>
            <p:ph type="title"/>
          </p:nvPr>
        </p:nvSpPr>
        <p:spPr>
          <a:xfrm>
            <a:off x="472614" y="-16535"/>
            <a:ext cx="8229600" cy="1143000"/>
          </a:xfrm>
        </p:spPr>
        <p:txBody>
          <a:bodyPr>
            <a:normAutofit/>
          </a:bodyPr>
          <a:lstStyle/>
          <a:p>
            <a:r>
              <a:rPr lang="en-US" sz="1200" dirty="0" smtClean="0"/>
              <a:t>What is Internal Traffic Control</a:t>
            </a:r>
            <a:endParaRPr lang="en-US" sz="1200" dirty="0"/>
          </a:p>
        </p:txBody>
      </p:sp>
      <p:sp>
        <p:nvSpPr>
          <p:cNvPr id="31" name="Slide Number Placeholder 4"/>
          <p:cNvSpPr>
            <a:spLocks noGrp="1"/>
          </p:cNvSpPr>
          <p:nvPr>
            <p:ph type="sldNum" sz="quarter" idx="12"/>
          </p:nvPr>
        </p:nvSpPr>
        <p:spPr/>
        <p:txBody>
          <a:bodyPr/>
          <a:lstStyle/>
          <a:p>
            <a:pPr>
              <a:defRPr/>
            </a:pPr>
            <a:fld id="{991630E5-D2C6-4D54-9913-55C6C92AA029}"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strVal val="#ppt_w*0.70"/>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10" presetClass="exit" presetSubtype="0" fill="hold" nodeType="withEffect">
                                  <p:stCondLst>
                                    <p:cond delay="0"/>
                                  </p:stCondLst>
                                  <p:childTnLst>
                                    <p:animEffect transition="out" filter="fade">
                                      <p:cBhvr>
                                        <p:cTn id="48" dur="1000"/>
                                        <p:tgtEl>
                                          <p:spTgt spid="30"/>
                                        </p:tgtEl>
                                      </p:cBhvr>
                                    </p:animEffect>
                                    <p:set>
                                      <p:cBhvr>
                                        <p:cTn id="49" dur="1" fill="hold">
                                          <p:stCondLst>
                                            <p:cond delay="999"/>
                                          </p:stCondLst>
                                        </p:cTn>
                                        <p:tgtEl>
                                          <p:spTgt spid="3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27"/>
                                        </p:tgtEl>
                                      </p:cBhvr>
                                    </p:animEffect>
                                    <p:set>
                                      <p:cBhvr>
                                        <p:cTn id="52" dur="1" fill="hold">
                                          <p:stCondLst>
                                            <p:cond delay="999"/>
                                          </p:stCondLst>
                                        </p:cTn>
                                        <p:tgtEl>
                                          <p:spTgt spid="2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28"/>
                                        </p:tgtEl>
                                      </p:cBhvr>
                                    </p:animEffect>
                                    <p:set>
                                      <p:cBhvr>
                                        <p:cTn id="55" dur="1" fill="hold">
                                          <p:stCondLst>
                                            <p:cond delay="999"/>
                                          </p:stCondLst>
                                        </p:cTn>
                                        <p:tgtEl>
                                          <p:spTgt spid="28"/>
                                        </p:tgtEl>
                                        <p:attrNameLst>
                                          <p:attrName>style.visibility</p:attrName>
                                        </p:attrNameLst>
                                      </p:cBhvr>
                                      <p:to>
                                        <p:strVal val="hidden"/>
                                      </p:to>
                                    </p:set>
                                  </p:childTnLst>
                                </p:cTn>
                              </p:par>
                            </p:childTnLst>
                          </p:cTn>
                        </p:par>
                        <p:par>
                          <p:cTn id="56" fill="hold">
                            <p:stCondLst>
                              <p:cond delay="1000"/>
                            </p:stCondLst>
                            <p:childTnLst>
                              <p:par>
                                <p:cTn id="57" presetID="51"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385" decel="100000"/>
                                        <p:tgtEl>
                                          <p:spTgt spid="24"/>
                                        </p:tgtEl>
                                      </p:cBhvr>
                                    </p:animEffect>
                                    <p:animScale>
                                      <p:cBhvr>
                                        <p:cTn id="60" dur="385" decel="100000"/>
                                        <p:tgtEl>
                                          <p:spTgt spid="24"/>
                                        </p:tgtEl>
                                      </p:cBhvr>
                                      <p:from x="10000" y="10000"/>
                                      <p:to x="200000" y="450000"/>
                                    </p:animScale>
                                    <p:animScale>
                                      <p:cBhvr>
                                        <p:cTn id="61" dur="615" accel="100000" fill="hold">
                                          <p:stCondLst>
                                            <p:cond delay="385"/>
                                          </p:stCondLst>
                                        </p:cTn>
                                        <p:tgtEl>
                                          <p:spTgt spid="24"/>
                                        </p:tgtEl>
                                      </p:cBhvr>
                                      <p:from x="200000" y="450000"/>
                                      <p:to x="100000" y="100000"/>
                                    </p:animScale>
                                    <p:set>
                                      <p:cBhvr>
                                        <p:cTn id="62" dur="385" fill="hold"/>
                                        <p:tgtEl>
                                          <p:spTgt spid="24"/>
                                        </p:tgtEl>
                                        <p:attrNameLst>
                                          <p:attrName>ppt_x</p:attrName>
                                        </p:attrNameLst>
                                      </p:cBhvr>
                                      <p:to>
                                        <p:strVal val="(0.5)"/>
                                      </p:to>
                                    </p:set>
                                    <p:anim from="(0.5)" to="(#ppt_x)" calcmode="lin" valueType="num">
                                      <p:cBhvr>
                                        <p:cTn id="63" dur="615" accel="100000" fill="hold">
                                          <p:stCondLst>
                                            <p:cond delay="385"/>
                                          </p:stCondLst>
                                        </p:cTn>
                                        <p:tgtEl>
                                          <p:spTgt spid="24"/>
                                        </p:tgtEl>
                                        <p:attrNameLst>
                                          <p:attrName>ppt_x</p:attrName>
                                        </p:attrNameLst>
                                      </p:cBhvr>
                                    </p:anim>
                                    <p:set>
                                      <p:cBhvr>
                                        <p:cTn id="64" dur="385" fill="hold"/>
                                        <p:tgtEl>
                                          <p:spTgt spid="24"/>
                                        </p:tgtEl>
                                        <p:attrNameLst>
                                          <p:attrName>ppt_y</p:attrName>
                                        </p:attrNameLst>
                                      </p:cBhvr>
                                      <p:to>
                                        <p:strVal val="(#ppt_y+0.4)"/>
                                      </p:to>
                                    </p:set>
                                    <p:anim from="(#ppt_y+0.4)" to="(#ppt_y)" calcmode="lin" valueType="num">
                                      <p:cBhvr>
                                        <p:cTn id="65" dur="615" accel="100000" fill="hold">
                                          <p:stCondLst>
                                            <p:cond delay="385"/>
                                          </p:stCondLst>
                                        </p:cTn>
                                        <p:tgtEl>
                                          <p:spTgt spid="24"/>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 presetClass="entr" presetSubtype="0" fill="hold" grpId="1"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7" grpId="0"/>
      <p:bldP spid="17" grpId="1"/>
      <p:bldP spid="23" grpId="0" animBg="1"/>
      <p:bldP spid="24"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2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30"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31"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32" name="Picture 31"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33" name="Picture 32"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34"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Effective </a:t>
            </a:r>
            <a:r>
              <a:rPr lang="en-US" sz="2200" b="1" dirty="0" smtClean="0">
                <a:solidFill>
                  <a:srgbClr val="C00000"/>
                </a:solidFill>
                <a:latin typeface="Arial Narrow" pitchFamily="34" charset="0"/>
              </a:rPr>
              <a:t>ITC</a:t>
            </a:r>
            <a:r>
              <a:rPr lang="en-US" sz="2200" b="1" dirty="0" smtClean="0">
                <a:latin typeface="Arial Narrow" pitchFamily="34" charset="0"/>
              </a:rPr>
              <a:t> protocol informs all parties </a:t>
            </a:r>
            <a:br>
              <a:rPr lang="en-US" sz="2200" b="1" dirty="0" smtClean="0">
                <a:latin typeface="Arial Narrow" pitchFamily="34" charset="0"/>
              </a:rPr>
            </a:br>
            <a:r>
              <a:rPr lang="en-US" sz="2200" b="1" dirty="0" smtClean="0">
                <a:latin typeface="Arial Narrow" pitchFamily="34" charset="0"/>
              </a:rPr>
              <a:t>   operating </a:t>
            </a:r>
            <a:r>
              <a:rPr lang="en-US" sz="2200" b="1" u="sng" dirty="0" smtClean="0">
                <a:latin typeface="Arial Narrow" pitchFamily="34" charset="0"/>
              </a:rPr>
              <a:t>within the work space</a:t>
            </a:r>
            <a:r>
              <a:rPr lang="en-US" sz="2200" b="1" dirty="0" smtClean="0">
                <a:latin typeface="Arial Narrow" pitchFamily="34" charset="0"/>
              </a:rPr>
              <a:t> of the </a:t>
            </a:r>
            <a:br>
              <a:rPr lang="en-US" sz="2200" b="1" dirty="0" smtClean="0">
                <a:latin typeface="Arial Narrow" pitchFamily="34" charset="0"/>
              </a:rPr>
            </a:br>
            <a:r>
              <a:rPr lang="en-US" sz="2200" b="1" dirty="0" smtClean="0">
                <a:latin typeface="Arial Narrow" pitchFamily="34" charset="0"/>
              </a:rPr>
              <a:t>   locations of others</a:t>
            </a:r>
            <a:endParaRPr lang="en-US" sz="2200" b="1" dirty="0">
              <a:latin typeface="Arial Narrow" pitchFamily="34" charset="0"/>
            </a:endParaRPr>
          </a:p>
        </p:txBody>
      </p:sp>
      <p:sp>
        <p:nvSpPr>
          <p:cNvPr id="35"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Overview of Internal Traffic Control</a:t>
            </a:r>
            <a:endParaRPr lang="en-US" sz="2800" b="1" dirty="0">
              <a:solidFill>
                <a:schemeClr val="bg2">
                  <a:lumMod val="10000"/>
                </a:schemeClr>
              </a:solidFill>
              <a:latin typeface="Calibri" pitchFamily="34" charset="0"/>
            </a:endParaRPr>
          </a:p>
        </p:txBody>
      </p:sp>
      <p:sp>
        <p:nvSpPr>
          <p:cNvPr id="36" name="Subtitle 8"/>
          <p:cNvSpPr txBox="1">
            <a:spLocks/>
          </p:cNvSpPr>
          <p:nvPr/>
        </p:nvSpPr>
        <p:spPr bwMode="auto">
          <a:xfrm>
            <a:off x="708245" y="291355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ITC creates ‘zones’ to minimize interaction </a:t>
            </a:r>
            <a:br>
              <a:rPr lang="en-US" sz="2000" b="1" dirty="0" smtClean="0">
                <a:latin typeface="Arial Narrow" pitchFamily="34" charset="0"/>
              </a:rPr>
            </a:br>
            <a:r>
              <a:rPr lang="en-US" sz="2000" b="1" dirty="0" smtClean="0">
                <a:latin typeface="Arial Narrow" pitchFamily="34" charset="0"/>
              </a:rPr>
              <a:t>     </a:t>
            </a:r>
            <a:r>
              <a:rPr lang="en-US" sz="2000" b="1" spc="-30" dirty="0" smtClean="0">
                <a:latin typeface="Arial Narrow" pitchFamily="34" charset="0"/>
              </a:rPr>
              <a:t>between workers on foot and construction vehicles</a:t>
            </a:r>
          </a:p>
          <a:p>
            <a:pPr>
              <a:lnSpc>
                <a:spcPts val="2400"/>
              </a:lnSpc>
              <a:buFont typeface="Arial" pitchFamily="34" charset="0"/>
              <a:buChar char="•"/>
            </a:pPr>
            <a:endParaRPr lang="en-US" sz="2400" b="1" dirty="0">
              <a:latin typeface="Arial Narrow" pitchFamily="34" charset="0"/>
            </a:endParaRPr>
          </a:p>
        </p:txBody>
      </p:sp>
      <p:sp>
        <p:nvSpPr>
          <p:cNvPr id="39" name="Subtitle 8"/>
          <p:cNvSpPr txBox="1">
            <a:spLocks/>
          </p:cNvSpPr>
          <p:nvPr/>
        </p:nvSpPr>
        <p:spPr bwMode="auto">
          <a:xfrm>
            <a:off x="700430" y="36306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ITC plan designates routes and operating </a:t>
            </a:r>
            <a:br>
              <a:rPr lang="en-US" sz="2000" b="1" dirty="0" smtClean="0">
                <a:latin typeface="Arial Narrow" pitchFamily="34" charset="0"/>
              </a:rPr>
            </a:br>
            <a:r>
              <a:rPr lang="en-US" sz="2000" b="1" dirty="0" smtClean="0">
                <a:latin typeface="Arial Narrow" pitchFamily="34" charset="0"/>
              </a:rPr>
              <a:t>     procedures for large trucks delivering materials</a:t>
            </a:r>
          </a:p>
          <a:p>
            <a:pPr>
              <a:lnSpc>
                <a:spcPts val="2400"/>
              </a:lnSpc>
              <a:buFont typeface="Arial" pitchFamily="34" charset="0"/>
              <a:buChar char="•"/>
            </a:pPr>
            <a:endParaRPr lang="en-US" sz="2400" b="1" dirty="0">
              <a:latin typeface="Arial Narrow" pitchFamily="34" charset="0"/>
            </a:endParaRPr>
          </a:p>
        </p:txBody>
      </p:sp>
      <p:sp>
        <p:nvSpPr>
          <p:cNvPr id="40" name="5-Point Star 39"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DSC_0103.jpg" title="Picture of ITC are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3579" y="1524000"/>
            <a:ext cx="2764448" cy="4876800"/>
          </a:xfrm>
          <a:prstGeom prst="rect">
            <a:avLst/>
          </a:prstGeom>
          <a:ln w="12700">
            <a:solidFill>
              <a:schemeClr val="tx1"/>
            </a:solidFill>
          </a:ln>
        </p:spPr>
      </p:pic>
      <p:sp>
        <p:nvSpPr>
          <p:cNvPr id="42" name="Subtitle 8"/>
          <p:cNvSpPr txBox="1">
            <a:spLocks/>
          </p:cNvSpPr>
          <p:nvPr/>
        </p:nvSpPr>
        <p:spPr bwMode="auto">
          <a:xfrm>
            <a:off x="702082" y="436135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ITC plan creates a traffic pattern to minimize</a:t>
            </a:r>
            <a:br>
              <a:rPr lang="en-US" sz="2000" b="1" dirty="0" smtClean="0">
                <a:latin typeface="Arial Narrow" pitchFamily="34" charset="0"/>
              </a:rPr>
            </a:br>
            <a:r>
              <a:rPr lang="en-US" sz="2000" b="1" dirty="0" smtClean="0">
                <a:latin typeface="Arial Narrow" pitchFamily="34" charset="0"/>
              </a:rPr>
              <a:t>     backing by construction vehicles/equipment</a:t>
            </a:r>
          </a:p>
          <a:p>
            <a:pPr>
              <a:lnSpc>
                <a:spcPts val="2400"/>
              </a:lnSpc>
              <a:buFont typeface="Arial" pitchFamily="34" charset="0"/>
              <a:buChar char="•"/>
            </a:pPr>
            <a:endParaRPr lang="en-US" sz="2400" b="1" dirty="0">
              <a:latin typeface="Arial Narrow" pitchFamily="34" charset="0"/>
            </a:endParaRPr>
          </a:p>
        </p:txBody>
      </p:sp>
      <p:pic>
        <p:nvPicPr>
          <p:cNvPr id="43" name="Picture 42" descr="8406374904_0c826136ec_o.png" title="Picture of dump truck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4006" y="1524000"/>
            <a:ext cx="2771394" cy="4136409"/>
          </a:xfrm>
          <a:prstGeom prst="rect">
            <a:avLst/>
          </a:prstGeom>
          <a:ln w="12700">
            <a:solidFill>
              <a:schemeClr val="tx1"/>
            </a:solidFill>
          </a:ln>
        </p:spPr>
      </p:pic>
      <p:pic>
        <p:nvPicPr>
          <p:cNvPr id="44" name="Picture 43" descr="interstate_430.png" title="Picture of ITC are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473" y="1524000"/>
            <a:ext cx="2756069" cy="3962400"/>
          </a:xfrm>
          <a:prstGeom prst="rect">
            <a:avLst/>
          </a:prstGeom>
          <a:ln w="12700">
            <a:solidFill>
              <a:schemeClr val="tx1"/>
            </a:solidFill>
          </a:ln>
        </p:spPr>
      </p:pic>
      <p:sp>
        <p:nvSpPr>
          <p:cNvPr id="45" name="Subtitle 8"/>
          <p:cNvSpPr txBox="1">
            <a:spLocks/>
          </p:cNvSpPr>
          <p:nvPr/>
        </p:nvSpPr>
        <p:spPr bwMode="auto">
          <a:xfrm>
            <a:off x="457200" y="5761768"/>
            <a:ext cx="8077200" cy="486629"/>
          </a:xfrm>
          <a:prstGeom prst="rect">
            <a:avLst/>
          </a:prstGeom>
          <a:noFill/>
          <a:ln w="9525">
            <a:noFill/>
            <a:miter lim="800000"/>
            <a:headEnd/>
            <a:tailEnd/>
          </a:ln>
        </p:spPr>
        <p:txBody>
          <a:bodyPr/>
          <a:lstStyle/>
          <a:p>
            <a:pPr algn="ctr">
              <a:lnSpc>
                <a:spcPts val="2200"/>
              </a:lnSpc>
              <a:spcBef>
                <a:spcPct val="20000"/>
              </a:spcBef>
            </a:pPr>
            <a:r>
              <a:rPr lang="en-US" sz="2200" b="1" spc="-30" dirty="0" smtClean="0">
                <a:solidFill>
                  <a:srgbClr val="C00000"/>
                </a:solidFill>
                <a:latin typeface="Calibri" pitchFamily="34" charset="0"/>
              </a:rPr>
              <a:t>  ITC facilitates communication among key work zone parties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in advance of arrival to the site</a:t>
            </a:r>
          </a:p>
        </p:txBody>
      </p:sp>
      <p:pic>
        <p:nvPicPr>
          <p:cNvPr id="46" name="Picture 2" title="Picture of ITC plan"/>
          <p:cNvPicPr>
            <a:picLocks noChangeAspect="1" noChangeArrowheads="1"/>
          </p:cNvPicPr>
          <p:nvPr/>
        </p:nvPicPr>
        <p:blipFill>
          <a:blip r:embed="rId8" cstate="print"/>
          <a:srcRect/>
          <a:stretch>
            <a:fillRect/>
          </a:stretch>
        </p:blipFill>
        <p:spPr bwMode="auto">
          <a:xfrm>
            <a:off x="381000" y="1905000"/>
            <a:ext cx="8305800" cy="2316374"/>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a:xfrm>
            <a:off x="517525" y="-130955"/>
            <a:ext cx="8229600" cy="1143000"/>
          </a:xfrm>
        </p:spPr>
        <p:txBody>
          <a:bodyPr>
            <a:normAutofit/>
          </a:bodyPr>
          <a:lstStyle/>
          <a:p>
            <a:r>
              <a:rPr lang="en-US" sz="1200" dirty="0" smtClean="0"/>
              <a:t>Overview of internal traffic control</a:t>
            </a:r>
            <a:endParaRPr lang="en-US" sz="1200"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strVal val="#ppt_w*0.70"/>
                                          </p:val>
                                        </p:tav>
                                        <p:tav tm="100000">
                                          <p:val>
                                            <p:strVal val="#ppt_w"/>
                                          </p:val>
                                        </p:tav>
                                      </p:tavLst>
                                    </p:anim>
                                    <p:anim calcmode="lin" valueType="num">
                                      <p:cBhvr>
                                        <p:cTn id="20" dur="1000" fill="hold"/>
                                        <p:tgtEl>
                                          <p:spTgt spid="41"/>
                                        </p:tgtEl>
                                        <p:attrNameLst>
                                          <p:attrName>ppt_h</p:attrName>
                                        </p:attrNameLst>
                                      </p:cBhvr>
                                      <p:tavLst>
                                        <p:tav tm="0">
                                          <p:val>
                                            <p:strVal val="#ppt_h"/>
                                          </p:val>
                                        </p:tav>
                                        <p:tav tm="100000">
                                          <p:val>
                                            <p:strVal val="#ppt_h"/>
                                          </p:val>
                                        </p:tav>
                                      </p:tavLst>
                                    </p:anim>
                                    <p:animEffect transition="in" filter="fade">
                                      <p:cBhvr>
                                        <p:cTn id="21" dur="10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childTnLst>
                                </p:cTn>
                              </p:par>
                              <p:par>
                                <p:cTn id="29" presetID="10" presetClass="exit" presetSubtype="0" fill="hold" nodeType="with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par>
                                <p:cTn id="39" presetID="1" presetClass="entr" presetSubtype="0" fill="hold" grpId="1"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xit" presetSubtype="0" fill="hold" nodeType="withEffect">
                                  <p:stCondLst>
                                    <p:cond delay="0"/>
                                  </p:stCondLst>
                                  <p:childTnLst>
                                    <p:animEffect transition="out" filter="fade">
                                      <p:cBhvr>
                                        <p:cTn id="56" dur="500"/>
                                        <p:tgtEl>
                                          <p:spTgt spid="46"/>
                                        </p:tgtEl>
                                      </p:cBhvr>
                                    </p:animEffect>
                                    <p:set>
                                      <p:cBhvr>
                                        <p:cTn id="57" dur="1" fill="hold">
                                          <p:stCondLst>
                                            <p:cond delay="499"/>
                                          </p:stCondLst>
                                        </p:cTn>
                                        <p:tgtEl>
                                          <p:spTgt spid="46"/>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9" grpId="0"/>
      <p:bldP spid="39" grpId="1"/>
      <p:bldP spid="40" grpId="0" animBg="1"/>
      <p:bldP spid="42"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Workers-2.png" title="Picture of workers in an ITC are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86200" y="1676400"/>
            <a:ext cx="4876800" cy="3200400"/>
          </a:xfrm>
          <a:prstGeom prst="rect">
            <a:avLst/>
          </a:prstGeom>
          <a:ln w="12700">
            <a:solidFill>
              <a:schemeClr val="tx1"/>
            </a:solidFill>
          </a:ln>
          <a:effectLst>
            <a:outerShdw blurRad="50800" dist="76200" dir="2700000" algn="tl" rotWithShape="0">
              <a:prstClr val="black">
                <a:alpha val="40000"/>
              </a:prstClr>
            </a:outerShdw>
          </a:effectLst>
        </p:spPr>
      </p:pic>
      <p:grpSp>
        <p:nvGrpSpPr>
          <p:cNvPr id="4" name="Group 3"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work zone safety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work zone safety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Limits work zone access </a:t>
            </a:r>
            <a:br>
              <a:rPr lang="en-US" sz="2200" b="1" dirty="0" smtClean="0">
                <a:latin typeface="Arial Narrow" pitchFamily="34" charset="0"/>
              </a:rPr>
            </a:br>
            <a:r>
              <a:rPr lang="en-US" sz="2200" b="1" dirty="0" smtClean="0">
                <a:latin typeface="Arial Narrow" pitchFamily="34" charset="0"/>
              </a:rPr>
              <a:t> </a:t>
            </a:r>
            <a:r>
              <a:rPr lang="en-US" b="1" dirty="0" smtClean="0">
                <a:latin typeface="Arial Narrow" pitchFamily="34" charset="0"/>
              </a:rPr>
              <a:t> </a:t>
            </a:r>
            <a:r>
              <a:rPr lang="en-US" sz="2200" b="1" dirty="0" smtClean="0">
                <a:latin typeface="Arial Narrow" pitchFamily="34" charset="0"/>
              </a:rPr>
              <a:t> and egress points</a:t>
            </a:r>
          </a:p>
          <a:p>
            <a:pPr marL="0" lvl="1">
              <a:lnSpc>
                <a:spcPts val="2200"/>
              </a:lnSpc>
              <a:spcBef>
                <a:spcPct val="20000"/>
              </a:spcBef>
              <a:buFont typeface="Arial" charset="0"/>
              <a:buChar char="•"/>
            </a:pPr>
            <a:endParaRPr lang="en-US" sz="2200" b="1" dirty="0">
              <a:latin typeface="Arial Narrow" pitchFamily="34" charset="0"/>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How Does ITC Work?</a:t>
            </a:r>
            <a:endParaRPr lang="en-US" sz="2800" b="1" dirty="0">
              <a:solidFill>
                <a:schemeClr val="bg2">
                  <a:lumMod val="10000"/>
                </a:schemeClr>
              </a:solidFill>
              <a:latin typeface="Calibri" pitchFamily="34" charset="0"/>
            </a:endParaRPr>
          </a:p>
        </p:txBody>
      </p:sp>
      <p:sp>
        <p:nvSpPr>
          <p:cNvPr id="17" name="5-Point Star 16"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516466" y="2693987"/>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Coordinates truck and </a:t>
            </a:r>
            <a:br>
              <a:rPr lang="en-US" sz="2200" b="1" dirty="0" smtClean="0">
                <a:latin typeface="Arial Narrow" pitchFamily="34" charset="0"/>
              </a:rPr>
            </a:br>
            <a:r>
              <a:rPr lang="en-US" sz="2200" b="1" dirty="0" smtClean="0">
                <a:latin typeface="Arial Narrow" pitchFamily="34" charset="0"/>
              </a:rPr>
              <a:t>   equipment movements</a:t>
            </a:r>
          </a:p>
          <a:p>
            <a:pPr marL="0" lvl="1">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509055" y="3422119"/>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Provides information on </a:t>
            </a:r>
            <a:br>
              <a:rPr lang="en-US" sz="2200" b="1" dirty="0" smtClean="0">
                <a:latin typeface="Arial Narrow" pitchFamily="34" charset="0"/>
              </a:rPr>
            </a:br>
            <a:r>
              <a:rPr lang="en-US" sz="2200" b="1" dirty="0" smtClean="0">
                <a:latin typeface="Arial Narrow" pitchFamily="34" charset="0"/>
              </a:rPr>
              <a:t>   traffic paths and safe or </a:t>
            </a:r>
            <a:br>
              <a:rPr lang="en-US" sz="2200" b="1" dirty="0" smtClean="0">
                <a:latin typeface="Arial Narrow" pitchFamily="34" charset="0"/>
              </a:rPr>
            </a:br>
            <a:r>
              <a:rPr lang="en-US" sz="2200" b="1" dirty="0" smtClean="0">
                <a:latin typeface="Arial Narrow" pitchFamily="34" charset="0"/>
              </a:rPr>
              <a:t>   unsafe areas for workers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507996" y="442965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Heightens awareness of </a:t>
            </a:r>
            <a:br>
              <a:rPr lang="en-US" sz="2200" b="1" dirty="0" smtClean="0">
                <a:latin typeface="Arial Narrow" pitchFamily="34" charset="0"/>
              </a:rPr>
            </a:br>
            <a:r>
              <a:rPr lang="en-US" sz="2200" b="1" dirty="0" smtClean="0">
                <a:latin typeface="Arial Narrow" pitchFamily="34" charset="0"/>
              </a:rPr>
              <a:t>   workers on foot to vehicle </a:t>
            </a:r>
            <a:br>
              <a:rPr lang="en-US" sz="2200" b="1" dirty="0" smtClean="0">
                <a:latin typeface="Arial Narrow" pitchFamily="34" charset="0"/>
              </a:rPr>
            </a:br>
            <a:r>
              <a:rPr lang="en-US" sz="2200" b="1" dirty="0" smtClean="0">
                <a:latin typeface="Arial Narrow" pitchFamily="34" charset="0"/>
              </a:rPr>
              <a:t>   traffic in work area</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18" name="Picture 17" descr="PPT_TruckQueque.png" title="Picture of work trucks in an ITC are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6200" y="1676400"/>
            <a:ext cx="4829175" cy="3094591"/>
          </a:xfrm>
          <a:prstGeom prst="rect">
            <a:avLst/>
          </a:prstGeom>
          <a:ln w="12700">
            <a:solidFill>
              <a:schemeClr val="tx1"/>
            </a:solidFill>
          </a:ln>
          <a:effectLst>
            <a:outerShdw blurRad="50800" dist="76200" dir="2700000" algn="tl" rotWithShape="0">
              <a:prstClr val="black">
                <a:alpha val="40000"/>
              </a:prstClr>
            </a:outerShdw>
          </a:effectLst>
        </p:spPr>
      </p:pic>
      <p:pic>
        <p:nvPicPr>
          <p:cNvPr id="21" name="Picture 20" descr="rigid-dump-truck-41157-2662591.png" title="Picture of a dump truck"/>
          <p:cNvPicPr>
            <a:picLocks noChangeAspect="1"/>
          </p:cNvPicPr>
          <p:nvPr/>
        </p:nvPicPr>
        <p:blipFill>
          <a:blip r:embed="rId7" cstate="email">
            <a:clrChange>
              <a:clrFrom>
                <a:srgbClr val="F5EFE3"/>
              </a:clrFrom>
              <a:clrTo>
                <a:srgbClr val="F5EFE3">
                  <a:alpha val="0"/>
                </a:srgbClr>
              </a:clrTo>
            </a:clrChange>
            <a:extLst>
              <a:ext uri="{28A0092B-C50C-407E-A947-70E740481C1C}">
                <a14:useLocalDpi xmlns:a14="http://schemas.microsoft.com/office/drawing/2010/main"/>
              </a:ext>
            </a:extLst>
          </a:blip>
          <a:stretch>
            <a:fillRect/>
          </a:stretch>
        </p:blipFill>
        <p:spPr>
          <a:xfrm>
            <a:off x="4495800" y="1371600"/>
            <a:ext cx="4448175" cy="2781676"/>
          </a:xfrm>
          <a:prstGeom prst="rect">
            <a:avLst/>
          </a:prstGeom>
        </p:spPr>
      </p:pic>
      <p:pic>
        <p:nvPicPr>
          <p:cNvPr id="23" name="Picture 22" descr="Trucks_DSC_0160CMYK.png" title="Picture of larg trucks and construction workers in an ITC area"/>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86200" y="1676400"/>
            <a:ext cx="4876799" cy="3809999"/>
          </a:xfrm>
          <a:prstGeom prst="rect">
            <a:avLst/>
          </a:prstGeom>
          <a:ln w="12700">
            <a:solidFill>
              <a:schemeClr val="tx1"/>
            </a:solidFill>
          </a:ln>
          <a:effectLst>
            <a:outerShdw blurRad="50800" dist="76200" dir="2700000" algn="tl" rotWithShape="0">
              <a:prstClr val="black">
                <a:alpha val="40000"/>
              </a:prstClr>
            </a:outerShdw>
          </a:effectLst>
        </p:spPr>
      </p:pic>
      <p:pic>
        <p:nvPicPr>
          <p:cNvPr id="20" name="Picture 19" descr="SINOCAT_Front_Loader_ZM958_II_With_ZF.png" title="Picture of a tractor "/>
          <p:cNvPicPr>
            <a:picLocks noChangeAspect="1"/>
          </p:cNvPicPr>
          <p:nvPr/>
        </p:nvPicPr>
        <p:blipFill>
          <a:blip r:embed="rId9" cstate="email">
            <a:clrChange>
              <a:clrFrom>
                <a:srgbClr val="F3EFE3"/>
              </a:clrFrom>
              <a:clrTo>
                <a:srgbClr val="F3EFE3">
                  <a:alpha val="0"/>
                </a:srgbClr>
              </a:clrTo>
            </a:clrChange>
            <a:extLst>
              <a:ext uri="{28A0092B-C50C-407E-A947-70E740481C1C}">
                <a14:useLocalDpi xmlns:a14="http://schemas.microsoft.com/office/drawing/2010/main"/>
              </a:ext>
            </a:extLst>
          </a:blip>
          <a:stretch>
            <a:fillRect/>
          </a:stretch>
        </p:blipFill>
        <p:spPr>
          <a:xfrm>
            <a:off x="457200" y="3810000"/>
            <a:ext cx="3810000" cy="2847351"/>
          </a:xfrm>
          <a:prstGeom prst="rect">
            <a:avLst/>
          </a:prstGeom>
        </p:spPr>
      </p:pic>
      <p:sp>
        <p:nvSpPr>
          <p:cNvPr id="2" name="Title 1" hidden="1"/>
          <p:cNvSpPr>
            <a:spLocks noGrp="1"/>
          </p:cNvSpPr>
          <p:nvPr>
            <p:ph type="title"/>
          </p:nvPr>
        </p:nvSpPr>
        <p:spPr>
          <a:xfrm>
            <a:off x="457200" y="-130955"/>
            <a:ext cx="8229600" cy="1143000"/>
          </a:xfrm>
        </p:spPr>
        <p:txBody>
          <a:bodyPr>
            <a:normAutofit/>
          </a:bodyPr>
          <a:lstStyle/>
          <a:p>
            <a:r>
              <a:rPr lang="en-US" sz="1200" dirty="0" smtClean="0"/>
              <a:t>How does ITC work</a:t>
            </a:r>
            <a:endParaRPr lang="en-US" sz="1200"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ppt_w*0.7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000" fill="hold"/>
                                        <p:tgtEl>
                                          <p:spTgt spid="20"/>
                                        </p:tgtEl>
                                        <p:attrNameLst>
                                          <p:attrName>ppt_x</p:attrName>
                                        </p:attrNameLst>
                                      </p:cBhvr>
                                      <p:tavLst>
                                        <p:tav tm="0">
                                          <p:val>
                                            <p:strVal val="0-#ppt_w/2"/>
                                          </p:val>
                                        </p:tav>
                                        <p:tav tm="100000">
                                          <p:val>
                                            <p:strVal val="#ppt_x"/>
                                          </p:val>
                                        </p:tav>
                                      </p:tavLst>
                                    </p:anim>
                                    <p:anim calcmode="lin" valueType="num">
                                      <p:cBhvr additive="base">
                                        <p:cTn id="33" dur="1000" fill="hold"/>
                                        <p:tgtEl>
                                          <p:spTgt spid="20"/>
                                        </p:tgtEl>
                                        <p:attrNameLst>
                                          <p:attrName>ppt_y</p:attrName>
                                        </p:attrNameLst>
                                      </p:cBhvr>
                                      <p:tavLst>
                                        <p:tav tm="0">
                                          <p:val>
                                            <p:strVal val="#ppt_y"/>
                                          </p:val>
                                        </p:tav>
                                        <p:tav tm="100000">
                                          <p:val>
                                            <p:strVal val="#ppt_y"/>
                                          </p:val>
                                        </p:tav>
                                      </p:tavLst>
                                    </p:anim>
                                  </p:childTnLst>
                                </p:cTn>
                              </p:par>
                              <p:par>
                                <p:cTn id="34" presetID="10" presetClass="exit" presetSubtype="0" fill="hold" nodeType="withEffect">
                                  <p:stCondLst>
                                    <p:cond delay="0"/>
                                  </p:stCondLst>
                                  <p:childTnLst>
                                    <p:animEffect transition="out" filter="fade">
                                      <p:cBhvr>
                                        <p:cTn id="35" dur="1000"/>
                                        <p:tgtEl>
                                          <p:spTgt spid="18"/>
                                        </p:tgtEl>
                                      </p:cBhvr>
                                    </p:animEffect>
                                    <p:set>
                                      <p:cBhvr>
                                        <p:cTn id="36" dur="1" fill="hold">
                                          <p:stCondLst>
                                            <p:cond delay="9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2" presetClass="exit" presetSubtype="2" fill="hold" nodeType="withEffect">
                                  <p:stCondLst>
                                    <p:cond delay="0"/>
                                  </p:stCondLst>
                                  <p:childTnLst>
                                    <p:anim calcmode="lin" valueType="num">
                                      <p:cBhvr additive="base">
                                        <p:cTn id="45" dur="2000"/>
                                        <p:tgtEl>
                                          <p:spTgt spid="20"/>
                                        </p:tgtEl>
                                        <p:attrNameLst>
                                          <p:attrName>ppt_x</p:attrName>
                                        </p:attrNameLst>
                                      </p:cBhvr>
                                      <p:tavLst>
                                        <p:tav tm="0">
                                          <p:val>
                                            <p:strVal val="ppt_x"/>
                                          </p:val>
                                        </p:tav>
                                        <p:tav tm="100000">
                                          <p:val>
                                            <p:strVal val="1+ppt_w/2"/>
                                          </p:val>
                                        </p:tav>
                                      </p:tavLst>
                                    </p:anim>
                                    <p:anim calcmode="lin" valueType="num">
                                      <p:cBhvr additive="base">
                                        <p:cTn id="46" dur="2000"/>
                                        <p:tgtEl>
                                          <p:spTgt spid="20"/>
                                        </p:tgtEl>
                                        <p:attrNameLst>
                                          <p:attrName>ppt_y</p:attrName>
                                        </p:attrNameLst>
                                      </p:cBhvr>
                                      <p:tavLst>
                                        <p:tav tm="0">
                                          <p:val>
                                            <p:strVal val="ppt_y"/>
                                          </p:val>
                                        </p:tav>
                                        <p:tav tm="100000">
                                          <p:val>
                                            <p:strVal val="ppt_y"/>
                                          </p:val>
                                        </p:tav>
                                      </p:tavLst>
                                    </p:anim>
                                    <p:set>
                                      <p:cBhvr>
                                        <p:cTn id="47" dur="1" fill="hold">
                                          <p:stCondLst>
                                            <p:cond delay="19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21"/>
                                        </p:tgtEl>
                                      </p:cBhvr>
                                    </p:animEffect>
                                    <p:set>
                                      <p:cBhvr>
                                        <p:cTn id="50" dur="1" fill="hold">
                                          <p:stCondLst>
                                            <p:cond delay="999"/>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animBg="1"/>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8"/>
          <p:cNvSpPr txBox="1">
            <a:spLocks/>
          </p:cNvSpPr>
          <p:nvPr/>
        </p:nvSpPr>
        <p:spPr bwMode="auto">
          <a:xfrm>
            <a:off x="4859870" y="2286000"/>
            <a:ext cx="3826930" cy="506413"/>
          </a:xfrm>
          <a:prstGeom prst="rect">
            <a:avLst/>
          </a:prstGeom>
          <a:noFill/>
          <a:ln w="9525">
            <a:noFill/>
            <a:miter lim="800000"/>
            <a:headEnd/>
            <a:tailEnd/>
          </a:ln>
        </p:spPr>
        <p:txBody>
          <a:bodyPr/>
          <a:lstStyle/>
          <a:p>
            <a:pPr marL="0" lvl="1">
              <a:lnSpc>
                <a:spcPts val="2000"/>
              </a:lnSpc>
              <a:spcBef>
                <a:spcPct val="20000"/>
              </a:spcBef>
              <a:buFont typeface="Arial" pitchFamily="34" charset="0"/>
              <a:buChar char="•"/>
            </a:pPr>
            <a:r>
              <a:rPr lang="en-US" sz="2000" b="1" dirty="0" smtClean="0">
                <a:solidFill>
                  <a:schemeClr val="tx1">
                    <a:lumMod val="85000"/>
                    <a:lumOff val="15000"/>
                  </a:schemeClr>
                </a:solidFill>
                <a:latin typeface="Arial Narrow" pitchFamily="34" charset="0"/>
              </a:rPr>
              <a:t> </a:t>
            </a:r>
            <a:r>
              <a:rPr lang="en-US" sz="2000" b="1" dirty="0" smtClean="0">
                <a:latin typeface="Arial Narrow" pitchFamily="34" charset="0"/>
              </a:rPr>
              <a:t>Industry recommended </a:t>
            </a:r>
            <a:br>
              <a:rPr lang="en-US" sz="2000" b="1" dirty="0" smtClean="0">
                <a:latin typeface="Arial Narrow" pitchFamily="34" charset="0"/>
              </a:rPr>
            </a:br>
            <a:r>
              <a:rPr lang="en-US" sz="2000" b="1" dirty="0" smtClean="0">
                <a:latin typeface="Arial Narrow" pitchFamily="34" charset="0"/>
              </a:rPr>
              <a:t>   best practice not prescribed by</a:t>
            </a:r>
            <a:br>
              <a:rPr lang="en-US" sz="2000" b="1" dirty="0" smtClean="0">
                <a:latin typeface="Arial Narrow" pitchFamily="34" charset="0"/>
              </a:rPr>
            </a:br>
            <a:r>
              <a:rPr lang="en-US" sz="2000" b="1" dirty="0" smtClean="0">
                <a:latin typeface="Arial Narrow" pitchFamily="34" charset="0"/>
              </a:rPr>
              <a:t>   law or regulation</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30" name="Subtitle 8"/>
          <p:cNvSpPr txBox="1">
            <a:spLocks/>
          </p:cNvSpPr>
          <p:nvPr/>
        </p:nvSpPr>
        <p:spPr bwMode="auto">
          <a:xfrm>
            <a:off x="4859869" y="3142720"/>
            <a:ext cx="3979331" cy="506413"/>
          </a:xfrm>
          <a:prstGeom prst="rect">
            <a:avLst/>
          </a:prstGeom>
          <a:noFill/>
          <a:ln w="9525">
            <a:noFill/>
            <a:miter lim="800000"/>
            <a:headEnd/>
            <a:tailEnd/>
          </a:ln>
        </p:spPr>
        <p:txBody>
          <a:bodyPr/>
          <a:lstStyle/>
          <a:p>
            <a:pPr marL="0" lvl="1">
              <a:lnSpc>
                <a:spcPts val="2000"/>
              </a:lnSpc>
              <a:spcBef>
                <a:spcPct val="20000"/>
              </a:spcBef>
              <a:buFont typeface="Wingdings" pitchFamily="2" charset="2"/>
              <a:buChar char="ü"/>
            </a:pPr>
            <a:r>
              <a:rPr lang="en-US" sz="2000" b="1" dirty="0" smtClean="0">
                <a:solidFill>
                  <a:schemeClr val="tx1">
                    <a:lumMod val="50000"/>
                    <a:lumOff val="50000"/>
                  </a:schemeClr>
                </a:solidFill>
                <a:latin typeface="Arial Narrow" pitchFamily="34" charset="0"/>
              </a:rPr>
              <a:t> </a:t>
            </a:r>
            <a:r>
              <a:rPr lang="en-US" sz="2000" b="1" dirty="0" smtClean="0">
                <a:latin typeface="Arial Narrow" pitchFamily="34" charset="0"/>
              </a:rPr>
              <a:t>Prevent workers on foot being </a:t>
            </a:r>
            <a:br>
              <a:rPr lang="en-US" sz="2000" b="1" dirty="0" smtClean="0">
                <a:latin typeface="Arial Narrow" pitchFamily="34" charset="0"/>
              </a:rPr>
            </a:br>
            <a:r>
              <a:rPr lang="en-US" sz="2000" b="1" dirty="0" smtClean="0">
                <a:latin typeface="Arial Narrow" pitchFamily="34" charset="0"/>
              </a:rPr>
              <a:t>     struck within activity area</a:t>
            </a:r>
            <a:endParaRPr lang="en-US"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grpSp>
        <p:nvGrpSpPr>
          <p:cNvPr id="2" name="Group 1"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441325" y="1981200"/>
            <a:ext cx="4968875" cy="506413"/>
          </a:xfrm>
          <a:prstGeom prst="rect">
            <a:avLst/>
          </a:prstGeom>
          <a:noFill/>
          <a:ln w="9525">
            <a:noFill/>
            <a:miter lim="800000"/>
            <a:headEnd/>
            <a:tailEnd/>
          </a:ln>
        </p:spPr>
        <p:txBody>
          <a:bodyPr/>
          <a:lstStyle/>
          <a:p>
            <a:pPr marL="0" lvl="1">
              <a:lnSpc>
                <a:spcPts val="2000"/>
              </a:lnSpc>
              <a:spcBef>
                <a:spcPct val="20000"/>
              </a:spcBef>
            </a:pPr>
            <a:r>
              <a:rPr lang="en-US" sz="2000" b="1" u="sng" dirty="0" smtClean="0">
                <a:solidFill>
                  <a:srgbClr val="C00000"/>
                </a:solidFill>
                <a:latin typeface="Arial Narrow" pitchFamily="34" charset="0"/>
              </a:rPr>
              <a:t>Temporary</a:t>
            </a:r>
            <a:r>
              <a:rPr lang="en-US" sz="2000" b="1" dirty="0" smtClean="0">
                <a:solidFill>
                  <a:srgbClr val="C00000"/>
                </a:solidFill>
                <a:latin typeface="Arial Narrow" pitchFamily="34" charset="0"/>
              </a:rPr>
              <a:t> Traffic Control Plans</a:t>
            </a:r>
            <a:endParaRPr lang="en-US" b="1" dirty="0" smtClean="0">
              <a:solidFill>
                <a:srgbClr val="C00000"/>
              </a:solidFill>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What Is the Difference Between </a:t>
            </a:r>
            <a:r>
              <a:rPr lang="en-US" sz="2800" b="1" u="sng" dirty="0" smtClean="0">
                <a:solidFill>
                  <a:schemeClr val="bg2">
                    <a:lumMod val="10000"/>
                  </a:schemeClr>
                </a:solidFill>
                <a:latin typeface="Calibri" pitchFamily="34" charset="0"/>
              </a:rPr>
              <a:t>T</a:t>
            </a:r>
            <a:r>
              <a:rPr lang="en-US" sz="2800" b="1" dirty="0" smtClean="0">
                <a:solidFill>
                  <a:schemeClr val="bg2">
                    <a:lumMod val="10000"/>
                  </a:schemeClr>
                </a:solidFill>
                <a:latin typeface="Calibri" pitchFamily="34" charset="0"/>
              </a:rPr>
              <a:t>TC and </a:t>
            </a:r>
            <a:r>
              <a:rPr lang="en-US" sz="2800" b="1" u="sng" dirty="0" smtClean="0">
                <a:solidFill>
                  <a:schemeClr val="bg2">
                    <a:lumMod val="10000"/>
                  </a:schemeClr>
                </a:solidFill>
                <a:latin typeface="Calibri" pitchFamily="34" charset="0"/>
              </a:rPr>
              <a:t>I</a:t>
            </a:r>
            <a:r>
              <a:rPr lang="en-US" sz="2800" b="1" dirty="0" smtClean="0">
                <a:solidFill>
                  <a:schemeClr val="bg2">
                    <a:lumMod val="10000"/>
                  </a:schemeClr>
                </a:solidFill>
                <a:latin typeface="Calibri" pitchFamily="34" charset="0"/>
              </a:rPr>
              <a:t>TC?</a:t>
            </a:r>
            <a:endParaRPr lang="en-US" sz="2800" b="1" dirty="0">
              <a:solidFill>
                <a:schemeClr val="bg2">
                  <a:lumMod val="10000"/>
                </a:schemeClr>
              </a:solidFill>
              <a:latin typeface="Calibri" pitchFamily="34" charset="0"/>
            </a:endParaRPr>
          </a:p>
        </p:txBody>
      </p:sp>
      <p:sp>
        <p:nvSpPr>
          <p:cNvPr id="11" name="5-Point Star 10"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8"/>
          <p:cNvSpPr txBox="1">
            <a:spLocks/>
          </p:cNvSpPr>
          <p:nvPr/>
        </p:nvSpPr>
        <p:spPr bwMode="auto">
          <a:xfrm>
            <a:off x="4800600" y="1981200"/>
            <a:ext cx="4038599" cy="506413"/>
          </a:xfrm>
          <a:prstGeom prst="rect">
            <a:avLst/>
          </a:prstGeom>
          <a:noFill/>
          <a:ln w="9525">
            <a:noFill/>
            <a:miter lim="800000"/>
            <a:headEnd/>
            <a:tailEnd/>
          </a:ln>
        </p:spPr>
        <p:txBody>
          <a:bodyPr/>
          <a:lstStyle/>
          <a:p>
            <a:pPr marL="0" lvl="1">
              <a:lnSpc>
                <a:spcPts val="2000"/>
              </a:lnSpc>
              <a:spcBef>
                <a:spcPct val="20000"/>
              </a:spcBef>
            </a:pPr>
            <a:r>
              <a:rPr lang="en-US" sz="2000" b="1" u="sng" dirty="0" smtClean="0">
                <a:solidFill>
                  <a:srgbClr val="C00000"/>
                </a:solidFill>
                <a:latin typeface="Arial Narrow" pitchFamily="34" charset="0"/>
              </a:rPr>
              <a:t>Internal</a:t>
            </a:r>
            <a:r>
              <a:rPr lang="en-US" sz="2000" b="1" dirty="0" smtClean="0">
                <a:solidFill>
                  <a:srgbClr val="C00000"/>
                </a:solidFill>
                <a:latin typeface="Arial Narrow" pitchFamily="34" charset="0"/>
              </a:rPr>
              <a:t> Traffic Control Plan</a:t>
            </a:r>
            <a:endParaRPr lang="en-US" sz="2200" b="1" dirty="0" smtClean="0">
              <a:solidFill>
                <a:srgbClr val="C00000"/>
              </a:solidFill>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0" name="Picture 19" descr="MUTCD_Cover_61132229_std.png" title="Picture of Manual on Uniform Traffic Control Devic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0000">
            <a:off x="1480633" y="3276918"/>
            <a:ext cx="2578126" cy="3090043"/>
          </a:xfrm>
          <a:prstGeom prst="rect">
            <a:avLst/>
          </a:prstGeom>
          <a:ln w="12700">
            <a:solidFill>
              <a:schemeClr val="tx1"/>
            </a:solidFill>
          </a:ln>
          <a:effectLst>
            <a:outerShdw blurRad="50800" dist="76200" dir="2700000" algn="tl" rotWithShape="0">
              <a:prstClr val="black">
                <a:alpha val="40000"/>
              </a:prstClr>
            </a:outerShdw>
          </a:effectLst>
        </p:spPr>
      </p:pic>
      <p:pic>
        <p:nvPicPr>
          <p:cNvPr id="21" name="Picture 20" descr="ITCP Booklet.bmp" title="Picture of alliance internal traffic control plan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40000">
            <a:off x="5507009" y="3264365"/>
            <a:ext cx="2129812" cy="2849989"/>
          </a:xfrm>
          <a:prstGeom prst="rect">
            <a:avLst/>
          </a:prstGeom>
          <a:ln w="12700">
            <a:solidFill>
              <a:schemeClr val="tx1"/>
            </a:solidFill>
          </a:ln>
          <a:effectLst>
            <a:outerShdw blurRad="292100" dist="139700" dir="2700000" algn="tl" rotWithShape="0">
              <a:srgbClr val="333333">
                <a:alpha val="65000"/>
              </a:srgbClr>
            </a:outerShdw>
          </a:effectLst>
        </p:spPr>
      </p:pic>
      <p:sp>
        <p:nvSpPr>
          <p:cNvPr id="25" name="Subtitle 8"/>
          <p:cNvSpPr txBox="1">
            <a:spLocks/>
          </p:cNvSpPr>
          <p:nvPr/>
        </p:nvSpPr>
        <p:spPr bwMode="auto">
          <a:xfrm>
            <a:off x="533400" y="2286000"/>
            <a:ext cx="4267199" cy="506413"/>
          </a:xfrm>
          <a:prstGeom prst="rect">
            <a:avLst/>
          </a:prstGeom>
          <a:noFill/>
          <a:ln w="9525">
            <a:noFill/>
            <a:miter lim="800000"/>
            <a:headEnd/>
            <a:tailEnd/>
          </a:ln>
        </p:spPr>
        <p:txBody>
          <a:bodyPr/>
          <a:lstStyle/>
          <a:p>
            <a:pPr marL="0" lvl="1">
              <a:lnSpc>
                <a:spcPts val="2000"/>
              </a:lnSpc>
              <a:spcBef>
                <a:spcPct val="20000"/>
              </a:spcBef>
              <a:buFont typeface="Arial" pitchFamily="34" charset="0"/>
              <a:buChar char="•"/>
            </a:pPr>
            <a:r>
              <a:rPr lang="en-US" sz="2000" b="1" dirty="0" smtClean="0">
                <a:solidFill>
                  <a:schemeClr val="tx1">
                    <a:lumMod val="85000"/>
                    <a:lumOff val="15000"/>
                  </a:schemeClr>
                </a:solidFill>
                <a:latin typeface="Arial Narrow" pitchFamily="34" charset="0"/>
              </a:rPr>
              <a:t> </a:t>
            </a:r>
            <a:r>
              <a:rPr lang="en-US" sz="2000" b="1" dirty="0" smtClean="0">
                <a:latin typeface="Arial Narrow" pitchFamily="34" charset="0"/>
              </a:rPr>
              <a:t>Prescribed in U.S. Federal Highway</a:t>
            </a:r>
            <a:br>
              <a:rPr lang="en-US" sz="2000" b="1" dirty="0" smtClean="0">
                <a:latin typeface="Arial Narrow" pitchFamily="34" charset="0"/>
              </a:rPr>
            </a:br>
            <a:r>
              <a:rPr lang="en-US" sz="2000" b="1" dirty="0" smtClean="0">
                <a:latin typeface="Arial Narrow" pitchFamily="34" charset="0"/>
              </a:rPr>
              <a:t>   Administration </a:t>
            </a:r>
            <a:r>
              <a:rPr lang="en-US" sz="2000" b="1" i="1" dirty="0" smtClean="0">
                <a:latin typeface="Arial Narrow" pitchFamily="34" charset="0"/>
              </a:rPr>
              <a:t>Manual on Uniform</a:t>
            </a:r>
            <a:br>
              <a:rPr lang="en-US" sz="2000" b="1" i="1" dirty="0" smtClean="0">
                <a:latin typeface="Arial Narrow" pitchFamily="34" charset="0"/>
              </a:rPr>
            </a:br>
            <a:r>
              <a:rPr lang="en-US" sz="2000" b="1" i="1" dirty="0" smtClean="0">
                <a:latin typeface="Arial Narrow" pitchFamily="34" charset="0"/>
              </a:rPr>
              <a:t>  Traffic Control Devices</a:t>
            </a:r>
            <a:r>
              <a:rPr lang="en-US" sz="2000" b="1" dirty="0" smtClean="0">
                <a:latin typeface="Arial Narrow" pitchFamily="34" charset="0"/>
              </a:rPr>
              <a:t> </a:t>
            </a:r>
            <a:r>
              <a:rPr lang="en-US" b="1" dirty="0" smtClean="0">
                <a:latin typeface="Arial Narrow" pitchFamily="34" charset="0"/>
              </a:rPr>
              <a:t>(MUTCD)</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7" name="Subtitle 8"/>
          <p:cNvSpPr txBox="1">
            <a:spLocks/>
          </p:cNvSpPr>
          <p:nvPr/>
        </p:nvSpPr>
        <p:spPr bwMode="auto">
          <a:xfrm>
            <a:off x="685800" y="3142720"/>
            <a:ext cx="3733800" cy="506413"/>
          </a:xfrm>
          <a:prstGeom prst="rect">
            <a:avLst/>
          </a:prstGeom>
          <a:noFill/>
          <a:ln w="9525">
            <a:noFill/>
            <a:miter lim="800000"/>
            <a:headEnd/>
            <a:tailEnd/>
          </a:ln>
        </p:spPr>
        <p:txBody>
          <a:bodyPr/>
          <a:lstStyle/>
          <a:p>
            <a:pPr marL="0" lvl="1">
              <a:lnSpc>
                <a:spcPts val="2000"/>
              </a:lnSpc>
              <a:spcBef>
                <a:spcPct val="20000"/>
              </a:spcBef>
              <a:buFont typeface="Wingdings" pitchFamily="2" charset="2"/>
              <a:buChar char="ü"/>
            </a:pPr>
            <a:r>
              <a:rPr lang="en-US" sz="2000" b="1" dirty="0" smtClean="0">
                <a:solidFill>
                  <a:schemeClr val="tx1">
                    <a:lumMod val="50000"/>
                    <a:lumOff val="50000"/>
                  </a:schemeClr>
                </a:solidFill>
                <a:latin typeface="Arial Narrow" pitchFamily="34" charset="0"/>
              </a:rPr>
              <a:t> </a:t>
            </a:r>
            <a:r>
              <a:rPr lang="en-US" sz="2000" b="1" dirty="0" smtClean="0">
                <a:latin typeface="Arial Narrow" pitchFamily="34" charset="0"/>
              </a:rPr>
              <a:t>Move traffic safely through </a:t>
            </a:r>
            <a:br>
              <a:rPr lang="en-US" sz="2000" b="1" dirty="0" smtClean="0">
                <a:latin typeface="Arial Narrow" pitchFamily="34" charset="0"/>
              </a:rPr>
            </a:br>
            <a:r>
              <a:rPr lang="en-US" sz="2000" b="1" dirty="0" smtClean="0">
                <a:latin typeface="Arial Narrow" pitchFamily="34" charset="0"/>
              </a:rPr>
              <a:t>   </a:t>
            </a:r>
            <a:r>
              <a:rPr lang="en-US" sz="1400" b="1" dirty="0" smtClean="0">
                <a:latin typeface="Arial Narrow" pitchFamily="34" charset="0"/>
              </a:rPr>
              <a:t>  </a:t>
            </a:r>
            <a:r>
              <a:rPr lang="en-US" sz="2000" b="1" dirty="0" smtClean="0">
                <a:latin typeface="Arial Narrow" pitchFamily="34" charset="0"/>
              </a:rPr>
              <a:t>work zone</a:t>
            </a:r>
            <a:endParaRPr lang="en-US"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8" name="Picture 27" descr="MUTCD_Cover_61132229_std.png" title="Picture of Manual on Uniform Traffic Control Device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40000">
            <a:off x="334957" y="5214998"/>
            <a:ext cx="999387" cy="1197827"/>
          </a:xfrm>
          <a:prstGeom prst="rect">
            <a:avLst/>
          </a:prstGeom>
          <a:ln w="12700">
            <a:solidFill>
              <a:schemeClr val="tx1"/>
            </a:solidFill>
          </a:ln>
          <a:effectLst>
            <a:outerShdw blurRad="50800" dist="76200" dir="2700000" algn="tl" rotWithShape="0">
              <a:prstClr val="black">
                <a:alpha val="40000"/>
              </a:prstClr>
            </a:outerShdw>
          </a:effectLst>
        </p:spPr>
      </p:pic>
      <p:pic>
        <p:nvPicPr>
          <p:cNvPr id="29" name="Picture 3" descr="C:\Users\bsant.ARTBA\AppData\Local\Microsoft\Windows\Temporary Internet Files\Content.IE5\WXP7EXCJ\MC900441736[1].png" title="Picture of a yellow car"/>
          <p:cNvPicPr>
            <a:picLocks noChangeAspect="1" noChangeArrowheads="1"/>
          </p:cNvPicPr>
          <p:nvPr/>
        </p:nvPicPr>
        <p:blipFill>
          <a:blip r:embed="rId8" cstate="print"/>
          <a:srcRect/>
          <a:stretch>
            <a:fillRect/>
          </a:stretch>
        </p:blipFill>
        <p:spPr bwMode="auto">
          <a:xfrm flipH="1">
            <a:off x="1447800" y="3352800"/>
            <a:ext cx="2895600" cy="2895600"/>
          </a:xfrm>
          <a:prstGeom prst="rect">
            <a:avLst/>
          </a:prstGeom>
          <a:noFill/>
        </p:spPr>
      </p:pic>
      <p:pic>
        <p:nvPicPr>
          <p:cNvPr id="31" name="Picture 30" descr="ITCP Booklet.bmp" title="Picture of alliance internal traffic control plan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
            <a:off x="7841097" y="5164133"/>
            <a:ext cx="839277" cy="1123071"/>
          </a:xfrm>
          <a:prstGeom prst="rect">
            <a:avLst/>
          </a:prstGeom>
          <a:ln w="12700">
            <a:solidFill>
              <a:schemeClr val="tx1"/>
            </a:solidFill>
          </a:ln>
          <a:effectLst>
            <a:outerShdw blurRad="292100" dist="139700" dir="2700000" algn="tl" rotWithShape="0">
              <a:srgbClr val="333333">
                <a:alpha val="65000"/>
              </a:srgbClr>
            </a:outerShdw>
          </a:effectLst>
        </p:spPr>
      </p:pic>
      <p:pic>
        <p:nvPicPr>
          <p:cNvPr id="32" name="Picture 31" descr="HardHat.png" title="Picture of a safety hat"/>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5400" y="3886200"/>
            <a:ext cx="2814226" cy="2362200"/>
          </a:xfrm>
          <a:prstGeom prst="rect">
            <a:avLst/>
          </a:prstGeom>
        </p:spPr>
      </p:pic>
      <p:sp>
        <p:nvSpPr>
          <p:cNvPr id="12" name="Title 11" hidden="1"/>
          <p:cNvSpPr>
            <a:spLocks noGrp="1"/>
          </p:cNvSpPr>
          <p:nvPr>
            <p:ph type="title"/>
          </p:nvPr>
        </p:nvSpPr>
        <p:spPr>
          <a:xfrm>
            <a:off x="470095" y="-16535"/>
            <a:ext cx="8229600" cy="1143000"/>
          </a:xfrm>
        </p:spPr>
        <p:txBody>
          <a:bodyPr>
            <a:normAutofit/>
          </a:bodyPr>
          <a:lstStyle/>
          <a:p>
            <a:r>
              <a:rPr lang="en-US" sz="1200" dirty="0" smtClean="0"/>
              <a:t>Shat is the difference between TTC and ITC</a:t>
            </a:r>
            <a:endParaRPr lang="en-US" sz="1200" dirty="0"/>
          </a:p>
        </p:txBody>
      </p:sp>
      <p:sp>
        <p:nvSpPr>
          <p:cNvPr id="23" name="Slide Number Placeholder 4"/>
          <p:cNvSpPr>
            <a:spLocks noGrp="1"/>
          </p:cNvSpPr>
          <p:nvPr>
            <p:ph type="sldNum" sz="quarter" idx="12"/>
          </p:nvPr>
        </p:nvSpPr>
        <p:spPr/>
        <p:txBody>
          <a:bodyPr/>
          <a:lstStyle/>
          <a:p>
            <a:pPr>
              <a:defRPr/>
            </a:pPr>
            <a:fld id="{991630E5-D2C6-4D54-9913-55C6C92AA029}"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29"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ppt_x</p:attrName>
                                        </p:attrNameLst>
                                      </p:cBhvr>
                                      <p:tavLst>
                                        <p:tav tm="0">
                                          <p:val>
                                            <p:strVal val="#ppt_x-.2"/>
                                          </p:val>
                                        </p:tav>
                                        <p:tav tm="100000">
                                          <p:val>
                                            <p:strVal val="#ppt_x"/>
                                          </p:val>
                                        </p:tav>
                                      </p:tavLst>
                                    </p:anim>
                                    <p:anim calcmode="lin" valueType="num">
                                      <p:cBhvr>
                                        <p:cTn id="2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29"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ppt_x</p:attrName>
                                        </p:attrNameLst>
                                      </p:cBhvr>
                                      <p:tavLst>
                                        <p:tav tm="0">
                                          <p:val>
                                            <p:strVal val="#ppt_x-.2"/>
                                          </p:val>
                                        </p:tav>
                                        <p:tav tm="100000">
                                          <p:val>
                                            <p:strVal val="#ppt_x"/>
                                          </p:val>
                                        </p:tav>
                                      </p:tavLst>
                                    </p:anim>
                                    <p:anim calcmode="lin" valueType="num">
                                      <p:cBhvr>
                                        <p:cTn id="3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par>
                                <p:cTn id="46" presetID="2" presetClass="entr" presetSubtype="3"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1000" fill="hold"/>
                                        <p:tgtEl>
                                          <p:spTgt spid="29"/>
                                        </p:tgtEl>
                                        <p:attrNameLst>
                                          <p:attrName>ppt_x</p:attrName>
                                        </p:attrNameLst>
                                      </p:cBhvr>
                                      <p:tavLst>
                                        <p:tav tm="0">
                                          <p:val>
                                            <p:strVal val="1+#ppt_w/2"/>
                                          </p:val>
                                        </p:tav>
                                        <p:tav tm="100000">
                                          <p:val>
                                            <p:strVal val="#ppt_x"/>
                                          </p:val>
                                        </p:tav>
                                      </p:tavLst>
                                    </p:anim>
                                    <p:anim calcmode="lin" valueType="num">
                                      <p:cBhvr additive="base">
                                        <p:cTn id="49" dur="1000" fill="hold"/>
                                        <p:tgtEl>
                                          <p:spTgt spid="29"/>
                                        </p:tgtEl>
                                        <p:attrNameLst>
                                          <p:attrName>ppt_y</p:attrName>
                                        </p:attrNameLst>
                                      </p:cBhvr>
                                      <p:tavLst>
                                        <p:tav tm="0">
                                          <p:val>
                                            <p:strVal val="0-#ppt_h/2"/>
                                          </p:val>
                                        </p:tav>
                                        <p:tav tm="100000">
                                          <p:val>
                                            <p:strVal val="#ppt_y"/>
                                          </p:val>
                                        </p:tav>
                                      </p:tavLst>
                                    </p:anim>
                                  </p:childTnLst>
                                </p:cTn>
                              </p:par>
                              <p:par>
                                <p:cTn id="50" presetID="10" presetClass="exit" presetSubtype="0" fill="hold"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childTnLst>
                                </p:cTn>
                              </p:par>
                              <p:par>
                                <p:cTn id="60" presetID="3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800" decel="100000"/>
                                        <p:tgtEl>
                                          <p:spTgt spid="32"/>
                                        </p:tgtEl>
                                      </p:cBhvr>
                                    </p:animEffect>
                                    <p:anim calcmode="lin" valueType="num">
                                      <p:cBhvr>
                                        <p:cTn id="63" dur="800" decel="100000" fill="hold"/>
                                        <p:tgtEl>
                                          <p:spTgt spid="32"/>
                                        </p:tgtEl>
                                        <p:attrNameLst>
                                          <p:attrName>style.rotation</p:attrName>
                                        </p:attrNameLst>
                                      </p:cBhvr>
                                      <p:tavLst>
                                        <p:tav tm="0">
                                          <p:val>
                                            <p:fltVal val="-90"/>
                                          </p:val>
                                        </p:tav>
                                        <p:tav tm="100000">
                                          <p:val>
                                            <p:fltVal val="0"/>
                                          </p:val>
                                        </p:tav>
                                      </p:tavLst>
                                    </p:anim>
                                    <p:anim calcmode="lin" valueType="num">
                                      <p:cBhvr>
                                        <p:cTn id="64" dur="800" decel="100000" fill="hold"/>
                                        <p:tgtEl>
                                          <p:spTgt spid="32"/>
                                        </p:tgtEl>
                                        <p:attrNameLst>
                                          <p:attrName>ppt_x</p:attrName>
                                        </p:attrNameLst>
                                      </p:cBhvr>
                                      <p:tavLst>
                                        <p:tav tm="0">
                                          <p:val>
                                            <p:strVal val="#ppt_x+0.4"/>
                                          </p:val>
                                        </p:tav>
                                        <p:tav tm="100000">
                                          <p:val>
                                            <p:strVal val="#ppt_x-0.05"/>
                                          </p:val>
                                        </p:tav>
                                      </p:tavLst>
                                    </p:anim>
                                    <p:anim calcmode="lin" valueType="num">
                                      <p:cBhvr>
                                        <p:cTn id="65" dur="800" decel="100000" fill="hold"/>
                                        <p:tgtEl>
                                          <p:spTgt spid="32"/>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68" presetID="10" presetClass="exit" presetSubtype="0" fill="hold" nodeType="withEffect">
                                  <p:stCondLst>
                                    <p:cond delay="0"/>
                                  </p:stCondLst>
                                  <p:childTnLst>
                                    <p:animEffect transition="out" filter="fade">
                                      <p:cBhvr>
                                        <p:cTn id="69" dur="1000"/>
                                        <p:tgtEl>
                                          <p:spTgt spid="21"/>
                                        </p:tgtEl>
                                      </p:cBhvr>
                                    </p:animEffect>
                                    <p:set>
                                      <p:cBhvr>
                                        <p:cTn id="70" dur="1" fill="hold">
                                          <p:stCondLst>
                                            <p:cond delay="999"/>
                                          </p:stCondLst>
                                        </p:cTn>
                                        <p:tgtEl>
                                          <p:spTgt spid="21"/>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8" grpId="0"/>
      <p:bldP spid="9" grpId="0"/>
      <p:bldP spid="11" grpId="0" animBg="1"/>
      <p:bldP spid="13"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More Differences Between TTC and ITC</a:t>
            </a:r>
            <a:endParaRPr lang="en-US" sz="2800" b="1" dirty="0">
              <a:solidFill>
                <a:schemeClr val="bg2">
                  <a:lumMod val="10000"/>
                </a:schemeClr>
              </a:solidFill>
              <a:latin typeface="Calibri" pitchFamily="34" charset="0"/>
            </a:endParaRPr>
          </a:p>
        </p:txBody>
      </p:sp>
      <p:sp>
        <p:nvSpPr>
          <p:cNvPr id="10" name="5-Point Star 9"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title="Picture of a table about the differences between TTCP and ITCP"/>
          <p:cNvGraphicFramePr>
            <a:graphicFrameLocks noGrp="1"/>
          </p:cNvGraphicFramePr>
          <p:nvPr>
            <p:extLst>
              <p:ext uri="{D42A27DB-BD31-4B8C-83A1-F6EECF244321}">
                <p14:modId xmlns:p14="http://schemas.microsoft.com/office/powerpoint/2010/main" val="3072528389"/>
              </p:ext>
            </p:extLst>
          </p:nvPr>
        </p:nvGraphicFramePr>
        <p:xfrm>
          <a:off x="533400" y="2057400"/>
          <a:ext cx="8077200" cy="2657856"/>
        </p:xfrm>
        <a:graphic>
          <a:graphicData uri="http://schemas.openxmlformats.org/drawingml/2006/table">
            <a:tbl>
              <a:tblPr firstRow="1" bandRow="1">
                <a:tableStyleId>{073A0DAA-6AF3-43AB-8588-CEC1D06C72B9}</a:tableStyleId>
              </a:tblPr>
              <a:tblGrid>
                <a:gridCol w="4038600"/>
                <a:gridCol w="40386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spc="50" baseline="0" dirty="0" smtClean="0">
                          <a:solidFill>
                            <a:schemeClr val="bg1"/>
                          </a:solidFill>
                          <a:latin typeface="Arial Narrow" pitchFamily="34" charset="0"/>
                        </a:rPr>
                        <a:t>Temporary Traffic Control Plan</a:t>
                      </a:r>
                      <a:endParaRPr lang="en-US" sz="2400" spc="5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spc="50" baseline="0" dirty="0" smtClean="0">
                          <a:solidFill>
                            <a:srgbClr val="FF0000"/>
                          </a:solidFill>
                          <a:latin typeface="Arial Narrow" pitchFamily="34" charset="0"/>
                        </a:rPr>
                        <a:t> </a:t>
                      </a:r>
                      <a:r>
                        <a:rPr lang="en-US" sz="2400" b="1" spc="50" baseline="0" dirty="0" smtClean="0">
                          <a:solidFill>
                            <a:schemeClr val="bg1"/>
                          </a:solidFill>
                          <a:latin typeface="Arial Narrow" pitchFamily="34" charset="0"/>
                        </a:rPr>
                        <a:t>Internal Traffic Control Plan</a:t>
                      </a:r>
                      <a:endParaRPr lang="en-US" sz="2400" spc="5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Motor Vehicles</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Construction Equipment</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FHWA MUTCD or State Guide</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NIOSH Development Guide</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Typicals</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ITC Diagrams</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Typical Application Notes</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Internal Traffic Control Notes</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Traffic Safety  Engineer</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342900" indent="-342900">
                        <a:lnSpc>
                          <a:spcPct val="120000"/>
                        </a:lnSpc>
                        <a:spcBef>
                          <a:spcPts val="768"/>
                        </a:spcBef>
                        <a:buClr>
                          <a:srgbClr val="FFCC00"/>
                        </a:buClr>
                        <a:buFontTx/>
                        <a:buNone/>
                      </a:pPr>
                      <a:r>
                        <a:rPr lang="en-US" sz="2200" b="1" dirty="0" smtClean="0">
                          <a:latin typeface="Arial Narrow" pitchFamily="34" charset="0"/>
                        </a:rPr>
                        <a:t>      Supervisor/Site Superintendent</a:t>
                      </a:r>
                      <a:endPar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bl>
          </a:graphicData>
        </a:graphic>
      </p:graphicFrame>
      <p:pic>
        <p:nvPicPr>
          <p:cNvPr id="12" name="Picture 11"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2514600"/>
            <a:ext cx="395804" cy="526576"/>
          </a:xfrm>
          <a:prstGeom prst="rect">
            <a:avLst/>
          </a:prstGeom>
        </p:spPr>
      </p:pic>
      <p:pic>
        <p:nvPicPr>
          <p:cNvPr id="13" name="Picture 12"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2954866"/>
            <a:ext cx="395804" cy="526576"/>
          </a:xfrm>
          <a:prstGeom prst="rect">
            <a:avLst/>
          </a:prstGeom>
        </p:spPr>
      </p:pic>
      <p:pic>
        <p:nvPicPr>
          <p:cNvPr id="14" name="Picture 13"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369734"/>
            <a:ext cx="395804" cy="526576"/>
          </a:xfrm>
          <a:prstGeom prst="rect">
            <a:avLst/>
          </a:prstGeom>
        </p:spPr>
      </p:pic>
      <p:pic>
        <p:nvPicPr>
          <p:cNvPr id="15" name="Picture 14"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793066"/>
            <a:ext cx="395804" cy="526576"/>
          </a:xfrm>
          <a:prstGeom prst="rect">
            <a:avLst/>
          </a:prstGeom>
        </p:spPr>
      </p:pic>
      <p:pic>
        <p:nvPicPr>
          <p:cNvPr id="16" name="Picture 15"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4267200"/>
            <a:ext cx="395804" cy="526576"/>
          </a:xfrm>
          <a:prstGeom prst="rect">
            <a:avLst/>
          </a:prstGeom>
        </p:spPr>
      </p:pic>
      <p:pic>
        <p:nvPicPr>
          <p:cNvPr id="17" name="Picture 16"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2514600"/>
            <a:ext cx="395804" cy="526576"/>
          </a:xfrm>
          <a:prstGeom prst="rect">
            <a:avLst/>
          </a:prstGeom>
        </p:spPr>
      </p:pic>
      <p:pic>
        <p:nvPicPr>
          <p:cNvPr id="18" name="Picture 17"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2954866"/>
            <a:ext cx="395804" cy="526576"/>
          </a:xfrm>
          <a:prstGeom prst="rect">
            <a:avLst/>
          </a:prstGeom>
        </p:spPr>
      </p:pic>
      <p:pic>
        <p:nvPicPr>
          <p:cNvPr id="19" name="Picture 18"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3369734"/>
            <a:ext cx="395804" cy="526576"/>
          </a:xfrm>
          <a:prstGeom prst="rect">
            <a:avLst/>
          </a:prstGeom>
        </p:spPr>
      </p:pic>
      <p:pic>
        <p:nvPicPr>
          <p:cNvPr id="20" name="Picture 19"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3793066"/>
            <a:ext cx="395804" cy="526576"/>
          </a:xfrm>
          <a:prstGeom prst="rect">
            <a:avLst/>
          </a:prstGeom>
        </p:spPr>
      </p:pic>
      <p:pic>
        <p:nvPicPr>
          <p:cNvPr id="21" name="Picture 20"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4267200"/>
            <a:ext cx="395804" cy="526576"/>
          </a:xfrm>
          <a:prstGeom prst="rect">
            <a:avLst/>
          </a:prstGeom>
        </p:spPr>
      </p:pic>
      <p:pic>
        <p:nvPicPr>
          <p:cNvPr id="24" name="Picture 23" descr="DumpTruck.png" title="Picture of a work tru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3000" y="4555060"/>
            <a:ext cx="3437467" cy="1909234"/>
          </a:xfrm>
          <a:prstGeom prst="rect">
            <a:avLst/>
          </a:prstGeom>
        </p:spPr>
      </p:pic>
      <p:pic>
        <p:nvPicPr>
          <p:cNvPr id="25" name="Picture 24" descr="chevrolet_11cruze_angularfront_Regular.png" title="Picture of a ca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762000" y="4758265"/>
            <a:ext cx="3080605" cy="1830759"/>
          </a:xfrm>
          <a:prstGeom prst="rect">
            <a:avLst/>
          </a:prstGeom>
        </p:spPr>
      </p:pic>
      <p:sp>
        <p:nvSpPr>
          <p:cNvPr id="22" name="Title 21" hidden="1"/>
          <p:cNvSpPr>
            <a:spLocks noGrp="1"/>
          </p:cNvSpPr>
          <p:nvPr>
            <p:ph type="title"/>
          </p:nvPr>
        </p:nvSpPr>
        <p:spPr>
          <a:xfrm>
            <a:off x="421763" y="826258"/>
            <a:ext cx="8229600" cy="1143000"/>
          </a:xfrm>
        </p:spPr>
        <p:txBody>
          <a:bodyPr>
            <a:normAutofit/>
          </a:bodyPr>
          <a:lstStyle/>
          <a:p>
            <a:r>
              <a:rPr lang="en-US" sz="1200" dirty="0" smtClean="0"/>
              <a:t>More differences between TTC and ITC</a:t>
            </a:r>
            <a:endParaRPr lang="en-US" sz="1200" dirty="0"/>
          </a:p>
        </p:txBody>
      </p:sp>
      <p:sp>
        <p:nvSpPr>
          <p:cNvPr id="26" name="Slide Number Placeholder 4"/>
          <p:cNvSpPr>
            <a:spLocks noGrp="1"/>
          </p:cNvSpPr>
          <p:nvPr>
            <p:ph type="sldNum" sz="quarter" idx="12"/>
          </p:nvPr>
        </p:nvSpPr>
        <p:spPr/>
        <p:txBody>
          <a:bodyPr/>
          <a:lstStyle/>
          <a:p>
            <a:pPr>
              <a:defRPr/>
            </a:pPr>
            <a:fld id="{991630E5-D2C6-4D54-9913-55C6C92AA029}"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work zone safe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Internal Traffic Control</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work zone safe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work zone safe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What Do ITCPs and TTCPs Share in Common?</a:t>
            </a:r>
            <a:endParaRPr lang="en-US" sz="2800" b="1" dirty="0">
              <a:solidFill>
                <a:schemeClr val="bg2">
                  <a:lumMod val="10000"/>
                </a:schemeClr>
              </a:solidFill>
              <a:latin typeface="Calibri" pitchFamily="34" charset="0"/>
            </a:endParaRPr>
          </a:p>
        </p:txBody>
      </p:sp>
      <p:sp>
        <p:nvSpPr>
          <p:cNvPr id="10" name="5-Point Star 9"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title="Picture of table about common themes"/>
          <p:cNvGraphicFramePr>
            <a:graphicFrameLocks noGrp="1"/>
          </p:cNvGraphicFramePr>
          <p:nvPr>
            <p:extLst>
              <p:ext uri="{D42A27DB-BD31-4B8C-83A1-F6EECF244321}">
                <p14:modId xmlns:p14="http://schemas.microsoft.com/office/powerpoint/2010/main" val="1683812799"/>
              </p:ext>
            </p:extLst>
          </p:nvPr>
        </p:nvGraphicFramePr>
        <p:xfrm>
          <a:off x="533400" y="2209800"/>
          <a:ext cx="8001000" cy="2164080"/>
        </p:xfrm>
        <a:graphic>
          <a:graphicData uri="http://schemas.openxmlformats.org/drawingml/2006/table">
            <a:tbl>
              <a:tblPr firstRow="1" bandRow="1">
                <a:tableStyleId>{073A0DAA-6AF3-43AB-8588-CEC1D06C72B9}</a:tableStyleId>
              </a:tblPr>
              <a:tblGrid>
                <a:gridCol w="80010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spc="50" baseline="0" dirty="0" smtClean="0">
                          <a:solidFill>
                            <a:schemeClr val="bg1"/>
                          </a:solidFill>
                          <a:latin typeface="Arial Narrow" pitchFamily="34" charset="0"/>
                        </a:rPr>
                        <a:t>Common Themes</a:t>
                      </a:r>
                      <a:endParaRPr lang="en-US" sz="2400" spc="5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Providing clear direction to drivers</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Separating moving vehicles from workers on foot</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Using temporary traffic control devices to mark traffic paths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Maintaining a smooth traffic flow</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bl>
          </a:graphicData>
        </a:graphic>
      </p:graphicFrame>
      <p:pic>
        <p:nvPicPr>
          <p:cNvPr id="12" name="Picture 11" descr="Checkmark.jpg" title="Picture of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2667000"/>
            <a:ext cx="395804" cy="526576"/>
          </a:xfrm>
          <a:prstGeom prst="rect">
            <a:avLst/>
          </a:prstGeom>
        </p:spPr>
      </p:pic>
      <p:pic>
        <p:nvPicPr>
          <p:cNvPr id="13" name="Picture 12" descr="Checkmark.jpg" title="Picture of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107266"/>
            <a:ext cx="395804" cy="526576"/>
          </a:xfrm>
          <a:prstGeom prst="rect">
            <a:avLst/>
          </a:prstGeom>
        </p:spPr>
      </p:pic>
      <p:pic>
        <p:nvPicPr>
          <p:cNvPr id="14" name="Picture 13" descr="Checkmark.jpg" title="Picture of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522134"/>
            <a:ext cx="395804" cy="526576"/>
          </a:xfrm>
          <a:prstGeom prst="rect">
            <a:avLst/>
          </a:prstGeom>
        </p:spPr>
      </p:pic>
      <p:pic>
        <p:nvPicPr>
          <p:cNvPr id="15" name="Picture 14" descr="Checkmark.jpg" title="Picture of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945466"/>
            <a:ext cx="395804" cy="526576"/>
          </a:xfrm>
          <a:prstGeom prst="rect">
            <a:avLst/>
          </a:prstGeom>
        </p:spPr>
      </p:pic>
      <p:sp>
        <p:nvSpPr>
          <p:cNvPr id="17" name="Title 16" hidden="1"/>
          <p:cNvSpPr>
            <a:spLocks noGrp="1"/>
          </p:cNvSpPr>
          <p:nvPr>
            <p:ph type="title"/>
          </p:nvPr>
        </p:nvSpPr>
        <p:spPr>
          <a:xfrm>
            <a:off x="414095" y="652077"/>
            <a:ext cx="8229600" cy="1143000"/>
          </a:xfrm>
        </p:spPr>
        <p:txBody>
          <a:bodyPr>
            <a:normAutofit/>
          </a:bodyPr>
          <a:lstStyle/>
          <a:p>
            <a:r>
              <a:rPr lang="en-US" sz="1200" dirty="0" smtClean="0"/>
              <a:t>What do ITCPs and TTCPs share in common</a:t>
            </a:r>
            <a:endParaRPr lang="en-US" sz="1200" dirty="0"/>
          </a:p>
        </p:txBody>
      </p:sp>
      <p:sp>
        <p:nvSpPr>
          <p:cNvPr id="16" name="Slide Number Placeholder 4"/>
          <p:cNvSpPr>
            <a:spLocks noGrp="1"/>
          </p:cNvSpPr>
          <p:nvPr>
            <p:ph type="sldNum" sz="quarter" idx="12"/>
          </p:nvPr>
        </p:nvSpPr>
        <p:spPr/>
        <p:txBody>
          <a:bodyPr/>
          <a:lstStyle/>
          <a:p>
            <a:pPr>
              <a:defRPr/>
            </a:pPr>
            <a:fld id="{991630E5-D2C6-4D54-9913-55C6C92AA029}"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5549</TotalTime>
  <Words>2854</Words>
  <Application>Microsoft Office PowerPoint</Application>
  <PresentationFormat>On-screen Show (4:3)</PresentationFormat>
  <Paragraphs>332</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Principles of internal traffic control for roadway construction</vt:lpstr>
      <vt:lpstr>ARTBA Disclaimer  </vt:lpstr>
      <vt:lpstr>ITC Course outline  </vt:lpstr>
      <vt:lpstr>What is Internal Traffic Control</vt:lpstr>
      <vt:lpstr>Overview of internal traffic control</vt:lpstr>
      <vt:lpstr>How does ITC work</vt:lpstr>
      <vt:lpstr>Shat is the difference between TTC and ITC</vt:lpstr>
      <vt:lpstr>More differences between TTC and ITC</vt:lpstr>
      <vt:lpstr>What do ITCPs and TTCPs share in common</vt:lpstr>
      <vt:lpstr>Why implement internal traffic control</vt:lpstr>
      <vt:lpstr>There are two types of runovers backovers</vt:lpstr>
      <vt:lpstr>Job related fatalities in road construction</vt:lpstr>
      <vt:lpstr>  More workers are killed by construction vehicles than by motorists</vt:lpstr>
      <vt:lpstr>  Construction vehicles are the greatest hazard</vt:lpstr>
      <vt:lpstr>Vehicles frequently enter and exit</vt:lpstr>
      <vt:lpstr>  workers on foot may work close to large vehicles</vt:lpstr>
      <vt:lpstr>  what are blind spots</vt:lpstr>
      <vt:lpstr>   Setting up a mirror check station</vt:lpstr>
      <vt:lpstr>Contact ARTBA for video on Dump Trucks Video Name (Dump Truck.wmv) </vt:lpstr>
      <vt:lpstr>Blind spots</vt:lpstr>
      <vt:lpstr>  Each type and make of vegicle has unique blind spots</vt:lpstr>
      <vt:lpstr>   workers are also struck and killed by motorists</vt:lpstr>
      <vt:lpstr>  workers are also struck and killed by motorists</vt:lpstr>
      <vt:lpstr>How can we prevent deaths caused by motorists</vt:lpstr>
      <vt:lpstr>How can we use TTCDs properly</vt:lpstr>
      <vt:lpstr>Workers should know basic TTC and ITC concepts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542</cp:revision>
  <dcterms:created xsi:type="dcterms:W3CDTF">2013-10-16T13:38:14Z</dcterms:created>
  <dcterms:modified xsi:type="dcterms:W3CDTF">2017-07-14T17:34:08Z</dcterms:modified>
</cp:coreProperties>
</file>