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2" r:id="rId2"/>
    <p:sldId id="293" r:id="rId3"/>
    <p:sldId id="326" r:id="rId4"/>
    <p:sldId id="294" r:id="rId5"/>
    <p:sldId id="315" r:id="rId6"/>
    <p:sldId id="316" r:id="rId7"/>
    <p:sldId id="317" r:id="rId8"/>
    <p:sldId id="318" r:id="rId9"/>
    <p:sldId id="319" r:id="rId10"/>
    <p:sldId id="320" r:id="rId11"/>
    <p:sldId id="321" r:id="rId12"/>
    <p:sldId id="322" r:id="rId13"/>
    <p:sldId id="323" r:id="rId14"/>
    <p:sldId id="324" r:id="rId15"/>
    <p:sldId id="325"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00"/>
    <a:srgbClr val="006600"/>
    <a:srgbClr val="333300"/>
    <a:srgbClr val="CC9900"/>
    <a:srgbClr val="003300"/>
    <a:srgbClr val="FF9900"/>
    <a:srgbClr val="CC33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49" autoAdjust="0"/>
    <p:restoredTop sz="84747" autoAdjust="0"/>
  </p:normalViewPr>
  <p:slideViewPr>
    <p:cSldViewPr>
      <p:cViewPr>
        <p:scale>
          <a:sx n="60" d="100"/>
          <a:sy n="60" d="100"/>
        </p:scale>
        <p:origin x="-1980"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C5CC0-598B-4E7A-8AE0-480CC7980C94}"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C8D15-20BA-4738-8202-6F3586D27429}" type="slidenum">
              <a:rPr lang="en-US" smtClean="0"/>
              <a:pPr/>
              <a:t>‹#›</a:t>
            </a:fld>
            <a:endParaRPr lang="en-US" dirty="0"/>
          </a:p>
        </p:txBody>
      </p:sp>
    </p:spTree>
    <p:extLst>
      <p:ext uri="{BB962C8B-B14F-4D97-AF65-F5344CB8AC3E}">
        <p14:creationId xmlns:p14="http://schemas.microsoft.com/office/powerpoint/2010/main" val="359622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module focuses on how ITCP planning can improve</a:t>
            </a:r>
            <a:r>
              <a:rPr lang="en-US" baseline="0" dirty="0" smtClean="0"/>
              <a:t> safety at vehicle entry and exit points.  It explains how access/egress locations provide transitions between TTC plans and ITC plans.</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 and egress points</a:t>
            </a:r>
            <a:r>
              <a:rPr lang="en-US" baseline="0" dirty="0" smtClean="0"/>
              <a:t> require gaps in barriers and traffic delineation.  These gaps can allow traffic to enter the work space unimpeded and therefore create increased exposures to workers.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Temporary traffic control devices, particularly end treatments, should be checked regularly to ensure they are in good operating condition.  Part of the ITCP is to evaluate end treatments when access/egress points are opened and closed.</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a:t>
            </a:r>
            <a:r>
              <a:rPr lang="en-US" baseline="0" dirty="0" smtClean="0"/>
              <a:t> place of work should have a site-specific plan in place to deal with an emergency.  There should always be someone onsite that knows who to call in the event of an emergency and can provide instructions on what actions to take.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TTCP and ITCP need to include provisions for providing access to emergency responders in the event there is an incident within the work space.  Communicating current conditions about traffic control within the workspace to first responders is an important consideration in the ITCP.  This will change with every job. Even</a:t>
            </a:r>
            <a:r>
              <a:rPr lang="en-US" baseline="0" dirty="0" smtClean="0"/>
              <a:t> in non-emergency situations, it is helpful to keep local law enforcement officials informed about site conditions and operations should their assistance be required.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Federal Highway Administration included</a:t>
            </a:r>
            <a:r>
              <a:rPr lang="en-US" baseline="0" dirty="0" smtClean="0"/>
              <a:t> language in its recent regulation, known as Subpart K, requiring agencies and contractors to give more attention to the hazards posted by roadway construction access and egress points.  </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access and egress control important? (Discuss this question.)</a:t>
            </a:r>
          </a:p>
          <a:p>
            <a:endParaRPr lang="en-US" dirty="0" smtClean="0"/>
          </a:p>
          <a:p>
            <a:r>
              <a:rPr lang="en-US" dirty="0" smtClean="0"/>
              <a:t>The establishment and maintenance of safe access and egress points are key determinants of project safety. In order for roadway construction jobs to maintain safe operations, there must be procedures to allow for safe and efficient passage of work vehicles into and out of the work space and for motorists to travel through the work zone. Effectively addressing safe access and egress at the project level requires planning during the project development phase and implementing traffic control plans throughout the entire project.</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primary</a:t>
            </a:r>
            <a:r>
              <a:rPr lang="en-US" baseline="0" dirty="0" smtClean="0"/>
              <a:t> challenge with regards to work zone access and egress is getting materials in and out of the work space.  Of necessity, this involves acceleration and deceleration of large, heavy trucks and equipment hauling the materials.  These construction vehicles must leave and enter the traffic space, where motorists often drive at high speeds, and transition to the work space, filled with slow moving equipment and workers on foot.  </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work area can be complex with delivery trucks entering and exiting the work</a:t>
            </a:r>
            <a:r>
              <a:rPr lang="en-US" baseline="0" dirty="0" smtClean="0"/>
              <a:t> space near workers on foot and other operating/moving equipment.  The ITCP should coordinate these activities so all know what the other is doing and each stays out of the path of the other.  In this slide, the employee vehicle and worker on foot would be in direct path of a vehicle entering the work area.  A risk analysis would identify the location of the parked vehicle as a hazard; a different parking site should be identified.  Employer should train employees on where to and where not to park on site.   Employers should also train on particularly hazardous areas like access and egress points.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Workers,</a:t>
            </a:r>
            <a:r>
              <a:rPr lang="en-US" baseline="0" dirty="0" smtClean="0"/>
              <a:t> operators and drivers inside the workspace should be aware and vigilant when working near access and egress points.   Drivers entering the work space likewise need to be very attentive when doing so as this is a high-hazard area for all workers.</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Entering and exiting the work space can require rapid</a:t>
            </a:r>
            <a:r>
              <a:rPr lang="en-US" baseline="0" dirty="0" smtClean="0"/>
              <a:t> acceleration and deceleration.  (Discuss with the class the dynamics of how this situation is impacted if the truck in loaded or empty.  Taking the load into consideration, how might that knowledge be used to make the work environment safer?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Activities that occur under the direction of construction contractors include maintaining a clear/open area around access/egress points where equipment or vehicles should not be parked. Contractors are also responsible for educating on-site employees about areas near access/egress points that are prone to heavy truck traffic.  Workers should</a:t>
            </a:r>
            <a:r>
              <a:rPr lang="en-US" baseline="0" dirty="0" smtClean="0"/>
              <a:t> avoid crossing open traffic lanes, particularly those on high-speed roadways.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truck queues</a:t>
            </a:r>
            <a:r>
              <a:rPr lang="en-US" baseline="0" dirty="0" smtClean="0"/>
              <a:t> form near exit and entry points they create hazards for other vehicles attempting to enter (with little deceleration space) and exit (with little acceleration space).  If queues threaten to block these spots, queues should be redirect, or different access and egress spots should be identified for drivers to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queues threaten to block access and egress locations, queues should be redirected, or different access and egress spots should be opened and identified for drivers to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Speed</a:t>
            </a:r>
            <a:r>
              <a:rPr lang="en-US" baseline="0" dirty="0" smtClean="0"/>
              <a:t> differential between traffic lanes and work space is a challenge for truck drivers, and can create significant hazards for both workers and motorists.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a:t>
            </a:r>
            <a:r>
              <a:rPr lang="en-US" baseline="0" dirty="0" smtClean="0"/>
              <a:t> to creating special ramps or other lanes, all access and egress areas should be kept clear of debris, signage, parked vehicles, etc.</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construction trucks tend to be very large, motorists</a:t>
            </a:r>
            <a:r>
              <a:rPr lang="en-US" baseline="0" dirty="0" smtClean="0"/>
              <a:t> directly behind them cannot see the road ahead or some traffic signs.  Because of this lack of sight distance, they may not realize the truck is leaving the traffic space and entering the work space and follow it.  Signs mounted on the truck or additional work zone signs or signals can provide additional guidance to drivers.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Warning signs alert motorists</a:t>
            </a:r>
            <a:r>
              <a:rPr lang="en-US" baseline="0" dirty="0" smtClean="0"/>
              <a:t> to be aware of slow moving construction vehicles.  If motorists make room for trucks to enter and exit travel lanes, safety is improved inside the work space as construction drivers may not need to change their speeds so abruptly.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Motorists are likely to pay more attention to information that is</a:t>
            </a:r>
            <a:r>
              <a:rPr lang="en-US" baseline="0" dirty="0" smtClean="0"/>
              <a:t> correct, up-to-date and relevant.  Vehicle activated signs that provide warning messages only when trucks are entering or exiting the work space are more likely to be heeded by motorists than static signs that may not be relevant to the immediate situation.  Use of these signs improves access and egress safety by informing motorists to slow down and to expect and encounter with a slow-moving truck or other vehicle.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Roadway construction involves</a:t>
            </a:r>
            <a:r>
              <a:rPr lang="en-US" baseline="0" dirty="0" smtClean="0"/>
              <a:t> moving operations.  As the work progresses, so moves the work site.  With continual changing conditions, access and egress points may change.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best way to keep</a:t>
            </a:r>
            <a:r>
              <a:rPr lang="en-US" baseline="0" dirty="0" smtClean="0"/>
              <a:t> all members of the construction team up-to-date is to hold pre-shift meetings where the day’s activities are discussed and those involved can receive updates.</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4DA0-4C52-4110-B688-DF8EC917BC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gif"/><Relationship Id="rId3" Type="http://schemas.openxmlformats.org/officeDocument/2006/relationships/image" Target="../media/image1.png"/><Relationship Id="rId7" Type="http://schemas.openxmlformats.org/officeDocument/2006/relationships/image" Target="../media/image40.png"/><Relationship Id="rId12" Type="http://schemas.openxmlformats.org/officeDocument/2006/relationships/image" Target="../media/image45.gif"/><Relationship Id="rId2" Type="http://schemas.openxmlformats.org/officeDocument/2006/relationships/notesSlide" Target="../notesSlides/notesSlide8.xml"/><Relationship Id="rId16"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2.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Access and Egress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Access and Egres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Access and Egres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8" name="Group 7" title="Picture of title construction vehicle access and egress for roadway construction"/>
          <p:cNvGrpSpPr/>
          <p:nvPr/>
        </p:nvGrpSpPr>
        <p:grpSpPr>
          <a:xfrm>
            <a:off x="641404" y="2057400"/>
            <a:ext cx="7620000" cy="4191000"/>
            <a:chOff x="641404" y="2057400"/>
            <a:chExt cx="7620000" cy="4191000"/>
          </a:xfrm>
        </p:grpSpPr>
        <p:sp>
          <p:nvSpPr>
            <p:cNvPr id="9" name="Subtitle 8"/>
            <p:cNvSpPr txBox="1">
              <a:spLocks/>
            </p:cNvSpPr>
            <p:nvPr/>
          </p:nvSpPr>
          <p:spPr bwMode="auto">
            <a:xfrm>
              <a:off x="641404" y="2057400"/>
              <a:ext cx="7467600" cy="4191000"/>
            </a:xfrm>
            <a:prstGeom prst="rect">
              <a:avLst/>
            </a:prstGeom>
            <a:noFill/>
            <a:ln w="9525">
              <a:noFill/>
              <a:miter lim="800000"/>
              <a:headEnd/>
              <a:tailEnd/>
            </a:ln>
          </p:spPr>
          <p:txBody>
            <a:bodyPr/>
            <a:lstStyle/>
            <a:p>
              <a:pPr marL="342900" indent="-342900" algn="ctr">
                <a:spcBef>
                  <a:spcPct val="20000"/>
                </a:spcBef>
              </a:pPr>
              <a:r>
                <a:rPr lang="en-US" sz="4000" b="1" dirty="0" smtClean="0">
                  <a:solidFill>
                    <a:schemeClr val="bg2">
                      <a:lumMod val="10000"/>
                    </a:schemeClr>
                  </a:solidFill>
                  <a:latin typeface="Calibri" pitchFamily="34" charset="0"/>
                </a:rPr>
                <a:t>  </a:t>
              </a:r>
              <a:r>
                <a:rPr lang="en-US" sz="40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Construction Vehicle</a:t>
              </a:r>
              <a:r>
                <a:rPr lang="en-US" sz="4000" b="1" dirty="0" smtClean="0">
                  <a:solidFill>
                    <a:schemeClr val="tx1">
                      <a:lumMod val="75000"/>
                      <a:lumOff val="25000"/>
                    </a:schemeClr>
                  </a:solidFill>
                  <a:latin typeface="Calibri" pitchFamily="34" charset="0"/>
                </a:rPr>
                <a:t/>
              </a:r>
              <a:br>
                <a:rPr lang="en-US" sz="4000" b="1" dirty="0" smtClean="0">
                  <a:solidFill>
                    <a:schemeClr val="tx1">
                      <a:lumMod val="75000"/>
                      <a:lumOff val="25000"/>
                    </a:schemeClr>
                  </a:solidFill>
                  <a:latin typeface="Calibri" pitchFamily="34" charset="0"/>
                </a:rPr>
              </a:br>
              <a:r>
                <a:rPr lang="en-US" sz="400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endParaRPr lang="en-US" sz="600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     for Roadway Construction</a:t>
              </a:r>
              <a:endParaRPr lang="en-US" sz="4800" b="1" dirty="0">
                <a:solidFill>
                  <a:schemeClr val="tx1">
                    <a:lumMod val="75000"/>
                    <a:lumOff val="25000"/>
                  </a:schemeClr>
                </a:solidFill>
                <a:effectLst>
                  <a:outerShdw blurRad="50800" dist="38100" dir="16200000" rotWithShape="0">
                    <a:prstClr val="black">
                      <a:alpha val="40000"/>
                    </a:prstClr>
                  </a:outerShdw>
                </a:effectLst>
                <a:latin typeface="Calibri" pitchFamily="34" charset="0"/>
              </a:endParaRPr>
            </a:p>
          </p:txBody>
        </p:sp>
        <p:sp>
          <p:nvSpPr>
            <p:cNvPr id="10" name="Subtitle 8"/>
            <p:cNvSpPr txBox="1">
              <a:spLocks/>
            </p:cNvSpPr>
            <p:nvPr/>
          </p:nvSpPr>
          <p:spPr bwMode="auto">
            <a:xfrm>
              <a:off x="793804" y="3048000"/>
              <a:ext cx="7467600" cy="16764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Access and Egress</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grpSp>
      <p:sp>
        <p:nvSpPr>
          <p:cNvPr id="12" name="Title 11" hidden="1"/>
          <p:cNvSpPr>
            <a:spLocks noGrp="1"/>
          </p:cNvSpPr>
          <p:nvPr>
            <p:ph type="title"/>
          </p:nvPr>
        </p:nvSpPr>
        <p:spPr>
          <a:xfrm>
            <a:off x="457200" y="-360152"/>
            <a:ext cx="8229600" cy="1143000"/>
          </a:xfrm>
        </p:spPr>
        <p:txBody>
          <a:bodyPr>
            <a:normAutofit fontScale="90000"/>
          </a:bodyPr>
          <a:lstStyle/>
          <a:p>
            <a:r>
              <a:rPr lang="en-US" dirty="0" smtClean="0"/>
              <a:t>Construction vehicle access and egress for roadway construction</a:t>
            </a:r>
            <a:endParaRPr lang="en-US" dirty="0"/>
          </a:p>
        </p:txBody>
      </p:sp>
      <p:sp>
        <p:nvSpPr>
          <p:cNvPr id="11" name="Slide Number Placeholder 8"/>
          <p:cNvSpPr>
            <a:spLocks noGrp="1"/>
          </p:cNvSpPr>
          <p:nvPr>
            <p:ph type="sldNum" sz="quarter" idx="12"/>
          </p:nvPr>
        </p:nvSpPr>
        <p:spPr/>
        <p:txBody>
          <a:bodyPr/>
          <a:lstStyle/>
          <a:p>
            <a:pPr>
              <a:defRPr/>
            </a:pPr>
            <a:fld id="{B444083A-AFE9-4376-AB2D-943149CC204D}" type="slidenum">
              <a:rPr lang="en-US" smtClean="0"/>
              <a:pPr>
                <a:defRPr/>
              </a:pPr>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3"/>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1-classroom-instructor.png" title="Picture of construction entrance DTP 3 sig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2000" y="2057400"/>
            <a:ext cx="3813242" cy="3581400"/>
          </a:xfrm>
          <a:prstGeom prst="rect">
            <a:avLst/>
          </a:prstGeom>
          <a:ln>
            <a:solidFill>
              <a:schemeClr val="tx1"/>
            </a:solidFill>
          </a:ln>
          <a:effectLst>
            <a:outerShdw blurRad="50800" dist="76200" dir="2700000" algn="tl" rotWithShape="0">
              <a:prstClr val="black">
                <a:alpha val="40000"/>
              </a:prstClr>
            </a:outerShdw>
          </a:effectLst>
        </p:spPr>
      </p:pic>
      <p:pic>
        <p:nvPicPr>
          <p:cNvPr id="11" name="Picture 10" descr="AccessTruck.png" title="Picture of work truck entering access area"/>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51094" y="2057400"/>
            <a:ext cx="3809999" cy="3581400"/>
          </a:xfrm>
          <a:prstGeom prst="rect">
            <a:avLst/>
          </a:prstGeom>
          <a:ln>
            <a:solidFill>
              <a:schemeClr val="tx1"/>
            </a:solidFill>
          </a:ln>
          <a:effectLst>
            <a:outerShdw blurRad="50800" dist="76200" dir="2700000" algn="tl" rotWithShape="0">
              <a:prstClr val="black">
                <a:alpha val="40000"/>
              </a:prstClr>
            </a:outerShdw>
          </a:effectLst>
        </p:spPr>
      </p:pic>
      <p:grpSp>
        <p:nvGrpSpPr>
          <p:cNvPr id="3" name="Group 2" title="Picture of ARTBA Access and Egress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Access and Egress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Access and Egress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Trucks do not have enough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space to slow down when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entering or to match traffic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speeds when exiting</a:t>
            </a:r>
          </a:p>
        </p:txBody>
      </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Challenge #3</a:t>
            </a:r>
            <a:endParaRPr lang="en-US" sz="2800" b="1" dirty="0">
              <a:solidFill>
                <a:schemeClr val="bg2">
                  <a:lumMod val="10000"/>
                </a:schemeClr>
              </a:solidFill>
              <a:latin typeface="Calibri" pitchFamily="34" charset="0"/>
            </a:endParaRPr>
          </a:p>
        </p:txBody>
      </p:sp>
      <p:sp>
        <p:nvSpPr>
          <p:cNvPr id="12" name="Subtitle 8"/>
          <p:cNvSpPr txBox="1">
            <a:spLocks/>
          </p:cNvSpPr>
          <p:nvPr/>
        </p:nvSpPr>
        <p:spPr bwMode="auto">
          <a:xfrm>
            <a:off x="517498" y="3331516"/>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002060"/>
                </a:solidFill>
                <a:latin typeface="Arial Narrow" pitchFamily="34" charset="0"/>
              </a:rPr>
              <a:t>ITCP solution</a:t>
            </a:r>
          </a:p>
        </p:txBody>
      </p:sp>
      <p:sp>
        <p:nvSpPr>
          <p:cNvPr id="13" name="Subtitle 8"/>
          <p:cNvSpPr txBox="1">
            <a:spLocks/>
          </p:cNvSpPr>
          <p:nvPr/>
        </p:nvSpPr>
        <p:spPr bwMode="auto">
          <a:xfrm>
            <a:off x="700430" y="37068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Use shoulder areas or closed </a:t>
            </a:r>
            <a:br>
              <a:rPr lang="en-US" sz="2000" b="1" dirty="0" smtClean="0">
                <a:latin typeface="Arial Narrow" pitchFamily="34" charset="0"/>
              </a:rPr>
            </a:br>
            <a:r>
              <a:rPr lang="en-US" sz="2000" b="1" dirty="0" smtClean="0">
                <a:latin typeface="Arial Narrow" pitchFamily="34" charset="0"/>
              </a:rPr>
              <a:t>      lanes to create ramps for safe </a:t>
            </a:r>
            <a:br>
              <a:rPr lang="en-US" sz="2000" b="1" dirty="0" smtClean="0">
                <a:latin typeface="Arial Narrow" pitchFamily="34" charset="0"/>
              </a:rPr>
            </a:br>
            <a:r>
              <a:rPr lang="en-US" sz="2000" b="1" dirty="0" smtClean="0">
                <a:latin typeface="Arial Narrow" pitchFamily="34" charset="0"/>
              </a:rPr>
              <a:t>      acceleration/deceleration zones</a:t>
            </a: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Title 13" hidden="1"/>
          <p:cNvSpPr>
            <a:spLocks noGrp="1"/>
          </p:cNvSpPr>
          <p:nvPr>
            <p:ph type="title"/>
          </p:nvPr>
        </p:nvSpPr>
        <p:spPr>
          <a:xfrm>
            <a:off x="914400" y="-702455"/>
            <a:ext cx="8229600" cy="1143000"/>
          </a:xfrm>
        </p:spPr>
        <p:txBody>
          <a:bodyPr/>
          <a:lstStyle/>
          <a:p>
            <a:r>
              <a:rPr lang="en-US" dirty="0" smtClean="0"/>
              <a:t>Challenge number 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xit" presetSubtype="0" fill="hold" nodeType="withEffect">
                                  <p:stCondLst>
                                    <p:cond delay="0"/>
                                  </p:stCondLst>
                                  <p:iterate type="lt">
                                    <p:tmAbs val="0"/>
                                  </p:iterate>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8"/>
          <p:cNvSpPr txBox="1">
            <a:spLocks/>
          </p:cNvSpPr>
          <p:nvPr/>
        </p:nvSpPr>
        <p:spPr bwMode="auto">
          <a:xfrm>
            <a:off x="964170" y="4808410"/>
            <a:ext cx="3886200" cy="457200"/>
          </a:xfrm>
          <a:prstGeom prst="rect">
            <a:avLst/>
          </a:prstGeom>
          <a:noFill/>
          <a:ln w="9525">
            <a:noFill/>
            <a:miter lim="800000"/>
            <a:headEnd/>
            <a:tailEnd/>
          </a:ln>
        </p:spPr>
        <p:txBody>
          <a:bodyPr/>
          <a:lstStyle/>
          <a:p>
            <a:pPr>
              <a:lnSpc>
                <a:spcPts val="2000"/>
              </a:lnSpc>
              <a:buSzPct val="50000"/>
            </a:pPr>
            <a:r>
              <a:rPr lang="en-US" sz="2000" b="1" dirty="0" smtClean="0">
                <a:solidFill>
                  <a:srgbClr val="C00000"/>
                </a:solidFill>
                <a:latin typeface="Arial Narrow" pitchFamily="34" charset="0"/>
              </a:rPr>
              <a:t> </a:t>
            </a:r>
            <a:r>
              <a:rPr lang="en-US" b="1" dirty="0" smtClean="0">
                <a:solidFill>
                  <a:srgbClr val="C00000"/>
                </a:solidFill>
                <a:latin typeface="Arial Narrow" pitchFamily="34" charset="0"/>
              </a:rPr>
              <a:t>- </a:t>
            </a:r>
            <a:r>
              <a:rPr lang="en-US" b="1" dirty="0" smtClean="0">
                <a:latin typeface="Arial Narrow" pitchFamily="34" charset="0"/>
              </a:rPr>
              <a:t>Trucks entering/exiting</a:t>
            </a: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0" name="Subtitle 8"/>
          <p:cNvSpPr txBox="1">
            <a:spLocks/>
          </p:cNvSpPr>
          <p:nvPr/>
        </p:nvSpPr>
        <p:spPr bwMode="auto">
          <a:xfrm>
            <a:off x="964170" y="4555957"/>
            <a:ext cx="3886200" cy="457200"/>
          </a:xfrm>
          <a:prstGeom prst="rect">
            <a:avLst/>
          </a:prstGeom>
          <a:noFill/>
          <a:ln w="9525">
            <a:noFill/>
            <a:miter lim="800000"/>
            <a:headEnd/>
            <a:tailEnd/>
          </a:ln>
        </p:spPr>
        <p:txBody>
          <a:bodyPr/>
          <a:lstStyle/>
          <a:p>
            <a:pPr marL="0" lvl="1">
              <a:lnSpc>
                <a:spcPts val="2000"/>
              </a:lnSpc>
              <a:buSzPct val="50000"/>
            </a:pPr>
            <a:r>
              <a:rPr lang="en-US" sz="2000" b="1" dirty="0" smtClean="0">
                <a:solidFill>
                  <a:srgbClr val="C00000"/>
                </a:solidFill>
                <a:latin typeface="Arial Narrow" pitchFamily="34" charset="0"/>
              </a:rPr>
              <a:t> </a:t>
            </a:r>
            <a:r>
              <a:rPr lang="en-US" b="1" dirty="0" smtClean="0">
                <a:solidFill>
                  <a:srgbClr val="C00000"/>
                </a:solidFill>
                <a:latin typeface="Arial Narrow" pitchFamily="34" charset="0"/>
              </a:rPr>
              <a:t>- </a:t>
            </a:r>
            <a:r>
              <a:rPr lang="en-US" b="1" dirty="0" smtClean="0">
                <a:latin typeface="Arial Narrow" pitchFamily="34" charset="0"/>
              </a:rPr>
              <a:t>Stopped traffic warning</a:t>
            </a:r>
          </a:p>
          <a:p>
            <a:pPr marL="0" lvl="1">
              <a:lnSpc>
                <a:spcPts val="2000"/>
              </a:lnSpc>
              <a:buSzPct val="50000"/>
            </a:pPr>
            <a:endParaRPr lang="en-US"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1" name="Subtitle 8"/>
          <p:cNvSpPr txBox="1">
            <a:spLocks/>
          </p:cNvSpPr>
          <p:nvPr/>
        </p:nvSpPr>
        <p:spPr bwMode="auto">
          <a:xfrm>
            <a:off x="964170" y="5050344"/>
            <a:ext cx="3886200" cy="457200"/>
          </a:xfrm>
          <a:prstGeom prst="rect">
            <a:avLst/>
          </a:prstGeom>
          <a:noFill/>
          <a:ln w="9525">
            <a:noFill/>
            <a:miter lim="800000"/>
            <a:headEnd/>
            <a:tailEnd/>
          </a:ln>
        </p:spPr>
        <p:txBody>
          <a:bodyPr/>
          <a:lstStyle/>
          <a:p>
            <a:pPr marL="0" lvl="1">
              <a:lnSpc>
                <a:spcPts val="2000"/>
              </a:lnSpc>
              <a:buSzPct val="50000"/>
            </a:pPr>
            <a:r>
              <a:rPr lang="en-US" sz="2000" b="1" dirty="0" smtClean="0">
                <a:solidFill>
                  <a:srgbClr val="C00000"/>
                </a:solidFill>
                <a:latin typeface="Arial Narrow" pitchFamily="34" charset="0"/>
              </a:rPr>
              <a:t> </a:t>
            </a:r>
            <a:r>
              <a:rPr lang="en-US" b="1" dirty="0" smtClean="0">
                <a:solidFill>
                  <a:srgbClr val="C00000"/>
                </a:solidFill>
                <a:latin typeface="Arial Narrow" pitchFamily="34" charset="0"/>
              </a:rPr>
              <a:t>- </a:t>
            </a:r>
            <a:r>
              <a:rPr lang="en-US" b="1" dirty="0" smtClean="0">
                <a:latin typeface="Arial Narrow" pitchFamily="34" charset="0"/>
              </a:rPr>
              <a:t>Maintain TTCDs in good condition</a:t>
            </a:r>
          </a:p>
          <a:p>
            <a:pPr marL="0" lvl="1">
              <a:lnSpc>
                <a:spcPts val="2000"/>
              </a:lnSpc>
              <a:buSzPct val="50000"/>
            </a:pPr>
            <a:endParaRPr lang="en-US" b="1" dirty="0" smtClean="0">
              <a:latin typeface="Arial Narrow" pitchFamily="34" charset="0"/>
            </a:endParaRPr>
          </a:p>
          <a:p>
            <a:pPr lvl="0">
              <a:lnSpc>
                <a:spcPts val="2200"/>
              </a:lnSpc>
              <a:buSzPct val="50000"/>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3" name="Group 2" title="Picture of ARTBA Access and Egress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Access and Egres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Access and Egres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Motorists follow construction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trucks into the work area</a:t>
            </a:r>
          </a:p>
        </p:txBody>
      </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Challenge #4</a:t>
            </a:r>
            <a:endParaRPr lang="en-US" sz="2800" b="1" dirty="0">
              <a:solidFill>
                <a:schemeClr val="bg2">
                  <a:lumMod val="10000"/>
                </a:schemeClr>
              </a:solidFill>
              <a:latin typeface="Calibri" pitchFamily="34" charset="0"/>
            </a:endParaRPr>
          </a:p>
        </p:txBody>
      </p:sp>
      <p:pic>
        <p:nvPicPr>
          <p:cNvPr id="11" name="Picture 10" descr="AccessTruck.png" title="Picture of motorists following construction trucks into the work area"/>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95799" y="2057400"/>
            <a:ext cx="3824831" cy="3200400"/>
          </a:xfrm>
          <a:prstGeom prst="rect">
            <a:avLst/>
          </a:prstGeom>
          <a:ln>
            <a:solidFill>
              <a:schemeClr val="tx1"/>
            </a:solidFill>
          </a:ln>
          <a:effectLst>
            <a:outerShdw blurRad="50800" dist="76200" dir="2700000" algn="tl" rotWithShape="0">
              <a:prstClr val="black">
                <a:alpha val="40000"/>
              </a:prstClr>
            </a:outerShdw>
          </a:effectLst>
        </p:spPr>
      </p:pic>
      <p:sp>
        <p:nvSpPr>
          <p:cNvPr id="12" name="Subtitle 8"/>
          <p:cNvSpPr txBox="1">
            <a:spLocks/>
          </p:cNvSpPr>
          <p:nvPr/>
        </p:nvSpPr>
        <p:spPr bwMode="auto">
          <a:xfrm>
            <a:off x="517498" y="26670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002060"/>
                </a:solidFill>
                <a:latin typeface="Arial Narrow" pitchFamily="34" charset="0"/>
              </a:rPr>
              <a:t>ITCP solutions</a:t>
            </a:r>
          </a:p>
        </p:txBody>
      </p:sp>
      <p:sp>
        <p:nvSpPr>
          <p:cNvPr id="13" name="Subtitle 8"/>
          <p:cNvSpPr txBox="1">
            <a:spLocks/>
          </p:cNvSpPr>
          <p:nvPr/>
        </p:nvSpPr>
        <p:spPr bwMode="auto">
          <a:xfrm>
            <a:off x="700430" y="3042297"/>
            <a:ext cx="8138770" cy="560387"/>
          </a:xfrm>
          <a:prstGeom prst="rect">
            <a:avLst/>
          </a:prstGeom>
          <a:noFill/>
          <a:ln w="9525">
            <a:noFill/>
            <a:miter lim="800000"/>
            <a:headEnd/>
            <a:tailEnd/>
          </a:ln>
        </p:spPr>
        <p:txBody>
          <a:bodyPr/>
          <a:lstStyle/>
          <a:p>
            <a:pPr>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Traditional warnings</a:t>
            </a:r>
            <a:br>
              <a:rPr lang="en-US" sz="2000" b="1" dirty="0" smtClean="0">
                <a:latin typeface="Arial Narrow" pitchFamily="34" charset="0"/>
              </a:rPr>
            </a:br>
            <a:r>
              <a:rPr lang="en-US" sz="2000" b="1" dirty="0" smtClean="0">
                <a:latin typeface="Arial Narrow" pitchFamily="34" charset="0"/>
              </a:rPr>
              <a:t>      </a:t>
            </a:r>
            <a:r>
              <a:rPr lang="en-US" b="1" dirty="0" smtClean="0">
                <a:solidFill>
                  <a:srgbClr val="C00000"/>
                </a:solidFill>
                <a:latin typeface="Arial Narrow" pitchFamily="34" charset="0"/>
              </a:rPr>
              <a:t>-</a:t>
            </a:r>
            <a:r>
              <a:rPr lang="en-US" b="1" dirty="0" smtClean="0">
                <a:latin typeface="Arial Narrow" pitchFamily="34" charset="0"/>
              </a:rPr>
              <a:t> Slow speed advisory</a:t>
            </a:r>
            <a:endParaRPr lang="en-US" sz="2400" b="1" dirty="0">
              <a:latin typeface="Arial Narrow" pitchFamily="34" charset="0"/>
            </a:endParaRPr>
          </a:p>
        </p:txBody>
      </p:sp>
      <p:sp>
        <p:nvSpPr>
          <p:cNvPr id="15" name="Subtitle 8"/>
          <p:cNvSpPr txBox="1">
            <a:spLocks/>
          </p:cNvSpPr>
          <p:nvPr/>
        </p:nvSpPr>
        <p:spPr bwMode="auto">
          <a:xfrm>
            <a:off x="701702" y="5486400"/>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Vehicle-activated warning signs</a:t>
            </a:r>
            <a:br>
              <a:rPr lang="en-US" sz="2000" b="1" dirty="0" smtClean="0">
                <a:latin typeface="Arial Narrow" pitchFamily="34" charset="0"/>
              </a:rPr>
            </a:br>
            <a:r>
              <a:rPr lang="en-US" sz="2000" b="1" dirty="0" smtClean="0">
                <a:latin typeface="Arial Narrow" pitchFamily="34" charset="0"/>
              </a:rPr>
              <a:t>     </a:t>
            </a:r>
            <a:r>
              <a:rPr lang="en-US" sz="2400" b="1" dirty="0" smtClean="0">
                <a:solidFill>
                  <a:srgbClr val="C00000"/>
                </a:solidFill>
                <a:latin typeface="Arial Narrow" pitchFamily="34" charset="0"/>
              </a:rPr>
              <a:t> </a:t>
            </a:r>
            <a:r>
              <a:rPr lang="en-US" b="1" dirty="0" smtClean="0">
                <a:solidFill>
                  <a:srgbClr val="C00000"/>
                </a:solidFill>
                <a:latin typeface="Arial Narrow" pitchFamily="34" charset="0"/>
              </a:rPr>
              <a:t>-</a:t>
            </a:r>
            <a:r>
              <a:rPr lang="en-US" sz="2400" b="1" dirty="0" smtClean="0">
                <a:solidFill>
                  <a:srgbClr val="C00000"/>
                </a:solidFill>
                <a:latin typeface="Arial Narrow" pitchFamily="34" charset="0"/>
              </a:rPr>
              <a:t> </a:t>
            </a:r>
            <a:r>
              <a:rPr lang="en-US" b="1" dirty="0" smtClean="0">
                <a:latin typeface="Arial Narrow" pitchFamily="34" charset="0"/>
              </a:rPr>
              <a:t>Replace signs on vehicles</a:t>
            </a:r>
            <a:br>
              <a:rPr lang="en-US" b="1" dirty="0" smtClean="0">
                <a:latin typeface="Arial Narrow" pitchFamily="34" charset="0"/>
              </a:rPr>
            </a:br>
            <a:r>
              <a:rPr lang="en-US" sz="1400" b="1" dirty="0" smtClean="0">
                <a:latin typeface="Arial Narrow" pitchFamily="34" charset="0"/>
              </a:rPr>
              <a:t>  </a:t>
            </a:r>
            <a:r>
              <a:rPr lang="en-US" b="1" dirty="0" smtClean="0">
                <a:latin typeface="Arial Narrow" pitchFamily="34" charset="0"/>
              </a:rPr>
              <a:t>     </a:t>
            </a:r>
            <a:r>
              <a:rPr lang="en-US" b="1" dirty="0" smtClean="0">
                <a:solidFill>
                  <a:srgbClr val="C00000"/>
                </a:solidFill>
                <a:latin typeface="Arial Narrow" pitchFamily="34" charset="0"/>
              </a:rPr>
              <a:t>-</a:t>
            </a:r>
            <a:r>
              <a:rPr lang="en-US" b="1" dirty="0" smtClean="0">
                <a:latin typeface="Arial Narrow" pitchFamily="34" charset="0"/>
              </a:rPr>
              <a:t> Real-time information</a:t>
            </a:r>
          </a:p>
          <a:p>
            <a:pPr marL="0" lvl="1">
              <a:lnSpc>
                <a:spcPts val="2000"/>
              </a:lnSpc>
              <a:buSzPct val="50000"/>
              <a:buFont typeface="Wingdings" pitchFamily="2" charset="2"/>
              <a:buChar char="ü"/>
            </a:pPr>
            <a:endParaRPr lang="en-US"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22" name="Group 21" title="Picture of road signs"/>
          <p:cNvGrpSpPr/>
          <p:nvPr/>
        </p:nvGrpSpPr>
        <p:grpSpPr>
          <a:xfrm>
            <a:off x="4724400" y="1524000"/>
            <a:ext cx="3890982" cy="5021165"/>
            <a:chOff x="4724400" y="1524000"/>
            <a:chExt cx="3890982" cy="5021165"/>
          </a:xfrm>
        </p:grpSpPr>
        <p:pic>
          <p:nvPicPr>
            <p:cNvPr id="17" name="Picture 13" descr="slowtrafficXXmp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800" y="1524000"/>
              <a:ext cx="1791470" cy="1447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8" name="Picture 2" title="Picture of road signs that say merge here and take turn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3200" y="2133599"/>
              <a:ext cx="2062182" cy="2057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9" name="Picture 21" descr="cam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10200" y="3428999"/>
              <a:ext cx="1597139" cy="2057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20" name="Picture 12" descr="Dyn-Prepare-Stop"/>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24400" y="4953000"/>
              <a:ext cx="1012825" cy="1295400"/>
            </a:xfrm>
            <a:prstGeom prst="rect">
              <a:avLst/>
            </a:prstGeom>
            <a:noFill/>
            <a:ln w="9525">
              <a:noFill/>
              <a:miter lim="800000"/>
              <a:headEnd/>
              <a:tailEnd/>
            </a:ln>
          </p:spPr>
        </p:pic>
        <p:pic>
          <p:nvPicPr>
            <p:cNvPr id="21" name="Picture 3" title="Picture of a road sign that says trucks entering exiting "/>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53200" y="4648199"/>
              <a:ext cx="2057400" cy="1896966"/>
            </a:xfrm>
            <a:prstGeom prst="rect">
              <a:avLst/>
            </a:prstGeom>
            <a:ln w="12700">
              <a:solidFill>
                <a:schemeClr val="tx1"/>
              </a:solidFill>
            </a:ln>
            <a:effectLst>
              <a:outerShdw blurRad="292100" dist="139700" dir="2700000" algn="tl" rotWithShape="0">
                <a:srgbClr val="333333">
                  <a:alpha val="65000"/>
                </a:srgbClr>
              </a:outerShdw>
            </a:effectLst>
          </p:spPr>
        </p:pic>
      </p:grpSp>
      <p:sp>
        <p:nvSpPr>
          <p:cNvPr id="2" name="Title 1" hidden="1"/>
          <p:cNvSpPr>
            <a:spLocks noGrp="1"/>
          </p:cNvSpPr>
          <p:nvPr>
            <p:ph type="title"/>
          </p:nvPr>
        </p:nvSpPr>
        <p:spPr>
          <a:xfrm>
            <a:off x="457200" y="-387080"/>
            <a:ext cx="8229600" cy="1143000"/>
          </a:xfrm>
        </p:spPr>
        <p:txBody>
          <a:bodyPr/>
          <a:lstStyle/>
          <a:p>
            <a:r>
              <a:rPr lang="en-US" dirty="0" smtClean="0"/>
              <a:t>Challenge number 4</a:t>
            </a:r>
            <a:endParaRPr lang="en-US" dirty="0"/>
          </a:p>
        </p:txBody>
      </p:sp>
      <p:sp>
        <p:nvSpPr>
          <p:cNvPr id="23" name="Slide Number Placeholder 4"/>
          <p:cNvSpPr>
            <a:spLocks noGrp="1"/>
          </p:cNvSpPr>
          <p:nvPr>
            <p:ph type="sldNum" sz="quarter" idx="12"/>
          </p:nvPr>
        </p:nvSpPr>
        <p:spPr/>
        <p:txBody>
          <a:bodyPr/>
          <a:lstStyle/>
          <a:p>
            <a:pPr>
              <a:defRPr/>
            </a:pPr>
            <a:fld id="{991630E5-D2C6-4D54-9913-55C6C92AA029}" type="slidenum">
              <a:rPr lang="en-US" smtClean="0"/>
              <a:pPr>
                <a:defRPr/>
              </a:pPr>
              <a:t>11</a:t>
            </a:fld>
            <a:endParaRPr lang="en-US" dirty="0"/>
          </a:p>
        </p:txBody>
      </p:sp>
      <p:sp>
        <p:nvSpPr>
          <p:cNvPr id="24" name="5-Point Star 23"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btitle 8"/>
          <p:cNvSpPr txBox="1">
            <a:spLocks/>
          </p:cNvSpPr>
          <p:nvPr/>
        </p:nvSpPr>
        <p:spPr bwMode="auto">
          <a:xfrm>
            <a:off x="964170" y="3549173"/>
            <a:ext cx="3886200" cy="457200"/>
          </a:xfrm>
          <a:prstGeom prst="rect">
            <a:avLst/>
          </a:prstGeom>
          <a:noFill/>
          <a:ln w="9525">
            <a:noFill/>
            <a:miter lim="800000"/>
            <a:headEnd/>
            <a:tailEnd/>
          </a:ln>
        </p:spPr>
        <p:txBody>
          <a:bodyPr/>
          <a:lstStyle/>
          <a:p>
            <a:pPr marL="0" lvl="1">
              <a:lnSpc>
                <a:spcPts val="2000"/>
              </a:lnSpc>
              <a:buSzPct val="50000"/>
            </a:pPr>
            <a:r>
              <a:rPr lang="en-US" sz="2000" b="1" dirty="0" smtClean="0">
                <a:latin typeface="Arial Narrow" pitchFamily="34" charset="0"/>
              </a:rPr>
              <a:t> </a:t>
            </a:r>
            <a:r>
              <a:rPr lang="en-US" b="1" dirty="0" smtClean="0">
                <a:solidFill>
                  <a:srgbClr val="C00000"/>
                </a:solidFill>
                <a:latin typeface="Arial Narrow" pitchFamily="34" charset="0"/>
              </a:rPr>
              <a:t>-</a:t>
            </a:r>
            <a:r>
              <a:rPr lang="en-US" b="1" dirty="0" smtClean="0">
                <a:latin typeface="Arial Narrow" pitchFamily="34" charset="0"/>
              </a:rPr>
              <a:t> Dynamic Lane Merge</a:t>
            </a:r>
          </a:p>
          <a:p>
            <a:pPr marL="0" lvl="1">
              <a:lnSpc>
                <a:spcPts val="2000"/>
              </a:lnSpc>
              <a:buSzPct val="50000"/>
            </a:pPr>
            <a:endParaRPr lang="en-US"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7" name="Subtitle 8"/>
          <p:cNvSpPr txBox="1">
            <a:spLocks/>
          </p:cNvSpPr>
          <p:nvPr/>
        </p:nvSpPr>
        <p:spPr bwMode="auto">
          <a:xfrm>
            <a:off x="964170" y="3801908"/>
            <a:ext cx="3886200" cy="457200"/>
          </a:xfrm>
          <a:prstGeom prst="rect">
            <a:avLst/>
          </a:prstGeom>
          <a:noFill/>
          <a:ln w="9525">
            <a:noFill/>
            <a:miter lim="800000"/>
            <a:headEnd/>
            <a:tailEnd/>
          </a:ln>
        </p:spPr>
        <p:txBody>
          <a:bodyPr/>
          <a:lstStyle/>
          <a:p>
            <a:pPr marL="0" lvl="1">
              <a:lnSpc>
                <a:spcPts val="2000"/>
              </a:lnSpc>
              <a:buSzPct val="50000"/>
            </a:pPr>
            <a:r>
              <a:rPr lang="en-US" sz="2000" b="1" dirty="0" smtClean="0">
                <a:solidFill>
                  <a:srgbClr val="C00000"/>
                </a:solidFill>
                <a:latin typeface="Arial Narrow" pitchFamily="34" charset="0"/>
              </a:rPr>
              <a:t> </a:t>
            </a:r>
            <a:r>
              <a:rPr lang="en-US" b="1" dirty="0" smtClean="0">
                <a:solidFill>
                  <a:srgbClr val="C00000"/>
                </a:solidFill>
                <a:latin typeface="Arial Narrow" pitchFamily="34" charset="0"/>
              </a:rPr>
              <a:t>-</a:t>
            </a:r>
            <a:r>
              <a:rPr lang="en-US" b="1" dirty="0" smtClean="0">
                <a:latin typeface="Arial Narrow" pitchFamily="34" charset="0"/>
              </a:rPr>
              <a:t> Travel time/delay</a:t>
            </a:r>
          </a:p>
          <a:p>
            <a:pPr marL="0" lvl="1">
              <a:lnSpc>
                <a:spcPts val="2000"/>
              </a:lnSpc>
              <a:buSzPct val="50000"/>
            </a:pPr>
            <a:endParaRPr lang="en-US"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8" name="Subtitle 8"/>
          <p:cNvSpPr txBox="1">
            <a:spLocks/>
          </p:cNvSpPr>
          <p:nvPr/>
        </p:nvSpPr>
        <p:spPr bwMode="auto">
          <a:xfrm>
            <a:off x="964170" y="4046410"/>
            <a:ext cx="3886200" cy="457200"/>
          </a:xfrm>
          <a:prstGeom prst="rect">
            <a:avLst/>
          </a:prstGeom>
          <a:noFill/>
          <a:ln w="9525">
            <a:noFill/>
            <a:miter lim="800000"/>
            <a:headEnd/>
            <a:tailEnd/>
          </a:ln>
        </p:spPr>
        <p:txBody>
          <a:bodyPr/>
          <a:lstStyle/>
          <a:p>
            <a:pPr marL="0" lvl="1">
              <a:lnSpc>
                <a:spcPts val="2000"/>
              </a:lnSpc>
              <a:buSzPct val="50000"/>
            </a:pPr>
            <a:r>
              <a:rPr lang="en-US" sz="2000" b="1" dirty="0" smtClean="0">
                <a:solidFill>
                  <a:srgbClr val="C00000"/>
                </a:solidFill>
                <a:latin typeface="Arial Narrow" pitchFamily="34" charset="0"/>
              </a:rPr>
              <a:t> </a:t>
            </a:r>
            <a:r>
              <a:rPr lang="en-US" b="1" dirty="0" smtClean="0">
                <a:solidFill>
                  <a:srgbClr val="C00000"/>
                </a:solidFill>
                <a:latin typeface="Arial Narrow" pitchFamily="34" charset="0"/>
              </a:rPr>
              <a:t>-</a:t>
            </a:r>
            <a:r>
              <a:rPr lang="en-US" b="1" dirty="0" smtClean="0">
                <a:latin typeface="Arial Narrow" pitchFamily="34" charset="0"/>
              </a:rPr>
              <a:t> Excessive speed warning</a:t>
            </a:r>
          </a:p>
          <a:p>
            <a:pPr marL="0" lvl="1">
              <a:lnSpc>
                <a:spcPts val="2000"/>
              </a:lnSpc>
              <a:buSzPct val="50000"/>
            </a:pPr>
            <a:endParaRPr lang="en-US"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9" name="Subtitle 8"/>
          <p:cNvSpPr txBox="1">
            <a:spLocks/>
          </p:cNvSpPr>
          <p:nvPr/>
        </p:nvSpPr>
        <p:spPr bwMode="auto">
          <a:xfrm>
            <a:off x="964170" y="4303504"/>
            <a:ext cx="3886200" cy="457200"/>
          </a:xfrm>
          <a:prstGeom prst="rect">
            <a:avLst/>
          </a:prstGeom>
          <a:noFill/>
          <a:ln w="9525">
            <a:noFill/>
            <a:miter lim="800000"/>
            <a:headEnd/>
            <a:tailEnd/>
          </a:ln>
        </p:spPr>
        <p:txBody>
          <a:bodyPr/>
          <a:lstStyle/>
          <a:p>
            <a:pPr marL="0" lvl="1">
              <a:lnSpc>
                <a:spcPts val="2000"/>
              </a:lnSpc>
              <a:buSzPct val="50000"/>
            </a:pPr>
            <a:r>
              <a:rPr lang="en-US" sz="2000" b="1" dirty="0" smtClean="0">
                <a:solidFill>
                  <a:srgbClr val="C00000"/>
                </a:solidFill>
                <a:latin typeface="Arial Narrow" pitchFamily="34" charset="0"/>
              </a:rPr>
              <a:t> </a:t>
            </a:r>
            <a:r>
              <a:rPr lang="en-US" b="1" dirty="0" smtClean="0">
                <a:solidFill>
                  <a:srgbClr val="C00000"/>
                </a:solidFill>
                <a:latin typeface="Arial Narrow" pitchFamily="34" charset="0"/>
              </a:rPr>
              <a:t>-</a:t>
            </a:r>
            <a:r>
              <a:rPr lang="en-US" b="1" dirty="0" smtClean="0">
                <a:latin typeface="Arial Narrow" pitchFamily="34" charset="0"/>
              </a:rPr>
              <a:t> Traffic surveillance</a:t>
            </a:r>
          </a:p>
          <a:p>
            <a:pPr marL="0" lvl="1">
              <a:lnSpc>
                <a:spcPts val="2000"/>
              </a:lnSpc>
              <a:buSzPct val="50000"/>
            </a:pPr>
            <a:endParaRPr lang="en-US"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38" name="Group 37" title="Picture of access and egress road signs"/>
          <p:cNvGrpSpPr/>
          <p:nvPr/>
        </p:nvGrpSpPr>
        <p:grpSpPr>
          <a:xfrm>
            <a:off x="4419600" y="1357077"/>
            <a:ext cx="4495800" cy="5340586"/>
            <a:chOff x="4419600" y="1357077"/>
            <a:chExt cx="4495800" cy="5340586"/>
          </a:xfrm>
        </p:grpSpPr>
        <p:pic>
          <p:nvPicPr>
            <p:cNvPr id="32" name="Picture 10" descr="ConstVehicle-DoNotFollow"/>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477000" y="1357077"/>
              <a:ext cx="2438400" cy="1828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33" name="Picture 11" descr="DoNotFollowTrucks-800feet"/>
            <p:cNvPicPr>
              <a:picLocks noChangeAspect="1" noChangeArrowheads="1" noCrop="1"/>
            </p:cNvPicPr>
            <p:nvPr/>
          </p:nvPicPr>
          <p:blipFill>
            <a:blip r:embed="rId12" cstate="email">
              <a:extLst>
                <a:ext uri="{28A0092B-C50C-407E-A947-70E740481C1C}">
                  <a14:useLocalDpi xmlns:a14="http://schemas.microsoft.com/office/drawing/2010/main"/>
                </a:ext>
              </a:extLst>
            </a:blip>
            <a:srcRect/>
            <a:stretch>
              <a:fillRect/>
            </a:stretch>
          </p:blipFill>
          <p:spPr>
            <a:xfrm>
              <a:off x="4419600" y="1447800"/>
              <a:ext cx="2214055" cy="2057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34" name="Picture 34" descr="trucks-enter-800ft"/>
            <p:cNvPicPr>
              <a:picLocks noChangeAspect="1" noChangeArrowheads="1" noCrop="1"/>
            </p:cNvPicPr>
            <p:nvPr/>
          </p:nvPicPr>
          <p:blipFill>
            <a:blip r:embed="rId13" cstate="email">
              <a:extLst>
                <a:ext uri="{28A0092B-C50C-407E-A947-70E740481C1C}">
                  <a14:useLocalDpi xmlns:a14="http://schemas.microsoft.com/office/drawing/2010/main"/>
                </a:ext>
              </a:extLst>
            </a:blip>
            <a:srcRect/>
            <a:stretch>
              <a:fillRect/>
            </a:stretch>
          </p:blipFill>
          <p:spPr>
            <a:xfrm>
              <a:off x="4495800" y="3262077"/>
              <a:ext cx="3962400" cy="2485737"/>
            </a:xfrm>
            <a:prstGeom prst="rect">
              <a:avLst/>
            </a:prstGeom>
            <a:ln w="12700">
              <a:solidFill>
                <a:schemeClr val="tx1"/>
              </a:solidFill>
            </a:ln>
            <a:effectLst>
              <a:outerShdw blurRad="292100" dist="139700" dir="2700000" algn="tl" rotWithShape="0">
                <a:srgbClr val="333333">
                  <a:alpha val="65000"/>
                </a:srgbClr>
              </a:outerShdw>
            </a:effectLst>
          </p:spPr>
        </p:pic>
        <p:pic>
          <p:nvPicPr>
            <p:cNvPr id="35" name="Picture 7" descr="DONOTFOLLOWsign"/>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a:xfrm>
              <a:off x="6781800" y="2347677"/>
              <a:ext cx="2057400" cy="688880"/>
            </a:xfrm>
            <a:prstGeom prst="rect">
              <a:avLst/>
            </a:prstGeom>
            <a:noFill/>
          </p:spPr>
        </p:pic>
        <p:pic>
          <p:nvPicPr>
            <p:cNvPr id="36" name="Picture 35" descr="ConstVehOnl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010400" y="5243277"/>
              <a:ext cx="1752600" cy="1386123"/>
            </a:xfrm>
            <a:prstGeom prst="rect">
              <a:avLst/>
            </a:prstGeom>
            <a:noFill/>
            <a:ln w="9525">
              <a:noFill/>
              <a:miter lim="800000"/>
              <a:headEnd/>
              <a:tailEnd/>
            </a:ln>
          </p:spPr>
        </p:pic>
        <p:pic>
          <p:nvPicPr>
            <p:cNvPr id="37" name="Picture 13" descr="trucksenteringSIGN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a:xfrm>
              <a:off x="5181600" y="5257800"/>
              <a:ext cx="1445053" cy="1439863"/>
            </a:xfrm>
            <a:prstGeom prst="rect">
              <a:avLst/>
            </a:prstGeom>
            <a:noFill/>
          </p:spPr>
        </p:pic>
      </p:grpSp>
      <p:sp>
        <p:nvSpPr>
          <p:cNvPr id="40" name="Oval 39" title="Picture of vehicle activated warning sign"/>
          <p:cNvSpPr/>
          <p:nvPr/>
        </p:nvSpPr>
        <p:spPr>
          <a:xfrm>
            <a:off x="6324600" y="3954308"/>
            <a:ext cx="1371600" cy="1219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childTnLst>
                                </p:cTn>
                              </p:par>
                              <p:par>
                                <p:cTn id="34" presetID="10" presetClass="exit" presetSubtype="0" fill="hold" nodeType="withEffect">
                                  <p:stCondLst>
                                    <p:cond delay="0"/>
                                  </p:stCondLst>
                                  <p:iterate type="lt">
                                    <p:tmPct val="0"/>
                                  </p:iterate>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0"/>
                                        <p:tgtEl>
                                          <p:spTgt spid="40"/>
                                        </p:tgtEl>
                                      </p:cBhvr>
                                    </p:animEffect>
                                  </p:childTnLst>
                                </p:cTn>
                              </p:par>
                              <p:par>
                                <p:cTn id="74" presetID="1" presetClass="exit" presetSubtype="0" fill="hold" nodeType="withEffect">
                                  <p:stCondLst>
                                    <p:cond delay="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9" grpId="0"/>
      <p:bldP spid="10" grpId="0"/>
      <p:bldP spid="12" grpId="0"/>
      <p:bldP spid="13" grpId="0"/>
      <p:bldP spid="15" grpId="0"/>
      <p:bldP spid="26" grpId="0"/>
      <p:bldP spid="27" grpId="0"/>
      <p:bldP spid="28" grpId="0"/>
      <p:bldP spid="29"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ccessTruck.png" title="Picture of orange and white cones in an access and egress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057400"/>
            <a:ext cx="3810000" cy="3871912"/>
          </a:xfrm>
          <a:prstGeom prst="rect">
            <a:avLst/>
          </a:prstGeom>
          <a:ln>
            <a:solidFill>
              <a:schemeClr val="tx1"/>
            </a:solidFill>
          </a:ln>
          <a:effectLst>
            <a:outerShdw blurRad="50800" dist="76200" dir="2700000" algn="tl" rotWithShape="0">
              <a:prstClr val="black">
                <a:alpha val="40000"/>
              </a:prstClr>
            </a:outerShdw>
          </a:effectLst>
        </p:spPr>
      </p:pic>
      <p:pic>
        <p:nvPicPr>
          <p:cNvPr id="41" name="Picture 2" title="Picture of road workers looking at ITCP solutio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8358" y="2057400"/>
            <a:ext cx="4122242" cy="3886199"/>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25" name="Group 24" title="Picture of ARTBA Access and Egress preventing runovers and backovers in roadway construction Title"/>
          <p:cNvGrpSpPr/>
          <p:nvPr/>
        </p:nvGrpSpPr>
        <p:grpSpPr>
          <a:xfrm>
            <a:off x="381000" y="336288"/>
            <a:ext cx="8595360" cy="959112"/>
            <a:chOff x="381000" y="336288"/>
            <a:chExt cx="8595360" cy="959112"/>
          </a:xfrm>
        </p:grpSpPr>
        <p:sp>
          <p:nvSpPr>
            <p:cNvPr id="2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2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2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29" name="Picture 28" descr="LOGO-ARTBA.png" title="Picture of ARTBA Access and Egress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30" name="Picture 29" descr="Logo_WZ_Safety.png" title="Picture of ARTBA Access and Egress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31"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Crew, operators, inspectors,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subcontractors, others may not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be up-to-date on access/egress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locations as work progresses</a:t>
            </a:r>
          </a:p>
        </p:txBody>
      </p:sp>
      <p:sp>
        <p:nvSpPr>
          <p:cNvPr id="3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Challenge #5</a:t>
            </a:r>
            <a:endParaRPr lang="en-US" sz="2800" b="1" dirty="0">
              <a:solidFill>
                <a:schemeClr val="bg2">
                  <a:lumMod val="10000"/>
                </a:schemeClr>
              </a:solidFill>
              <a:latin typeface="Calibri" pitchFamily="34" charset="0"/>
            </a:endParaRPr>
          </a:p>
        </p:txBody>
      </p:sp>
      <p:sp>
        <p:nvSpPr>
          <p:cNvPr id="34" name="Subtitle 8"/>
          <p:cNvSpPr txBox="1">
            <a:spLocks/>
          </p:cNvSpPr>
          <p:nvPr/>
        </p:nvSpPr>
        <p:spPr bwMode="auto">
          <a:xfrm>
            <a:off x="517498" y="32004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002060"/>
                </a:solidFill>
                <a:latin typeface="Arial Narrow" pitchFamily="34" charset="0"/>
              </a:rPr>
              <a:t>ITCP solutions</a:t>
            </a:r>
          </a:p>
        </p:txBody>
      </p:sp>
      <p:sp>
        <p:nvSpPr>
          <p:cNvPr id="35" name="Subtitle 8"/>
          <p:cNvSpPr txBox="1">
            <a:spLocks/>
          </p:cNvSpPr>
          <p:nvPr/>
        </p:nvSpPr>
        <p:spPr bwMode="auto">
          <a:xfrm>
            <a:off x="700430" y="3575697"/>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Hold pre‐shift meeting </a:t>
            </a:r>
            <a:br>
              <a:rPr lang="en-US" sz="2000" b="1" dirty="0" smtClean="0">
                <a:latin typeface="Arial Narrow" pitchFamily="34" charset="0"/>
              </a:rPr>
            </a:br>
            <a:r>
              <a:rPr lang="en-US" sz="2000" b="1" dirty="0" smtClean="0">
                <a:latin typeface="Arial Narrow" pitchFamily="34" charset="0"/>
              </a:rPr>
              <a:t>     with all involved</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6" name="Subtitle 8"/>
          <p:cNvSpPr txBox="1">
            <a:spLocks/>
          </p:cNvSpPr>
          <p:nvPr/>
        </p:nvSpPr>
        <p:spPr bwMode="auto">
          <a:xfrm>
            <a:off x="701702" y="421636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Inform everyone on daily </a:t>
            </a:r>
            <a:br>
              <a:rPr lang="en-US" sz="2000" b="1" dirty="0" smtClean="0">
                <a:latin typeface="Arial Narrow" pitchFamily="34" charset="0"/>
              </a:rPr>
            </a:br>
            <a:r>
              <a:rPr lang="en-US" sz="2000" b="1" dirty="0" smtClean="0">
                <a:latin typeface="Arial Narrow" pitchFamily="34" charset="0"/>
              </a:rPr>
              <a:t>     activities and changes</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414095" y="-702455"/>
            <a:ext cx="8229600" cy="1143000"/>
          </a:xfrm>
        </p:spPr>
        <p:txBody>
          <a:bodyPr/>
          <a:lstStyle/>
          <a:p>
            <a:r>
              <a:rPr lang="en-US" dirty="0" smtClean="0"/>
              <a:t>Challenge number 5</a:t>
            </a:r>
            <a:endParaRPr lang="en-US" dirty="0"/>
          </a:p>
        </p:txBody>
      </p:sp>
      <p:sp>
        <p:nvSpPr>
          <p:cNvPr id="38" name="Slide Number Placeholder 4"/>
          <p:cNvSpPr>
            <a:spLocks noGrp="1"/>
          </p:cNvSpPr>
          <p:nvPr>
            <p:ph type="sldNum" sz="quarter" idx="12"/>
          </p:nvPr>
        </p:nvSpPr>
        <p:spPr/>
        <p:txBody>
          <a:bodyPr/>
          <a:lstStyle/>
          <a:p>
            <a:pPr>
              <a:defRPr/>
            </a:pPr>
            <a:fld id="{991630E5-D2C6-4D54-9913-55C6C92AA029}" type="slidenum">
              <a:rPr lang="en-US" smtClean="0"/>
              <a:pPr>
                <a:defRPr/>
              </a:pPr>
              <a:t>12</a:t>
            </a:fld>
            <a:endParaRPr lang="en-US" dirty="0"/>
          </a:p>
        </p:txBody>
      </p:sp>
      <p:sp>
        <p:nvSpPr>
          <p:cNvPr id="39" name="5-Point Star 38"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xit" presetSubtype="0" fill="hold" nodeType="withEffect">
                                  <p:stCondLst>
                                    <p:cond delay="0"/>
                                  </p:stCondLst>
                                  <p:iterate type="lt">
                                    <p:tmAbs val="0"/>
                                  </p:iterate>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ccessTruck.png" title="Picture of sign equipment in access and egress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4923" y="2057400"/>
            <a:ext cx="4270550" cy="3886200"/>
          </a:xfrm>
          <a:prstGeom prst="rect">
            <a:avLst/>
          </a:prstGeom>
          <a:ln>
            <a:solidFill>
              <a:schemeClr val="tx1"/>
            </a:solidFill>
          </a:ln>
          <a:effectLst>
            <a:outerShdw blurRad="50800" dist="76200" dir="2700000" algn="tl" rotWithShape="0">
              <a:prstClr val="black">
                <a:alpha val="40000"/>
              </a:prstClr>
            </a:outerShdw>
          </a:effectLst>
        </p:spPr>
      </p:pic>
      <p:grpSp>
        <p:nvGrpSpPr>
          <p:cNvPr id="6" name="Group 5" title="Picture of ARTBA Access and Egress preventing runovers and backovers in roadway construction Title"/>
          <p:cNvGrpSpPr/>
          <p:nvPr/>
        </p:nvGrpSpPr>
        <p:grpSpPr>
          <a:xfrm>
            <a:off x="381000" y="336288"/>
            <a:ext cx="8595360" cy="959112"/>
            <a:chOff x="381000" y="336288"/>
            <a:chExt cx="8595360" cy="959112"/>
          </a:xfrm>
        </p:grpSpPr>
        <p:sp>
          <p:nvSpPr>
            <p:cNvPr id="7"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8"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9"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0" name="Picture 9" descr="LOGO-ARTBA.png" title="Picture of ARTBA Access and Egress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 name="Picture 10" descr="Logo_WZ_Safety.png" title="Picture of ARTBA Access and Egress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2"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Motorists may breach barriers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and strike workers near access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and egress points</a:t>
            </a:r>
          </a:p>
        </p:txBody>
      </p:sp>
      <p:sp>
        <p:nvSpPr>
          <p:cNvPr id="1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Challenge #6</a:t>
            </a:r>
            <a:endParaRPr lang="en-US" sz="2800" b="1" dirty="0">
              <a:solidFill>
                <a:schemeClr val="bg2">
                  <a:lumMod val="10000"/>
                </a:schemeClr>
              </a:solidFill>
              <a:latin typeface="Calibri" pitchFamily="34" charset="0"/>
            </a:endParaRPr>
          </a:p>
        </p:txBody>
      </p:sp>
      <p:sp>
        <p:nvSpPr>
          <p:cNvPr id="15" name="Subtitle 8"/>
          <p:cNvSpPr txBox="1">
            <a:spLocks/>
          </p:cNvSpPr>
          <p:nvPr/>
        </p:nvSpPr>
        <p:spPr bwMode="auto">
          <a:xfrm>
            <a:off x="517498" y="2998787"/>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002060"/>
                </a:solidFill>
                <a:latin typeface="Arial Narrow" pitchFamily="34" charset="0"/>
              </a:rPr>
              <a:t>ITCP solutions</a:t>
            </a:r>
          </a:p>
        </p:txBody>
      </p:sp>
      <p:sp>
        <p:nvSpPr>
          <p:cNvPr id="16" name="Subtitle 8"/>
          <p:cNvSpPr txBox="1">
            <a:spLocks/>
          </p:cNvSpPr>
          <p:nvPr/>
        </p:nvSpPr>
        <p:spPr bwMode="auto">
          <a:xfrm>
            <a:off x="700430" y="3374084"/>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When openings are not in use </a:t>
            </a:r>
            <a:br>
              <a:rPr lang="en-US" sz="2000" b="1" dirty="0" smtClean="0">
                <a:latin typeface="Arial Narrow" pitchFamily="34" charset="0"/>
              </a:rPr>
            </a:br>
            <a:r>
              <a:rPr lang="en-US" sz="2000" b="1" dirty="0" smtClean="0">
                <a:latin typeface="Arial Narrow" pitchFamily="34" charset="0"/>
              </a:rPr>
              <a:t>     they should be evaluated to see</a:t>
            </a:r>
            <a:br>
              <a:rPr lang="en-US" sz="2000" b="1" dirty="0" smtClean="0">
                <a:latin typeface="Arial Narrow" pitchFamily="34" charset="0"/>
              </a:rPr>
            </a:br>
            <a:r>
              <a:rPr lang="en-US" sz="2000" b="1" dirty="0" smtClean="0">
                <a:latin typeface="Arial Narrow" pitchFamily="34" charset="0"/>
              </a:rPr>
              <a:t>     if it is necessary to close them</a:t>
            </a: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701702" y="43164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Watch for vehicles that do not </a:t>
            </a:r>
            <a:br>
              <a:rPr lang="en-US" sz="2000" b="1" dirty="0" smtClean="0">
                <a:latin typeface="Arial Narrow" pitchFamily="34" charset="0"/>
              </a:rPr>
            </a:br>
            <a:r>
              <a:rPr lang="en-US" sz="2000" b="1" dirty="0" smtClean="0">
                <a:latin typeface="Arial Narrow" pitchFamily="34" charset="0"/>
              </a:rPr>
              <a:t>     belong in or near the work area</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446314" y="-686126"/>
            <a:ext cx="8229600" cy="1143000"/>
          </a:xfrm>
        </p:spPr>
        <p:txBody>
          <a:bodyPr/>
          <a:lstStyle/>
          <a:p>
            <a:r>
              <a:rPr lang="en-US" dirty="0" smtClean="0"/>
              <a:t>Challenge number 6</a:t>
            </a:r>
            <a:endParaRPr lang="en-US" dirty="0"/>
          </a:p>
        </p:txBody>
      </p:sp>
      <p:sp>
        <p:nvSpPr>
          <p:cNvPr id="19" name="Slide Number Placeholder 4"/>
          <p:cNvSpPr>
            <a:spLocks noGrp="1"/>
          </p:cNvSpPr>
          <p:nvPr>
            <p:ph type="sldNum" sz="quarter" idx="12"/>
          </p:nvPr>
        </p:nvSpPr>
        <p:spPr/>
        <p:txBody>
          <a:bodyPr/>
          <a:lstStyle/>
          <a:p>
            <a:pPr>
              <a:defRPr/>
            </a:pPr>
            <a:fld id="{991630E5-D2C6-4D54-9913-55C6C92AA029}" type="slidenum">
              <a:rPr lang="en-US" smtClean="0"/>
              <a:pPr>
                <a:defRPr/>
              </a:pPr>
              <a:t>13</a:t>
            </a:fld>
            <a:endParaRPr lang="en-US" dirty="0"/>
          </a:p>
        </p:txBody>
      </p:sp>
      <p:sp>
        <p:nvSpPr>
          <p:cNvPr id="20" name="5-Point Star 1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8"/>
          <p:cNvSpPr txBox="1">
            <a:spLocks/>
          </p:cNvSpPr>
          <p:nvPr/>
        </p:nvSpPr>
        <p:spPr bwMode="auto">
          <a:xfrm>
            <a:off x="701702" y="5002213"/>
            <a:ext cx="8138770" cy="560387"/>
          </a:xfrm>
          <a:prstGeom prst="rect">
            <a:avLst/>
          </a:prstGeom>
          <a:noFill/>
          <a:ln w="9525">
            <a:noFill/>
            <a:miter lim="800000"/>
            <a:headEnd/>
            <a:tailEnd/>
          </a:ln>
        </p:spPr>
        <p:txBody>
          <a:bodyPr/>
          <a:lstStyle/>
          <a:p>
            <a:pPr lvl="0">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Check for problems such as </a:t>
            </a:r>
            <a:br>
              <a:rPr lang="en-US" sz="2000" b="1" dirty="0" smtClean="0">
                <a:latin typeface="Arial Narrow" pitchFamily="34" charset="0"/>
              </a:rPr>
            </a:br>
            <a:r>
              <a:rPr lang="en-US" sz="2000" b="1" dirty="0" smtClean="0">
                <a:latin typeface="Arial Narrow" pitchFamily="34" charset="0"/>
              </a:rPr>
              <a:t>  </a:t>
            </a:r>
            <a:r>
              <a:rPr lang="en-US" sz="2400" b="1" dirty="0" smtClean="0">
                <a:latin typeface="Arial Narrow" pitchFamily="34" charset="0"/>
              </a:rPr>
              <a:t>  </a:t>
            </a:r>
            <a:r>
              <a:rPr lang="en-US" sz="2000" b="1" dirty="0" smtClean="0">
                <a:latin typeface="Arial Narrow" pitchFamily="34" charset="0"/>
              </a:rPr>
              <a:t> blunt ends on barriers</a:t>
            </a:r>
          </a:p>
          <a:p>
            <a:pPr lvl="0">
              <a:lnSpc>
                <a:spcPts val="2200"/>
              </a:lnSpc>
              <a:buSzPct val="50000"/>
              <a:buFont typeface="Wingdings" pitchFamily="2" charset="2"/>
              <a:buChar char="ü"/>
            </a:pPr>
            <a:endParaRPr lang="en-US" sz="2000" b="1" dirty="0" smtClean="0">
              <a:latin typeface="Arial Narrow" pitchFamily="34" charset="0"/>
            </a:endParaRP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2" name="Picture 4" title="Picture of closed access and egress are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1752601"/>
            <a:ext cx="3352800" cy="2524234"/>
          </a:xfrm>
          <a:prstGeom prst="rect">
            <a:avLst/>
          </a:prstGeom>
          <a:ln w="12700">
            <a:solidFill>
              <a:schemeClr val="tx1"/>
            </a:solidFill>
          </a:ln>
          <a:effectLst>
            <a:outerShdw blurRad="292100" dist="139700" dir="2700000" algn="tl" rotWithShape="0">
              <a:srgbClr val="333333">
                <a:alpha val="65000"/>
              </a:srgbClr>
            </a:outerShdw>
          </a:effectLst>
        </p:spPr>
      </p:pic>
      <p:pic>
        <p:nvPicPr>
          <p:cNvPr id="23" name="Picture 3" title="Picture of closed access and egress area"/>
          <p:cNvPicPr>
            <a:picLocks noChangeAspect="1" noChangeArrowheads="1"/>
          </p:cNvPicPr>
          <p:nvPr/>
        </p:nvPicPr>
        <p:blipFill>
          <a:blip r:embed="rId7" cstate="print"/>
          <a:srcRect/>
          <a:stretch>
            <a:fillRect/>
          </a:stretch>
        </p:blipFill>
        <p:spPr bwMode="auto">
          <a:xfrm>
            <a:off x="4343400" y="3217164"/>
            <a:ext cx="2362200" cy="325983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xit" presetSubtype="0" fill="hold" nodeType="withEffect">
                                  <p:stCondLst>
                                    <p:cond delay="0"/>
                                  </p:stCondLst>
                                  <p:iterate type="lt">
                                    <p:tmAbs val="0"/>
                                  </p:iterate>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title="Picture of emergency responders in work zone"/>
          <p:cNvPicPr>
            <a:picLocks noChangeAspect="1" noChangeArrowheads="1"/>
          </p:cNvPicPr>
          <p:nvPr/>
        </p:nvPicPr>
        <p:blipFill>
          <a:blip r:embed="rId3" cstate="print">
            <a:lum/>
          </a:blip>
          <a:srcRect/>
          <a:stretch>
            <a:fillRect/>
          </a:stretch>
        </p:blipFill>
        <p:spPr bwMode="auto">
          <a:xfrm>
            <a:off x="762000" y="2667000"/>
            <a:ext cx="7696200" cy="3754961"/>
          </a:xfrm>
          <a:prstGeom prst="rect">
            <a:avLst/>
          </a:prstGeom>
          <a:ln w="12700">
            <a:solidFill>
              <a:schemeClr val="tx1"/>
            </a:solidFill>
          </a:ln>
          <a:effectLst>
            <a:outerShdw blurRad="292100" dist="139700" dir="2700000" algn="tl" rotWithShape="0">
              <a:srgbClr val="333333">
                <a:alpha val="65000"/>
              </a:srgbClr>
            </a:outerShdw>
          </a:effectLst>
        </p:spPr>
      </p:pic>
      <p:pic>
        <p:nvPicPr>
          <p:cNvPr id="21" name="Picture 2" title="Picture of motorcycle police officer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1941" y="1524000"/>
            <a:ext cx="2778659" cy="4781550"/>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5" name="Group 4" title="Picture of ARTBA Access and Egress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Access and Egress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Access and Egress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Emergency responders need access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when incidents occur within the work zone </a:t>
            </a:r>
            <a:r>
              <a:rPr lang="en-US" sz="2200" b="1" dirty="0" smtClean="0">
                <a:latin typeface="Arial Narrow" pitchFamily="34" charset="0"/>
              </a:rPr>
              <a:t/>
            </a:r>
            <a:br>
              <a:rPr lang="en-US" sz="2200" b="1" dirty="0" smtClean="0">
                <a:latin typeface="Arial Narrow" pitchFamily="34" charset="0"/>
              </a:rPr>
            </a:br>
            <a:endParaRPr lang="en-US" sz="2200" b="1" dirty="0" smtClean="0">
              <a:latin typeface="Arial Narrow" pitchFamily="34" charset="0"/>
            </a:endParaRPr>
          </a:p>
        </p:txBody>
      </p:sp>
      <p:sp>
        <p:nvSpPr>
          <p:cNvPr id="1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Challenge #7</a:t>
            </a:r>
            <a:endParaRPr lang="en-US" sz="2800" b="1" dirty="0">
              <a:solidFill>
                <a:schemeClr val="bg2">
                  <a:lumMod val="10000"/>
                </a:schemeClr>
              </a:solidFill>
              <a:latin typeface="Calibri" pitchFamily="34" charset="0"/>
            </a:endParaRPr>
          </a:p>
        </p:txBody>
      </p:sp>
      <p:sp>
        <p:nvSpPr>
          <p:cNvPr id="14" name="Subtitle 8"/>
          <p:cNvSpPr txBox="1">
            <a:spLocks/>
          </p:cNvSpPr>
          <p:nvPr/>
        </p:nvSpPr>
        <p:spPr bwMode="auto">
          <a:xfrm>
            <a:off x="517498" y="26670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002060"/>
                </a:solidFill>
                <a:latin typeface="Arial Narrow" pitchFamily="34" charset="0"/>
              </a:rPr>
              <a:t>ITCP solutions</a:t>
            </a:r>
          </a:p>
        </p:txBody>
      </p:sp>
      <p:sp>
        <p:nvSpPr>
          <p:cNvPr id="15" name="Subtitle 8"/>
          <p:cNvSpPr txBox="1">
            <a:spLocks/>
          </p:cNvSpPr>
          <p:nvPr/>
        </p:nvSpPr>
        <p:spPr bwMode="auto">
          <a:xfrm>
            <a:off x="700430" y="3042297"/>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The Temporary Traffic Control Plan (TTCP) </a:t>
            </a:r>
            <a:br>
              <a:rPr lang="en-US" sz="2000" b="1" dirty="0" smtClean="0">
                <a:latin typeface="Arial Narrow" pitchFamily="34" charset="0"/>
              </a:rPr>
            </a:br>
            <a:r>
              <a:rPr lang="en-US" sz="2000" b="1" dirty="0" smtClean="0">
                <a:latin typeface="Arial Narrow" pitchFamily="34" charset="0"/>
              </a:rPr>
              <a:t>      and the Internal Traffic Control Plan (ITCP)  </a:t>
            </a:r>
            <a:br>
              <a:rPr lang="en-US" sz="2000" b="1" dirty="0" smtClean="0">
                <a:latin typeface="Arial Narrow" pitchFamily="34" charset="0"/>
              </a:rPr>
            </a:br>
            <a:r>
              <a:rPr lang="en-US" sz="2000" b="1" dirty="0" smtClean="0">
                <a:latin typeface="Arial Narrow" pitchFamily="34" charset="0"/>
              </a:rPr>
              <a:t>      should </a:t>
            </a:r>
            <a:r>
              <a:rPr lang="en-US" sz="2000" b="1" u="sng" dirty="0" smtClean="0">
                <a:latin typeface="Arial Narrow" pitchFamily="34" charset="0"/>
              </a:rPr>
              <a:t>function together</a:t>
            </a:r>
            <a:r>
              <a:rPr lang="en-US" sz="2000" b="1" dirty="0" smtClean="0">
                <a:latin typeface="Arial Narrow" pitchFamily="34" charset="0"/>
              </a:rPr>
              <a:t> to allow access  </a:t>
            </a:r>
            <a:br>
              <a:rPr lang="en-US" sz="2000" b="1" dirty="0" smtClean="0">
                <a:latin typeface="Arial Narrow" pitchFamily="34" charset="0"/>
              </a:rPr>
            </a:br>
            <a:r>
              <a:rPr lang="en-US" sz="2000" b="1" dirty="0" smtClean="0">
                <a:latin typeface="Arial Narrow" pitchFamily="34" charset="0"/>
              </a:rPr>
              <a:t>      for emergency responders</a:t>
            </a: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701702" y="426720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Evaluate each job – when appropriate,</a:t>
            </a:r>
            <a:br>
              <a:rPr lang="en-US" sz="2000" b="1" dirty="0" smtClean="0">
                <a:latin typeface="Arial Narrow" pitchFamily="34" charset="0"/>
              </a:rPr>
            </a:br>
            <a:r>
              <a:rPr lang="en-US" sz="2000" b="1" dirty="0" smtClean="0">
                <a:latin typeface="Arial Narrow" pitchFamily="34" charset="0"/>
              </a:rPr>
              <a:t>     local police should be kept up to date on </a:t>
            </a:r>
            <a:br>
              <a:rPr lang="en-US" sz="2000" b="1" dirty="0" smtClean="0">
                <a:latin typeface="Arial Narrow" pitchFamily="34" charset="0"/>
              </a:rPr>
            </a:br>
            <a:r>
              <a:rPr lang="en-US" sz="2000" b="1" dirty="0" smtClean="0">
                <a:latin typeface="Arial Narrow" pitchFamily="34" charset="0"/>
              </a:rPr>
              <a:t>     activities that disrupt traffic and have the </a:t>
            </a:r>
            <a:br>
              <a:rPr lang="en-US" sz="2000" b="1" dirty="0" smtClean="0">
                <a:latin typeface="Arial Narrow" pitchFamily="34" charset="0"/>
              </a:rPr>
            </a:br>
            <a:r>
              <a:rPr lang="en-US" sz="2000" b="1" dirty="0" smtClean="0">
                <a:latin typeface="Arial Narrow" pitchFamily="34" charset="0"/>
              </a:rPr>
              <a:t>     potential for workers to be harmed</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446314" y="-806712"/>
            <a:ext cx="8229600" cy="1143000"/>
          </a:xfrm>
        </p:spPr>
        <p:txBody>
          <a:bodyPr/>
          <a:lstStyle/>
          <a:p>
            <a:r>
              <a:rPr lang="en-US" dirty="0" smtClean="0"/>
              <a:t>Challenge number 7</a:t>
            </a:r>
            <a:endParaRPr lang="en-US" dirty="0"/>
          </a:p>
        </p:txBody>
      </p:sp>
      <p:sp>
        <p:nvSpPr>
          <p:cNvPr id="18" name="Slide Number Placeholder 4"/>
          <p:cNvSpPr>
            <a:spLocks noGrp="1"/>
          </p:cNvSpPr>
          <p:nvPr>
            <p:ph type="sldNum" sz="quarter" idx="12"/>
          </p:nvPr>
        </p:nvSpPr>
        <p:spPr/>
        <p:txBody>
          <a:bodyPr/>
          <a:lstStyle/>
          <a:p>
            <a:pPr>
              <a:defRPr/>
            </a:pPr>
            <a:fld id="{991630E5-D2C6-4D54-9913-55C6C92AA029}" type="slidenum">
              <a:rPr lang="en-US" smtClean="0"/>
              <a:pPr>
                <a:defRPr/>
              </a:pPr>
              <a:t>14</a:t>
            </a:fld>
            <a:endParaRPr lang="en-US" dirty="0"/>
          </a:p>
        </p:txBody>
      </p:sp>
      <p:sp>
        <p:nvSpPr>
          <p:cNvPr id="19" name="5-Point Star 18"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8"/>
          <p:cNvSpPr txBox="1">
            <a:spLocks/>
          </p:cNvSpPr>
          <p:nvPr/>
        </p:nvSpPr>
        <p:spPr bwMode="auto">
          <a:xfrm>
            <a:off x="701702" y="548640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Law enforcement and emergency responders need to know what is  </a:t>
            </a:r>
            <a:br>
              <a:rPr lang="en-US" sz="2000" b="1" dirty="0" smtClean="0">
                <a:latin typeface="Arial Narrow" pitchFamily="34" charset="0"/>
              </a:rPr>
            </a:br>
            <a:r>
              <a:rPr lang="en-US" sz="2000" b="1" dirty="0" smtClean="0">
                <a:latin typeface="Arial Narrow" pitchFamily="34" charset="0"/>
              </a:rPr>
              <a:t>     happening on your jobsite</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6" name="Picture 2" descr="http://www.inspirationmessages.com/wp-content/uploads/2011/02/Police-Car-Stuck-In-Wet-Concrete.jpg" title="Picture of police car stuck in work zon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48300" y="2819401"/>
            <a:ext cx="3352800" cy="25146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strVal val="#ppt_w*0.70"/>
                                          </p:val>
                                        </p:tav>
                                        <p:tav tm="100000">
                                          <p:val>
                                            <p:strVal val="#ppt_w"/>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animEffect transition="in" filter="fad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2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2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9"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8"/>
          <p:cNvSpPr txBox="1">
            <a:spLocks/>
          </p:cNvSpPr>
          <p:nvPr/>
        </p:nvSpPr>
        <p:spPr bwMode="auto">
          <a:xfrm>
            <a:off x="516466" y="2643188"/>
            <a:ext cx="83216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Requires States to consider </a:t>
            </a:r>
            <a:br>
              <a:rPr lang="en-US" sz="2200" b="1" dirty="0" smtClean="0">
                <a:latin typeface="Arial Narrow" pitchFamily="34" charset="0"/>
              </a:rPr>
            </a:br>
            <a:r>
              <a:rPr lang="en-US" sz="2200" b="1" dirty="0" smtClean="0">
                <a:latin typeface="Arial Narrow" pitchFamily="34" charset="0"/>
              </a:rPr>
              <a:t>   road user and worker safety </a:t>
            </a:r>
            <a:br>
              <a:rPr lang="en-US" sz="2200" b="1" dirty="0" smtClean="0">
                <a:latin typeface="Arial Narrow" pitchFamily="34" charset="0"/>
              </a:rPr>
            </a:br>
            <a:r>
              <a:rPr lang="en-US" sz="2200" b="1" dirty="0" smtClean="0">
                <a:latin typeface="Arial Narrow" pitchFamily="34" charset="0"/>
              </a:rPr>
              <a:t>   by addressing:</a:t>
            </a:r>
          </a:p>
          <a:p>
            <a:pPr>
              <a:lnSpc>
                <a:spcPts val="2200"/>
              </a:lnSpc>
              <a:spcBef>
                <a:spcPct val="20000"/>
              </a:spcBef>
              <a:buFont typeface="Arial" charset="0"/>
              <a:buChar char="•"/>
            </a:pPr>
            <a:endParaRPr lang="en-US" sz="2200" b="1" dirty="0" smtClean="0">
              <a:latin typeface="Arial Narrow" pitchFamily="34" charset="0"/>
            </a:endParaRPr>
          </a:p>
          <a:p>
            <a:pPr>
              <a:lnSpc>
                <a:spcPts val="2200"/>
              </a:lnSpc>
              <a:spcBef>
                <a:spcPct val="20000"/>
              </a:spcBef>
              <a:buFont typeface="Arial" charset="0"/>
              <a:buChar char="•"/>
            </a:pPr>
            <a:endParaRPr lang="en-US" sz="2200" b="1" dirty="0" smtClean="0">
              <a:latin typeface="Arial Narrow" pitchFamily="34" charset="0"/>
            </a:endParaRPr>
          </a:p>
          <a:p>
            <a:pPr>
              <a:lnSpc>
                <a:spcPts val="2200"/>
              </a:lnSpc>
              <a:spcBef>
                <a:spcPct val="20000"/>
              </a:spcBef>
              <a:buFont typeface="Arial" charset="0"/>
              <a:buChar char="•"/>
            </a:pPr>
            <a:endParaRPr lang="en-US" sz="2200" b="1" dirty="0">
              <a:latin typeface="Arial Narrow" pitchFamily="34" charset="0"/>
            </a:endParaRPr>
          </a:p>
        </p:txBody>
      </p:sp>
      <p:grpSp>
        <p:nvGrpSpPr>
          <p:cNvPr id="8" name="Group 7" title="Picture of ARTBA Access and Egress preventing runovers and backovers in roadway construction Title"/>
          <p:cNvGrpSpPr/>
          <p:nvPr/>
        </p:nvGrpSpPr>
        <p:grpSpPr>
          <a:xfrm>
            <a:off x="381000" y="336288"/>
            <a:ext cx="8595360" cy="959112"/>
            <a:chOff x="381000" y="336288"/>
            <a:chExt cx="8595360" cy="959112"/>
          </a:xfrm>
        </p:grpSpPr>
        <p:sp>
          <p:nvSpPr>
            <p:cNvPr id="9"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0"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1"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2" name="Picture 11" descr="LOGO-ARTBA.png" title="Picture of ARTBA Access and Egres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3" name="Picture 12" descr="Logo_WZ_Safety.png" title="Picture of ARTBA Access and Egres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4" name="Subtitle 8"/>
          <p:cNvSpPr txBox="1">
            <a:spLocks/>
          </p:cNvSpPr>
          <p:nvPr/>
        </p:nvSpPr>
        <p:spPr bwMode="auto">
          <a:xfrm>
            <a:off x="517525" y="1981200"/>
            <a:ext cx="83216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Traffic Control Devices Rule - 23 CFR 630 (Subpart K)</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a:t>
            </a:r>
            <a:r>
              <a:rPr lang="en-US" sz="2200" b="1" dirty="0" smtClean="0">
                <a:latin typeface="Arial Narrow" pitchFamily="34" charset="0"/>
              </a:rPr>
              <a:t>Effective December 04, 2008</a:t>
            </a:r>
          </a:p>
          <a:p>
            <a:pPr>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Federal Regulations</a:t>
            </a:r>
            <a:endParaRPr lang="en-US" sz="2800" b="1" dirty="0">
              <a:solidFill>
                <a:schemeClr val="bg2">
                  <a:lumMod val="10000"/>
                </a:schemeClr>
              </a:solidFill>
              <a:latin typeface="Calibri" pitchFamily="34" charset="0"/>
            </a:endParaRPr>
          </a:p>
        </p:txBody>
      </p:sp>
      <p:sp>
        <p:nvSpPr>
          <p:cNvPr id="18" name="Subtitle 8"/>
          <p:cNvSpPr txBox="1">
            <a:spLocks/>
          </p:cNvSpPr>
          <p:nvPr/>
        </p:nvSpPr>
        <p:spPr bwMode="auto">
          <a:xfrm>
            <a:off x="700430" y="35544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Use of positive protection </a:t>
            </a:r>
            <a:br>
              <a:rPr lang="en-US" sz="2000" b="1" dirty="0" smtClean="0">
                <a:latin typeface="Arial Narrow" pitchFamily="34" charset="0"/>
              </a:rPr>
            </a:br>
            <a:r>
              <a:rPr lang="en-US" sz="2000" b="1" dirty="0" smtClean="0">
                <a:latin typeface="Arial Narrow" pitchFamily="34" charset="0"/>
              </a:rPr>
              <a:t>     devices to prevent intrusions</a:t>
            </a:r>
            <a:endParaRPr lang="en-US" sz="2400" b="1" dirty="0">
              <a:latin typeface="Arial Narrow" pitchFamily="34" charset="0"/>
            </a:endParaRPr>
          </a:p>
        </p:txBody>
      </p:sp>
      <p:sp>
        <p:nvSpPr>
          <p:cNvPr id="19" name="5-Point Star 18"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430424" y="-817598"/>
            <a:ext cx="8229600" cy="1143000"/>
          </a:xfrm>
        </p:spPr>
        <p:txBody>
          <a:bodyPr/>
          <a:lstStyle/>
          <a:p>
            <a:r>
              <a:rPr lang="en-US" dirty="0" smtClean="0"/>
              <a:t>Federal regulations</a:t>
            </a:r>
            <a:endParaRPr lang="en-US" dirty="0"/>
          </a:p>
        </p:txBody>
      </p:sp>
      <p:sp>
        <p:nvSpPr>
          <p:cNvPr id="25" name="Slide Number Placeholder 8"/>
          <p:cNvSpPr>
            <a:spLocks noGrp="1"/>
          </p:cNvSpPr>
          <p:nvPr>
            <p:ph type="sldNum" sz="quarter" idx="12"/>
          </p:nvPr>
        </p:nvSpPr>
        <p:spPr/>
        <p:txBody>
          <a:bodyPr/>
          <a:lstStyle/>
          <a:p>
            <a:pPr>
              <a:defRPr/>
            </a:pPr>
            <a:fld id="{B444083A-AFE9-4376-AB2D-943149CC204D}" type="slidenum">
              <a:rPr lang="en-US" smtClean="0"/>
              <a:pPr>
                <a:defRPr/>
              </a:pPr>
              <a:t>15</a:t>
            </a:fld>
            <a:endParaRPr lang="en-US" dirty="0"/>
          </a:p>
        </p:txBody>
      </p:sp>
      <p:sp>
        <p:nvSpPr>
          <p:cNvPr id="27" name="Subtitle 8"/>
          <p:cNvSpPr txBox="1">
            <a:spLocks/>
          </p:cNvSpPr>
          <p:nvPr/>
        </p:nvSpPr>
        <p:spPr bwMode="auto">
          <a:xfrm>
            <a:off x="702734" y="419100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Exposure control measures</a:t>
            </a:r>
            <a:endParaRPr lang="en-US" sz="2400" b="1" dirty="0">
              <a:latin typeface="Arial Narrow" pitchFamily="34" charset="0"/>
            </a:endParaRPr>
          </a:p>
        </p:txBody>
      </p:sp>
      <p:sp>
        <p:nvSpPr>
          <p:cNvPr id="28" name="Subtitle 8"/>
          <p:cNvSpPr txBox="1">
            <a:spLocks/>
          </p:cNvSpPr>
          <p:nvPr/>
        </p:nvSpPr>
        <p:spPr bwMode="auto">
          <a:xfrm>
            <a:off x="702734" y="45450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Other traffic control measures </a:t>
            </a:r>
            <a:br>
              <a:rPr lang="en-US" sz="2000" b="1" dirty="0" smtClean="0">
                <a:latin typeface="Arial Narrow" pitchFamily="34" charset="0"/>
              </a:rPr>
            </a:br>
            <a:r>
              <a:rPr lang="en-US" sz="2000" b="1" dirty="0" smtClean="0">
                <a:latin typeface="Arial Narrow" pitchFamily="34" charset="0"/>
              </a:rPr>
              <a:t>     to minimize crashes</a:t>
            </a:r>
            <a:endParaRPr lang="en-US" sz="2400" b="1" dirty="0">
              <a:latin typeface="Arial Narrow" pitchFamily="34" charset="0"/>
            </a:endParaRPr>
          </a:p>
        </p:txBody>
      </p:sp>
      <p:sp>
        <p:nvSpPr>
          <p:cNvPr id="30" name="Subtitle 8"/>
          <p:cNvSpPr txBox="1">
            <a:spLocks/>
          </p:cNvSpPr>
          <p:nvPr/>
        </p:nvSpPr>
        <p:spPr bwMode="auto">
          <a:xfrm>
            <a:off x="700430" y="51546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100" b="1" dirty="0" smtClean="0">
                <a:solidFill>
                  <a:srgbClr val="C00000"/>
                </a:solidFill>
                <a:latin typeface="Arial Narrow" pitchFamily="34" charset="0"/>
              </a:rPr>
              <a:t>Safe entry/exit of work vehicles/</a:t>
            </a:r>
            <a:br>
              <a:rPr lang="en-US" sz="2100" b="1" dirty="0" smtClean="0">
                <a:solidFill>
                  <a:srgbClr val="C00000"/>
                </a:solidFill>
                <a:latin typeface="Arial Narrow" pitchFamily="34" charset="0"/>
              </a:rPr>
            </a:br>
            <a:r>
              <a:rPr lang="en-US" sz="2100" b="1" dirty="0" smtClean="0">
                <a:solidFill>
                  <a:srgbClr val="C00000"/>
                </a:solidFill>
                <a:latin typeface="Arial Narrow" pitchFamily="34" charset="0"/>
              </a:rPr>
              <a:t>     equipment from the travel lanes</a:t>
            </a:r>
            <a:endParaRPr lang="en-US" sz="2100" b="1" dirty="0">
              <a:solidFill>
                <a:srgbClr val="C00000"/>
              </a:solidFill>
              <a:latin typeface="Arial Narrow" pitchFamily="34" charset="0"/>
            </a:endParaRPr>
          </a:p>
        </p:txBody>
      </p:sp>
      <p:pic>
        <p:nvPicPr>
          <p:cNvPr id="1026" name="Picture 2" title="Picture of federal regist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04447" y="2486171"/>
            <a:ext cx="3036571" cy="3459187"/>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15" grpId="0"/>
      <p:bldP spid="18" grpId="0"/>
      <p:bldP spid="19" grpId="0" animBg="1"/>
      <p:bldP spid="27" grpId="0"/>
      <p:bldP spid="28"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Access and Egress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Access and Egress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Access and Egress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Discussion</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and</a:t>
            </a: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
            </a:r>
            <a:b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Questions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484414" y="-806712"/>
            <a:ext cx="8229600" cy="1143000"/>
          </a:xfrm>
        </p:spPr>
        <p:txBody>
          <a:bodyPr/>
          <a:lstStyle/>
          <a:p>
            <a:r>
              <a:rPr lang="en-US" dirty="0" smtClean="0"/>
              <a:t>Discussion and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8"/>
          <p:cNvSpPr txBox="1">
            <a:spLocks/>
          </p:cNvSpPr>
          <p:nvPr/>
        </p:nvSpPr>
        <p:spPr>
          <a:xfrm>
            <a:off x="609600" y="681697"/>
            <a:ext cx="8001000" cy="4114800"/>
          </a:xfrm>
          <a:prstGeom prst="rect">
            <a:avLst/>
          </a:prstGeom>
        </p:spPr>
        <p:txBody>
          <a:bodyPr>
            <a:normAutofit fontScale="25000" lnSpcReduction="20000"/>
          </a:bodyPr>
          <a:lstStyle/>
          <a:p>
            <a:pPr algn="ctr" fontAlgn="auto">
              <a:lnSpc>
                <a:spcPct val="120000"/>
              </a:lnSpc>
              <a:spcBef>
                <a:spcPct val="20000"/>
              </a:spcBef>
              <a:spcAft>
                <a:spcPts val="0"/>
              </a:spcAft>
              <a:defRPr/>
            </a:pPr>
            <a:r>
              <a:rPr lang="en-US" sz="9600" b="1" dirty="0" smtClean="0">
                <a:latin typeface="Arial Narrow" pitchFamily="34" charset="0"/>
              </a:rPr>
              <a:t> </a:t>
            </a:r>
            <a:r>
              <a:rPr lang="en-US" sz="8800" b="1" dirty="0" smtClean="0">
                <a:solidFill>
                  <a:schemeClr val="tx1">
                    <a:lumMod val="75000"/>
                    <a:lumOff val="25000"/>
                  </a:schemeClr>
                </a:solidFill>
                <a:latin typeface="Arial Narrow" pitchFamily="34" charset="0"/>
              </a:rPr>
              <a:t>This material was produced under the grant </a:t>
            </a:r>
            <a:r>
              <a:rPr lang="en-US" sz="8800" b="1" dirty="0" smtClean="0">
                <a:latin typeface="Arial Narrow" panose="020B0606020202030204" pitchFamily="34" charset="0"/>
              </a:rPr>
              <a:t>SH-24861-SH3</a:t>
            </a:r>
            <a:r>
              <a:rPr lang="en-US" sz="8800" b="1" dirty="0" smtClean="0">
                <a:solidFill>
                  <a:schemeClr val="tx1">
                    <a:lumMod val="75000"/>
                    <a:lumOff val="25000"/>
                  </a:schemeClr>
                </a:solidFill>
                <a:latin typeface="Arial Narrow" pitchFamily="34" charset="0"/>
              </a:rPr>
              <a:t> from the Occupational Safety and Health Administration, U.S. Department of Labor. </a:t>
            </a:r>
            <a:r>
              <a:rPr lang="en-US" sz="8800" b="1" dirty="0">
                <a:solidFill>
                  <a:schemeClr val="tx1">
                    <a:lumMod val="75000"/>
                    <a:lumOff val="25000"/>
                  </a:schemeClr>
                </a:solidFill>
                <a:latin typeface="Arial Narrow" pitchFamily="34" charset="0"/>
              </a:rPr>
              <a:t>It does not necessarily reflect the views or policies of the U.S. Department of </a:t>
            </a:r>
            <a:r>
              <a:rPr lang="en-US" sz="8800" b="1" dirty="0" smtClean="0">
                <a:solidFill>
                  <a:schemeClr val="tx1">
                    <a:lumMod val="75000"/>
                    <a:lumOff val="25000"/>
                  </a:schemeClr>
                </a:solidFill>
                <a:latin typeface="Arial Narrow" pitchFamily="34" charset="0"/>
              </a:rPr>
              <a:t>Labor, </a:t>
            </a:r>
            <a:r>
              <a:rPr lang="en-US" sz="8800" b="1" dirty="0">
                <a:solidFill>
                  <a:schemeClr val="tx1">
                    <a:lumMod val="75000"/>
                    <a:lumOff val="25000"/>
                  </a:schemeClr>
                </a:solidFill>
                <a:latin typeface="Arial Narrow" pitchFamily="34" charset="0"/>
              </a:rPr>
              <a:t>nor does mention of trade names, commercial products, or organizations imply endorsement by the U.S. </a:t>
            </a:r>
            <a:r>
              <a:rPr lang="en-US" sz="8800" b="1" dirty="0" smtClean="0">
                <a:solidFill>
                  <a:schemeClr val="tx1">
                    <a:lumMod val="75000"/>
                    <a:lumOff val="25000"/>
                  </a:schemeClr>
                </a:solidFill>
                <a:latin typeface="Arial Narrow" pitchFamily="34" charset="0"/>
              </a:rPr>
              <a:t>Government.</a:t>
            </a:r>
          </a:p>
          <a:p>
            <a:pPr algn="ctr" fontAlgn="auto">
              <a:lnSpc>
                <a:spcPct val="120000"/>
              </a:lnSpc>
              <a:spcBef>
                <a:spcPct val="20000"/>
              </a:spcBef>
              <a:spcAft>
                <a:spcPts val="0"/>
              </a:spcAft>
              <a:defRPr/>
            </a:pPr>
            <a:endParaRPr lang="en-US" sz="11200" b="1" dirty="0" smtClean="0">
              <a:solidFill>
                <a:srgbClr val="002060"/>
              </a:solidFill>
              <a:latin typeface="Arial Narrow" pitchFamily="34" charset="0"/>
            </a:endParaRPr>
          </a:p>
          <a:p>
            <a:pPr algn="ctr" fontAlgn="auto">
              <a:lnSpc>
                <a:spcPct val="120000"/>
              </a:lnSpc>
              <a:spcBef>
                <a:spcPct val="20000"/>
              </a:spcBef>
              <a:spcAft>
                <a:spcPts val="0"/>
              </a:spcAft>
              <a:defRPr/>
            </a:pPr>
            <a:endParaRPr lang="en-US" sz="8800" b="1" dirty="0" smtClean="0">
              <a:solidFill>
                <a:srgbClr val="002060"/>
              </a:solidFill>
              <a:latin typeface="Arial Narrow" pitchFamily="34" charset="0"/>
            </a:endParaRPr>
          </a:p>
          <a:p>
            <a:pPr algn="ctr" fontAlgn="auto">
              <a:lnSpc>
                <a:spcPct val="120000"/>
              </a:lnSpc>
              <a:spcBef>
                <a:spcPct val="20000"/>
              </a:spcBef>
              <a:spcAft>
                <a:spcPts val="0"/>
              </a:spcAft>
              <a:defRPr/>
            </a:pPr>
            <a:endParaRPr lang="en-US" sz="8800" b="1" dirty="0" smtClean="0">
              <a:solidFill>
                <a:srgbClr val="002060"/>
              </a:solidFill>
              <a:latin typeface="Arial Narrow" pitchFamily="34" charset="0"/>
            </a:endParaRPr>
          </a:p>
          <a:p>
            <a:pPr algn="ctr" fontAlgn="auto">
              <a:lnSpc>
                <a:spcPct val="120000"/>
              </a:lnSpc>
              <a:spcBef>
                <a:spcPct val="20000"/>
              </a:spcBef>
              <a:spcAft>
                <a:spcPts val="0"/>
              </a:spcAft>
              <a:defRPr/>
            </a:pPr>
            <a:r>
              <a:rPr lang="en-US" sz="8800" b="1" dirty="0" smtClean="0">
                <a:solidFill>
                  <a:srgbClr val="002060"/>
                </a:solidFill>
                <a:latin typeface="Arial Narrow" pitchFamily="34" charset="0"/>
              </a:rPr>
              <a:t/>
            </a:r>
            <a:br>
              <a:rPr lang="en-US" sz="8800" b="1" dirty="0" smtClean="0">
                <a:solidFill>
                  <a:srgbClr val="002060"/>
                </a:solidFill>
                <a:latin typeface="Arial Narrow" pitchFamily="34" charset="0"/>
              </a:rPr>
            </a:br>
            <a:r>
              <a:rPr lang="en-US" sz="9600" b="1" dirty="0" smtClean="0">
                <a:solidFill>
                  <a:schemeClr val="tx1">
                    <a:lumMod val="75000"/>
                    <a:lumOff val="25000"/>
                  </a:schemeClr>
                </a:solidFill>
                <a:latin typeface="Arial Narrow" pitchFamily="34" charset="0"/>
              </a:rPr>
              <a:t> </a:t>
            </a:r>
          </a:p>
          <a:p>
            <a:pPr algn="ctr" fontAlgn="auto">
              <a:lnSpc>
                <a:spcPct val="120000"/>
              </a:lnSpc>
              <a:spcBef>
                <a:spcPct val="20000"/>
              </a:spcBef>
              <a:spcAft>
                <a:spcPts val="0"/>
              </a:spcAft>
              <a:defRPr/>
            </a:pPr>
            <a:endParaRPr lang="en-US" sz="9600" b="1" dirty="0" smtClean="0">
              <a:solidFill>
                <a:schemeClr val="tx1">
                  <a:lumMod val="75000"/>
                  <a:lumOff val="25000"/>
                </a:schemeClr>
              </a:solidFill>
              <a:latin typeface="Arial Narrow" pitchFamily="34" charset="0"/>
            </a:endParaRPr>
          </a:p>
          <a:p>
            <a:pPr fontAlgn="auto">
              <a:lnSpc>
                <a:spcPct val="120000"/>
              </a:lnSpc>
              <a:spcBef>
                <a:spcPct val="20000"/>
              </a:spcBef>
              <a:spcAft>
                <a:spcPts val="0"/>
              </a:spcAft>
              <a:defRPr/>
            </a:pPr>
            <a:r>
              <a:rPr lang="en-US" sz="9600" b="1" dirty="0" smtClean="0">
                <a:solidFill>
                  <a:schemeClr val="tx1">
                    <a:lumMod val="75000"/>
                    <a:lumOff val="25000"/>
                  </a:schemeClr>
                </a:solidFill>
                <a:latin typeface="Arial Narrow" pitchFamily="34" charset="0"/>
              </a:rPr>
              <a:t>Additional assistance came from </a:t>
            </a:r>
            <a:r>
              <a:rPr lang="en-US" sz="9600" b="1" dirty="0">
                <a:solidFill>
                  <a:schemeClr val="tx1">
                    <a:lumMod val="75000"/>
                    <a:lumOff val="25000"/>
                  </a:schemeClr>
                </a:solidFill>
                <a:latin typeface="Arial Narrow" pitchFamily="34" charset="0"/>
              </a:rPr>
              <a:t>contract 212-2009-M-32109 from the National Institute for Occupational Safety and Health</a:t>
            </a:r>
            <a:r>
              <a:rPr lang="en-US" sz="9600" b="1" dirty="0" smtClean="0">
                <a:solidFill>
                  <a:schemeClr val="tx1">
                    <a:lumMod val="75000"/>
                    <a:lumOff val="25000"/>
                  </a:schemeClr>
                </a:solidFill>
                <a:latin typeface="Arial Narrow" pitchFamily="34" charset="0"/>
              </a:rPr>
              <a:t>.  </a:t>
            </a:r>
          </a:p>
          <a:p>
            <a:pPr algn="ctr" fontAlgn="auto">
              <a:lnSpc>
                <a:spcPct val="120000"/>
              </a:lnSpc>
              <a:spcBef>
                <a:spcPct val="20000"/>
              </a:spcBef>
              <a:spcAft>
                <a:spcPts val="0"/>
              </a:spcAft>
              <a:defRPr/>
            </a:pPr>
            <a:r>
              <a:rPr lang="en-US" sz="8000" b="1" dirty="0" smtClean="0">
                <a:solidFill>
                  <a:schemeClr val="tx1">
                    <a:lumMod val="75000"/>
                    <a:lumOff val="25000"/>
                  </a:schemeClr>
                </a:solidFill>
                <a:latin typeface="Arial Narrow" pitchFamily="34" charset="0"/>
              </a:rPr>
              <a:t>Contact ARTBA for information about Student Handbooks.</a:t>
            </a:r>
          </a:p>
          <a:p>
            <a:pPr fontAlgn="auto">
              <a:lnSpc>
                <a:spcPct val="120000"/>
              </a:lnSpc>
              <a:spcBef>
                <a:spcPct val="20000"/>
              </a:spcBef>
              <a:spcAft>
                <a:spcPts val="0"/>
              </a:spcAft>
              <a:defRPr/>
            </a:pPr>
            <a:endParaRPr lang="en-US" sz="9600" b="1" dirty="0">
              <a:solidFill>
                <a:schemeClr val="tx1">
                  <a:lumMod val="75000"/>
                  <a:lumOff val="25000"/>
                </a:schemeClr>
              </a:solidFill>
              <a:latin typeface="Arial Narrow" pitchFamily="34" charset="0"/>
            </a:endParaRPr>
          </a:p>
          <a:p>
            <a:pPr algn="ctr" fontAlgn="auto">
              <a:lnSpc>
                <a:spcPct val="120000"/>
              </a:lnSpc>
              <a:spcBef>
                <a:spcPct val="20000"/>
              </a:spcBef>
              <a:spcAft>
                <a:spcPts val="0"/>
              </a:spcAft>
              <a:defRPr/>
            </a:pPr>
            <a:endParaRPr lang="en-US" sz="9600" b="1" dirty="0" smtClean="0">
              <a:solidFill>
                <a:schemeClr val="tx1">
                  <a:lumMod val="75000"/>
                  <a:lumOff val="25000"/>
                </a:schemeClr>
              </a:solidFill>
              <a:latin typeface="Arial Narrow" pitchFamily="34" charset="0"/>
            </a:endParaRPr>
          </a:p>
          <a:p>
            <a:pPr fontAlgn="auto">
              <a:lnSpc>
                <a:spcPct val="120000"/>
              </a:lnSpc>
              <a:spcBef>
                <a:spcPts val="0"/>
              </a:spcBef>
              <a:spcAft>
                <a:spcPts val="0"/>
              </a:spcAft>
              <a:defRPr/>
            </a:pPr>
            <a:r>
              <a:rPr lang="en-US" sz="9600" b="1" dirty="0" smtClean="0">
                <a:solidFill>
                  <a:schemeClr val="tx1">
                    <a:lumMod val="75000"/>
                    <a:lumOff val="25000"/>
                  </a:schemeClr>
                </a:solidFill>
                <a:latin typeface="Arial Narrow" pitchFamily="34" charset="0"/>
              </a:rPr>
              <a:t>                                                      </a:t>
            </a:r>
            <a:endParaRPr lang="en-US" sz="8800" b="1" dirty="0">
              <a:solidFill>
                <a:schemeClr val="tx1">
                  <a:lumMod val="75000"/>
                  <a:lumOff val="25000"/>
                </a:schemeClr>
              </a:solidFill>
              <a:latin typeface="Arial Narrow" pitchFamily="34" charset="0"/>
            </a:endParaRPr>
          </a:p>
        </p:txBody>
      </p:sp>
      <p:sp>
        <p:nvSpPr>
          <p:cNvPr id="12" name="Title 11" hidden="1"/>
          <p:cNvSpPr>
            <a:spLocks noGrp="1"/>
          </p:cNvSpPr>
          <p:nvPr>
            <p:ph type="title"/>
          </p:nvPr>
        </p:nvSpPr>
        <p:spPr>
          <a:xfrm>
            <a:off x="495300" y="-423203"/>
            <a:ext cx="8229600" cy="1143000"/>
          </a:xfrm>
        </p:spPr>
        <p:txBody>
          <a:bodyPr/>
          <a:lstStyle/>
          <a:p>
            <a:r>
              <a:rPr lang="en-US" dirty="0" smtClean="0"/>
              <a:t>ARTBA Disclaimer</a:t>
            </a:r>
            <a:endParaRPr lang="en-US" dirty="0"/>
          </a:p>
        </p:txBody>
      </p:sp>
      <p:sp>
        <p:nvSpPr>
          <p:cNvPr id="8" name="Slide Number Placeholder 4"/>
          <p:cNvSpPr>
            <a:spLocks noGrp="1"/>
          </p:cNvSpPr>
          <p:nvPr>
            <p:ph type="sldNum" sz="quarter" idx="12"/>
          </p:nvPr>
        </p:nvSpPr>
        <p:spPr/>
        <p:txBody>
          <a:bodyPr/>
          <a:lstStyle/>
          <a:p>
            <a:pPr>
              <a:defRPr/>
            </a:pPr>
            <a:fld id="{991630E5-D2C6-4D54-9913-55C6C92AA029}" type="slidenum">
              <a:rPr lang="en-US" smtClean="0"/>
              <a:pPr>
                <a:defRPr/>
              </a:pPr>
              <a:t>2</a:t>
            </a:fld>
            <a:endParaRPr lang="en-US" dirty="0"/>
          </a:p>
        </p:txBody>
      </p:sp>
      <p:sp>
        <p:nvSpPr>
          <p:cNvPr id="9" name="5-Point Star 8"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ARTBA.png" title="Picture of ARTBA logo"/>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1323" y="3124200"/>
            <a:ext cx="3273263" cy="1270026"/>
          </a:xfrm>
          <a:prstGeom prst="rect">
            <a:avLst/>
          </a:prstGeom>
          <a:effectLst>
            <a:outerShdw blurRad="50800" dist="38100" dir="2700000" algn="tl" rotWithShape="0">
              <a:prstClr val="black">
                <a:alpha val="40000"/>
              </a:prstClr>
            </a:outerShdw>
          </a:effectLst>
        </p:spPr>
      </p:pic>
      <p:sp>
        <p:nvSpPr>
          <p:cNvPr id="11" name="Subtitle 8"/>
          <p:cNvSpPr txBox="1">
            <a:spLocks/>
          </p:cNvSpPr>
          <p:nvPr/>
        </p:nvSpPr>
        <p:spPr bwMode="auto">
          <a:xfrm>
            <a:off x="4126353" y="3178712"/>
            <a:ext cx="4532582" cy="1295400"/>
          </a:xfrm>
          <a:prstGeom prst="rect">
            <a:avLst/>
          </a:prstGeom>
          <a:noFill/>
          <a:ln w="9525">
            <a:noFill/>
            <a:miter lim="800000"/>
            <a:headEnd/>
            <a:tailEnd/>
          </a:ln>
        </p:spPr>
        <p:txBody>
          <a:bodyPr/>
          <a:lstStyle/>
          <a:p>
            <a:pPr>
              <a:lnSpc>
                <a:spcPts val="3400"/>
              </a:lnSpc>
            </a:pPr>
            <a:r>
              <a:rPr lang="en-US" sz="3200" b="1" i="1" dirty="0" smtClean="0">
                <a:solidFill>
                  <a:srgbClr val="002060"/>
                </a:solidFill>
                <a:latin typeface="Helvetica Condensed" pitchFamily="34" charset="0"/>
              </a:rPr>
              <a:t>American Road &amp; </a:t>
            </a:r>
            <a:br>
              <a:rPr lang="en-US" sz="3200" b="1" i="1" dirty="0" smtClean="0">
                <a:solidFill>
                  <a:srgbClr val="002060"/>
                </a:solidFill>
                <a:latin typeface="Helvetica Condensed" pitchFamily="34" charset="0"/>
              </a:rPr>
            </a:br>
            <a:r>
              <a:rPr lang="en-US" sz="3200" b="1" i="1" dirty="0" smtClean="0">
                <a:solidFill>
                  <a:srgbClr val="002060"/>
                </a:solidFill>
                <a:latin typeface="Helvetica Condensed" pitchFamily="34" charset="0"/>
              </a:rPr>
              <a:t>Transportation Builders Association</a:t>
            </a:r>
            <a:endParaRPr lang="en-US" sz="3200" b="1" i="1" dirty="0">
              <a:solidFill>
                <a:srgbClr val="002060"/>
              </a:solidFill>
              <a:latin typeface="Helvetica Condens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Access and Egress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Access and Egress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Access and Egress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Why control of access and egress is so important</a:t>
            </a:r>
          </a:p>
          <a:p>
            <a:pPr marL="0" lvl="1">
              <a:lnSpc>
                <a:spcPts val="2200"/>
              </a:lnSpc>
              <a:spcBef>
                <a:spcPct val="20000"/>
              </a:spcBef>
              <a:buFont typeface="Arial" charset="0"/>
              <a:buChar char="•"/>
            </a:pP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the end of this module, you will know</a:t>
            </a:r>
          </a:p>
        </p:txBody>
      </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516466" y="248549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Challenges in access and egress</a:t>
            </a:r>
          </a:p>
          <a:p>
            <a:pPr marL="0" lvl="1">
              <a:lnSpc>
                <a:spcPts val="2200"/>
              </a:lnSpc>
              <a:spcBef>
                <a:spcPct val="20000"/>
              </a:spcBef>
              <a:buFont typeface="Arial" charset="0"/>
              <a:buChar char="•"/>
            </a:pPr>
            <a:endParaRPr lang="en-US" sz="2200" b="1" dirty="0">
              <a:latin typeface="Arial Narrow" pitchFamily="34" charset="0"/>
            </a:endParaRPr>
          </a:p>
        </p:txBody>
      </p:sp>
      <p:sp>
        <p:nvSpPr>
          <p:cNvPr id="13" name="Subtitle 8"/>
          <p:cNvSpPr txBox="1">
            <a:spLocks/>
          </p:cNvSpPr>
          <p:nvPr/>
        </p:nvSpPr>
        <p:spPr bwMode="auto">
          <a:xfrm>
            <a:off x="509055" y="2991906"/>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How the ITCP addresses each challenge</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507996" y="3532187"/>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How FHWA Subpart K impacts </a:t>
            </a:r>
            <a:br>
              <a:rPr lang="en-US" sz="2200" b="1" dirty="0" smtClean="0">
                <a:latin typeface="Arial Narrow" pitchFamily="34" charset="0"/>
              </a:rPr>
            </a:br>
            <a:r>
              <a:rPr lang="en-US" sz="2200" b="1" dirty="0" smtClean="0">
                <a:latin typeface="Arial Narrow" pitchFamily="34" charset="0"/>
              </a:rPr>
              <a:t>  access and egress</a:t>
            </a:r>
          </a:p>
          <a:p>
            <a:pPr marL="0" lvl="1">
              <a:lnSpc>
                <a:spcPts val="2200"/>
              </a:lnSpc>
              <a:spcBef>
                <a:spcPct val="20000"/>
              </a:spcBef>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7" name="Title 16" hidden="1"/>
          <p:cNvSpPr>
            <a:spLocks noGrp="1"/>
          </p:cNvSpPr>
          <p:nvPr>
            <p:ph type="title"/>
          </p:nvPr>
        </p:nvSpPr>
        <p:spPr>
          <a:xfrm>
            <a:off x="433387" y="-458266"/>
            <a:ext cx="8229600" cy="1143000"/>
          </a:xfrm>
        </p:spPr>
        <p:txBody>
          <a:bodyPr/>
          <a:lstStyle/>
          <a:p>
            <a:r>
              <a:rPr lang="en-US" dirty="0" smtClean="0"/>
              <a:t>Course goals</a:t>
            </a:r>
            <a:endParaRPr lang="en-US" dirty="0"/>
          </a:p>
        </p:txBody>
      </p:sp>
      <p:sp>
        <p:nvSpPr>
          <p:cNvPr id="15" name="Slide Number Placeholder 4"/>
          <p:cNvSpPr>
            <a:spLocks noGrp="1"/>
          </p:cNvSpPr>
          <p:nvPr>
            <p:ph type="sldNum" sz="quarter" idx="12"/>
          </p:nvPr>
        </p:nvSpPr>
        <p:spPr/>
        <p:txBody>
          <a:bodyPr/>
          <a:lstStyle/>
          <a:p>
            <a:pPr>
              <a:defRPr/>
            </a:pPr>
            <a:fld id="{991630E5-D2C6-4D54-9913-55C6C92AA029}" type="slidenum">
              <a:rPr lang="en-US" smtClean="0"/>
              <a:pPr>
                <a:defRPr/>
              </a:pPr>
              <a:t>3</a:t>
            </a:fld>
            <a:endParaRPr lang="en-US" dirty="0"/>
          </a:p>
        </p:txBody>
      </p:sp>
      <p:sp>
        <p:nvSpPr>
          <p:cNvPr id="16" name="Subtitle 8"/>
          <p:cNvSpPr txBox="1">
            <a:spLocks/>
          </p:cNvSpPr>
          <p:nvPr/>
        </p:nvSpPr>
        <p:spPr bwMode="auto">
          <a:xfrm>
            <a:off x="451512" y="5914171"/>
            <a:ext cx="8077200" cy="486629"/>
          </a:xfrm>
          <a:prstGeom prst="rect">
            <a:avLst/>
          </a:prstGeom>
          <a:noFill/>
          <a:ln w="9525">
            <a:noFill/>
            <a:miter lim="800000"/>
            <a:headEnd/>
            <a:tailEnd/>
          </a:ln>
        </p:spPr>
        <p:txBody>
          <a:bodyPr/>
          <a:lstStyle/>
          <a:p>
            <a:pPr algn="ctr">
              <a:lnSpc>
                <a:spcPts val="2200"/>
              </a:lnSpc>
              <a:spcBef>
                <a:spcPct val="20000"/>
              </a:spcBef>
            </a:pPr>
            <a:r>
              <a:rPr lang="en-US" sz="2200" b="1" dirty="0" smtClean="0">
                <a:solidFill>
                  <a:srgbClr val="C00000"/>
                </a:solidFill>
                <a:latin typeface="Calibri" pitchFamily="34" charset="0"/>
              </a:rPr>
              <a:t>Access and egress are a critical aspect of a well-planned ITCP.</a:t>
            </a:r>
          </a:p>
          <a:p>
            <a:pPr algn="ctr">
              <a:lnSpc>
                <a:spcPts val="2200"/>
              </a:lnSpc>
              <a:spcBef>
                <a:spcPct val="20000"/>
              </a:spcBef>
            </a:pPr>
            <a:endParaRPr lang="en-US" sz="2200" b="1" dirty="0" smtClean="0">
              <a:solidFill>
                <a:srgbClr val="C00000"/>
              </a:solidFill>
              <a:latin typeface="Calibri" pitchFamily="34" charset="0"/>
            </a:endParaRPr>
          </a:p>
          <a:p>
            <a:pPr algn="ctr">
              <a:lnSpc>
                <a:spcPts val="2200"/>
              </a:lnSpc>
              <a:spcBef>
                <a:spcPct val="20000"/>
              </a:spcBef>
            </a:pPr>
            <a:r>
              <a:rPr lang="en-US" sz="2200" b="1" dirty="0" smtClean="0">
                <a:solidFill>
                  <a:srgbClr val="C00000"/>
                </a:solidFill>
                <a:latin typeface="Calibri" pitchFamily="34" charset="0"/>
              </a:rPr>
              <a:t> </a:t>
            </a:r>
          </a:p>
        </p:txBody>
      </p:sp>
      <p:pic>
        <p:nvPicPr>
          <p:cNvPr id="18" name="Picture 17" descr="TruckFollowAccessPPT.png" title="Picture of access and egress are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2438400"/>
            <a:ext cx="4008852" cy="3200400"/>
          </a:xfrm>
          <a:prstGeom prst="rect">
            <a:avLst/>
          </a:prstGeom>
          <a:ln>
            <a:solidFill>
              <a:schemeClr val="tx1"/>
            </a:solidFill>
          </a:ln>
          <a:effectLst>
            <a:outerShdw blurRad="50800" dist="76200" dir="2700000" algn="tl" rotWithShape="0">
              <a:prstClr val="black">
                <a:alpha val="40000"/>
              </a:prstClr>
            </a:outerShdw>
          </a:effectLst>
        </p:spPr>
      </p:pic>
      <p:pic>
        <p:nvPicPr>
          <p:cNvPr id="19" name="Picture 18" descr="Egress-Truck.png" title="Picture of work truck in access and egress are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8066" y="2438399"/>
            <a:ext cx="3299184" cy="2819401"/>
          </a:xfrm>
          <a:prstGeom prst="rect">
            <a:avLst/>
          </a:prstGeom>
          <a:ln>
            <a:solidFill>
              <a:schemeClr val="tx1"/>
            </a:solidFill>
          </a:ln>
          <a:effectLst>
            <a:outerShdw blurRad="50800" dist="76200" dir="2700000" algn="tl" rotWithShape="0">
              <a:prstClr val="black">
                <a:alpha val="40000"/>
              </a:prstClr>
            </a:outerShdw>
          </a:effectLst>
        </p:spPr>
      </p:pic>
      <p:pic>
        <p:nvPicPr>
          <p:cNvPr id="20" name="Picture 2" title="Picture of workers looking at ITC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62600" y="2438400"/>
            <a:ext cx="2895600" cy="2729796"/>
          </a:xfrm>
          <a:prstGeom prst="rect">
            <a:avLst/>
          </a:prstGeom>
          <a:ln w="12700">
            <a:solidFill>
              <a:schemeClr val="tx1"/>
            </a:solidFill>
          </a:ln>
          <a:effectLst>
            <a:outerShdw blurRad="292100" dist="139700" dir="2700000" algn="tl" rotWithShape="0">
              <a:srgbClr val="333333">
                <a:alpha val="65000"/>
              </a:srgbClr>
            </a:outerShdw>
          </a:effectLst>
        </p:spPr>
      </p:pic>
      <p:pic>
        <p:nvPicPr>
          <p:cNvPr id="22" name="Picture 21" descr="FOF_RSP_Work_Zone_Access_Egress_Graphic.png" title="Picture of guidelines on work zone access and egress book"/>
          <p:cNvPicPr>
            <a:picLocks noChangeAspect="1"/>
          </p:cNvPicPr>
          <p:nvPr/>
        </p:nvPicPr>
        <p:blipFill>
          <a:blip r:embed="rId7"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rot="1020000">
            <a:off x="4880157" y="1897235"/>
            <a:ext cx="3233460" cy="41549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P900400472.png" title="Picture of high traffic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9900" y="2743200"/>
            <a:ext cx="4445000" cy="3581400"/>
          </a:xfrm>
          <a:prstGeom prst="rect">
            <a:avLst/>
          </a:prstGeom>
          <a:ln>
            <a:solidFill>
              <a:schemeClr val="tx1"/>
            </a:solidFill>
          </a:ln>
          <a:effectLst>
            <a:outerShdw blurRad="50800" dist="76200" dir="2700000" algn="tl" rotWithShape="0">
              <a:prstClr val="black">
                <a:alpha val="40000"/>
              </a:prstClr>
            </a:outerShdw>
          </a:effectLst>
        </p:spPr>
      </p:pic>
      <p:pic>
        <p:nvPicPr>
          <p:cNvPr id="21" name="Picture 20" descr="628x471.png" title="Picture of a speed lim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2743200"/>
            <a:ext cx="4457700" cy="3581400"/>
          </a:xfrm>
          <a:prstGeom prst="rect">
            <a:avLst/>
          </a:prstGeom>
          <a:ln>
            <a:solidFill>
              <a:schemeClr val="tx1"/>
            </a:solidFill>
          </a:ln>
          <a:effectLst>
            <a:outerShdw blurRad="50800" dist="76200" dir="2700000" algn="tl" rotWithShape="0">
              <a:prstClr val="black">
                <a:alpha val="40000"/>
              </a:prstClr>
            </a:outerShdw>
          </a:effectLst>
        </p:spPr>
      </p:pic>
      <p:pic>
        <p:nvPicPr>
          <p:cNvPr id="22" name="Picture 21" descr="EgressSign_70038_Sharper-LetteringCMYK.png" title="Picture of construction vehicles only sig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200" y="2742007"/>
            <a:ext cx="4457700" cy="3552444"/>
          </a:xfrm>
          <a:prstGeom prst="rect">
            <a:avLst/>
          </a:prstGeom>
          <a:ln>
            <a:solidFill>
              <a:schemeClr val="tx1"/>
            </a:solidFill>
          </a:ln>
          <a:effectLst>
            <a:outerShdw blurRad="50800" dist="76200" dir="2700000" algn="tl" rotWithShape="0">
              <a:prstClr val="black">
                <a:alpha val="40000"/>
              </a:prstClr>
            </a:outerShdw>
          </a:effectLst>
        </p:spPr>
      </p:pic>
      <p:pic>
        <p:nvPicPr>
          <p:cNvPr id="23" name="Picture 22" descr="TruckQueque.png" title="Picture of work trucks  in access and egress are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67200" y="2743200"/>
            <a:ext cx="4457700" cy="3581400"/>
          </a:xfrm>
          <a:prstGeom prst="rect">
            <a:avLst/>
          </a:prstGeom>
          <a:ln>
            <a:solidFill>
              <a:schemeClr val="tx1"/>
            </a:solidFill>
          </a:ln>
          <a:effectLst>
            <a:outerShdw blurRad="50800" dist="76200" dir="2700000" algn="tl" rotWithShape="0">
              <a:prstClr val="black">
                <a:alpha val="40000"/>
              </a:prstClr>
            </a:outerShdw>
          </a:effectLst>
        </p:spPr>
      </p:pic>
      <p:pic>
        <p:nvPicPr>
          <p:cNvPr id="24" name="Picture 23" descr="cover.png" title="Picture of on foot workers in access and egress area"/>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267200" y="2743199"/>
            <a:ext cx="4457700" cy="3594717"/>
          </a:xfrm>
          <a:prstGeom prst="rect">
            <a:avLst/>
          </a:prstGeom>
          <a:ln>
            <a:solidFill>
              <a:schemeClr val="tx1"/>
            </a:solidFill>
          </a:ln>
          <a:effectLst>
            <a:outerShdw blurRad="50800" dist="76200" dir="2700000" algn="tl" rotWithShape="0">
              <a:prstClr val="black">
                <a:alpha val="40000"/>
              </a:prstClr>
            </a:outerShdw>
          </a:effectLst>
        </p:spPr>
      </p:pic>
      <p:pic>
        <p:nvPicPr>
          <p:cNvPr id="33" name="Picture 32" descr="road-construction-JD-and-BOWMAN.png" title="Picture of access and egress work zon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267200" y="2743200"/>
            <a:ext cx="4433832" cy="3552825"/>
          </a:xfrm>
          <a:prstGeom prst="rect">
            <a:avLst/>
          </a:prstGeom>
          <a:ln>
            <a:solidFill>
              <a:schemeClr val="tx1"/>
            </a:solidFill>
          </a:ln>
          <a:effectLst>
            <a:outerShdw blurRad="50800" dist="76200" dir="2700000" algn="tl" rotWithShape="0">
              <a:prstClr val="black">
                <a:alpha val="40000"/>
              </a:prstClr>
            </a:outerShdw>
          </a:effectLst>
        </p:spPr>
      </p:pic>
      <p:grpSp>
        <p:nvGrpSpPr>
          <p:cNvPr id="4" name="Group 3" title="Picture of ARTBA Access and Egress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Access and Egress preventing runovers and backovers in roadway construction Title"/>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Access and Egress preventing runovers and backovers in roadway construction Titl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Access to / egress from </a:t>
            </a:r>
            <a:r>
              <a:rPr lang="en-US" sz="2200" b="1" dirty="0" smtClean="0">
                <a:latin typeface="Arial Narrow" pitchFamily="34" charset="0"/>
              </a:rPr>
              <a:t>work zones presents significant challenges</a:t>
            </a:r>
            <a:endParaRPr lang="en-US" sz="2200" b="1" dirty="0">
              <a:latin typeface="Arial Narrow" pitchFamily="34" charset="0"/>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Why Is Access and Egress Control Important?</a:t>
            </a:r>
            <a:endParaRPr lang="en-US" sz="2800" b="1" dirty="0">
              <a:solidFill>
                <a:schemeClr val="bg2">
                  <a:lumMod val="10000"/>
                </a:schemeClr>
              </a:solidFill>
              <a:latin typeface="Calibri" pitchFamily="34" charset="0"/>
            </a:endParaRPr>
          </a:p>
        </p:txBody>
      </p:sp>
      <p:sp>
        <p:nvSpPr>
          <p:cNvPr id="12" name="Subtitle 8"/>
          <p:cNvSpPr txBox="1">
            <a:spLocks/>
          </p:cNvSpPr>
          <p:nvPr/>
        </p:nvSpPr>
        <p:spPr bwMode="auto">
          <a:xfrm>
            <a:off x="708245" y="236220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Hazards compound when a roadway </a:t>
            </a: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700430" y="342900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Safety challenges include</a:t>
            </a: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5-Point Star 16"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btitle 8"/>
          <p:cNvSpPr txBox="1">
            <a:spLocks/>
          </p:cNvSpPr>
          <p:nvPr/>
        </p:nvSpPr>
        <p:spPr bwMode="auto">
          <a:xfrm>
            <a:off x="1066800" y="3733800"/>
            <a:ext cx="38862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Motorists following construction</a:t>
            </a:r>
            <a:br>
              <a:rPr lang="en-US" b="1" dirty="0" smtClean="0">
                <a:latin typeface="Arial Narrow" pitchFamily="34" charset="0"/>
                <a:cs typeface="Arial" pitchFamily="34" charset="0"/>
              </a:rPr>
            </a:br>
            <a:r>
              <a:rPr lang="en-US" b="1" dirty="0" smtClean="0">
                <a:latin typeface="Arial Narrow" pitchFamily="34" charset="0"/>
                <a:cs typeface="Arial" pitchFamily="34" charset="0"/>
              </a:rPr>
              <a:t>  vehicles into the work space</a:t>
            </a:r>
          </a:p>
          <a:p>
            <a:pPr marL="0" lvl="1">
              <a:lnSpc>
                <a:spcPts val="2000"/>
              </a:lnSpc>
              <a:buSzPct val="50000"/>
            </a:pPr>
            <a:endParaRPr lang="en-US" b="1" dirty="0">
              <a:solidFill>
                <a:srgbClr val="C00000"/>
              </a:solidFill>
              <a:latin typeface="Arial Narrow" pitchFamily="34" charset="0"/>
            </a:endParaRPr>
          </a:p>
        </p:txBody>
      </p:sp>
      <p:sp>
        <p:nvSpPr>
          <p:cNvPr id="28" name="Subtitle 8"/>
          <p:cNvSpPr txBox="1">
            <a:spLocks/>
          </p:cNvSpPr>
          <p:nvPr/>
        </p:nvSpPr>
        <p:spPr bwMode="auto">
          <a:xfrm>
            <a:off x="1066800" y="4319816"/>
            <a:ext cx="32766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Acceleration and deceleration</a:t>
            </a:r>
            <a:br>
              <a:rPr lang="en-US" b="1" dirty="0" smtClean="0">
                <a:latin typeface="Arial Narrow" pitchFamily="34" charset="0"/>
                <a:cs typeface="Arial" pitchFamily="34" charset="0"/>
              </a:rPr>
            </a:br>
            <a:r>
              <a:rPr lang="en-US" b="1" dirty="0" smtClean="0">
                <a:latin typeface="Arial Narrow" pitchFamily="34" charset="0"/>
                <a:cs typeface="Arial" pitchFamily="34" charset="0"/>
              </a:rPr>
              <a:t>  of construction vehicles as</a:t>
            </a:r>
            <a:br>
              <a:rPr lang="en-US" b="1" dirty="0" smtClean="0">
                <a:latin typeface="Arial Narrow" pitchFamily="34" charset="0"/>
                <a:cs typeface="Arial" pitchFamily="34" charset="0"/>
              </a:rPr>
            </a:br>
            <a:r>
              <a:rPr lang="en-US" b="1" dirty="0" smtClean="0">
                <a:latin typeface="Arial Narrow" pitchFamily="34" charset="0"/>
                <a:cs typeface="Arial" pitchFamily="34" charset="0"/>
              </a:rPr>
              <a:t>  they exit/enter open traffic lanes</a:t>
            </a:r>
          </a:p>
          <a:p>
            <a:pPr marL="0" lvl="1">
              <a:lnSpc>
                <a:spcPts val="2000"/>
              </a:lnSpc>
              <a:buSzPct val="50000"/>
            </a:pPr>
            <a:endParaRPr lang="en-US" b="1" dirty="0">
              <a:solidFill>
                <a:srgbClr val="C00000"/>
              </a:solidFill>
              <a:latin typeface="Arial Narrow" pitchFamily="34" charset="0"/>
            </a:endParaRPr>
          </a:p>
        </p:txBody>
      </p:sp>
      <p:sp>
        <p:nvSpPr>
          <p:cNvPr id="29" name="Subtitle 8"/>
          <p:cNvSpPr txBox="1">
            <a:spLocks/>
          </p:cNvSpPr>
          <p:nvPr/>
        </p:nvSpPr>
        <p:spPr bwMode="auto">
          <a:xfrm>
            <a:off x="1066800" y="5187748"/>
            <a:ext cx="37338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Proximity of workers on foot to</a:t>
            </a:r>
            <a:br>
              <a:rPr lang="en-US" b="1" dirty="0" smtClean="0">
                <a:latin typeface="Arial Narrow" pitchFamily="34" charset="0"/>
                <a:cs typeface="Arial" pitchFamily="34" charset="0"/>
              </a:rPr>
            </a:br>
            <a:r>
              <a:rPr lang="en-US" b="1" dirty="0" smtClean="0">
                <a:latin typeface="Arial Narrow" pitchFamily="34" charset="0"/>
                <a:cs typeface="Arial" pitchFamily="34" charset="0"/>
              </a:rPr>
              <a:t>  access and egress locations</a:t>
            </a:r>
          </a:p>
          <a:p>
            <a:pPr marL="0" lvl="1">
              <a:lnSpc>
                <a:spcPts val="2200"/>
              </a:lnSpc>
              <a:buSzPct val="50000"/>
            </a:pPr>
            <a:endParaRPr lang="en-US" b="1" dirty="0">
              <a:solidFill>
                <a:srgbClr val="C00000"/>
              </a:solidFill>
              <a:latin typeface="Arial Narrow" pitchFamily="34" charset="0"/>
            </a:endParaRPr>
          </a:p>
        </p:txBody>
      </p:sp>
      <p:sp>
        <p:nvSpPr>
          <p:cNvPr id="31" name="Subtitle 8"/>
          <p:cNvSpPr txBox="1">
            <a:spLocks/>
          </p:cNvSpPr>
          <p:nvPr/>
        </p:nvSpPr>
        <p:spPr bwMode="auto">
          <a:xfrm>
            <a:off x="1066800" y="2667000"/>
            <a:ext cx="38862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a:t>
            </a:r>
            <a:r>
              <a:rPr lang="en-US" b="1" dirty="0" smtClean="0">
                <a:latin typeface="Arial Narrow" pitchFamily="34" charset="0"/>
              </a:rPr>
              <a:t>Carries high traffic volumes  </a:t>
            </a:r>
            <a:endParaRPr lang="en-US" b="1" dirty="0" smtClean="0">
              <a:latin typeface="Arial Narrow" pitchFamily="34" charset="0"/>
              <a:cs typeface="Arial" pitchFamily="34" charset="0"/>
            </a:endParaRPr>
          </a:p>
          <a:p>
            <a:pPr marL="0" lvl="1">
              <a:lnSpc>
                <a:spcPts val="2000"/>
              </a:lnSpc>
              <a:buSzPct val="50000"/>
            </a:pPr>
            <a:endParaRPr lang="en-US" b="1" dirty="0">
              <a:solidFill>
                <a:srgbClr val="C00000"/>
              </a:solidFill>
              <a:latin typeface="Arial Narrow" pitchFamily="34" charset="0"/>
            </a:endParaRPr>
          </a:p>
        </p:txBody>
      </p:sp>
      <p:sp>
        <p:nvSpPr>
          <p:cNvPr id="32" name="Subtitle 8"/>
          <p:cNvSpPr txBox="1">
            <a:spLocks/>
          </p:cNvSpPr>
          <p:nvPr/>
        </p:nvSpPr>
        <p:spPr bwMode="auto">
          <a:xfrm>
            <a:off x="1066800" y="2979751"/>
            <a:ext cx="38862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a:t>
            </a:r>
            <a:r>
              <a:rPr lang="en-US" b="1" dirty="0" smtClean="0">
                <a:latin typeface="Arial Narrow" pitchFamily="34" charset="0"/>
              </a:rPr>
              <a:t>Operates at  high traffic speeds</a:t>
            </a:r>
          </a:p>
          <a:p>
            <a:pPr marL="0" lvl="1">
              <a:lnSpc>
                <a:spcPts val="2000"/>
              </a:lnSpc>
              <a:buSzPct val="50000"/>
            </a:pPr>
            <a:endParaRPr lang="en-US" b="1" dirty="0" smtClean="0">
              <a:latin typeface="Arial Narrow" pitchFamily="34" charset="0"/>
              <a:cs typeface="Arial" pitchFamily="34" charset="0"/>
            </a:endParaRPr>
          </a:p>
          <a:p>
            <a:pPr marL="0" lvl="1">
              <a:lnSpc>
                <a:spcPts val="2000"/>
              </a:lnSpc>
              <a:buSzPct val="50000"/>
            </a:pPr>
            <a:endParaRPr lang="en-US" b="1" dirty="0">
              <a:solidFill>
                <a:srgbClr val="C00000"/>
              </a:solidFill>
              <a:latin typeface="Arial Narrow" pitchFamily="34" charset="0"/>
            </a:endParaRPr>
          </a:p>
        </p:txBody>
      </p:sp>
      <p:sp>
        <p:nvSpPr>
          <p:cNvPr id="2" name="Title 1" hidden="1"/>
          <p:cNvSpPr>
            <a:spLocks noGrp="1"/>
          </p:cNvSpPr>
          <p:nvPr>
            <p:ph type="title"/>
          </p:nvPr>
        </p:nvSpPr>
        <p:spPr>
          <a:xfrm>
            <a:off x="563880" y="-550652"/>
            <a:ext cx="8229600" cy="1143000"/>
          </a:xfrm>
        </p:spPr>
        <p:txBody>
          <a:bodyPr>
            <a:normAutofit fontScale="90000"/>
          </a:bodyPr>
          <a:lstStyle/>
          <a:p>
            <a:r>
              <a:rPr lang="en-US" dirty="0" smtClean="0"/>
              <a:t>Why is access and egress control important</a:t>
            </a:r>
            <a:endParaRPr lang="en-US" dirty="0"/>
          </a:p>
        </p:txBody>
      </p:sp>
      <p:sp>
        <p:nvSpPr>
          <p:cNvPr id="25" name="Slide Number Placeholder 8"/>
          <p:cNvSpPr>
            <a:spLocks noGrp="1"/>
          </p:cNvSpPr>
          <p:nvPr>
            <p:ph type="sldNum" sz="quarter" idx="12"/>
          </p:nvPr>
        </p:nvSpPr>
        <p:spPr/>
        <p:txBody>
          <a:bodyPr/>
          <a:lstStyle/>
          <a:p>
            <a:pPr>
              <a:defRPr/>
            </a:pPr>
            <a:fld id="{B444083A-AFE9-4376-AB2D-943149CC204D}"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10" presetClass="exit" presetSubtype="0" fill="hold" nodeType="withEffect">
                                  <p:stCondLst>
                                    <p:cond delay="0"/>
                                  </p:stCondLst>
                                  <p:iterate type="lt">
                                    <p:tmPct val="0"/>
                                  </p:iterate>
                                  <p:childTnLst>
                                    <p:animEffect transition="out" filter="fade">
                                      <p:cBhvr>
                                        <p:cTn id="35" dur="2000"/>
                                        <p:tgtEl>
                                          <p:spTgt spid="33"/>
                                        </p:tgtEl>
                                      </p:cBhvr>
                                    </p:animEffect>
                                    <p:set>
                                      <p:cBhvr>
                                        <p:cTn id="36" dur="1" fill="hold">
                                          <p:stCondLst>
                                            <p:cond delay="1999"/>
                                          </p:stCondLst>
                                        </p:cTn>
                                        <p:tgtEl>
                                          <p:spTgt spid="3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2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1"/>
      <p:bldP spid="17" grpId="0" animBg="1"/>
      <p:bldP spid="27" grpId="0"/>
      <p:bldP spid="28"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gressSign_70038_Sharper-LetteringCMYK.png" title="Picture of work truck in access and egress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8253" y="2667000"/>
            <a:ext cx="4000500" cy="3581400"/>
          </a:xfrm>
          <a:prstGeom prst="rect">
            <a:avLst/>
          </a:prstGeom>
          <a:ln>
            <a:solidFill>
              <a:schemeClr val="tx1"/>
            </a:solidFill>
          </a:ln>
          <a:effectLst>
            <a:outerShdw blurRad="50800" dist="76200" dir="2700000" algn="tl" rotWithShape="0">
              <a:prstClr val="black">
                <a:alpha val="40000"/>
              </a:prstClr>
            </a:outerShdw>
          </a:effectLst>
        </p:spPr>
      </p:pic>
      <p:pic>
        <p:nvPicPr>
          <p:cNvPr id="24" name="Picture 23" descr="TruckQueque.png" title="Picture of an on foot worker holding a stop sig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09730" y="2667000"/>
            <a:ext cx="4039023" cy="3581400"/>
          </a:xfrm>
          <a:prstGeom prst="rect">
            <a:avLst/>
          </a:prstGeom>
          <a:ln>
            <a:solidFill>
              <a:schemeClr val="tx1"/>
            </a:solidFill>
          </a:ln>
          <a:effectLst>
            <a:outerShdw blurRad="50800" dist="76200" dir="2700000" algn="tl" rotWithShape="0">
              <a:prstClr val="black">
                <a:alpha val="40000"/>
              </a:prstClr>
            </a:outerShdw>
          </a:effectLst>
        </p:spPr>
      </p:pic>
      <p:pic>
        <p:nvPicPr>
          <p:cNvPr id="25" name="Picture 24" descr="cover.png" title="Picture of access and egress area at nigh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2053" y="2667000"/>
            <a:ext cx="4076700" cy="3581400"/>
          </a:xfrm>
          <a:prstGeom prst="rect">
            <a:avLst/>
          </a:prstGeom>
          <a:ln>
            <a:solidFill>
              <a:schemeClr val="tx1"/>
            </a:solidFill>
          </a:ln>
          <a:effectLst>
            <a:outerShdw blurRad="50800" dist="76200" dir="2700000" algn="tl" rotWithShape="0">
              <a:prstClr val="black">
                <a:alpha val="40000"/>
              </a:prstClr>
            </a:outerShdw>
          </a:effectLst>
        </p:spPr>
      </p:pic>
      <p:pic>
        <p:nvPicPr>
          <p:cNvPr id="22" name="Picture 21" descr="628x471.png" title="Picture of watch for slow moving vehicles sign"/>
          <p:cNvPicPr>
            <a:picLocks noChangeAspect="1"/>
          </p:cNvPicPr>
          <p:nvPr/>
        </p:nvPicPr>
        <p:blipFill>
          <a:blip r:embed="rId6" cstate="email">
            <a:clrChange>
              <a:clrFrom>
                <a:srgbClr val="E0F3FF"/>
              </a:clrFrom>
              <a:clrTo>
                <a:srgbClr val="E0F3FF">
                  <a:alpha val="0"/>
                </a:srgbClr>
              </a:clrTo>
            </a:clrChange>
            <a:extLst>
              <a:ext uri="{28A0092B-C50C-407E-A947-70E740481C1C}">
                <a14:useLocalDpi xmlns:a14="http://schemas.microsoft.com/office/drawing/2010/main"/>
              </a:ext>
            </a:extLst>
          </a:blip>
          <a:stretch>
            <a:fillRect/>
          </a:stretch>
        </p:blipFill>
        <p:spPr>
          <a:xfrm>
            <a:off x="5334000" y="2209800"/>
            <a:ext cx="3695700" cy="3653463"/>
          </a:xfrm>
          <a:prstGeom prst="rect">
            <a:avLst/>
          </a:prstGeom>
          <a:ln>
            <a:noFill/>
          </a:ln>
          <a:effectLst/>
        </p:spPr>
      </p:pic>
      <p:pic>
        <p:nvPicPr>
          <p:cNvPr id="36" name="Picture 35" descr="NM_22TRAFFIC4_25776417.png" title="Picture of access and egress work zone are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27492" y="2667000"/>
            <a:ext cx="4021261" cy="3581400"/>
          </a:xfrm>
          <a:prstGeom prst="rect">
            <a:avLst/>
          </a:prstGeom>
          <a:ln>
            <a:solidFill>
              <a:schemeClr val="tx1"/>
            </a:solidFill>
          </a:ln>
          <a:effectLst>
            <a:outerShdw blurRad="50800" dist="76200" dir="2700000" algn="tl" rotWithShape="0">
              <a:prstClr val="black">
                <a:alpha val="40000"/>
              </a:prstClr>
            </a:outerShdw>
          </a:effectLst>
        </p:spPr>
      </p:pic>
      <p:sp>
        <p:nvSpPr>
          <p:cNvPr id="17" name="Subtitle 8"/>
          <p:cNvSpPr txBox="1">
            <a:spLocks/>
          </p:cNvSpPr>
          <p:nvPr/>
        </p:nvSpPr>
        <p:spPr bwMode="auto">
          <a:xfrm>
            <a:off x="1066800" y="3211661"/>
            <a:ext cx="3886200" cy="560387"/>
          </a:xfrm>
          <a:prstGeom prst="rect">
            <a:avLst/>
          </a:prstGeom>
          <a:noFill/>
          <a:ln w="9525">
            <a:noFill/>
            <a:miter lim="800000"/>
            <a:headEnd/>
            <a:tailEnd/>
          </a:ln>
        </p:spPr>
        <p:txBody>
          <a:bodyPr/>
          <a:lstStyle/>
          <a:p>
            <a:pPr marL="0" lvl="1">
              <a:lnSpc>
                <a:spcPts val="2000"/>
              </a:lnSpc>
              <a:buSzPct val="50000"/>
            </a:pPr>
            <a:r>
              <a:rPr lang="en-US" b="1" dirty="0" smtClean="0">
                <a:solidFill>
                  <a:schemeClr val="tx1">
                    <a:lumMod val="50000"/>
                    <a:lumOff val="50000"/>
                  </a:schemeClr>
                </a:solidFill>
                <a:latin typeface="Arial Narrow" pitchFamily="34" charset="0"/>
                <a:cs typeface="Arial" pitchFamily="34" charset="0"/>
              </a:rPr>
              <a:t>-</a:t>
            </a:r>
            <a:r>
              <a:rPr lang="en-US" b="1" dirty="0" smtClean="0">
                <a:latin typeface="Arial Narrow" pitchFamily="34" charset="0"/>
                <a:cs typeface="Arial" pitchFamily="34" charset="0"/>
              </a:rPr>
              <a:t> Short or Non-existent</a:t>
            </a:r>
          </a:p>
          <a:p>
            <a:pPr marL="0" lvl="1">
              <a:lnSpc>
                <a:spcPts val="2000"/>
              </a:lnSpc>
              <a:buSzPct val="50000"/>
            </a:pPr>
            <a:endParaRPr lang="en-US" b="1" dirty="0" smtClean="0">
              <a:latin typeface="Arial Narrow" pitchFamily="34" charset="0"/>
              <a:cs typeface="Arial" pitchFamily="34" charset="0"/>
            </a:endParaRPr>
          </a:p>
          <a:p>
            <a:pPr marL="0" lvl="1">
              <a:lnSpc>
                <a:spcPts val="2000"/>
              </a:lnSpc>
              <a:buSzPct val="50000"/>
            </a:pPr>
            <a:endParaRPr lang="en-US" b="1" dirty="0">
              <a:solidFill>
                <a:srgbClr val="C00000"/>
              </a:solidFill>
              <a:latin typeface="Arial Narrow" pitchFamily="34" charset="0"/>
            </a:endParaRPr>
          </a:p>
        </p:txBody>
      </p:sp>
      <p:sp>
        <p:nvSpPr>
          <p:cNvPr id="15" name="Subtitle 8"/>
          <p:cNvSpPr txBox="1">
            <a:spLocks/>
          </p:cNvSpPr>
          <p:nvPr/>
        </p:nvSpPr>
        <p:spPr bwMode="auto">
          <a:xfrm>
            <a:off x="700430" y="2938665"/>
            <a:ext cx="8138770" cy="560387"/>
          </a:xfrm>
          <a:prstGeom prst="rect">
            <a:avLst/>
          </a:prstGeom>
          <a:noFill/>
          <a:ln w="9525">
            <a:noFill/>
            <a:miter lim="800000"/>
            <a:headEnd/>
            <a:tailEnd/>
          </a:ln>
        </p:spPr>
        <p:txBody>
          <a:bodyPr/>
          <a:lstStyle/>
          <a:p>
            <a:pPr lvl="0">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solidFill>
                  <a:srgbClr val="C00000"/>
                </a:solidFill>
                <a:latin typeface="Arial Narrow" pitchFamily="34" charset="0"/>
              </a:rPr>
              <a:t>Acceleration / Deceleration Lanes</a:t>
            </a: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9" name="Subtitle 8"/>
          <p:cNvSpPr txBox="1">
            <a:spLocks/>
          </p:cNvSpPr>
          <p:nvPr/>
        </p:nvSpPr>
        <p:spPr bwMode="auto">
          <a:xfrm>
            <a:off x="701702" y="3562364"/>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solidFill>
                  <a:srgbClr val="C00000"/>
                </a:solidFill>
                <a:latin typeface="Arial Narrow" pitchFamily="34" charset="0"/>
              </a:rPr>
              <a:t>Signing for Merge / Exit Points</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1066800" y="3853334"/>
            <a:ext cx="3276600" cy="560387"/>
          </a:xfrm>
          <a:prstGeom prst="rect">
            <a:avLst/>
          </a:prstGeom>
          <a:noFill/>
          <a:ln w="9525">
            <a:noFill/>
            <a:miter lim="800000"/>
            <a:headEnd/>
            <a:tailEnd/>
          </a:ln>
        </p:spPr>
        <p:txBody>
          <a:bodyPr/>
          <a:lstStyle/>
          <a:p>
            <a:pPr marL="0" lvl="1">
              <a:lnSpc>
                <a:spcPts val="2000"/>
              </a:lnSpc>
              <a:buSzPct val="50000"/>
            </a:pPr>
            <a:r>
              <a:rPr lang="en-US" b="1" dirty="0" smtClean="0">
                <a:solidFill>
                  <a:schemeClr val="tx1">
                    <a:lumMod val="50000"/>
                    <a:lumOff val="50000"/>
                  </a:schemeClr>
                </a:solidFill>
                <a:latin typeface="Arial Narrow" pitchFamily="34" charset="0"/>
                <a:cs typeface="Arial" pitchFamily="34" charset="0"/>
              </a:rPr>
              <a:t>-</a:t>
            </a:r>
            <a:r>
              <a:rPr lang="en-US" b="1" dirty="0" smtClean="0">
                <a:latin typeface="Arial Narrow" pitchFamily="34" charset="0"/>
                <a:cs typeface="Arial" pitchFamily="34" charset="0"/>
              </a:rPr>
              <a:t> Signs giving vague information</a:t>
            </a:r>
          </a:p>
          <a:p>
            <a:pPr marL="0" lvl="1">
              <a:lnSpc>
                <a:spcPts val="2000"/>
              </a:lnSpc>
              <a:buSzPct val="50000"/>
            </a:pPr>
            <a:endParaRPr lang="en-US" b="1" dirty="0" smtClean="0">
              <a:latin typeface="Arial Narrow" pitchFamily="34" charset="0"/>
              <a:cs typeface="Arial" pitchFamily="34" charset="0"/>
            </a:endParaRPr>
          </a:p>
          <a:p>
            <a:pPr marL="0" lvl="1">
              <a:lnSpc>
                <a:spcPts val="2000"/>
              </a:lnSpc>
              <a:buSzPct val="50000"/>
            </a:pPr>
            <a:endParaRPr lang="en-US" b="1" dirty="0">
              <a:solidFill>
                <a:srgbClr val="C00000"/>
              </a:solidFill>
              <a:latin typeface="Arial Narrow" pitchFamily="34" charset="0"/>
            </a:endParaRPr>
          </a:p>
        </p:txBody>
      </p:sp>
      <p:grpSp>
        <p:nvGrpSpPr>
          <p:cNvPr id="5" name="Group 4" title="Picture of ARTBA Access and Egress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Access and Egress preventing runovers and backovers in roadway construction Title"/>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Access and Egress preventing runovers and backovers in roadway construction Titl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Primary Challenge: </a:t>
            </a:r>
            <a:r>
              <a:rPr lang="en-US" sz="2200" b="1" dirty="0" smtClean="0">
                <a:latin typeface="Arial Narrow" pitchFamily="34" charset="0"/>
              </a:rPr>
              <a:t>Safely and efficiently getting materials and equipment</a:t>
            </a:r>
            <a:br>
              <a:rPr lang="en-US" sz="2200" b="1" dirty="0" smtClean="0">
                <a:latin typeface="Arial Narrow" pitchFamily="34" charset="0"/>
              </a:rPr>
            </a:br>
            <a:r>
              <a:rPr lang="en-US" sz="2200" b="1" dirty="0" smtClean="0">
                <a:latin typeface="Arial Narrow" pitchFamily="34" charset="0"/>
              </a:rPr>
              <a:t>                                     into and/or out of work zone</a:t>
            </a:r>
          </a:p>
        </p:txBody>
      </p:sp>
      <p:sp>
        <p:nvSpPr>
          <p:cNvPr id="1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Access and Egress Challenges</a:t>
            </a:r>
            <a:endParaRPr lang="en-US" sz="2800" b="1" dirty="0">
              <a:solidFill>
                <a:schemeClr val="bg2">
                  <a:lumMod val="10000"/>
                </a:schemeClr>
              </a:solidFill>
              <a:latin typeface="Calibri" pitchFamily="34" charset="0"/>
            </a:endParaRPr>
          </a:p>
        </p:txBody>
      </p:sp>
      <p:sp>
        <p:nvSpPr>
          <p:cNvPr id="16" name="5-Point Star 15"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8"/>
          <p:cNvSpPr txBox="1">
            <a:spLocks/>
          </p:cNvSpPr>
          <p:nvPr/>
        </p:nvSpPr>
        <p:spPr bwMode="auto">
          <a:xfrm>
            <a:off x="1066800" y="4138653"/>
            <a:ext cx="3733800" cy="560387"/>
          </a:xfrm>
          <a:prstGeom prst="rect">
            <a:avLst/>
          </a:prstGeom>
          <a:noFill/>
          <a:ln w="9525">
            <a:noFill/>
            <a:miter lim="800000"/>
            <a:headEnd/>
            <a:tailEnd/>
          </a:ln>
        </p:spPr>
        <p:txBody>
          <a:bodyPr/>
          <a:lstStyle/>
          <a:p>
            <a:pPr marL="0" lvl="1">
              <a:lnSpc>
                <a:spcPts val="2000"/>
              </a:lnSpc>
              <a:buSzPct val="50000"/>
            </a:pPr>
            <a:r>
              <a:rPr lang="en-US" b="1" dirty="0" smtClean="0">
                <a:solidFill>
                  <a:schemeClr val="tx1">
                    <a:lumMod val="50000"/>
                    <a:lumOff val="50000"/>
                  </a:schemeClr>
                </a:solidFill>
                <a:latin typeface="Arial Narrow" pitchFamily="34" charset="0"/>
                <a:cs typeface="Arial" pitchFamily="34" charset="0"/>
              </a:rPr>
              <a:t>-</a:t>
            </a:r>
            <a:r>
              <a:rPr lang="en-US" b="1" dirty="0" smtClean="0">
                <a:latin typeface="Arial Narrow" pitchFamily="34" charset="0"/>
                <a:cs typeface="Arial" pitchFamily="34" charset="0"/>
              </a:rPr>
              <a:t> Messages left up 24 / 7</a:t>
            </a:r>
          </a:p>
          <a:p>
            <a:pPr marL="0" lvl="1">
              <a:lnSpc>
                <a:spcPts val="2000"/>
              </a:lnSpc>
              <a:buSzPct val="50000"/>
            </a:pPr>
            <a:endParaRPr lang="en-US" b="1" dirty="0" smtClean="0">
              <a:latin typeface="Arial Narrow" pitchFamily="34" charset="0"/>
              <a:cs typeface="Arial" pitchFamily="34" charset="0"/>
            </a:endParaRPr>
          </a:p>
          <a:p>
            <a:pPr marL="0" lvl="1">
              <a:lnSpc>
                <a:spcPts val="2200"/>
              </a:lnSpc>
              <a:buSzPct val="50000"/>
            </a:pPr>
            <a:endParaRPr lang="en-US" b="1" dirty="0">
              <a:solidFill>
                <a:srgbClr val="C00000"/>
              </a:solidFill>
              <a:latin typeface="Arial Narrow" pitchFamily="34" charset="0"/>
            </a:endParaRPr>
          </a:p>
        </p:txBody>
      </p:sp>
      <p:sp>
        <p:nvSpPr>
          <p:cNvPr id="28" name="Subtitle 8"/>
          <p:cNvSpPr txBox="1">
            <a:spLocks/>
          </p:cNvSpPr>
          <p:nvPr/>
        </p:nvSpPr>
        <p:spPr bwMode="auto">
          <a:xfrm>
            <a:off x="517498" y="2617787"/>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Attendant Challenges:</a:t>
            </a:r>
          </a:p>
        </p:txBody>
      </p:sp>
      <p:sp>
        <p:nvSpPr>
          <p:cNvPr id="30" name="Subtitle 8"/>
          <p:cNvSpPr txBox="1">
            <a:spLocks/>
          </p:cNvSpPr>
          <p:nvPr/>
        </p:nvSpPr>
        <p:spPr bwMode="auto">
          <a:xfrm>
            <a:off x="701702" y="4479898"/>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solidFill>
                  <a:srgbClr val="C00000"/>
                </a:solidFill>
                <a:latin typeface="Arial Narrow" pitchFamily="34" charset="0"/>
              </a:rPr>
              <a:t>Flagging Operations</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1" name="Subtitle 8"/>
          <p:cNvSpPr txBox="1">
            <a:spLocks/>
          </p:cNvSpPr>
          <p:nvPr/>
        </p:nvSpPr>
        <p:spPr bwMode="auto">
          <a:xfrm>
            <a:off x="1066800" y="4770868"/>
            <a:ext cx="3962400" cy="560387"/>
          </a:xfrm>
          <a:prstGeom prst="rect">
            <a:avLst/>
          </a:prstGeom>
          <a:noFill/>
          <a:ln w="9525">
            <a:noFill/>
            <a:miter lim="800000"/>
            <a:headEnd/>
            <a:tailEnd/>
          </a:ln>
        </p:spPr>
        <p:txBody>
          <a:bodyPr/>
          <a:lstStyle/>
          <a:p>
            <a:pPr marL="0" lvl="1">
              <a:lnSpc>
                <a:spcPts val="2000"/>
              </a:lnSpc>
              <a:buSzPct val="50000"/>
            </a:pPr>
            <a:r>
              <a:rPr lang="en-US" b="1" dirty="0" smtClean="0">
                <a:solidFill>
                  <a:schemeClr val="tx1">
                    <a:lumMod val="50000"/>
                    <a:lumOff val="50000"/>
                  </a:schemeClr>
                </a:solidFill>
                <a:latin typeface="Arial Narrow" pitchFamily="34" charset="0"/>
                <a:cs typeface="Arial" pitchFamily="34" charset="0"/>
              </a:rPr>
              <a:t>-</a:t>
            </a:r>
            <a:r>
              <a:rPr lang="en-US" b="1" dirty="0" smtClean="0">
                <a:latin typeface="Arial Narrow" pitchFamily="34" charset="0"/>
                <a:cs typeface="Arial" pitchFamily="34" charset="0"/>
              </a:rPr>
              <a:t> Best with low traffic, moderate trucks </a:t>
            </a:r>
          </a:p>
          <a:p>
            <a:pPr marL="0" lvl="1">
              <a:lnSpc>
                <a:spcPts val="2000"/>
              </a:lnSpc>
              <a:buSzPct val="50000"/>
            </a:pPr>
            <a:endParaRPr lang="en-US" b="1" dirty="0" smtClean="0">
              <a:latin typeface="Arial Narrow" pitchFamily="34" charset="0"/>
              <a:cs typeface="Arial" pitchFamily="34" charset="0"/>
            </a:endParaRPr>
          </a:p>
          <a:p>
            <a:pPr marL="0" lvl="1">
              <a:lnSpc>
                <a:spcPts val="2000"/>
              </a:lnSpc>
              <a:buSzPct val="50000"/>
            </a:pPr>
            <a:endParaRPr lang="en-US" b="1" dirty="0">
              <a:solidFill>
                <a:srgbClr val="C00000"/>
              </a:solidFill>
              <a:latin typeface="Arial Narrow" pitchFamily="34" charset="0"/>
            </a:endParaRPr>
          </a:p>
        </p:txBody>
      </p:sp>
      <p:sp>
        <p:nvSpPr>
          <p:cNvPr id="32" name="Subtitle 8"/>
          <p:cNvSpPr txBox="1">
            <a:spLocks/>
          </p:cNvSpPr>
          <p:nvPr/>
        </p:nvSpPr>
        <p:spPr bwMode="auto">
          <a:xfrm>
            <a:off x="1066800" y="5367311"/>
            <a:ext cx="3733800" cy="560387"/>
          </a:xfrm>
          <a:prstGeom prst="rect">
            <a:avLst/>
          </a:prstGeom>
          <a:noFill/>
          <a:ln w="9525">
            <a:noFill/>
            <a:miter lim="800000"/>
            <a:headEnd/>
            <a:tailEnd/>
          </a:ln>
        </p:spPr>
        <p:txBody>
          <a:bodyPr/>
          <a:lstStyle/>
          <a:p>
            <a:pPr marL="0" lvl="1">
              <a:lnSpc>
                <a:spcPts val="2000"/>
              </a:lnSpc>
              <a:buSzPct val="50000"/>
            </a:pPr>
            <a:r>
              <a:rPr lang="en-US" b="1" dirty="0" smtClean="0">
                <a:solidFill>
                  <a:schemeClr val="tx1">
                    <a:lumMod val="50000"/>
                    <a:lumOff val="50000"/>
                  </a:schemeClr>
                </a:solidFill>
                <a:latin typeface="Arial Narrow" pitchFamily="34" charset="0"/>
                <a:cs typeface="Arial" pitchFamily="34" charset="0"/>
              </a:rPr>
              <a:t>-</a:t>
            </a:r>
            <a:r>
              <a:rPr lang="en-US" b="1" dirty="0" smtClean="0">
                <a:latin typeface="Arial Narrow" pitchFamily="34" charset="0"/>
                <a:cs typeface="Arial" pitchFamily="34" charset="0"/>
              </a:rPr>
              <a:t> Rules are forgotten</a:t>
            </a:r>
          </a:p>
          <a:p>
            <a:pPr marL="0" lvl="1">
              <a:lnSpc>
                <a:spcPts val="2000"/>
              </a:lnSpc>
              <a:buSzPct val="50000"/>
            </a:pPr>
            <a:endParaRPr lang="en-US" b="1" dirty="0" smtClean="0">
              <a:latin typeface="Arial Narrow" pitchFamily="34" charset="0"/>
              <a:cs typeface="Arial" pitchFamily="34" charset="0"/>
            </a:endParaRPr>
          </a:p>
          <a:p>
            <a:pPr marL="0" lvl="1">
              <a:lnSpc>
                <a:spcPts val="2200"/>
              </a:lnSpc>
              <a:buSzPct val="50000"/>
            </a:pPr>
            <a:endParaRPr lang="en-US" b="1" dirty="0">
              <a:solidFill>
                <a:srgbClr val="C00000"/>
              </a:solidFill>
              <a:latin typeface="Arial Narrow" pitchFamily="34" charset="0"/>
            </a:endParaRPr>
          </a:p>
        </p:txBody>
      </p:sp>
      <p:sp>
        <p:nvSpPr>
          <p:cNvPr id="33" name="Subtitle 8"/>
          <p:cNvSpPr txBox="1">
            <a:spLocks/>
          </p:cNvSpPr>
          <p:nvPr/>
        </p:nvSpPr>
        <p:spPr bwMode="auto">
          <a:xfrm>
            <a:off x="1066800" y="5061139"/>
            <a:ext cx="3733800" cy="560387"/>
          </a:xfrm>
          <a:prstGeom prst="rect">
            <a:avLst/>
          </a:prstGeom>
          <a:noFill/>
          <a:ln w="9525">
            <a:noFill/>
            <a:miter lim="800000"/>
            <a:headEnd/>
            <a:tailEnd/>
          </a:ln>
        </p:spPr>
        <p:txBody>
          <a:bodyPr/>
          <a:lstStyle/>
          <a:p>
            <a:pPr marL="0" lvl="1">
              <a:lnSpc>
                <a:spcPts val="2000"/>
              </a:lnSpc>
              <a:buSzPct val="50000"/>
            </a:pPr>
            <a:r>
              <a:rPr lang="en-US" b="1" dirty="0" smtClean="0">
                <a:solidFill>
                  <a:schemeClr val="tx1">
                    <a:lumMod val="50000"/>
                    <a:lumOff val="50000"/>
                  </a:schemeClr>
                </a:solidFill>
                <a:latin typeface="Arial Narrow" pitchFamily="34" charset="0"/>
                <a:cs typeface="Arial" pitchFamily="34" charset="0"/>
              </a:rPr>
              <a:t>-</a:t>
            </a:r>
            <a:r>
              <a:rPr lang="en-US" b="1" dirty="0" smtClean="0">
                <a:latin typeface="Arial Narrow" pitchFamily="34" charset="0"/>
                <a:cs typeface="Arial" pitchFamily="34" charset="0"/>
              </a:rPr>
              <a:t> Low trucks = intermittent flagging</a:t>
            </a:r>
          </a:p>
          <a:p>
            <a:pPr marL="0" lvl="1">
              <a:lnSpc>
                <a:spcPts val="2000"/>
              </a:lnSpc>
              <a:buSzPct val="50000"/>
            </a:pPr>
            <a:endParaRPr lang="en-US" b="1" dirty="0" smtClean="0">
              <a:latin typeface="Arial Narrow" pitchFamily="34" charset="0"/>
              <a:cs typeface="Arial" pitchFamily="34" charset="0"/>
            </a:endParaRPr>
          </a:p>
          <a:p>
            <a:pPr marL="0" lvl="1">
              <a:lnSpc>
                <a:spcPts val="2200"/>
              </a:lnSpc>
              <a:buSzPct val="50000"/>
            </a:pPr>
            <a:r>
              <a:rPr lang="en-US" b="1" dirty="0" smtClean="0">
                <a:solidFill>
                  <a:srgbClr val="C00000"/>
                </a:solidFill>
                <a:latin typeface="Arial Narrow" pitchFamily="34" charset="0"/>
              </a:rPr>
              <a:t> </a:t>
            </a:r>
            <a:endParaRPr lang="en-US" b="1" dirty="0">
              <a:solidFill>
                <a:srgbClr val="C00000"/>
              </a:solidFill>
              <a:latin typeface="Arial Narrow" pitchFamily="34" charset="0"/>
            </a:endParaRPr>
          </a:p>
        </p:txBody>
      </p:sp>
      <p:sp>
        <p:nvSpPr>
          <p:cNvPr id="34" name="Subtitle 8"/>
          <p:cNvSpPr txBox="1">
            <a:spLocks/>
          </p:cNvSpPr>
          <p:nvPr/>
        </p:nvSpPr>
        <p:spPr bwMode="auto">
          <a:xfrm>
            <a:off x="701702" y="5709794"/>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solidFill>
                  <a:srgbClr val="C00000"/>
                </a:solidFill>
                <a:latin typeface="Arial Narrow" pitchFamily="34" charset="0"/>
              </a:rPr>
              <a:t>Night Work</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5" name="Subtitle 8"/>
          <p:cNvSpPr txBox="1">
            <a:spLocks/>
          </p:cNvSpPr>
          <p:nvPr/>
        </p:nvSpPr>
        <p:spPr bwMode="auto">
          <a:xfrm>
            <a:off x="1066800" y="6000764"/>
            <a:ext cx="3962400" cy="560387"/>
          </a:xfrm>
          <a:prstGeom prst="rect">
            <a:avLst/>
          </a:prstGeom>
          <a:noFill/>
          <a:ln w="9525">
            <a:noFill/>
            <a:miter lim="800000"/>
            <a:headEnd/>
            <a:tailEnd/>
          </a:ln>
        </p:spPr>
        <p:txBody>
          <a:bodyPr/>
          <a:lstStyle/>
          <a:p>
            <a:pPr marL="0" lvl="1">
              <a:lnSpc>
                <a:spcPts val="2000"/>
              </a:lnSpc>
              <a:buSzPct val="50000"/>
            </a:pPr>
            <a:r>
              <a:rPr lang="en-US" b="1" dirty="0" smtClean="0">
                <a:solidFill>
                  <a:schemeClr val="tx1">
                    <a:lumMod val="50000"/>
                    <a:lumOff val="50000"/>
                  </a:schemeClr>
                </a:solidFill>
                <a:latin typeface="Arial Narrow" pitchFamily="34" charset="0"/>
                <a:cs typeface="Arial" pitchFamily="34" charset="0"/>
              </a:rPr>
              <a:t>-</a:t>
            </a:r>
            <a:r>
              <a:rPr lang="en-US" b="1" dirty="0" smtClean="0">
                <a:latin typeface="Arial Narrow" pitchFamily="34" charset="0"/>
                <a:cs typeface="Arial" pitchFamily="34" charset="0"/>
              </a:rPr>
              <a:t> Poor sight distance, impaired</a:t>
            </a:r>
            <a:br>
              <a:rPr lang="en-US" b="1" dirty="0" smtClean="0">
                <a:latin typeface="Arial Narrow" pitchFamily="34" charset="0"/>
                <a:cs typeface="Arial" pitchFamily="34" charset="0"/>
              </a:rPr>
            </a:br>
            <a:r>
              <a:rPr lang="en-US" b="1" dirty="0" smtClean="0">
                <a:latin typeface="Arial Narrow" pitchFamily="34" charset="0"/>
                <a:cs typeface="Arial" pitchFamily="34" charset="0"/>
              </a:rPr>
              <a:t>  drivers, others?</a:t>
            </a:r>
          </a:p>
          <a:p>
            <a:pPr marL="0" lvl="1">
              <a:lnSpc>
                <a:spcPts val="2000"/>
              </a:lnSpc>
              <a:buSzPct val="50000"/>
            </a:pPr>
            <a:endParaRPr lang="en-US" b="1" dirty="0" smtClean="0">
              <a:latin typeface="Arial Narrow" pitchFamily="34" charset="0"/>
              <a:cs typeface="Arial" pitchFamily="34" charset="0"/>
            </a:endParaRPr>
          </a:p>
          <a:p>
            <a:pPr marL="0" lvl="1">
              <a:lnSpc>
                <a:spcPts val="2000"/>
              </a:lnSpc>
              <a:buSzPct val="50000"/>
            </a:pPr>
            <a:endParaRPr lang="en-US" b="1" dirty="0">
              <a:solidFill>
                <a:srgbClr val="C00000"/>
              </a:solidFill>
              <a:latin typeface="Arial Narrow" pitchFamily="34" charset="0"/>
            </a:endParaRPr>
          </a:p>
        </p:txBody>
      </p:sp>
      <p:sp>
        <p:nvSpPr>
          <p:cNvPr id="2" name="Title 1" hidden="1"/>
          <p:cNvSpPr>
            <a:spLocks noGrp="1"/>
          </p:cNvSpPr>
          <p:nvPr>
            <p:ph type="title"/>
          </p:nvPr>
        </p:nvSpPr>
        <p:spPr>
          <a:xfrm>
            <a:off x="517498" y="-697012"/>
            <a:ext cx="8229600" cy="1143000"/>
          </a:xfrm>
        </p:spPr>
        <p:txBody>
          <a:bodyPr/>
          <a:lstStyle/>
          <a:p>
            <a:r>
              <a:rPr lang="en-US" dirty="0" smtClean="0"/>
              <a:t>Access and egress challenges</a:t>
            </a:r>
            <a:endParaRPr lang="en-US" dirty="0"/>
          </a:p>
        </p:txBody>
      </p:sp>
      <p:sp>
        <p:nvSpPr>
          <p:cNvPr id="38" name="Slide Number Placeholder 8"/>
          <p:cNvSpPr>
            <a:spLocks noGrp="1"/>
          </p:cNvSpPr>
          <p:nvPr>
            <p:ph type="sldNum" sz="quarter" idx="12"/>
          </p:nvPr>
        </p:nvSpPr>
        <p:spPr/>
        <p:txBody>
          <a:bodyPr/>
          <a:lstStyle/>
          <a:p>
            <a:pPr>
              <a:defRPr/>
            </a:pPr>
            <a:fld id="{B444083A-AFE9-4376-AB2D-943149CC204D}" type="slidenum">
              <a:rPr lang="en-US" smtClean="0"/>
              <a:pPr>
                <a:defRPr/>
              </a:pPr>
              <a:t>5</a:t>
            </a:fld>
            <a:endParaRPr lang="en-US" dirty="0"/>
          </a:p>
        </p:txBody>
      </p:sp>
      <p:pic>
        <p:nvPicPr>
          <p:cNvPr id="39" name="Picture 38" descr="signW21-4.png" title="Picture of road work any distance sign"/>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76600" y="3367088"/>
            <a:ext cx="3186112" cy="3186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6"/>
                                        </p:tgtEl>
                                        <p:attrNameLst>
                                          <p:attrName>style.visibility</p:attrName>
                                        </p:attrNameLst>
                                      </p:cBhvr>
                                      <p:to>
                                        <p:strVal val="visible"/>
                                      </p:to>
                                    </p:set>
                                    <p:anim calcmode="lin" valueType="num">
                                      <p:cBhvr>
                                        <p:cTn id="19" dur="1000" fill="hold"/>
                                        <p:tgtEl>
                                          <p:spTgt spid="36"/>
                                        </p:tgtEl>
                                        <p:attrNameLst>
                                          <p:attrName>ppt_w</p:attrName>
                                        </p:attrNameLst>
                                      </p:cBhvr>
                                      <p:tavLst>
                                        <p:tav tm="0">
                                          <p:val>
                                            <p:fltVal val="0"/>
                                          </p:val>
                                        </p:tav>
                                        <p:tav tm="100000">
                                          <p:val>
                                            <p:strVal val="#ppt_w"/>
                                          </p:val>
                                        </p:tav>
                                      </p:tavLst>
                                    </p:anim>
                                    <p:anim calcmode="lin" valueType="num">
                                      <p:cBhvr>
                                        <p:cTn id="20" dur="1000" fill="hold"/>
                                        <p:tgtEl>
                                          <p:spTgt spid="36"/>
                                        </p:tgtEl>
                                        <p:attrNameLst>
                                          <p:attrName>ppt_h</p:attrName>
                                        </p:attrNameLst>
                                      </p:cBhvr>
                                      <p:tavLst>
                                        <p:tav tm="0">
                                          <p:val>
                                            <p:fltVal val="0"/>
                                          </p:val>
                                        </p:tav>
                                        <p:tav tm="100000">
                                          <p:val>
                                            <p:strVal val="#ppt_h"/>
                                          </p:val>
                                        </p:tav>
                                      </p:tavLst>
                                    </p:anim>
                                    <p:anim calcmode="lin" valueType="num">
                                      <p:cBhvr>
                                        <p:cTn id="21" dur="1000" fill="hold"/>
                                        <p:tgtEl>
                                          <p:spTgt spid="36"/>
                                        </p:tgtEl>
                                        <p:attrNameLst>
                                          <p:attrName>style.rotation</p:attrName>
                                        </p:attrNameLst>
                                      </p:cBhvr>
                                      <p:tavLst>
                                        <p:tav tm="0">
                                          <p:val>
                                            <p:fltVal val="90"/>
                                          </p:val>
                                        </p:tav>
                                        <p:tav tm="100000">
                                          <p:val>
                                            <p:fltVal val="0"/>
                                          </p:val>
                                        </p:tav>
                                      </p:tavLst>
                                    </p:anim>
                                    <p:animEffect transition="in" filter="fade">
                                      <p:cBhvr>
                                        <p:cTn id="22" dur="1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xit" presetSubtype="0" fill="hold" nodeType="withEffect">
                                  <p:stCondLst>
                                    <p:cond delay="0"/>
                                  </p:stCondLst>
                                  <p:iterate type="lt">
                                    <p:tmAbs val="0"/>
                                  </p:iterate>
                                  <p:childTnLst>
                                    <p:set>
                                      <p:cBhvr>
                                        <p:cTn id="34" dur="1" fill="hold">
                                          <p:stCondLst>
                                            <p:cond delay="0"/>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29" grpId="0"/>
      <p:bldP spid="18" grpId="0"/>
      <p:bldP spid="11" grpId="0"/>
      <p:bldP spid="12" grpId="0"/>
      <p:bldP spid="16" grpId="0" animBg="1"/>
      <p:bldP spid="19" grpId="0"/>
      <p:bldP spid="28" grpId="0"/>
      <p:bldP spid="30"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title="Picture of ARTBA Access and Egress preventing runovers and backovers in roadway construction Title"/>
          <p:cNvGrpSpPr/>
          <p:nvPr/>
        </p:nvGrpSpPr>
        <p:grpSpPr>
          <a:xfrm>
            <a:off x="381000" y="336288"/>
            <a:ext cx="8595360" cy="959112"/>
            <a:chOff x="381000" y="336288"/>
            <a:chExt cx="8595360" cy="959112"/>
          </a:xfrm>
        </p:grpSpPr>
        <p:sp>
          <p:nvSpPr>
            <p:cNvPr id="12"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3"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4"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5" name="Picture 14" descr="LOGO-ARTBA.png" title="Picture of ARTBA Access and Egres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6" name="Picture 15" descr="Logo_WZ_Safety.png" title="Picture of ARTBA Access and Egres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ubtitle 8"/>
          <p:cNvSpPr txBox="1">
            <a:spLocks/>
          </p:cNvSpPr>
          <p:nvPr/>
        </p:nvSpPr>
        <p:spPr bwMode="auto">
          <a:xfrm>
            <a:off x="59848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ITCPs Coordinate Tasks</a:t>
            </a:r>
            <a:endParaRPr lang="en-US" sz="2800" b="1" dirty="0">
              <a:solidFill>
                <a:schemeClr val="bg2">
                  <a:lumMod val="10000"/>
                </a:schemeClr>
              </a:solidFill>
              <a:latin typeface="Calibri" pitchFamily="34" charset="0"/>
            </a:endParaRPr>
          </a:p>
        </p:txBody>
      </p:sp>
      <p:sp>
        <p:nvSpPr>
          <p:cNvPr id="19" name="Subtitle 8"/>
          <p:cNvSpPr txBox="1">
            <a:spLocks/>
          </p:cNvSpPr>
          <p:nvPr/>
        </p:nvSpPr>
        <p:spPr bwMode="auto">
          <a:xfrm>
            <a:off x="6539409" y="6259143"/>
            <a:ext cx="1901610" cy="495300"/>
          </a:xfrm>
          <a:prstGeom prst="rect">
            <a:avLst/>
          </a:prstGeom>
          <a:noFill/>
          <a:ln w="9525">
            <a:noFill/>
            <a:miter lim="800000"/>
            <a:headEnd/>
            <a:tailEnd/>
          </a:ln>
        </p:spPr>
        <p:txBody>
          <a:bodyPr/>
          <a:lstStyle/>
          <a:p>
            <a:pPr>
              <a:lnSpc>
                <a:spcPts val="3000"/>
              </a:lnSpc>
              <a:spcBef>
                <a:spcPts val="0"/>
              </a:spcBef>
            </a:pPr>
            <a:r>
              <a:rPr lang="en-US" sz="1100" b="1" dirty="0" smtClean="0">
                <a:solidFill>
                  <a:srgbClr val="003300"/>
                </a:solidFill>
                <a:latin typeface="Calibri" pitchFamily="34" charset="0"/>
              </a:rPr>
              <a:t>SEE WORKBOOK PAGE 5</a:t>
            </a:r>
            <a:endParaRPr lang="en-US" sz="1100" b="1" dirty="0">
              <a:solidFill>
                <a:srgbClr val="003300"/>
              </a:solidFill>
              <a:latin typeface="Calibri" pitchFamily="34" charset="0"/>
            </a:endParaRPr>
          </a:p>
        </p:txBody>
      </p:sp>
      <p:sp>
        <p:nvSpPr>
          <p:cNvPr id="20" name="5-Point Star 1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561851" y="-806712"/>
            <a:ext cx="8229600" cy="1143000"/>
          </a:xfrm>
        </p:spPr>
        <p:txBody>
          <a:bodyPr/>
          <a:lstStyle/>
          <a:p>
            <a:r>
              <a:rPr lang="en-US" dirty="0" smtClean="0"/>
              <a:t>Access and egress picture</a:t>
            </a:r>
            <a:endParaRPr lang="en-US" dirty="0"/>
          </a:p>
        </p:txBody>
      </p:sp>
      <p:sp>
        <p:nvSpPr>
          <p:cNvPr id="29" name="Slide Number Placeholder 8"/>
          <p:cNvSpPr>
            <a:spLocks noGrp="1"/>
          </p:cNvSpPr>
          <p:nvPr>
            <p:ph type="sldNum" sz="quarter" idx="12"/>
          </p:nvPr>
        </p:nvSpPr>
        <p:spPr/>
        <p:txBody>
          <a:bodyPr/>
          <a:lstStyle/>
          <a:p>
            <a:pPr>
              <a:defRPr/>
            </a:pPr>
            <a:fld id="{B444083A-AFE9-4376-AB2D-943149CC204D}" type="slidenum">
              <a:rPr lang="en-US" smtClean="0"/>
              <a:pPr>
                <a:defRPr/>
              </a:pPr>
              <a:t>6</a:t>
            </a:fld>
            <a:endParaRPr lang="en-US" dirty="0"/>
          </a:p>
        </p:txBody>
      </p:sp>
      <p:pic>
        <p:nvPicPr>
          <p:cNvPr id="30" name="Picture 2" title="Picture of on foot workers in access and egress are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1524000"/>
            <a:ext cx="7620000" cy="5060156"/>
          </a:xfrm>
          <a:prstGeom prst="rect">
            <a:avLst/>
          </a:prstGeom>
          <a:ln w="12700">
            <a:solidFill>
              <a:schemeClr val="tx1"/>
            </a:solidFill>
          </a:ln>
          <a:effectLst>
            <a:outerShdw blurRad="292100" dist="139700" dir="2700000" algn="tl" rotWithShape="0">
              <a:srgbClr val="333333">
                <a:alpha val="65000"/>
              </a:srgbClr>
            </a:outerShdw>
          </a:effectLst>
        </p:spPr>
      </p:pic>
      <p:sp>
        <p:nvSpPr>
          <p:cNvPr id="31" name="TextBox 30"/>
          <p:cNvSpPr txBox="1"/>
          <p:nvPr/>
        </p:nvSpPr>
        <p:spPr>
          <a:xfrm>
            <a:off x="3581400" y="1600200"/>
            <a:ext cx="1792157" cy="646331"/>
          </a:xfrm>
          <a:prstGeom prst="rect">
            <a:avLst/>
          </a:prstGeom>
          <a:solidFill>
            <a:schemeClr val="bg1"/>
          </a:solidFill>
          <a:ln w="12700">
            <a:solidFill>
              <a:schemeClr val="tx1"/>
            </a:solidFill>
          </a:ln>
        </p:spPr>
        <p:txBody>
          <a:bodyPr wrap="square" rtlCol="0">
            <a:spAutoFit/>
          </a:bodyPr>
          <a:lstStyle/>
          <a:p>
            <a:pPr algn="r"/>
            <a:r>
              <a:rPr lang="en-US" dirty="0" smtClean="0"/>
              <a:t>Delivery access </a:t>
            </a:r>
          </a:p>
          <a:p>
            <a:pPr algn="r"/>
            <a:r>
              <a:rPr lang="en-US" dirty="0" smtClean="0"/>
              <a:t>and egress point.</a:t>
            </a:r>
            <a:endParaRPr lang="en-US" dirty="0"/>
          </a:p>
        </p:txBody>
      </p:sp>
      <p:sp>
        <p:nvSpPr>
          <p:cNvPr id="32" name="Left Arrow 31" title="Picture of an arrow pointing to wokers on foot"/>
          <p:cNvSpPr/>
          <p:nvPr/>
        </p:nvSpPr>
        <p:spPr>
          <a:xfrm rot="5400000">
            <a:off x="5143500" y="52197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57200" y="5181600"/>
            <a:ext cx="2120389" cy="646331"/>
          </a:xfrm>
          <a:prstGeom prst="rect">
            <a:avLst/>
          </a:prstGeom>
          <a:solidFill>
            <a:schemeClr val="bg1"/>
          </a:solidFill>
          <a:ln w="12700">
            <a:solidFill>
              <a:schemeClr val="tx1"/>
            </a:solidFill>
          </a:ln>
        </p:spPr>
        <p:txBody>
          <a:bodyPr wrap="none" rtlCol="0">
            <a:spAutoFit/>
          </a:bodyPr>
          <a:lstStyle/>
          <a:p>
            <a:pPr algn="ctr"/>
            <a:r>
              <a:rPr lang="en-US" dirty="0" smtClean="0"/>
              <a:t>Moving construction</a:t>
            </a:r>
          </a:p>
          <a:p>
            <a:pPr algn="ctr"/>
            <a:r>
              <a:rPr lang="en-US" dirty="0" smtClean="0"/>
              <a:t>Equipment.</a:t>
            </a:r>
            <a:endParaRPr lang="en-US" dirty="0"/>
          </a:p>
        </p:txBody>
      </p:sp>
      <p:sp>
        <p:nvSpPr>
          <p:cNvPr id="34" name="TextBox 33"/>
          <p:cNvSpPr txBox="1"/>
          <p:nvPr/>
        </p:nvSpPr>
        <p:spPr>
          <a:xfrm>
            <a:off x="6705600" y="1371600"/>
            <a:ext cx="1803314" cy="646331"/>
          </a:xfrm>
          <a:prstGeom prst="rect">
            <a:avLst/>
          </a:prstGeom>
          <a:solidFill>
            <a:schemeClr val="bg1"/>
          </a:solidFill>
          <a:ln w="12700">
            <a:solidFill>
              <a:schemeClr val="tx1"/>
            </a:solidFill>
          </a:ln>
        </p:spPr>
        <p:txBody>
          <a:bodyPr wrap="none" rtlCol="0">
            <a:spAutoFit/>
          </a:bodyPr>
          <a:lstStyle/>
          <a:p>
            <a:pPr algn="r"/>
            <a:r>
              <a:rPr lang="en-US" dirty="0" smtClean="0"/>
              <a:t>Parked employee</a:t>
            </a:r>
          </a:p>
          <a:p>
            <a:pPr algn="r"/>
            <a:r>
              <a:rPr lang="en-US" dirty="0" smtClean="0"/>
              <a:t>vehicles.</a:t>
            </a:r>
            <a:endParaRPr lang="en-US" dirty="0"/>
          </a:p>
        </p:txBody>
      </p:sp>
      <p:sp>
        <p:nvSpPr>
          <p:cNvPr id="35" name="TextBox 34"/>
          <p:cNvSpPr txBox="1"/>
          <p:nvPr/>
        </p:nvSpPr>
        <p:spPr>
          <a:xfrm>
            <a:off x="5943600" y="5638800"/>
            <a:ext cx="1143000" cy="646331"/>
          </a:xfrm>
          <a:prstGeom prst="rect">
            <a:avLst/>
          </a:prstGeom>
          <a:solidFill>
            <a:schemeClr val="bg1"/>
          </a:solidFill>
          <a:ln w="12700">
            <a:solidFill>
              <a:schemeClr val="tx1"/>
            </a:solidFill>
          </a:ln>
        </p:spPr>
        <p:txBody>
          <a:bodyPr wrap="square" rtlCol="0">
            <a:spAutoFit/>
          </a:bodyPr>
          <a:lstStyle/>
          <a:p>
            <a:pPr algn="ctr"/>
            <a:r>
              <a:rPr lang="en-US" dirty="0" smtClean="0"/>
              <a:t>Workers</a:t>
            </a:r>
          </a:p>
          <a:p>
            <a:pPr algn="ctr"/>
            <a:r>
              <a:rPr lang="en-US" dirty="0" smtClean="0"/>
              <a:t>on Foot.</a:t>
            </a:r>
            <a:endParaRPr lang="en-US" dirty="0"/>
          </a:p>
        </p:txBody>
      </p:sp>
      <p:sp>
        <p:nvSpPr>
          <p:cNvPr id="36" name="Left Arrow 35" title="Picture of an arrow pointing to a moving construction equipment"/>
          <p:cNvSpPr/>
          <p:nvPr/>
        </p:nvSpPr>
        <p:spPr>
          <a:xfrm rot="5400000">
            <a:off x="419100" y="44577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Left Arrow 36" title="Picture of an arrow pointing to a parked employee vehicles"/>
          <p:cNvSpPr/>
          <p:nvPr/>
        </p:nvSpPr>
        <p:spPr>
          <a:xfrm rot="16200000">
            <a:off x="6210300" y="20955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Left Arrow 37" title="Picture of an arrow pointing to delivery access and egress point"/>
          <p:cNvSpPr/>
          <p:nvPr/>
        </p:nvSpPr>
        <p:spPr>
          <a:xfrm rot="16200000">
            <a:off x="2933700" y="22479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strVal val="#ppt_w*0.70"/>
                                          </p:val>
                                        </p:tav>
                                        <p:tav tm="100000">
                                          <p:val>
                                            <p:strVal val="#ppt_w"/>
                                          </p:val>
                                        </p:tav>
                                      </p:tavLst>
                                    </p:anim>
                                    <p:anim calcmode="lin" valueType="num">
                                      <p:cBhvr>
                                        <p:cTn id="20" dur="1000" fill="hold"/>
                                        <p:tgtEl>
                                          <p:spTgt spid="30"/>
                                        </p:tgtEl>
                                        <p:attrNameLst>
                                          <p:attrName>ppt_h</p:attrName>
                                        </p:attrNameLst>
                                      </p:cBhvr>
                                      <p:tavLst>
                                        <p:tav tm="0">
                                          <p:val>
                                            <p:strVal val="#ppt_h"/>
                                          </p:val>
                                        </p:tav>
                                        <p:tav tm="100000">
                                          <p:val>
                                            <p:strVal val="#ppt_h"/>
                                          </p:val>
                                        </p:tav>
                                      </p:tavLst>
                                    </p:anim>
                                    <p:animEffect transition="in" filter="fade">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1+#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1+#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grpId="0" nodeType="afterEffect">
                                  <p:stCondLst>
                                    <p:cond delay="10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0-#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100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0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1" fill="hold" grpId="0" nodeType="afterEffect">
                                  <p:stCondLst>
                                    <p:cond delay="100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100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0-#ppt_h/2"/>
                                          </p:val>
                                        </p:tav>
                                        <p:tav tm="100000">
                                          <p:val>
                                            <p:strVal val="#ppt_y"/>
                                          </p:val>
                                        </p:tav>
                                      </p:tavLst>
                                    </p:anim>
                                  </p:childTnLst>
                                </p:cTn>
                              </p:par>
                              <p:par>
                                <p:cTn id="59" presetID="1" presetClass="entr" presetSubtype="0" fill="hold" grpId="0" nodeType="withEffect">
                                  <p:stCondLst>
                                    <p:cond delay="100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ccess egress challenges can be addressed by and ITCP"/>
          <p:cNvGrpSpPr/>
          <p:nvPr/>
        </p:nvGrpSpPr>
        <p:grpSpPr>
          <a:xfrm>
            <a:off x="419420" y="1944755"/>
            <a:ext cx="8252901" cy="2377440"/>
            <a:chOff x="433899" y="3314385"/>
            <a:chExt cx="8252901" cy="2377440"/>
          </a:xfrm>
          <a:effectLst>
            <a:outerShdw blurRad="50800" dist="76200" dir="2700000" algn="tl" rotWithShape="0">
              <a:prstClr val="black">
                <a:alpha val="40000"/>
              </a:prstClr>
            </a:outerShdw>
          </a:effectLst>
        </p:grpSpPr>
        <p:sp>
          <p:nvSpPr>
            <p:cNvPr id="3" name="Rectangle 2"/>
            <p:cNvSpPr/>
            <p:nvPr/>
          </p:nvSpPr>
          <p:spPr>
            <a:xfrm>
              <a:off x="433899" y="3314385"/>
              <a:ext cx="8229600" cy="2377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3352800"/>
              <a:ext cx="81534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57200" y="34290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36576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9624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216400"/>
              <a:ext cx="8153400" cy="0"/>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9" name="Rectangle 8" title="Picture of access egress challenges can be addressed by and ITCP"/>
            <p:cNvSpPr/>
            <p:nvPr/>
          </p:nvSpPr>
          <p:spPr>
            <a:xfrm>
              <a:off x="457200" y="4549014"/>
              <a:ext cx="8153400" cy="1104900"/>
            </a:xfrm>
            <a:prstGeom prst="rect">
              <a:avLst/>
            </a:prstGeom>
            <a:blipFill>
              <a:blip r:embed="rId2" cstate="print">
                <a:lum bright="-10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 y="4568064"/>
              <a:ext cx="8153400"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5219385"/>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9" title="Picture of dump truck"/>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53079" y="4938053"/>
              <a:ext cx="366520" cy="195243"/>
            </a:xfrm>
            <a:prstGeom prst="rect">
              <a:avLst/>
            </a:prstGeom>
            <a:noFill/>
            <a:ln w="9525">
              <a:noFill/>
              <a:miter lim="800000"/>
              <a:headEnd/>
              <a:tailEnd/>
            </a:ln>
          </p:spPr>
        </p:pic>
        <p:pic>
          <p:nvPicPr>
            <p:cNvPr id="13" name="Picture 9" title="Picture of dump truck"/>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71218" y="4617342"/>
              <a:ext cx="386581" cy="205929"/>
            </a:xfrm>
            <a:prstGeom prst="rect">
              <a:avLst/>
            </a:prstGeom>
            <a:noFill/>
            <a:ln w="9525">
              <a:noFill/>
              <a:miter lim="800000"/>
              <a:headEnd/>
              <a:tailEnd/>
            </a:ln>
          </p:spPr>
        </p:pic>
        <p:pic>
          <p:nvPicPr>
            <p:cNvPr id="14" name="Picture 9" title="Picture of dump truck"/>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79820" y="4609785"/>
              <a:ext cx="386581" cy="205929"/>
            </a:xfrm>
            <a:prstGeom prst="rect">
              <a:avLst/>
            </a:prstGeom>
            <a:noFill/>
            <a:ln w="9525">
              <a:noFill/>
              <a:miter lim="800000"/>
              <a:headEnd/>
              <a:tailEnd/>
            </a:ln>
          </p:spPr>
        </p:pic>
        <p:pic>
          <p:nvPicPr>
            <p:cNvPr id="15" name="Picture 9" title="Picture of dump truck"/>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018" y="4937256"/>
              <a:ext cx="386581" cy="205929"/>
            </a:xfrm>
            <a:prstGeom prst="rect">
              <a:avLst/>
            </a:prstGeom>
            <a:noFill/>
            <a:ln w="9525">
              <a:noFill/>
              <a:miter lim="800000"/>
              <a:headEnd/>
              <a:tailEnd/>
            </a:ln>
          </p:spPr>
        </p:pic>
        <p:pic>
          <p:nvPicPr>
            <p:cNvPr id="16" name="Picture 15" descr="SymbolRoller.png" title="Picture of steamroller "/>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400" y="4587114"/>
              <a:ext cx="457200" cy="241844"/>
            </a:xfrm>
            <a:prstGeom prst="rect">
              <a:avLst/>
            </a:prstGeom>
          </p:spPr>
        </p:pic>
        <p:pic>
          <p:nvPicPr>
            <p:cNvPr id="17" name="Picture 16" descr="SymbolRoller.png" title="Picture of steamroller "/>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9200" y="4587114"/>
              <a:ext cx="457200" cy="241844"/>
            </a:xfrm>
            <a:prstGeom prst="rect">
              <a:avLst/>
            </a:prstGeom>
          </p:spPr>
        </p:pic>
        <p:pic>
          <p:nvPicPr>
            <p:cNvPr id="18" name="Picture 17" descr="SymbolRoller.png" title="Picture of steamroller "/>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18985" y="4587114"/>
              <a:ext cx="457200" cy="241844"/>
            </a:xfrm>
            <a:prstGeom prst="rect">
              <a:avLst/>
            </a:prstGeom>
          </p:spPr>
        </p:pic>
        <p:pic>
          <p:nvPicPr>
            <p:cNvPr id="19" name="Picture 18" descr="SymbolCar.png" title="Picture of QC Truck"/>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126" y="3977514"/>
              <a:ext cx="374073" cy="238125"/>
            </a:xfrm>
            <a:prstGeom prst="rect">
              <a:avLst/>
            </a:prstGeom>
          </p:spPr>
        </p:pic>
        <p:pic>
          <p:nvPicPr>
            <p:cNvPr id="20" name="Picture 19" descr="SymbolCar.png" title="Picture of Foreman Truck"/>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33800" y="3970587"/>
              <a:ext cx="374073" cy="238125"/>
            </a:xfrm>
            <a:prstGeom prst="rect">
              <a:avLst/>
            </a:prstGeom>
          </p:spPr>
        </p:pic>
        <p:pic>
          <p:nvPicPr>
            <p:cNvPr id="21" name="Picture 20" descr="SymbolCar.png" title="Picture of GW Truck"/>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30944" y="3970587"/>
              <a:ext cx="374073" cy="238125"/>
            </a:xfrm>
            <a:prstGeom prst="rect">
              <a:avLst/>
            </a:prstGeom>
          </p:spPr>
        </p:pic>
        <p:sp>
          <p:nvSpPr>
            <p:cNvPr id="22" name="TextBox 21"/>
            <p:cNvSpPr txBox="1"/>
            <p:nvPr/>
          </p:nvSpPr>
          <p:spPr>
            <a:xfrm>
              <a:off x="632271" y="3715709"/>
              <a:ext cx="1143000" cy="261610"/>
            </a:xfrm>
            <a:prstGeom prst="rect">
              <a:avLst/>
            </a:prstGeom>
            <a:noFill/>
          </p:spPr>
          <p:txBody>
            <a:bodyPr wrap="square" rtlCol="0">
              <a:spAutoFit/>
            </a:bodyPr>
            <a:lstStyle/>
            <a:p>
              <a:r>
                <a:rPr lang="en-US" sz="1100" b="1" dirty="0" smtClean="0">
                  <a:latin typeface="Arial" pitchFamily="34" charset="0"/>
                  <a:cs typeface="Arial" pitchFamily="34" charset="0"/>
                </a:rPr>
                <a:t>QC Truck</a:t>
              </a:r>
              <a:endParaRPr lang="en-US" sz="1100" b="1" dirty="0">
                <a:latin typeface="Arial" pitchFamily="34" charset="0"/>
                <a:cs typeface="Arial" pitchFamily="34" charset="0"/>
              </a:endParaRPr>
            </a:p>
          </p:txBody>
        </p:sp>
        <p:sp>
          <p:nvSpPr>
            <p:cNvPr id="23" name="TextBox 22"/>
            <p:cNvSpPr txBox="1"/>
            <p:nvPr/>
          </p:nvSpPr>
          <p:spPr>
            <a:xfrm>
              <a:off x="3299271" y="3733800"/>
              <a:ext cx="1524000" cy="261610"/>
            </a:xfrm>
            <a:prstGeom prst="rect">
              <a:avLst/>
            </a:prstGeom>
            <a:noFill/>
          </p:spPr>
          <p:txBody>
            <a:bodyPr wrap="square" rtlCol="0">
              <a:spAutoFit/>
            </a:bodyPr>
            <a:lstStyle/>
            <a:p>
              <a:r>
                <a:rPr lang="en-US" sz="1100" b="1" dirty="0" smtClean="0">
                  <a:latin typeface="Arial" pitchFamily="34" charset="0"/>
                  <a:cs typeface="Arial" pitchFamily="34" charset="0"/>
                </a:rPr>
                <a:t>Foreman Truck</a:t>
              </a:r>
              <a:endParaRPr lang="en-US" sz="1100" b="1" dirty="0">
                <a:latin typeface="Arial" pitchFamily="34" charset="0"/>
                <a:cs typeface="Arial" pitchFamily="34" charset="0"/>
              </a:endParaRPr>
            </a:p>
          </p:txBody>
        </p:sp>
        <p:sp>
          <p:nvSpPr>
            <p:cNvPr id="24" name="TextBox 23"/>
            <p:cNvSpPr txBox="1"/>
            <p:nvPr/>
          </p:nvSpPr>
          <p:spPr>
            <a:xfrm>
              <a:off x="7079043" y="3733800"/>
              <a:ext cx="1143000" cy="261610"/>
            </a:xfrm>
            <a:prstGeom prst="rect">
              <a:avLst/>
            </a:prstGeom>
            <a:noFill/>
          </p:spPr>
          <p:txBody>
            <a:bodyPr wrap="square" rtlCol="0">
              <a:spAutoFit/>
            </a:bodyPr>
            <a:lstStyle/>
            <a:p>
              <a:r>
                <a:rPr lang="en-US" sz="1100" b="1" dirty="0" smtClean="0">
                  <a:latin typeface="Arial" pitchFamily="34" charset="0"/>
                  <a:cs typeface="Arial" pitchFamily="34" charset="0"/>
                </a:rPr>
                <a:t>GW Truck</a:t>
              </a:r>
              <a:endParaRPr lang="en-US" sz="1100" b="1" dirty="0">
                <a:latin typeface="Arial" pitchFamily="34" charset="0"/>
                <a:cs typeface="Arial" pitchFamily="34" charset="0"/>
              </a:endParaRPr>
            </a:p>
          </p:txBody>
        </p:sp>
        <p:sp>
          <p:nvSpPr>
            <p:cNvPr id="25" name="TextBox 24"/>
            <p:cNvSpPr txBox="1"/>
            <p:nvPr/>
          </p:nvSpPr>
          <p:spPr>
            <a:xfrm>
              <a:off x="838200" y="4267200"/>
              <a:ext cx="438912"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QC</a:t>
              </a:r>
              <a:endParaRPr lang="en-US" sz="1200" b="1" dirty="0">
                <a:latin typeface="Arial" pitchFamily="34" charset="0"/>
                <a:cs typeface="Arial" pitchFamily="34" charset="0"/>
              </a:endParaRPr>
            </a:p>
          </p:txBody>
        </p:sp>
        <p:sp>
          <p:nvSpPr>
            <p:cNvPr id="26" name="TextBox 25"/>
            <p:cNvSpPr txBox="1"/>
            <p:nvPr/>
          </p:nvSpPr>
          <p:spPr>
            <a:xfrm>
              <a:off x="13716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pic>
          <p:nvPicPr>
            <p:cNvPr id="27" name="Picture 26" descr="SymbolPaver.png" title="Picture of road pave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48000" y="4572000"/>
              <a:ext cx="685800" cy="314902"/>
            </a:xfrm>
            <a:prstGeom prst="rect">
              <a:avLst/>
            </a:prstGeom>
          </p:spPr>
        </p:pic>
        <p:pic>
          <p:nvPicPr>
            <p:cNvPr id="28" name="Picture 27" descr="SymbolEmptyTruck.png" title="Picture of empty work truck"/>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114801" y="4602227"/>
              <a:ext cx="339303" cy="210312"/>
            </a:xfrm>
            <a:prstGeom prst="rect">
              <a:avLst/>
            </a:prstGeom>
          </p:spPr>
        </p:pic>
        <p:cxnSp>
          <p:nvCxnSpPr>
            <p:cNvPr id="29" name="Straight Arrow Connector 28"/>
            <p:cNvCxnSpPr/>
            <p:nvPr/>
          </p:nvCxnSpPr>
          <p:spPr>
            <a:xfrm>
              <a:off x="4495800" y="5066985"/>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00200" y="5066985"/>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52815" y="4899471"/>
              <a:ext cx="1143000" cy="307777"/>
            </a:xfrm>
            <a:prstGeom prst="rect">
              <a:avLst/>
            </a:prstGeom>
            <a:noFill/>
          </p:spPr>
          <p:txBody>
            <a:bodyPr wrap="square" rtlCol="0">
              <a:spAutoFit/>
            </a:bodyPr>
            <a:lstStyle/>
            <a:p>
              <a:r>
                <a:rPr lang="en-US" sz="1400" b="1" dirty="0" smtClean="0">
                  <a:latin typeface="Arial" pitchFamily="34" charset="0"/>
                  <a:cs typeface="Arial" pitchFamily="34" charset="0"/>
                </a:rPr>
                <a:t>Enter</a:t>
              </a:r>
              <a:endParaRPr lang="en-US" sz="1400" b="1" dirty="0">
                <a:latin typeface="Arial" pitchFamily="34" charset="0"/>
                <a:cs typeface="Arial" pitchFamily="34" charset="0"/>
              </a:endParaRPr>
            </a:p>
          </p:txBody>
        </p:sp>
        <p:sp>
          <p:nvSpPr>
            <p:cNvPr id="32" name="TextBox 31"/>
            <p:cNvSpPr txBox="1"/>
            <p:nvPr/>
          </p:nvSpPr>
          <p:spPr>
            <a:xfrm>
              <a:off x="6477000" y="4907028"/>
              <a:ext cx="1143000" cy="307777"/>
            </a:xfrm>
            <a:prstGeom prst="rect">
              <a:avLst/>
            </a:prstGeom>
            <a:noFill/>
          </p:spPr>
          <p:txBody>
            <a:bodyPr wrap="square" rtlCol="0">
              <a:spAutoFit/>
            </a:bodyPr>
            <a:lstStyle/>
            <a:p>
              <a:r>
                <a:rPr lang="en-US" sz="1400" b="1" dirty="0" smtClean="0">
                  <a:latin typeface="Arial" pitchFamily="34" charset="0"/>
                  <a:cs typeface="Arial" pitchFamily="34" charset="0"/>
                </a:rPr>
                <a:t>Exit</a:t>
              </a:r>
              <a:endParaRPr lang="en-US" sz="1400" b="1" dirty="0">
                <a:latin typeface="Arial" pitchFamily="34" charset="0"/>
                <a:cs typeface="Arial" pitchFamily="34" charset="0"/>
              </a:endParaRPr>
            </a:p>
          </p:txBody>
        </p:sp>
        <p:sp>
          <p:nvSpPr>
            <p:cNvPr id="33" name="TextBox 32"/>
            <p:cNvSpPr txBox="1"/>
            <p:nvPr/>
          </p:nvSpPr>
          <p:spPr>
            <a:xfrm>
              <a:off x="6934200" y="4937256"/>
              <a:ext cx="448056" cy="261610"/>
            </a:xfrm>
            <a:prstGeom prst="rect">
              <a:avLst/>
            </a:prstGeom>
            <a:noFill/>
            <a:ln w="12700">
              <a:solidFill>
                <a:schemeClr val="tx1"/>
              </a:solidFill>
            </a:ln>
          </p:spPr>
          <p:txBody>
            <a:bodyPr wrap="square" rtlCol="0">
              <a:spAutoFit/>
            </a:bodyPr>
            <a:lstStyle/>
            <a:p>
              <a:r>
                <a:rPr lang="en-US" sz="1100" b="1" dirty="0" smtClean="0">
                  <a:latin typeface="Arial" pitchFamily="34" charset="0"/>
                  <a:cs typeface="Arial" pitchFamily="34" charset="0"/>
                </a:rPr>
                <a:t>GW</a:t>
              </a:r>
              <a:endParaRPr lang="en-US" sz="1100" b="1" dirty="0">
                <a:latin typeface="Arial" pitchFamily="34" charset="0"/>
                <a:cs typeface="Arial" pitchFamily="34" charset="0"/>
              </a:endParaRPr>
            </a:p>
          </p:txBody>
        </p:sp>
        <p:sp>
          <p:nvSpPr>
            <p:cNvPr id="34" name="TextBox 33"/>
            <p:cNvSpPr txBox="1"/>
            <p:nvPr/>
          </p:nvSpPr>
          <p:spPr>
            <a:xfrm>
              <a:off x="62484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sp>
          <p:nvSpPr>
            <p:cNvPr id="35" name="TextBox 34"/>
            <p:cNvSpPr txBox="1"/>
            <p:nvPr/>
          </p:nvSpPr>
          <p:spPr>
            <a:xfrm>
              <a:off x="2971800" y="4267201"/>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SO</a:t>
              </a:r>
              <a:endParaRPr lang="en-US" sz="1200" b="1" dirty="0">
                <a:latin typeface="Arial" pitchFamily="34" charset="0"/>
                <a:cs typeface="Arial" pitchFamily="34" charset="0"/>
              </a:endParaRPr>
            </a:p>
          </p:txBody>
        </p:sp>
        <p:sp>
          <p:nvSpPr>
            <p:cNvPr id="36" name="TextBox 35"/>
            <p:cNvSpPr txBox="1"/>
            <p:nvPr/>
          </p:nvSpPr>
          <p:spPr>
            <a:xfrm>
              <a:off x="3581400" y="4267200"/>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SP</a:t>
              </a:r>
              <a:endParaRPr lang="en-US" sz="1200" b="1" dirty="0">
                <a:latin typeface="Arial" pitchFamily="34" charset="0"/>
                <a:cs typeface="Arial" pitchFamily="34" charset="0"/>
              </a:endParaRPr>
            </a:p>
          </p:txBody>
        </p:sp>
        <p:pic>
          <p:nvPicPr>
            <p:cNvPr id="37" name="Picture 11" title="Picture of SI Truck"/>
            <p:cNvPicPr>
              <a:picLocks noChangeAspect="1" noChangeArrowheads="1"/>
            </p:cNvPicPr>
            <p:nvPr/>
          </p:nvPicPr>
          <p:blipFill>
            <a:blip r:embed="rId9" cstate="email">
              <a:clrChange>
                <a:clrFrom>
                  <a:srgbClr val="AA9988"/>
                </a:clrFrom>
                <a:clrTo>
                  <a:srgbClr val="AA9988">
                    <a:alpha val="0"/>
                  </a:srgbClr>
                </a:clrTo>
              </a:clrChange>
              <a:extLst>
                <a:ext uri="{28A0092B-C50C-407E-A947-70E740481C1C}">
                  <a14:useLocalDpi xmlns:a14="http://schemas.microsoft.com/office/drawing/2010/main"/>
                </a:ext>
              </a:extLst>
            </a:blip>
            <a:srcRect/>
            <a:stretch>
              <a:fillRect/>
            </a:stretch>
          </p:blipFill>
          <p:spPr bwMode="auto">
            <a:xfrm>
              <a:off x="6324599" y="5257800"/>
              <a:ext cx="457201" cy="239486"/>
            </a:xfrm>
            <a:prstGeom prst="rect">
              <a:avLst/>
            </a:prstGeom>
            <a:noFill/>
            <a:ln w="9525">
              <a:noFill/>
              <a:miter lim="800000"/>
              <a:headEnd/>
              <a:tailEnd/>
            </a:ln>
          </p:spPr>
        </p:pic>
        <p:sp>
          <p:nvSpPr>
            <p:cNvPr id="38" name="TextBox 37"/>
            <p:cNvSpPr txBox="1"/>
            <p:nvPr/>
          </p:nvSpPr>
          <p:spPr>
            <a:xfrm>
              <a:off x="5715000" y="5410200"/>
              <a:ext cx="1143000" cy="276999"/>
            </a:xfrm>
            <a:prstGeom prst="rect">
              <a:avLst/>
            </a:prstGeom>
            <a:noFill/>
          </p:spPr>
          <p:txBody>
            <a:bodyPr wrap="square" rtlCol="0">
              <a:spAutoFit/>
            </a:bodyPr>
            <a:lstStyle/>
            <a:p>
              <a:r>
                <a:rPr lang="en-US" sz="1200" b="1" dirty="0" smtClean="0">
                  <a:latin typeface="Arial" pitchFamily="34" charset="0"/>
                  <a:cs typeface="Arial" pitchFamily="34" charset="0"/>
                </a:rPr>
                <a:t>SI Truck</a:t>
              </a:r>
              <a:endParaRPr lang="en-US" sz="1200" b="1" dirty="0">
                <a:latin typeface="Arial" pitchFamily="34" charset="0"/>
                <a:cs typeface="Arial" pitchFamily="34" charset="0"/>
              </a:endParaRPr>
            </a:p>
          </p:txBody>
        </p:sp>
        <p:sp>
          <p:nvSpPr>
            <p:cNvPr id="39" name="TextBox 38"/>
            <p:cNvSpPr txBox="1"/>
            <p:nvPr/>
          </p:nvSpPr>
          <p:spPr>
            <a:xfrm>
              <a:off x="7010400" y="5303772"/>
              <a:ext cx="1676400" cy="276999"/>
            </a:xfrm>
            <a:prstGeom prst="rect">
              <a:avLst/>
            </a:prstGeom>
            <a:noFill/>
          </p:spPr>
          <p:txBody>
            <a:bodyPr wrap="square" rtlCol="0">
              <a:spAutoFit/>
            </a:bodyPr>
            <a:lstStyle/>
            <a:p>
              <a:r>
                <a:rPr lang="en-US" sz="1200" b="1" dirty="0" smtClean="0">
                  <a:latin typeface="Arial" pitchFamily="34" charset="0"/>
                  <a:cs typeface="Arial" pitchFamily="34" charset="0"/>
                </a:rPr>
                <a:t>Breakdown Lane 10’</a:t>
              </a:r>
              <a:endParaRPr lang="en-US" sz="1200" b="1" dirty="0">
                <a:latin typeface="Arial" pitchFamily="34" charset="0"/>
                <a:cs typeface="Arial" pitchFamily="34" charset="0"/>
              </a:endParaRPr>
            </a:p>
          </p:txBody>
        </p:sp>
        <p:sp>
          <p:nvSpPr>
            <p:cNvPr id="40" name="TextBox 39"/>
            <p:cNvSpPr txBox="1"/>
            <p:nvPr/>
          </p:nvSpPr>
          <p:spPr>
            <a:xfrm>
              <a:off x="7620000" y="4914585"/>
              <a:ext cx="990600" cy="276999"/>
            </a:xfrm>
            <a:prstGeom prst="rect">
              <a:avLst/>
            </a:prstGeom>
            <a:noFill/>
          </p:spPr>
          <p:txBody>
            <a:bodyPr wrap="square" rtlCol="0">
              <a:spAutoFit/>
            </a:bodyPr>
            <a:lstStyle/>
            <a:p>
              <a:r>
                <a:rPr lang="en-US" sz="1200" b="1" dirty="0" smtClean="0">
                  <a:latin typeface="Arial" pitchFamily="34" charset="0"/>
                  <a:cs typeface="Arial" pitchFamily="34" charset="0"/>
                </a:rPr>
                <a:t>Lane 2  10’</a:t>
              </a:r>
              <a:endParaRPr lang="en-US" sz="1200" b="1" dirty="0">
                <a:latin typeface="Arial" pitchFamily="34" charset="0"/>
                <a:cs typeface="Arial" pitchFamily="34" charset="0"/>
              </a:endParaRPr>
            </a:p>
          </p:txBody>
        </p:sp>
        <p:sp>
          <p:nvSpPr>
            <p:cNvPr id="41" name="TextBox 40"/>
            <p:cNvSpPr txBox="1"/>
            <p:nvPr/>
          </p:nvSpPr>
          <p:spPr>
            <a:xfrm>
              <a:off x="7620630" y="4594671"/>
              <a:ext cx="990600" cy="276999"/>
            </a:xfrm>
            <a:prstGeom prst="rect">
              <a:avLst/>
            </a:prstGeom>
            <a:noFill/>
          </p:spPr>
          <p:txBody>
            <a:bodyPr wrap="square" rtlCol="0">
              <a:spAutoFit/>
            </a:bodyPr>
            <a:lstStyle/>
            <a:p>
              <a:r>
                <a:rPr lang="en-US" sz="1200" b="1" dirty="0" smtClean="0">
                  <a:latin typeface="Arial" pitchFamily="34" charset="0"/>
                  <a:cs typeface="Arial" pitchFamily="34" charset="0"/>
                </a:rPr>
                <a:t>Lane 1  10’</a:t>
              </a:r>
              <a:endParaRPr lang="en-US" sz="1200" b="1" dirty="0">
                <a:latin typeface="Arial" pitchFamily="34" charset="0"/>
                <a:cs typeface="Arial" pitchFamily="34" charset="0"/>
              </a:endParaRPr>
            </a:p>
          </p:txBody>
        </p:sp>
        <p:sp>
          <p:nvSpPr>
            <p:cNvPr id="42" name="TextBox 41"/>
            <p:cNvSpPr txBox="1"/>
            <p:nvPr/>
          </p:nvSpPr>
          <p:spPr>
            <a:xfrm>
              <a:off x="6005316" y="4571370"/>
              <a:ext cx="807342" cy="348813"/>
            </a:xfrm>
            <a:prstGeom prst="rect">
              <a:avLst/>
            </a:prstGeom>
            <a:noFill/>
          </p:spPr>
          <p:txBody>
            <a:bodyPr wrap="square" rtlCol="0">
              <a:spAutoFit/>
            </a:bodyPr>
            <a:lstStyle/>
            <a:p>
              <a:pPr>
                <a:lnSpc>
                  <a:spcPts val="1000"/>
                </a:lnSpc>
              </a:pPr>
              <a:r>
                <a:rPr lang="en-US" sz="1000" b="1" dirty="0" smtClean="0">
                  <a:latin typeface="Arial" pitchFamily="34" charset="0"/>
                  <a:cs typeface="Arial" pitchFamily="34" charset="0"/>
                </a:rPr>
                <a:t>Staging Area</a:t>
              </a:r>
              <a:endParaRPr lang="en-US" sz="1000" b="1" dirty="0">
                <a:latin typeface="Arial" pitchFamily="34" charset="0"/>
                <a:cs typeface="Arial" pitchFamily="34" charset="0"/>
              </a:endParaRPr>
            </a:p>
          </p:txBody>
        </p:sp>
        <p:sp>
          <p:nvSpPr>
            <p:cNvPr id="43" name="TextBox 42"/>
            <p:cNvSpPr txBox="1"/>
            <p:nvPr/>
          </p:nvSpPr>
          <p:spPr>
            <a:xfrm>
              <a:off x="2491929" y="4572000"/>
              <a:ext cx="685800" cy="348813"/>
            </a:xfrm>
            <a:prstGeom prst="rect">
              <a:avLst/>
            </a:prstGeom>
            <a:solidFill>
              <a:schemeClr val="bg1">
                <a:lumMod val="85000"/>
              </a:schemeClr>
            </a:solidFill>
            <a:ln w="12700">
              <a:noFill/>
            </a:ln>
          </p:spPr>
          <p:txBody>
            <a:bodyPr wrap="square" rtlCol="0">
              <a:spAutoFit/>
            </a:bodyPr>
            <a:lstStyle/>
            <a:p>
              <a:pPr>
                <a:lnSpc>
                  <a:spcPts val="1000"/>
                </a:lnSpc>
              </a:pPr>
              <a:r>
                <a:rPr lang="en-US" sz="1000" b="1" dirty="0" smtClean="0">
                  <a:latin typeface="Arial" pitchFamily="34" charset="0"/>
                  <a:cs typeface="Arial" pitchFamily="34" charset="0"/>
                </a:rPr>
                <a:t>Worker Area</a:t>
              </a:r>
              <a:endParaRPr lang="en-US" sz="1000" b="1" dirty="0">
                <a:latin typeface="Arial" pitchFamily="34" charset="0"/>
                <a:cs typeface="Arial" pitchFamily="34" charset="0"/>
              </a:endParaRPr>
            </a:p>
          </p:txBody>
        </p:sp>
        <p:cxnSp>
          <p:nvCxnSpPr>
            <p:cNvPr id="44" name="Straight Connector 43"/>
            <p:cNvCxnSpPr/>
            <p:nvPr/>
          </p:nvCxnSpPr>
          <p:spPr>
            <a:xfrm>
              <a:off x="457200" y="4899471"/>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419600" y="4800600"/>
              <a:ext cx="457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867400" y="4800600"/>
              <a:ext cx="1066800" cy="2588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12" title="Picture of SP Truc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57600" y="4587114"/>
              <a:ext cx="423863" cy="292100"/>
            </a:xfrm>
            <a:prstGeom prst="rect">
              <a:avLst/>
            </a:prstGeom>
            <a:noFill/>
            <a:ln w="9525">
              <a:noFill/>
              <a:miter lim="800000"/>
              <a:headEnd/>
              <a:tailEnd/>
            </a:ln>
          </p:spPr>
        </p:pic>
      </p:grpSp>
      <p:grpSp>
        <p:nvGrpSpPr>
          <p:cNvPr id="49" name="Group 48" title="Picture of ARTBA Access and Egress preventing runovers and backovers in roadway construction Title"/>
          <p:cNvGrpSpPr/>
          <p:nvPr/>
        </p:nvGrpSpPr>
        <p:grpSpPr>
          <a:xfrm>
            <a:off x="381000" y="336288"/>
            <a:ext cx="8595360" cy="959112"/>
            <a:chOff x="381000" y="336288"/>
            <a:chExt cx="8595360" cy="959112"/>
          </a:xfrm>
        </p:grpSpPr>
        <p:sp>
          <p:nvSpPr>
            <p:cNvPr id="50"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1"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2"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53" name="Picture 52" descr="LOGO-ARTBA.png" title="Picture of ARTBA Access and Egress preventing runovers and backovers in roadway construction Title"/>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54" name="Picture 53" descr="Logo_WZ_Safety.png" title="Picture of ARTBA Access and Egress preventing runovers and backovers in roadway construction Title"/>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56" name="Subtitle 8"/>
          <p:cNvSpPr txBox="1">
            <a:spLocks/>
          </p:cNvSpPr>
          <p:nvPr/>
        </p:nvSpPr>
        <p:spPr bwMode="auto">
          <a:xfrm>
            <a:off x="388938" y="1447800"/>
            <a:ext cx="83740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Access/egress challenges can be addressed by an ITCP </a:t>
            </a:r>
            <a:endParaRPr lang="en-US" sz="2800" b="1" dirty="0">
              <a:solidFill>
                <a:schemeClr val="bg2">
                  <a:lumMod val="10000"/>
                </a:schemeClr>
              </a:solidFill>
              <a:latin typeface="Calibri" pitchFamily="34" charset="0"/>
            </a:endParaRPr>
          </a:p>
        </p:txBody>
      </p:sp>
      <p:sp>
        <p:nvSpPr>
          <p:cNvPr id="57" name="Subtitle 8"/>
          <p:cNvSpPr txBox="1">
            <a:spLocks/>
          </p:cNvSpPr>
          <p:nvPr/>
        </p:nvSpPr>
        <p:spPr bwMode="auto">
          <a:xfrm>
            <a:off x="609600" y="4419600"/>
            <a:ext cx="79248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Isolating workers on foot from trucks and equipment</a:t>
            </a:r>
          </a:p>
          <a:p>
            <a:pPr marL="0" lvl="1">
              <a:lnSpc>
                <a:spcPts val="2000"/>
              </a:lnSpc>
              <a:buSzPct val="50000"/>
            </a:pPr>
            <a:endParaRPr lang="en-US" b="1" dirty="0" smtClean="0">
              <a:latin typeface="Arial Narrow" pitchFamily="34" charset="0"/>
              <a:cs typeface="Arial" pitchFamily="34" charset="0"/>
            </a:endParaRPr>
          </a:p>
          <a:p>
            <a:pPr marL="0" lvl="1">
              <a:lnSpc>
                <a:spcPts val="2000"/>
              </a:lnSpc>
              <a:buSzPct val="50000"/>
            </a:pPr>
            <a:endParaRPr lang="en-US" b="1" dirty="0">
              <a:solidFill>
                <a:srgbClr val="C00000"/>
              </a:solidFill>
              <a:latin typeface="Arial Narrow" pitchFamily="34" charset="0"/>
            </a:endParaRPr>
          </a:p>
        </p:txBody>
      </p:sp>
      <p:sp>
        <p:nvSpPr>
          <p:cNvPr id="58" name="Subtitle 8"/>
          <p:cNvSpPr txBox="1">
            <a:spLocks/>
          </p:cNvSpPr>
          <p:nvPr/>
        </p:nvSpPr>
        <p:spPr bwMode="auto">
          <a:xfrm>
            <a:off x="609600" y="5015224"/>
            <a:ext cx="78486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Coordinating truck and equipment movements</a:t>
            </a:r>
          </a:p>
          <a:p>
            <a:pPr marL="0" lvl="1">
              <a:lnSpc>
                <a:spcPts val="2000"/>
              </a:lnSpc>
              <a:buSzPct val="50000"/>
            </a:pPr>
            <a:endParaRPr lang="en-US" b="1" dirty="0" smtClean="0">
              <a:latin typeface="Arial Narrow" pitchFamily="34" charset="0"/>
              <a:cs typeface="Arial" pitchFamily="34" charset="0"/>
            </a:endParaRPr>
          </a:p>
          <a:p>
            <a:pPr marL="0" lvl="1">
              <a:lnSpc>
                <a:spcPts val="2200"/>
              </a:lnSpc>
              <a:buSzPct val="50000"/>
            </a:pPr>
            <a:endParaRPr lang="en-US" b="1" dirty="0">
              <a:solidFill>
                <a:srgbClr val="C00000"/>
              </a:solidFill>
              <a:latin typeface="Arial Narrow" pitchFamily="34" charset="0"/>
            </a:endParaRPr>
          </a:p>
        </p:txBody>
      </p:sp>
      <p:sp>
        <p:nvSpPr>
          <p:cNvPr id="59" name="Subtitle 8"/>
          <p:cNvSpPr txBox="1">
            <a:spLocks/>
          </p:cNvSpPr>
          <p:nvPr/>
        </p:nvSpPr>
        <p:spPr bwMode="auto">
          <a:xfrm>
            <a:off x="609600" y="4717412"/>
            <a:ext cx="80772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Limiting/controlling vehicle access points</a:t>
            </a:r>
          </a:p>
          <a:p>
            <a:pPr marL="0" lvl="1">
              <a:lnSpc>
                <a:spcPts val="2000"/>
              </a:lnSpc>
              <a:buSzPct val="50000"/>
            </a:pPr>
            <a:endParaRPr lang="en-US" b="1" dirty="0" smtClean="0">
              <a:latin typeface="Arial Narrow" pitchFamily="34" charset="0"/>
              <a:cs typeface="Arial" pitchFamily="34" charset="0"/>
            </a:endParaRPr>
          </a:p>
          <a:p>
            <a:pPr marL="0" lvl="1">
              <a:lnSpc>
                <a:spcPts val="2200"/>
              </a:lnSpc>
              <a:buSzPct val="50000"/>
            </a:pPr>
            <a:r>
              <a:rPr lang="en-US" b="1" dirty="0" smtClean="0">
                <a:solidFill>
                  <a:srgbClr val="C00000"/>
                </a:solidFill>
                <a:latin typeface="Arial Narrow" pitchFamily="34" charset="0"/>
              </a:rPr>
              <a:t> </a:t>
            </a:r>
            <a:endParaRPr lang="en-US" b="1" dirty="0">
              <a:solidFill>
                <a:srgbClr val="C00000"/>
              </a:solidFill>
              <a:latin typeface="Arial Narrow" pitchFamily="34" charset="0"/>
            </a:endParaRPr>
          </a:p>
        </p:txBody>
      </p:sp>
      <p:sp>
        <p:nvSpPr>
          <p:cNvPr id="61" name="Subtitle 8"/>
          <p:cNvSpPr txBox="1">
            <a:spLocks/>
          </p:cNvSpPr>
          <p:nvPr/>
        </p:nvSpPr>
        <p:spPr bwMode="auto">
          <a:xfrm>
            <a:off x="609600" y="5313036"/>
            <a:ext cx="80010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Providing guidance to workers on foot, truck drivers, and equipment operators</a:t>
            </a:r>
          </a:p>
          <a:p>
            <a:pPr marL="0" lvl="1">
              <a:lnSpc>
                <a:spcPts val="2000"/>
              </a:lnSpc>
              <a:buSzPct val="50000"/>
            </a:pPr>
            <a:endParaRPr lang="en-US" b="1" dirty="0" smtClean="0">
              <a:latin typeface="Arial Narrow" pitchFamily="34" charset="0"/>
              <a:cs typeface="Arial" pitchFamily="34" charset="0"/>
            </a:endParaRPr>
          </a:p>
          <a:p>
            <a:pPr marL="0" lvl="1">
              <a:lnSpc>
                <a:spcPts val="2000"/>
              </a:lnSpc>
              <a:buSzPct val="50000"/>
            </a:pPr>
            <a:endParaRPr lang="en-US" b="1" dirty="0">
              <a:solidFill>
                <a:srgbClr val="C00000"/>
              </a:solidFill>
              <a:latin typeface="Arial Narrow" pitchFamily="34" charset="0"/>
            </a:endParaRPr>
          </a:p>
        </p:txBody>
      </p:sp>
      <p:sp>
        <p:nvSpPr>
          <p:cNvPr id="62" name="Subtitle 8"/>
          <p:cNvSpPr txBox="1">
            <a:spLocks/>
          </p:cNvSpPr>
          <p:nvPr/>
        </p:nvSpPr>
        <p:spPr bwMode="auto">
          <a:xfrm>
            <a:off x="609600" y="5610848"/>
            <a:ext cx="76200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Designating locations for parked vehicles and equipment</a:t>
            </a:r>
          </a:p>
          <a:p>
            <a:pPr marL="0" lvl="1">
              <a:lnSpc>
                <a:spcPts val="2000"/>
              </a:lnSpc>
              <a:buSzPct val="50000"/>
            </a:pPr>
            <a:endParaRPr lang="en-US" b="1" dirty="0" smtClean="0">
              <a:latin typeface="Arial Narrow" pitchFamily="34" charset="0"/>
              <a:cs typeface="Arial" pitchFamily="34" charset="0"/>
            </a:endParaRPr>
          </a:p>
          <a:p>
            <a:pPr marL="0" lvl="1">
              <a:lnSpc>
                <a:spcPts val="2200"/>
              </a:lnSpc>
              <a:buSzPct val="50000"/>
            </a:pPr>
            <a:r>
              <a:rPr lang="en-US" b="1" dirty="0" smtClean="0">
                <a:solidFill>
                  <a:srgbClr val="C00000"/>
                </a:solidFill>
                <a:latin typeface="Arial Narrow" pitchFamily="34" charset="0"/>
              </a:rPr>
              <a:t> </a:t>
            </a:r>
            <a:endParaRPr lang="en-US" b="1" dirty="0">
              <a:solidFill>
                <a:srgbClr val="C00000"/>
              </a:solidFill>
              <a:latin typeface="Arial Narrow" pitchFamily="34" charset="0"/>
            </a:endParaRPr>
          </a:p>
        </p:txBody>
      </p:sp>
      <p:sp>
        <p:nvSpPr>
          <p:cNvPr id="64" name="Subtitle 8"/>
          <p:cNvSpPr txBox="1">
            <a:spLocks/>
          </p:cNvSpPr>
          <p:nvPr/>
        </p:nvSpPr>
        <p:spPr bwMode="auto">
          <a:xfrm>
            <a:off x="609600" y="5908662"/>
            <a:ext cx="7620000" cy="560387"/>
          </a:xfrm>
          <a:prstGeom prst="rect">
            <a:avLst/>
          </a:prstGeom>
          <a:noFill/>
          <a:ln w="9525">
            <a:noFill/>
            <a:miter lim="800000"/>
            <a:headEnd/>
            <a:tailEnd/>
          </a:ln>
        </p:spPr>
        <p:txBody>
          <a:bodyPr/>
          <a:lstStyle/>
          <a:p>
            <a:pPr marL="0" lvl="1">
              <a:lnSpc>
                <a:spcPts val="2000"/>
              </a:lnSpc>
              <a:buSzPct val="50000"/>
            </a:pPr>
            <a:r>
              <a:rPr lang="en-US" b="1" dirty="0" smtClean="0">
                <a:solidFill>
                  <a:srgbClr val="C00000"/>
                </a:solidFill>
                <a:latin typeface="Arial Narrow" pitchFamily="34" charset="0"/>
                <a:cs typeface="Arial" pitchFamily="34" charset="0"/>
              </a:rPr>
              <a:t>-</a:t>
            </a:r>
            <a:r>
              <a:rPr lang="en-US" b="1" dirty="0" smtClean="0">
                <a:latin typeface="Arial Narrow" pitchFamily="34" charset="0"/>
                <a:cs typeface="Arial" pitchFamily="34" charset="0"/>
              </a:rPr>
              <a:t> Raising awareness about vehicle intrusions with workers and operators/drivers</a:t>
            </a:r>
          </a:p>
          <a:p>
            <a:pPr marL="0" lvl="1">
              <a:lnSpc>
                <a:spcPts val="2000"/>
              </a:lnSpc>
              <a:buSzPct val="50000"/>
            </a:pPr>
            <a:endParaRPr lang="en-US" b="1" dirty="0" smtClean="0">
              <a:latin typeface="Arial Narrow" pitchFamily="34" charset="0"/>
              <a:cs typeface="Arial" pitchFamily="34" charset="0"/>
            </a:endParaRPr>
          </a:p>
          <a:p>
            <a:pPr marL="0" lvl="1">
              <a:lnSpc>
                <a:spcPts val="2000"/>
              </a:lnSpc>
              <a:buSzPct val="50000"/>
            </a:pPr>
            <a:endParaRPr lang="en-US" b="1" dirty="0" smtClean="0">
              <a:latin typeface="Arial Narrow" pitchFamily="34" charset="0"/>
              <a:cs typeface="Arial" pitchFamily="34" charset="0"/>
            </a:endParaRPr>
          </a:p>
          <a:p>
            <a:pPr marL="0" lvl="1">
              <a:lnSpc>
                <a:spcPts val="2200"/>
              </a:lnSpc>
              <a:buSzPct val="50000"/>
            </a:pPr>
            <a:r>
              <a:rPr lang="en-US" b="1" dirty="0" smtClean="0">
                <a:solidFill>
                  <a:srgbClr val="C00000"/>
                </a:solidFill>
                <a:latin typeface="Arial Narrow" pitchFamily="34" charset="0"/>
              </a:rPr>
              <a:t> </a:t>
            </a:r>
            <a:endParaRPr lang="en-US" b="1" dirty="0">
              <a:solidFill>
                <a:srgbClr val="C00000"/>
              </a:solidFill>
              <a:latin typeface="Arial Narrow" pitchFamily="34" charset="0"/>
            </a:endParaRPr>
          </a:p>
        </p:txBody>
      </p:sp>
      <p:sp>
        <p:nvSpPr>
          <p:cNvPr id="48" name="Title 47" hidden="1"/>
          <p:cNvSpPr>
            <a:spLocks noGrp="1"/>
          </p:cNvSpPr>
          <p:nvPr>
            <p:ph type="title"/>
          </p:nvPr>
        </p:nvSpPr>
        <p:spPr>
          <a:xfrm>
            <a:off x="240590" y="-801269"/>
            <a:ext cx="8229600" cy="1143000"/>
          </a:xfrm>
        </p:spPr>
        <p:txBody>
          <a:bodyPr>
            <a:normAutofit fontScale="90000"/>
          </a:bodyPr>
          <a:lstStyle/>
          <a:p>
            <a:r>
              <a:rPr lang="en-US" dirty="0" smtClean="0"/>
              <a:t>Access and egress challenges can be addressed by an ITCP</a:t>
            </a:r>
            <a:endParaRPr lang="en-US" dirty="0"/>
          </a:p>
        </p:txBody>
      </p:sp>
      <p:sp>
        <p:nvSpPr>
          <p:cNvPr id="63" name="Slide Number Placeholder 4"/>
          <p:cNvSpPr>
            <a:spLocks noGrp="1"/>
          </p:cNvSpPr>
          <p:nvPr>
            <p:ph type="sldNum" sz="quarter" idx="12"/>
          </p:nvPr>
        </p:nvSpPr>
        <p:spPr/>
        <p:txBody>
          <a:bodyPr/>
          <a:lstStyle/>
          <a:p>
            <a:pPr>
              <a:defRPr/>
            </a:pPr>
            <a:fld id="{991630E5-D2C6-4D54-9913-55C6C92AA029}" type="slidenum">
              <a:rPr lang="en-US" smtClean="0"/>
              <a:pPr>
                <a:defRPr/>
              </a:pPr>
              <a:t>7</a:t>
            </a:fld>
            <a:endParaRPr lang="en-US" dirty="0"/>
          </a:p>
        </p:txBody>
      </p:sp>
      <p:sp>
        <p:nvSpPr>
          <p:cNvPr id="65" name="5-Point Star 6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3" presetClass="entr" presetSubtype="1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1" grpId="0"/>
      <p:bldP spid="62" grpId="0"/>
      <p:bldP spid="64" grpId="0"/>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O-DOT-MtceWorkers.png" title="Picture of workers standing by slow and road work ahead sign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95800" y="2057398"/>
            <a:ext cx="3830906" cy="3886201"/>
          </a:xfrm>
          <a:prstGeom prst="rect">
            <a:avLst/>
          </a:prstGeom>
          <a:ln>
            <a:solidFill>
              <a:schemeClr val="tx1"/>
            </a:solidFill>
          </a:ln>
          <a:effectLst>
            <a:outerShdw blurRad="50800" dist="76200" dir="2700000" algn="tl" rotWithShape="0">
              <a:prstClr val="black">
                <a:alpha val="40000"/>
              </a:prstClr>
            </a:outerShdw>
          </a:effectLst>
        </p:spPr>
      </p:pic>
      <p:pic>
        <p:nvPicPr>
          <p:cNvPr id="20" name="Picture 19" descr="AR-130529831.jpg" title="Picture of a road closed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2057400"/>
            <a:ext cx="3810000" cy="3886200"/>
          </a:xfrm>
          <a:prstGeom prst="rect">
            <a:avLst/>
          </a:prstGeom>
          <a:ln>
            <a:solidFill>
              <a:schemeClr val="tx1"/>
            </a:solidFill>
          </a:ln>
          <a:effectLst>
            <a:outerShdw blurRad="50800" dist="76200" dir="2700000" algn="tl" rotWithShape="0">
              <a:prstClr val="black">
                <a:alpha val="40000"/>
              </a:prstClr>
            </a:outerShdw>
          </a:effectLst>
        </p:spPr>
      </p:pic>
      <p:pic>
        <p:nvPicPr>
          <p:cNvPr id="18" name="Picture 17" descr="c1-classroom-instructor.png" title="Picture of truckers getting trained about access and egress area"/>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94180" y="2057399"/>
            <a:ext cx="3813242" cy="3886201"/>
          </a:xfrm>
          <a:prstGeom prst="rect">
            <a:avLst/>
          </a:prstGeom>
          <a:ln>
            <a:solidFill>
              <a:schemeClr val="tx1"/>
            </a:solidFill>
          </a:ln>
          <a:effectLst>
            <a:outerShdw blurRad="50800" dist="76200" dir="2700000" algn="tl" rotWithShape="0">
              <a:prstClr val="black">
                <a:alpha val="40000"/>
              </a:prstClr>
            </a:outerShdw>
          </a:effectLst>
        </p:spPr>
      </p:pic>
      <p:grpSp>
        <p:nvGrpSpPr>
          <p:cNvPr id="3" name="Group 2" title="Picture of ARTBA Access and Egress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Access and Egress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Access and Egress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Trucks entering the work zone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put motorists and those on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other side of wall at risk</a:t>
            </a:r>
          </a:p>
        </p:txBody>
      </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Challenge #1</a:t>
            </a:r>
            <a:endParaRPr lang="en-US" sz="2800" b="1" dirty="0">
              <a:solidFill>
                <a:schemeClr val="bg2">
                  <a:lumMod val="10000"/>
                </a:schemeClr>
              </a:solidFill>
              <a:latin typeface="Calibri" pitchFamily="34" charset="0"/>
            </a:endParaRPr>
          </a:p>
        </p:txBody>
      </p:sp>
      <p:pic>
        <p:nvPicPr>
          <p:cNvPr id="11" name="Picture 10" descr="AccessTruck.png" title="Picture of truck entering the work zone area"/>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4923" y="2057400"/>
            <a:ext cx="3833576" cy="3871912"/>
          </a:xfrm>
          <a:prstGeom prst="rect">
            <a:avLst/>
          </a:prstGeom>
          <a:ln>
            <a:solidFill>
              <a:schemeClr val="tx1"/>
            </a:solidFill>
          </a:ln>
          <a:effectLst>
            <a:outerShdw blurRad="50800" dist="76200" dir="2700000" algn="tl" rotWithShape="0">
              <a:prstClr val="black">
                <a:alpha val="40000"/>
              </a:prstClr>
            </a:outerShdw>
          </a:effectLst>
        </p:spPr>
      </p:pic>
      <p:sp>
        <p:nvSpPr>
          <p:cNvPr id="13" name="Subtitle 8"/>
          <p:cNvSpPr txBox="1">
            <a:spLocks/>
          </p:cNvSpPr>
          <p:nvPr/>
        </p:nvSpPr>
        <p:spPr bwMode="auto">
          <a:xfrm>
            <a:off x="517498" y="2998787"/>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002060"/>
                </a:solidFill>
                <a:latin typeface="Arial Narrow" pitchFamily="34" charset="0"/>
              </a:rPr>
              <a:t>ITCP solutions</a:t>
            </a:r>
          </a:p>
        </p:txBody>
      </p:sp>
      <p:sp>
        <p:nvSpPr>
          <p:cNvPr id="14" name="Subtitle 8"/>
          <p:cNvSpPr txBox="1">
            <a:spLocks/>
          </p:cNvSpPr>
          <p:nvPr/>
        </p:nvSpPr>
        <p:spPr bwMode="auto">
          <a:xfrm>
            <a:off x="700430" y="3374084"/>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Train truckers to pay attention  </a:t>
            </a:r>
            <a:br>
              <a:rPr lang="en-US" sz="2000" b="1" dirty="0" smtClean="0">
                <a:latin typeface="Arial Narrow" pitchFamily="34" charset="0"/>
              </a:rPr>
            </a:br>
            <a:r>
              <a:rPr lang="en-US" sz="2000" b="1" dirty="0" smtClean="0">
                <a:latin typeface="Arial Narrow" pitchFamily="34" charset="0"/>
              </a:rPr>
              <a:t>      to work space dynamics</a:t>
            </a: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701702" y="4014747"/>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Instruct workers to stay clear </a:t>
            </a:r>
            <a:br>
              <a:rPr lang="en-US" sz="2000" b="1" dirty="0" smtClean="0">
                <a:latin typeface="Arial Narrow" pitchFamily="34" charset="0"/>
              </a:rPr>
            </a:br>
            <a:r>
              <a:rPr lang="en-US" sz="2000" b="1" dirty="0" smtClean="0">
                <a:latin typeface="Arial Narrow" pitchFamily="34" charset="0"/>
              </a:rPr>
              <a:t>     of access and egress points</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701702" y="4681511"/>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Instruct employees on proper </a:t>
            </a:r>
            <a:br>
              <a:rPr lang="en-US" sz="2000" b="1" dirty="0" smtClean="0">
                <a:latin typeface="Arial Narrow" pitchFamily="34" charset="0"/>
              </a:rPr>
            </a:br>
            <a:r>
              <a:rPr lang="en-US" sz="2000" b="1" dirty="0" smtClean="0">
                <a:latin typeface="Arial Narrow" pitchFamily="34" charset="0"/>
              </a:rPr>
              <a:t>     locations for parking and </a:t>
            </a:r>
            <a:br>
              <a:rPr lang="en-US" sz="2000" b="1" dirty="0" smtClean="0">
                <a:latin typeface="Arial Narrow" pitchFamily="34" charset="0"/>
              </a:rPr>
            </a:br>
            <a:r>
              <a:rPr lang="en-US" sz="2000" b="1" dirty="0" smtClean="0">
                <a:latin typeface="Arial Narrow" pitchFamily="34" charset="0"/>
              </a:rPr>
              <a:t>     staging vehicles, away from </a:t>
            </a:r>
            <a:br>
              <a:rPr lang="en-US" sz="2000" b="1" dirty="0" smtClean="0">
                <a:latin typeface="Arial Narrow" pitchFamily="34" charset="0"/>
              </a:rPr>
            </a:br>
            <a:r>
              <a:rPr lang="en-US" sz="2000" b="1" dirty="0" smtClean="0">
                <a:latin typeface="Arial Narrow" pitchFamily="34" charset="0"/>
              </a:rPr>
              <a:t>     entry and exit points</a:t>
            </a:r>
          </a:p>
          <a:p>
            <a:pPr>
              <a:lnSpc>
                <a:spcPts val="2200"/>
              </a:lnSpc>
              <a:buSzPct val="50000"/>
              <a:buFont typeface="Wingdings" pitchFamily="2" charset="2"/>
              <a:buChar char="ü"/>
            </a:pPr>
            <a:endParaRPr lang="en-US" sz="2000" b="1" dirty="0" smtClean="0">
              <a:latin typeface="Arial Narrow" pitchFamily="34" charset="0"/>
            </a:endParaRP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587829" y="-577866"/>
            <a:ext cx="8229600" cy="1143000"/>
          </a:xfrm>
        </p:spPr>
        <p:txBody>
          <a:bodyPr/>
          <a:lstStyle/>
          <a:p>
            <a:r>
              <a:rPr lang="en-US" dirty="0" smtClean="0"/>
              <a:t>Challenge number 1</a:t>
            </a: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8</a:t>
            </a:fld>
            <a:endParaRPr lang="en-US" dirty="0"/>
          </a:p>
        </p:txBody>
      </p:sp>
      <p:sp>
        <p:nvSpPr>
          <p:cNvPr id="22" name="5-Point Star 21"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xit" presetSubtype="0" fill="hold" nodeType="withEffect">
                                  <p:stCondLst>
                                    <p:cond delay="0"/>
                                  </p:stCondLst>
                                  <p:iterate type="lt">
                                    <p:tmAbs val="0"/>
                                  </p:iterate>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16"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1-classroom-instructor.png" title="Picture of work truck and on foot worker in access and egress are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95800" y="2734100"/>
            <a:ext cx="3806636" cy="2752300"/>
          </a:xfrm>
          <a:prstGeom prst="rect">
            <a:avLst/>
          </a:prstGeom>
          <a:ln>
            <a:solidFill>
              <a:schemeClr val="tx1"/>
            </a:solidFill>
          </a:ln>
          <a:effectLst>
            <a:outerShdw blurRad="50800" dist="76200" dir="2700000" algn="tl" rotWithShape="0">
              <a:prstClr val="black">
                <a:alpha val="40000"/>
              </a:prstClr>
            </a:outerShdw>
          </a:effectLst>
        </p:spPr>
      </p:pic>
      <p:pic>
        <p:nvPicPr>
          <p:cNvPr id="28" name="Picture 27" descr="AccessTruck.png" title="Picture of trucks queued inside work zon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74923" y="2743200"/>
            <a:ext cx="3833576" cy="2743200"/>
          </a:xfrm>
          <a:prstGeom prst="rect">
            <a:avLst/>
          </a:prstGeom>
          <a:ln>
            <a:solidFill>
              <a:schemeClr val="tx1"/>
            </a:solidFill>
          </a:ln>
          <a:effectLst>
            <a:outerShdw blurRad="50800" dist="76200" dir="2700000" algn="tl" rotWithShape="0">
              <a:prstClr val="black">
                <a:alpha val="40000"/>
              </a:prstClr>
            </a:outerShdw>
          </a:effectLst>
        </p:spPr>
      </p:pic>
      <p:grpSp>
        <p:nvGrpSpPr>
          <p:cNvPr id="20" name="Group 19" title="Picture of ARTBA Access and Egress preventing runovers and backovers in roadway construction Title"/>
          <p:cNvGrpSpPr/>
          <p:nvPr/>
        </p:nvGrpSpPr>
        <p:grpSpPr>
          <a:xfrm>
            <a:off x="381000" y="336288"/>
            <a:ext cx="8595360" cy="959112"/>
            <a:chOff x="381000" y="336288"/>
            <a:chExt cx="8595360" cy="959112"/>
          </a:xfrm>
        </p:grpSpPr>
        <p:sp>
          <p:nvSpPr>
            <p:cNvPr id="2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2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Access and Egress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2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24" name="Picture 23" descr="LOGO-ARTBA.png" title="Picture of ARTBA Access and Egress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25" name="Picture 24" descr="Logo_WZ_Safety.png" title="Picture of ARTBA Access and Egress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26"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Trucks queued inside work</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zone create obstacles for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workers and operators</a:t>
            </a:r>
          </a:p>
        </p:txBody>
      </p:sp>
      <p:sp>
        <p:nvSpPr>
          <p:cNvPr id="27"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Challenge #2</a:t>
            </a:r>
            <a:endParaRPr lang="en-US" sz="2800" b="1" dirty="0">
              <a:solidFill>
                <a:schemeClr val="bg2">
                  <a:lumMod val="10000"/>
                </a:schemeClr>
              </a:solidFill>
              <a:latin typeface="Calibri" pitchFamily="34" charset="0"/>
            </a:endParaRPr>
          </a:p>
        </p:txBody>
      </p:sp>
      <p:sp>
        <p:nvSpPr>
          <p:cNvPr id="29" name="Subtitle 8"/>
          <p:cNvSpPr txBox="1">
            <a:spLocks/>
          </p:cNvSpPr>
          <p:nvPr/>
        </p:nvSpPr>
        <p:spPr bwMode="auto">
          <a:xfrm>
            <a:off x="517498" y="2998787"/>
            <a:ext cx="84740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002060"/>
                </a:solidFill>
                <a:latin typeface="Arial Narrow" pitchFamily="34" charset="0"/>
              </a:rPr>
              <a:t>ITCP solution</a:t>
            </a:r>
          </a:p>
        </p:txBody>
      </p:sp>
      <p:sp>
        <p:nvSpPr>
          <p:cNvPr id="30" name="Subtitle 8"/>
          <p:cNvSpPr txBox="1">
            <a:spLocks/>
          </p:cNvSpPr>
          <p:nvPr/>
        </p:nvSpPr>
        <p:spPr bwMode="auto">
          <a:xfrm>
            <a:off x="700430" y="3374084"/>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If queues threaten to block </a:t>
            </a:r>
            <a:br>
              <a:rPr lang="en-US" sz="2000" b="1" dirty="0" smtClean="0">
                <a:latin typeface="Arial Narrow" pitchFamily="34" charset="0"/>
              </a:rPr>
            </a:br>
            <a:r>
              <a:rPr lang="en-US" sz="2000" b="1" dirty="0" smtClean="0">
                <a:latin typeface="Arial Narrow" pitchFamily="34" charset="0"/>
              </a:rPr>
              <a:t>     access and egress locations, </a:t>
            </a:r>
            <a:br>
              <a:rPr lang="en-US" sz="2000" b="1" dirty="0" smtClean="0">
                <a:latin typeface="Arial Narrow" pitchFamily="34" charset="0"/>
              </a:rPr>
            </a:br>
            <a:r>
              <a:rPr lang="en-US" sz="2000" b="1" dirty="0" smtClean="0">
                <a:latin typeface="Arial Narrow" pitchFamily="34" charset="0"/>
              </a:rPr>
              <a:t>     queues should be redirected, </a:t>
            </a:r>
            <a:br>
              <a:rPr lang="en-US" sz="2000" b="1" dirty="0" smtClean="0">
                <a:latin typeface="Arial Narrow" pitchFamily="34" charset="0"/>
              </a:rPr>
            </a:br>
            <a:r>
              <a:rPr lang="en-US" sz="2000" b="1" dirty="0" smtClean="0">
                <a:latin typeface="Arial Narrow" pitchFamily="34" charset="0"/>
              </a:rPr>
              <a:t>    </a:t>
            </a:r>
            <a:r>
              <a:rPr lang="en-US" b="1" dirty="0" smtClean="0">
                <a:latin typeface="Arial Narrow" pitchFamily="34" charset="0"/>
              </a:rPr>
              <a:t> </a:t>
            </a:r>
            <a:r>
              <a:rPr lang="en-US" sz="2000" b="1" dirty="0" smtClean="0">
                <a:latin typeface="Arial Narrow" pitchFamily="34" charset="0"/>
              </a:rPr>
              <a:t>or different access and egress </a:t>
            </a:r>
            <a:br>
              <a:rPr lang="en-US" sz="2000" b="1" dirty="0" smtClean="0">
                <a:latin typeface="Arial Narrow" pitchFamily="34" charset="0"/>
              </a:rPr>
            </a:br>
            <a:r>
              <a:rPr lang="en-US" sz="2000" b="1" dirty="0" smtClean="0">
                <a:latin typeface="Arial Narrow" pitchFamily="34" charset="0"/>
              </a:rPr>
              <a:t>     spots should be opened and </a:t>
            </a:r>
            <a:br>
              <a:rPr lang="en-US" sz="2000" b="1" dirty="0" smtClean="0">
                <a:latin typeface="Arial Narrow" pitchFamily="34" charset="0"/>
              </a:rPr>
            </a:br>
            <a:r>
              <a:rPr lang="en-US" sz="2000" b="1" dirty="0" smtClean="0">
                <a:latin typeface="Arial Narrow" pitchFamily="34" charset="0"/>
              </a:rPr>
              <a:t>     identified for drivers to use</a:t>
            </a:r>
          </a:p>
          <a:p>
            <a:pPr lvl="0">
              <a:lnSpc>
                <a:spcPts val="2200"/>
              </a:lnSpc>
              <a:buSzPct val="50000"/>
              <a:buFont typeface="Wingdings" pitchFamily="2" charset="2"/>
              <a:buChar char="ü"/>
            </a:pPr>
            <a:endParaRPr lang="en-US" sz="2000" b="1" dirty="0" smtClean="0">
              <a:solidFill>
                <a:srgbClr val="C00000"/>
              </a:solidFill>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457200" y="-806712"/>
            <a:ext cx="8229600" cy="1143000"/>
          </a:xfrm>
        </p:spPr>
        <p:txBody>
          <a:bodyPr/>
          <a:lstStyle/>
          <a:p>
            <a:r>
              <a:rPr lang="en-US" dirty="0" smtClean="0"/>
              <a:t>Challenge number 2</a:t>
            </a:r>
            <a:endParaRPr lang="en-US" dirty="0"/>
          </a:p>
        </p:txBody>
      </p:sp>
      <p:sp>
        <p:nvSpPr>
          <p:cNvPr id="14" name="Slide Number Placeholder 4"/>
          <p:cNvSpPr>
            <a:spLocks noGrp="1"/>
          </p:cNvSpPr>
          <p:nvPr>
            <p:ph type="sldNum" sz="quarter" idx="12"/>
          </p:nvPr>
        </p:nvSpPr>
        <p:spPr/>
        <p:txBody>
          <a:bodyPr/>
          <a:lstStyle/>
          <a:p>
            <a:pPr>
              <a:defRPr/>
            </a:pPr>
            <a:fld id="{991630E5-D2C6-4D54-9913-55C6C92AA029}" type="slidenum">
              <a:rPr lang="en-US" smtClean="0"/>
              <a:pPr>
                <a:defRPr/>
              </a:pPr>
              <a:t>9</a:t>
            </a:fld>
            <a:endParaRPr lang="en-US" dirty="0"/>
          </a:p>
        </p:txBody>
      </p:sp>
      <p:sp>
        <p:nvSpPr>
          <p:cNvPr id="15" name="5-Point Star 1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xit" presetSubtype="0" fill="hold" nodeType="withEffect">
                                  <p:stCondLst>
                                    <p:cond delay="0"/>
                                  </p:stCondLst>
                                  <p:iterate type="lt">
                                    <p:tmAbs val="0"/>
                                  </p:iterate>
                                  <p:childTnLst>
                                    <p:set>
                                      <p:cBhvr>
                                        <p:cTn id="34" dur="1" fill="hold">
                                          <p:stCondLst>
                                            <p:cond delay="0"/>
                                          </p:stCondLst>
                                        </p:cTn>
                                        <p:tgtEl>
                                          <p:spTgt spid="2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0"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7726</TotalTime>
  <Words>1987</Words>
  <Application>Microsoft Office PowerPoint</Application>
  <PresentationFormat>On-screen Show (4:3)</PresentationFormat>
  <Paragraphs>270</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Construction vehicle access and egress for roadway construction</vt:lpstr>
      <vt:lpstr>ARTBA Disclaimer</vt:lpstr>
      <vt:lpstr>Course goals</vt:lpstr>
      <vt:lpstr>Why is access and egress control important</vt:lpstr>
      <vt:lpstr>Access and egress challenges</vt:lpstr>
      <vt:lpstr>Access and egress picture</vt:lpstr>
      <vt:lpstr>Access and egress challenges can be addressed by an ITCP</vt:lpstr>
      <vt:lpstr>Challenge number 1</vt:lpstr>
      <vt:lpstr>Challenge number 2</vt:lpstr>
      <vt:lpstr>Challenge number 3</vt:lpstr>
      <vt:lpstr>Challenge number 4</vt:lpstr>
      <vt:lpstr>Challenge number 5</vt:lpstr>
      <vt:lpstr>Challenge number 6</vt:lpstr>
      <vt:lpstr>Challenge number 7</vt:lpstr>
      <vt:lpstr>Federal regulations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745</cp:revision>
  <dcterms:created xsi:type="dcterms:W3CDTF">2013-10-16T13:38:14Z</dcterms:created>
  <dcterms:modified xsi:type="dcterms:W3CDTF">2017-07-14T17:43:56Z</dcterms:modified>
</cp:coreProperties>
</file>