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1" r:id="rId2"/>
    <p:sldId id="319" r:id="rId3"/>
    <p:sldId id="318" r:id="rId4"/>
    <p:sldId id="265" r:id="rId5"/>
    <p:sldId id="267" r:id="rId6"/>
    <p:sldId id="292" r:id="rId7"/>
    <p:sldId id="293" r:id="rId8"/>
    <p:sldId id="272" r:id="rId9"/>
    <p:sldId id="295" r:id="rId10"/>
    <p:sldId id="296" r:id="rId11"/>
    <p:sldId id="297" r:id="rId12"/>
    <p:sldId id="298" r:id="rId13"/>
    <p:sldId id="299" r:id="rId14"/>
    <p:sldId id="301" r:id="rId15"/>
    <p:sldId id="303" r:id="rId16"/>
    <p:sldId id="302" r:id="rId17"/>
    <p:sldId id="304" r:id="rId18"/>
    <p:sldId id="305" r:id="rId19"/>
    <p:sldId id="306" r:id="rId20"/>
    <p:sldId id="307" r:id="rId21"/>
    <p:sldId id="308" r:id="rId22"/>
    <p:sldId id="309" r:id="rId23"/>
    <p:sldId id="294" r:id="rId24"/>
    <p:sldId id="310" r:id="rId25"/>
    <p:sldId id="311" r:id="rId26"/>
    <p:sldId id="312" r:id="rId27"/>
    <p:sldId id="313" r:id="rId28"/>
    <p:sldId id="314" r:id="rId29"/>
    <p:sldId id="315" r:id="rId30"/>
    <p:sldId id="316" r:id="rId31"/>
    <p:sldId id="317" r:id="rId32"/>
    <p:sldId id="29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00CC"/>
    <a:srgbClr val="006600"/>
    <a:srgbClr val="333300"/>
    <a:srgbClr val="CC9900"/>
    <a:srgbClr val="003300"/>
    <a:srgbClr val="FF9900"/>
    <a:srgbClr val="CC3300"/>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9" autoAdjust="0"/>
    <p:restoredTop sz="90360" autoAdjust="0"/>
  </p:normalViewPr>
  <p:slideViewPr>
    <p:cSldViewPr>
      <p:cViewPr>
        <p:scale>
          <a:sx n="50" d="100"/>
          <a:sy n="50" d="100"/>
        </p:scale>
        <p:origin x="-1884" y="-8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e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2C5CC0-598B-4E7A-8AE0-480CC7980C94}" type="datetimeFigureOut">
              <a:rPr lang="en-US" smtClean="0"/>
              <a:pPr/>
              <a:t>7/14/2017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5C8D15-20BA-4738-8202-6F3586D27429}" type="slidenum">
              <a:rPr lang="en-US" smtClean="0"/>
              <a:pPr/>
              <a:t>‹#›</a:t>
            </a:fld>
            <a:endParaRPr lang="en-US"/>
          </a:p>
        </p:txBody>
      </p:sp>
    </p:spTree>
    <p:extLst>
      <p:ext uri="{BB962C8B-B14F-4D97-AF65-F5344CB8AC3E}">
        <p14:creationId xmlns:p14="http://schemas.microsoft.com/office/powerpoint/2010/main" val="3121138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US" b="1" noProof="0" dirty="0" smtClean="0"/>
              <a:t>“</a:t>
            </a:r>
            <a:r>
              <a:rPr lang="es-US" b="0" noProof="0" dirty="0" smtClean="0"/>
              <a:t>Retroceder</a:t>
            </a:r>
            <a:r>
              <a:rPr lang="es-US" noProof="0" dirty="0" smtClean="0"/>
              <a:t>” es una de las situaciones más peligrosas en las que los trabajadores a pie son vulnerables, especialmente si el equipo es un gran camión de carga. Existen varios principios para el retroceso seguro en las zonas de trabajo:</a:t>
            </a:r>
          </a:p>
          <a:p>
            <a:r>
              <a:rPr lang="es-US" noProof="0" dirty="0" smtClean="0"/>
              <a:t>*El</a:t>
            </a:r>
            <a:r>
              <a:rPr lang="es-US" baseline="0" noProof="0" dirty="0" smtClean="0"/>
              <a:t> retroceso debe ser una operación controlada, usada solo cuando sea necesario y aun así bajo condiciones específicas.</a:t>
            </a:r>
            <a:endParaRPr lang="es-US" noProof="0" dirty="0" smtClean="0"/>
          </a:p>
          <a:p>
            <a:pPr lvl="0"/>
            <a:r>
              <a:rPr lang="es-US" noProof="0" dirty="0" smtClean="0"/>
              <a:t>*El área de trabajo debe ser organizada para minimizar</a:t>
            </a:r>
            <a:r>
              <a:rPr lang="es-US" baseline="0" noProof="0" dirty="0" smtClean="0"/>
              <a:t> retrocesos</a:t>
            </a:r>
            <a:r>
              <a:rPr lang="es-US" noProof="0" dirty="0" smtClean="0"/>
              <a:t>;</a:t>
            </a:r>
          </a:p>
          <a:p>
            <a:pPr lvl="0"/>
            <a:r>
              <a:rPr lang="es-US" noProof="0" dirty="0" smtClean="0"/>
              <a:t>*Debe existir una comunicación clara entre el operador y los trabajadores a pie antes de iniciar el retroceso;</a:t>
            </a:r>
          </a:p>
          <a:p>
            <a:pPr defTabSz="948507">
              <a:defRPr/>
            </a:pPr>
            <a:r>
              <a:rPr lang="es-US" noProof="0" dirty="0" smtClean="0"/>
              <a:t>*Los operadores y trabajadores deben entender</a:t>
            </a:r>
            <a:r>
              <a:rPr lang="es-US" baseline="0" noProof="0" dirty="0" smtClean="0"/>
              <a:t> las áreas ciegas alrededor del equipo en la obra</a:t>
            </a:r>
            <a:r>
              <a:rPr lang="es-US" noProof="0" dirty="0" smtClean="0"/>
              <a:t>.</a:t>
            </a:r>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s-US" noProof="0" dirty="0" smtClean="0"/>
              <a:t>*Los operadores y choferes deben evitar retroceder a menos que sea inevitable.</a:t>
            </a:r>
          </a:p>
          <a:p>
            <a:pPr lvl="0"/>
            <a:r>
              <a:rPr lang="es-US" noProof="0" dirty="0" smtClean="0"/>
              <a:t>*Los operadores y choferes deben caminar alrededor del vehículo</a:t>
            </a:r>
            <a:r>
              <a:rPr lang="es-US" baseline="0" noProof="0" dirty="0" smtClean="0"/>
              <a:t> para identificar peligros. Antes de mover vehículos o equipos, el operador debe camina alrededor del mismo para asegurarse que ninguna persona u obstáculo se encuentre en el área ciega. Un plan alternativo para el operador es el uso de señaladores.</a:t>
            </a:r>
            <a:endParaRPr lang="es-US" noProof="0" dirty="0" smtClean="0"/>
          </a:p>
          <a:p>
            <a:pPr lvl="0"/>
            <a:r>
              <a:rPr lang="es-US" noProof="0" dirty="0" smtClean="0"/>
              <a:t>*Los operadores,</a:t>
            </a:r>
            <a:r>
              <a:rPr lang="es-US" baseline="0" noProof="0" dirty="0" smtClean="0"/>
              <a:t> choferes y trabajadores a pies deben estar conscientes de las áreas ciegas</a:t>
            </a:r>
            <a:endParaRPr lang="es-US" noProof="0" dirty="0" smtClean="0"/>
          </a:p>
          <a:p>
            <a:pPr lvl="0"/>
            <a:r>
              <a:rPr lang="es-US" noProof="0" dirty="0" smtClean="0"/>
              <a:t>*Los operadores y choferes deben emplear a un señalador </a:t>
            </a:r>
            <a:r>
              <a:rPr lang="es-US" b="1" u="sng" noProof="0" dirty="0" smtClean="0"/>
              <a:t>cuando</a:t>
            </a:r>
            <a:r>
              <a:rPr lang="es-US" b="1" u="sng" baseline="0" noProof="0" dirty="0" smtClean="0"/>
              <a:t> sea posible</a:t>
            </a:r>
            <a:r>
              <a:rPr lang="es-US" b="0" u="none" baseline="0" noProof="0" dirty="0" smtClean="0"/>
              <a:t>  en retrocesos o maniobras cerca de trabajadores a pie u otras condiciones peligrosas</a:t>
            </a:r>
            <a:r>
              <a:rPr lang="es-US" noProof="0" dirty="0" smtClean="0"/>
              <a:t>.  (Esto no se aplica si no hay trabajadores a pie u otros vehículos en el área)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dirty="0" smtClean="0"/>
              <a:t>El operador necesita</a:t>
            </a:r>
            <a:r>
              <a:rPr lang="es-US" baseline="0" dirty="0" smtClean="0"/>
              <a:t> estar completamente consciente de sus alrededores. Esto incluye objetos a nivel del suelo, a otros vehículos y a trabajadores a pie. Una práctica importante es comunicar las condiciones del lugar y las prácticas de seguridad a los conductores de camiones ante de que entren en la obra, y luego continuamente durante las operaciones. Manténgalos informados sobre el plan de seguridad de la obra y sobre las condiciones cambiantes.</a:t>
            </a:r>
            <a:endParaRPr lang="en-US" dirty="0" smtClean="0"/>
          </a:p>
        </p:txBody>
      </p:sp>
      <p:sp>
        <p:nvSpPr>
          <p:cNvPr id="4" name="Slide Number Placeholder 3"/>
          <p:cNvSpPr>
            <a:spLocks noGrp="1"/>
          </p:cNvSpPr>
          <p:nvPr>
            <p:ph type="sldNum" sz="quarter" idx="10"/>
          </p:nvPr>
        </p:nvSpPr>
        <p:spPr/>
        <p:txBody>
          <a:bodyPr/>
          <a:lstStyle/>
          <a:p>
            <a:fld id="{865C8D15-20BA-4738-8202-6F3586D27429}"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Los señaladores entrenados son esenciales en las áreas de trabajo en los que hay muchos</a:t>
            </a:r>
            <a:r>
              <a:rPr lang="es-US" baseline="0" noProof="0" dirty="0" smtClean="0"/>
              <a:t> trabajadores a pie en los alrededores, muchos vehículos operando en áreas confinadas, u obstáculos que pueden no ser visibles a los choferes. Un miembro del personal debe ser asignado para desempeñar esta función cuando sea necesario.  </a:t>
            </a:r>
            <a:endParaRPr lang="es-US"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El empleo de señaladores es recomendados por el ANSI y otras agencias.</a:t>
            </a:r>
            <a:r>
              <a:rPr lang="es-US" baseline="0" noProof="0" dirty="0" smtClean="0"/>
              <a:t> Son requeridos en algunos estados cuando no se usan sistemas de cámara/radar, incluyendo Virginia y el Estado de Washington.</a:t>
            </a:r>
            <a:r>
              <a:rPr lang="es-US" noProof="0" dirty="0" smtClean="0"/>
              <a:t>  Un señalador puede ser designado del personal, pero debe ser entrenado apropiadamente en señalización y su propia </a:t>
            </a:r>
            <a:r>
              <a:rPr lang="es-US" baseline="0" noProof="0" dirty="0" smtClean="0"/>
              <a:t>ubicación.</a:t>
            </a:r>
            <a:endParaRPr lang="es-US"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Se genera confusión cuando hay mucha gente cerca al señalador, o hay mas de una persona tratando de dar indicaciones. Designe</a:t>
            </a:r>
            <a:r>
              <a:rPr lang="es-US" baseline="0" noProof="0" dirty="0" smtClean="0"/>
              <a:t> sólo a UN señalador y mantenga a los demás trabajadores alejados del mismo. Una buena práctica es tener una reunión matutina de evaluación antes de iniciar labores para determinar si se requieren señaladores.</a:t>
            </a:r>
            <a:endParaRPr lang="es-US" noProof="0"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dirty="0" smtClean="0"/>
              <a:t>Antes de mover vehículos</a:t>
            </a:r>
            <a:r>
              <a:rPr lang="es-US" baseline="0" dirty="0" smtClean="0"/>
              <a:t> o equipos, el operador debe caminar alrededor del mismo para asegurarse que ninguna persona u obstáculo se encuentre en las áreas ciegas. Un plan alternativo para el operador es contar con un señalador.</a:t>
            </a:r>
            <a:endParaRPr lang="en-US" dirty="0" smtClean="0"/>
          </a:p>
        </p:txBody>
      </p:sp>
      <p:sp>
        <p:nvSpPr>
          <p:cNvPr id="4" name="Slide Number Placeholder 3"/>
          <p:cNvSpPr>
            <a:spLocks noGrp="1"/>
          </p:cNvSpPr>
          <p:nvPr>
            <p:ph type="sldNum" sz="quarter" idx="10"/>
          </p:nvPr>
        </p:nvSpPr>
        <p:spPr/>
        <p:txBody>
          <a:bodyPr/>
          <a:lstStyle/>
          <a:p>
            <a:fld id="{865C8D15-20BA-4738-8202-6F3586D27429}"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Un</a:t>
            </a:r>
            <a:r>
              <a:rPr lang="es-US" baseline="0" noProof="0" dirty="0" smtClean="0"/>
              <a:t> paso crítico para el diseño de un PCTI es graficar el lugar en el que los peatones se ubicarán normalmente</a:t>
            </a:r>
            <a:r>
              <a:rPr lang="es-US" noProof="0" dirty="0" smtClean="0"/>
              <a:t>, las clases de equipo en el área de trabajo y el trayecto</a:t>
            </a:r>
            <a:r>
              <a:rPr lang="es-US" baseline="0" noProof="0" dirty="0" smtClean="0"/>
              <a:t> para cada equipo. Los trayectos de los camiones y vehículos de construcción en movimiento deben ser planificados de conformidad a los principios de control de tráfico seguro</a:t>
            </a:r>
            <a:r>
              <a:rPr lang="es-US" noProof="0" dirty="0" smtClean="0"/>
              <a:t>. Deben</a:t>
            </a:r>
            <a:r>
              <a:rPr lang="es-US" baseline="0" noProof="0" dirty="0" smtClean="0"/>
              <a:t> evitarse las m</a:t>
            </a:r>
            <a:r>
              <a:rPr lang="es-US" noProof="0" dirty="0" smtClean="0"/>
              <a:t>aniobras prolongadas de retroceso para camiones de carga, y los puntos de ingreso y salida de camiones en movimiento debe ser controlados. Los </a:t>
            </a:r>
            <a:r>
              <a:rPr lang="es-US" noProof="0" dirty="0" err="1" smtClean="0"/>
              <a:t>DCTTs</a:t>
            </a:r>
            <a:r>
              <a:rPr lang="es-US" noProof="0" dirty="0" smtClean="0"/>
              <a:t> pueden ser usados dentro del espacio de trabajo para separar las áreas designadas para los trabajadores y las rutas</a:t>
            </a:r>
            <a:r>
              <a:rPr lang="es-US" baseline="0" noProof="0" dirty="0" smtClean="0"/>
              <a:t> para los vehículos y equipos de construcción.</a:t>
            </a:r>
            <a:endParaRPr lang="es-US" noProof="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Algunos</a:t>
            </a:r>
            <a:r>
              <a:rPr lang="es-US" baseline="0" noProof="0" dirty="0" smtClean="0"/>
              <a:t> contratistas nombran/diseñan lugares de ingreso y salida para informar a los choferes a donde deben ir. Por ejemplo, un contratista puede designar el “Area A,” “Area B,” “Area C,” etc.</a:t>
            </a:r>
            <a:endParaRPr lang="es-US"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Cundo se crean trayectorias</a:t>
            </a:r>
            <a:r>
              <a:rPr lang="es-US" baseline="0" noProof="0" dirty="0" smtClean="0"/>
              <a:t> vehiculares</a:t>
            </a:r>
            <a:r>
              <a:rPr lang="es-US" noProof="0" dirty="0" smtClean="0"/>
              <a:t>, la preocupación primordial es asegurarse que los choferes/operadores conozcan a donde pueden o no pueden ir, y que los trabajadores conozcan las áreas que deben evitar. El planeamiento de la ruta se hace antes que arriben los vehículos a la obra.</a:t>
            </a:r>
            <a:r>
              <a:rPr lang="es-US" baseline="0" noProof="0" dirty="0" smtClean="0"/>
              <a:t> Los trabajadores a pie deben ser ubicados lo más lejos posible del trayecto de los vehículos. Las áreas de parqueo, baños, o descanso</a:t>
            </a:r>
            <a:r>
              <a:rPr lang="es-US" noProof="0" dirty="0" smtClean="0"/>
              <a:t> deben mantenerse lejos de las zonas principales</a:t>
            </a:r>
            <a:r>
              <a:rPr lang="es-US" baseline="0" noProof="0" dirty="0" smtClean="0"/>
              <a:t> de confluencia entre los rodillos </a:t>
            </a:r>
            <a:r>
              <a:rPr lang="es-US" baseline="0" noProof="0" dirty="0" err="1" smtClean="0"/>
              <a:t>extendedores</a:t>
            </a:r>
            <a:r>
              <a:rPr lang="es-US" baseline="0" noProof="0" dirty="0" smtClean="0"/>
              <a:t> y los camiones de carga.</a:t>
            </a:r>
            <a:endParaRPr lang="es-US" noProof="0"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En algunas situaciones, los trabajadores deben entrar a las áreas libres</a:t>
            </a:r>
            <a:r>
              <a:rPr lang="es-US" baseline="0" noProof="0" dirty="0" smtClean="0"/>
              <a:t> de trabajadores para realizar sus labores. Esas podrían incluir la realización de control de calidad, y la medición de densidad del asfalto. Como la zona libre de trabajadores podría incluir el área de aplanamiento. En este caso debe existir una comunicación clara y constante entre el técnico Control de Calidad y el operador del rodillo para determinar donde estará el técnico mientras se pasa el rodillo.</a:t>
            </a:r>
            <a:endParaRPr lang="es-US" noProof="0" dirty="0" smtClean="0"/>
          </a:p>
        </p:txBody>
      </p:sp>
      <p:sp>
        <p:nvSpPr>
          <p:cNvPr id="4" name="Slide Number Placeholder 3"/>
          <p:cNvSpPr>
            <a:spLocks noGrp="1"/>
          </p:cNvSpPr>
          <p:nvPr>
            <p:ph type="sldNum" sz="quarter" idx="10"/>
          </p:nvPr>
        </p:nvSpPr>
        <p:spPr/>
        <p:txBody>
          <a:bodyPr/>
          <a:lstStyle/>
          <a:p>
            <a:fld id="{865C8D15-20BA-4738-8202-6F3586D27429}"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En base a su conocimiento actual de las zonas de peligro</a:t>
            </a:r>
            <a:r>
              <a:rPr lang="es-US" baseline="0" noProof="0" dirty="0" smtClean="0"/>
              <a:t>, </a:t>
            </a:r>
            <a:r>
              <a:rPr lang="es-US" noProof="0" dirty="0" smtClean="0"/>
              <a:t>¿</a:t>
            </a:r>
            <a:r>
              <a:rPr lang="es-US" baseline="0" noProof="0" dirty="0" smtClean="0"/>
              <a:t>que áreas identificaría como “zonas libre de trabajadores” </a:t>
            </a:r>
            <a:r>
              <a:rPr lang="es-US" baseline="0" noProof="0" dirty="0" err="1" smtClean="0"/>
              <a:t>ó</a:t>
            </a:r>
            <a:r>
              <a:rPr lang="es-US" baseline="0" noProof="0" dirty="0" smtClean="0"/>
              <a:t> áreas en las que los trabajadores a pie estarían en peligro de ser impactados por algún vehículo?  (</a:t>
            </a:r>
            <a:r>
              <a:rPr lang="es-US" b="1" i="1" baseline="0" noProof="0" dirty="0" smtClean="0"/>
              <a:t>Luego del </a:t>
            </a:r>
            <a:r>
              <a:rPr lang="es-US" b="1" i="1" baseline="0" noProof="0" dirty="0" err="1" smtClean="0"/>
              <a:t>Click</a:t>
            </a:r>
            <a:r>
              <a:rPr lang="es-US" baseline="0" noProof="0" dirty="0" smtClean="0"/>
              <a:t>) El área roja es una solución de muestra de los lugares libre de trabajadores. Se destaca la línea de tráfico activo, los puntos de ingreso y salida de la carga, y se marca el área de actividad alrededor de los rodillos</a:t>
            </a:r>
            <a:r>
              <a:rPr lang="es-US" noProof="0" dirty="0" smtClean="0"/>
              <a:t>.</a:t>
            </a:r>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Los trabajadores, operadores, y otros conductores que circulan en el</a:t>
            </a:r>
            <a:r>
              <a:rPr lang="es-US" baseline="0" noProof="0" dirty="0" smtClean="0"/>
              <a:t> espacio de trabajo, necesitan conocer los planes de las rutas y la ubicación del equipo y vehículos de carga antes que arriben a la obra. Esto requerirá el desarrollo y la comunicación del PCTI (Plan de Control de Tráfico Interno como se define en el módulo 1.)  Se debe proporcionar información fundamental del PCTI al personal del proyecto, incluyendo a los inspectores, subcontratistas y vendedores. Esto se puede hacer con copias en papel, comunicaciones de radio, o incluso usando teléfonos y otros dispositivos móviles. El PCTI debe ser actualizado diariamente en las reuniones de seguridad. Se debe requerir que los subcontratistas atiendan a las reuniones informativas del PCTI.  Durante el proyecto, el PCTI debe ser consultado al revisar el avance de la obra y adaptado a los cambios diarios rutinarios en todos los proyectos. Durante la construcción, el oficial de seguridad, los supervisores de la obra, y los capataces deberán actualizar y revisar el PCTI con los trabajadores a diario. El plan es útil para demostrar al propietario del proyecto y al personal que la seguridad de los trabajadores está siendo considerada. El objetivo primordial de estos esfuerzos es informar a los trabajadores de los peligros existentes para que puedan mantenerse libre de peligros.</a:t>
            </a:r>
            <a:endParaRPr lang="es-US"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dirty="0" smtClean="0"/>
              <a:t>Los principios claves para crear vías vehiculares son: 1)</a:t>
            </a:r>
            <a:r>
              <a:rPr lang="es-US" baseline="0" dirty="0" smtClean="0"/>
              <a:t> Planear rutas por anticipado; 2) Comunicar las rutas al personal de la obra y choferes de reparto; 3) Delinear zonas libres de trabajadores y zonas libres de equipos a fin de que todos los trabajadores y operadores sepan donde se espera que estén. Este es un ejemplo de plan para la entrega de asfalto para una operación de pavimentado. Muestra como los camiones de reparto entrarán en la obra, harán fila para la entrega, retrocederán hacia una </a:t>
            </a:r>
            <a:r>
              <a:rPr lang="es-US" baseline="0" dirty="0" err="1" smtClean="0"/>
              <a:t>pavimentadora</a:t>
            </a:r>
            <a:r>
              <a:rPr lang="es-US" baseline="0" dirty="0" smtClean="0"/>
              <a:t>, vaciarán su carga, luego saldrán. Mientras que esto es un ejemplo de un plan detallado, lo mismo puede lograrse con diagramas hechos a mano. Mas información detallada sobre la creación de un PCTI será presentada luego en este curso.</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CASO DE ESTUDIO:</a:t>
            </a:r>
            <a:r>
              <a:rPr lang="es-US" baseline="0" noProof="0" dirty="0" smtClean="0"/>
              <a:t> Conforme</a:t>
            </a:r>
            <a:r>
              <a:rPr lang="es-US" noProof="0" dirty="0" smtClean="0"/>
              <a:t> el último camión retrocede, otro</a:t>
            </a:r>
            <a:r>
              <a:rPr lang="es-US" baseline="0" noProof="0" dirty="0" smtClean="0"/>
              <a:t> camión arriba al lugar y se coloca en la fila de camiones. El chofer del último camión, al ver al nuevo camión arribando, empieza a girar a la derecha a medida que retrocede. Mientras tanto, el trabajador, que también ha visto el arribo del camión, camina hacia el camión que está llegando y es atropellado por el último camión en retroceso. </a:t>
            </a:r>
            <a:r>
              <a:rPr lang="es-US" noProof="0" dirty="0" smtClean="0"/>
              <a:t>¿</a:t>
            </a:r>
            <a:r>
              <a:rPr lang="es-US" baseline="0" noProof="0" dirty="0" smtClean="0"/>
              <a:t>Como podría haber sido planeada esta operación para prevenir esta muerte? </a:t>
            </a:r>
            <a:r>
              <a:rPr lang="es-US" b="1" i="1" baseline="0" noProof="0" dirty="0" smtClean="0"/>
              <a:t>Posible Respuesta</a:t>
            </a:r>
            <a:r>
              <a:rPr lang="es-US" baseline="0" noProof="0" dirty="0" smtClean="0"/>
              <a:t>: </a:t>
            </a:r>
            <a:r>
              <a:rPr lang="es-US" noProof="0" dirty="0" smtClean="0"/>
              <a:t> Si la línea de camiones hubiera sido mantenida a la izquierda de la zona de giro y si esperase hasta que requieran acercarse al personal, no hubiera existido necesidad de retroceder</a:t>
            </a:r>
            <a:r>
              <a:rPr lang="es-US" baseline="0" noProof="0" dirty="0" smtClean="0"/>
              <a:t> toda la fila de camiones. Las zonas de giro cambian constantemente. El personal de la obra necesita comunicar a los choferes el punto en el cual la zona de giro cambiará.</a:t>
            </a:r>
            <a:endParaRPr lang="es-US" noProof="0"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Al considerar la conducta típica del trabajador</a:t>
            </a:r>
            <a:r>
              <a:rPr lang="es-US" baseline="0" noProof="0" dirty="0" smtClean="0"/>
              <a:t> y sus necesidades, un PCTI puede ser utilizado para anticipar los lugares y rutas que los trabajadores pueden tomar y crear ambientes seguros, rutas y desvíos que mantenga un desplazamiento seguro de los trabajadores en el espacio de trabajo.</a:t>
            </a:r>
            <a:endParaRPr lang="es-US" noProof="0" dirty="0" smtClean="0"/>
          </a:p>
        </p:txBody>
      </p:sp>
      <p:sp>
        <p:nvSpPr>
          <p:cNvPr id="4" name="Slide Number Placeholder 3"/>
          <p:cNvSpPr>
            <a:spLocks noGrp="1"/>
          </p:cNvSpPr>
          <p:nvPr>
            <p:ph type="sldNum" sz="quarter" idx="10"/>
          </p:nvPr>
        </p:nvSpPr>
        <p:spPr/>
        <p:txBody>
          <a:bodyPr/>
          <a:lstStyle/>
          <a:p>
            <a:fld id="{865C8D15-20BA-4738-8202-6F3586D27429}"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Los choferes de los vehículos de reparto deben estar al tanto de los procedimientos a seguir cuando los trabajadores se les aproximan para recibir información o proveer instrucciones. Esta notificación alertará a los conductores sobre</a:t>
            </a:r>
            <a:r>
              <a:rPr lang="es-US" baseline="0" noProof="0" dirty="0" smtClean="0"/>
              <a:t> </a:t>
            </a:r>
            <a:r>
              <a:rPr lang="es-US" noProof="0" dirty="0" smtClean="0"/>
              <a:t>los lugares en los que puede encontrar trabajadores a pie.</a:t>
            </a:r>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Para la mayoría de situaciones en las zonas de trabajo, existen soluciones tecnológicas que alertan a los choferes y operadores de la presencia de trabajadores a pie. Estas tecnologías incluyen alarmas, cámaras, radares, sonares, y sistemas de tarjetas. Cada</a:t>
            </a:r>
            <a:r>
              <a:rPr lang="es-US" baseline="0" noProof="0" dirty="0" smtClean="0"/>
              <a:t> una de estas tecnologías tiene desafíos únicos para su aplicación, desde lentes sucios hasta altos costos. Conforme se usa y experimenta más con estos equipos, muchos de estos desafíos van siendo superados. </a:t>
            </a:r>
            <a:r>
              <a:rPr lang="es-US" i="1" baseline="0" noProof="0" dirty="0" smtClean="0"/>
              <a:t>(Para una presentación más profunda sobre soluciones tecnológicas, el instructor debe emplear la presentación del Módulo Siete, que abunda en detalles.)</a:t>
            </a:r>
            <a:endParaRPr lang="es-US" i="1" noProof="0"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Como se destacó previamente, existen muchos aspectos</a:t>
            </a:r>
            <a:r>
              <a:rPr lang="es-US" baseline="0" noProof="0" dirty="0" smtClean="0"/>
              <a:t> a tener en cuenta al usar tecnología para identificar y ubicar mejor a los trabajadores a pie.  Las alarmas de retroceso que suenan muy frecuentemente tienden a ser ignoradas; operadores y choferes abrumados por el número de pantallas, espejos, y otros dispositivos que requieren su atención; los dispositivos de advertencia personal son caros y pueden estorbar a los trabajadores para realizar eficientemente sus labores. Los beneficios de las soluciones tecnológicas deben sopesarse contra las consecuencias negativas. </a:t>
            </a:r>
            <a:endParaRPr lang="es-US" noProof="0"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baseline="0" noProof="0" dirty="0" smtClean="0"/>
              <a:t>Esta es una revisión de las cuatro categorías más importantes de prácticas de seguridad para trabajadores a pie. Cada categoría se presentará de forma más detallada en esta presentación. </a:t>
            </a:r>
            <a:endParaRPr lang="es-US" noProof="0"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US" noProof="0" dirty="0" smtClean="0"/>
              <a:t>Al</a:t>
            </a:r>
            <a:r>
              <a:rPr lang="es-US" baseline="0" noProof="0" dirty="0" smtClean="0"/>
              <a:t> diseñar un PCTI</a:t>
            </a:r>
            <a:r>
              <a:rPr lang="es-US" noProof="0" dirty="0" smtClean="0"/>
              <a:t>, es importante</a:t>
            </a:r>
            <a:r>
              <a:rPr lang="es-US" baseline="0" noProof="0" dirty="0" smtClean="0"/>
              <a:t> tener en cuenta la conducta humana</a:t>
            </a:r>
            <a:r>
              <a:rPr lang="es-US" noProof="0" dirty="0" smtClean="0"/>
              <a:t>. Por ejemplo, ¿en qué lugares es</a:t>
            </a:r>
            <a:r>
              <a:rPr lang="es-US" baseline="0" noProof="0" dirty="0" smtClean="0"/>
              <a:t> probable que se detengan o reúnan los trabajadores</a:t>
            </a:r>
            <a:r>
              <a:rPr lang="es-US" noProof="0" dirty="0" smtClean="0"/>
              <a:t>?  En los días calurosos,</a:t>
            </a:r>
            <a:r>
              <a:rPr lang="es-US" baseline="0" noProof="0" dirty="0" smtClean="0"/>
              <a:t> hay alguna sombra en las inmediaciones</a:t>
            </a:r>
            <a:r>
              <a:rPr lang="es-US" noProof="0" dirty="0" smtClean="0"/>
              <a:t>? ¿Donde se ubican los baños? </a:t>
            </a:r>
            <a:r>
              <a:rPr kumimoji="0" lang="es-US" sz="1200" b="0" i="0" u="none" strike="noStrike" kern="1200" cap="none" spc="0" normalizeH="0" baseline="0" noProof="0" dirty="0" smtClean="0">
                <a:ln>
                  <a:noFill/>
                </a:ln>
                <a:solidFill>
                  <a:prstClr val="black"/>
                </a:solidFill>
                <a:effectLst/>
                <a:uLnTx/>
                <a:uFillTx/>
                <a:latin typeface="+mn-lt"/>
                <a:ea typeface="+mn-ea"/>
                <a:cs typeface="+mn-cs"/>
              </a:rPr>
              <a:t>¿</a:t>
            </a:r>
            <a:r>
              <a:rPr lang="es-US" noProof="0" dirty="0" smtClean="0"/>
              <a:t>Donde preferirán</a:t>
            </a:r>
            <a:r>
              <a:rPr lang="es-US" baseline="0" noProof="0" dirty="0" smtClean="0"/>
              <a:t> reunirse los trabajadores cuando hace frio o si llueve</a:t>
            </a:r>
            <a:r>
              <a:rPr lang="es-US" noProof="0" dirty="0" smtClean="0"/>
              <a:t>? Si los trabajadores está</a:t>
            </a:r>
            <a:r>
              <a:rPr lang="es-US" baseline="0" noProof="0" dirty="0" smtClean="0"/>
              <a:t>n dispuestos a caminar hacia algún lugar, existe una ruta segura para que se desplacen hacia allá</a:t>
            </a:r>
            <a:r>
              <a:rPr lang="es-US" noProof="0" dirty="0" smtClean="0"/>
              <a:t>?  Un buen PCTI incluirá</a:t>
            </a:r>
            <a:r>
              <a:rPr lang="es-US" baseline="0" noProof="0" dirty="0" smtClean="0"/>
              <a:t> tales aspectos</a:t>
            </a:r>
            <a:r>
              <a:rPr lang="es-US"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s-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Cada vez es más frecuente el uso de radios y celulares durante</a:t>
            </a:r>
            <a:r>
              <a:rPr lang="es-US" baseline="0" noProof="0" dirty="0" smtClean="0"/>
              <a:t> el trabajo</a:t>
            </a:r>
            <a:r>
              <a:rPr lang="es-US" noProof="0" dirty="0" smtClean="0"/>
              <a:t>. </a:t>
            </a:r>
            <a:r>
              <a:rPr lang="es-US" noProof="0" dirty="0" smtClean="0">
                <a:latin typeface="Agency FB"/>
              </a:rPr>
              <a:t>¿L</a:t>
            </a:r>
            <a:r>
              <a:rPr lang="es-US" noProof="0" dirty="0" smtClean="0"/>
              <a:t>os trabajadores en la obra pueden usar teléfonos? </a:t>
            </a:r>
            <a:r>
              <a:rPr lang="es-US" noProof="0" dirty="0" smtClean="0">
                <a:latin typeface="Agency FB"/>
              </a:rPr>
              <a:t>¿</a:t>
            </a:r>
            <a:r>
              <a:rPr lang="es-US" noProof="0" dirty="0" smtClean="0"/>
              <a:t>Como hace el capataz para comunicarse</a:t>
            </a:r>
            <a:r>
              <a:rPr lang="es-US" baseline="0" noProof="0" dirty="0" smtClean="0"/>
              <a:t> con los otros grupos</a:t>
            </a:r>
            <a:r>
              <a:rPr lang="es-US" noProof="0" dirty="0" smtClean="0"/>
              <a:t>?  Al hablar por teléfono, la</a:t>
            </a:r>
            <a:r>
              <a:rPr lang="es-US" baseline="0" noProof="0" dirty="0" smtClean="0"/>
              <a:t> gente suele taparse el oído opuesto al teléfono y mirar al suelo para concentrarse en medio de un ambiente ruido. Al hacerlo, los trabajadores no verán los peligros ni oirán las alarmas. </a:t>
            </a:r>
            <a:r>
              <a:rPr lang="es-US" noProof="0" dirty="0" smtClean="0">
                <a:latin typeface="Agency FB"/>
              </a:rPr>
              <a:t>¿</a:t>
            </a:r>
            <a:r>
              <a:rPr lang="es-US" baseline="0" noProof="0" dirty="0" smtClean="0"/>
              <a:t>Como puede hacer el PCTI para controlar esta costumbre</a:t>
            </a:r>
            <a:r>
              <a:rPr lang="es-US" noProof="0" dirty="0" smtClean="0"/>
              <a:t>? </a:t>
            </a:r>
            <a:r>
              <a:rPr lang="es-US" noProof="0" dirty="0" smtClean="0">
                <a:latin typeface="Agency FB"/>
              </a:rPr>
              <a:t>¿</a:t>
            </a:r>
            <a:r>
              <a:rPr lang="es-US" noProof="0" dirty="0" smtClean="0"/>
              <a:t>Pueden designarse</a:t>
            </a:r>
            <a:r>
              <a:rPr lang="es-US" baseline="0" noProof="0" dirty="0" smtClean="0"/>
              <a:t> algunos lugares para que los trabajadores hagan y reciban llamadas</a:t>
            </a:r>
            <a:r>
              <a:rPr lang="es-US" noProof="0" dirty="0" smtClean="0"/>
              <a:t>?  El factor humano juega un rol importante en el desarrollo</a:t>
            </a:r>
            <a:r>
              <a:rPr lang="es-US" baseline="0" noProof="0" dirty="0" smtClean="0"/>
              <a:t> de los PCTI y deben ser considerado cuidadosamente</a:t>
            </a:r>
            <a:r>
              <a:rPr lang="es-US" noProof="0" dirty="0" smtClean="0"/>
              <a:t>.</a:t>
            </a:r>
          </a:p>
        </p:txBody>
      </p:sp>
      <p:sp>
        <p:nvSpPr>
          <p:cNvPr id="4" name="Slide Number Placeholder 3"/>
          <p:cNvSpPr>
            <a:spLocks noGrp="1"/>
          </p:cNvSpPr>
          <p:nvPr>
            <p:ph type="sldNum" sz="quarter" idx="10"/>
          </p:nvPr>
        </p:nvSpPr>
        <p:spPr/>
        <p:txBody>
          <a:bodyPr/>
          <a:lstStyle/>
          <a:p>
            <a:fld id="{865C8D15-20BA-4738-8202-6F3586D27429}"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El equipo de construcción normalmente es grande y tiene una cabina cerrada. Estas características pueden crear grandes áreas ciegas difíciles de ver por el operador. Adicionalmente, el</a:t>
            </a:r>
            <a:r>
              <a:rPr lang="es-US" baseline="0" noProof="0" dirty="0" smtClean="0"/>
              <a:t> tamaño de los vehículos y equipos de construcción usualmente coloca a los conductores y operadores muy por encima del suelo. Ellos no pueden ver a los trabajadores a pie que cruzan cerca de los equipos. Existe un estándar del ANSI dedicado a la visibilidad de los trabajadores en las áreas de construcción de carreteras</a:t>
            </a:r>
            <a:r>
              <a:rPr lang="es-US" noProof="0" dirty="0" smtClean="0"/>
              <a:t>. El estándar ANSI A10.47, “Seguridad de la Zona de Trabajo para la Construcción de Autopistas.” es un estándar para la seguridad de trabajadores que define específicamente la terminología</a:t>
            </a:r>
            <a:r>
              <a:rPr lang="es-US" baseline="0" noProof="0" dirty="0" smtClean="0"/>
              <a:t> y las mejores prácticas para la construcción de carreteras en las siguientes áreas: Control de Tráfico, Seguridad de los Banderilleros, Prevención de Accidentes por Atropellos/Retrocesos, Seguridad para la Operación de Equipos, Excavación, Seguridad de Herramientas Eléctricas y </a:t>
            </a:r>
            <a:r>
              <a:rPr lang="es-US" noProof="0" dirty="0" smtClean="0"/>
              <a:t> Neumáticas,</a:t>
            </a:r>
            <a:r>
              <a:rPr lang="es-US" baseline="0" noProof="0" dirty="0" smtClean="0"/>
              <a:t> Prevención de Caídas, Manipulación de Materiales, Peligros contra la Salud, Trabajo Nocturno y Equipo de Protección Personal</a:t>
            </a:r>
          </a:p>
          <a:p>
            <a:pPr marL="0" marR="0" indent="0" algn="l" defTabSz="914400" rtl="0" eaLnBrk="1" fontAlgn="auto" latinLnBrk="0" hangingPunct="1">
              <a:lnSpc>
                <a:spcPct val="100000"/>
              </a:lnSpc>
              <a:spcBef>
                <a:spcPts val="0"/>
              </a:spcBef>
              <a:spcAft>
                <a:spcPts val="0"/>
              </a:spcAft>
              <a:buClrTx/>
              <a:buSzTx/>
              <a:buFontTx/>
              <a:buNone/>
              <a:tabLst/>
              <a:defRPr/>
            </a:pPr>
            <a:endParaRPr lang="es-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US" dirty="0" smtClean="0"/>
              <a:t>Los trabajadores deben ser visibles</a:t>
            </a:r>
            <a:r>
              <a:rPr lang="es-US" baseline="0" dirty="0" smtClean="0"/>
              <a:t> claramente para conductores y operadores. Las vestimentas de alta visibilidad son actualmente requeridas para todos los trabajadores por FHWA y OSHA y no solo a quienes están expuestos a los automovilistas/tráfico vial. Estas agencias requieren que los trabajadores que vistan como mínimo un chaleco ANSI de clase II. La confección de estos chalecos se explica en el estándar conocido como ANSI/ISEA 107 “Estándares Nacionales Americanos para Vestimenta de Alta Visibilidad.”  El estándar también recomienda cascos de alta visibilidad para los trabajadores a fin de mejorar su visibilidad.</a:t>
            </a:r>
          </a:p>
          <a:p>
            <a:pPr marL="0" marR="0" indent="0" algn="l" defTabSz="914400" rtl="0" eaLnBrk="1" fontAlgn="auto" latinLnBrk="0" hangingPunct="1">
              <a:lnSpc>
                <a:spcPct val="100000"/>
              </a:lnSpc>
              <a:spcBef>
                <a:spcPts val="0"/>
              </a:spcBef>
              <a:spcAft>
                <a:spcPts val="0"/>
              </a:spcAft>
              <a:buClrTx/>
              <a:buSzTx/>
              <a:buFontTx/>
              <a:buNone/>
              <a:tabLst/>
              <a:defRPr/>
            </a:pPr>
            <a:endParaRPr lang="es-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US" dirty="0" smtClean="0"/>
              <a:t>Durante la noche,</a:t>
            </a:r>
            <a:r>
              <a:rPr lang="es-US" baseline="0" dirty="0" smtClean="0"/>
              <a:t> en clima inclemente, u otras condiciones de baja visibilidad, la vestimenta ANSI/ISEA de clase III es altamente recomendable.</a:t>
            </a:r>
            <a:endParaRPr lang="es-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Para los trabajadores es difícil afirmar si el operador los está mirando</a:t>
            </a:r>
            <a:r>
              <a:rPr lang="es-US" baseline="0" noProof="0" dirty="0" smtClean="0"/>
              <a:t> directamente o a alguien en frente o detrás. El trabajador puede creer que el operador lo está mirando y que es seguro aproximarse cuando en realidad el operador está concentrado en algo o alguien más. Antes de acercarse al vehículo, espere una autorización clara del operador para hacerlo.</a:t>
            </a:r>
            <a:endParaRPr lang="es-US" noProof="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b="1" noProof="0" dirty="0" smtClean="0"/>
              <a:t>Actividad en</a:t>
            </a:r>
            <a:r>
              <a:rPr lang="es-US" b="1" baseline="0" noProof="0" dirty="0" smtClean="0"/>
              <a:t> Clase</a:t>
            </a:r>
            <a:r>
              <a:rPr lang="es-US" noProof="0" dirty="0" smtClean="0"/>
              <a:t>.  Si la clase no está ordenada</a:t>
            </a:r>
            <a:r>
              <a:rPr lang="es-US" baseline="0" noProof="0" dirty="0" smtClean="0"/>
              <a:t> en filas, haga que un grupo de estudiantes se siente en filas uno detrás del otro, (cerca de 10 pies de distancia del instructor). Fíjese en uno de los estudiantes y pídales que levanten la mano si creen que usted los está mirando. Normalmente son varios los que levantarán la mano cuando usted solo mira a uno de ellos. Use esta actividad para demostrar que aun cuando parezca que el operador los está mirando, en realidad puede estar concentrado en algo o alguien más.</a:t>
            </a:r>
            <a:endParaRPr lang="es-US" noProof="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La mayor parte de las actividades de construcción son regular y</a:t>
            </a:r>
            <a:r>
              <a:rPr lang="es-US" baseline="0" noProof="0" dirty="0" smtClean="0"/>
              <a:t> relativamente seguras. Las operaciones se vuelven riesgosas cuando hay cambios en la rutina, o hay cambios en el proceso operativo, la planta se descompone, las operaciones se realizan en espacios reducidos (sardineles, puentes, áreas de drenaje) incluso movilizarse para empezar una nueva carga de asfalto. Todas estas operaciones cambian modificaciones al plan normal.</a:t>
            </a:r>
            <a:r>
              <a:rPr lang="es-US"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s-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No está demás reiterarlo  . . . Cualquier cambio a la rutina crea riesgos. Cuando algo fuera de lo normal ocurre, póngase en guardia.</a:t>
            </a:r>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noProof="0" dirty="0" smtClean="0"/>
              <a:t>Cosas simples como detener a los camiones mientras</a:t>
            </a:r>
            <a:r>
              <a:rPr lang="es-US" baseline="0" noProof="0" dirty="0" smtClean="0"/>
              <a:t> los trabajadores terminan de alistar el equipo, salvan vidas y no reducen la productividad general. Tales precauciones asegura que todos estén fuera de la vía y atentos cuando el equipo empieza a moverse</a:t>
            </a:r>
            <a:r>
              <a:rPr lang="es-US" noProof="0" dirty="0" smtClean="0"/>
              <a:t>.</a:t>
            </a:r>
          </a:p>
          <a:p>
            <a:endParaRPr lang="en-US" dirty="0"/>
          </a:p>
        </p:txBody>
      </p:sp>
      <p:sp>
        <p:nvSpPr>
          <p:cNvPr id="4" name="Slide Number Placeholder 3"/>
          <p:cNvSpPr>
            <a:spLocks noGrp="1"/>
          </p:cNvSpPr>
          <p:nvPr>
            <p:ph type="sldNum" sz="quarter" idx="10"/>
          </p:nvPr>
        </p:nvSpPr>
        <p:spPr/>
        <p:txBody>
          <a:bodyPr/>
          <a:lstStyle/>
          <a:p>
            <a:fld id="{865C8D15-20BA-4738-8202-6F3586D27429}"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D9CA37-E210-433A-80D5-68865BEE4CA6}" type="datetimeFigureOut">
              <a:rPr lang="en-US" smtClean="0"/>
              <a:pPr/>
              <a:t>7/14/2017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814DA0-4C52-4110-B688-DF8EC917BC1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9CA37-E210-433A-80D5-68865BEE4CA6}" type="datetimeFigureOut">
              <a:rPr lang="en-US" smtClean="0"/>
              <a:pPr/>
              <a:t>7/14/2017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814DA0-4C52-4110-B688-DF8EC917BC1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9CA37-E210-433A-80D5-68865BEE4CA6}" type="datetimeFigureOut">
              <a:rPr lang="en-US" smtClean="0"/>
              <a:pPr/>
              <a:t>7/14/2017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814DA0-4C52-4110-B688-DF8EC917BC1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9CA37-E210-433A-80D5-68865BEE4CA6}" type="datetimeFigureOut">
              <a:rPr lang="en-US" smtClean="0"/>
              <a:pPr/>
              <a:t>7/14/2017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814DA0-4C52-4110-B688-DF8EC917BC1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9CA37-E210-433A-80D5-68865BEE4CA6}" type="datetimeFigureOut">
              <a:rPr lang="en-US" smtClean="0"/>
              <a:pPr/>
              <a:t>7/14/2017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814DA0-4C52-4110-B688-DF8EC917BC1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D9CA37-E210-433A-80D5-68865BEE4CA6}" type="datetimeFigureOut">
              <a:rPr lang="en-US" smtClean="0"/>
              <a:pPr/>
              <a:t>7/14/2017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814DA0-4C52-4110-B688-DF8EC917BC1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D9CA37-E210-433A-80D5-68865BEE4CA6}" type="datetimeFigureOut">
              <a:rPr lang="en-US" smtClean="0"/>
              <a:pPr/>
              <a:t>7/14/2017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814DA0-4C52-4110-B688-DF8EC917BC1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D9CA37-E210-433A-80D5-68865BEE4CA6}" type="datetimeFigureOut">
              <a:rPr lang="en-US" smtClean="0"/>
              <a:pPr/>
              <a:t>7/14/2017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814DA0-4C52-4110-B688-DF8EC917BC1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9CA37-E210-433A-80D5-68865BEE4CA6}" type="datetimeFigureOut">
              <a:rPr lang="en-US" smtClean="0"/>
              <a:pPr/>
              <a:t>7/14/2017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814DA0-4C52-4110-B688-DF8EC917BC1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9CA37-E210-433A-80D5-68865BEE4CA6}" type="datetimeFigureOut">
              <a:rPr lang="en-US" smtClean="0"/>
              <a:pPr/>
              <a:t>7/14/2017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814DA0-4C52-4110-B688-DF8EC917BC1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9CA37-E210-433A-80D5-68865BEE4CA6}" type="datetimeFigureOut">
              <a:rPr lang="en-US" smtClean="0"/>
              <a:pPr/>
              <a:t>7/14/2017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814DA0-4C52-4110-B688-DF8EC917BC1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9CA37-E210-433A-80D5-68865BEE4CA6}" type="datetimeFigureOut">
              <a:rPr lang="en-US" smtClean="0"/>
              <a:pPr/>
              <a:t>7/14/2017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814DA0-4C52-4110-B688-DF8EC917BC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4.jpe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tif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6.png"/><Relationship Id="rId9" Type="http://schemas.openxmlformats.org/officeDocument/2006/relationships/hyperlink" Target="mailto:ckramer@artba.or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46.jpe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7.jpeg"/><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3.pn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image" Target="../media/image69.jpeg"/><Relationship Id="rId5" Type="http://schemas.openxmlformats.org/officeDocument/2006/relationships/image" Target="../media/image1.png"/><Relationship Id="rId10" Type="http://schemas.openxmlformats.org/officeDocument/2006/relationships/image" Target="../media/image68.jpeg"/><Relationship Id="rId4" Type="http://schemas.openxmlformats.org/officeDocument/2006/relationships/image" Target="../media/image64.png"/><Relationship Id="rId9" Type="http://schemas.openxmlformats.org/officeDocument/2006/relationships/image" Target="../media/image67.jpe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74.wmf"/><Relationship Id="rId18" Type="http://schemas.openxmlformats.org/officeDocument/2006/relationships/oleObject" Target="../embeddings/oleObject8.bin"/><Relationship Id="rId3" Type="http://schemas.openxmlformats.org/officeDocument/2006/relationships/notesSlide" Target="../notesSlides/notesSlide19.xml"/><Relationship Id="rId21" Type="http://schemas.openxmlformats.org/officeDocument/2006/relationships/oleObject" Target="../embeddings/oleObject10.bin"/><Relationship Id="rId7" Type="http://schemas.openxmlformats.org/officeDocument/2006/relationships/image" Target="../media/image71.emf"/><Relationship Id="rId12" Type="http://schemas.openxmlformats.org/officeDocument/2006/relationships/oleObject" Target="../embeddings/oleObject4.bin"/><Relationship Id="rId17" Type="http://schemas.openxmlformats.org/officeDocument/2006/relationships/image" Target="../media/image75.wmf"/><Relationship Id="rId2" Type="http://schemas.openxmlformats.org/officeDocument/2006/relationships/slideLayout" Target="../slideLayouts/slideLayout6.xml"/><Relationship Id="rId16" Type="http://schemas.openxmlformats.org/officeDocument/2006/relationships/oleObject" Target="../embeddings/oleObject7.bin"/><Relationship Id="rId20" Type="http://schemas.openxmlformats.org/officeDocument/2006/relationships/image" Target="../media/image76.wmf"/><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73.wmf"/><Relationship Id="rId5" Type="http://schemas.openxmlformats.org/officeDocument/2006/relationships/image" Target="../media/image2.png"/><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9.bin"/><Relationship Id="rId4" Type="http://schemas.openxmlformats.org/officeDocument/2006/relationships/image" Target="../media/image1.png"/><Relationship Id="rId9" Type="http://schemas.openxmlformats.org/officeDocument/2006/relationships/image" Target="../media/image72.wmf"/><Relationship Id="rId14"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80.png"/><Relationship Id="rId3" Type="http://schemas.openxmlformats.org/officeDocument/2006/relationships/notesSlide" Target="../notesSlides/notesSlide21.xml"/><Relationship Id="rId7" Type="http://schemas.openxmlformats.org/officeDocument/2006/relationships/image" Target="../media/image78.wmf"/><Relationship Id="rId12"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11.bin"/><Relationship Id="rId11" Type="http://schemas.openxmlformats.org/officeDocument/2006/relationships/oleObject" Target="../embeddings/oleObject15.bin"/><Relationship Id="rId5" Type="http://schemas.openxmlformats.org/officeDocument/2006/relationships/image" Target="../media/image2.png"/><Relationship Id="rId15" Type="http://schemas.openxmlformats.org/officeDocument/2006/relationships/image" Target="../media/image79.wmf"/><Relationship Id="rId10"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oleObject" Target="../embeddings/oleObject13.bin"/><Relationship Id="rId14" Type="http://schemas.openxmlformats.org/officeDocument/2006/relationships/oleObject" Target="../embeddings/oleObject17.bin"/></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png"/><Relationship Id="rId7"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86.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87.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png"/><Relationship Id="rId7"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89.png"/><Relationship Id="rId11" Type="http://schemas.openxmlformats.org/officeDocument/2006/relationships/image" Target="../media/image94.jpeg"/><Relationship Id="rId5" Type="http://schemas.openxmlformats.org/officeDocument/2006/relationships/image" Target="../media/image59.png"/><Relationship Id="rId10" Type="http://schemas.openxmlformats.org/officeDocument/2006/relationships/image" Target="../media/image93.gif"/><Relationship Id="rId4" Type="http://schemas.openxmlformats.org/officeDocument/2006/relationships/image" Target="../media/image88.png"/><Relationship Id="rId9"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png"/><Relationship Id="rId7" Type="http://schemas.openxmlformats.org/officeDocument/2006/relationships/image" Target="../media/image15.w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wmf"/><Relationship Id="rId5" Type="http://schemas.openxmlformats.org/officeDocument/2006/relationships/image" Target="../media/image1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2.png"/><Relationship Id="rId10"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title="Picture of ARTBA Protecting Workers on Foot preventing runovers and backovers in roadway construction Title"/>
          <p:cNvGrpSpPr/>
          <p:nvPr/>
        </p:nvGrpSpPr>
        <p:grpSpPr>
          <a:xfrm>
            <a:off x="381000" y="336288"/>
            <a:ext cx="8595360" cy="1000580"/>
            <a:chOff x="381000" y="336288"/>
            <a:chExt cx="8595360" cy="1000580"/>
          </a:xfrm>
        </p:grpSpPr>
        <p:sp>
          <p:nvSpPr>
            <p:cNvPr id="3"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4" name="Subtitle 8"/>
            <p:cNvSpPr txBox="1">
              <a:spLocks/>
            </p:cNvSpPr>
            <p:nvPr/>
          </p:nvSpPr>
          <p:spPr bwMode="auto">
            <a:xfrm>
              <a:off x="897217" y="592348"/>
              <a:ext cx="6463701"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algn="r">
                <a:lnSpc>
                  <a:spcPts val="1900"/>
                </a:lnSpc>
              </a:pPr>
              <a:r>
                <a:rPr lang="en-US" sz="3200" b="1" dirty="0" err="1" smtClean="0">
                  <a:effectLst>
                    <a:outerShdw blurRad="60007" dist="310007" dir="7680000" sy="30000" kx="1300200" algn="ctr" rotWithShape="0">
                      <a:prstClr val="black">
                        <a:alpha val="32000"/>
                      </a:prstClr>
                    </a:outerShdw>
                  </a:effectLst>
                </a:rPr>
                <a:t>Protegiendo</a:t>
              </a:r>
              <a:r>
                <a:rPr lang="en-US" sz="3200" b="1" dirty="0" smtClean="0">
                  <a:effectLst>
                    <a:outerShdw blurRad="60007" dist="310007" dir="7680000" sy="30000" kx="1300200" algn="ctr" rotWithShape="0">
                      <a:prstClr val="black">
                        <a:alpha val="32000"/>
                      </a:prstClr>
                    </a:outerShdw>
                  </a:effectLst>
                </a:rPr>
                <a:t> a los </a:t>
              </a:r>
              <a:r>
                <a:rPr lang="es-US" sz="3200" b="1" dirty="0" smtClean="0">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5" name="Subtitle 8"/>
            <p:cNvSpPr txBox="1">
              <a:spLocks/>
            </p:cNvSpPr>
            <p:nvPr/>
          </p:nvSpPr>
          <p:spPr bwMode="auto">
            <a:xfrm>
              <a:off x="942937" y="998998"/>
              <a:ext cx="7563572" cy="337870"/>
            </a:xfrm>
            <a:prstGeom prst="rect">
              <a:avLst/>
            </a:prstGeom>
            <a:noFill/>
            <a:ln w="9525">
              <a:noFill/>
              <a:miter lim="800000"/>
              <a:headEnd/>
              <a:tailEnd/>
            </a:ln>
          </p:spPr>
          <p:txBody>
            <a:bodyPr/>
            <a:lstStyle/>
            <a:p>
              <a:pPr>
                <a:lnSpc>
                  <a:spcPts val="1900"/>
                </a:lnSpc>
              </a:pPr>
              <a:r>
                <a:rPr lang="en-US" sz="1600" b="1" i="1" spc="50" dirty="0" smtClean="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p:txBody>
        </p:sp>
        <p:pic>
          <p:nvPicPr>
            <p:cNvPr id="6" name="Picture 5" descr="LOGO-ARTBA.png" title="Picture of ARTBA Protecting Workers on Foot preventing runovers and backovers in roadway construction Title"/>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7" name="Picture 6" descr="Logo_WZ_Safety.png" title="Picture of ARTBA Protecting Workers on Foot preventing runovers and backovers in roadway construction Tit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grpSp>
        <p:nvGrpSpPr>
          <p:cNvPr id="11" name="Group 10" title="Picture of course title protecting workers on foot in roadway construciton"/>
          <p:cNvGrpSpPr/>
          <p:nvPr/>
        </p:nvGrpSpPr>
        <p:grpSpPr>
          <a:xfrm>
            <a:off x="685800" y="1905000"/>
            <a:ext cx="7620000" cy="4343400"/>
            <a:chOff x="685800" y="1905000"/>
            <a:chExt cx="7620000" cy="4343400"/>
          </a:xfrm>
        </p:grpSpPr>
        <p:sp>
          <p:nvSpPr>
            <p:cNvPr id="8" name="Subtitle 8"/>
            <p:cNvSpPr txBox="1">
              <a:spLocks/>
            </p:cNvSpPr>
            <p:nvPr/>
          </p:nvSpPr>
          <p:spPr bwMode="auto">
            <a:xfrm>
              <a:off x="685800" y="1905000"/>
              <a:ext cx="7467600" cy="4343400"/>
            </a:xfrm>
            <a:prstGeom prst="rect">
              <a:avLst/>
            </a:prstGeom>
            <a:noFill/>
            <a:ln w="9525">
              <a:noFill/>
              <a:miter lim="800000"/>
              <a:headEnd/>
              <a:tailEnd/>
            </a:ln>
          </p:spPr>
          <p:txBody>
            <a:bodyPr/>
            <a:lstStyle/>
            <a:p>
              <a:pPr marL="342900" indent="-342900" algn="ctr">
                <a:spcBef>
                  <a:spcPct val="20000"/>
                </a:spcBef>
              </a:pPr>
              <a:r>
                <a:rPr lang="en-US" sz="4000" b="1" dirty="0" smtClean="0">
                  <a:solidFill>
                    <a:schemeClr val="bg2">
                      <a:lumMod val="10000"/>
                    </a:schemeClr>
                  </a:solidFill>
                  <a:latin typeface="Calibri" pitchFamily="34" charset="0"/>
                </a:rPr>
                <a:t>  </a:t>
              </a:r>
              <a:r>
                <a:rPr lang="en-US" sz="4000" b="1" dirty="0" err="1" smtClean="0">
                  <a:solidFill>
                    <a:schemeClr val="tx1">
                      <a:lumMod val="75000"/>
                      <a:lumOff val="25000"/>
                    </a:schemeClr>
                  </a:solidFill>
                  <a:effectLst>
                    <a:outerShdw blurRad="50800" dist="38100" dir="16200000" rotWithShape="0">
                      <a:prstClr val="black">
                        <a:alpha val="40000"/>
                      </a:prstClr>
                    </a:outerShdw>
                  </a:effectLst>
                  <a:latin typeface="Calibri" pitchFamily="34" charset="0"/>
                </a:rPr>
                <a:t>Protegiendo</a:t>
              </a:r>
              <a:r>
                <a:rPr lang="en-US" sz="4000" b="1" dirty="0" smtClean="0">
                  <a:solidFill>
                    <a:schemeClr val="tx1">
                      <a:lumMod val="75000"/>
                      <a:lumOff val="25000"/>
                    </a:schemeClr>
                  </a:solidFill>
                  <a:effectLst>
                    <a:outerShdw blurRad="50800" dist="38100" dir="16200000" rotWithShape="0">
                      <a:prstClr val="black">
                        <a:alpha val="40000"/>
                      </a:prstClr>
                    </a:outerShdw>
                  </a:effectLst>
                  <a:latin typeface="Calibri" pitchFamily="34" charset="0"/>
                </a:rPr>
                <a:t> a los</a:t>
              </a:r>
              <a:r>
                <a:rPr lang="en-US" sz="4000" b="1" dirty="0" smtClean="0">
                  <a:solidFill>
                    <a:schemeClr val="tx1">
                      <a:lumMod val="75000"/>
                      <a:lumOff val="25000"/>
                    </a:schemeClr>
                  </a:solidFill>
                  <a:latin typeface="Calibri" pitchFamily="34" charset="0"/>
                </a:rPr>
                <a:t/>
              </a:r>
              <a:br>
                <a:rPr lang="en-US" sz="4000" b="1" dirty="0" smtClean="0">
                  <a:solidFill>
                    <a:schemeClr val="tx1">
                      <a:lumMod val="75000"/>
                      <a:lumOff val="25000"/>
                    </a:schemeClr>
                  </a:solidFill>
                  <a:latin typeface="Calibri" pitchFamily="34" charset="0"/>
                </a:rPr>
              </a:br>
              <a:r>
                <a:rPr lang="en-US" sz="4000" b="1" dirty="0" smtClean="0">
                  <a:solidFill>
                    <a:schemeClr val="tx1">
                      <a:lumMod val="75000"/>
                      <a:lumOff val="25000"/>
                    </a:schemeClr>
                  </a:solidFill>
                  <a:latin typeface="Calibri" pitchFamily="34" charset="0"/>
                </a:rPr>
                <a:t> </a:t>
              </a:r>
              <a:r>
                <a:rPr lang="en-US" sz="6000" b="1" dirty="0" smtClean="0">
                  <a:solidFill>
                    <a:schemeClr val="tx1">
                      <a:lumMod val="75000"/>
                      <a:lumOff val="25000"/>
                    </a:schemeClr>
                  </a:solidFill>
                  <a:latin typeface="Calibri" pitchFamily="34" charset="0"/>
                </a:rPr>
                <a:t/>
              </a:r>
              <a:br>
                <a:rPr lang="en-US" sz="6000" b="1" dirty="0" smtClean="0">
                  <a:solidFill>
                    <a:schemeClr val="tx1">
                      <a:lumMod val="75000"/>
                      <a:lumOff val="25000"/>
                    </a:schemeClr>
                  </a:solidFill>
                  <a:latin typeface="Calibri" pitchFamily="34" charset="0"/>
                </a:rPr>
              </a:br>
              <a:endParaRPr lang="en-US" sz="6000" b="1" dirty="0" smtClean="0">
                <a:solidFill>
                  <a:schemeClr val="tx1">
                    <a:lumMod val="75000"/>
                    <a:lumOff val="25000"/>
                  </a:schemeClr>
                </a:solidFill>
                <a:latin typeface="Calibri" pitchFamily="34" charset="0"/>
              </a:endParaRPr>
            </a:p>
            <a:p>
              <a:pPr marL="342900" indent="-342900" algn="ctr">
                <a:spcBef>
                  <a:spcPct val="20000"/>
                </a:spcBef>
              </a:pPr>
              <a:endParaRPr lang="en-US" sz="1050" b="1" dirty="0" smtClean="0">
                <a:solidFill>
                  <a:schemeClr val="tx1">
                    <a:lumMod val="75000"/>
                    <a:lumOff val="25000"/>
                  </a:schemeClr>
                </a:solidFill>
                <a:latin typeface="Calibri" pitchFamily="34" charset="0"/>
              </a:endParaRPr>
            </a:p>
            <a:p>
              <a:pPr marL="342900" indent="-342900" algn="ctr">
                <a:spcBef>
                  <a:spcPct val="20000"/>
                </a:spcBef>
              </a:pPr>
              <a:endParaRPr lang="en-US" sz="1050" b="1" dirty="0" smtClean="0">
                <a:solidFill>
                  <a:schemeClr val="tx1">
                    <a:lumMod val="75000"/>
                    <a:lumOff val="25000"/>
                  </a:schemeClr>
                </a:solidFill>
                <a:latin typeface="Calibri" pitchFamily="34" charset="0"/>
              </a:endParaRPr>
            </a:p>
            <a:p>
              <a:pPr marL="342900" indent="-342900" algn="ctr">
                <a:spcBef>
                  <a:spcPct val="20000"/>
                </a:spcBef>
              </a:pPr>
              <a:endParaRPr lang="en-US" sz="1050" b="1" dirty="0" smtClean="0">
                <a:solidFill>
                  <a:schemeClr val="tx1">
                    <a:lumMod val="75000"/>
                    <a:lumOff val="25000"/>
                  </a:schemeClr>
                </a:solidFill>
                <a:latin typeface="Calibri" pitchFamily="34" charset="0"/>
              </a:endParaRPr>
            </a:p>
            <a:p>
              <a:pPr marL="342900" indent="-342900" algn="ctr">
                <a:spcBef>
                  <a:spcPct val="20000"/>
                </a:spcBef>
              </a:pPr>
              <a:endParaRPr lang="en-US" sz="1050" b="1" dirty="0" smtClean="0">
                <a:solidFill>
                  <a:schemeClr val="tx1">
                    <a:lumMod val="75000"/>
                    <a:lumOff val="25000"/>
                  </a:schemeClr>
                </a:solidFill>
                <a:latin typeface="Calibri" pitchFamily="34" charset="0"/>
              </a:endParaRPr>
            </a:p>
            <a:p>
              <a:pPr marL="342900" indent="-342900" algn="ctr">
                <a:spcBef>
                  <a:spcPct val="20000"/>
                </a:spcBef>
              </a:pPr>
              <a:r>
                <a:rPr lang="en-US" sz="1050" b="1" dirty="0" smtClean="0">
                  <a:solidFill>
                    <a:schemeClr val="tx1">
                      <a:lumMod val="75000"/>
                      <a:lumOff val="25000"/>
                    </a:schemeClr>
                  </a:solidFill>
                  <a:latin typeface="Calibri" pitchFamily="34" charset="0"/>
                </a:rPr>
                <a:t> </a:t>
              </a:r>
              <a:r>
                <a:rPr lang="en-US" sz="6000" b="1" dirty="0" smtClean="0">
                  <a:solidFill>
                    <a:schemeClr val="tx1">
                      <a:lumMod val="75000"/>
                      <a:lumOff val="25000"/>
                    </a:schemeClr>
                  </a:solidFill>
                  <a:latin typeface="Calibri" pitchFamily="34" charset="0"/>
                </a:rPr>
                <a:t/>
              </a:r>
              <a:br>
                <a:rPr lang="en-US" sz="6000" b="1" dirty="0" smtClean="0">
                  <a:solidFill>
                    <a:schemeClr val="tx1">
                      <a:lumMod val="75000"/>
                      <a:lumOff val="25000"/>
                    </a:schemeClr>
                  </a:solidFill>
                  <a:latin typeface="Calibri" pitchFamily="34" charset="0"/>
                </a:rPr>
              </a:br>
              <a:r>
                <a:rPr lang="en-US" sz="4800" b="1" dirty="0">
                  <a:solidFill>
                    <a:schemeClr val="tx1">
                      <a:lumMod val="75000"/>
                      <a:lumOff val="25000"/>
                    </a:schemeClr>
                  </a:solidFill>
                  <a:effectLst>
                    <a:outerShdw blurRad="50800" dist="38100" dir="16200000" rotWithShape="0">
                      <a:prstClr val="black">
                        <a:alpha val="40000"/>
                      </a:prstClr>
                    </a:outerShdw>
                  </a:effectLst>
                  <a:latin typeface="Calibri" pitchFamily="34" charset="0"/>
                </a:rPr>
                <a:t>e</a:t>
              </a:r>
              <a:r>
                <a:rPr lang="en-US" sz="4800" b="1" dirty="0" smtClean="0">
                  <a:solidFill>
                    <a:schemeClr val="tx1">
                      <a:lumMod val="75000"/>
                      <a:lumOff val="25000"/>
                    </a:schemeClr>
                  </a:solidFill>
                  <a:effectLst>
                    <a:outerShdw blurRad="50800" dist="38100" dir="16200000" rotWithShape="0">
                      <a:prstClr val="black">
                        <a:alpha val="40000"/>
                      </a:prstClr>
                    </a:outerShdw>
                  </a:effectLst>
                  <a:latin typeface="Calibri" pitchFamily="34" charset="0"/>
                </a:rPr>
                <a:t>n la </a:t>
              </a:r>
              <a:r>
                <a:rPr lang="en-US" sz="4800" b="1" dirty="0" err="1" smtClean="0">
                  <a:solidFill>
                    <a:schemeClr val="tx1">
                      <a:lumMod val="75000"/>
                      <a:lumOff val="25000"/>
                    </a:schemeClr>
                  </a:solidFill>
                  <a:effectLst>
                    <a:outerShdw blurRad="50800" dist="38100" dir="16200000" rotWithShape="0">
                      <a:prstClr val="black">
                        <a:alpha val="40000"/>
                      </a:prstClr>
                    </a:outerShdw>
                  </a:effectLst>
                  <a:latin typeface="Calibri" pitchFamily="34" charset="0"/>
                </a:rPr>
                <a:t>Construcción</a:t>
              </a:r>
              <a:r>
                <a:rPr lang="en-US" sz="4800" b="1" dirty="0" smtClean="0">
                  <a:solidFill>
                    <a:schemeClr val="tx1">
                      <a:lumMod val="75000"/>
                      <a:lumOff val="25000"/>
                    </a:schemeClr>
                  </a:solidFill>
                  <a:effectLst>
                    <a:outerShdw blurRad="50800" dist="38100" dir="16200000" rotWithShape="0">
                      <a:prstClr val="black">
                        <a:alpha val="40000"/>
                      </a:prstClr>
                    </a:outerShdw>
                  </a:effectLst>
                  <a:latin typeface="Calibri" pitchFamily="34" charset="0"/>
                </a:rPr>
                <a:t> Vial</a:t>
              </a:r>
              <a:endParaRPr lang="en-US" sz="4800" b="1" dirty="0">
                <a:solidFill>
                  <a:schemeClr val="tx1">
                    <a:lumMod val="75000"/>
                    <a:lumOff val="25000"/>
                  </a:schemeClr>
                </a:solidFill>
                <a:effectLst>
                  <a:outerShdw blurRad="50800" dist="38100" dir="16200000" rotWithShape="0">
                    <a:prstClr val="black">
                      <a:alpha val="40000"/>
                    </a:prstClr>
                  </a:outerShdw>
                </a:effectLst>
                <a:latin typeface="Calibri" pitchFamily="34" charset="0"/>
              </a:endParaRPr>
            </a:p>
          </p:txBody>
        </p:sp>
        <p:sp>
          <p:nvSpPr>
            <p:cNvPr id="9" name="Subtitle 8"/>
            <p:cNvSpPr txBox="1">
              <a:spLocks/>
            </p:cNvSpPr>
            <p:nvPr/>
          </p:nvSpPr>
          <p:spPr bwMode="auto">
            <a:xfrm>
              <a:off x="838200" y="2819400"/>
              <a:ext cx="7467600" cy="23622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342900" indent="-342900" algn="ctr">
                <a:spcBef>
                  <a:spcPct val="20000"/>
                </a:spcBef>
              </a:pPr>
              <a:r>
                <a:rPr lang="en-US" sz="6000" b="1" dirty="0" err="1" smtClean="0">
                  <a:solidFill>
                    <a:srgbClr val="C00000"/>
                  </a:solidFill>
                  <a:effectLst>
                    <a:outerShdw blurRad="60007" dist="310007" dir="7680000" sy="30000" kx="1300200" algn="ctr" rotWithShape="0">
                      <a:prstClr val="black">
                        <a:alpha val="32000"/>
                      </a:prstClr>
                    </a:outerShdw>
                  </a:effectLst>
                  <a:latin typeface="Calibri" pitchFamily="34" charset="0"/>
                </a:rPr>
                <a:t>Trabajadores</a:t>
              </a:r>
              <a:endParaRPr lang="en-US" sz="6000" b="1" dirty="0" smtClean="0">
                <a:solidFill>
                  <a:srgbClr val="C00000"/>
                </a:solidFill>
                <a:effectLst>
                  <a:outerShdw blurRad="60007" dist="310007" dir="7680000" sy="30000" kx="1300200" algn="ctr" rotWithShape="0">
                    <a:prstClr val="black">
                      <a:alpha val="32000"/>
                    </a:prstClr>
                  </a:outerShdw>
                </a:effectLst>
                <a:latin typeface="Calibri" pitchFamily="34" charset="0"/>
              </a:endParaRPr>
            </a:p>
            <a:p>
              <a:pPr marL="342900" indent="-342900" algn="ctr">
                <a:spcBef>
                  <a:spcPct val="20000"/>
                </a:spcBef>
              </a:pPr>
              <a:r>
                <a:rPr lang="en-US" sz="6000" b="1" dirty="0">
                  <a:solidFill>
                    <a:srgbClr val="C00000"/>
                  </a:solidFill>
                  <a:effectLst>
                    <a:outerShdw blurRad="60007" dist="310007" dir="7680000" sy="30000" kx="1300200" algn="ctr" rotWithShape="0">
                      <a:prstClr val="black">
                        <a:alpha val="32000"/>
                      </a:prstClr>
                    </a:outerShdw>
                  </a:effectLst>
                  <a:latin typeface="Calibri" pitchFamily="34" charset="0"/>
                </a:rPr>
                <a:t>a</a:t>
              </a:r>
              <a:r>
                <a:rPr lang="en-US" sz="6000" b="1" dirty="0" smtClean="0">
                  <a:solidFill>
                    <a:srgbClr val="C00000"/>
                  </a:solidFill>
                  <a:effectLst>
                    <a:outerShdw blurRad="60007" dist="310007" dir="7680000" sy="30000" kx="1300200" algn="ctr" rotWithShape="0">
                      <a:prstClr val="black">
                        <a:alpha val="32000"/>
                      </a:prstClr>
                    </a:outerShdw>
                  </a:effectLst>
                  <a:latin typeface="Calibri" pitchFamily="34" charset="0"/>
                </a:rPr>
                <a:t> Pie</a:t>
              </a:r>
              <a:endParaRPr lang="en-US" sz="4800" b="1" dirty="0">
                <a:solidFill>
                  <a:schemeClr val="bg2">
                    <a:lumMod val="10000"/>
                  </a:schemeClr>
                </a:solidFill>
                <a:effectLst>
                  <a:outerShdw blurRad="60007" dist="310007" dir="7680000" sy="30000" kx="1300200" algn="ctr" rotWithShape="0">
                    <a:prstClr val="black">
                      <a:alpha val="32000"/>
                    </a:prstClr>
                  </a:outerShdw>
                </a:effectLst>
                <a:latin typeface="Calibri" pitchFamily="34" charset="0"/>
              </a:endParaRPr>
            </a:p>
          </p:txBody>
        </p:sp>
      </p:grpSp>
      <p:sp>
        <p:nvSpPr>
          <p:cNvPr id="10" name="Title 9" hidden="1"/>
          <p:cNvSpPr>
            <a:spLocks noGrp="1"/>
          </p:cNvSpPr>
          <p:nvPr>
            <p:ph type="title"/>
          </p:nvPr>
        </p:nvSpPr>
        <p:spPr>
          <a:xfrm>
            <a:off x="372159" y="-901962"/>
            <a:ext cx="8229600" cy="1143000"/>
          </a:xfrm>
        </p:spPr>
        <p:txBody>
          <a:bodyPr>
            <a:normAutofit fontScale="90000"/>
          </a:bodyPr>
          <a:lstStyle/>
          <a:p>
            <a:r>
              <a:rPr lang="en-US" dirty="0" smtClean="0"/>
              <a:t>Protecting workers on foot in roadway construction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Sterling-display-asset.png" title="Picture of a dump truck"/>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5800" y="2057401"/>
            <a:ext cx="4029075" cy="2911678"/>
          </a:xfrm>
          <a:prstGeom prst="rect">
            <a:avLst/>
          </a:prstGeom>
          <a:ln>
            <a:solidFill>
              <a:schemeClr val="tx1"/>
            </a:solidFill>
          </a:ln>
          <a:effectLst>
            <a:outerShdw blurRad="50800" dist="76200" dir="2700000" algn="tl" rotWithShape="0">
              <a:prstClr val="black">
                <a:alpha val="40000"/>
              </a:prstClr>
            </a:outerShdw>
          </a:effectLst>
        </p:spPr>
      </p:pic>
      <p:pic>
        <p:nvPicPr>
          <p:cNvPr id="28" name="Picture 27" descr="18692358045035e2e49f6a0.png" title="Picture of equipment that needs repai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5800" y="2057400"/>
            <a:ext cx="4037082" cy="3026334"/>
          </a:xfrm>
          <a:prstGeom prst="rect">
            <a:avLst/>
          </a:prstGeom>
          <a:ln>
            <a:solidFill>
              <a:schemeClr val="tx1"/>
            </a:solidFill>
          </a:ln>
          <a:effectLst>
            <a:outerShdw blurRad="50800" dist="76200" dir="2700000" algn="tl" rotWithShape="0">
              <a:prstClr val="black">
                <a:alpha val="40000"/>
              </a:prstClr>
            </a:outerShdw>
          </a:effectLst>
        </p:spPr>
      </p:pic>
      <p:pic>
        <p:nvPicPr>
          <p:cNvPr id="31" name="Picture 30" descr="interstate_430.png" title="Picture of ITC area"/>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495800" y="2057400"/>
            <a:ext cx="4038600" cy="3986445"/>
          </a:xfrm>
          <a:prstGeom prst="rect">
            <a:avLst/>
          </a:prstGeom>
          <a:ln>
            <a:solidFill>
              <a:schemeClr val="tx1"/>
            </a:solidFill>
          </a:ln>
          <a:effectLst>
            <a:outerShdw blurRad="50800" dist="76200" dir="2700000" algn="tl" rotWithShape="0">
              <a:prstClr val="black">
                <a:alpha val="40000"/>
              </a:prstClr>
            </a:outerShdw>
          </a:effectLst>
        </p:spPr>
      </p:pic>
      <p:pic>
        <p:nvPicPr>
          <p:cNvPr id="29" name="Picture 1" title="Picture of on foot road worker nest to road work truck"/>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95800" y="2057400"/>
            <a:ext cx="4067436" cy="3962400"/>
          </a:xfrm>
          <a:prstGeom prst="rect">
            <a:avLst/>
          </a:prstGeom>
          <a:ln w="12700">
            <a:solidFill>
              <a:schemeClr val="tx1"/>
            </a:solidFill>
          </a:ln>
          <a:effectLst>
            <a:outerShdw blurRad="292100" dist="139700" dir="2700000" algn="tl" rotWithShape="0">
              <a:srgbClr val="333333">
                <a:alpha val="65000"/>
              </a:srgbClr>
            </a:outerShdw>
          </a:effectLst>
        </p:spPr>
      </p:pic>
      <p:sp>
        <p:nvSpPr>
          <p:cNvPr id="4" name="Subtitle 8"/>
          <p:cNvSpPr txBox="1">
            <a:spLocks/>
          </p:cNvSpPr>
          <p:nvPr/>
        </p:nvSpPr>
        <p:spPr bwMode="auto">
          <a:xfrm>
            <a:off x="354330" y="2381250"/>
            <a:ext cx="3635155"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cs typeface="Arial" pitchFamily="34" charset="0"/>
              </a:rPr>
              <a:t>Ciertas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situaciones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crean</a:t>
            </a:r>
            <a:r>
              <a:rPr lang="en-US" sz="2000" b="1" dirty="0" smtClean="0">
                <a:latin typeface="Arial Narrow" pitchFamily="34" charset="0"/>
                <a:cs typeface="Arial" pitchFamily="34" charset="0"/>
              </a:rPr>
              <a:t> </a:t>
            </a:r>
            <a:br>
              <a:rPr lang="en-US" sz="2000" b="1" dirty="0" smtClean="0">
                <a:latin typeface="Arial Narrow" pitchFamily="34" charset="0"/>
                <a:cs typeface="Arial" pitchFamily="34" charset="0"/>
              </a:rPr>
            </a:b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riesgos</a:t>
            </a:r>
            <a:r>
              <a:rPr lang="en-US" sz="2000" b="1" dirty="0" smtClean="0">
                <a:latin typeface="Arial Narrow" pitchFamily="34" charset="0"/>
                <a:cs typeface="Arial" pitchFamily="34" charset="0"/>
              </a:rPr>
              <a:t> altos– </a:t>
            </a:r>
            <a:r>
              <a:rPr lang="en-US" sz="2000" b="1" dirty="0" err="1" smtClean="0">
                <a:latin typeface="Arial Narrow" pitchFamily="34" charset="0"/>
                <a:cs typeface="Arial" pitchFamily="34" charset="0"/>
              </a:rPr>
              <a:t>como</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cuando</a:t>
            </a:r>
            <a:endParaRPr lang="en-US" sz="2000" b="1" dirty="0" smtClean="0">
              <a:latin typeface="Arial Narrow" pitchFamily="34" charset="0"/>
              <a:cs typeface="Arial" pitchFamily="34" charset="0"/>
            </a:endParaRPr>
          </a:p>
          <a:p>
            <a:pPr>
              <a:lnSpc>
                <a:spcPts val="2200"/>
              </a:lnSpc>
              <a:buSzPct val="50000"/>
              <a:buFont typeface="Wingdings" pitchFamily="2" charset="2"/>
              <a:buChar char="ü"/>
            </a:pPr>
            <a:endParaRPr lang="en-US" sz="2400" b="1" dirty="0">
              <a:solidFill>
                <a:srgbClr val="C00000"/>
              </a:solidFill>
              <a:latin typeface="Arial Narrow" pitchFamily="34" charset="0"/>
            </a:endParaRPr>
          </a:p>
        </p:txBody>
      </p:sp>
      <p:grpSp>
        <p:nvGrpSpPr>
          <p:cNvPr id="6" name="Group 5"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7"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8"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9"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smtClean="0">
                  <a:ln>
                    <a:solidFill>
                      <a:srgbClr val="C00000"/>
                    </a:solidFill>
                  </a:ln>
                  <a:solidFill>
                    <a:srgbClr val="003300"/>
                  </a:solidFill>
                </a:rPr>
                <a:t>PREVINIENDO </a:t>
              </a:r>
              <a:r>
                <a:rPr lang="en-US" sz="1600" b="1" i="1" spc="50" dirty="0">
                  <a:ln>
                    <a:solidFill>
                      <a:srgbClr val="C00000"/>
                    </a:solidFill>
                  </a:ln>
                  <a:solidFill>
                    <a:srgbClr val="003300"/>
                  </a:solidFill>
                </a:rPr>
                <a:t>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10" name="Picture 9" descr="LOGO-ARTBA.png" title="Picture of ARTBA Protecting Workers on Foot preventing runovers and backovers in roadway construction Title"/>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11" name="Picture 10" descr="Logo_WZ_Safety.png" title="Picture of ARTBA Protecting Workers on Foot preventing runovers and backovers in roadway construction Titl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2" name="Subtitle 8"/>
          <p:cNvSpPr txBox="1">
            <a:spLocks/>
          </p:cNvSpPr>
          <p:nvPr/>
        </p:nvSpPr>
        <p:spPr bwMode="auto">
          <a:xfrm>
            <a:off x="340951" y="1981200"/>
            <a:ext cx="8061325" cy="506413"/>
          </a:xfrm>
          <a:prstGeom prst="rect">
            <a:avLst/>
          </a:prstGeom>
          <a:noFill/>
          <a:ln w="9525">
            <a:noFill/>
            <a:miter lim="800000"/>
            <a:headEnd/>
            <a:tailEnd/>
          </a:ln>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spc="100" dirty="0" err="1" smtClean="0">
                <a:solidFill>
                  <a:srgbClr val="C00000"/>
                </a:solidFill>
                <a:effectLst/>
                <a:latin typeface="Arial Narrow" pitchFamily="34" charset="0"/>
              </a:rPr>
              <a:t>Mitigar</a:t>
            </a:r>
            <a:r>
              <a:rPr lang="en-US" sz="2200" b="1" u="sng" spc="100" dirty="0" smtClean="0">
                <a:solidFill>
                  <a:srgbClr val="C00000"/>
                </a:solidFill>
                <a:effectLst/>
                <a:latin typeface="Arial Narrow" pitchFamily="34" charset="0"/>
              </a:rPr>
              <a:t> los </a:t>
            </a:r>
            <a:r>
              <a:rPr lang="en-US" sz="2200" b="1" u="sng" spc="100" dirty="0" err="1" smtClean="0">
                <a:solidFill>
                  <a:srgbClr val="C00000"/>
                </a:solidFill>
                <a:effectLst/>
                <a:latin typeface="Arial Narrow" pitchFamily="34" charset="0"/>
              </a:rPr>
              <a:t>Riesgos</a:t>
            </a:r>
            <a:r>
              <a:rPr lang="en-US" sz="2200" b="1" u="sng" spc="100" dirty="0" smtClean="0">
                <a:solidFill>
                  <a:srgbClr val="C00000"/>
                </a:solidFill>
                <a:effectLst/>
                <a:latin typeface="Arial Narrow" pitchFamily="34" charset="0"/>
              </a:rPr>
              <a:t> Altos</a:t>
            </a:r>
          </a:p>
          <a:p>
            <a:pPr marL="0" lvl="1">
              <a:lnSpc>
                <a:spcPts val="2200"/>
              </a:lnSpc>
              <a:spcBef>
                <a:spcPct val="20000"/>
              </a:spcBef>
              <a:buFont typeface="Arial" charset="0"/>
              <a:buChar char="•"/>
            </a:pPr>
            <a:endParaRPr lang="en-US" sz="2200" b="1" dirty="0">
              <a:latin typeface="Arial Narrow" pitchFamily="34" charset="0"/>
            </a:endParaRPr>
          </a:p>
        </p:txBody>
      </p:sp>
      <p:sp>
        <p:nvSpPr>
          <p:cNvPr id="15" name="5-Point Star 14"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ubtitle 8"/>
          <p:cNvSpPr txBox="1">
            <a:spLocks/>
          </p:cNvSpPr>
          <p:nvPr/>
        </p:nvSpPr>
        <p:spPr bwMode="auto">
          <a:xfrm>
            <a:off x="589827" y="2983230"/>
            <a:ext cx="6065495" cy="560387"/>
          </a:xfrm>
          <a:prstGeom prst="rect">
            <a:avLst/>
          </a:prstGeom>
          <a:noFill/>
          <a:ln w="9525">
            <a:noFill/>
            <a:miter lim="800000"/>
            <a:headEnd/>
            <a:tailEnd/>
          </a:ln>
        </p:spPr>
        <p:txBody>
          <a:bodyPr/>
          <a:lstStyle/>
          <a:p>
            <a:pPr marL="0" lvl="1">
              <a:lnSpc>
                <a:spcPts val="2200"/>
              </a:lnSpc>
              <a:buSzPct val="50000"/>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Los </a:t>
            </a:r>
            <a:r>
              <a:rPr lang="en-US" sz="2000" b="1" dirty="0" err="1" smtClean="0">
                <a:latin typeface="Arial Narrow" pitchFamily="34" charset="0"/>
              </a:rPr>
              <a:t>camiones</a:t>
            </a:r>
            <a:r>
              <a:rPr lang="en-US" sz="2000" b="1" dirty="0" smtClean="0">
                <a:latin typeface="Arial Narrow" pitchFamily="34" charset="0"/>
              </a:rPr>
              <a:t> </a:t>
            </a:r>
            <a:r>
              <a:rPr lang="en-US" sz="2000" b="1" dirty="0" err="1" smtClean="0">
                <a:latin typeface="Arial Narrow" pitchFamily="34" charset="0"/>
              </a:rPr>
              <a:t>retroceden</a:t>
            </a:r>
            <a:r>
              <a:rPr lang="en-US" sz="2000" b="1" dirty="0" smtClean="0">
                <a:latin typeface="Arial Narrow" pitchFamily="34" charset="0"/>
              </a:rPr>
              <a:t> </a:t>
            </a:r>
            <a:r>
              <a:rPr lang="en-US" sz="2000" b="1" dirty="0" err="1" smtClean="0">
                <a:latin typeface="Arial Narrow" pitchFamily="34" charset="0"/>
              </a:rPr>
              <a:t>más</a:t>
            </a:r>
            <a:endParaRPr lang="en-US" sz="2000" b="1" dirty="0" smtClean="0">
              <a:latin typeface="Arial Narrow" pitchFamily="34" charset="0"/>
            </a:endParaRPr>
          </a:p>
          <a:p>
            <a:pPr marL="0" lvl="1">
              <a:lnSpc>
                <a:spcPts val="2200"/>
              </a:lnSpc>
              <a:buSzPct val="50000"/>
            </a:pP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25" name="Subtitle 8"/>
          <p:cNvSpPr txBox="1">
            <a:spLocks/>
          </p:cNvSpPr>
          <p:nvPr/>
        </p:nvSpPr>
        <p:spPr bwMode="auto">
          <a:xfrm>
            <a:off x="589828" y="3263423"/>
            <a:ext cx="6065495" cy="560387"/>
          </a:xfrm>
          <a:prstGeom prst="rect">
            <a:avLst/>
          </a:prstGeom>
          <a:noFill/>
          <a:ln w="9525">
            <a:noFill/>
            <a:miter lim="800000"/>
            <a:headEnd/>
            <a:tailEnd/>
          </a:ln>
        </p:spPr>
        <p:txBody>
          <a:bodyPr/>
          <a:lstStyle/>
          <a:p>
            <a:pPr marL="0" lvl="1">
              <a:lnSpc>
                <a:spcPts val="2200"/>
              </a:lnSpc>
              <a:buSzPct val="50000"/>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Los </a:t>
            </a:r>
            <a:r>
              <a:rPr lang="en-US" sz="2000" b="1" dirty="0" err="1" smtClean="0">
                <a:latin typeface="Arial Narrow" pitchFamily="34" charset="0"/>
              </a:rPr>
              <a:t>trabajadores</a:t>
            </a:r>
            <a:r>
              <a:rPr lang="en-US" sz="2000" b="1" dirty="0" smtClean="0">
                <a:latin typeface="Arial Narrow" pitchFamily="34" charset="0"/>
              </a:rPr>
              <a:t> a pie </a:t>
            </a:r>
            <a:r>
              <a:rPr lang="en-US" sz="2000" b="1" dirty="0" err="1" smtClean="0">
                <a:latin typeface="Arial Narrow" pitchFamily="34" charset="0"/>
              </a:rPr>
              <a:t>están</a:t>
            </a:r>
            <a:r>
              <a:rPr lang="en-US" sz="2000" b="1" dirty="0" smtClean="0">
                <a:latin typeface="Arial Narrow" pitchFamily="34" charset="0"/>
              </a:rPr>
              <a:t/>
            </a:r>
            <a:br>
              <a:rPr lang="en-US" sz="2000" b="1" dirty="0" smtClean="0">
                <a:latin typeface="Arial Narrow" pitchFamily="34" charset="0"/>
              </a:rPr>
            </a:br>
            <a:r>
              <a:rPr lang="en-US" sz="2000" b="1" dirty="0" smtClean="0">
                <a:latin typeface="Arial Narrow" pitchFamily="34" charset="0"/>
              </a:rPr>
              <a:t>    </a:t>
            </a:r>
            <a:r>
              <a:rPr lang="en-US" sz="2000" b="1" dirty="0" err="1">
                <a:latin typeface="Arial Narrow" pitchFamily="34" charset="0"/>
              </a:rPr>
              <a:t>c</a:t>
            </a:r>
            <a:r>
              <a:rPr lang="en-US" sz="2000" b="1" dirty="0" err="1" smtClean="0">
                <a:latin typeface="Arial Narrow" pitchFamily="34" charset="0"/>
              </a:rPr>
              <a:t>erca</a:t>
            </a:r>
            <a:r>
              <a:rPr lang="en-US" sz="2000" b="1" dirty="0" smtClean="0">
                <a:latin typeface="Arial Narrow" pitchFamily="34" charset="0"/>
              </a:rPr>
              <a:t> del </a:t>
            </a:r>
            <a:r>
              <a:rPr lang="en-US" sz="2000" b="1" dirty="0" err="1" smtClean="0">
                <a:latin typeface="Arial Narrow" pitchFamily="34" charset="0"/>
              </a:rPr>
              <a:t>equipo</a:t>
            </a:r>
            <a:endParaRPr lang="en-US" sz="2000" b="1" dirty="0" smtClean="0">
              <a:latin typeface="Arial Narrow" pitchFamily="34" charset="0"/>
            </a:endParaRPr>
          </a:p>
          <a:p>
            <a:pPr marL="0" lvl="1">
              <a:lnSpc>
                <a:spcPts val="2200"/>
              </a:lnSpc>
              <a:buSzPct val="50000"/>
            </a:pP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26" name="Subtitle 8"/>
          <p:cNvSpPr txBox="1">
            <a:spLocks/>
          </p:cNvSpPr>
          <p:nvPr/>
        </p:nvSpPr>
        <p:spPr bwMode="auto">
          <a:xfrm>
            <a:off x="589828" y="3911194"/>
            <a:ext cx="6065495" cy="560387"/>
          </a:xfrm>
          <a:prstGeom prst="rect">
            <a:avLst/>
          </a:prstGeom>
          <a:noFill/>
          <a:ln w="9525">
            <a:noFill/>
            <a:miter lim="800000"/>
            <a:headEnd/>
            <a:tailEnd/>
          </a:ln>
        </p:spPr>
        <p:txBody>
          <a:bodyPr/>
          <a:lstStyle/>
          <a:p>
            <a:pPr marL="0" lvl="1">
              <a:lnSpc>
                <a:spcPts val="2200"/>
              </a:lnSpc>
              <a:buSzPct val="50000"/>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Más</a:t>
            </a:r>
            <a:r>
              <a:rPr lang="en-US" sz="2000" b="1" dirty="0" smtClean="0">
                <a:latin typeface="Arial Narrow" pitchFamily="34" charset="0"/>
              </a:rPr>
              <a:t> </a:t>
            </a:r>
            <a:r>
              <a:rPr lang="en-US" sz="2000" b="1" dirty="0" err="1" smtClean="0">
                <a:latin typeface="Arial Narrow" pitchFamily="34" charset="0"/>
              </a:rPr>
              <a:t>equipos</a:t>
            </a:r>
            <a:r>
              <a:rPr lang="en-US" sz="2000" b="1" dirty="0" smtClean="0">
                <a:latin typeface="Arial Narrow" pitchFamily="34" charset="0"/>
              </a:rPr>
              <a:t> o </a:t>
            </a:r>
            <a:r>
              <a:rPr lang="en-US" sz="2000" b="1" dirty="0" err="1" smtClean="0">
                <a:latin typeface="Arial Narrow" pitchFamily="34" charset="0"/>
              </a:rPr>
              <a:t>vehículos</a:t>
            </a:r>
            <a:r>
              <a:rPr lang="en-US" sz="2000" b="1" dirty="0" smtClean="0">
                <a:latin typeface="Arial Narrow" pitchFamily="34" charset="0"/>
              </a:rPr>
              <a:t/>
            </a:r>
            <a:br>
              <a:rPr lang="en-US" sz="2000" b="1" dirty="0" smtClean="0">
                <a:latin typeface="Arial Narrow" pitchFamily="34" charset="0"/>
              </a:rPr>
            </a:br>
            <a:r>
              <a:rPr lang="en-US" sz="2000" b="1" dirty="0" smtClean="0">
                <a:latin typeface="Arial Narrow" pitchFamily="34" charset="0"/>
              </a:rPr>
              <a:t>    se </a:t>
            </a:r>
            <a:r>
              <a:rPr lang="en-US" sz="2000" b="1" dirty="0" err="1" smtClean="0">
                <a:latin typeface="Arial Narrow" pitchFamily="34" charset="0"/>
              </a:rPr>
              <a:t>mueven</a:t>
            </a:r>
            <a:r>
              <a:rPr lang="en-US" sz="2000" b="1" dirty="0" smtClean="0">
                <a:latin typeface="Arial Narrow" pitchFamily="34" charset="0"/>
              </a:rPr>
              <a:t> en la </a:t>
            </a:r>
            <a:r>
              <a:rPr lang="en-US" sz="2000" b="1" dirty="0" err="1" smtClean="0">
                <a:latin typeface="Arial Narrow" pitchFamily="34" charset="0"/>
              </a:rPr>
              <a:t>obra</a:t>
            </a:r>
            <a:endParaRPr lang="en-US" sz="2000" b="1" dirty="0" smtClean="0">
              <a:latin typeface="Arial Narrow" pitchFamily="34" charset="0"/>
            </a:endParaRPr>
          </a:p>
          <a:p>
            <a:pPr marL="0" lvl="1">
              <a:lnSpc>
                <a:spcPts val="2200"/>
              </a:lnSpc>
              <a:buSzPct val="50000"/>
            </a:pP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27" name="Subtitle 8"/>
          <p:cNvSpPr txBox="1">
            <a:spLocks/>
          </p:cNvSpPr>
          <p:nvPr/>
        </p:nvSpPr>
        <p:spPr bwMode="auto">
          <a:xfrm>
            <a:off x="592074" y="4545013"/>
            <a:ext cx="6065495" cy="560387"/>
          </a:xfrm>
          <a:prstGeom prst="rect">
            <a:avLst/>
          </a:prstGeom>
          <a:noFill/>
          <a:ln w="9525">
            <a:noFill/>
            <a:miter lim="800000"/>
            <a:headEnd/>
            <a:tailEnd/>
          </a:ln>
        </p:spPr>
        <p:txBody>
          <a:bodyPr/>
          <a:lstStyle/>
          <a:p>
            <a:pPr marL="0" lvl="1">
              <a:lnSpc>
                <a:spcPts val="2200"/>
              </a:lnSpc>
              <a:buSzPct val="50000"/>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Hay </a:t>
            </a:r>
            <a:r>
              <a:rPr lang="en-US" sz="2000" b="1" dirty="0" err="1" smtClean="0">
                <a:latin typeface="Arial Narrow" pitchFamily="34" charset="0"/>
              </a:rPr>
              <a:t>más</a:t>
            </a:r>
            <a:r>
              <a:rPr lang="en-US" sz="2000" b="1" dirty="0" smtClean="0">
                <a:latin typeface="Arial Narrow" pitchFamily="34" charset="0"/>
              </a:rPr>
              <a:t> </a:t>
            </a:r>
            <a:r>
              <a:rPr lang="en-US" sz="2000" b="1" dirty="0" err="1" smtClean="0">
                <a:latin typeface="Arial Narrow" pitchFamily="34" charset="0"/>
              </a:rPr>
              <a:t>equipos</a:t>
            </a:r>
            <a:r>
              <a:rPr lang="en-US" sz="2000" b="1" dirty="0" smtClean="0">
                <a:latin typeface="Arial Narrow" pitchFamily="34" charset="0"/>
              </a:rPr>
              <a:t> y </a:t>
            </a:r>
            <a:r>
              <a:rPr lang="en-US" sz="2000" b="1" dirty="0" err="1" smtClean="0">
                <a:latin typeface="Arial Narrow" pitchFamily="34" charset="0"/>
              </a:rPr>
              <a:t>gente</a:t>
            </a:r>
            <a:r>
              <a:rPr lang="en-US" sz="2000" b="1" dirty="0" smtClean="0">
                <a:latin typeface="Arial Narrow" pitchFamily="34" charset="0"/>
              </a:rPr>
              <a:t> </a:t>
            </a:r>
            <a:r>
              <a:rPr lang="en-US" sz="2000" b="1" dirty="0" err="1" smtClean="0">
                <a:latin typeface="Arial Narrow" pitchFamily="34" charset="0"/>
              </a:rPr>
              <a:t>alrededor</a:t>
            </a:r>
            <a:endParaRPr lang="en-US" sz="2000" b="1" dirty="0" smtClean="0">
              <a:latin typeface="Arial Narrow" pitchFamily="34" charset="0"/>
            </a:endParaRPr>
          </a:p>
          <a:p>
            <a:pPr marL="0" lvl="1">
              <a:lnSpc>
                <a:spcPts val="2200"/>
              </a:lnSpc>
              <a:buSzPct val="50000"/>
            </a:pPr>
            <a:r>
              <a:rPr lang="en-US" sz="2000" b="1" dirty="0" smtClean="0">
                <a:latin typeface="Arial Narrow" pitchFamily="34" charset="0"/>
              </a:rPr>
              <a:t>    </a:t>
            </a:r>
            <a:r>
              <a:rPr lang="en-US" sz="2000" b="1" dirty="0" err="1" smtClean="0">
                <a:latin typeface="Arial Narrow" pitchFamily="34" charset="0"/>
              </a:rPr>
              <a:t>por</a:t>
            </a:r>
            <a:r>
              <a:rPr lang="en-US" sz="2000" b="1" dirty="0" smtClean="0">
                <a:latin typeface="Arial Narrow" pitchFamily="34" charset="0"/>
              </a:rPr>
              <a:t> </a:t>
            </a:r>
            <a:r>
              <a:rPr lang="en-US" sz="2000" b="1" dirty="0" err="1" smtClean="0">
                <a:latin typeface="Arial Narrow" pitchFamily="34" charset="0"/>
              </a:rPr>
              <a:t>reparaciones</a:t>
            </a:r>
            <a:r>
              <a:rPr lang="en-US" sz="2000" b="1" dirty="0" smtClean="0">
                <a:latin typeface="Arial Narrow" pitchFamily="34" charset="0"/>
              </a:rPr>
              <a:t>  </a:t>
            </a:r>
            <a:br>
              <a:rPr lang="en-US" sz="2000" b="1" dirty="0" smtClean="0">
                <a:latin typeface="Arial Narrow" pitchFamily="34" charset="0"/>
              </a:rPr>
            </a:br>
            <a:r>
              <a:rPr lang="en-US" sz="2000" b="1" dirty="0" smtClean="0">
                <a:latin typeface="Arial Narrow" pitchFamily="34" charset="0"/>
              </a:rPr>
              <a:t>    </a:t>
            </a:r>
          </a:p>
          <a:p>
            <a:pPr marL="0" lvl="1">
              <a:lnSpc>
                <a:spcPts val="2200"/>
              </a:lnSpc>
              <a:buSzPct val="50000"/>
            </a:pPr>
            <a:endParaRPr lang="en-US" sz="2000" b="1" dirty="0" smtClean="0">
              <a:latin typeface="Arial Narrow" pitchFamily="34" charset="0"/>
            </a:endParaRPr>
          </a:p>
          <a:p>
            <a:pPr marL="0" lvl="1">
              <a:lnSpc>
                <a:spcPts val="2200"/>
              </a:lnSpc>
              <a:buSzPct val="50000"/>
            </a:pP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21" name="Subtitle 8"/>
          <p:cNvSpPr txBox="1">
            <a:spLocks/>
          </p:cNvSpPr>
          <p:nvPr/>
        </p:nvSpPr>
        <p:spPr bwMode="auto">
          <a:xfrm>
            <a:off x="251508" y="5334000"/>
            <a:ext cx="4244292"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cs typeface="Arial" pitchFamily="34" charset="0"/>
              </a:rPr>
              <a:t>Cualquier</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cambio</a:t>
            </a:r>
            <a:r>
              <a:rPr lang="en-US" sz="2000" b="1" dirty="0" smtClean="0">
                <a:latin typeface="Arial Narrow" pitchFamily="34" charset="0"/>
                <a:cs typeface="Arial" pitchFamily="34" charset="0"/>
              </a:rPr>
              <a:t> en la </a:t>
            </a:r>
            <a:r>
              <a:rPr lang="en-US" sz="2000" b="1" dirty="0" err="1" smtClean="0">
                <a:latin typeface="Arial Narrow" pitchFamily="34" charset="0"/>
                <a:cs typeface="Arial" pitchFamily="34" charset="0"/>
              </a:rPr>
              <a:t>rutina</a:t>
            </a:r>
            <a:endParaRPr lang="en-US" sz="2000" b="1" dirty="0" smtClean="0">
              <a:latin typeface="Arial Narrow" pitchFamily="34" charset="0"/>
              <a:cs typeface="Arial" pitchFamily="34" charset="0"/>
            </a:endParaRP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aumenta</a:t>
            </a:r>
            <a:r>
              <a:rPr lang="en-US" sz="2000" b="1" dirty="0" smtClean="0">
                <a:latin typeface="Arial Narrow" pitchFamily="34" charset="0"/>
                <a:cs typeface="Arial" pitchFamily="34" charset="0"/>
              </a:rPr>
              <a:t> el </a:t>
            </a:r>
            <a:r>
              <a:rPr lang="en-US" sz="2000" b="1" dirty="0" err="1" smtClean="0">
                <a:latin typeface="Arial Narrow" pitchFamily="34" charset="0"/>
                <a:cs typeface="Arial" pitchFamily="34" charset="0"/>
              </a:rPr>
              <a:t>riesgo</a:t>
            </a:r>
            <a:endParaRPr lang="en-US" sz="2000" b="1" dirty="0" smtClean="0">
              <a:latin typeface="Arial Narrow" pitchFamily="34" charset="0"/>
              <a:cs typeface="Arial" pitchFamily="34" charset="0"/>
            </a:endParaRPr>
          </a:p>
          <a:p>
            <a:pPr>
              <a:lnSpc>
                <a:spcPts val="2200"/>
              </a:lnSpc>
              <a:buSzPct val="50000"/>
              <a:buFont typeface="Wingdings" pitchFamily="2" charset="2"/>
              <a:buChar char="ü"/>
            </a:pPr>
            <a:endParaRPr lang="en-US" sz="2400" b="1" dirty="0">
              <a:solidFill>
                <a:srgbClr val="C00000"/>
              </a:solidFill>
              <a:latin typeface="Arial Narrow" pitchFamily="34" charset="0"/>
            </a:endParaRPr>
          </a:p>
        </p:txBody>
      </p:sp>
      <p:sp>
        <p:nvSpPr>
          <p:cNvPr id="2" name="Title 1"/>
          <p:cNvSpPr>
            <a:spLocks noGrp="1"/>
          </p:cNvSpPr>
          <p:nvPr>
            <p:ph type="title"/>
          </p:nvPr>
        </p:nvSpPr>
        <p:spPr>
          <a:xfrm>
            <a:off x="381000" y="1280160"/>
            <a:ext cx="8229600" cy="559062"/>
          </a:xfrm>
        </p:spPr>
        <p:txBody>
          <a:bodyPr/>
          <a:lstStyle/>
          <a:p>
            <a:pPr marL="342900" lvl="0" indent="-342900" algn="l">
              <a:spcBef>
                <a:spcPct val="20000"/>
              </a:spcBef>
            </a:pPr>
            <a:r>
              <a:rPr lang="en-US" sz="2800" b="1" dirty="0" smtClean="0">
                <a:solidFill>
                  <a:prstClr val="black"/>
                </a:solidFill>
                <a:latin typeface="Calibri" pitchFamily="34" charset="0"/>
                <a:ea typeface="+mn-ea"/>
                <a:cs typeface="+mn-cs"/>
              </a:rPr>
              <a:t>  </a:t>
            </a:r>
            <a:r>
              <a:rPr lang="en-US" sz="2800" b="1" dirty="0" err="1" smtClean="0">
                <a:solidFill>
                  <a:prstClr val="black"/>
                </a:solidFill>
                <a:latin typeface="Calibri" pitchFamily="34" charset="0"/>
                <a:ea typeface="+mn-ea"/>
                <a:cs typeface="+mn-cs"/>
              </a:rPr>
              <a:t>Prácticas</a:t>
            </a:r>
            <a:r>
              <a:rPr lang="en-US" sz="2800" b="1" dirty="0" smtClean="0">
                <a:solidFill>
                  <a:prstClr val="black"/>
                </a:solidFill>
                <a:latin typeface="Calibri" pitchFamily="34" charset="0"/>
                <a:ea typeface="+mn-ea"/>
                <a:cs typeface="+mn-cs"/>
              </a:rPr>
              <a:t> </a:t>
            </a:r>
            <a:r>
              <a:rPr lang="en-US" sz="2800" b="1" dirty="0" err="1">
                <a:solidFill>
                  <a:prstClr val="black"/>
                </a:solidFill>
                <a:latin typeface="Calibri" pitchFamily="34" charset="0"/>
                <a:ea typeface="+mn-ea"/>
                <a:cs typeface="+mn-cs"/>
              </a:rPr>
              <a:t>Seguras</a:t>
            </a:r>
            <a:r>
              <a:rPr lang="en-US" sz="2800" b="1" dirty="0">
                <a:solidFill>
                  <a:prstClr val="black"/>
                </a:solidFill>
                <a:latin typeface="Calibri" pitchFamily="34" charset="0"/>
                <a:ea typeface="+mn-ea"/>
                <a:cs typeface="+mn-cs"/>
              </a:rPr>
              <a:t> para Trabajadores a Pie</a:t>
            </a:r>
          </a:p>
        </p:txBody>
      </p:sp>
      <p:sp>
        <p:nvSpPr>
          <p:cNvPr id="22" name="Slide Number Placeholder 4"/>
          <p:cNvSpPr>
            <a:spLocks noGrp="1"/>
          </p:cNvSpPr>
          <p:nvPr>
            <p:ph type="sldNum" sz="quarter" idx="12"/>
          </p:nvPr>
        </p:nvSpPr>
        <p:spPr/>
        <p:txBody>
          <a:bodyPr/>
          <a:lstStyle/>
          <a:p>
            <a:pPr>
              <a:defRPr/>
            </a:pPr>
            <a:fld id="{991630E5-D2C6-4D54-9913-55C6C92AA029}" type="slidenum">
              <a:rPr lang="en-US" smtClean="0"/>
              <a:pPr>
                <a:defRPr/>
              </a:pPr>
              <a:t>10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55"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strVal val="#ppt_w*0.70"/>
                                          </p:val>
                                        </p:tav>
                                        <p:tav tm="100000">
                                          <p:val>
                                            <p:strVal val="#ppt_w"/>
                                          </p:val>
                                        </p:tav>
                                      </p:tavLst>
                                    </p:anim>
                                    <p:anim calcmode="lin" valueType="num">
                                      <p:cBhvr>
                                        <p:cTn id="23" dur="1000" fill="hold"/>
                                        <p:tgtEl>
                                          <p:spTgt spid="30"/>
                                        </p:tgtEl>
                                        <p:attrNameLst>
                                          <p:attrName>ppt_h</p:attrName>
                                        </p:attrNameLst>
                                      </p:cBhvr>
                                      <p:tavLst>
                                        <p:tav tm="0">
                                          <p:val>
                                            <p:strVal val="#ppt_h"/>
                                          </p:val>
                                        </p:tav>
                                        <p:tav tm="100000">
                                          <p:val>
                                            <p:strVal val="#ppt_h"/>
                                          </p:val>
                                        </p:tav>
                                      </p:tavLst>
                                    </p:anim>
                                    <p:animEffect transition="in" filter="fade">
                                      <p:cBhvr>
                                        <p:cTn id="24" dur="10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55"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strVal val="#ppt_w*0.70"/>
                                          </p:val>
                                        </p:tav>
                                        <p:tav tm="100000">
                                          <p:val>
                                            <p:strVal val="#ppt_w"/>
                                          </p:val>
                                        </p:tav>
                                      </p:tavLst>
                                    </p:anim>
                                    <p:anim calcmode="lin" valueType="num">
                                      <p:cBhvr>
                                        <p:cTn id="32" dur="1000" fill="hold"/>
                                        <p:tgtEl>
                                          <p:spTgt spid="29"/>
                                        </p:tgtEl>
                                        <p:attrNameLst>
                                          <p:attrName>ppt_h</p:attrName>
                                        </p:attrNameLst>
                                      </p:cBhvr>
                                      <p:tavLst>
                                        <p:tav tm="0">
                                          <p:val>
                                            <p:strVal val="#ppt_h"/>
                                          </p:val>
                                        </p:tav>
                                        <p:tav tm="100000">
                                          <p:val>
                                            <p:strVal val="#ppt_h"/>
                                          </p:val>
                                        </p:tav>
                                      </p:tavLst>
                                    </p:anim>
                                    <p:animEffect transition="in" filter="fade">
                                      <p:cBhvr>
                                        <p:cTn id="33" dur="1000"/>
                                        <p:tgtEl>
                                          <p:spTgt spid="29"/>
                                        </p:tgtEl>
                                      </p:cBhvr>
                                    </p:animEffect>
                                  </p:childTnLst>
                                </p:cTn>
                              </p:par>
                              <p:par>
                                <p:cTn id="34" presetID="10" presetClass="exit" presetSubtype="0" fill="hold" nodeType="with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55"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1000" fill="hold"/>
                                        <p:tgtEl>
                                          <p:spTgt spid="31"/>
                                        </p:tgtEl>
                                        <p:attrNameLst>
                                          <p:attrName>ppt_w</p:attrName>
                                        </p:attrNameLst>
                                      </p:cBhvr>
                                      <p:tavLst>
                                        <p:tav tm="0">
                                          <p:val>
                                            <p:strVal val="#ppt_w*0.70"/>
                                          </p:val>
                                        </p:tav>
                                        <p:tav tm="100000">
                                          <p:val>
                                            <p:strVal val="#ppt_w"/>
                                          </p:val>
                                        </p:tav>
                                      </p:tavLst>
                                    </p:anim>
                                    <p:anim calcmode="lin" valueType="num">
                                      <p:cBhvr>
                                        <p:cTn id="44" dur="1000" fill="hold"/>
                                        <p:tgtEl>
                                          <p:spTgt spid="31"/>
                                        </p:tgtEl>
                                        <p:attrNameLst>
                                          <p:attrName>ppt_h</p:attrName>
                                        </p:attrNameLst>
                                      </p:cBhvr>
                                      <p:tavLst>
                                        <p:tav tm="0">
                                          <p:val>
                                            <p:strVal val="#ppt_h"/>
                                          </p:val>
                                        </p:tav>
                                        <p:tav tm="100000">
                                          <p:val>
                                            <p:strVal val="#ppt_h"/>
                                          </p:val>
                                        </p:tav>
                                      </p:tavLst>
                                    </p:anim>
                                    <p:animEffect transition="in" filter="fade">
                                      <p:cBhvr>
                                        <p:cTn id="45" dur="1000"/>
                                        <p:tgtEl>
                                          <p:spTgt spid="31"/>
                                        </p:tgtEl>
                                      </p:cBhvr>
                                    </p:animEffect>
                                  </p:childTnLst>
                                </p:cTn>
                              </p:par>
                              <p:par>
                                <p:cTn id="46" presetID="10" presetClass="exit" presetSubtype="0" fill="hold" nodeType="with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55"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1000" fill="hold"/>
                                        <p:tgtEl>
                                          <p:spTgt spid="28"/>
                                        </p:tgtEl>
                                        <p:attrNameLst>
                                          <p:attrName>ppt_w</p:attrName>
                                        </p:attrNameLst>
                                      </p:cBhvr>
                                      <p:tavLst>
                                        <p:tav tm="0">
                                          <p:val>
                                            <p:strVal val="#ppt_w*0.70"/>
                                          </p:val>
                                        </p:tav>
                                        <p:tav tm="100000">
                                          <p:val>
                                            <p:strVal val="#ppt_w"/>
                                          </p:val>
                                        </p:tav>
                                      </p:tavLst>
                                    </p:anim>
                                    <p:anim calcmode="lin" valueType="num">
                                      <p:cBhvr>
                                        <p:cTn id="56" dur="1000" fill="hold"/>
                                        <p:tgtEl>
                                          <p:spTgt spid="28"/>
                                        </p:tgtEl>
                                        <p:attrNameLst>
                                          <p:attrName>ppt_h</p:attrName>
                                        </p:attrNameLst>
                                      </p:cBhvr>
                                      <p:tavLst>
                                        <p:tav tm="0">
                                          <p:val>
                                            <p:strVal val="#ppt_h"/>
                                          </p:val>
                                        </p:tav>
                                        <p:tav tm="100000">
                                          <p:val>
                                            <p:strVal val="#ppt_h"/>
                                          </p:val>
                                        </p:tav>
                                      </p:tavLst>
                                    </p:anim>
                                    <p:animEffect transition="in" filter="fade">
                                      <p:cBhvr>
                                        <p:cTn id="57" dur="1000"/>
                                        <p:tgtEl>
                                          <p:spTgt spid="28"/>
                                        </p:tgtEl>
                                      </p:cBhvr>
                                    </p:animEffect>
                                  </p:childTnLst>
                                </p:cTn>
                              </p:par>
                              <p:par>
                                <p:cTn id="58" presetID="10" presetClass="exit" presetSubtype="0" fill="hold" nodeType="with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animBg="1"/>
      <p:bldP spid="24" grpId="0"/>
      <p:bldP spid="25" grpId="0"/>
      <p:bldP spid="26" grpId="0"/>
      <p:bldP spid="2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8"/>
          <p:cNvSpPr txBox="1">
            <a:spLocks/>
          </p:cNvSpPr>
          <p:nvPr/>
        </p:nvSpPr>
        <p:spPr bwMode="auto">
          <a:xfrm>
            <a:off x="517525" y="2386806"/>
            <a:ext cx="3970435"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cs typeface="Arial" pitchFamily="34" charset="0"/>
              </a:rPr>
              <a:t>Minimice</a:t>
            </a:r>
            <a:r>
              <a:rPr lang="en-US" sz="2000" b="1" dirty="0" smtClean="0">
                <a:latin typeface="Arial Narrow" pitchFamily="34" charset="0"/>
                <a:cs typeface="Arial" pitchFamily="34" charset="0"/>
              </a:rPr>
              <a:t> el </a:t>
            </a:r>
            <a:r>
              <a:rPr lang="en-US" sz="2000" b="1" dirty="0" err="1" smtClean="0">
                <a:latin typeface="Arial Narrow" pitchFamily="34" charset="0"/>
                <a:cs typeface="Arial" pitchFamily="34" charset="0"/>
              </a:rPr>
              <a:t>movimiento</a:t>
            </a:r>
            <a:r>
              <a:rPr lang="en-US" sz="2000" b="1" dirty="0" smtClean="0">
                <a:latin typeface="Arial Narrow" pitchFamily="34" charset="0"/>
                <a:cs typeface="Arial" pitchFamily="34" charset="0"/>
              </a:rPr>
              <a:t> de</a:t>
            </a: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vehículos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cuando</a:t>
            </a:r>
            <a:r>
              <a:rPr lang="en-US" sz="2000" b="1" dirty="0" smtClean="0">
                <a:latin typeface="Arial Narrow" pitchFamily="34" charset="0"/>
                <a:cs typeface="Arial" pitchFamily="34" charset="0"/>
              </a:rPr>
              <a:t> los </a:t>
            </a:r>
            <a:r>
              <a:rPr lang="en-US" sz="2000" b="1" dirty="0" err="1" smtClean="0">
                <a:latin typeface="Arial Narrow" pitchFamily="34" charset="0"/>
                <a:cs typeface="Arial" pitchFamily="34" charset="0"/>
              </a:rPr>
              <a:t>trabajadores</a:t>
            </a:r>
            <a:endParaRPr lang="en-US" sz="2000" b="1" dirty="0" smtClean="0">
              <a:latin typeface="Arial Narrow" pitchFamily="34" charset="0"/>
              <a:cs typeface="Arial" pitchFamily="34" charset="0"/>
            </a:endParaRP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 pie </a:t>
            </a:r>
            <a:r>
              <a:rPr lang="en-US" sz="2000" b="1" dirty="0" err="1" smtClean="0">
                <a:latin typeface="Arial Narrow" pitchFamily="34" charset="0"/>
                <a:cs typeface="Arial" pitchFamily="34" charset="0"/>
              </a:rPr>
              <a:t>están</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haciendo</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cambios</a:t>
            </a:r>
            <a:r>
              <a:rPr lang="en-US" sz="2000" b="1" dirty="0" smtClean="0">
                <a:latin typeface="Arial Narrow" pitchFamily="34" charset="0"/>
                <a:cs typeface="Arial" pitchFamily="34" charset="0"/>
              </a:rPr>
              <a:t>,  </a:t>
            </a: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reparaciones</a:t>
            </a:r>
            <a:r>
              <a:rPr lang="en-US" sz="2000" b="1" dirty="0" smtClean="0">
                <a:latin typeface="Arial Narrow" pitchFamily="34" charset="0"/>
                <a:cs typeface="Arial" pitchFamily="34" charset="0"/>
              </a:rPr>
              <a:t> u </a:t>
            </a:r>
            <a:r>
              <a:rPr lang="en-US" sz="2000" b="1" dirty="0" err="1" smtClean="0">
                <a:latin typeface="Arial Narrow" pitchFamily="34" charset="0"/>
                <a:cs typeface="Arial" pitchFamily="34" charset="0"/>
              </a:rPr>
              <a:t>otras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tareas</a:t>
            </a:r>
            <a:endParaRPr lang="en-US" sz="2000" b="1" dirty="0" smtClean="0">
              <a:latin typeface="Arial Narrow" pitchFamily="34" charset="0"/>
              <a:cs typeface="Arial" pitchFamily="34" charset="0"/>
            </a:endParaRPr>
          </a:p>
          <a:p>
            <a:pPr>
              <a:lnSpc>
                <a:spcPts val="2200"/>
              </a:lnSpc>
              <a:buSzPct val="50000"/>
              <a:buFont typeface="Wingdings" pitchFamily="2" charset="2"/>
              <a:buChar char="ü"/>
            </a:pPr>
            <a:endParaRPr lang="en-US" sz="2400" b="1" dirty="0">
              <a:solidFill>
                <a:srgbClr val="C00000"/>
              </a:solidFill>
              <a:latin typeface="Arial Narrow" pitchFamily="34" charset="0"/>
            </a:endParaRPr>
          </a:p>
        </p:txBody>
      </p:sp>
      <p:grpSp>
        <p:nvGrpSpPr>
          <p:cNvPr id="6" name="Group 5"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7"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8"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9"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10" name="Picture 9" descr="LOGO-ARTBA.png" title="Picture of ARTBA Protecting Workers on Foot preventing runovers and backovers in roadway construction Title"/>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11" name="Picture 10" descr="Logo_WZ_Safety.png" title="Picture of ARTBA Protecting Workers on Foot preventing runovers and backovers in roadway construction Tit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2" name="Subtitle 8"/>
          <p:cNvSpPr txBox="1">
            <a:spLocks/>
          </p:cNvSpPr>
          <p:nvPr/>
        </p:nvSpPr>
        <p:spPr bwMode="auto">
          <a:xfrm>
            <a:off x="392864" y="1981200"/>
            <a:ext cx="8061325" cy="506413"/>
          </a:xfrm>
          <a:prstGeom prst="rect">
            <a:avLst/>
          </a:prstGeom>
          <a:noFill/>
          <a:ln w="9525">
            <a:noFill/>
            <a:miter lim="800000"/>
            <a:headEnd/>
            <a:tailEnd/>
          </a:ln>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spc="100" dirty="0" err="1" smtClean="0">
                <a:solidFill>
                  <a:srgbClr val="C00000"/>
                </a:solidFill>
                <a:effectLst/>
                <a:latin typeface="Arial Narrow" pitchFamily="34" charset="0"/>
              </a:rPr>
              <a:t>Mitigación</a:t>
            </a:r>
            <a:r>
              <a:rPr lang="en-US" sz="2200" b="1" u="sng" spc="100" dirty="0" smtClean="0">
                <a:solidFill>
                  <a:srgbClr val="C00000"/>
                </a:solidFill>
                <a:effectLst/>
                <a:latin typeface="Arial Narrow" pitchFamily="34" charset="0"/>
              </a:rPr>
              <a:t> de </a:t>
            </a:r>
            <a:r>
              <a:rPr lang="en-US" sz="2200" b="1" u="sng" spc="100" dirty="0" err="1" smtClean="0">
                <a:solidFill>
                  <a:srgbClr val="C00000"/>
                </a:solidFill>
                <a:effectLst/>
                <a:latin typeface="Arial Narrow" pitchFamily="34" charset="0"/>
              </a:rPr>
              <a:t>Riesgos</a:t>
            </a:r>
            <a:r>
              <a:rPr lang="en-US" sz="2200" b="1" u="sng" spc="100" dirty="0" smtClean="0">
                <a:solidFill>
                  <a:srgbClr val="C00000"/>
                </a:solidFill>
                <a:effectLst/>
                <a:latin typeface="Arial Narrow" pitchFamily="34" charset="0"/>
              </a:rPr>
              <a:t> Altos</a:t>
            </a:r>
          </a:p>
          <a:p>
            <a:pPr marL="0" lvl="1">
              <a:lnSpc>
                <a:spcPts val="2200"/>
              </a:lnSpc>
              <a:spcBef>
                <a:spcPct val="20000"/>
              </a:spcBef>
              <a:buFont typeface="Arial" charset="0"/>
              <a:buChar char="•"/>
            </a:pPr>
            <a:endParaRPr lang="en-US" sz="2200" b="1" dirty="0">
              <a:latin typeface="Arial Narrow" pitchFamily="34" charset="0"/>
            </a:endParaRPr>
          </a:p>
        </p:txBody>
      </p:sp>
      <p:sp>
        <p:nvSpPr>
          <p:cNvPr id="15" name="5-Point Star 14"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8"/>
          <p:cNvSpPr txBox="1">
            <a:spLocks/>
          </p:cNvSpPr>
          <p:nvPr/>
        </p:nvSpPr>
        <p:spPr bwMode="auto">
          <a:xfrm>
            <a:off x="504925" y="3647078"/>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No </a:t>
            </a:r>
            <a:r>
              <a:rPr lang="en-US" sz="2000" b="1" dirty="0" err="1" smtClean="0">
                <a:latin typeface="Arial Narrow" pitchFamily="34" charset="0"/>
              </a:rPr>
              <a:t>sacrifique</a:t>
            </a:r>
            <a:r>
              <a:rPr lang="en-US" sz="2000" b="1" dirty="0" smtClean="0">
                <a:latin typeface="Arial Narrow" pitchFamily="34" charset="0"/>
              </a:rPr>
              <a:t> los </a:t>
            </a:r>
            <a:r>
              <a:rPr lang="en-US" sz="2000" b="1" dirty="0" err="1" smtClean="0">
                <a:latin typeface="Arial Narrow" pitchFamily="34" charset="0"/>
              </a:rPr>
              <a:t>procedimientos</a:t>
            </a:r>
            <a:endParaRPr lang="en-US" sz="2000" b="1" dirty="0" smtClean="0">
              <a:latin typeface="Arial Narrow" pitchFamily="34" charset="0"/>
            </a:endParaRPr>
          </a:p>
          <a:p>
            <a:pPr>
              <a:lnSpc>
                <a:spcPts val="2200"/>
              </a:lnSpc>
              <a:buSzPct val="50000"/>
            </a:pPr>
            <a:r>
              <a:rPr lang="en-US" sz="2000" b="1" dirty="0" smtClean="0">
                <a:latin typeface="Arial Narrow" pitchFamily="34" charset="0"/>
              </a:rPr>
              <a:t>     </a:t>
            </a:r>
            <a:r>
              <a:rPr lang="en-US" sz="2000" b="1" dirty="0" err="1" smtClean="0">
                <a:latin typeface="Arial Narrow" pitchFamily="34" charset="0"/>
              </a:rPr>
              <a:t>seguros</a:t>
            </a:r>
            <a:r>
              <a:rPr lang="en-US" sz="2000" b="1" dirty="0" smtClean="0">
                <a:latin typeface="Arial Narrow" pitchFamily="34" charset="0"/>
              </a:rPr>
              <a:t> en </a:t>
            </a:r>
            <a:r>
              <a:rPr lang="en-US" sz="2000" b="1" dirty="0" err="1" smtClean="0">
                <a:latin typeface="Arial Narrow" pitchFamily="34" charset="0"/>
              </a:rPr>
              <a:t>esos</a:t>
            </a:r>
            <a:r>
              <a:rPr lang="en-US" sz="2000" b="1" dirty="0" smtClean="0">
                <a:latin typeface="Arial Narrow" pitchFamily="34" charset="0"/>
              </a:rPr>
              <a:t> </a:t>
            </a:r>
            <a:r>
              <a:rPr lang="en-US" sz="2000" b="1" dirty="0" err="1" smtClean="0">
                <a:latin typeface="Arial Narrow" pitchFamily="34" charset="0"/>
              </a:rPr>
              <a:t>momentos</a:t>
            </a:r>
            <a:r>
              <a:rPr lang="en-US" sz="2000" b="1" dirty="0" smtClean="0">
                <a:latin typeface="Arial Narrow" pitchFamily="34" charset="0"/>
              </a:rPr>
              <a:t>.</a:t>
            </a:r>
          </a:p>
          <a:p>
            <a:pPr>
              <a:lnSpc>
                <a:spcPts val="2400"/>
              </a:lnSpc>
              <a:buFont typeface="Arial" pitchFamily="34" charset="0"/>
              <a:buChar char="•"/>
            </a:pPr>
            <a:endParaRPr lang="en-US" sz="2400" b="1" dirty="0">
              <a:latin typeface="Arial Narrow" pitchFamily="34" charset="0"/>
            </a:endParaRPr>
          </a:p>
        </p:txBody>
      </p:sp>
      <p:pic>
        <p:nvPicPr>
          <p:cNvPr id="24" name="Picture 23" descr="Worker edited.TIF" title="Picture of on foot road worker next to road work equipment"/>
          <p:cNvPicPr>
            <a:picLocks noChangeAspect="1"/>
          </p:cNvPicPr>
          <p:nvPr/>
        </p:nvPicPr>
        <p:blipFill>
          <a:blip r:embed="rId5" cstate="email">
            <a:lum bright="10000"/>
            <a:extLst>
              <a:ext uri="{28A0092B-C50C-407E-A947-70E740481C1C}">
                <a14:useLocalDpi xmlns:a14="http://schemas.microsoft.com/office/drawing/2010/main"/>
              </a:ext>
            </a:extLst>
          </a:blip>
          <a:srcRect/>
          <a:stretch>
            <a:fillRect/>
          </a:stretch>
        </p:blipFill>
        <p:spPr>
          <a:xfrm>
            <a:off x="4419600" y="2057400"/>
            <a:ext cx="4191000" cy="3657600"/>
          </a:xfrm>
          <a:prstGeom prst="rect">
            <a:avLst/>
          </a:prstGeom>
          <a:ln w="12700">
            <a:solidFill>
              <a:schemeClr val="tx1"/>
            </a:solidFill>
          </a:ln>
          <a:effectLst>
            <a:outerShdw blurRad="292100" dist="76200" dir="2700000" algn="tl" rotWithShape="0">
              <a:srgbClr val="333333">
                <a:alpha val="65000"/>
              </a:srgbClr>
            </a:outerShdw>
          </a:effectLst>
        </p:spPr>
      </p:pic>
      <p:pic>
        <p:nvPicPr>
          <p:cNvPr id="25" name="Picture 24" descr="cold_in_place_recycling_lg.png" title="Picture of worker on equipment"/>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419600" y="2057400"/>
            <a:ext cx="4191000" cy="3657600"/>
          </a:xfrm>
          <a:prstGeom prst="rect">
            <a:avLst/>
          </a:prstGeom>
          <a:ln>
            <a:solidFill>
              <a:schemeClr val="tx1"/>
            </a:solidFill>
          </a:ln>
          <a:effectLst>
            <a:outerShdw blurRad="50800" dist="76200" dir="2700000" algn="tl" rotWithShape="0">
              <a:prstClr val="black">
                <a:alpha val="40000"/>
              </a:prstClr>
            </a:outerShdw>
          </a:effectLst>
        </p:spPr>
      </p:pic>
      <p:sp>
        <p:nvSpPr>
          <p:cNvPr id="26" name="Down Arrow 25" title="Picture of red arrow pointing at worker on equipment"/>
          <p:cNvSpPr/>
          <p:nvPr/>
        </p:nvSpPr>
        <p:spPr>
          <a:xfrm>
            <a:off x="5105400" y="2667000"/>
            <a:ext cx="423375" cy="821308"/>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 name="Title 1"/>
          <p:cNvSpPr>
            <a:spLocks noGrp="1"/>
          </p:cNvSpPr>
          <p:nvPr>
            <p:ph type="title"/>
          </p:nvPr>
        </p:nvSpPr>
        <p:spPr>
          <a:xfrm>
            <a:off x="334582" y="1126465"/>
            <a:ext cx="8229600" cy="762000"/>
          </a:xfrm>
        </p:spPr>
        <p:txBody>
          <a:bodyPr>
            <a:normAutofit/>
          </a:bodyPr>
          <a:lstStyle/>
          <a:p>
            <a:r>
              <a:rPr lang="es-ES" sz="3600" b="1" dirty="0"/>
              <a:t>Prácticas Seguras para Trabajadores a </a:t>
            </a:r>
            <a:r>
              <a:rPr lang="es-ES" sz="3600" b="1" dirty="0" smtClean="0"/>
              <a:t>Pie  </a:t>
            </a:r>
            <a:endParaRPr lang="en-US" dirty="0"/>
          </a:p>
        </p:txBody>
      </p:sp>
      <p:sp>
        <p:nvSpPr>
          <p:cNvPr id="17" name="Slide Number Placeholder 4"/>
          <p:cNvSpPr>
            <a:spLocks noGrp="1"/>
          </p:cNvSpPr>
          <p:nvPr>
            <p:ph type="sldNum" sz="quarter" idx="12"/>
          </p:nvPr>
        </p:nvSpPr>
        <p:spPr/>
        <p:txBody>
          <a:bodyPr/>
          <a:lstStyle/>
          <a:p>
            <a:pPr>
              <a:defRPr/>
            </a:pPr>
            <a:fld id="{991630E5-D2C6-4D54-9913-55C6C92AA029}" type="slidenum">
              <a:rPr lang="en-US" smtClean="0"/>
              <a:pPr>
                <a:defRPr/>
              </a:pPr>
              <a:t>11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animBg="1"/>
      <p:bldP spid="16" grpId="0"/>
      <p:bldP spid="2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7136526.png" title="Picture of ITC area"/>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284618" y="2286000"/>
            <a:ext cx="4105275" cy="3352800"/>
          </a:xfrm>
          <a:prstGeom prst="rect">
            <a:avLst/>
          </a:prstGeom>
          <a:ln>
            <a:solidFill>
              <a:schemeClr val="tx1"/>
            </a:solidFill>
          </a:ln>
          <a:effectLst>
            <a:outerShdw blurRad="50800" dist="76200" dir="2700000" algn="tl" rotWithShape="0">
              <a:prstClr val="black">
                <a:alpha val="40000"/>
              </a:prstClr>
            </a:outerShdw>
          </a:effectLst>
        </p:spPr>
      </p:pic>
      <p:grpSp>
        <p:nvGrpSpPr>
          <p:cNvPr id="2" name="Group 1"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3"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4"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5"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6" name="Picture 5" descr="LOGO-ARTBA.png" title="Picture of ARTBA Protecting Workers on Foot preventing runovers and backovers in roadway construction Title"/>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7" name="Picture 6" descr="Logo_WZ_Safety.png" title="Picture of ARTBA Protecting Workers on Foot preventing runovers and backovers in roadway construction Tit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8" name="Subtitle 8"/>
          <p:cNvSpPr txBox="1">
            <a:spLocks/>
          </p:cNvSpPr>
          <p:nvPr/>
        </p:nvSpPr>
        <p:spPr bwMode="auto">
          <a:xfrm>
            <a:off x="517525" y="1981200"/>
            <a:ext cx="8061325" cy="506413"/>
          </a:xfrm>
          <a:prstGeom prst="rect">
            <a:avLst/>
          </a:prstGeom>
          <a:noFill/>
          <a:ln w="9525">
            <a:noFill/>
            <a:miter lim="800000"/>
            <a:headEnd/>
            <a:tailEnd/>
          </a:ln>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dirty="0" err="1" smtClean="0">
                <a:latin typeface="Arial Narrow" pitchFamily="34" charset="0"/>
              </a:rPr>
              <a:t>Principales</a:t>
            </a:r>
            <a:r>
              <a:rPr lang="en-US" sz="2200" b="1" dirty="0" smtClean="0">
                <a:latin typeface="Arial Narrow" pitchFamily="34" charset="0"/>
              </a:rPr>
              <a:t> </a:t>
            </a:r>
            <a:r>
              <a:rPr lang="en-US" sz="2200" b="1" dirty="0" err="1" smtClean="0">
                <a:latin typeface="Arial Narrow" pitchFamily="34" charset="0"/>
              </a:rPr>
              <a:t>categorias</a:t>
            </a:r>
            <a:endParaRPr lang="en-US" sz="2200" b="1" dirty="0" smtClean="0">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sp>
        <p:nvSpPr>
          <p:cNvPr id="9" name="Subtitle 8"/>
          <p:cNvSpPr txBox="1">
            <a:spLocks/>
          </p:cNvSpPr>
          <p:nvPr/>
        </p:nvSpPr>
        <p:spPr bwMode="auto">
          <a:xfrm>
            <a:off x="388938" y="1447800"/>
            <a:ext cx="7478712" cy="533400"/>
          </a:xfrm>
          <a:prstGeom prst="rect">
            <a:avLst/>
          </a:prstGeom>
          <a:noFill/>
          <a:ln w="9525">
            <a:noFill/>
            <a:miter lim="800000"/>
            <a:headEnd/>
            <a:tailEnd/>
          </a:ln>
        </p:spPr>
        <p:txBody>
          <a:bodyPr/>
          <a:lstStyle/>
          <a:p>
            <a:pPr marL="342900" indent="-342900">
              <a:spcBef>
                <a:spcPct val="20000"/>
              </a:spcBef>
            </a:pPr>
            <a:r>
              <a:rPr lang="en-US" sz="2800" b="1" u="sng" dirty="0" err="1" smtClean="0">
                <a:solidFill>
                  <a:srgbClr val="C00000"/>
                </a:solidFill>
                <a:effectLst/>
                <a:latin typeface="Calibri" pitchFamily="34" charset="0"/>
              </a:rPr>
              <a:t>Prácticas</a:t>
            </a:r>
            <a:r>
              <a:rPr lang="en-US" sz="2800" b="1" u="sng" dirty="0" smtClean="0">
                <a:solidFill>
                  <a:srgbClr val="C00000"/>
                </a:solidFill>
                <a:effectLst/>
                <a:latin typeface="Calibri" pitchFamily="34" charset="0"/>
              </a:rPr>
              <a:t> </a:t>
            </a:r>
            <a:r>
              <a:rPr lang="en-US" sz="2800" b="1" u="sng" dirty="0" err="1" smtClean="0">
                <a:solidFill>
                  <a:srgbClr val="C00000"/>
                </a:solidFill>
                <a:effectLst/>
                <a:latin typeface="Calibri" pitchFamily="34" charset="0"/>
              </a:rPr>
              <a:t>Seguras</a:t>
            </a:r>
            <a:r>
              <a:rPr lang="en-US" sz="2800" b="1" u="sng" dirty="0" smtClean="0">
                <a:solidFill>
                  <a:srgbClr val="C00000"/>
                </a:solidFill>
                <a:effectLst/>
                <a:latin typeface="Calibri" pitchFamily="34" charset="0"/>
              </a:rPr>
              <a:t> para </a:t>
            </a:r>
            <a:r>
              <a:rPr lang="en-US" sz="2800" b="1" u="sng" dirty="0" err="1" smtClean="0">
                <a:solidFill>
                  <a:srgbClr val="C00000"/>
                </a:solidFill>
                <a:effectLst/>
                <a:latin typeface="Calibri" pitchFamily="34" charset="0"/>
              </a:rPr>
              <a:t>Conductores</a:t>
            </a:r>
            <a:r>
              <a:rPr lang="en-US" sz="2800" b="1" u="sng" dirty="0" smtClean="0">
                <a:solidFill>
                  <a:srgbClr val="C00000"/>
                </a:solidFill>
                <a:effectLst/>
                <a:latin typeface="Calibri" pitchFamily="34" charset="0"/>
              </a:rPr>
              <a:t> y </a:t>
            </a:r>
            <a:r>
              <a:rPr lang="en-US" sz="2800" b="1" u="sng" dirty="0" err="1" smtClean="0">
                <a:solidFill>
                  <a:srgbClr val="C00000"/>
                </a:solidFill>
                <a:effectLst/>
                <a:latin typeface="Calibri" pitchFamily="34" charset="0"/>
              </a:rPr>
              <a:t>Operadores</a:t>
            </a:r>
            <a:endParaRPr lang="en-US" sz="2800" b="1" u="sng" dirty="0">
              <a:solidFill>
                <a:srgbClr val="C00000"/>
              </a:solidFill>
              <a:effectLst/>
              <a:latin typeface="Calibri" pitchFamily="34" charset="0"/>
            </a:endParaRPr>
          </a:p>
        </p:txBody>
      </p:sp>
      <p:sp>
        <p:nvSpPr>
          <p:cNvPr id="11" name="5-Point Star 10"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8"/>
          <p:cNvSpPr txBox="1">
            <a:spLocks/>
          </p:cNvSpPr>
          <p:nvPr/>
        </p:nvSpPr>
        <p:spPr bwMode="auto">
          <a:xfrm>
            <a:off x="708245" y="2362200"/>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Retroceso</a:t>
            </a:r>
            <a:r>
              <a:rPr lang="en-US" sz="2000" b="1" dirty="0" smtClean="0">
                <a:latin typeface="Arial Narrow" pitchFamily="34" charset="0"/>
              </a:rPr>
              <a:t> </a:t>
            </a:r>
            <a:r>
              <a:rPr lang="en-US" sz="2000" b="1" dirty="0" err="1" smtClean="0">
                <a:latin typeface="Arial Narrow" pitchFamily="34" charset="0"/>
              </a:rPr>
              <a:t>Seguro</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17" name="Subtitle 8"/>
          <p:cNvSpPr txBox="1">
            <a:spLocks/>
          </p:cNvSpPr>
          <p:nvPr/>
        </p:nvSpPr>
        <p:spPr bwMode="auto">
          <a:xfrm>
            <a:off x="702734" y="2759604"/>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Conocer</a:t>
            </a:r>
            <a:r>
              <a:rPr lang="en-US" sz="2000" b="1" dirty="0" smtClean="0">
                <a:latin typeface="Arial Narrow" pitchFamily="34" charset="0"/>
              </a:rPr>
              <a:t> los </a:t>
            </a:r>
            <a:r>
              <a:rPr lang="en-US" sz="2000" b="1" dirty="0" err="1" smtClean="0">
                <a:latin typeface="Arial Narrow" pitchFamily="34" charset="0"/>
              </a:rPr>
              <a:t>Alrededores</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18" name="Subtitle 8"/>
          <p:cNvSpPr txBox="1">
            <a:spLocks/>
          </p:cNvSpPr>
          <p:nvPr/>
        </p:nvSpPr>
        <p:spPr bwMode="auto">
          <a:xfrm>
            <a:off x="702734" y="3157008"/>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Designar</a:t>
            </a:r>
            <a:r>
              <a:rPr lang="en-US" sz="2000" b="1" dirty="0" smtClean="0">
                <a:latin typeface="Arial Narrow" pitchFamily="34" charset="0"/>
              </a:rPr>
              <a:t> a un </a:t>
            </a:r>
            <a:r>
              <a:rPr lang="en-US" sz="2000" b="1" dirty="0" err="1" smtClean="0">
                <a:latin typeface="Arial Narrow" pitchFamily="34" charset="0"/>
              </a:rPr>
              <a:t>Señalador</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19" name="Subtitle 8"/>
          <p:cNvSpPr txBox="1">
            <a:spLocks/>
          </p:cNvSpPr>
          <p:nvPr/>
        </p:nvSpPr>
        <p:spPr bwMode="auto">
          <a:xfrm>
            <a:off x="700430" y="3554413"/>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Caminar</a:t>
            </a:r>
            <a:r>
              <a:rPr lang="en-US" sz="2000" b="1" dirty="0" smtClean="0">
                <a:latin typeface="Arial Narrow" pitchFamily="34" charset="0"/>
              </a:rPr>
              <a:t> </a:t>
            </a:r>
            <a:r>
              <a:rPr lang="en-US" sz="2000" b="1" dirty="0" err="1" smtClean="0">
                <a:latin typeface="Arial Narrow" pitchFamily="34" charset="0"/>
              </a:rPr>
              <a:t>Alrededor</a:t>
            </a:r>
            <a:r>
              <a:rPr lang="en-US" sz="2000" b="1" dirty="0" smtClean="0">
                <a:latin typeface="Arial Narrow" pitchFamily="34" charset="0"/>
              </a:rPr>
              <a:t> del </a:t>
            </a:r>
            <a:r>
              <a:rPr lang="en-US" sz="2000" b="1" dirty="0" err="1" smtClean="0">
                <a:latin typeface="Arial Narrow" pitchFamily="34" charset="0"/>
              </a:rPr>
              <a:t>Vehículo</a:t>
            </a:r>
            <a:r>
              <a:rPr lang="en-US" sz="2000" b="1" dirty="0" smtClean="0">
                <a:latin typeface="Arial Narrow" pitchFamily="34" charset="0"/>
              </a:rPr>
              <a:t> </a:t>
            </a:r>
            <a:br>
              <a:rPr lang="en-US" sz="2000" b="1" dirty="0" smtClean="0">
                <a:latin typeface="Arial Narrow" pitchFamily="34" charset="0"/>
              </a:rPr>
            </a:br>
            <a:r>
              <a:rPr lang="en-US" sz="2000" b="1" dirty="0" smtClean="0">
                <a:latin typeface="Arial Narrow" pitchFamily="34" charset="0"/>
              </a:rPr>
              <a:t>     Antes de </a:t>
            </a:r>
            <a:r>
              <a:rPr lang="en-US" sz="2000" b="1" dirty="0" err="1" smtClean="0">
                <a:latin typeface="Arial Narrow" pitchFamily="34" charset="0"/>
              </a:rPr>
              <a:t>Retroceder</a:t>
            </a:r>
            <a:endParaRPr lang="en-US" sz="2400" b="1" dirty="0">
              <a:latin typeface="Arial Narrow" pitchFamily="34" charset="0"/>
            </a:endParaRPr>
          </a:p>
        </p:txBody>
      </p:sp>
      <p:sp>
        <p:nvSpPr>
          <p:cNvPr id="20" name="Subtitle 8"/>
          <p:cNvSpPr txBox="1">
            <a:spLocks/>
          </p:cNvSpPr>
          <p:nvPr/>
        </p:nvSpPr>
        <p:spPr bwMode="auto">
          <a:xfrm>
            <a:off x="711371" y="4267200"/>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Usar</a:t>
            </a:r>
            <a:r>
              <a:rPr lang="en-US" sz="2000" b="1" dirty="0" smtClean="0">
                <a:latin typeface="Arial Narrow" pitchFamily="34" charset="0"/>
              </a:rPr>
              <a:t> </a:t>
            </a:r>
            <a:r>
              <a:rPr lang="en-US" sz="2000" b="1" dirty="0" err="1" smtClean="0">
                <a:latin typeface="Arial Narrow" pitchFamily="34" charset="0"/>
              </a:rPr>
              <a:t>Rutas</a:t>
            </a:r>
            <a:r>
              <a:rPr lang="en-US" sz="2000" b="1" dirty="0" smtClean="0">
                <a:latin typeface="Arial Narrow" pitchFamily="34" charset="0"/>
              </a:rPr>
              <a:t> </a:t>
            </a:r>
            <a:r>
              <a:rPr lang="en-US" sz="2000" b="1" dirty="0" err="1" smtClean="0">
                <a:latin typeface="Arial Narrow" pitchFamily="34" charset="0"/>
              </a:rPr>
              <a:t>Vehiculares</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pic>
        <p:nvPicPr>
          <p:cNvPr id="21" name="Picture 20" descr="Spotter.png" title="Picture of operator in truck"/>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267200" y="2286000"/>
            <a:ext cx="4155488" cy="3366603"/>
          </a:xfrm>
          <a:prstGeom prst="rect">
            <a:avLst/>
          </a:prstGeom>
          <a:ln>
            <a:solidFill>
              <a:schemeClr val="tx1"/>
            </a:solidFill>
          </a:ln>
          <a:effectLst>
            <a:outerShdw blurRad="50800" dist="76200" dir="2700000" algn="tl" rotWithShape="0">
              <a:prstClr val="black">
                <a:alpha val="40000"/>
              </a:prstClr>
            </a:outerShdw>
          </a:effectLst>
        </p:spPr>
      </p:pic>
      <p:pic>
        <p:nvPicPr>
          <p:cNvPr id="22" name="Picture 21" descr="access egress photo.jpg" title="Picture of ITC area"/>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67200" y="2286000"/>
            <a:ext cx="4114800" cy="3352800"/>
          </a:xfrm>
          <a:prstGeom prst="rect">
            <a:avLst/>
          </a:prstGeom>
          <a:ln>
            <a:solidFill>
              <a:schemeClr val="tx1"/>
            </a:solidFill>
          </a:ln>
          <a:effectLst>
            <a:outerShdw blurRad="50800" dist="76200" dir="2700000" algn="tl" rotWithShape="0">
              <a:prstClr val="black">
                <a:alpha val="40000"/>
              </a:prstClr>
            </a:outerShdw>
          </a:effectLst>
        </p:spPr>
      </p:pic>
      <p:pic>
        <p:nvPicPr>
          <p:cNvPr id="23" name="Picture 22" descr="spotter1.png" title="Picture of designated spott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67200" y="2286000"/>
            <a:ext cx="4114800" cy="3352800"/>
          </a:xfrm>
          <a:prstGeom prst="rect">
            <a:avLst/>
          </a:prstGeom>
          <a:ln>
            <a:solidFill>
              <a:schemeClr val="tx1"/>
            </a:solidFill>
          </a:ln>
          <a:effectLst>
            <a:outerShdw blurRad="50800" dist="76200" dir="2700000" algn="tl" rotWithShape="0">
              <a:prstClr val="black">
                <a:alpha val="40000"/>
              </a:prstClr>
            </a:outerShdw>
          </a:effectLst>
        </p:spPr>
      </p:pic>
      <p:pic>
        <p:nvPicPr>
          <p:cNvPr id="24" name="Picture 3" title="Picture of road work operator walking around truck before backing up"/>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67200" y="2286000"/>
            <a:ext cx="4114800" cy="3352799"/>
          </a:xfrm>
          <a:prstGeom prst="rect">
            <a:avLst/>
          </a:prstGeom>
          <a:ln w="12700">
            <a:solidFill>
              <a:schemeClr val="tx1"/>
            </a:solidFill>
          </a:ln>
          <a:effectLst>
            <a:outerShdw blurRad="292100" dist="139700" dir="2700000" algn="tl" rotWithShape="0">
              <a:srgbClr val="333333">
                <a:alpha val="65000"/>
              </a:srgbClr>
            </a:outerShdw>
          </a:effectLst>
        </p:spPr>
      </p:pic>
      <p:sp>
        <p:nvSpPr>
          <p:cNvPr id="12" name="Title 11" hidden="1"/>
          <p:cNvSpPr>
            <a:spLocks noGrp="1"/>
          </p:cNvSpPr>
          <p:nvPr>
            <p:ph type="title"/>
          </p:nvPr>
        </p:nvSpPr>
        <p:spPr>
          <a:xfrm>
            <a:off x="457200" y="-1035312"/>
            <a:ext cx="8229600" cy="1143000"/>
          </a:xfrm>
        </p:spPr>
        <p:txBody>
          <a:bodyPr>
            <a:normAutofit fontScale="90000"/>
          </a:bodyPr>
          <a:lstStyle/>
          <a:p>
            <a:r>
              <a:rPr lang="en-US" dirty="0" smtClean="0"/>
              <a:t>Safe practices for drivers and operators</a:t>
            </a:r>
            <a:endParaRPr lang="en-US" dirty="0"/>
          </a:p>
        </p:txBody>
      </p:sp>
      <p:sp>
        <p:nvSpPr>
          <p:cNvPr id="26" name="Slide Number Placeholder 4"/>
          <p:cNvSpPr>
            <a:spLocks noGrp="1"/>
          </p:cNvSpPr>
          <p:nvPr>
            <p:ph type="sldNum" sz="quarter" idx="12"/>
          </p:nvPr>
        </p:nvSpPr>
        <p:spPr/>
        <p:txBody>
          <a:bodyPr/>
          <a:lstStyle/>
          <a:p>
            <a:pPr>
              <a:defRPr/>
            </a:pPr>
            <a:fld id="{991630E5-D2C6-4D54-9913-55C6C92AA029}" type="slidenum">
              <a:rPr lang="en-US" smtClean="0"/>
              <a:pPr>
                <a:defRPr/>
              </a:pPr>
              <a:t>12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54" presetClass="entr" presetSubtype="0" accel="100000" fill="hold" nodeType="withEffect">
                                  <p:stCondLst>
                                    <p:cond delay="0"/>
                                  </p:stCondLst>
                                  <p:iterate type="lt">
                                    <p:tmPct val="0"/>
                                  </p:iterate>
                                  <p:childTnLst>
                                    <p:set>
                                      <p:cBhvr>
                                        <p:cTn id="22" dur="1" fill="hold">
                                          <p:stCondLst>
                                            <p:cond delay="0"/>
                                          </p:stCondLst>
                                        </p:cTn>
                                        <p:tgtEl>
                                          <p:spTgt spid="21"/>
                                        </p:tgtEl>
                                        <p:attrNameLst>
                                          <p:attrName>style.visibility</p:attrName>
                                        </p:attrNameLst>
                                      </p:cBhvr>
                                      <p:to>
                                        <p:strVal val="visible"/>
                                      </p:to>
                                    </p:set>
                                    <p:anim calcmode="lin" valueType="num">
                                      <p:cBhvr>
                                        <p:cTn id="23" dur="1000" fill="hold"/>
                                        <p:tgtEl>
                                          <p:spTgt spid="21"/>
                                        </p:tgtEl>
                                        <p:attrNameLst>
                                          <p:attrName>ppt_w</p:attrName>
                                        </p:attrNameLst>
                                      </p:cBhvr>
                                      <p:tavLst>
                                        <p:tav tm="0">
                                          <p:val>
                                            <p:strVal val="#ppt_w*0.05"/>
                                          </p:val>
                                        </p:tav>
                                        <p:tav tm="100000">
                                          <p:val>
                                            <p:strVal val="#ppt_w"/>
                                          </p:val>
                                        </p:tav>
                                      </p:tavLst>
                                    </p:anim>
                                    <p:anim calcmode="lin" valueType="num">
                                      <p:cBhvr>
                                        <p:cTn id="24" dur="1000" fill="hold"/>
                                        <p:tgtEl>
                                          <p:spTgt spid="21"/>
                                        </p:tgtEl>
                                        <p:attrNameLst>
                                          <p:attrName>ppt_h</p:attrName>
                                        </p:attrNameLst>
                                      </p:cBhvr>
                                      <p:tavLst>
                                        <p:tav tm="0">
                                          <p:val>
                                            <p:strVal val="#ppt_h"/>
                                          </p:val>
                                        </p:tav>
                                        <p:tav tm="100000">
                                          <p:val>
                                            <p:strVal val="#ppt_h"/>
                                          </p:val>
                                        </p:tav>
                                      </p:tavLst>
                                    </p:anim>
                                    <p:anim calcmode="lin" valueType="num">
                                      <p:cBhvr>
                                        <p:cTn id="25" dur="1000" fill="hold"/>
                                        <p:tgtEl>
                                          <p:spTgt spid="21"/>
                                        </p:tgtEl>
                                        <p:attrNameLst>
                                          <p:attrName>ppt_x</p:attrName>
                                        </p:attrNameLst>
                                      </p:cBhvr>
                                      <p:tavLst>
                                        <p:tav tm="0">
                                          <p:val>
                                            <p:strVal val="#ppt_x-.2"/>
                                          </p:val>
                                        </p:tav>
                                        <p:tav tm="100000">
                                          <p:val>
                                            <p:strVal val="#ppt_x"/>
                                          </p:val>
                                        </p:tav>
                                      </p:tavLst>
                                    </p:anim>
                                    <p:anim calcmode="lin" valueType="num">
                                      <p:cBhvr>
                                        <p:cTn id="26" dur="1000" fill="hold"/>
                                        <p:tgtEl>
                                          <p:spTgt spid="21"/>
                                        </p:tgtEl>
                                        <p:attrNameLst>
                                          <p:attrName>ppt_y</p:attrName>
                                        </p:attrNameLst>
                                      </p:cBhvr>
                                      <p:tavLst>
                                        <p:tav tm="0">
                                          <p:val>
                                            <p:strVal val="#ppt_y"/>
                                          </p:val>
                                        </p:tav>
                                        <p:tav tm="100000">
                                          <p:val>
                                            <p:strVal val="#ppt_y"/>
                                          </p:val>
                                        </p:tav>
                                      </p:tavLst>
                                    </p:anim>
                                    <p:animEffect transition="in" filter="fade">
                                      <p:cBhvr>
                                        <p:cTn id="27" dur="1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50" presetClass="entr" presetSubtype="0" decel="10000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1000" fill="hold"/>
                                        <p:tgtEl>
                                          <p:spTgt spid="22"/>
                                        </p:tgtEl>
                                        <p:attrNameLst>
                                          <p:attrName>ppt_w</p:attrName>
                                        </p:attrNameLst>
                                      </p:cBhvr>
                                      <p:tavLst>
                                        <p:tav tm="0">
                                          <p:val>
                                            <p:strVal val="#ppt_w+.3"/>
                                          </p:val>
                                        </p:tav>
                                        <p:tav tm="100000">
                                          <p:val>
                                            <p:strVal val="#ppt_w"/>
                                          </p:val>
                                        </p:tav>
                                      </p:tavLst>
                                    </p:anim>
                                    <p:anim calcmode="lin" valueType="num">
                                      <p:cBhvr>
                                        <p:cTn id="35" dur="1000" fill="hold"/>
                                        <p:tgtEl>
                                          <p:spTgt spid="22"/>
                                        </p:tgtEl>
                                        <p:attrNameLst>
                                          <p:attrName>ppt_h</p:attrName>
                                        </p:attrNameLst>
                                      </p:cBhvr>
                                      <p:tavLst>
                                        <p:tav tm="0">
                                          <p:val>
                                            <p:strVal val="#ppt_h"/>
                                          </p:val>
                                        </p:tav>
                                        <p:tav tm="100000">
                                          <p:val>
                                            <p:strVal val="#ppt_h"/>
                                          </p:val>
                                        </p:tav>
                                      </p:tavLst>
                                    </p:anim>
                                    <p:animEffect transition="in" filter="fade">
                                      <p:cBhvr>
                                        <p:cTn id="36" dur="1000"/>
                                        <p:tgtEl>
                                          <p:spTgt spid="22"/>
                                        </p:tgtEl>
                                      </p:cBhvr>
                                    </p:animEffect>
                                  </p:childTnLst>
                                </p:cTn>
                              </p:par>
                              <p:par>
                                <p:cTn id="37" presetID="10" presetClass="exit" presetSubtype="0" fill="hold" nodeType="withEffect">
                                  <p:stCondLst>
                                    <p:cond delay="0"/>
                                  </p:stCondLst>
                                  <p:iterate type="lt">
                                    <p:tmPct val="0"/>
                                  </p:iterate>
                                  <p:childTnLst>
                                    <p:animEffect transition="out" filter="fade">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50" presetClass="entr" presetSubtype="0" decel="100000" fill="hold" nodeType="withEffect">
                                  <p:stCondLst>
                                    <p:cond delay="0"/>
                                  </p:stCondLst>
                                  <p:iterate type="lt">
                                    <p:tmPct val="0"/>
                                  </p:iterate>
                                  <p:childTnLst>
                                    <p:set>
                                      <p:cBhvr>
                                        <p:cTn id="45" dur="1" fill="hold">
                                          <p:stCondLst>
                                            <p:cond delay="0"/>
                                          </p:stCondLst>
                                        </p:cTn>
                                        <p:tgtEl>
                                          <p:spTgt spid="23"/>
                                        </p:tgtEl>
                                        <p:attrNameLst>
                                          <p:attrName>style.visibility</p:attrName>
                                        </p:attrNameLst>
                                      </p:cBhvr>
                                      <p:to>
                                        <p:strVal val="visible"/>
                                      </p:to>
                                    </p:set>
                                    <p:anim calcmode="lin" valueType="num">
                                      <p:cBhvr>
                                        <p:cTn id="46" dur="1000" fill="hold"/>
                                        <p:tgtEl>
                                          <p:spTgt spid="23"/>
                                        </p:tgtEl>
                                        <p:attrNameLst>
                                          <p:attrName>ppt_w</p:attrName>
                                        </p:attrNameLst>
                                      </p:cBhvr>
                                      <p:tavLst>
                                        <p:tav tm="0">
                                          <p:val>
                                            <p:strVal val="#ppt_w+.3"/>
                                          </p:val>
                                        </p:tav>
                                        <p:tav tm="100000">
                                          <p:val>
                                            <p:strVal val="#ppt_w"/>
                                          </p:val>
                                        </p:tav>
                                      </p:tavLst>
                                    </p:anim>
                                    <p:anim calcmode="lin" valueType="num">
                                      <p:cBhvr>
                                        <p:cTn id="47" dur="1000" fill="hold"/>
                                        <p:tgtEl>
                                          <p:spTgt spid="23"/>
                                        </p:tgtEl>
                                        <p:attrNameLst>
                                          <p:attrName>ppt_h</p:attrName>
                                        </p:attrNameLst>
                                      </p:cBhvr>
                                      <p:tavLst>
                                        <p:tav tm="0">
                                          <p:val>
                                            <p:strVal val="#ppt_h"/>
                                          </p:val>
                                        </p:tav>
                                        <p:tav tm="100000">
                                          <p:val>
                                            <p:strVal val="#ppt_h"/>
                                          </p:val>
                                        </p:tav>
                                      </p:tavLst>
                                    </p:anim>
                                    <p:animEffect transition="in" filter="fade">
                                      <p:cBhvr>
                                        <p:cTn id="48" dur="1000"/>
                                        <p:tgtEl>
                                          <p:spTgt spid="23"/>
                                        </p:tgtEl>
                                      </p:cBhvr>
                                    </p:animEffect>
                                  </p:childTnLst>
                                </p:cTn>
                              </p:par>
                              <p:par>
                                <p:cTn id="49" presetID="10" presetClass="exit" presetSubtype="0" fill="hold" nodeType="withEffect">
                                  <p:stCondLst>
                                    <p:cond delay="0"/>
                                  </p:stCondLst>
                                  <p:childTnLst>
                                    <p:animEffect transition="out" filter="fade">
                                      <p:cBhvr>
                                        <p:cTn id="50" dur="1000"/>
                                        <p:tgtEl>
                                          <p:spTgt spid="22"/>
                                        </p:tgtEl>
                                      </p:cBhvr>
                                    </p:animEffect>
                                    <p:set>
                                      <p:cBhvr>
                                        <p:cTn id="51" dur="1" fill="hold">
                                          <p:stCondLst>
                                            <p:cond delay="999"/>
                                          </p:stCondLst>
                                        </p:cTn>
                                        <p:tgtEl>
                                          <p:spTgt spid="2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par>
                                <p:cTn id="56" presetID="19" presetClass="entr" presetSubtype="1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2000" fill="hold"/>
                                        <p:tgtEl>
                                          <p:spTgt spid="24"/>
                                        </p:tgtEl>
                                        <p:attrNameLst>
                                          <p:attrName>ppt_w</p:attrName>
                                        </p:attrNameLst>
                                      </p:cBhvr>
                                      <p:tavLst>
                                        <p:tav tm="0" fmla="#ppt_w*sin(2.5*pi*$)">
                                          <p:val>
                                            <p:fltVal val="0"/>
                                          </p:val>
                                        </p:tav>
                                        <p:tav tm="100000">
                                          <p:val>
                                            <p:fltVal val="1"/>
                                          </p:val>
                                        </p:tav>
                                      </p:tavLst>
                                    </p:anim>
                                    <p:anim calcmode="lin" valueType="num">
                                      <p:cBhvr>
                                        <p:cTn id="59" dur="2000" fill="hold"/>
                                        <p:tgtEl>
                                          <p:spTgt spid="24"/>
                                        </p:tgtEl>
                                        <p:attrNameLst>
                                          <p:attrName>ppt_h</p:attrName>
                                        </p:attrNameLst>
                                      </p:cBhvr>
                                      <p:tavLst>
                                        <p:tav tm="0">
                                          <p:val>
                                            <p:strVal val="#ppt_h"/>
                                          </p:val>
                                        </p:tav>
                                        <p:tav tm="100000">
                                          <p:val>
                                            <p:strVal val="#ppt_h"/>
                                          </p:val>
                                        </p:tav>
                                      </p:tavLst>
                                    </p:anim>
                                  </p:childTnLst>
                                </p:cTn>
                              </p:par>
                              <p:par>
                                <p:cTn id="60" presetID="10" presetClass="exit" presetSubtype="0" fill="hold" nodeType="withEffect">
                                  <p:stCondLst>
                                    <p:cond delay="0"/>
                                  </p:stCondLst>
                                  <p:iterate type="lt">
                                    <p:tmPct val="0"/>
                                  </p:iterate>
                                  <p:childTnLst>
                                    <p:animEffect transition="out" filter="fade">
                                      <p:cBhvr>
                                        <p:cTn id="61" dur="1000"/>
                                        <p:tgtEl>
                                          <p:spTgt spid="23"/>
                                        </p:tgtEl>
                                      </p:cBhvr>
                                    </p:animEffect>
                                    <p:set>
                                      <p:cBhvr>
                                        <p:cTn id="62" dur="1" fill="hold">
                                          <p:stCondLst>
                                            <p:cond delay="999"/>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0" presetClass="exit" presetSubtype="0" fill="hold" nodeType="withEffect">
                                  <p:stCondLst>
                                    <p:cond delay="0"/>
                                  </p:stCondLst>
                                  <p:childTnLst>
                                    <p:animEffect transition="out" filter="fade">
                                      <p:cBhvr>
                                        <p:cTn id="68" dur="1000"/>
                                        <p:tgtEl>
                                          <p:spTgt spid="24"/>
                                        </p:tgtEl>
                                      </p:cBhvr>
                                    </p:animEffect>
                                    <p:set>
                                      <p:cBhvr>
                                        <p:cTn id="69" dur="1" fill="hold">
                                          <p:stCondLst>
                                            <p:cond delay="999"/>
                                          </p:stCondLst>
                                        </p:cTn>
                                        <p:tgtEl>
                                          <p:spTgt spid="24"/>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childTnLst>
                                </p:cTn>
                              </p:par>
                              <p:par>
                                <p:cTn id="73" presetID="1" presetClass="entr" presetSubtype="0"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6"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Blind_Spots_poster.png" title="Picture of blind spots sign"/>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91000" y="1824228"/>
            <a:ext cx="4634234" cy="4652772"/>
          </a:xfrm>
          <a:prstGeom prst="rect">
            <a:avLst/>
          </a:prstGeom>
        </p:spPr>
      </p:pic>
      <p:pic>
        <p:nvPicPr>
          <p:cNvPr id="31" name="Picture 30" descr="wilk-paving-repairing-hurricane-irene-damage-in-bridgewater-vermont.png" title="Picture of a dump truck backing up"/>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8200" y="2362387"/>
            <a:ext cx="4085034" cy="3581213"/>
          </a:xfrm>
          <a:prstGeom prst="rect">
            <a:avLst/>
          </a:prstGeom>
          <a:ln>
            <a:solidFill>
              <a:schemeClr val="tx1"/>
            </a:solidFill>
          </a:ln>
          <a:effectLst>
            <a:outerShdw blurRad="50800" dist="76200" dir="2700000" algn="tl" rotWithShape="0">
              <a:prstClr val="black">
                <a:alpha val="40000"/>
              </a:prstClr>
            </a:outerShdw>
          </a:effectLst>
        </p:spPr>
      </p:pic>
      <p:sp>
        <p:nvSpPr>
          <p:cNvPr id="2" name="Subtitle 8"/>
          <p:cNvSpPr txBox="1">
            <a:spLocks/>
          </p:cNvSpPr>
          <p:nvPr/>
        </p:nvSpPr>
        <p:spPr bwMode="auto">
          <a:xfrm>
            <a:off x="406986" y="2370007"/>
            <a:ext cx="3635155"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El </a:t>
            </a:r>
            <a:r>
              <a:rPr lang="en-US" sz="2000" b="1" dirty="0" err="1" smtClean="0">
                <a:latin typeface="Arial Narrow" pitchFamily="34" charset="0"/>
                <a:cs typeface="Arial" pitchFamily="34" charset="0"/>
              </a:rPr>
              <a:t>retroceso</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debe</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ser</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una</a:t>
            </a:r>
            <a:r>
              <a:rPr lang="en-US" sz="2000" b="1" dirty="0" smtClean="0">
                <a:latin typeface="Arial Narrow" pitchFamily="34" charset="0"/>
                <a:cs typeface="Arial" pitchFamily="34" charset="0"/>
              </a:rPr>
              <a:t> </a:t>
            </a: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operación</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controlada</a:t>
            </a:r>
            <a:r>
              <a:rPr lang="en-US" sz="2000" b="1" dirty="0" smtClean="0">
                <a:latin typeface="Arial Narrow" pitchFamily="34" charset="0"/>
                <a:cs typeface="Arial" pitchFamily="34" charset="0"/>
              </a:rPr>
              <a:t> – </a:t>
            </a:r>
            <a:r>
              <a:rPr lang="en-US" sz="2000" b="1" dirty="0" err="1" smtClean="0">
                <a:latin typeface="Arial Narrow" pitchFamily="34" charset="0"/>
                <a:cs typeface="Arial" pitchFamily="34" charset="0"/>
              </a:rPr>
              <a:t>Hágase</a:t>
            </a:r>
            <a:endParaRPr lang="en-US" sz="2000" b="1" dirty="0" smtClean="0">
              <a:latin typeface="Arial Narrow" pitchFamily="34" charset="0"/>
              <a:cs typeface="Arial" pitchFamily="34" charset="0"/>
            </a:endParaRP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sólo</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si</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necesario</a:t>
            </a:r>
            <a:r>
              <a:rPr lang="en-US" sz="2000" b="1" dirty="0" smtClean="0">
                <a:latin typeface="Arial Narrow" pitchFamily="34" charset="0"/>
                <a:cs typeface="Arial" pitchFamily="34" charset="0"/>
              </a:rPr>
              <a:t> y </a:t>
            </a:r>
            <a:r>
              <a:rPr lang="en-US" sz="2000" b="1" dirty="0" err="1" smtClean="0">
                <a:latin typeface="Arial Narrow" pitchFamily="34" charset="0"/>
                <a:cs typeface="Arial" pitchFamily="34" charset="0"/>
              </a:rPr>
              <a:t>bajo</a:t>
            </a:r>
            <a:r>
              <a:rPr lang="en-US" sz="2000" b="1" dirty="0" smtClean="0">
                <a:latin typeface="Arial Narrow" pitchFamily="34" charset="0"/>
                <a:cs typeface="Arial" pitchFamily="34" charset="0"/>
              </a:rPr>
              <a:t> </a:t>
            </a: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condiciones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específicas</a:t>
            </a:r>
            <a:endParaRPr lang="en-US" sz="2400" b="1" dirty="0">
              <a:solidFill>
                <a:srgbClr val="C00000"/>
              </a:solidFill>
              <a:latin typeface="Arial Narrow" pitchFamily="34" charset="0"/>
            </a:endParaRPr>
          </a:p>
        </p:txBody>
      </p:sp>
      <p:sp>
        <p:nvSpPr>
          <p:cNvPr id="3" name="Subtitle 8"/>
          <p:cNvSpPr txBox="1">
            <a:spLocks/>
          </p:cNvSpPr>
          <p:nvPr/>
        </p:nvSpPr>
        <p:spPr bwMode="auto">
          <a:xfrm>
            <a:off x="319563" y="4254620"/>
            <a:ext cx="4328637"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cs typeface="Arial" pitchFamily="34" charset="0"/>
              </a:rPr>
              <a:t>Comunicación</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clara</a:t>
            </a:r>
            <a:r>
              <a:rPr lang="en-US" sz="2000" b="1" dirty="0" smtClean="0">
                <a:latin typeface="Arial Narrow" pitchFamily="34" charset="0"/>
                <a:cs typeface="Arial" pitchFamily="34" charset="0"/>
              </a:rPr>
              <a:t> entre el </a:t>
            </a:r>
            <a:r>
              <a:rPr lang="en-US" sz="2000" b="1" dirty="0" err="1" smtClean="0">
                <a:latin typeface="Arial Narrow" pitchFamily="34" charset="0"/>
                <a:cs typeface="Arial" pitchFamily="34" charset="0"/>
              </a:rPr>
              <a:t>operador</a:t>
            </a:r>
            <a:r>
              <a:rPr lang="en-US" sz="2000" b="1" dirty="0" smtClean="0">
                <a:latin typeface="Arial Narrow" pitchFamily="34" charset="0"/>
                <a:cs typeface="Arial" pitchFamily="34" charset="0"/>
              </a:rPr>
              <a:t> </a:t>
            </a: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y los </a:t>
            </a:r>
            <a:r>
              <a:rPr lang="en-US" sz="2000" b="1" dirty="0" err="1" smtClean="0">
                <a:latin typeface="Arial Narrow" pitchFamily="34" charset="0"/>
                <a:cs typeface="Arial" pitchFamily="34" charset="0"/>
              </a:rPr>
              <a:t>trabajadores</a:t>
            </a:r>
            <a:r>
              <a:rPr lang="en-US" sz="2000" b="1" dirty="0" smtClean="0">
                <a:latin typeface="Arial Narrow" pitchFamily="34" charset="0"/>
                <a:cs typeface="Arial" pitchFamily="34" charset="0"/>
              </a:rPr>
              <a:t> a pie antes de </a:t>
            </a:r>
          </a:p>
          <a:p>
            <a:pPr>
              <a:lnSpc>
                <a:spcPts val="2200"/>
              </a:lnSpc>
              <a:buSzPct val="50000"/>
            </a:pP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empezar</a:t>
            </a:r>
            <a:r>
              <a:rPr lang="en-US" sz="2000" b="1" dirty="0" smtClean="0">
                <a:latin typeface="Arial Narrow" pitchFamily="34" charset="0"/>
                <a:cs typeface="Arial" pitchFamily="34" charset="0"/>
              </a:rPr>
              <a:t> el </a:t>
            </a:r>
            <a:r>
              <a:rPr lang="en-US" sz="2000" b="1" dirty="0" err="1" smtClean="0">
                <a:latin typeface="Arial Narrow" pitchFamily="34" charset="0"/>
                <a:cs typeface="Arial" pitchFamily="34" charset="0"/>
              </a:rPr>
              <a:t>retroceso</a:t>
            </a:r>
            <a:endParaRPr lang="en-US" sz="2000" b="1" dirty="0" smtClean="0">
              <a:latin typeface="Arial Narrow" pitchFamily="34" charset="0"/>
              <a:cs typeface="Arial" pitchFamily="34" charset="0"/>
            </a:endParaRPr>
          </a:p>
          <a:p>
            <a:pPr>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grpSp>
        <p:nvGrpSpPr>
          <p:cNvPr id="4" name="Group 3"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5"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6"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7"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8" name="Picture 7" descr="LOGO-ARTBA.png" title="Picture of ARTBA Protecting Workers on Foot preventing runovers and backovers in roadway construction Title"/>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9" name="Picture 8" descr="Logo_WZ_Safety.png" title="Picture of ARTBA Protecting Workers on Foot preventing runovers and backovers in roadway construction Titl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0" name="Subtitle 8"/>
          <p:cNvSpPr txBox="1">
            <a:spLocks/>
          </p:cNvSpPr>
          <p:nvPr/>
        </p:nvSpPr>
        <p:spPr bwMode="auto">
          <a:xfrm>
            <a:off x="375884" y="1981200"/>
            <a:ext cx="8061325" cy="506413"/>
          </a:xfrm>
          <a:prstGeom prst="rect">
            <a:avLst/>
          </a:prstGeom>
          <a:noFill/>
          <a:ln w="9525">
            <a:noFill/>
            <a:miter lim="800000"/>
            <a:headEnd/>
            <a:tailEnd/>
          </a:ln>
          <a:effectLst>
            <a:glow rad="63500">
              <a:schemeClr val="accent2">
                <a:satMod val="175000"/>
                <a:alpha val="40000"/>
              </a:schemeClr>
            </a:glow>
          </a:effectLst>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spc="100" dirty="0" err="1" smtClean="0">
                <a:solidFill>
                  <a:srgbClr val="C00000"/>
                </a:solidFill>
                <a:latin typeface="Arial Narrow" pitchFamily="34" charset="0"/>
              </a:rPr>
              <a:t>Principios</a:t>
            </a:r>
            <a:r>
              <a:rPr lang="en-US" sz="2200" b="1" u="sng" spc="100" dirty="0" smtClean="0">
                <a:solidFill>
                  <a:srgbClr val="C00000"/>
                </a:solidFill>
                <a:latin typeface="Arial Narrow" pitchFamily="34" charset="0"/>
              </a:rPr>
              <a:t> </a:t>
            </a:r>
            <a:r>
              <a:rPr lang="en-US" sz="2200" b="1" u="sng" spc="100" dirty="0" err="1" smtClean="0">
                <a:solidFill>
                  <a:srgbClr val="C00000"/>
                </a:solidFill>
                <a:latin typeface="Arial Narrow" pitchFamily="34" charset="0"/>
              </a:rPr>
              <a:t>Fundamentales</a:t>
            </a:r>
            <a:r>
              <a:rPr lang="en-US" sz="2200" b="1" u="sng" spc="100" dirty="0" smtClean="0">
                <a:solidFill>
                  <a:srgbClr val="C00000"/>
                </a:solidFill>
                <a:latin typeface="Arial Narrow" pitchFamily="34" charset="0"/>
              </a:rPr>
              <a:t> del </a:t>
            </a:r>
            <a:r>
              <a:rPr lang="en-US" sz="2200" b="1" u="sng" spc="100" dirty="0" err="1" smtClean="0">
                <a:solidFill>
                  <a:srgbClr val="C00000"/>
                </a:solidFill>
                <a:latin typeface="Arial Narrow" pitchFamily="34" charset="0"/>
              </a:rPr>
              <a:t>Retroceso</a:t>
            </a:r>
            <a:r>
              <a:rPr lang="en-US" sz="2200" b="1" u="sng" spc="100" dirty="0" smtClean="0">
                <a:solidFill>
                  <a:srgbClr val="C00000"/>
                </a:solidFill>
                <a:latin typeface="Arial Narrow" pitchFamily="34" charset="0"/>
              </a:rPr>
              <a:t> </a:t>
            </a:r>
            <a:r>
              <a:rPr lang="en-US" sz="2200" b="1" u="sng" spc="100" dirty="0" err="1" smtClean="0">
                <a:solidFill>
                  <a:srgbClr val="C00000"/>
                </a:solidFill>
                <a:latin typeface="Arial Narrow" pitchFamily="34" charset="0"/>
              </a:rPr>
              <a:t>Seguro</a:t>
            </a:r>
            <a:endParaRPr lang="en-US" sz="2200" b="1" u="sng" spc="100" dirty="0" smtClean="0">
              <a:solidFill>
                <a:srgbClr val="C00000"/>
              </a:solidFill>
              <a:effectLst/>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sp>
        <p:nvSpPr>
          <p:cNvPr id="11" name="Subtitle 8"/>
          <p:cNvSpPr txBox="1">
            <a:spLocks/>
          </p:cNvSpPr>
          <p:nvPr/>
        </p:nvSpPr>
        <p:spPr bwMode="auto">
          <a:xfrm>
            <a:off x="389878" y="1447800"/>
            <a:ext cx="7478712" cy="533400"/>
          </a:xfrm>
          <a:prstGeom prst="rect">
            <a:avLst/>
          </a:prstGeom>
          <a:noFill/>
          <a:ln w="9525">
            <a:noFill/>
            <a:miter lim="800000"/>
            <a:headEnd/>
            <a:tailEnd/>
          </a:ln>
        </p:spPr>
        <p:txBody>
          <a:bodyPr/>
          <a:lstStyle/>
          <a:p>
            <a:pPr marL="342900" indent="-342900">
              <a:spcBef>
                <a:spcPct val="20000"/>
              </a:spcBef>
            </a:pPr>
            <a:r>
              <a:rPr lang="en-US" sz="2800" b="1" dirty="0" err="1" smtClean="0">
                <a:solidFill>
                  <a:schemeClr val="bg2">
                    <a:lumMod val="10000"/>
                  </a:schemeClr>
                </a:solidFill>
                <a:effectLst/>
                <a:latin typeface="Calibri" pitchFamily="34" charset="0"/>
              </a:rPr>
              <a:t>Prácticas</a:t>
            </a:r>
            <a:r>
              <a:rPr lang="en-US" sz="2800" b="1" dirty="0" smtClean="0">
                <a:solidFill>
                  <a:schemeClr val="bg2">
                    <a:lumMod val="10000"/>
                  </a:schemeClr>
                </a:solidFill>
                <a:effectLst/>
                <a:latin typeface="Calibri" pitchFamily="34" charset="0"/>
              </a:rPr>
              <a:t> </a:t>
            </a:r>
            <a:r>
              <a:rPr lang="en-US" sz="2800" b="1" dirty="0" err="1" smtClean="0">
                <a:solidFill>
                  <a:schemeClr val="bg2">
                    <a:lumMod val="10000"/>
                  </a:schemeClr>
                </a:solidFill>
                <a:effectLst/>
                <a:latin typeface="Calibri" pitchFamily="34" charset="0"/>
              </a:rPr>
              <a:t>Seguras</a:t>
            </a:r>
            <a:r>
              <a:rPr lang="en-US" sz="2800" b="1" dirty="0" smtClean="0">
                <a:solidFill>
                  <a:schemeClr val="bg2">
                    <a:lumMod val="10000"/>
                  </a:schemeClr>
                </a:solidFill>
                <a:effectLst/>
                <a:latin typeface="Calibri" pitchFamily="34" charset="0"/>
              </a:rPr>
              <a:t> para </a:t>
            </a:r>
            <a:r>
              <a:rPr lang="en-US" sz="2800" b="1" dirty="0" err="1" smtClean="0">
                <a:solidFill>
                  <a:schemeClr val="bg2">
                    <a:lumMod val="10000"/>
                  </a:schemeClr>
                </a:solidFill>
                <a:effectLst/>
                <a:latin typeface="Calibri" pitchFamily="34" charset="0"/>
              </a:rPr>
              <a:t>Conductores</a:t>
            </a:r>
            <a:r>
              <a:rPr lang="en-US" sz="2800" b="1" dirty="0" smtClean="0">
                <a:solidFill>
                  <a:schemeClr val="bg2">
                    <a:lumMod val="10000"/>
                  </a:schemeClr>
                </a:solidFill>
                <a:effectLst/>
                <a:latin typeface="Calibri" pitchFamily="34" charset="0"/>
              </a:rPr>
              <a:t> y </a:t>
            </a:r>
            <a:r>
              <a:rPr lang="en-US" sz="2800" b="1" dirty="0" err="1" smtClean="0">
                <a:solidFill>
                  <a:schemeClr val="bg2">
                    <a:lumMod val="10000"/>
                  </a:schemeClr>
                </a:solidFill>
                <a:effectLst/>
                <a:latin typeface="Calibri" pitchFamily="34" charset="0"/>
              </a:rPr>
              <a:t>Operadores</a:t>
            </a:r>
            <a:endParaRPr lang="en-US" sz="2800" b="1" dirty="0">
              <a:solidFill>
                <a:schemeClr val="bg2">
                  <a:lumMod val="10000"/>
                </a:schemeClr>
              </a:solidFill>
              <a:effectLst/>
              <a:latin typeface="Calibri" pitchFamily="34" charset="0"/>
            </a:endParaRPr>
          </a:p>
        </p:txBody>
      </p:sp>
      <p:sp>
        <p:nvSpPr>
          <p:cNvPr id="13" name="5-Point Star 12"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ubtitle 8"/>
          <p:cNvSpPr txBox="1">
            <a:spLocks/>
          </p:cNvSpPr>
          <p:nvPr/>
        </p:nvSpPr>
        <p:spPr bwMode="auto">
          <a:xfrm>
            <a:off x="337161" y="5257800"/>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Los </a:t>
            </a:r>
            <a:r>
              <a:rPr lang="en-US" sz="2000" b="1" dirty="0" err="1" smtClean="0">
                <a:latin typeface="Arial Narrow" pitchFamily="34" charset="0"/>
              </a:rPr>
              <a:t>operadores</a:t>
            </a:r>
            <a:r>
              <a:rPr lang="en-US" sz="2000" b="1" dirty="0" smtClean="0">
                <a:latin typeface="Arial Narrow" pitchFamily="34" charset="0"/>
              </a:rPr>
              <a:t> y </a:t>
            </a:r>
            <a:r>
              <a:rPr lang="en-US" sz="2000" b="1" dirty="0" err="1" smtClean="0">
                <a:latin typeface="Arial Narrow" pitchFamily="34" charset="0"/>
              </a:rPr>
              <a:t>trabajadores</a:t>
            </a:r>
            <a:r>
              <a:rPr lang="en-US" sz="2000" b="1" dirty="0" smtClean="0">
                <a:latin typeface="Arial Narrow" pitchFamily="34" charset="0"/>
              </a:rPr>
              <a:t> </a:t>
            </a:r>
            <a:r>
              <a:rPr lang="en-US" sz="2000" b="1" dirty="0" err="1" smtClean="0">
                <a:latin typeface="Arial Narrow" pitchFamily="34" charset="0"/>
              </a:rPr>
              <a:t>deben</a:t>
            </a:r>
            <a:r>
              <a:rPr lang="en-US" sz="2000" b="1" dirty="0" smtClean="0">
                <a:latin typeface="Arial Narrow" pitchFamily="34" charset="0"/>
              </a:rPr>
              <a:t> </a:t>
            </a:r>
            <a:r>
              <a:rPr lang="en-US" sz="2000" b="1" dirty="0" err="1" smtClean="0">
                <a:latin typeface="Arial Narrow" pitchFamily="34" charset="0"/>
              </a:rPr>
              <a:t>conocer</a:t>
            </a:r>
            <a:endParaRPr lang="en-US" sz="2000" b="1" dirty="0" smtClean="0">
              <a:latin typeface="Arial Narrow" pitchFamily="34" charset="0"/>
            </a:endParaRPr>
          </a:p>
          <a:p>
            <a:pPr>
              <a:lnSpc>
                <a:spcPts val="2200"/>
              </a:lnSpc>
              <a:buSzPct val="50000"/>
            </a:pPr>
            <a:r>
              <a:rPr lang="en-US" sz="2000" b="1" dirty="0">
                <a:latin typeface="Arial Narrow" pitchFamily="34" charset="0"/>
              </a:rPr>
              <a:t> </a:t>
            </a:r>
            <a:r>
              <a:rPr lang="en-US" sz="2000" b="1" dirty="0" smtClean="0">
                <a:latin typeface="Arial Narrow" pitchFamily="34" charset="0"/>
              </a:rPr>
              <a:t>    los </a:t>
            </a:r>
            <a:r>
              <a:rPr lang="en-US" sz="2000" b="1" dirty="0" err="1" smtClean="0">
                <a:latin typeface="Arial Narrow" pitchFamily="34" charset="0"/>
              </a:rPr>
              <a:t>puntos</a:t>
            </a:r>
            <a:r>
              <a:rPr lang="en-US" sz="2000" b="1" dirty="0" smtClean="0">
                <a:latin typeface="Arial Narrow" pitchFamily="34" charset="0"/>
              </a:rPr>
              <a:t> </a:t>
            </a:r>
            <a:r>
              <a:rPr lang="en-US" sz="2000" b="1" dirty="0" err="1" smtClean="0">
                <a:latin typeface="Arial Narrow" pitchFamily="34" charset="0"/>
              </a:rPr>
              <a:t>ciegos</a:t>
            </a:r>
            <a:r>
              <a:rPr lang="en-US" sz="2000" b="1" dirty="0" smtClean="0">
                <a:latin typeface="Arial Narrow" pitchFamily="34" charset="0"/>
              </a:rPr>
              <a:t> </a:t>
            </a:r>
            <a:r>
              <a:rPr lang="en-US" sz="2000" b="1" dirty="0" err="1" smtClean="0">
                <a:latin typeface="Arial Narrow" pitchFamily="34" charset="0"/>
              </a:rPr>
              <a:t>alrededor</a:t>
            </a:r>
            <a:r>
              <a:rPr lang="en-US" sz="2000" b="1" dirty="0" smtClean="0">
                <a:latin typeface="Arial Narrow" pitchFamily="34" charset="0"/>
              </a:rPr>
              <a:t> de los </a:t>
            </a:r>
            <a:r>
              <a:rPr lang="en-US" sz="2000" b="1" dirty="0" err="1" smtClean="0">
                <a:latin typeface="Arial Narrow" pitchFamily="34" charset="0"/>
              </a:rPr>
              <a:t>equipos</a:t>
            </a:r>
            <a:r>
              <a:rPr lang="en-US" sz="2000" b="1" dirty="0" smtClean="0">
                <a:latin typeface="Arial Narrow" pitchFamily="34" charset="0"/>
              </a:rPr>
              <a:t> en la </a:t>
            </a:r>
            <a:r>
              <a:rPr lang="en-US" sz="2000" b="1" dirty="0" err="1" smtClean="0">
                <a:latin typeface="Arial Narrow" pitchFamily="34" charset="0"/>
              </a:rPr>
              <a:t>obra</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19" name="Subtitle 8"/>
          <p:cNvSpPr txBox="1">
            <a:spLocks/>
          </p:cNvSpPr>
          <p:nvPr/>
        </p:nvSpPr>
        <p:spPr bwMode="auto">
          <a:xfrm>
            <a:off x="372074" y="3586223"/>
            <a:ext cx="3635155"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cs typeface="Arial" pitchFamily="34" charset="0"/>
              </a:rPr>
              <a:t>Organice</a:t>
            </a:r>
            <a:r>
              <a:rPr lang="en-US" sz="2000" b="1" dirty="0" smtClean="0">
                <a:latin typeface="Arial Narrow" pitchFamily="34" charset="0"/>
                <a:cs typeface="Arial" pitchFamily="34" charset="0"/>
              </a:rPr>
              <a:t> el </a:t>
            </a:r>
            <a:r>
              <a:rPr lang="en-US" sz="2000" b="1" dirty="0" err="1" smtClean="0">
                <a:latin typeface="Arial Narrow" pitchFamily="34" charset="0"/>
                <a:cs typeface="Arial" pitchFamily="34" charset="0"/>
              </a:rPr>
              <a:t>área</a:t>
            </a:r>
            <a:r>
              <a:rPr lang="en-US" sz="2000" b="1" dirty="0" smtClean="0">
                <a:latin typeface="Arial Narrow" pitchFamily="34" charset="0"/>
                <a:cs typeface="Arial" pitchFamily="34" charset="0"/>
              </a:rPr>
              <a:t> de </a:t>
            </a:r>
            <a:r>
              <a:rPr lang="en-US" sz="2000" b="1" dirty="0" err="1" smtClean="0">
                <a:latin typeface="Arial Narrow" pitchFamily="34" charset="0"/>
                <a:cs typeface="Arial" pitchFamily="34" charset="0"/>
              </a:rPr>
              <a:t>trabajo</a:t>
            </a:r>
            <a:r>
              <a:rPr lang="en-US" sz="2000" b="1" dirty="0" smtClean="0">
                <a:latin typeface="Arial Narrow" pitchFamily="34" charset="0"/>
                <a:cs typeface="Arial" pitchFamily="34" charset="0"/>
              </a:rPr>
              <a:t> para </a:t>
            </a: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minimizar</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retrocesos</a:t>
            </a:r>
            <a:endParaRPr lang="en-US" sz="2000" b="1" dirty="0" smtClean="0">
              <a:latin typeface="Arial Narrow" pitchFamily="34" charset="0"/>
              <a:cs typeface="Arial" pitchFamily="34" charset="0"/>
            </a:endParaRPr>
          </a:p>
          <a:p>
            <a:pPr>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pic>
        <p:nvPicPr>
          <p:cNvPr id="20" name="Picture 19" descr="ITCP01.png" title="Picture of an organized work area"/>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48200" y="2362200"/>
            <a:ext cx="4129817" cy="3352800"/>
          </a:xfrm>
          <a:prstGeom prst="rect">
            <a:avLst/>
          </a:prstGeom>
          <a:ln w="9525">
            <a:solidFill>
              <a:srgbClr val="333300"/>
            </a:solidFill>
          </a:ln>
          <a:effectLst>
            <a:outerShdw blurRad="50800" dist="76200" dir="2700000" algn="tl" rotWithShape="0">
              <a:prstClr val="black">
                <a:alpha val="40000"/>
              </a:prstClr>
            </a:outerShdw>
          </a:effectLst>
        </p:spPr>
      </p:pic>
      <p:pic>
        <p:nvPicPr>
          <p:cNvPr id="32" name="Picture 31" descr="Spotter.png" title="Picture truck operator in truck"/>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648200" y="2362200"/>
            <a:ext cx="4155488" cy="3366603"/>
          </a:xfrm>
          <a:prstGeom prst="rect">
            <a:avLst/>
          </a:prstGeom>
          <a:ln>
            <a:solidFill>
              <a:schemeClr val="tx1"/>
            </a:solidFill>
          </a:ln>
          <a:effectLst>
            <a:outerShdw blurRad="50800" dist="76200" dir="2700000" algn="tl" rotWithShape="0">
              <a:prstClr val="black">
                <a:alpha val="40000"/>
              </a:prstClr>
            </a:outerShdw>
          </a:effectLst>
        </p:spPr>
      </p:pic>
      <p:sp>
        <p:nvSpPr>
          <p:cNvPr id="37" name="Subtitle 8"/>
          <p:cNvSpPr txBox="1">
            <a:spLocks/>
          </p:cNvSpPr>
          <p:nvPr/>
        </p:nvSpPr>
        <p:spPr bwMode="auto">
          <a:xfrm>
            <a:off x="441741" y="6072345"/>
            <a:ext cx="7478712" cy="373596"/>
          </a:xfrm>
          <a:prstGeom prst="rect">
            <a:avLst/>
          </a:prstGeom>
          <a:noFill/>
          <a:ln w="9525">
            <a:noFill/>
            <a:miter lim="800000"/>
            <a:headEnd/>
            <a:tailEnd/>
          </a:ln>
        </p:spPr>
        <p:txBody>
          <a:bodyPr/>
          <a:lstStyle/>
          <a:p>
            <a:pPr marL="342900" indent="-342900">
              <a:spcBef>
                <a:spcPct val="20000"/>
              </a:spcBef>
            </a:pPr>
            <a:r>
              <a:rPr lang="en-US" b="1" dirty="0" err="1" smtClean="0">
                <a:solidFill>
                  <a:srgbClr val="002060"/>
                </a:solidFill>
                <a:latin typeface="Calibri" pitchFamily="34" charset="0"/>
              </a:rPr>
              <a:t>Anuncios</a:t>
            </a:r>
            <a:r>
              <a:rPr lang="en-US" b="1" dirty="0" smtClean="0">
                <a:solidFill>
                  <a:srgbClr val="002060"/>
                </a:solidFill>
                <a:latin typeface="Calibri" pitchFamily="34" charset="0"/>
              </a:rPr>
              <a:t> de </a:t>
            </a:r>
            <a:r>
              <a:rPr lang="en-US" b="1" dirty="0" err="1" smtClean="0">
                <a:solidFill>
                  <a:srgbClr val="002060"/>
                </a:solidFill>
                <a:latin typeface="Calibri" pitchFamily="34" charset="0"/>
              </a:rPr>
              <a:t>Puntos</a:t>
            </a:r>
            <a:r>
              <a:rPr lang="en-US" b="1" dirty="0" smtClean="0">
                <a:solidFill>
                  <a:srgbClr val="002060"/>
                </a:solidFill>
                <a:latin typeface="Calibri" pitchFamily="34" charset="0"/>
              </a:rPr>
              <a:t> </a:t>
            </a:r>
            <a:r>
              <a:rPr lang="en-US" b="1" dirty="0" err="1" smtClean="0">
                <a:solidFill>
                  <a:srgbClr val="002060"/>
                </a:solidFill>
                <a:latin typeface="Calibri" pitchFamily="34" charset="0"/>
              </a:rPr>
              <a:t>Ciegos</a:t>
            </a:r>
            <a:r>
              <a:rPr lang="en-US" b="1" dirty="0" smtClean="0">
                <a:solidFill>
                  <a:srgbClr val="002060"/>
                </a:solidFill>
                <a:latin typeface="Calibri" pitchFamily="34" charset="0"/>
              </a:rPr>
              <a:t> </a:t>
            </a:r>
            <a:r>
              <a:rPr lang="en-US" b="1" dirty="0" err="1" smtClean="0">
                <a:solidFill>
                  <a:srgbClr val="002060"/>
                </a:solidFill>
                <a:latin typeface="Calibri" pitchFamily="34" charset="0"/>
              </a:rPr>
              <a:t>disponibles</a:t>
            </a:r>
            <a:r>
              <a:rPr lang="en-US" b="1" dirty="0" smtClean="0">
                <a:solidFill>
                  <a:srgbClr val="002060"/>
                </a:solidFill>
                <a:latin typeface="Calibri" pitchFamily="34" charset="0"/>
              </a:rPr>
              <a:t> en ARTBA </a:t>
            </a:r>
            <a:r>
              <a:rPr lang="en-US" dirty="0" smtClean="0">
                <a:solidFill>
                  <a:srgbClr val="002060"/>
                </a:solidFill>
                <a:hlinkClick r:id="rId9"/>
              </a:rPr>
              <a:t>ckramer@artba.org</a:t>
            </a:r>
            <a:endParaRPr lang="en-US" b="1" dirty="0">
              <a:solidFill>
                <a:srgbClr val="002060"/>
              </a:solidFill>
              <a:effectLst/>
              <a:latin typeface="Calibri" pitchFamily="34" charset="0"/>
            </a:endParaRPr>
          </a:p>
        </p:txBody>
      </p:sp>
      <p:sp>
        <p:nvSpPr>
          <p:cNvPr id="15" name="Title 14" hidden="1"/>
          <p:cNvSpPr>
            <a:spLocks noGrp="1"/>
          </p:cNvSpPr>
          <p:nvPr>
            <p:ph type="title"/>
          </p:nvPr>
        </p:nvSpPr>
        <p:spPr>
          <a:xfrm>
            <a:off x="457200" y="-1295400"/>
            <a:ext cx="8229600" cy="1143000"/>
          </a:xfrm>
        </p:spPr>
        <p:txBody>
          <a:bodyPr>
            <a:normAutofit fontScale="90000"/>
          </a:bodyPr>
          <a:lstStyle/>
          <a:p>
            <a:r>
              <a:rPr lang="en-US" dirty="0" smtClean="0"/>
              <a:t>Safe practices for </a:t>
            </a:r>
            <a:r>
              <a:rPr lang="en-US" dirty="0" err="1" smtClean="0"/>
              <a:t>drvers</a:t>
            </a:r>
            <a:r>
              <a:rPr lang="en-US" dirty="0" smtClean="0"/>
              <a:t> and operators</a:t>
            </a:r>
            <a:endParaRPr lang="en-US" dirty="0"/>
          </a:p>
        </p:txBody>
      </p:sp>
      <p:sp>
        <p:nvSpPr>
          <p:cNvPr id="21" name="Slide Number Placeholder 4"/>
          <p:cNvSpPr>
            <a:spLocks noGrp="1"/>
          </p:cNvSpPr>
          <p:nvPr>
            <p:ph type="sldNum" sz="quarter" idx="12"/>
          </p:nvPr>
        </p:nvSpPr>
        <p:spPr/>
        <p:txBody>
          <a:bodyPr/>
          <a:lstStyle/>
          <a:p>
            <a:pPr>
              <a:defRPr/>
            </a:pPr>
            <a:fld id="{991630E5-D2C6-4D54-9913-55C6C92AA029}" type="slidenum">
              <a:rPr lang="en-US" smtClean="0"/>
              <a:pPr>
                <a:defRPr/>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childTnLst>
                                </p:cTn>
                              </p:par>
                              <p:par>
                                <p:cTn id="31" presetID="10" presetClass="exit" presetSubtype="0" fill="hold" nodeType="withEffect">
                                  <p:stCondLst>
                                    <p:cond delay="0"/>
                                  </p:stCondLst>
                                  <p:childTnLst>
                                    <p:animEffect transition="out" filter="fade">
                                      <p:cBhvr>
                                        <p:cTn id="32" dur="500"/>
                                        <p:tgtEl>
                                          <p:spTgt spid="31"/>
                                        </p:tgtEl>
                                      </p:cBhvr>
                                    </p:animEffect>
                                    <p:set>
                                      <p:cBhvr>
                                        <p:cTn id="33" dur="1" fill="hold">
                                          <p:stCondLst>
                                            <p:cond delay="499"/>
                                          </p:stCondLst>
                                        </p:cTn>
                                        <p:tgtEl>
                                          <p:spTgt spid="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childTnLst>
                                </p:cTn>
                              </p:par>
                              <p:par>
                                <p:cTn id="41" presetID="10" presetClass="exit" presetSubtype="0" fill="hold"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000"/>
                                        <p:tgtEl>
                                          <p:spTgt spid="33"/>
                                        </p:tgtEl>
                                      </p:cBhvr>
                                    </p:animEffect>
                                  </p:childTnLst>
                                </p:cTn>
                              </p:par>
                              <p:par>
                                <p:cTn id="51" presetID="10" presetClass="exit" presetSubtype="0" fill="hold" nodeType="withEffect">
                                  <p:stCondLst>
                                    <p:cond delay="0"/>
                                  </p:stCondLst>
                                  <p:childTnLst>
                                    <p:animEffect transition="out" filter="fade">
                                      <p:cBhvr>
                                        <p:cTn id="52" dur="500"/>
                                        <p:tgtEl>
                                          <p:spTgt spid="32"/>
                                        </p:tgtEl>
                                      </p:cBhvr>
                                    </p:animEffect>
                                    <p:set>
                                      <p:cBhvr>
                                        <p:cTn id="53" dur="1" fill="hold">
                                          <p:stCondLst>
                                            <p:cond delay="499"/>
                                          </p:stCondLst>
                                        </p:cTn>
                                        <p:tgtEl>
                                          <p:spTgt spid="32"/>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P spid="13" grpId="0" animBg="1"/>
      <p:bldP spid="14" grpId="0"/>
      <p:bldP spid="19"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004asphalt-machine.png" title="Picture of road paving equipmen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286000"/>
            <a:ext cx="2218967" cy="3401568"/>
          </a:xfrm>
          <a:prstGeom prst="rect">
            <a:avLst/>
          </a:prstGeom>
          <a:effectLst>
            <a:outerShdw blurRad="50800" dist="38100" dir="8100000" algn="tr" rotWithShape="0">
              <a:prstClr val="black">
                <a:alpha val="40000"/>
              </a:prstClr>
            </a:outerShdw>
          </a:effectLst>
        </p:spPr>
      </p:pic>
      <p:pic>
        <p:nvPicPr>
          <p:cNvPr id="24" name="Picture 23" descr="004truck.png" title="Picture of dump truck"/>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8800" y="2286000"/>
            <a:ext cx="3017397" cy="3398543"/>
          </a:xfrm>
          <a:prstGeom prst="rect">
            <a:avLst/>
          </a:prstGeom>
          <a:effectLst>
            <a:outerShdw blurRad="50800" dist="38100" dir="2700000" algn="tl" rotWithShape="0">
              <a:prstClr val="black">
                <a:alpha val="40000"/>
              </a:prstClr>
            </a:outerShdw>
          </a:effectLst>
        </p:spPr>
      </p:pic>
      <p:pic>
        <p:nvPicPr>
          <p:cNvPr id="22" name="Picture 3" title="Picture of operator walking behind truck befor backing up"/>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2286000"/>
            <a:ext cx="4146849" cy="3352799"/>
          </a:xfrm>
          <a:prstGeom prst="rect">
            <a:avLst/>
          </a:prstGeom>
          <a:ln w="12700">
            <a:solidFill>
              <a:schemeClr val="tx1"/>
            </a:solidFill>
          </a:ln>
          <a:effectLst>
            <a:outerShdw blurRad="292100" dist="139700" dir="2700000" algn="tl" rotWithShape="0">
              <a:srgbClr val="333333">
                <a:alpha val="65000"/>
              </a:srgbClr>
            </a:outerShdw>
          </a:effectLst>
        </p:spPr>
      </p:pic>
      <p:grpSp>
        <p:nvGrpSpPr>
          <p:cNvPr id="3" name="Group 2"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4"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5"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6"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7" name="Picture 6" descr="LOGO-ARTBA.png" title="Picture of ARTBA Protecting Workers on Foot preventing runovers and backovers in roadway construction Title"/>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8" name="Picture 7" descr="Logo_WZ_Safety.png" title="Picture of ARTBA Protecting Workers on Foot preventing runovers and backovers in roadway construction Titl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9" name="Subtitle 8"/>
          <p:cNvSpPr txBox="1">
            <a:spLocks/>
          </p:cNvSpPr>
          <p:nvPr/>
        </p:nvSpPr>
        <p:spPr bwMode="auto">
          <a:xfrm>
            <a:off x="517525" y="1981201"/>
            <a:ext cx="8061325" cy="381000"/>
          </a:xfrm>
          <a:prstGeom prst="rect">
            <a:avLst/>
          </a:prstGeom>
          <a:noFill/>
          <a:ln w="9525">
            <a:noFill/>
            <a:miter lim="800000"/>
            <a:headEnd/>
            <a:tailEnd/>
          </a:ln>
          <a:effectLst>
            <a:glow rad="63500">
              <a:schemeClr val="accent2">
                <a:satMod val="175000"/>
                <a:alpha val="40000"/>
              </a:schemeClr>
            </a:glow>
          </a:effectLst>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spc="100" dirty="0" err="1" smtClean="0">
                <a:solidFill>
                  <a:srgbClr val="C00000"/>
                </a:solidFill>
                <a:latin typeface="Arial Narrow" pitchFamily="34" charset="0"/>
              </a:rPr>
              <a:t>Retroceso</a:t>
            </a:r>
            <a:r>
              <a:rPr lang="en-US" sz="2200" b="1" u="sng" spc="100" dirty="0" smtClean="0">
                <a:solidFill>
                  <a:srgbClr val="C00000"/>
                </a:solidFill>
                <a:latin typeface="Arial Narrow" pitchFamily="34" charset="0"/>
              </a:rPr>
              <a:t> </a:t>
            </a:r>
            <a:r>
              <a:rPr lang="en-US" sz="2200" b="1" u="sng" spc="100" dirty="0" err="1" smtClean="0">
                <a:solidFill>
                  <a:srgbClr val="C00000"/>
                </a:solidFill>
                <a:latin typeface="Arial Narrow" pitchFamily="34" charset="0"/>
              </a:rPr>
              <a:t>Seguro</a:t>
            </a:r>
            <a:endParaRPr lang="en-US" sz="2200" b="1" u="sng" spc="100" dirty="0" smtClean="0">
              <a:solidFill>
                <a:srgbClr val="C00000"/>
              </a:solidFill>
              <a:effectLst/>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sp>
        <p:nvSpPr>
          <p:cNvPr id="12" name="5-Point Star 11"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8"/>
          <p:cNvSpPr txBox="1">
            <a:spLocks/>
          </p:cNvSpPr>
          <p:nvPr/>
        </p:nvSpPr>
        <p:spPr bwMode="auto">
          <a:xfrm>
            <a:off x="555538" y="3096896"/>
            <a:ext cx="3635155" cy="560387"/>
          </a:xfrm>
          <a:prstGeom prst="rect">
            <a:avLst/>
          </a:prstGeom>
          <a:noFill/>
          <a:ln w="9525">
            <a:noFill/>
            <a:miter lim="800000"/>
            <a:headEnd/>
            <a:tailEnd/>
          </a:ln>
        </p:spPr>
        <p:txBody>
          <a:bodyPr/>
          <a:lstStyle/>
          <a:p>
            <a:pPr marL="0" lvl="1">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cs typeface="Arial" pitchFamily="34" charset="0"/>
              </a:rPr>
              <a:t>Camine</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alrededor</a:t>
            </a:r>
            <a:r>
              <a:rPr lang="en-US" sz="2000" b="1" dirty="0" smtClean="0">
                <a:latin typeface="Arial Narrow" pitchFamily="34" charset="0"/>
                <a:cs typeface="Arial" pitchFamily="34" charset="0"/>
              </a:rPr>
              <a:t> del </a:t>
            </a:r>
            <a:r>
              <a:rPr lang="en-US" sz="2000" b="1" dirty="0" err="1" smtClean="0">
                <a:latin typeface="Arial Narrow" pitchFamily="34" charset="0"/>
                <a:cs typeface="Arial" pitchFamily="34" charset="0"/>
              </a:rPr>
              <a:t>vehículo</a:t>
            </a:r>
            <a:endParaRPr lang="en-US" sz="2000" b="1" dirty="0" smtClean="0">
              <a:latin typeface="Arial Narrow" pitchFamily="34" charset="0"/>
              <a:cs typeface="Arial" pitchFamily="34" charset="0"/>
            </a:endParaRPr>
          </a:p>
          <a:p>
            <a:pPr marL="0" lvl="1">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para </a:t>
            </a:r>
            <a:r>
              <a:rPr lang="en-US" sz="2000" b="1" dirty="0" err="1" smtClean="0">
                <a:latin typeface="Arial Narrow" pitchFamily="34" charset="0"/>
                <a:cs typeface="Arial" pitchFamily="34" charset="0"/>
              </a:rPr>
              <a:t>evitar</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peligros</a:t>
            </a:r>
            <a:r>
              <a:rPr lang="en-US" sz="2000" b="1" dirty="0" smtClean="0">
                <a:latin typeface="Arial Narrow" pitchFamily="34" charset="0"/>
                <a:cs typeface="Arial" pitchFamily="34" charset="0"/>
              </a:rPr>
              <a:t> – </a:t>
            </a:r>
            <a:r>
              <a:rPr lang="en-US" sz="2000" b="1" dirty="0" err="1" smtClean="0">
                <a:latin typeface="Arial Narrow" pitchFamily="34" charset="0"/>
                <a:cs typeface="Arial" pitchFamily="34" charset="0"/>
              </a:rPr>
              <a:t>si</a:t>
            </a:r>
            <a:r>
              <a:rPr lang="en-US" sz="2000" b="1" dirty="0" smtClean="0">
                <a:latin typeface="Arial Narrow" pitchFamily="34" charset="0"/>
                <a:cs typeface="Arial" pitchFamily="34" charset="0"/>
              </a:rPr>
              <a:t> no hay </a:t>
            </a:r>
          </a:p>
          <a:p>
            <a:pPr marL="0" lvl="1">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señalador</a:t>
            </a:r>
            <a:endParaRPr lang="en-US" sz="2000" b="1" dirty="0" smtClean="0">
              <a:latin typeface="Arial Narrow" pitchFamily="34" charset="0"/>
              <a:cs typeface="Arial" pitchFamily="34" charset="0"/>
            </a:endParaRPr>
          </a:p>
          <a:p>
            <a:pPr marL="0" lvl="1">
              <a:lnSpc>
                <a:spcPts val="2200"/>
              </a:lnSpc>
              <a:buSzPct val="50000"/>
              <a:buFont typeface="Wingdings" pitchFamily="2" charset="2"/>
              <a:buChar char="ü"/>
            </a:pPr>
            <a:endParaRPr lang="en-US" sz="2000" b="1" dirty="0" smtClean="0">
              <a:latin typeface="Arial Narrow" pitchFamily="34" charset="0"/>
              <a:cs typeface="Arial" pitchFamily="34" charset="0"/>
            </a:endParaRPr>
          </a:p>
          <a:p>
            <a:pPr marL="0" lvl="1">
              <a:lnSpc>
                <a:spcPts val="2200"/>
              </a:lnSpc>
              <a:buSzPct val="50000"/>
              <a:buFont typeface="Wingdings" pitchFamily="2" charset="2"/>
              <a:buChar char="ü"/>
            </a:pPr>
            <a:endParaRPr lang="en-US" sz="2000" b="1" dirty="0" smtClean="0">
              <a:latin typeface="Arial Narrow" pitchFamily="34" charset="0"/>
              <a:cs typeface="Arial" pitchFamily="34" charset="0"/>
            </a:endParaRPr>
          </a:p>
          <a:p>
            <a:pPr>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pic>
        <p:nvPicPr>
          <p:cNvPr id="15" name="Picture 14" descr="Spotter.png" title="Picture of a spotter and a dump truck"/>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95800" y="2286000"/>
            <a:ext cx="4243964" cy="3505200"/>
          </a:xfrm>
          <a:prstGeom prst="rect">
            <a:avLst/>
          </a:prstGeom>
          <a:ln>
            <a:solidFill>
              <a:schemeClr val="tx1"/>
            </a:solidFill>
          </a:ln>
          <a:effectLst>
            <a:outerShdw blurRad="50800" dist="76200" dir="2700000" algn="tl" rotWithShape="0">
              <a:prstClr val="black">
                <a:alpha val="40000"/>
              </a:prstClr>
            </a:outerShdw>
          </a:effectLst>
        </p:spPr>
      </p:pic>
      <p:sp>
        <p:nvSpPr>
          <p:cNvPr id="16" name="Subtitle 8"/>
          <p:cNvSpPr txBox="1">
            <a:spLocks/>
          </p:cNvSpPr>
          <p:nvPr/>
        </p:nvSpPr>
        <p:spPr bwMode="auto">
          <a:xfrm>
            <a:off x="563465" y="2438400"/>
            <a:ext cx="4016155" cy="560387"/>
          </a:xfrm>
          <a:prstGeom prst="rect">
            <a:avLst/>
          </a:prstGeom>
          <a:noFill/>
          <a:ln w="9525">
            <a:noFill/>
            <a:miter lim="800000"/>
            <a:headEnd/>
            <a:tailEnd/>
          </a:ln>
        </p:spPr>
        <p:txBody>
          <a:bodyPr/>
          <a:lstStyle/>
          <a:p>
            <a:pPr marL="0" lvl="1">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Evite </a:t>
            </a:r>
            <a:r>
              <a:rPr lang="en-US" sz="2000" b="1" dirty="0" err="1" smtClean="0">
                <a:latin typeface="Arial Narrow" pitchFamily="34" charset="0"/>
                <a:cs typeface="Arial" pitchFamily="34" charset="0"/>
              </a:rPr>
              <a:t>retroceder</a:t>
            </a:r>
            <a:r>
              <a:rPr lang="en-US" sz="2000" b="1" dirty="0" smtClean="0">
                <a:latin typeface="Arial Narrow" pitchFamily="34" charset="0"/>
                <a:cs typeface="Arial" pitchFamily="34" charset="0"/>
              </a:rPr>
              <a:t> a </a:t>
            </a:r>
            <a:r>
              <a:rPr lang="en-US" sz="2000" b="1" dirty="0" err="1" smtClean="0">
                <a:latin typeface="Arial Narrow" pitchFamily="34" charset="0"/>
                <a:cs typeface="Arial" pitchFamily="34" charset="0"/>
              </a:rPr>
              <a:t>menos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que</a:t>
            </a:r>
            <a:r>
              <a:rPr lang="en-US" sz="2000" b="1" dirty="0" smtClean="0">
                <a:latin typeface="Arial Narrow" pitchFamily="34" charset="0"/>
                <a:cs typeface="Arial" pitchFamily="34" charset="0"/>
              </a:rPr>
              <a:t> sea</a:t>
            </a:r>
          </a:p>
          <a:p>
            <a:pPr marL="0" lvl="1">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inevitable</a:t>
            </a:r>
          </a:p>
          <a:p>
            <a:pPr marL="0" lvl="1">
              <a:lnSpc>
                <a:spcPts val="2200"/>
              </a:lnSpc>
              <a:buSzPct val="50000"/>
              <a:buFont typeface="Wingdings" pitchFamily="2" charset="2"/>
              <a:buChar char="ü"/>
            </a:pPr>
            <a:endParaRPr lang="en-US" sz="2000" b="1" dirty="0" smtClean="0">
              <a:latin typeface="Arial Narrow" pitchFamily="34" charset="0"/>
              <a:cs typeface="Arial" pitchFamily="34" charset="0"/>
            </a:endParaRPr>
          </a:p>
          <a:p>
            <a:pPr marL="0" lvl="1">
              <a:lnSpc>
                <a:spcPts val="2200"/>
              </a:lnSpc>
              <a:buSzPct val="50000"/>
              <a:buFont typeface="Wingdings" pitchFamily="2" charset="2"/>
              <a:buChar char="ü"/>
            </a:pPr>
            <a:endParaRPr lang="en-US" sz="2400" b="1" dirty="0">
              <a:solidFill>
                <a:srgbClr val="C00000"/>
              </a:solidFill>
              <a:latin typeface="Arial Narrow" pitchFamily="34" charset="0"/>
            </a:endParaRPr>
          </a:p>
        </p:txBody>
      </p:sp>
      <p:sp>
        <p:nvSpPr>
          <p:cNvPr id="18" name="Subtitle 8"/>
          <p:cNvSpPr txBox="1">
            <a:spLocks/>
          </p:cNvSpPr>
          <p:nvPr/>
        </p:nvSpPr>
        <p:spPr bwMode="auto">
          <a:xfrm>
            <a:off x="557954" y="4693602"/>
            <a:ext cx="4021666" cy="560387"/>
          </a:xfrm>
          <a:prstGeom prst="rect">
            <a:avLst/>
          </a:prstGeom>
          <a:noFill/>
          <a:ln w="9525">
            <a:noFill/>
            <a:miter lim="800000"/>
            <a:headEnd/>
            <a:tailEnd/>
          </a:ln>
        </p:spPr>
        <p:txBody>
          <a:bodyPr/>
          <a:lstStyle/>
          <a:p>
            <a:pPr marL="0" lvl="1">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Use </a:t>
            </a:r>
            <a:r>
              <a:rPr lang="en-US" sz="2000" b="1" dirty="0" err="1" smtClean="0">
                <a:latin typeface="Arial Narrow" pitchFamily="34" charset="0"/>
                <a:cs typeface="Arial" pitchFamily="34" charset="0"/>
              </a:rPr>
              <a:t>señaladores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cuando</a:t>
            </a:r>
            <a:r>
              <a:rPr lang="en-US" sz="2000" b="1" dirty="0" smtClean="0">
                <a:latin typeface="Arial Narrow" pitchFamily="34" charset="0"/>
                <a:cs typeface="Arial" pitchFamily="34" charset="0"/>
              </a:rPr>
              <a:t> sea</a:t>
            </a:r>
          </a:p>
          <a:p>
            <a:pPr marL="0" lvl="1">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posible</a:t>
            </a:r>
            <a:endParaRPr lang="en-US" sz="2000" b="1" dirty="0" smtClean="0">
              <a:latin typeface="Arial Narrow" pitchFamily="34" charset="0"/>
              <a:cs typeface="Arial" pitchFamily="34" charset="0"/>
            </a:endParaRPr>
          </a:p>
          <a:p>
            <a:pPr marL="0" lvl="1">
              <a:lnSpc>
                <a:spcPts val="2200"/>
              </a:lnSpc>
              <a:buSzPct val="50000"/>
              <a:buFont typeface="Wingdings" pitchFamily="2" charset="2"/>
              <a:buChar char="ü"/>
            </a:pPr>
            <a:endParaRPr lang="en-US" sz="2000" b="1" dirty="0" smtClean="0">
              <a:latin typeface="Arial Narrow" pitchFamily="34" charset="0"/>
              <a:cs typeface="Arial" pitchFamily="34" charset="0"/>
            </a:endParaRPr>
          </a:p>
          <a:p>
            <a:pPr marL="0" lvl="1">
              <a:lnSpc>
                <a:spcPts val="2200"/>
              </a:lnSpc>
              <a:buSzPct val="50000"/>
              <a:buFont typeface="Wingdings" pitchFamily="2" charset="2"/>
              <a:buChar char="ü"/>
            </a:pPr>
            <a:endParaRPr lang="en-US" sz="2000" b="1" dirty="0" smtClean="0">
              <a:latin typeface="Arial Narrow" pitchFamily="34" charset="0"/>
              <a:cs typeface="Arial" pitchFamily="34" charset="0"/>
            </a:endParaRPr>
          </a:p>
          <a:p>
            <a:pPr marL="0" lvl="1">
              <a:lnSpc>
                <a:spcPts val="2200"/>
              </a:lnSpc>
              <a:buSzPct val="50000"/>
              <a:buFont typeface="Wingdings" pitchFamily="2" charset="2"/>
              <a:buChar char="ü"/>
            </a:pPr>
            <a:endParaRPr lang="en-US" sz="2000" b="1" dirty="0" smtClean="0">
              <a:latin typeface="Arial Narrow" pitchFamily="34" charset="0"/>
              <a:cs typeface="Arial" pitchFamily="34" charset="0"/>
            </a:endParaRPr>
          </a:p>
          <a:p>
            <a:pPr>
              <a:lnSpc>
                <a:spcPts val="2200"/>
              </a:lnSpc>
              <a:buSzPct val="50000"/>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grpSp>
        <p:nvGrpSpPr>
          <p:cNvPr id="19" name="Group 18" title="Picture of a blind spot chart and tractor"/>
          <p:cNvGrpSpPr/>
          <p:nvPr/>
        </p:nvGrpSpPr>
        <p:grpSpPr>
          <a:xfrm>
            <a:off x="3752403" y="2057400"/>
            <a:ext cx="4394941" cy="4260406"/>
            <a:chOff x="3752403" y="2057400"/>
            <a:chExt cx="4394941" cy="4260406"/>
          </a:xfrm>
        </p:grpSpPr>
        <p:pic>
          <p:nvPicPr>
            <p:cNvPr id="20" name="Picture 19" descr="BlindSpotSterling9511NIOSH.png" title="Picture of blind spot chart"/>
            <p:cNvPicPr>
              <a:picLocks noChangeAspect="1"/>
            </p:cNvPicPr>
            <p:nvPr/>
          </p:nvPicPr>
          <p:blipFill>
            <a:blip r:embed="rId9" cstate="print"/>
            <a:stretch>
              <a:fillRect/>
            </a:stretch>
          </p:blipFill>
          <p:spPr>
            <a:xfrm>
              <a:off x="4730455" y="2057400"/>
              <a:ext cx="3416889" cy="3917900"/>
            </a:xfrm>
            <a:prstGeom prst="rect">
              <a:avLst/>
            </a:prstGeom>
            <a:ln w="12700">
              <a:solidFill>
                <a:schemeClr val="tx1"/>
              </a:solidFill>
            </a:ln>
            <a:effectLst>
              <a:outerShdw blurRad="50800" dist="76200" dir="2700000" algn="tl" rotWithShape="0">
                <a:prstClr val="black">
                  <a:alpha val="40000"/>
                </a:prstClr>
              </a:outerShdw>
            </a:effectLst>
          </p:spPr>
        </p:pic>
        <p:pic>
          <p:nvPicPr>
            <p:cNvPr id="21" name="Picture 20" descr="Sterling-display-asset.png" title="Picture of a tracto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52403" y="4953000"/>
              <a:ext cx="1602162" cy="1364806"/>
            </a:xfrm>
            <a:prstGeom prst="rect">
              <a:avLst/>
            </a:prstGeom>
            <a:ln w="12700">
              <a:solidFill>
                <a:schemeClr val="tx1"/>
              </a:solidFill>
            </a:ln>
            <a:effectLst>
              <a:outerShdw blurRad="50800" dist="76200" dir="2700000" algn="tl" rotWithShape="0">
                <a:prstClr val="black">
                  <a:alpha val="40000"/>
                </a:prstClr>
              </a:outerShdw>
            </a:effectLst>
          </p:spPr>
        </p:pic>
      </p:grpSp>
      <p:sp>
        <p:nvSpPr>
          <p:cNvPr id="17" name="Subtitle 8"/>
          <p:cNvSpPr txBox="1">
            <a:spLocks/>
          </p:cNvSpPr>
          <p:nvPr/>
        </p:nvSpPr>
        <p:spPr bwMode="auto">
          <a:xfrm>
            <a:off x="531818" y="4019854"/>
            <a:ext cx="4021666" cy="560387"/>
          </a:xfrm>
          <a:prstGeom prst="rect">
            <a:avLst/>
          </a:prstGeom>
          <a:noFill/>
          <a:ln w="9525">
            <a:noFill/>
            <a:miter lim="800000"/>
            <a:headEnd/>
            <a:tailEnd/>
          </a:ln>
        </p:spPr>
        <p:txBody>
          <a:bodyPr/>
          <a:lstStyle/>
          <a:p>
            <a:pPr marL="0" lvl="1">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Sea </a:t>
            </a:r>
            <a:r>
              <a:rPr lang="en-US" sz="2000" b="1" dirty="0" err="1" smtClean="0">
                <a:latin typeface="Arial Narrow" pitchFamily="34" charset="0"/>
                <a:cs typeface="Arial" pitchFamily="34" charset="0"/>
              </a:rPr>
              <a:t>consciente</a:t>
            </a:r>
            <a:r>
              <a:rPr lang="en-US" sz="2000" b="1" dirty="0" smtClean="0">
                <a:latin typeface="Arial Narrow" pitchFamily="34" charset="0"/>
                <a:cs typeface="Arial" pitchFamily="34" charset="0"/>
              </a:rPr>
              <a:t> de los </a:t>
            </a:r>
            <a:r>
              <a:rPr lang="en-US" sz="2000" b="1" dirty="0" err="1" smtClean="0">
                <a:latin typeface="Arial Narrow" pitchFamily="34" charset="0"/>
                <a:cs typeface="Arial" pitchFamily="34" charset="0"/>
              </a:rPr>
              <a:t>puntos</a:t>
            </a:r>
            <a:endParaRPr lang="en-US" sz="2000" b="1" dirty="0" smtClean="0">
              <a:latin typeface="Arial Narrow" pitchFamily="34" charset="0"/>
              <a:cs typeface="Arial" pitchFamily="34" charset="0"/>
            </a:endParaRPr>
          </a:p>
          <a:p>
            <a:pPr marL="0" lvl="1">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ciegos</a:t>
            </a:r>
            <a:endParaRPr lang="en-US" sz="2000" b="1" dirty="0" smtClean="0">
              <a:latin typeface="Arial Narrow" pitchFamily="34" charset="0"/>
              <a:cs typeface="Arial" pitchFamily="34" charset="0"/>
            </a:endParaRPr>
          </a:p>
          <a:p>
            <a:pPr marL="0" lvl="1">
              <a:lnSpc>
                <a:spcPts val="2200"/>
              </a:lnSpc>
              <a:buSzPct val="50000"/>
              <a:buFont typeface="Wingdings" pitchFamily="2" charset="2"/>
              <a:buChar char="ü"/>
            </a:pPr>
            <a:endParaRPr lang="en-US" sz="2000" b="1" dirty="0" smtClean="0">
              <a:latin typeface="Arial Narrow" pitchFamily="34" charset="0"/>
              <a:cs typeface="Arial" pitchFamily="34" charset="0"/>
            </a:endParaRPr>
          </a:p>
          <a:p>
            <a:pPr>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2" name="Title 1"/>
          <p:cNvSpPr>
            <a:spLocks noGrp="1"/>
          </p:cNvSpPr>
          <p:nvPr>
            <p:ph type="title"/>
          </p:nvPr>
        </p:nvSpPr>
        <p:spPr>
          <a:xfrm>
            <a:off x="409214" y="1295400"/>
            <a:ext cx="8229600" cy="520962"/>
          </a:xfrm>
        </p:spPr>
        <p:txBody>
          <a:bodyPr>
            <a:normAutofit/>
          </a:bodyPr>
          <a:lstStyle/>
          <a:p>
            <a:pPr marL="342900" lvl="0" indent="-342900" algn="l">
              <a:spcBef>
                <a:spcPct val="20000"/>
              </a:spcBef>
            </a:pPr>
            <a:r>
              <a:rPr lang="en-US" sz="2800" b="1" dirty="0" err="1">
                <a:solidFill>
                  <a:prstClr val="black"/>
                </a:solidFill>
                <a:latin typeface="Calibri" pitchFamily="34" charset="0"/>
                <a:ea typeface="+mn-ea"/>
                <a:cs typeface="+mn-cs"/>
              </a:rPr>
              <a:t>Prácticas</a:t>
            </a:r>
            <a:r>
              <a:rPr lang="en-US" sz="2800" b="1" dirty="0">
                <a:solidFill>
                  <a:prstClr val="black"/>
                </a:solidFill>
                <a:latin typeface="Calibri" pitchFamily="34" charset="0"/>
                <a:ea typeface="+mn-ea"/>
                <a:cs typeface="+mn-cs"/>
              </a:rPr>
              <a:t> </a:t>
            </a:r>
            <a:r>
              <a:rPr lang="en-US" sz="2800" b="1" dirty="0" err="1">
                <a:solidFill>
                  <a:prstClr val="black"/>
                </a:solidFill>
                <a:latin typeface="Calibri" pitchFamily="34" charset="0"/>
                <a:ea typeface="+mn-ea"/>
                <a:cs typeface="+mn-cs"/>
              </a:rPr>
              <a:t>Seguras</a:t>
            </a:r>
            <a:r>
              <a:rPr lang="en-US" sz="2800" b="1" dirty="0">
                <a:solidFill>
                  <a:prstClr val="black"/>
                </a:solidFill>
                <a:latin typeface="Calibri" pitchFamily="34" charset="0"/>
                <a:ea typeface="+mn-ea"/>
                <a:cs typeface="+mn-cs"/>
              </a:rPr>
              <a:t> para Trabajadores a </a:t>
            </a:r>
            <a:r>
              <a:rPr lang="en-US" sz="2800" b="1" dirty="0" smtClean="0">
                <a:solidFill>
                  <a:prstClr val="black"/>
                </a:solidFill>
                <a:latin typeface="Calibri" pitchFamily="34" charset="0"/>
                <a:ea typeface="+mn-ea"/>
                <a:cs typeface="+mn-cs"/>
              </a:rPr>
              <a:t>Pie   </a:t>
            </a:r>
            <a:endParaRPr lang="en-US" dirty="0"/>
          </a:p>
        </p:txBody>
      </p:sp>
      <p:sp>
        <p:nvSpPr>
          <p:cNvPr id="25" name="Slide Number Placeholder 4"/>
          <p:cNvSpPr>
            <a:spLocks noGrp="1"/>
          </p:cNvSpPr>
          <p:nvPr>
            <p:ph type="sldNum" sz="quarter" idx="12"/>
          </p:nvPr>
        </p:nvSpPr>
        <p:spPr/>
        <p:txBody>
          <a:bodyPr/>
          <a:lstStyle/>
          <a:p>
            <a:pPr>
              <a:defRPr/>
            </a:pPr>
            <a:fld id="{991630E5-D2C6-4D54-9913-55C6C92AA029}" type="slidenum">
              <a:rPr lang="en-US" smtClean="0"/>
              <a:pPr>
                <a:defRPr/>
              </a:pPr>
              <a:t>14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2" presetClass="entr" presetSubtype="2"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2000" fill="hold"/>
                                        <p:tgtEl>
                                          <p:spTgt spid="24"/>
                                        </p:tgtEl>
                                        <p:attrNameLst>
                                          <p:attrName>ppt_x</p:attrName>
                                        </p:attrNameLst>
                                      </p:cBhvr>
                                      <p:tavLst>
                                        <p:tav tm="0">
                                          <p:val>
                                            <p:strVal val="1+#ppt_w/2"/>
                                          </p:val>
                                        </p:tav>
                                        <p:tav tm="100000">
                                          <p:val>
                                            <p:strVal val="#ppt_x"/>
                                          </p:val>
                                        </p:tav>
                                      </p:tavLst>
                                    </p:anim>
                                    <p:anim calcmode="lin" valueType="num">
                                      <p:cBhvr additive="base">
                                        <p:cTn id="22" dur="2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25" presetClass="entr" presetSubtype="0" fill="hold" nodeType="withEffect">
                                  <p:stCondLst>
                                    <p:cond delay="0"/>
                                  </p:stCondLst>
                                  <p:iterate type="lt">
                                    <p:tmPct val="0"/>
                                  </p:iterate>
                                  <p:childTnLst>
                                    <p:set>
                                      <p:cBhvr>
                                        <p:cTn id="28" dur="1" fill="hold">
                                          <p:stCondLst>
                                            <p:cond delay="0"/>
                                          </p:stCondLst>
                                        </p:cTn>
                                        <p:tgtEl>
                                          <p:spTgt spid="22"/>
                                        </p:tgtEl>
                                        <p:attrNameLst>
                                          <p:attrName>style.visibility</p:attrName>
                                        </p:attrNameLst>
                                      </p:cBhvr>
                                      <p:to>
                                        <p:strVal val="visible"/>
                                      </p:to>
                                    </p:set>
                                    <p:anim calcmode="lin" valueType="num">
                                      <p:cBhvr>
                                        <p:cTn id="29"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32" dur="1000" fill="hold"/>
                                        <p:tgtEl>
                                          <p:spTgt spid="2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2"/>
                                        </p:tgtEl>
                                      </p:cBhvr>
                                    </p:animEffect>
                                  </p:childTnLst>
                                </p:cTn>
                              </p:par>
                              <p:par>
                                <p:cTn id="37" presetID="10" presetClass="exit" presetSubtype="0" fill="hold" nodeType="withEffect">
                                  <p:stCondLst>
                                    <p:cond delay="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childTnLst>
                                </p:cTn>
                              </p:par>
                              <p:par>
                                <p:cTn id="50" presetID="10" presetClass="exit" presetSubtype="0" fill="hold" nodeType="withEffect">
                                  <p:stCondLst>
                                    <p:cond delay="0"/>
                                  </p:stCondLst>
                                  <p:iterate type="lt">
                                    <p:tmPct val="0"/>
                                  </p:iterate>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childTnLst>
                                </p:cTn>
                              </p:par>
                              <p:par>
                                <p:cTn id="60" presetID="10" presetClass="exit" presetSubtype="0" fill="hold" nodeType="withEffect">
                                  <p:stCondLst>
                                    <p:cond delay="0"/>
                                  </p:stCondLst>
                                  <p:childTnLst>
                                    <p:animEffect transition="out" filter="fade">
                                      <p:cBhvr>
                                        <p:cTn id="61" dur="1000"/>
                                        <p:tgtEl>
                                          <p:spTgt spid="19"/>
                                        </p:tgtEl>
                                      </p:cBhvr>
                                    </p:animEffect>
                                    <p:set>
                                      <p:cBhvr>
                                        <p:cTn id="62" dur="1" fill="hold">
                                          <p:stCondLst>
                                            <p:cond delay="999"/>
                                          </p:stCondLst>
                                        </p:cTn>
                                        <p:tgtEl>
                                          <p:spTgt spid="19"/>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p:bldP spid="16" grpId="0"/>
      <p:bldP spid="18"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title="Picture of operator in road work truc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14800" y="2362200"/>
            <a:ext cx="4648200" cy="3581400"/>
          </a:xfrm>
          <a:prstGeom prst="rect">
            <a:avLst/>
          </a:prstGeom>
          <a:ln w="12700">
            <a:solidFill>
              <a:schemeClr val="tx1"/>
            </a:solidFill>
          </a:ln>
          <a:effectLst>
            <a:outerShdw blurRad="292100" dist="139700" dir="2700000" algn="tl" rotWithShape="0">
              <a:srgbClr val="333333">
                <a:alpha val="65000"/>
              </a:srgbClr>
            </a:outerShdw>
          </a:effectLst>
        </p:spPr>
      </p:pic>
      <p:pic>
        <p:nvPicPr>
          <p:cNvPr id="22" name="Picture 21" descr="Trucks_DSC_0160.png" title="Picture of on foot worker communicating with dump truck operator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2382" y="2362200"/>
            <a:ext cx="4150618" cy="3678790"/>
          </a:xfrm>
          <a:prstGeom prst="rect">
            <a:avLst/>
          </a:prstGeom>
          <a:ln>
            <a:solidFill>
              <a:schemeClr val="tx1"/>
            </a:solidFill>
          </a:ln>
          <a:effectLst>
            <a:outerShdw blurRad="50800" dist="76200" dir="2700000" algn="tl" rotWithShape="0">
              <a:prstClr val="black">
                <a:alpha val="40000"/>
              </a:prstClr>
            </a:outerShdw>
          </a:effectLst>
        </p:spPr>
      </p:pic>
      <p:pic>
        <p:nvPicPr>
          <p:cNvPr id="23" name="Picture 22" descr="access egress photo.jpg" title="Picture of ITC area"/>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91000" y="2362200"/>
            <a:ext cx="4572000" cy="3432048"/>
          </a:xfrm>
          <a:prstGeom prst="rect">
            <a:avLst/>
          </a:prstGeom>
          <a:ln>
            <a:solidFill>
              <a:schemeClr val="tx1"/>
            </a:solidFill>
          </a:ln>
          <a:effectLst>
            <a:outerShdw blurRad="50800" dist="76200" dir="2700000" algn="tl" rotWithShape="0">
              <a:prstClr val="black">
                <a:alpha val="40000"/>
              </a:prstClr>
            </a:outerShdw>
          </a:effectLst>
        </p:spPr>
      </p:pic>
      <p:sp>
        <p:nvSpPr>
          <p:cNvPr id="4" name="Subtitle 8"/>
          <p:cNvSpPr txBox="1">
            <a:spLocks/>
          </p:cNvSpPr>
          <p:nvPr/>
        </p:nvSpPr>
        <p:spPr bwMode="auto">
          <a:xfrm>
            <a:off x="457200" y="2362200"/>
            <a:ext cx="3635155"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Sea </a:t>
            </a:r>
            <a:r>
              <a:rPr lang="en-US" sz="2000" b="1" dirty="0" err="1" smtClean="0">
                <a:latin typeface="Arial Narrow" pitchFamily="34" charset="0"/>
                <a:cs typeface="Arial" pitchFamily="34" charset="0"/>
              </a:rPr>
              <a:t>consciente</a:t>
            </a:r>
            <a:r>
              <a:rPr lang="en-US" sz="2000" b="1" dirty="0" smtClean="0">
                <a:latin typeface="Arial Narrow" pitchFamily="34" charset="0"/>
                <a:cs typeface="Arial" pitchFamily="34" charset="0"/>
              </a:rPr>
              <a:t> de </a:t>
            </a:r>
            <a:r>
              <a:rPr lang="en-US" sz="2000" b="1" dirty="0" err="1" smtClean="0">
                <a:latin typeface="Arial Narrow" pitchFamily="34" charset="0"/>
                <a:cs typeface="Arial" pitchFamily="34" charset="0"/>
              </a:rPr>
              <a:t>objetos</a:t>
            </a:r>
            <a:r>
              <a:rPr lang="en-US" sz="2000" b="1" dirty="0" smtClean="0">
                <a:latin typeface="Arial Narrow" pitchFamily="34" charset="0"/>
                <a:cs typeface="Arial" pitchFamily="34" charset="0"/>
              </a:rPr>
              <a:t> a</a:t>
            </a:r>
          </a:p>
          <a:p>
            <a:pPr>
              <a:lnSpc>
                <a:spcPts val="2200"/>
              </a:lnSpc>
              <a:buSzPct val="50000"/>
            </a:pP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nivel</a:t>
            </a:r>
            <a:r>
              <a:rPr lang="en-US" sz="2000" b="1" dirty="0" smtClean="0">
                <a:latin typeface="Arial Narrow" pitchFamily="34" charset="0"/>
                <a:cs typeface="Arial" pitchFamily="34" charset="0"/>
              </a:rPr>
              <a:t> del </a:t>
            </a:r>
            <a:r>
              <a:rPr lang="en-US" sz="2000" b="1" dirty="0" err="1" smtClean="0">
                <a:latin typeface="Arial Narrow" pitchFamily="34" charset="0"/>
                <a:cs typeface="Arial" pitchFamily="34" charset="0"/>
              </a:rPr>
              <a:t>suelo</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otros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vehículos</a:t>
            </a:r>
            <a:endParaRPr lang="en-US" sz="2000" b="1" dirty="0" smtClean="0">
              <a:latin typeface="Arial Narrow" pitchFamily="34" charset="0"/>
              <a:cs typeface="Arial" pitchFamily="34" charset="0"/>
            </a:endParaRPr>
          </a:p>
          <a:p>
            <a:pPr>
              <a:lnSpc>
                <a:spcPts val="2200"/>
              </a:lnSpc>
              <a:buSzPct val="50000"/>
            </a:pPr>
            <a:r>
              <a:rPr lang="es-US" sz="2000" b="1" dirty="0">
                <a:latin typeface="Arial Narrow" pitchFamily="34" charset="0"/>
                <a:cs typeface="Arial" pitchFamily="34" charset="0"/>
              </a:rPr>
              <a:t> </a:t>
            </a:r>
            <a:r>
              <a:rPr lang="es-US" sz="2000" b="1" dirty="0" smtClean="0">
                <a:latin typeface="Arial Narrow" pitchFamily="34" charset="0"/>
                <a:cs typeface="Arial" pitchFamily="34" charset="0"/>
              </a:rPr>
              <a:t>    y trabajadores a pie</a:t>
            </a:r>
            <a:endParaRPr lang="en-US" sz="2000" b="1" dirty="0" smtClean="0">
              <a:latin typeface="Arial Narrow" pitchFamily="34" charset="0"/>
              <a:cs typeface="Arial" pitchFamily="34" charset="0"/>
            </a:endParaRPr>
          </a:p>
          <a:p>
            <a:pPr>
              <a:lnSpc>
                <a:spcPts val="2200"/>
              </a:lnSpc>
              <a:buSzPct val="50000"/>
              <a:buFont typeface="Wingdings" pitchFamily="2" charset="2"/>
              <a:buChar char="ü"/>
            </a:pPr>
            <a:endParaRPr lang="en-US" sz="2400" b="1" dirty="0">
              <a:solidFill>
                <a:srgbClr val="C00000"/>
              </a:solidFill>
              <a:latin typeface="Arial Narrow" pitchFamily="34" charset="0"/>
            </a:endParaRPr>
          </a:p>
        </p:txBody>
      </p:sp>
      <p:sp>
        <p:nvSpPr>
          <p:cNvPr id="5" name="Subtitle 8"/>
          <p:cNvSpPr txBox="1">
            <a:spLocks/>
          </p:cNvSpPr>
          <p:nvPr/>
        </p:nvSpPr>
        <p:spPr bwMode="auto">
          <a:xfrm>
            <a:off x="454843" y="3517837"/>
            <a:ext cx="3635155"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Communique </a:t>
            </a:r>
            <a:r>
              <a:rPr lang="en-US" sz="2000" b="1" dirty="0" err="1" smtClean="0">
                <a:latin typeface="Arial Narrow" pitchFamily="34" charset="0"/>
                <a:cs typeface="Arial" pitchFamily="34" charset="0"/>
              </a:rPr>
              <a:t>las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condiciones</a:t>
            </a:r>
            <a:r>
              <a:rPr lang="en-US" sz="2000" b="1" dirty="0" smtClean="0">
                <a:latin typeface="Arial Narrow" pitchFamily="34" charset="0"/>
                <a:cs typeface="Arial" pitchFamily="34" charset="0"/>
              </a:rPr>
              <a:t/>
            </a:r>
            <a:br>
              <a:rPr lang="en-US" sz="2000" b="1" dirty="0" smtClean="0">
                <a:latin typeface="Arial Narrow" pitchFamily="34" charset="0"/>
                <a:cs typeface="Arial" pitchFamily="34" charset="0"/>
              </a:rPr>
            </a:br>
            <a:r>
              <a:rPr lang="en-US" sz="2000" b="1" dirty="0" smtClean="0">
                <a:latin typeface="Arial Narrow" pitchFamily="34" charset="0"/>
                <a:cs typeface="Arial" pitchFamily="34" charset="0"/>
              </a:rPr>
              <a:t>      y </a:t>
            </a:r>
            <a:r>
              <a:rPr lang="en-US" sz="2000" b="1" dirty="0" err="1" smtClean="0">
                <a:latin typeface="Arial Narrow" pitchFamily="34" charset="0"/>
                <a:cs typeface="Arial" pitchFamily="34" charset="0"/>
              </a:rPr>
              <a:t>prácticas</a:t>
            </a:r>
            <a:r>
              <a:rPr lang="en-US" sz="2000" b="1" dirty="0" smtClean="0">
                <a:latin typeface="Arial Narrow" pitchFamily="34" charset="0"/>
                <a:cs typeface="Arial" pitchFamily="34" charset="0"/>
              </a:rPr>
              <a:t> de </a:t>
            </a:r>
            <a:r>
              <a:rPr lang="en-US" sz="2000" b="1" dirty="0" err="1" smtClean="0">
                <a:latin typeface="Arial Narrow" pitchFamily="34" charset="0"/>
                <a:cs typeface="Arial" pitchFamily="34" charset="0"/>
              </a:rPr>
              <a:t>seguridad</a:t>
            </a:r>
            <a:r>
              <a:rPr lang="en-US" sz="2000" b="1" dirty="0" smtClean="0">
                <a:latin typeface="Arial Narrow" pitchFamily="34" charset="0"/>
                <a:cs typeface="Arial" pitchFamily="34" charset="0"/>
              </a:rPr>
              <a:t> con</a:t>
            </a: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los </a:t>
            </a:r>
            <a:r>
              <a:rPr lang="en-US" sz="2000" b="1" dirty="0" err="1" smtClean="0">
                <a:latin typeface="Arial Narrow" pitchFamily="34" charset="0"/>
                <a:cs typeface="Arial" pitchFamily="34" charset="0"/>
              </a:rPr>
              <a:t>conductores</a:t>
            </a:r>
            <a:r>
              <a:rPr lang="en-US" sz="2000" b="1" dirty="0" smtClean="0">
                <a:latin typeface="Arial Narrow" pitchFamily="34" charset="0"/>
                <a:cs typeface="Arial" pitchFamily="34" charset="0"/>
              </a:rPr>
              <a:t> antes de </a:t>
            </a:r>
            <a:r>
              <a:rPr lang="en-US" sz="2000" b="1" dirty="0" err="1" smtClean="0">
                <a:latin typeface="Arial Narrow" pitchFamily="34" charset="0"/>
                <a:cs typeface="Arial" pitchFamily="34" charset="0"/>
              </a:rPr>
              <a:t>su</a:t>
            </a:r>
            <a:r>
              <a:rPr lang="en-US" sz="2000" b="1" dirty="0" smtClean="0">
                <a:latin typeface="Arial Narrow" pitchFamily="34" charset="0"/>
                <a:cs typeface="Arial" pitchFamily="34" charset="0"/>
              </a:rPr>
              <a:t> </a:t>
            </a: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arribo</a:t>
            </a:r>
            <a:r>
              <a:rPr lang="en-US" sz="2000" b="1" dirty="0" smtClean="0">
                <a:latin typeface="Arial Narrow" pitchFamily="34" charset="0"/>
                <a:cs typeface="Arial" pitchFamily="34" charset="0"/>
              </a:rPr>
              <a:t> a la </a:t>
            </a:r>
            <a:r>
              <a:rPr lang="en-US" sz="2000" b="1" dirty="0" err="1" smtClean="0">
                <a:latin typeface="Arial Narrow" pitchFamily="34" charset="0"/>
                <a:cs typeface="Arial" pitchFamily="34" charset="0"/>
              </a:rPr>
              <a:t>obra</a:t>
            </a:r>
            <a:endParaRPr lang="en-US" sz="2400" b="1" dirty="0">
              <a:latin typeface="Arial Narrow" pitchFamily="34" charset="0"/>
            </a:endParaRPr>
          </a:p>
        </p:txBody>
      </p:sp>
      <p:grpSp>
        <p:nvGrpSpPr>
          <p:cNvPr id="6" name="Group 5"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7"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8"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9"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10" name="Picture 9" descr="LOGO-ARTBA.png" title="Picture of ARTBA Protecting Workers on Foot preventing runovers and backovers in roadway construction Title"/>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11" name="Picture 10" descr="Logo_WZ_Safety.png" title="Picture of ARTBA Protecting Workers on Foot preventing runovers and backovers in roadway construction Titl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2" name="Subtitle 8"/>
          <p:cNvSpPr txBox="1">
            <a:spLocks/>
          </p:cNvSpPr>
          <p:nvPr/>
        </p:nvSpPr>
        <p:spPr bwMode="auto">
          <a:xfrm>
            <a:off x="393688" y="1981200"/>
            <a:ext cx="8061325" cy="506413"/>
          </a:xfrm>
          <a:prstGeom prst="rect">
            <a:avLst/>
          </a:prstGeom>
          <a:noFill/>
          <a:ln w="9525">
            <a:noFill/>
            <a:miter lim="800000"/>
            <a:headEnd/>
            <a:tailEnd/>
          </a:ln>
          <a:effectLst>
            <a:glow rad="63500">
              <a:schemeClr val="accent2">
                <a:satMod val="175000"/>
                <a:alpha val="40000"/>
              </a:schemeClr>
            </a:glow>
          </a:effectLst>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spc="100" dirty="0" err="1" smtClean="0">
                <a:solidFill>
                  <a:srgbClr val="C00000"/>
                </a:solidFill>
                <a:latin typeface="Arial Narrow" pitchFamily="34" charset="0"/>
              </a:rPr>
              <a:t>Conozca</a:t>
            </a:r>
            <a:r>
              <a:rPr lang="en-US" sz="2200" b="1" u="sng" spc="100" dirty="0" smtClean="0">
                <a:solidFill>
                  <a:srgbClr val="C00000"/>
                </a:solidFill>
                <a:latin typeface="Arial Narrow" pitchFamily="34" charset="0"/>
              </a:rPr>
              <a:t> </a:t>
            </a:r>
            <a:r>
              <a:rPr lang="en-US" sz="2200" b="1" u="sng" spc="100" dirty="0" err="1" smtClean="0">
                <a:solidFill>
                  <a:srgbClr val="C00000"/>
                </a:solidFill>
                <a:latin typeface="Arial Narrow" pitchFamily="34" charset="0"/>
              </a:rPr>
              <a:t>sus</a:t>
            </a:r>
            <a:r>
              <a:rPr lang="en-US" sz="2200" b="1" u="sng" spc="100" dirty="0" smtClean="0">
                <a:solidFill>
                  <a:srgbClr val="C00000"/>
                </a:solidFill>
                <a:latin typeface="Arial Narrow" pitchFamily="34" charset="0"/>
              </a:rPr>
              <a:t> </a:t>
            </a:r>
            <a:r>
              <a:rPr lang="en-US" sz="2200" b="1" u="sng" spc="100" dirty="0" err="1" smtClean="0">
                <a:solidFill>
                  <a:srgbClr val="C00000"/>
                </a:solidFill>
                <a:latin typeface="Arial Narrow" pitchFamily="34" charset="0"/>
              </a:rPr>
              <a:t>Alrededores</a:t>
            </a:r>
            <a:endParaRPr lang="en-US" sz="2200" b="1" u="sng" spc="100" dirty="0" smtClean="0">
              <a:solidFill>
                <a:srgbClr val="C00000"/>
              </a:solidFill>
              <a:effectLst/>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sp>
        <p:nvSpPr>
          <p:cNvPr id="15" name="5-Point Star 14"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8"/>
          <p:cNvSpPr txBox="1">
            <a:spLocks/>
          </p:cNvSpPr>
          <p:nvPr/>
        </p:nvSpPr>
        <p:spPr bwMode="auto">
          <a:xfrm>
            <a:off x="481513" y="4945379"/>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Mantenga</a:t>
            </a:r>
            <a:r>
              <a:rPr lang="en-US" sz="2000" b="1" dirty="0" smtClean="0">
                <a:latin typeface="Arial Narrow" pitchFamily="34" charset="0"/>
              </a:rPr>
              <a:t> </a:t>
            </a:r>
            <a:r>
              <a:rPr lang="en-US" sz="2000" b="1" dirty="0" err="1" smtClean="0">
                <a:latin typeface="Arial Narrow" pitchFamily="34" charset="0"/>
              </a:rPr>
              <a:t>informados</a:t>
            </a:r>
            <a:r>
              <a:rPr lang="en-US" sz="2000" b="1" dirty="0" smtClean="0">
                <a:latin typeface="Arial Narrow" pitchFamily="34" charset="0"/>
              </a:rPr>
              <a:t> a los </a:t>
            </a:r>
            <a:r>
              <a:rPr lang="en-US" sz="2000" b="1" dirty="0" err="1" smtClean="0">
                <a:latin typeface="Arial Narrow" pitchFamily="34" charset="0"/>
              </a:rPr>
              <a:t>conductores</a:t>
            </a:r>
            <a:r>
              <a:rPr lang="en-US" sz="2000" b="1" dirty="0" smtClean="0">
                <a:latin typeface="Arial Narrow" pitchFamily="34" charset="0"/>
              </a:rPr>
              <a:t> del plan de </a:t>
            </a:r>
            <a:r>
              <a:rPr lang="en-US" sz="2000" b="1" dirty="0" err="1" smtClean="0">
                <a:latin typeface="Arial Narrow" pitchFamily="34" charset="0"/>
              </a:rPr>
              <a:t>seguridad</a:t>
            </a:r>
            <a:r>
              <a:rPr lang="en-US" sz="2000" b="1" dirty="0" smtClean="0">
                <a:latin typeface="Arial Narrow" pitchFamily="34" charset="0"/>
              </a:rPr>
              <a:t> de la </a:t>
            </a:r>
            <a:r>
              <a:rPr lang="en-US" sz="2000" b="1" dirty="0" err="1" smtClean="0">
                <a:latin typeface="Arial Narrow" pitchFamily="34" charset="0"/>
              </a:rPr>
              <a:t>obra</a:t>
            </a:r>
            <a:r>
              <a:rPr lang="en-US" sz="2000" b="1" dirty="0" smtClean="0">
                <a:latin typeface="Arial Narrow" pitchFamily="34" charset="0"/>
              </a:rPr>
              <a:t>  y</a:t>
            </a:r>
          </a:p>
          <a:p>
            <a:pPr>
              <a:lnSpc>
                <a:spcPts val="2200"/>
              </a:lnSpc>
              <a:buSzPct val="50000"/>
            </a:pPr>
            <a:r>
              <a:rPr lang="en-US" sz="2000" b="1" dirty="0">
                <a:latin typeface="Arial Narrow" pitchFamily="34" charset="0"/>
              </a:rPr>
              <a:t> </a:t>
            </a:r>
            <a:r>
              <a:rPr lang="en-US" sz="2000" b="1" dirty="0" smtClean="0">
                <a:latin typeface="Arial Narrow" pitchFamily="34" charset="0"/>
              </a:rPr>
              <a:t>   de los </a:t>
            </a:r>
            <a:r>
              <a:rPr lang="en-US" sz="2000" b="1" dirty="0" err="1" smtClean="0">
                <a:latin typeface="Arial Narrow" pitchFamily="34" charset="0"/>
              </a:rPr>
              <a:t>cambios</a:t>
            </a:r>
            <a:r>
              <a:rPr lang="en-US" sz="2000" b="1" dirty="0" smtClean="0">
                <a:latin typeface="Arial Narrow" pitchFamily="34" charset="0"/>
              </a:rPr>
              <a:t> en </a:t>
            </a:r>
            <a:r>
              <a:rPr lang="en-US" sz="2000" b="1" dirty="0" err="1" smtClean="0">
                <a:latin typeface="Arial Narrow" pitchFamily="34" charset="0"/>
              </a:rPr>
              <a:t>las</a:t>
            </a:r>
            <a:r>
              <a:rPr lang="en-US" sz="2000" b="1" dirty="0" smtClean="0">
                <a:latin typeface="Arial Narrow" pitchFamily="34" charset="0"/>
              </a:rPr>
              <a:t> </a:t>
            </a:r>
            <a:r>
              <a:rPr lang="en-US" sz="2000" b="1" dirty="0" err="1" smtClean="0">
                <a:latin typeface="Arial Narrow" pitchFamily="34" charset="0"/>
              </a:rPr>
              <a:t>condiciones</a:t>
            </a:r>
            <a:endParaRPr lang="en-US" sz="2400" b="1" dirty="0">
              <a:latin typeface="Arial Narrow" pitchFamily="34" charset="0"/>
            </a:endParaRPr>
          </a:p>
        </p:txBody>
      </p:sp>
      <p:sp>
        <p:nvSpPr>
          <p:cNvPr id="2" name="Title 1"/>
          <p:cNvSpPr>
            <a:spLocks noGrp="1"/>
          </p:cNvSpPr>
          <p:nvPr>
            <p:ph type="title"/>
          </p:nvPr>
        </p:nvSpPr>
        <p:spPr>
          <a:xfrm>
            <a:off x="334582" y="1204968"/>
            <a:ext cx="8229600" cy="806712"/>
          </a:xfrm>
        </p:spPr>
        <p:txBody>
          <a:bodyPr>
            <a:normAutofit/>
          </a:bodyPr>
          <a:lstStyle/>
          <a:p>
            <a:pPr marL="342900" lvl="0" indent="-342900" algn="l">
              <a:spcBef>
                <a:spcPct val="20000"/>
              </a:spcBef>
            </a:pPr>
            <a:r>
              <a:rPr lang="en-US" sz="2800" b="1" dirty="0" smtClean="0">
                <a:solidFill>
                  <a:prstClr val="black"/>
                </a:solidFill>
                <a:latin typeface="Calibri" pitchFamily="34" charset="0"/>
                <a:ea typeface="+mn-ea"/>
                <a:cs typeface="+mn-cs"/>
              </a:rPr>
              <a:t>  </a:t>
            </a:r>
            <a:r>
              <a:rPr lang="en-US" sz="2800" b="1" dirty="0" err="1" smtClean="0">
                <a:solidFill>
                  <a:prstClr val="black"/>
                </a:solidFill>
                <a:latin typeface="Calibri" pitchFamily="34" charset="0"/>
                <a:ea typeface="+mn-ea"/>
                <a:cs typeface="+mn-cs"/>
              </a:rPr>
              <a:t>Prácticas</a:t>
            </a:r>
            <a:r>
              <a:rPr lang="en-US" sz="2800" b="1" dirty="0" smtClean="0">
                <a:solidFill>
                  <a:prstClr val="black"/>
                </a:solidFill>
                <a:latin typeface="Calibri" pitchFamily="34" charset="0"/>
                <a:ea typeface="+mn-ea"/>
                <a:cs typeface="+mn-cs"/>
              </a:rPr>
              <a:t> </a:t>
            </a:r>
            <a:r>
              <a:rPr lang="en-US" sz="2800" b="1" dirty="0" err="1">
                <a:solidFill>
                  <a:prstClr val="black"/>
                </a:solidFill>
                <a:latin typeface="Calibri" pitchFamily="34" charset="0"/>
                <a:ea typeface="+mn-ea"/>
                <a:cs typeface="+mn-cs"/>
              </a:rPr>
              <a:t>Seguras</a:t>
            </a:r>
            <a:r>
              <a:rPr lang="en-US" sz="2800" b="1" dirty="0">
                <a:solidFill>
                  <a:prstClr val="black"/>
                </a:solidFill>
                <a:latin typeface="Calibri" pitchFamily="34" charset="0"/>
                <a:ea typeface="+mn-ea"/>
                <a:cs typeface="+mn-cs"/>
              </a:rPr>
              <a:t> para Trabajadores a </a:t>
            </a:r>
            <a:r>
              <a:rPr lang="en-US" sz="2800" b="1" dirty="0" smtClean="0">
                <a:solidFill>
                  <a:prstClr val="black"/>
                </a:solidFill>
                <a:latin typeface="Calibri" pitchFamily="34" charset="0"/>
                <a:ea typeface="+mn-ea"/>
                <a:cs typeface="+mn-cs"/>
              </a:rPr>
              <a:t>Pie </a:t>
            </a:r>
            <a:endParaRPr lang="en-US" dirty="0"/>
          </a:p>
        </p:txBody>
      </p:sp>
      <p:sp>
        <p:nvSpPr>
          <p:cNvPr id="18" name="Slide Number Placeholder 4"/>
          <p:cNvSpPr>
            <a:spLocks noGrp="1"/>
          </p:cNvSpPr>
          <p:nvPr>
            <p:ph type="sldNum" sz="quarter" idx="12"/>
          </p:nvPr>
        </p:nvSpPr>
        <p:spPr/>
        <p:txBody>
          <a:bodyPr/>
          <a:lstStyle/>
          <a:p>
            <a:pPr>
              <a:defRPr/>
            </a:pPr>
            <a:fld id="{991630E5-D2C6-4D54-9913-55C6C92AA029}" type="slidenum">
              <a:rPr lang="en-US" smtClean="0"/>
              <a:pPr>
                <a:defRPr/>
              </a:pPr>
              <a:t>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2" presetClass="entr" presetSubtype="2"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2000" fill="hold"/>
                                        <p:tgtEl>
                                          <p:spTgt spid="21"/>
                                        </p:tgtEl>
                                        <p:attrNameLst>
                                          <p:attrName>ppt_x</p:attrName>
                                        </p:attrNameLst>
                                      </p:cBhvr>
                                      <p:tavLst>
                                        <p:tav tm="0">
                                          <p:val>
                                            <p:strVal val="1+#ppt_w/2"/>
                                          </p:val>
                                        </p:tav>
                                        <p:tav tm="100000">
                                          <p:val>
                                            <p:strVal val="#ppt_x"/>
                                          </p:val>
                                        </p:tav>
                                      </p:tavLst>
                                    </p:anim>
                                    <p:anim calcmode="lin" valueType="num">
                                      <p:cBhvr additive="base">
                                        <p:cTn id="19" dur="2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29"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1000" fill="hold"/>
                                        <p:tgtEl>
                                          <p:spTgt spid="22"/>
                                        </p:tgtEl>
                                        <p:attrNameLst>
                                          <p:attrName>ppt_x</p:attrName>
                                        </p:attrNameLst>
                                      </p:cBhvr>
                                      <p:tavLst>
                                        <p:tav tm="0">
                                          <p:val>
                                            <p:strVal val="#ppt_x-.2"/>
                                          </p:val>
                                        </p:tav>
                                        <p:tav tm="100000">
                                          <p:val>
                                            <p:strVal val="#ppt_x"/>
                                          </p:val>
                                        </p:tav>
                                      </p:tavLst>
                                    </p:anim>
                                    <p:anim calcmode="lin" valueType="num">
                                      <p:cBhvr>
                                        <p:cTn id="27"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2"/>
                                        </p:tgtEl>
                                      </p:cBhvr>
                                    </p:animEffect>
                                  </p:childTnLst>
                                </p:cTn>
                              </p:par>
                              <p:par>
                                <p:cTn id="29" presetID="10" presetClass="exit" presetSubtype="0" fill="hold"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par>
                                <p:cTn id="36" presetID="50" presetClass="entr" presetSubtype="0" decel="10000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1000" fill="hold"/>
                                        <p:tgtEl>
                                          <p:spTgt spid="23"/>
                                        </p:tgtEl>
                                        <p:attrNameLst>
                                          <p:attrName>ppt_w</p:attrName>
                                        </p:attrNameLst>
                                      </p:cBhvr>
                                      <p:tavLst>
                                        <p:tav tm="0">
                                          <p:val>
                                            <p:strVal val="#ppt_w+.3"/>
                                          </p:val>
                                        </p:tav>
                                        <p:tav tm="100000">
                                          <p:val>
                                            <p:strVal val="#ppt_w"/>
                                          </p:val>
                                        </p:tav>
                                      </p:tavLst>
                                    </p:anim>
                                    <p:anim calcmode="lin" valueType="num">
                                      <p:cBhvr>
                                        <p:cTn id="39" dur="1000" fill="hold"/>
                                        <p:tgtEl>
                                          <p:spTgt spid="23"/>
                                        </p:tgtEl>
                                        <p:attrNameLst>
                                          <p:attrName>ppt_h</p:attrName>
                                        </p:attrNameLst>
                                      </p:cBhvr>
                                      <p:tavLst>
                                        <p:tav tm="0">
                                          <p:val>
                                            <p:strVal val="#ppt_h"/>
                                          </p:val>
                                        </p:tav>
                                        <p:tav tm="100000">
                                          <p:val>
                                            <p:strVal val="#ppt_h"/>
                                          </p:val>
                                        </p:tav>
                                      </p:tavLst>
                                    </p:anim>
                                    <p:animEffect transition="in" filter="fade">
                                      <p:cBhvr>
                                        <p:cTn id="40" dur="1000"/>
                                        <p:tgtEl>
                                          <p:spTgt spid="23"/>
                                        </p:tgtEl>
                                      </p:cBhvr>
                                    </p:animEffec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title="Picture of spotter and dump truc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3400" y="2057401"/>
            <a:ext cx="4267200" cy="3722654"/>
          </a:xfrm>
          <a:prstGeom prst="rect">
            <a:avLst/>
          </a:prstGeom>
          <a:ln w="12700">
            <a:solidFill>
              <a:schemeClr val="tx1"/>
            </a:solidFill>
          </a:ln>
          <a:effectLst>
            <a:outerShdw blurRad="292100" dist="139700" dir="2700000" algn="tl" rotWithShape="0">
              <a:srgbClr val="333333">
                <a:alpha val="65000"/>
              </a:srgbClr>
            </a:outerShdw>
          </a:effectLst>
        </p:spPr>
      </p:pic>
      <p:grpSp>
        <p:nvGrpSpPr>
          <p:cNvPr id="25" name="Group 24" title="Picture of ANSI, OSHA, US Department of Transportation logo"/>
          <p:cNvGrpSpPr/>
          <p:nvPr/>
        </p:nvGrpSpPr>
        <p:grpSpPr>
          <a:xfrm>
            <a:off x="4495800" y="1905000"/>
            <a:ext cx="4267200" cy="4267200"/>
            <a:chOff x="4495800" y="1905000"/>
            <a:chExt cx="4267200" cy="4267200"/>
          </a:xfrm>
          <a:noFill/>
        </p:grpSpPr>
        <p:sp>
          <p:nvSpPr>
            <p:cNvPr id="24" name="Rectangle 23"/>
            <p:cNvSpPr/>
            <p:nvPr/>
          </p:nvSpPr>
          <p:spPr>
            <a:xfrm>
              <a:off x="4495800" y="1905000"/>
              <a:ext cx="4267200" cy="426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4724401" y="1963782"/>
              <a:ext cx="3669840" cy="4208418"/>
              <a:chOff x="4724401" y="1963782"/>
              <a:chExt cx="3669840" cy="4208418"/>
            </a:xfrm>
            <a:grpFill/>
          </p:grpSpPr>
          <p:pic>
            <p:nvPicPr>
              <p:cNvPr id="23" name="Picture 22" descr="ansi logo.gif" title="Picture of ANSI logo"/>
              <p:cNvPicPr>
                <a:picLocks noChangeAspect="1"/>
              </p:cNvPicPr>
              <p:nvPr/>
            </p:nvPicPr>
            <p:blipFill>
              <a:blip r:embed="rId4" cstate="email">
                <a:clrChange>
                  <a:clrFrom>
                    <a:srgbClr val="EEEBDB"/>
                  </a:clrFrom>
                  <a:clrTo>
                    <a:srgbClr val="EEEBDB">
                      <a:alpha val="0"/>
                    </a:srgbClr>
                  </a:clrTo>
                </a:clrChange>
                <a:extLst>
                  <a:ext uri="{28A0092B-C50C-407E-A947-70E740481C1C}">
                    <a14:useLocalDpi xmlns:a14="http://schemas.microsoft.com/office/drawing/2010/main"/>
                  </a:ext>
                </a:extLst>
              </a:blip>
              <a:stretch>
                <a:fillRect/>
              </a:stretch>
            </p:blipFill>
            <p:spPr>
              <a:xfrm>
                <a:off x="4788359" y="1963782"/>
                <a:ext cx="3605882" cy="1589690"/>
              </a:xfrm>
              <a:prstGeom prst="rect">
                <a:avLst/>
              </a:prstGeom>
              <a:grpFill/>
            </p:spPr>
          </p:pic>
          <p:pic>
            <p:nvPicPr>
              <p:cNvPr id="26" name="Picture 25" descr="US-OSHA-Logo.png" title="Picture of OSHA logo"/>
              <p:cNvPicPr>
                <a:picLocks noChangeAspect="1"/>
              </p:cNvPicPr>
              <p:nvPr/>
            </p:nvPicPr>
            <p:blipFill>
              <a:blip r:embed="rId5" cstate="email">
                <a:clrChange>
                  <a:clrFrom>
                    <a:srgbClr val="EEEBDB"/>
                  </a:clrFrom>
                  <a:clrTo>
                    <a:srgbClr val="EEEBDB">
                      <a:alpha val="0"/>
                    </a:srgbClr>
                  </a:clrTo>
                </a:clrChange>
                <a:extLst>
                  <a:ext uri="{28A0092B-C50C-407E-A947-70E740481C1C}">
                    <a14:useLocalDpi xmlns:a14="http://schemas.microsoft.com/office/drawing/2010/main"/>
                  </a:ext>
                </a:extLst>
              </a:blip>
              <a:stretch>
                <a:fillRect/>
              </a:stretch>
            </p:blipFill>
            <p:spPr>
              <a:xfrm>
                <a:off x="4724401" y="3723361"/>
                <a:ext cx="3479857" cy="1001039"/>
              </a:xfrm>
              <a:prstGeom prst="rect">
                <a:avLst/>
              </a:prstGeom>
              <a:grpFill/>
            </p:spPr>
          </p:pic>
          <p:pic>
            <p:nvPicPr>
              <p:cNvPr id="28" name="Picture 27" descr="FHWA-w-blu triscallion Logo.jpg" title="Picture of US Department of Transportation"/>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953000" y="4876800"/>
                <a:ext cx="3200400" cy="1295400"/>
              </a:xfrm>
              <a:prstGeom prst="rect">
                <a:avLst/>
              </a:prstGeom>
              <a:grpFill/>
            </p:spPr>
          </p:pic>
        </p:grpSp>
      </p:grpSp>
      <p:sp>
        <p:nvSpPr>
          <p:cNvPr id="6" name="Subtitle 8"/>
          <p:cNvSpPr txBox="1">
            <a:spLocks/>
          </p:cNvSpPr>
          <p:nvPr/>
        </p:nvSpPr>
        <p:spPr bwMode="auto">
          <a:xfrm>
            <a:off x="-1" y="2362200"/>
            <a:ext cx="4788359"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cs typeface="Arial" pitchFamily="34" charset="0"/>
              </a:rPr>
              <a:t>Recomendado</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por</a:t>
            </a:r>
            <a:r>
              <a:rPr lang="en-US" sz="2000" b="1" dirty="0" smtClean="0">
                <a:latin typeface="Arial Narrow" pitchFamily="34" charset="0"/>
                <a:cs typeface="Arial" pitchFamily="34" charset="0"/>
              </a:rPr>
              <a:t> ANSI y </a:t>
            </a:r>
            <a:r>
              <a:rPr lang="en-US" sz="2000" b="1" dirty="0" err="1" smtClean="0">
                <a:latin typeface="Arial Narrow" pitchFamily="34" charset="0"/>
                <a:cs typeface="Arial" pitchFamily="34" charset="0"/>
              </a:rPr>
              <a:t>otras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agencias</a:t>
            </a:r>
            <a:endParaRPr lang="en-US" sz="2400" b="1" dirty="0">
              <a:solidFill>
                <a:srgbClr val="C00000"/>
              </a:solidFill>
              <a:latin typeface="Arial Narrow" pitchFamily="34" charset="0"/>
            </a:endParaRPr>
          </a:p>
        </p:txBody>
      </p:sp>
      <p:sp>
        <p:nvSpPr>
          <p:cNvPr id="7" name="Subtitle 8"/>
          <p:cNvSpPr txBox="1">
            <a:spLocks/>
          </p:cNvSpPr>
          <p:nvPr/>
        </p:nvSpPr>
        <p:spPr bwMode="auto">
          <a:xfrm>
            <a:off x="3809" y="2922587"/>
            <a:ext cx="478455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cs typeface="Arial" pitchFamily="34" charset="0"/>
              </a:rPr>
              <a:t>Requerido</a:t>
            </a:r>
            <a:r>
              <a:rPr lang="en-US" sz="2000" b="1" dirty="0" smtClean="0">
                <a:latin typeface="Arial Narrow" pitchFamily="34" charset="0"/>
                <a:cs typeface="Arial" pitchFamily="34" charset="0"/>
              </a:rPr>
              <a:t> en </a:t>
            </a:r>
            <a:r>
              <a:rPr lang="en-US" sz="2000" b="1" dirty="0" err="1" smtClean="0">
                <a:latin typeface="Arial Narrow" pitchFamily="34" charset="0"/>
                <a:cs typeface="Arial" pitchFamily="34" charset="0"/>
              </a:rPr>
              <a:t>algunos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estados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cuando</a:t>
            </a:r>
            <a:r>
              <a:rPr lang="en-US" sz="2000" b="1" dirty="0" smtClean="0">
                <a:latin typeface="Arial Narrow" pitchFamily="34" charset="0"/>
                <a:cs typeface="Arial" pitchFamily="34" charset="0"/>
              </a:rPr>
              <a:t> no</a:t>
            </a: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se </a:t>
            </a:r>
            <a:r>
              <a:rPr lang="en-US" sz="2000" b="1" dirty="0" err="1" smtClean="0">
                <a:latin typeface="Arial Narrow" pitchFamily="34" charset="0"/>
                <a:cs typeface="Arial" pitchFamily="34" charset="0"/>
              </a:rPr>
              <a:t>usan</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sistemas</a:t>
            </a:r>
            <a:r>
              <a:rPr lang="en-US" sz="2000" b="1" dirty="0" smtClean="0">
                <a:latin typeface="Arial Narrow" pitchFamily="34" charset="0"/>
                <a:cs typeface="Arial" pitchFamily="34" charset="0"/>
              </a:rPr>
              <a:t> de </a:t>
            </a:r>
            <a:r>
              <a:rPr lang="en-US" sz="2000" b="1" dirty="0" err="1" smtClean="0">
                <a:latin typeface="Arial Narrow" pitchFamily="34" charset="0"/>
                <a:cs typeface="Arial" pitchFamily="34" charset="0"/>
              </a:rPr>
              <a:t>cámara</a:t>
            </a:r>
            <a:r>
              <a:rPr lang="en-US" sz="2000" b="1" dirty="0" smtClean="0">
                <a:latin typeface="Arial Narrow" pitchFamily="34" charset="0"/>
                <a:cs typeface="Arial" pitchFamily="34" charset="0"/>
              </a:rPr>
              <a:t>/radar  </a:t>
            </a:r>
          </a:p>
          <a:p>
            <a:pPr>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grpSp>
        <p:nvGrpSpPr>
          <p:cNvPr id="8" name="Group 7"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9"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10"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11"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12" name="Picture 11" descr="LOGO-ARTBA.png" title="Picture of ARTBA Protecting Workers on Foot preventing runovers and backovers in roadway construction Title"/>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13" name="Picture 12" descr="Logo_WZ_Safety.png" title="Picture of ARTBA Protecting Workers on Foot preventing runovers and backovers in roadway construction Titl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4" name="Subtitle 8"/>
          <p:cNvSpPr txBox="1">
            <a:spLocks/>
          </p:cNvSpPr>
          <p:nvPr/>
        </p:nvSpPr>
        <p:spPr bwMode="auto">
          <a:xfrm>
            <a:off x="44795" y="1981200"/>
            <a:ext cx="8061325" cy="506413"/>
          </a:xfrm>
          <a:prstGeom prst="rect">
            <a:avLst/>
          </a:prstGeom>
          <a:noFill/>
          <a:ln w="9525">
            <a:noFill/>
            <a:miter lim="800000"/>
            <a:headEnd/>
            <a:tailEnd/>
          </a:ln>
          <a:effectLst>
            <a:glow rad="63500">
              <a:schemeClr val="accent2">
                <a:satMod val="175000"/>
                <a:alpha val="40000"/>
              </a:schemeClr>
            </a:glow>
          </a:effectLst>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dirty="0" err="1" smtClean="0">
                <a:ln w="12700">
                  <a:noFill/>
                  <a:prstDash val="solid"/>
                </a:ln>
                <a:solidFill>
                  <a:srgbClr val="C00000"/>
                </a:solidFill>
                <a:latin typeface="Arial Narrow" pitchFamily="34" charset="0"/>
              </a:rPr>
              <a:t>Señalador</a:t>
            </a:r>
            <a:r>
              <a:rPr lang="en-US" sz="2200" b="1" u="sng" dirty="0" smtClean="0">
                <a:ln w="12700">
                  <a:noFill/>
                  <a:prstDash val="solid"/>
                </a:ln>
                <a:solidFill>
                  <a:srgbClr val="C00000"/>
                </a:solidFill>
                <a:latin typeface="Arial Narrow" pitchFamily="34" charset="0"/>
              </a:rPr>
              <a:t> </a:t>
            </a:r>
            <a:r>
              <a:rPr lang="en-US" sz="2200" b="1" u="sng" dirty="0" err="1" smtClean="0">
                <a:ln w="12700">
                  <a:noFill/>
                  <a:prstDash val="solid"/>
                </a:ln>
                <a:solidFill>
                  <a:srgbClr val="C00000"/>
                </a:solidFill>
                <a:latin typeface="Arial Narrow" pitchFamily="34" charset="0"/>
              </a:rPr>
              <a:t>Designado</a:t>
            </a:r>
            <a:endParaRPr lang="en-US" sz="2200" b="1" u="sng" spc="100" dirty="0" smtClean="0">
              <a:ln w="12700">
                <a:noFill/>
                <a:prstDash val="solid"/>
              </a:ln>
              <a:solidFill>
                <a:srgbClr val="C00000"/>
              </a:solidFill>
              <a:latin typeface="Arial Narrow" pitchFamily="34" charset="0"/>
            </a:endParaRPr>
          </a:p>
          <a:p>
            <a:pPr marL="0" lvl="1">
              <a:lnSpc>
                <a:spcPts val="2200"/>
              </a:lnSpc>
              <a:spcBef>
                <a:spcPct val="20000"/>
              </a:spcBef>
              <a:buFont typeface="Arial" charset="0"/>
              <a:buChar char="•"/>
            </a:pPr>
            <a:endParaRPr lang="en-US" sz="2200" b="1" u="sng" dirty="0">
              <a:solidFill>
                <a:srgbClr val="C00000"/>
              </a:solidFill>
              <a:latin typeface="Arial Narrow" pitchFamily="34" charset="0"/>
            </a:endParaRPr>
          </a:p>
        </p:txBody>
      </p:sp>
      <p:sp>
        <p:nvSpPr>
          <p:cNvPr id="17" name="5-Point Star 16"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ubtitle 8"/>
          <p:cNvSpPr txBox="1">
            <a:spLocks/>
          </p:cNvSpPr>
          <p:nvPr/>
        </p:nvSpPr>
        <p:spPr bwMode="auto">
          <a:xfrm>
            <a:off x="-55510" y="3673628"/>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Puede</a:t>
            </a:r>
            <a:r>
              <a:rPr lang="en-US" sz="2000" b="1" dirty="0" smtClean="0">
                <a:latin typeface="Arial Narrow" pitchFamily="34" charset="0"/>
              </a:rPr>
              <a:t> </a:t>
            </a:r>
            <a:r>
              <a:rPr lang="en-US" sz="2000" b="1" dirty="0" err="1" smtClean="0">
                <a:latin typeface="Arial Narrow" pitchFamily="34" charset="0"/>
              </a:rPr>
              <a:t>estar</a:t>
            </a:r>
            <a:r>
              <a:rPr lang="en-US" sz="2000" b="1" dirty="0" smtClean="0">
                <a:latin typeface="Arial Narrow" pitchFamily="34" charset="0"/>
              </a:rPr>
              <a:t> </a:t>
            </a:r>
            <a:r>
              <a:rPr lang="en-US" sz="2000" b="1" dirty="0" err="1" smtClean="0">
                <a:latin typeface="Arial Narrow" pitchFamily="34" charset="0"/>
              </a:rPr>
              <a:t>también</a:t>
            </a:r>
            <a:r>
              <a:rPr lang="en-US" sz="2000" b="1" dirty="0" smtClean="0">
                <a:latin typeface="Arial Narrow" pitchFamily="34" charset="0"/>
              </a:rPr>
              <a:t> en </a:t>
            </a:r>
            <a:r>
              <a:rPr lang="en-US" sz="2000" b="1" dirty="0" err="1" smtClean="0">
                <a:latin typeface="Arial Narrow" pitchFamily="34" charset="0"/>
              </a:rPr>
              <a:t>peligro</a:t>
            </a:r>
            <a:r>
              <a:rPr lang="en-US" sz="2000" b="1" dirty="0" smtClean="0">
                <a:latin typeface="Arial Narrow" pitchFamily="34" charset="0"/>
              </a:rPr>
              <a:t> ante </a:t>
            </a:r>
            <a:r>
              <a:rPr lang="en-US" sz="2000" b="1" dirty="0" err="1" smtClean="0">
                <a:latin typeface="Arial Narrow" pitchFamily="34" charset="0"/>
              </a:rPr>
              <a:t>vehpiculos</a:t>
            </a:r>
            <a:endParaRPr lang="en-US" sz="2000" b="1" dirty="0" smtClean="0">
              <a:latin typeface="Arial Narrow" pitchFamily="34" charset="0"/>
            </a:endParaRPr>
          </a:p>
          <a:p>
            <a:pPr>
              <a:lnSpc>
                <a:spcPts val="2200"/>
              </a:lnSpc>
              <a:buSzPct val="50000"/>
              <a:buFont typeface="Wingdings" pitchFamily="2" charset="2"/>
              <a:buChar char="ü"/>
            </a:pPr>
            <a:r>
              <a:rPr lang="en-US" sz="2000" b="1" dirty="0">
                <a:latin typeface="Arial Narrow" pitchFamily="34" charset="0"/>
              </a:rPr>
              <a:t> </a:t>
            </a:r>
            <a:r>
              <a:rPr lang="en-US" sz="2000" b="1" dirty="0" smtClean="0">
                <a:latin typeface="Arial Narrow" pitchFamily="34" charset="0"/>
              </a:rPr>
              <a:t>   ¿</a:t>
            </a:r>
            <a:r>
              <a:rPr lang="en-US" sz="2000" b="1" dirty="0" err="1" smtClean="0">
                <a:latin typeface="Arial Narrow" pitchFamily="34" charset="0"/>
              </a:rPr>
              <a:t>quién</a:t>
            </a:r>
            <a:r>
              <a:rPr lang="en-US" sz="2000" b="1" dirty="0" smtClean="0">
                <a:latin typeface="Arial Narrow" pitchFamily="34" charset="0"/>
              </a:rPr>
              <a:t> </a:t>
            </a:r>
            <a:r>
              <a:rPr lang="en-US" sz="2000" b="1" dirty="0" err="1" smtClean="0">
                <a:latin typeface="Arial Narrow" pitchFamily="34" charset="0"/>
              </a:rPr>
              <a:t>señala</a:t>
            </a:r>
            <a:r>
              <a:rPr lang="en-US" sz="2000" b="1" dirty="0" smtClean="0">
                <a:latin typeface="Arial Narrow" pitchFamily="34" charset="0"/>
              </a:rPr>
              <a:t> al </a:t>
            </a:r>
            <a:r>
              <a:rPr lang="en-US" sz="2000" b="1" dirty="0" err="1" smtClean="0">
                <a:latin typeface="Arial Narrow" pitchFamily="34" charset="0"/>
              </a:rPr>
              <a:t>señalador</a:t>
            </a:r>
            <a:r>
              <a:rPr lang="en-US" sz="2000" b="1" dirty="0" smtClean="0">
                <a:latin typeface="Arial Narrow" pitchFamily="34" charset="0"/>
              </a:rPr>
              <a:t>?</a:t>
            </a:r>
          </a:p>
          <a:p>
            <a:pPr>
              <a:lnSpc>
                <a:spcPts val="2400"/>
              </a:lnSpc>
              <a:buFont typeface="Arial" pitchFamily="34" charset="0"/>
              <a:buChar char="•"/>
            </a:pPr>
            <a:endParaRPr lang="en-US" sz="2400" b="1" dirty="0">
              <a:latin typeface="Arial Narrow" pitchFamily="34" charset="0"/>
            </a:endParaRPr>
          </a:p>
        </p:txBody>
      </p:sp>
      <p:sp>
        <p:nvSpPr>
          <p:cNvPr id="21" name="Subtitle 8"/>
          <p:cNvSpPr txBox="1">
            <a:spLocks/>
          </p:cNvSpPr>
          <p:nvPr/>
        </p:nvSpPr>
        <p:spPr bwMode="auto">
          <a:xfrm>
            <a:off x="-34291" y="4596606"/>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Pueden</a:t>
            </a:r>
            <a:r>
              <a:rPr lang="en-US" sz="2000" b="1" dirty="0" smtClean="0">
                <a:latin typeface="Arial Narrow" pitchFamily="34" charset="0"/>
              </a:rPr>
              <a:t> </a:t>
            </a:r>
            <a:r>
              <a:rPr lang="en-US" sz="2000" b="1" dirty="0" err="1" smtClean="0">
                <a:latin typeface="Arial Narrow" pitchFamily="34" charset="0"/>
              </a:rPr>
              <a:t>ayudar</a:t>
            </a:r>
            <a:r>
              <a:rPr lang="en-US" sz="2000" b="1" dirty="0" smtClean="0">
                <a:latin typeface="Arial Narrow" pitchFamily="34" charset="0"/>
              </a:rPr>
              <a:t> </a:t>
            </a:r>
            <a:r>
              <a:rPr lang="en-US" sz="2000" b="1" dirty="0" err="1" smtClean="0">
                <a:latin typeface="Arial Narrow" pitchFamily="34" charset="0"/>
              </a:rPr>
              <a:t>cuando</a:t>
            </a:r>
            <a:r>
              <a:rPr lang="en-US" sz="2000" b="1" dirty="0" smtClean="0">
                <a:latin typeface="Arial Narrow" pitchFamily="34" charset="0"/>
              </a:rPr>
              <a:t> </a:t>
            </a:r>
            <a:r>
              <a:rPr lang="en-US" sz="2000" b="1" dirty="0" err="1" smtClean="0">
                <a:latin typeface="Arial Narrow" pitchFamily="34" charset="0"/>
              </a:rPr>
              <a:t>debe</a:t>
            </a:r>
            <a:r>
              <a:rPr lang="en-US" sz="2000" b="1" dirty="0" smtClean="0">
                <a:latin typeface="Arial Narrow" pitchFamily="34" charset="0"/>
              </a:rPr>
              <a:t> </a:t>
            </a:r>
            <a:r>
              <a:rPr lang="en-US" sz="2000" b="1" dirty="0" err="1" smtClean="0">
                <a:latin typeface="Arial Narrow" pitchFamily="34" charset="0"/>
              </a:rPr>
              <a:t>trabajar</a:t>
            </a:r>
            <a:r>
              <a:rPr lang="en-US" sz="2000" b="1" dirty="0" smtClean="0">
                <a:latin typeface="Arial Narrow" pitchFamily="34" charset="0"/>
              </a:rPr>
              <a:t> </a:t>
            </a:r>
            <a:br>
              <a:rPr lang="en-US" sz="2000" b="1" dirty="0" smtClean="0">
                <a:latin typeface="Arial Narrow" pitchFamily="34" charset="0"/>
              </a:rPr>
            </a:br>
            <a:r>
              <a:rPr lang="en-US" sz="2000" b="1" dirty="0" smtClean="0">
                <a:latin typeface="Arial Narrow" pitchFamily="34" charset="0"/>
              </a:rPr>
              <a:t>     de </a:t>
            </a:r>
            <a:r>
              <a:rPr lang="en-US" sz="2000" b="1" dirty="0" err="1" smtClean="0">
                <a:latin typeface="Arial Narrow" pitchFamily="34" charset="0"/>
              </a:rPr>
              <a:t>espaldas</a:t>
            </a:r>
            <a:r>
              <a:rPr lang="en-US" sz="2000" b="1" dirty="0" smtClean="0">
                <a:latin typeface="Arial Narrow" pitchFamily="34" charset="0"/>
              </a:rPr>
              <a:t> al </a:t>
            </a:r>
            <a:r>
              <a:rPr lang="en-US" sz="2000" b="1" dirty="0" err="1" smtClean="0">
                <a:latin typeface="Arial Narrow" pitchFamily="34" charset="0"/>
              </a:rPr>
              <a:t>equipo</a:t>
            </a:r>
            <a:r>
              <a:rPr lang="en-US" sz="2000" b="1" dirty="0" smtClean="0">
                <a:latin typeface="Arial Narrow" pitchFamily="34" charset="0"/>
              </a:rPr>
              <a:t> o al </a:t>
            </a:r>
            <a:r>
              <a:rPr lang="en-US" sz="2000" b="1" dirty="0" err="1" smtClean="0">
                <a:latin typeface="Arial Narrow" pitchFamily="34" charset="0"/>
              </a:rPr>
              <a:t>tráfico</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22" name="Subtitle 8"/>
          <p:cNvSpPr txBox="1">
            <a:spLocks/>
          </p:cNvSpPr>
          <p:nvPr/>
        </p:nvSpPr>
        <p:spPr bwMode="auto">
          <a:xfrm>
            <a:off x="-55510" y="5524500"/>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Si se </a:t>
            </a:r>
            <a:r>
              <a:rPr lang="en-US" sz="2000" b="1" dirty="0" err="1" smtClean="0">
                <a:latin typeface="Arial Narrow" pitchFamily="34" charset="0"/>
              </a:rPr>
              <a:t>pierde</a:t>
            </a:r>
            <a:r>
              <a:rPr lang="en-US" sz="2000" b="1" dirty="0" smtClean="0">
                <a:latin typeface="Arial Narrow" pitchFamily="34" charset="0"/>
              </a:rPr>
              <a:t> el </a:t>
            </a:r>
            <a:r>
              <a:rPr lang="en-US" sz="2000" b="1" dirty="0" err="1" smtClean="0">
                <a:latin typeface="Arial Narrow" pitchFamily="34" charset="0"/>
              </a:rPr>
              <a:t>contacto</a:t>
            </a:r>
            <a:r>
              <a:rPr lang="en-US" sz="2000" b="1" dirty="0" smtClean="0">
                <a:latin typeface="Arial Narrow" pitchFamily="34" charset="0"/>
              </a:rPr>
              <a:t> visual, </a:t>
            </a:r>
            <a:r>
              <a:rPr lang="en-US" sz="2000" b="1" dirty="0" err="1" smtClean="0">
                <a:latin typeface="Arial Narrow" pitchFamily="34" charset="0"/>
              </a:rPr>
              <a:t>deténgasestop</a:t>
            </a:r>
            <a:r>
              <a:rPr lang="en-US" sz="2000" b="1" dirty="0" smtClean="0">
                <a:latin typeface="Arial Narrow" pitchFamily="34" charset="0"/>
              </a:rPr>
              <a:t> </a:t>
            </a:r>
            <a:br>
              <a:rPr lang="en-US" sz="2000" b="1" dirty="0" smtClean="0">
                <a:latin typeface="Arial Narrow" pitchFamily="34" charset="0"/>
              </a:rPr>
            </a:br>
            <a:r>
              <a:rPr lang="en-US" sz="2000" b="1" dirty="0" smtClean="0">
                <a:latin typeface="Arial Narrow" pitchFamily="34" charset="0"/>
              </a:rPr>
              <a:t>     de </a:t>
            </a:r>
            <a:r>
              <a:rPr lang="en-US" sz="2000" b="1" dirty="0" err="1" smtClean="0">
                <a:latin typeface="Arial Narrow" pitchFamily="34" charset="0"/>
              </a:rPr>
              <a:t>inmediato</a:t>
            </a:r>
            <a:r>
              <a:rPr lang="en-US" sz="2000" b="1" dirty="0" smtClean="0">
                <a:latin typeface="Arial Narrow" pitchFamily="34" charset="0"/>
              </a:rPr>
              <a:t> hasta </a:t>
            </a:r>
            <a:r>
              <a:rPr lang="en-US" sz="2000" b="1" dirty="0" err="1" smtClean="0">
                <a:latin typeface="Arial Narrow" pitchFamily="34" charset="0"/>
              </a:rPr>
              <a:t>encontrar</a:t>
            </a:r>
            <a:r>
              <a:rPr lang="en-US" sz="2000" b="1" dirty="0" smtClean="0">
                <a:latin typeface="Arial Narrow" pitchFamily="34" charset="0"/>
              </a:rPr>
              <a:t> al </a:t>
            </a:r>
            <a:r>
              <a:rPr lang="en-US" sz="2000" b="1" dirty="0" err="1" smtClean="0">
                <a:latin typeface="Arial Narrow" pitchFamily="34" charset="0"/>
              </a:rPr>
              <a:t>señalador</a:t>
            </a:r>
            <a:endParaRPr lang="en-US" sz="2400" b="1" dirty="0">
              <a:latin typeface="Arial Narrow" pitchFamily="34" charset="0"/>
            </a:endParaRPr>
          </a:p>
        </p:txBody>
      </p:sp>
      <p:sp>
        <p:nvSpPr>
          <p:cNvPr id="31" name="Rectangle 30"/>
          <p:cNvSpPr/>
          <p:nvPr/>
        </p:nvSpPr>
        <p:spPr>
          <a:xfrm>
            <a:off x="5562600" y="4469934"/>
            <a:ext cx="2971800" cy="523220"/>
          </a:xfrm>
          <a:prstGeom prst="rect">
            <a:avLst/>
          </a:prstGeom>
        </p:spPr>
        <p:txBody>
          <a:bodyPr wrap="square">
            <a:spAutoFit/>
          </a:bodyPr>
          <a:lstStyle/>
          <a:p>
            <a:r>
              <a:rPr lang="en-US" sz="1400" b="1" i="1" dirty="0" smtClean="0">
                <a:solidFill>
                  <a:srgbClr val="FF0000"/>
                </a:solidFill>
              </a:rPr>
              <a:t>Brad – if you tell us which states, we can color them for identification!</a:t>
            </a:r>
            <a:endParaRPr lang="en-US" sz="1400" b="1" i="1" dirty="0">
              <a:solidFill>
                <a:srgbClr val="FF0000"/>
              </a:solidFill>
            </a:endParaRPr>
          </a:p>
        </p:txBody>
      </p:sp>
      <p:sp>
        <p:nvSpPr>
          <p:cNvPr id="2" name="Title 1"/>
          <p:cNvSpPr>
            <a:spLocks noGrp="1"/>
          </p:cNvSpPr>
          <p:nvPr>
            <p:ph type="title"/>
          </p:nvPr>
        </p:nvSpPr>
        <p:spPr>
          <a:xfrm>
            <a:off x="381000" y="1325880"/>
            <a:ext cx="8229600" cy="520962"/>
          </a:xfrm>
        </p:spPr>
        <p:txBody>
          <a:bodyPr>
            <a:normAutofit/>
          </a:bodyPr>
          <a:lstStyle/>
          <a:p>
            <a:pPr marL="342900" lvl="0" indent="-342900" algn="l">
              <a:spcBef>
                <a:spcPct val="20000"/>
              </a:spcBef>
            </a:pPr>
            <a:r>
              <a:rPr lang="en-US" sz="2800" b="1" dirty="0" smtClean="0">
                <a:solidFill>
                  <a:prstClr val="black"/>
                </a:solidFill>
                <a:latin typeface="Calibri" pitchFamily="34" charset="0"/>
                <a:ea typeface="+mn-ea"/>
                <a:cs typeface="+mn-cs"/>
              </a:rPr>
              <a:t>  </a:t>
            </a:r>
            <a:r>
              <a:rPr lang="en-US" sz="2800" b="1" dirty="0" err="1" smtClean="0">
                <a:solidFill>
                  <a:prstClr val="black"/>
                </a:solidFill>
                <a:latin typeface="Calibri" pitchFamily="34" charset="0"/>
                <a:ea typeface="+mn-ea"/>
                <a:cs typeface="+mn-cs"/>
              </a:rPr>
              <a:t>Prácticas</a:t>
            </a:r>
            <a:r>
              <a:rPr lang="en-US" sz="2800" b="1" dirty="0" smtClean="0">
                <a:solidFill>
                  <a:prstClr val="black"/>
                </a:solidFill>
                <a:latin typeface="Calibri" pitchFamily="34" charset="0"/>
                <a:ea typeface="+mn-ea"/>
                <a:cs typeface="+mn-cs"/>
              </a:rPr>
              <a:t> </a:t>
            </a:r>
            <a:r>
              <a:rPr lang="en-US" sz="2800" b="1" dirty="0" err="1">
                <a:solidFill>
                  <a:prstClr val="black"/>
                </a:solidFill>
                <a:latin typeface="Calibri" pitchFamily="34" charset="0"/>
                <a:ea typeface="+mn-ea"/>
                <a:cs typeface="+mn-cs"/>
              </a:rPr>
              <a:t>Seguras</a:t>
            </a:r>
            <a:r>
              <a:rPr lang="en-US" sz="2800" b="1" dirty="0">
                <a:solidFill>
                  <a:prstClr val="black"/>
                </a:solidFill>
                <a:latin typeface="Calibri" pitchFamily="34" charset="0"/>
                <a:ea typeface="+mn-ea"/>
                <a:cs typeface="+mn-cs"/>
              </a:rPr>
              <a:t> para Trabajadores a </a:t>
            </a:r>
            <a:r>
              <a:rPr lang="en-US" sz="2800" b="1" dirty="0" smtClean="0">
                <a:solidFill>
                  <a:prstClr val="black"/>
                </a:solidFill>
                <a:latin typeface="Calibri" pitchFamily="34" charset="0"/>
                <a:ea typeface="+mn-ea"/>
                <a:cs typeface="+mn-cs"/>
              </a:rPr>
              <a:t>Pie   </a:t>
            </a:r>
            <a:endParaRPr lang="en-US" sz="2800" b="1" dirty="0">
              <a:solidFill>
                <a:prstClr val="black"/>
              </a:solidFill>
              <a:latin typeface="Calibri" pitchFamily="34" charset="0"/>
              <a:ea typeface="+mn-ea"/>
              <a:cs typeface="+mn-cs"/>
            </a:endParaRPr>
          </a:p>
        </p:txBody>
      </p:sp>
      <p:sp>
        <p:nvSpPr>
          <p:cNvPr id="32" name="Slide Number Placeholder 4"/>
          <p:cNvSpPr>
            <a:spLocks noGrp="1"/>
          </p:cNvSpPr>
          <p:nvPr>
            <p:ph type="sldNum" sz="quarter" idx="12"/>
          </p:nvPr>
        </p:nvSpPr>
        <p:spPr/>
        <p:txBody>
          <a:bodyPr/>
          <a:lstStyle/>
          <a:p>
            <a:pPr>
              <a:defRPr/>
            </a:pPr>
            <a:fld id="{991630E5-D2C6-4D54-9913-55C6C92AA029}" type="slidenum">
              <a:rPr lang="en-US" smtClean="0"/>
              <a:pPr>
                <a:defRPr/>
              </a:pPr>
              <a:t>16</a:t>
            </a:fld>
            <a:endParaRPr lang="en-US" dirty="0"/>
          </a:p>
        </p:txBody>
      </p:sp>
      <p:pic>
        <p:nvPicPr>
          <p:cNvPr id="27" name="Picture 26" descr="TB_OSHA_StatePlanStates.png" title="Picture of a map of the US"/>
          <p:cNvPicPr>
            <a:picLocks noChangeAspect="1"/>
          </p:cNvPicPr>
          <p:nvPr/>
        </p:nvPicPr>
        <p:blipFill>
          <a:blip r:embed="rId9" cstate="email">
            <a:clrChange>
              <a:clrFrom>
                <a:srgbClr val="3A54A5"/>
              </a:clrFrom>
              <a:clrTo>
                <a:srgbClr val="3A54A5">
                  <a:alpha val="0"/>
                </a:srgbClr>
              </a:clrTo>
            </a:clrChange>
            <a:extLst>
              <a:ext uri="{28A0092B-C50C-407E-A947-70E740481C1C}">
                <a14:useLocalDpi xmlns:a14="http://schemas.microsoft.com/office/drawing/2010/main"/>
              </a:ext>
            </a:extLst>
          </a:blip>
          <a:stretch>
            <a:fillRect/>
          </a:stretch>
        </p:blipFill>
        <p:spPr>
          <a:xfrm>
            <a:off x="4343400" y="2362200"/>
            <a:ext cx="4267200" cy="2575249"/>
          </a:xfrm>
          <a:prstGeom prst="rect">
            <a:avLst/>
          </a:prstGeom>
          <a:effectLst>
            <a:outerShdw blurRad="50800" dist="76200" dir="2700000" algn="tl" rotWithShape="0">
              <a:prstClr val="black">
                <a:alpha val="40000"/>
              </a:prstClr>
            </a:outerShdw>
          </a:effectLst>
        </p:spPr>
      </p:pic>
      <p:pic>
        <p:nvPicPr>
          <p:cNvPr id="30" name="Picture 29" descr="detail.jpg" title="Picture of operator inside truck"/>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4343400" y="2341473"/>
            <a:ext cx="4267200" cy="3475634"/>
          </a:xfrm>
          <a:prstGeom prst="rect">
            <a:avLst/>
          </a:prstGeom>
          <a:ln>
            <a:solidFill>
              <a:schemeClr val="tx1"/>
            </a:solidFill>
          </a:ln>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55"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strVal val="#ppt_w*0.70"/>
                                          </p:val>
                                        </p:tav>
                                        <p:tav tm="100000">
                                          <p:val>
                                            <p:strVal val="#ppt_w"/>
                                          </p:val>
                                        </p:tav>
                                      </p:tavLst>
                                    </p:anim>
                                    <p:anim calcmode="lin" valueType="num">
                                      <p:cBhvr>
                                        <p:cTn id="19" dur="1000" fill="hold"/>
                                        <p:tgtEl>
                                          <p:spTgt spid="25"/>
                                        </p:tgtEl>
                                        <p:attrNameLst>
                                          <p:attrName>ppt_h</p:attrName>
                                        </p:attrNameLst>
                                      </p:cBhvr>
                                      <p:tavLst>
                                        <p:tav tm="0">
                                          <p:val>
                                            <p:strVal val="#ppt_h"/>
                                          </p:val>
                                        </p:tav>
                                        <p:tav tm="100000">
                                          <p:val>
                                            <p:strVal val="#ppt_h"/>
                                          </p:val>
                                        </p:tav>
                                      </p:tavLst>
                                    </p:anim>
                                    <p:animEffect transition="in" filter="fade">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50" presetClass="entr" presetSubtype="0" decel="10000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strVal val="#ppt_w+.3"/>
                                          </p:val>
                                        </p:tav>
                                        <p:tav tm="100000">
                                          <p:val>
                                            <p:strVal val="#ppt_w"/>
                                          </p:val>
                                        </p:tav>
                                      </p:tavLst>
                                    </p:anim>
                                    <p:anim calcmode="lin" valueType="num">
                                      <p:cBhvr>
                                        <p:cTn id="28" dur="1000" fill="hold"/>
                                        <p:tgtEl>
                                          <p:spTgt spid="27"/>
                                        </p:tgtEl>
                                        <p:attrNameLst>
                                          <p:attrName>ppt_h</p:attrName>
                                        </p:attrNameLst>
                                      </p:cBhvr>
                                      <p:tavLst>
                                        <p:tav tm="0">
                                          <p:val>
                                            <p:strVal val="#ppt_h"/>
                                          </p:val>
                                        </p:tav>
                                        <p:tav tm="100000">
                                          <p:val>
                                            <p:strVal val="#ppt_h"/>
                                          </p:val>
                                        </p:tav>
                                      </p:tavLst>
                                    </p:anim>
                                    <p:animEffect transition="in" filter="fade">
                                      <p:cBhvr>
                                        <p:cTn id="29" dur="1000"/>
                                        <p:tgtEl>
                                          <p:spTgt spid="2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par>
                                <p:cTn id="32" presetID="10" presetClass="exit" presetSubtype="0" fill="hold" nodeType="withEffect">
                                  <p:stCondLst>
                                    <p:cond delay="0"/>
                                  </p:stCondLst>
                                  <p:childTnLst>
                                    <p:animEffect transition="out" filter="fade">
                                      <p:cBhvr>
                                        <p:cTn id="33" dur="1000"/>
                                        <p:tgtEl>
                                          <p:spTgt spid="25"/>
                                        </p:tgtEl>
                                      </p:cBhvr>
                                    </p:animEffect>
                                    <p:set>
                                      <p:cBhvr>
                                        <p:cTn id="34" dur="1" fill="hold">
                                          <p:stCondLst>
                                            <p:cond delay="999"/>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29"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ppt_x</p:attrName>
                                        </p:attrNameLst>
                                      </p:cBhvr>
                                      <p:tavLst>
                                        <p:tav tm="0">
                                          <p:val>
                                            <p:strVal val="#ppt_x-.2"/>
                                          </p:val>
                                        </p:tav>
                                        <p:tav tm="100000">
                                          <p:val>
                                            <p:strVal val="#ppt_x"/>
                                          </p:val>
                                        </p:tav>
                                      </p:tavLst>
                                    </p:anim>
                                    <p:anim calcmode="lin" valueType="num">
                                      <p:cBhvr>
                                        <p:cTn id="42"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0"/>
                                        </p:tgtEl>
                                      </p:cBhvr>
                                    </p:animEffect>
                                  </p:childTnLst>
                                </p:cTn>
                              </p:par>
                              <p:par>
                                <p:cTn id="44" presetID="1" presetClass="exit" presetSubtype="0" fill="hold" grpId="1" nodeType="withEffect">
                                  <p:stCondLst>
                                    <p:cond delay="0"/>
                                  </p:stCondLst>
                                  <p:childTnLst>
                                    <p:set>
                                      <p:cBhvr>
                                        <p:cTn id="45" dur="1" fill="hold">
                                          <p:stCondLst>
                                            <p:cond delay="0"/>
                                          </p:stCondLst>
                                        </p:cTn>
                                        <p:tgtEl>
                                          <p:spTgt spid="3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27"/>
                                        </p:tgtEl>
                                      </p:cBhvr>
                                    </p:animEffect>
                                    <p:set>
                                      <p:cBhvr>
                                        <p:cTn id="48" dur="1" fill="hold">
                                          <p:stCondLst>
                                            <p:cond delay="999"/>
                                          </p:stCondLst>
                                        </p:cTn>
                                        <p:tgtEl>
                                          <p:spTgt spid="2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34"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 from="(-#ppt_w/2)" to="(#ppt_x)" calcmode="lin" valueType="num">
                                      <p:cBhvr>
                                        <p:cTn id="59" dur="1200" fill="hold">
                                          <p:stCondLst>
                                            <p:cond delay="0"/>
                                          </p:stCondLst>
                                        </p:cTn>
                                        <p:tgtEl>
                                          <p:spTgt spid="30"/>
                                        </p:tgtEl>
                                        <p:attrNameLst>
                                          <p:attrName>ppt_x</p:attrName>
                                        </p:attrNameLst>
                                      </p:cBhvr>
                                    </p:anim>
                                    <p:anim from="0" to="-1.0" calcmode="lin" valueType="num">
                                      <p:cBhvr>
                                        <p:cTn id="60" dur="400" decel="50000" autoRev="1" fill="hold">
                                          <p:stCondLst>
                                            <p:cond delay="1200"/>
                                          </p:stCondLst>
                                        </p:cTn>
                                        <p:tgtEl>
                                          <p:spTgt spid="30"/>
                                        </p:tgtEl>
                                        <p:attrNameLst>
                                          <p:attrName>xshear</p:attrName>
                                        </p:attrNameLst>
                                      </p:cBhvr>
                                    </p:anim>
                                    <p:animScale>
                                      <p:cBhvr>
                                        <p:cTn id="61" dur="400" decel="100000" autoRev="1" fill="hold">
                                          <p:stCondLst>
                                            <p:cond delay="1200"/>
                                          </p:stCondLst>
                                        </p:cTn>
                                        <p:tgtEl>
                                          <p:spTgt spid="30"/>
                                        </p:tgtEl>
                                      </p:cBhvr>
                                      <p:from x="100000" y="100000"/>
                                      <p:to x="80000" y="100000"/>
                                    </p:animScale>
                                    <p:anim by="(#ppt_h/3+#ppt_w*0.1)" calcmode="lin" valueType="num">
                                      <p:cBhvr additive="sum">
                                        <p:cTn id="62" dur="400" decel="100000" autoRev="1" fill="hold">
                                          <p:stCondLst>
                                            <p:cond delay="1200"/>
                                          </p:stCondLst>
                                        </p:cTn>
                                        <p:tgtEl>
                                          <p:spTgt spid="30"/>
                                        </p:tgtEl>
                                        <p:attrNameLst>
                                          <p:attrName>ppt_x</p:attrName>
                                        </p:attrNameLst>
                                      </p:cBhvr>
                                    </p:anim>
                                  </p:childTnLst>
                                </p:cTn>
                              </p:par>
                              <p:par>
                                <p:cTn id="63" presetID="10" presetClass="exit" presetSubtype="0" fill="hold" nodeType="withEffect">
                                  <p:stCondLst>
                                    <p:cond delay="0"/>
                                  </p:stCondLst>
                                  <p:childTnLst>
                                    <p:animEffect transition="out" filter="fade">
                                      <p:cBhvr>
                                        <p:cTn id="64" dur="1000"/>
                                        <p:tgtEl>
                                          <p:spTgt spid="20"/>
                                        </p:tgtEl>
                                      </p:cBhvr>
                                    </p:animEffect>
                                    <p:set>
                                      <p:cBhvr>
                                        <p:cTn id="65" dur="1" fill="hold">
                                          <p:stCondLst>
                                            <p:cond delay="999"/>
                                          </p:stCondLst>
                                        </p:cTn>
                                        <p:tgtEl>
                                          <p:spTgt spid="20"/>
                                        </p:tgtEl>
                                        <p:attrNameLst>
                                          <p:attrName>style.visibility</p:attrName>
                                        </p:attrNameLst>
                                      </p:cBhvr>
                                      <p:to>
                                        <p:strVal val="hidden"/>
                                      </p:to>
                                    </p:set>
                                  </p:childTnLst>
                                </p:cTn>
                              </p:par>
                              <p:par>
                                <p:cTn id="66" presetID="1"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childTnLst>
                                </p:cTn>
                              </p:par>
                              <p:par>
                                <p:cTn id="68" presetID="1" presetClass="exit" presetSubtype="0" fill="hold" nodeType="withEffect">
                                  <p:stCondLst>
                                    <p:cond delay="0"/>
                                  </p:stCondLst>
                                  <p:childTnLst>
                                    <p:set>
                                      <p:cBhvr>
                                        <p:cTn id="69"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7" grpId="0" animBg="1"/>
      <p:bldP spid="18" grpId="0"/>
      <p:bldP spid="21" grpId="0"/>
      <p:bldP spid="22" grpId="0"/>
      <p:bldP spid="31" grpId="0"/>
      <p:bldP spid="3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potter-OSHA-Drawing.png" title="Picture of a spotter"/>
          <p:cNvPicPr>
            <a:picLocks noChangeAspect="1"/>
          </p:cNvPicPr>
          <p:nvPr/>
        </p:nvPicPr>
        <p:blipFill>
          <a:blip r:embed="rId3" cstate="email">
            <a:clrChange>
              <a:clrFrom>
                <a:srgbClr val="EEEBDB"/>
              </a:clrFrom>
              <a:clrTo>
                <a:srgbClr val="EEEBDB">
                  <a:alpha val="0"/>
                </a:srgbClr>
              </a:clrTo>
            </a:clrChange>
            <a:extLst>
              <a:ext uri="{28A0092B-C50C-407E-A947-70E740481C1C}">
                <a14:useLocalDpi xmlns:a14="http://schemas.microsoft.com/office/drawing/2010/main"/>
              </a:ext>
            </a:extLst>
          </a:blip>
          <a:stretch>
            <a:fillRect/>
          </a:stretch>
        </p:blipFill>
        <p:spPr>
          <a:xfrm>
            <a:off x="4114800" y="1981200"/>
            <a:ext cx="2395473" cy="3835340"/>
          </a:xfrm>
          <a:prstGeom prst="rect">
            <a:avLst/>
          </a:prstGeom>
        </p:spPr>
      </p:pic>
      <p:pic>
        <p:nvPicPr>
          <p:cNvPr id="25" name="Picture 24" descr="Spotter-OSHA-Drawing-2.png" title="Picture of spotter"/>
          <p:cNvPicPr>
            <a:picLocks noChangeAspect="1"/>
          </p:cNvPicPr>
          <p:nvPr/>
        </p:nvPicPr>
        <p:blipFill>
          <a:blip r:embed="rId4" cstate="email">
            <a:clrChange>
              <a:clrFrom>
                <a:srgbClr val="EEEBDB"/>
              </a:clrFrom>
              <a:clrTo>
                <a:srgbClr val="EEEBDB">
                  <a:alpha val="0"/>
                </a:srgbClr>
              </a:clrTo>
            </a:clrChange>
            <a:extLst>
              <a:ext uri="{28A0092B-C50C-407E-A947-70E740481C1C}">
                <a14:useLocalDpi xmlns:a14="http://schemas.microsoft.com/office/drawing/2010/main"/>
              </a:ext>
            </a:extLst>
          </a:blip>
          <a:stretch>
            <a:fillRect/>
          </a:stretch>
        </p:blipFill>
        <p:spPr>
          <a:xfrm>
            <a:off x="6324600" y="1828800"/>
            <a:ext cx="2623560" cy="4200525"/>
          </a:xfrm>
          <a:prstGeom prst="rect">
            <a:avLst/>
          </a:prstGeom>
        </p:spPr>
      </p:pic>
      <p:pic>
        <p:nvPicPr>
          <p:cNvPr id="26" name="Picture 25" descr="Spotter-OSHA-Drawing-3.png" title="Picture of a spotter"/>
          <p:cNvPicPr>
            <a:picLocks noChangeAspect="1"/>
          </p:cNvPicPr>
          <p:nvPr/>
        </p:nvPicPr>
        <p:blipFill>
          <a:blip r:embed="rId5" cstate="email">
            <a:clrChange>
              <a:clrFrom>
                <a:srgbClr val="EEEBDB"/>
              </a:clrFrom>
              <a:clrTo>
                <a:srgbClr val="EEEBDB">
                  <a:alpha val="0"/>
                </a:srgbClr>
              </a:clrTo>
            </a:clrChange>
            <a:extLst>
              <a:ext uri="{28A0092B-C50C-407E-A947-70E740481C1C}">
                <a14:useLocalDpi xmlns:a14="http://schemas.microsoft.com/office/drawing/2010/main"/>
              </a:ext>
            </a:extLst>
          </a:blip>
          <a:stretch>
            <a:fillRect/>
          </a:stretch>
        </p:blipFill>
        <p:spPr>
          <a:xfrm>
            <a:off x="4724400" y="1828800"/>
            <a:ext cx="2718746" cy="4352925"/>
          </a:xfrm>
          <a:prstGeom prst="rect">
            <a:avLst/>
          </a:prstGeom>
        </p:spPr>
      </p:pic>
      <p:pic>
        <p:nvPicPr>
          <p:cNvPr id="2" name="Picture 1" descr="spotter1.png" title="Picture of a spotter and a dump truck"/>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43845" y="2057400"/>
            <a:ext cx="4242955" cy="3733800"/>
          </a:xfrm>
          <a:prstGeom prst="rect">
            <a:avLst/>
          </a:prstGeom>
          <a:ln>
            <a:solidFill>
              <a:schemeClr val="tx1"/>
            </a:solidFill>
          </a:ln>
          <a:effectLst>
            <a:outerShdw blurRad="50800" dist="76200" dir="2700000" algn="tl" rotWithShape="0">
              <a:prstClr val="black">
                <a:alpha val="40000"/>
              </a:prstClr>
            </a:outerShdw>
          </a:effectLst>
        </p:spPr>
      </p:pic>
      <p:sp>
        <p:nvSpPr>
          <p:cNvPr id="10" name="Subtitle 8"/>
          <p:cNvSpPr txBox="1">
            <a:spLocks/>
          </p:cNvSpPr>
          <p:nvPr/>
        </p:nvSpPr>
        <p:spPr bwMode="auto">
          <a:xfrm>
            <a:off x="0" y="2369820"/>
            <a:ext cx="6764866"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Los </a:t>
            </a:r>
            <a:r>
              <a:rPr lang="en-US" sz="2000" b="1" dirty="0" err="1" smtClean="0">
                <a:latin typeface="Arial Narrow" pitchFamily="34" charset="0"/>
                <a:cs typeface="Arial" pitchFamily="34" charset="0"/>
              </a:rPr>
              <a:t>señaladores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deben</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asegurarse</a:t>
            </a:r>
            <a:r>
              <a:rPr lang="en-US" sz="2000" b="1" dirty="0" smtClean="0">
                <a:latin typeface="Arial Narrow" pitchFamily="34" charset="0"/>
                <a:cs typeface="Arial" pitchFamily="34" charset="0"/>
              </a:rPr>
              <a:t>  </a:t>
            </a:r>
            <a:br>
              <a:rPr lang="en-US" sz="2000" b="1" dirty="0" smtClean="0">
                <a:latin typeface="Arial Narrow" pitchFamily="34" charset="0"/>
                <a:cs typeface="Arial" pitchFamily="34" charset="0"/>
              </a:rPr>
            </a:b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que</a:t>
            </a:r>
            <a:r>
              <a:rPr lang="en-US" sz="2000" b="1" dirty="0" smtClean="0">
                <a:latin typeface="Arial Narrow" pitchFamily="34" charset="0"/>
                <a:cs typeface="Arial" pitchFamily="34" charset="0"/>
              </a:rPr>
              <a:t> los </a:t>
            </a:r>
            <a:r>
              <a:rPr lang="en-US" sz="2000" b="1" dirty="0" err="1" smtClean="0">
                <a:latin typeface="Arial Narrow" pitchFamily="34" charset="0"/>
                <a:cs typeface="Arial" pitchFamily="34" charset="0"/>
              </a:rPr>
              <a:t>operadores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están</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presente</a:t>
            </a:r>
            <a:r>
              <a:rPr lang="en-US" sz="2000" b="1" dirty="0" smtClean="0">
                <a:latin typeface="Arial Narrow" pitchFamily="34" charset="0"/>
                <a:cs typeface="Arial" pitchFamily="34" charset="0"/>
              </a:rPr>
              <a:t> y </a:t>
            </a:r>
            <a:r>
              <a:rPr lang="en-US" sz="2000" b="1" dirty="0" err="1" smtClean="0">
                <a:latin typeface="Arial Narrow" pitchFamily="34" charset="0"/>
                <a:cs typeface="Arial" pitchFamily="34" charset="0"/>
              </a:rPr>
              <a:t>sus</a:t>
            </a:r>
            <a:r>
              <a:rPr lang="en-US" sz="2000" b="1" dirty="0" smtClean="0">
                <a:latin typeface="Arial Narrow" pitchFamily="34" charset="0"/>
                <a:cs typeface="Arial" pitchFamily="34" charset="0"/>
              </a:rPr>
              <a:t>  </a:t>
            </a:r>
            <a:br>
              <a:rPr lang="en-US" sz="2000" b="1" dirty="0" smtClean="0">
                <a:latin typeface="Arial Narrow" pitchFamily="34" charset="0"/>
                <a:cs typeface="Arial" pitchFamily="34" charset="0"/>
              </a:rPr>
            </a:b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ubicaciones</a:t>
            </a:r>
            <a:endParaRPr lang="en-US" sz="2400" b="1" dirty="0">
              <a:solidFill>
                <a:srgbClr val="C00000"/>
              </a:solidFill>
              <a:latin typeface="Arial Narrow" pitchFamily="34" charset="0"/>
            </a:endParaRPr>
          </a:p>
        </p:txBody>
      </p:sp>
      <p:sp>
        <p:nvSpPr>
          <p:cNvPr id="11" name="Subtitle 8"/>
          <p:cNvSpPr txBox="1">
            <a:spLocks/>
          </p:cNvSpPr>
          <p:nvPr/>
        </p:nvSpPr>
        <p:spPr bwMode="auto">
          <a:xfrm>
            <a:off x="-15850" y="3338483"/>
            <a:ext cx="7145866"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Los </a:t>
            </a:r>
            <a:r>
              <a:rPr lang="en-US" sz="2000" b="1" dirty="0" err="1" smtClean="0">
                <a:latin typeface="Arial Narrow" pitchFamily="34" charset="0"/>
                <a:cs typeface="Arial" pitchFamily="34" charset="0"/>
              </a:rPr>
              <a:t>trabajadores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deben</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conocer</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las</a:t>
            </a:r>
            <a:r>
              <a:rPr lang="en-US" sz="2000" b="1" dirty="0" smtClean="0">
                <a:latin typeface="Arial Narrow" pitchFamily="34" charset="0"/>
                <a:cs typeface="Arial" pitchFamily="34" charset="0"/>
              </a:rPr>
              <a:t> </a:t>
            </a:r>
            <a:br>
              <a:rPr lang="en-US" sz="2000" b="1" dirty="0" smtClean="0">
                <a:latin typeface="Arial Narrow" pitchFamily="34" charset="0"/>
                <a:cs typeface="Arial" pitchFamily="34" charset="0"/>
              </a:rPr>
            </a:b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responsibilidades</a:t>
            </a:r>
            <a:r>
              <a:rPr lang="en-US" sz="2000" b="1" dirty="0" smtClean="0">
                <a:latin typeface="Arial Narrow" pitchFamily="34" charset="0"/>
                <a:cs typeface="Arial" pitchFamily="34" charset="0"/>
              </a:rPr>
              <a:t> y no </a:t>
            </a:r>
            <a:r>
              <a:rPr lang="en-US" sz="2000" b="1" dirty="0" err="1" smtClean="0">
                <a:latin typeface="Arial Narrow" pitchFamily="34" charset="0"/>
                <a:cs typeface="Arial" pitchFamily="34" charset="0"/>
              </a:rPr>
              <a:t>aproximarse</a:t>
            </a:r>
            <a:r>
              <a:rPr lang="en-US" sz="2000" b="1" dirty="0" smtClean="0">
                <a:latin typeface="Arial Narrow" pitchFamily="34" charset="0"/>
                <a:cs typeface="Arial" pitchFamily="34" charset="0"/>
              </a:rPr>
              <a:t> a los </a:t>
            </a: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equipos</a:t>
            </a:r>
            <a:r>
              <a:rPr lang="en-US" sz="2000" b="1" dirty="0" smtClean="0">
                <a:latin typeface="Arial Narrow" pitchFamily="34" charset="0"/>
                <a:cs typeface="Arial" pitchFamily="34" charset="0"/>
              </a:rPr>
              <a:t> sin </a:t>
            </a:r>
            <a:r>
              <a:rPr lang="en-US" sz="2000" b="1" dirty="0" err="1" smtClean="0">
                <a:latin typeface="Arial Narrow" pitchFamily="34" charset="0"/>
                <a:cs typeface="Arial" pitchFamily="34" charset="0"/>
              </a:rPr>
              <a:t>autorización</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grpSp>
        <p:nvGrpSpPr>
          <p:cNvPr id="12" name="Group 11"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13"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14"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15"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16" name="Picture 15" descr="LOGO-ARTBA.png" title="Picture of ARTBA Protecting Workers on Foot preventing runovers and backovers in roadway construction Title"/>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17" name="Picture 16" descr="Logo_WZ_Safety.png" title="Picture of ARTBA Protecting Workers on Foot preventing runovers and backovers in roadway construction Titl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8" name="Subtitle 8"/>
          <p:cNvSpPr txBox="1">
            <a:spLocks/>
          </p:cNvSpPr>
          <p:nvPr/>
        </p:nvSpPr>
        <p:spPr bwMode="auto">
          <a:xfrm>
            <a:off x="98571" y="1981200"/>
            <a:ext cx="8061325" cy="506413"/>
          </a:xfrm>
          <a:prstGeom prst="rect">
            <a:avLst/>
          </a:prstGeom>
          <a:noFill/>
          <a:ln w="9525">
            <a:noFill/>
            <a:miter lim="800000"/>
            <a:headEnd/>
            <a:tailEnd/>
          </a:ln>
          <a:effectLst>
            <a:glow rad="63500">
              <a:schemeClr val="accent2">
                <a:satMod val="175000"/>
                <a:alpha val="40000"/>
              </a:schemeClr>
            </a:glow>
          </a:effectLst>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spc="100" dirty="0" err="1" smtClean="0">
                <a:solidFill>
                  <a:srgbClr val="C00000"/>
                </a:solidFill>
                <a:effectLst/>
                <a:latin typeface="Arial Narrow" pitchFamily="34" charset="0"/>
              </a:rPr>
              <a:t>Desige</a:t>
            </a:r>
            <a:r>
              <a:rPr lang="en-US" sz="2200" b="1" u="sng" spc="100" dirty="0" smtClean="0">
                <a:solidFill>
                  <a:srgbClr val="C00000"/>
                </a:solidFill>
                <a:effectLst/>
                <a:latin typeface="Arial Narrow" pitchFamily="34" charset="0"/>
              </a:rPr>
              <a:t> a un </a:t>
            </a:r>
            <a:r>
              <a:rPr lang="en-US" sz="2200" b="1" u="sng" spc="100" dirty="0" err="1" smtClean="0">
                <a:solidFill>
                  <a:srgbClr val="C00000"/>
                </a:solidFill>
                <a:effectLst/>
                <a:latin typeface="Arial Narrow" pitchFamily="34" charset="0"/>
              </a:rPr>
              <a:t>Señalador</a:t>
            </a:r>
            <a:endParaRPr lang="en-US" sz="2200" b="1" u="sng" spc="100" dirty="0" smtClean="0">
              <a:solidFill>
                <a:srgbClr val="C00000"/>
              </a:solidFill>
              <a:effectLst/>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sp>
        <p:nvSpPr>
          <p:cNvPr id="21" name="5-Point Star 20"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ubtitle 8"/>
          <p:cNvSpPr txBox="1">
            <a:spLocks/>
          </p:cNvSpPr>
          <p:nvPr/>
        </p:nvSpPr>
        <p:spPr bwMode="auto">
          <a:xfrm>
            <a:off x="-15850" y="4468496"/>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Sólo</a:t>
            </a:r>
            <a:r>
              <a:rPr lang="en-US" sz="2000" b="1" dirty="0" smtClean="0">
                <a:latin typeface="Arial Narrow" pitchFamily="34" charset="0"/>
              </a:rPr>
              <a:t> </a:t>
            </a:r>
            <a:r>
              <a:rPr lang="en-US" sz="2000" b="1" dirty="0" err="1" smtClean="0">
                <a:latin typeface="Arial Narrow" pitchFamily="34" charset="0"/>
              </a:rPr>
              <a:t>debe</a:t>
            </a:r>
            <a:r>
              <a:rPr lang="en-US" sz="2000" b="1" dirty="0" smtClean="0">
                <a:latin typeface="Arial Narrow" pitchFamily="34" charset="0"/>
              </a:rPr>
              <a:t> </a:t>
            </a:r>
            <a:r>
              <a:rPr lang="en-US" sz="2000" b="1" dirty="0" err="1" smtClean="0">
                <a:latin typeface="Arial Narrow" pitchFamily="34" charset="0"/>
              </a:rPr>
              <a:t>haber</a:t>
            </a:r>
            <a:r>
              <a:rPr lang="en-US" sz="2000" b="1" dirty="0" smtClean="0">
                <a:latin typeface="Arial Narrow" pitchFamily="34" charset="0"/>
              </a:rPr>
              <a:t> UN </a:t>
            </a:r>
            <a:r>
              <a:rPr lang="en-US" sz="2000" b="1" dirty="0" err="1" smtClean="0">
                <a:latin typeface="Arial Narrow" pitchFamily="34" charset="0"/>
              </a:rPr>
              <a:t>señalador</a:t>
            </a:r>
            <a:r>
              <a:rPr lang="en-US" sz="2000" b="1" dirty="0" smtClean="0">
                <a:latin typeface="Arial Narrow" pitchFamily="34" charset="0"/>
              </a:rPr>
              <a:t> para  </a:t>
            </a:r>
            <a:br>
              <a:rPr lang="en-US" sz="2000" b="1" dirty="0" smtClean="0">
                <a:latin typeface="Arial Narrow" pitchFamily="34" charset="0"/>
              </a:rPr>
            </a:br>
            <a:r>
              <a:rPr lang="en-US" sz="2000" b="1" dirty="0" smtClean="0">
                <a:latin typeface="Arial Narrow" pitchFamily="34" charset="0"/>
              </a:rPr>
              <a:t>     </a:t>
            </a:r>
            <a:r>
              <a:rPr lang="en-US" sz="2000" b="1" dirty="0" err="1" smtClean="0">
                <a:latin typeface="Arial Narrow" pitchFamily="34" charset="0"/>
              </a:rPr>
              <a:t>evitar</a:t>
            </a:r>
            <a:r>
              <a:rPr lang="en-US" sz="2000" b="1" dirty="0" smtClean="0">
                <a:latin typeface="Arial Narrow" pitchFamily="34" charset="0"/>
              </a:rPr>
              <a:t> </a:t>
            </a:r>
            <a:r>
              <a:rPr lang="en-US" sz="2000" b="1" dirty="0" err="1" smtClean="0">
                <a:latin typeface="Arial Narrow" pitchFamily="34" charset="0"/>
              </a:rPr>
              <a:t>confusión</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23" name="Subtitle 8"/>
          <p:cNvSpPr txBox="1">
            <a:spLocks/>
          </p:cNvSpPr>
          <p:nvPr/>
        </p:nvSpPr>
        <p:spPr bwMode="auto">
          <a:xfrm>
            <a:off x="-15850" y="5140148"/>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Los </a:t>
            </a:r>
            <a:r>
              <a:rPr lang="en-US" sz="2000" b="1" dirty="0" err="1" smtClean="0">
                <a:latin typeface="Arial Narrow" pitchFamily="34" charset="0"/>
              </a:rPr>
              <a:t>señaladores</a:t>
            </a:r>
            <a:r>
              <a:rPr lang="en-US" sz="2000" b="1" dirty="0" smtClean="0">
                <a:latin typeface="Arial Narrow" pitchFamily="34" charset="0"/>
              </a:rPr>
              <a:t> </a:t>
            </a:r>
            <a:r>
              <a:rPr lang="en-US" sz="2000" b="1" dirty="0" err="1" smtClean="0">
                <a:latin typeface="Arial Narrow" pitchFamily="34" charset="0"/>
              </a:rPr>
              <a:t>deben</a:t>
            </a:r>
            <a:r>
              <a:rPr lang="en-US" sz="2000" b="1" dirty="0" smtClean="0">
                <a:latin typeface="Arial Narrow" pitchFamily="34" charset="0"/>
              </a:rPr>
              <a:t> </a:t>
            </a:r>
            <a:r>
              <a:rPr lang="en-US" sz="2000" b="1" dirty="0" err="1" smtClean="0">
                <a:latin typeface="Arial Narrow" pitchFamily="34" charset="0"/>
              </a:rPr>
              <a:t>ser</a:t>
            </a:r>
            <a:r>
              <a:rPr lang="en-US" sz="2000" b="1" dirty="0" smtClean="0">
                <a:latin typeface="Arial Narrow" pitchFamily="34" charset="0"/>
              </a:rPr>
              <a:t> </a:t>
            </a:r>
            <a:r>
              <a:rPr lang="en-US" sz="2000" b="1" dirty="0" err="1" smtClean="0">
                <a:latin typeface="Arial Narrow" pitchFamily="34" charset="0"/>
              </a:rPr>
              <a:t>entrenados</a:t>
            </a:r>
            <a:r>
              <a:rPr lang="en-US" sz="2000" b="1" dirty="0" smtClean="0">
                <a:latin typeface="Arial Narrow" pitchFamily="34" charset="0"/>
              </a:rPr>
              <a:t> </a:t>
            </a:r>
            <a:br>
              <a:rPr lang="en-US" sz="2000" b="1" dirty="0" smtClean="0">
                <a:latin typeface="Arial Narrow" pitchFamily="34" charset="0"/>
              </a:rPr>
            </a:br>
            <a:r>
              <a:rPr lang="en-US" sz="2000" b="1" dirty="0" smtClean="0">
                <a:latin typeface="Arial Narrow" pitchFamily="34" charset="0"/>
              </a:rPr>
              <a:t>     en </a:t>
            </a:r>
            <a:r>
              <a:rPr lang="en-US" sz="2000" b="1" dirty="0" err="1" smtClean="0">
                <a:latin typeface="Arial Narrow" pitchFamily="34" charset="0"/>
              </a:rPr>
              <a:t>procesos</a:t>
            </a:r>
            <a:r>
              <a:rPr lang="en-US" sz="2000" b="1" dirty="0" smtClean="0">
                <a:latin typeface="Arial Narrow" pitchFamily="34" charset="0"/>
              </a:rPr>
              <a:t> de </a:t>
            </a:r>
            <a:r>
              <a:rPr lang="en-US" sz="2000" b="1" dirty="0" err="1" smtClean="0">
                <a:latin typeface="Arial Narrow" pitchFamily="34" charset="0"/>
              </a:rPr>
              <a:t>trabajo</a:t>
            </a:r>
            <a:r>
              <a:rPr lang="en-US" sz="2000" b="1" dirty="0" smtClean="0">
                <a:latin typeface="Arial Narrow" pitchFamily="34" charset="0"/>
              </a:rPr>
              <a:t> </a:t>
            </a:r>
            <a:r>
              <a:rPr lang="en-US" sz="2000" b="1" dirty="0" err="1" smtClean="0">
                <a:latin typeface="Arial Narrow" pitchFamily="34" charset="0"/>
              </a:rPr>
              <a:t>seguros</a:t>
            </a:r>
            <a:r>
              <a:rPr lang="en-US" sz="2000" b="1" dirty="0" smtClean="0">
                <a:latin typeface="Arial Narrow" pitchFamily="34" charset="0"/>
              </a:rPr>
              <a:t>,  </a:t>
            </a:r>
            <a:br>
              <a:rPr lang="en-US" sz="2000" b="1" dirty="0" smtClean="0">
                <a:latin typeface="Arial Narrow" pitchFamily="34" charset="0"/>
              </a:rPr>
            </a:br>
            <a:r>
              <a:rPr lang="en-US" sz="2000" b="1" dirty="0" smtClean="0">
                <a:latin typeface="Arial Narrow" pitchFamily="34" charset="0"/>
              </a:rPr>
              <a:t>     </a:t>
            </a:r>
            <a:r>
              <a:rPr lang="en-US" sz="2000" b="1" dirty="0" err="1" smtClean="0">
                <a:latin typeface="Arial Narrow" pitchFamily="34" charset="0"/>
              </a:rPr>
              <a:t>incluso</a:t>
            </a:r>
            <a:r>
              <a:rPr lang="en-US" sz="2000" b="1" dirty="0" smtClean="0">
                <a:latin typeface="Arial Narrow" pitchFamily="34" charset="0"/>
              </a:rPr>
              <a:t> en </a:t>
            </a:r>
            <a:r>
              <a:rPr lang="en-US" sz="2000" b="1" dirty="0" err="1" smtClean="0">
                <a:latin typeface="Arial Narrow" pitchFamily="34" charset="0"/>
              </a:rPr>
              <a:t>comunicación</a:t>
            </a:r>
            <a:r>
              <a:rPr lang="en-US" sz="2000" b="1" dirty="0" smtClean="0">
                <a:latin typeface="Arial Narrow" pitchFamily="34" charset="0"/>
              </a:rPr>
              <a:t> y </a:t>
            </a:r>
            <a:r>
              <a:rPr lang="en-US" sz="2000" b="1" dirty="0" err="1" smtClean="0">
                <a:latin typeface="Arial Narrow" pitchFamily="34" charset="0"/>
              </a:rPr>
              <a:t>como</a:t>
            </a:r>
            <a:r>
              <a:rPr lang="en-US" sz="2000" b="1" dirty="0" smtClean="0">
                <a:latin typeface="Arial Narrow" pitchFamily="34" charset="0"/>
              </a:rPr>
              <a:t> </a:t>
            </a:r>
            <a:r>
              <a:rPr lang="en-US" sz="2000" b="1" dirty="0" err="1" smtClean="0">
                <a:latin typeface="Arial Narrow" pitchFamily="34" charset="0"/>
              </a:rPr>
              <a:t>permanecer</a:t>
            </a:r>
            <a:r>
              <a:rPr lang="en-US" sz="2000" b="1" dirty="0" smtClean="0">
                <a:latin typeface="Arial Narrow" pitchFamily="34" charset="0"/>
              </a:rPr>
              <a:t>   </a:t>
            </a:r>
            <a:br>
              <a:rPr lang="en-US" sz="2000" b="1" dirty="0" smtClean="0">
                <a:latin typeface="Arial Narrow" pitchFamily="34" charset="0"/>
              </a:rPr>
            </a:br>
            <a:r>
              <a:rPr lang="en-US" sz="2000" b="1" dirty="0" smtClean="0">
                <a:latin typeface="Arial Narrow" pitchFamily="34" charset="0"/>
              </a:rPr>
              <a:t>     </a:t>
            </a:r>
            <a:r>
              <a:rPr lang="en-US" sz="2000" b="1" dirty="0" err="1" smtClean="0">
                <a:latin typeface="Arial Narrow" pitchFamily="34" charset="0"/>
              </a:rPr>
              <a:t>visibles</a:t>
            </a:r>
            <a:r>
              <a:rPr lang="en-US" sz="2000" b="1" dirty="0" smtClean="0">
                <a:latin typeface="Arial Narrow" pitchFamily="34" charset="0"/>
              </a:rPr>
              <a:t> ante el </a:t>
            </a:r>
            <a:r>
              <a:rPr lang="en-US" sz="2000" b="1" dirty="0" err="1" smtClean="0">
                <a:latin typeface="Arial Narrow" pitchFamily="34" charset="0"/>
              </a:rPr>
              <a:t>operador</a:t>
            </a:r>
            <a:r>
              <a:rPr lang="en-US" sz="2000" b="1" dirty="0" smtClean="0">
                <a:latin typeface="Arial Narrow" pitchFamily="34" charset="0"/>
              </a:rPr>
              <a:t> </a:t>
            </a:r>
            <a:r>
              <a:rPr lang="en-US" sz="2000" b="1" dirty="0" err="1" smtClean="0">
                <a:latin typeface="Arial Narrow" pitchFamily="34" charset="0"/>
              </a:rPr>
              <a:t>todo</a:t>
            </a:r>
            <a:r>
              <a:rPr lang="en-US" sz="2000" b="1" dirty="0" smtClean="0">
                <a:latin typeface="Arial Narrow" pitchFamily="34" charset="0"/>
              </a:rPr>
              <a:t> el </a:t>
            </a:r>
            <a:r>
              <a:rPr lang="en-US" sz="2000" b="1" dirty="0" err="1" smtClean="0">
                <a:latin typeface="Arial Narrow" pitchFamily="34" charset="0"/>
              </a:rPr>
              <a:t>tiempo</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3" name="Title 2"/>
          <p:cNvSpPr>
            <a:spLocks noGrp="1"/>
          </p:cNvSpPr>
          <p:nvPr>
            <p:ph type="title"/>
          </p:nvPr>
        </p:nvSpPr>
        <p:spPr>
          <a:xfrm>
            <a:off x="211419" y="1265928"/>
            <a:ext cx="8229600" cy="762000"/>
          </a:xfrm>
        </p:spPr>
        <p:txBody>
          <a:bodyPr>
            <a:normAutofit/>
          </a:bodyPr>
          <a:lstStyle/>
          <a:p>
            <a:pPr marL="342900" lvl="0" indent="-342900" algn="l">
              <a:spcBef>
                <a:spcPct val="20000"/>
              </a:spcBef>
            </a:pPr>
            <a:r>
              <a:rPr lang="en-US" sz="2800" b="1" dirty="0" smtClean="0">
                <a:solidFill>
                  <a:prstClr val="black"/>
                </a:solidFill>
                <a:latin typeface="Calibri" pitchFamily="34" charset="0"/>
                <a:ea typeface="+mn-ea"/>
                <a:cs typeface="+mn-cs"/>
              </a:rPr>
              <a:t>   </a:t>
            </a:r>
            <a:r>
              <a:rPr lang="en-US" sz="2800" b="1" dirty="0" err="1" smtClean="0">
                <a:solidFill>
                  <a:prstClr val="black"/>
                </a:solidFill>
                <a:latin typeface="Calibri" pitchFamily="34" charset="0"/>
                <a:ea typeface="+mn-ea"/>
                <a:cs typeface="+mn-cs"/>
              </a:rPr>
              <a:t>Prácticas</a:t>
            </a:r>
            <a:r>
              <a:rPr lang="en-US" sz="2800" b="1" dirty="0" smtClean="0">
                <a:solidFill>
                  <a:prstClr val="black"/>
                </a:solidFill>
                <a:latin typeface="Calibri" pitchFamily="34" charset="0"/>
                <a:ea typeface="+mn-ea"/>
                <a:cs typeface="+mn-cs"/>
              </a:rPr>
              <a:t> </a:t>
            </a:r>
            <a:r>
              <a:rPr lang="en-US" sz="2800" b="1" dirty="0" err="1">
                <a:solidFill>
                  <a:prstClr val="black"/>
                </a:solidFill>
                <a:latin typeface="Calibri" pitchFamily="34" charset="0"/>
                <a:ea typeface="+mn-ea"/>
                <a:cs typeface="+mn-cs"/>
              </a:rPr>
              <a:t>Seguras</a:t>
            </a:r>
            <a:r>
              <a:rPr lang="en-US" sz="2800" b="1" dirty="0">
                <a:solidFill>
                  <a:prstClr val="black"/>
                </a:solidFill>
                <a:latin typeface="Calibri" pitchFamily="34" charset="0"/>
                <a:ea typeface="+mn-ea"/>
                <a:cs typeface="+mn-cs"/>
              </a:rPr>
              <a:t> para Trabajadores a </a:t>
            </a:r>
            <a:r>
              <a:rPr lang="en-US" sz="2800" b="1" dirty="0" smtClean="0">
                <a:solidFill>
                  <a:prstClr val="black"/>
                </a:solidFill>
                <a:latin typeface="Calibri" pitchFamily="34" charset="0"/>
                <a:ea typeface="+mn-ea"/>
                <a:cs typeface="+mn-cs"/>
              </a:rPr>
              <a:t>Pie</a:t>
            </a:r>
            <a:endParaRPr lang="en-US" dirty="0"/>
          </a:p>
        </p:txBody>
      </p:sp>
      <p:sp>
        <p:nvSpPr>
          <p:cNvPr id="27" name="Slide Number Placeholder 4"/>
          <p:cNvSpPr>
            <a:spLocks noGrp="1"/>
          </p:cNvSpPr>
          <p:nvPr>
            <p:ph type="sldNum" sz="quarter" idx="12"/>
          </p:nvPr>
        </p:nvSpPr>
        <p:spPr/>
        <p:txBody>
          <a:bodyPr/>
          <a:lstStyle/>
          <a:p>
            <a:pPr>
              <a:defRPr/>
            </a:pPr>
            <a:fld id="{991630E5-D2C6-4D54-9913-55C6C92AA029}" type="slidenum">
              <a:rPr lang="en-US" smtClean="0"/>
              <a:pPr>
                <a:defRPr/>
              </a:pPr>
              <a:t>17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21" grpId="0" animBg="1"/>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3"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4"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5"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6" name="Picture 5" descr="LOGO-ARTBA.png" title="Picture of ARTBA Protecting Workers on Foot preventing runovers and backovers in roadway construction Title"/>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7" name="Picture 6" descr="Logo_WZ_Safety.png" title="Picture of ARTBA Protecting Workers on Foot preventing runovers and backovers in roadway construction Tit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9" name="5-Point Star 8"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8"/>
          <p:cNvSpPr txBox="1">
            <a:spLocks/>
          </p:cNvSpPr>
          <p:nvPr/>
        </p:nvSpPr>
        <p:spPr bwMode="auto">
          <a:xfrm>
            <a:off x="388938" y="1676400"/>
            <a:ext cx="7478712" cy="533400"/>
          </a:xfrm>
          <a:prstGeom prst="rect">
            <a:avLst/>
          </a:prstGeom>
          <a:noFill/>
          <a:ln w="9525">
            <a:noFill/>
            <a:miter lim="800000"/>
            <a:headEnd/>
            <a:tailEnd/>
          </a:ln>
        </p:spPr>
        <p:txBody>
          <a:bodyPr/>
          <a:lstStyle/>
          <a:p>
            <a:pPr marL="342900" indent="-342900">
              <a:spcBef>
                <a:spcPct val="20000"/>
              </a:spcBef>
            </a:pPr>
            <a:r>
              <a:rPr lang="en-US" sz="4400" b="1" spc="100" dirty="0" smtClean="0">
                <a:solidFill>
                  <a:srgbClr val="C00000"/>
                </a:solidFill>
                <a:latin typeface="Arial Narrow" pitchFamily="34" charset="0"/>
              </a:rPr>
              <a:t>       </a:t>
            </a:r>
            <a:r>
              <a:rPr lang="en-US" sz="4400" b="1" spc="100" dirty="0" err="1" smtClean="0">
                <a:solidFill>
                  <a:srgbClr val="C00000"/>
                </a:solidFill>
                <a:latin typeface="Arial Narrow" pitchFamily="34" charset="0"/>
              </a:rPr>
              <a:t>Actividad</a:t>
            </a:r>
            <a:r>
              <a:rPr lang="en-US" sz="4400" b="1" spc="100" dirty="0" smtClean="0">
                <a:solidFill>
                  <a:srgbClr val="C00000"/>
                </a:solidFill>
                <a:latin typeface="Arial Narrow" pitchFamily="34" charset="0"/>
              </a:rPr>
              <a:t> </a:t>
            </a:r>
          </a:p>
          <a:p>
            <a:pPr marL="342900" indent="-342900">
              <a:spcBef>
                <a:spcPct val="20000"/>
              </a:spcBef>
            </a:pPr>
            <a:r>
              <a:rPr lang="en-US" sz="4400" b="1" spc="100" dirty="0" smtClean="0">
                <a:solidFill>
                  <a:srgbClr val="C00000"/>
                </a:solidFill>
                <a:latin typeface="Arial Narrow" pitchFamily="34" charset="0"/>
              </a:rPr>
              <a:t>       de </a:t>
            </a:r>
            <a:r>
              <a:rPr lang="en-US" sz="4400" b="1" spc="100" dirty="0" err="1" smtClean="0">
                <a:solidFill>
                  <a:srgbClr val="C00000"/>
                </a:solidFill>
                <a:latin typeface="Arial Narrow" pitchFamily="34" charset="0"/>
              </a:rPr>
              <a:t>Clase</a:t>
            </a:r>
            <a:r>
              <a:rPr lang="en-US" sz="4400" b="1" spc="100" dirty="0" smtClean="0">
                <a:solidFill>
                  <a:srgbClr val="C00000"/>
                </a:solidFill>
                <a:effectLst/>
                <a:latin typeface="Arial Narrow" pitchFamily="34" charset="0"/>
              </a:rPr>
              <a:t> </a:t>
            </a:r>
            <a:endParaRPr lang="en-US" sz="4400" b="1" spc="100" dirty="0">
              <a:solidFill>
                <a:srgbClr val="C00000"/>
              </a:solidFill>
              <a:effectLst/>
              <a:latin typeface="Calibri" pitchFamily="34" charset="0"/>
            </a:endParaRPr>
          </a:p>
        </p:txBody>
      </p:sp>
      <p:sp>
        <p:nvSpPr>
          <p:cNvPr id="12" name="Subtitle 8"/>
          <p:cNvSpPr txBox="1">
            <a:spLocks/>
          </p:cNvSpPr>
          <p:nvPr/>
        </p:nvSpPr>
        <p:spPr bwMode="auto">
          <a:xfrm>
            <a:off x="777875" y="2998787"/>
            <a:ext cx="3870325" cy="506413"/>
          </a:xfrm>
          <a:prstGeom prst="rect">
            <a:avLst/>
          </a:prstGeom>
          <a:noFill/>
          <a:ln w="9525">
            <a:noFill/>
            <a:miter lim="800000"/>
            <a:headEnd/>
            <a:tailEnd/>
          </a:ln>
        </p:spPr>
        <p:txBody>
          <a:bodyPr/>
          <a:lstStyle/>
          <a:p>
            <a:pPr marL="0" lvl="1" algn="ctr">
              <a:lnSpc>
                <a:spcPts val="2900"/>
              </a:lnSpc>
            </a:pPr>
            <a:endParaRPr lang="en-US" sz="2800" b="1" dirty="0" smtClean="0">
              <a:latin typeface="Arial Narrow" pitchFamily="34" charset="0"/>
            </a:endParaRPr>
          </a:p>
          <a:p>
            <a:pPr marL="0" lvl="1" algn="ctr">
              <a:lnSpc>
                <a:spcPts val="2900"/>
              </a:lnSpc>
            </a:pPr>
            <a:r>
              <a:rPr lang="en-US" sz="2800" b="1" dirty="0" err="1" smtClean="0">
                <a:latin typeface="Arial Narrow" pitchFamily="34" charset="0"/>
              </a:rPr>
              <a:t>Practica</a:t>
            </a:r>
            <a:r>
              <a:rPr lang="en-US" sz="2800" b="1" dirty="0" smtClean="0">
                <a:latin typeface="Arial Narrow" pitchFamily="34" charset="0"/>
              </a:rPr>
              <a:t> de </a:t>
            </a:r>
            <a:r>
              <a:rPr lang="en-US" sz="2800" b="1" dirty="0" err="1" smtClean="0">
                <a:latin typeface="Arial Narrow" pitchFamily="34" charset="0"/>
              </a:rPr>
              <a:t>Señales</a:t>
            </a:r>
            <a:r>
              <a:rPr lang="en-US" sz="2800" b="1" dirty="0" smtClean="0">
                <a:latin typeface="Arial Narrow" pitchFamily="34" charset="0"/>
              </a:rPr>
              <a:t> de </a:t>
            </a:r>
            <a:r>
              <a:rPr lang="en-US" sz="2800" b="1" dirty="0" err="1" smtClean="0">
                <a:latin typeface="Arial Narrow" pitchFamily="34" charset="0"/>
              </a:rPr>
              <a:t>Señalador</a:t>
            </a:r>
            <a:endParaRPr lang="en-US" sz="2800" b="1" dirty="0" smtClean="0">
              <a:latin typeface="Arial Narrow" pitchFamily="34" charset="0"/>
            </a:endParaRPr>
          </a:p>
        </p:txBody>
      </p:sp>
      <p:pic>
        <p:nvPicPr>
          <p:cNvPr id="13" name="Picture 3" title="Picture of spotting signal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8200" y="1447800"/>
            <a:ext cx="4038600" cy="4955182"/>
          </a:xfrm>
          <a:prstGeom prst="rect">
            <a:avLst/>
          </a:prstGeom>
          <a:ln w="12700">
            <a:solidFill>
              <a:schemeClr val="tx1"/>
            </a:solidFill>
          </a:ln>
          <a:effectLst>
            <a:outerShdw blurRad="292100" dist="139700" dir="2700000" algn="tl" rotWithShape="0">
              <a:srgbClr val="333333">
                <a:alpha val="65000"/>
              </a:srgbClr>
            </a:outerShdw>
          </a:effectLst>
        </p:spPr>
      </p:pic>
      <p:sp>
        <p:nvSpPr>
          <p:cNvPr id="11" name="Title 10" hidden="1"/>
          <p:cNvSpPr>
            <a:spLocks noGrp="1"/>
          </p:cNvSpPr>
          <p:nvPr>
            <p:ph type="title"/>
          </p:nvPr>
        </p:nvSpPr>
        <p:spPr>
          <a:xfrm>
            <a:off x="438150" y="-1295400"/>
            <a:ext cx="8229600" cy="1143000"/>
          </a:xfrm>
        </p:spPr>
        <p:txBody>
          <a:bodyPr>
            <a:normAutofit fontScale="90000"/>
          </a:bodyPr>
          <a:lstStyle/>
          <a:p>
            <a:r>
              <a:rPr lang="en-US" dirty="0" smtClean="0"/>
              <a:t>Class activity practice spotting signals</a:t>
            </a:r>
            <a:endParaRPr lang="en-US" dirty="0"/>
          </a:p>
        </p:txBody>
      </p:sp>
      <p:sp>
        <p:nvSpPr>
          <p:cNvPr id="14" name="Slide Number Placeholder 4"/>
          <p:cNvSpPr>
            <a:spLocks noGrp="1"/>
          </p:cNvSpPr>
          <p:nvPr>
            <p:ph type="sldNum" sz="quarter" idx="12"/>
          </p:nvPr>
        </p:nvSpPr>
        <p:spPr/>
        <p:txBody>
          <a:bodyPr/>
          <a:lstStyle/>
          <a:p>
            <a:pPr>
              <a:defRPr/>
            </a:pPr>
            <a:fld id="{991630E5-D2C6-4D54-9913-55C6C92AA029}" type="slidenum">
              <a:rPr lang="en-US" smtClean="0"/>
              <a:pPr>
                <a:defRPr/>
              </a:pPr>
              <a:t>18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37"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8"/>
          <p:cNvSpPr txBox="1">
            <a:spLocks/>
          </p:cNvSpPr>
          <p:nvPr/>
        </p:nvSpPr>
        <p:spPr bwMode="auto">
          <a:xfrm>
            <a:off x="0" y="2653823"/>
            <a:ext cx="6764866"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Antes de mover </a:t>
            </a:r>
            <a:r>
              <a:rPr lang="en-US" sz="2000" b="1" dirty="0" err="1" smtClean="0">
                <a:latin typeface="Arial Narrow" pitchFamily="34" charset="0"/>
                <a:cs typeface="Arial" pitchFamily="34" charset="0"/>
              </a:rPr>
              <a:t>vehículos</a:t>
            </a:r>
            <a:r>
              <a:rPr lang="en-US" sz="2000" b="1" dirty="0" smtClean="0">
                <a:latin typeface="Arial Narrow" pitchFamily="34" charset="0"/>
                <a:cs typeface="Arial" pitchFamily="34" charset="0"/>
              </a:rPr>
              <a:t> o </a:t>
            </a:r>
            <a:r>
              <a:rPr lang="en-US" sz="2000" b="1" dirty="0" err="1" smtClean="0">
                <a:latin typeface="Arial Narrow" pitchFamily="34" charset="0"/>
                <a:cs typeface="Arial" pitchFamily="34" charset="0"/>
              </a:rPr>
              <a:t>equipos</a:t>
            </a:r>
            <a:r>
              <a:rPr lang="en-US" sz="2000" b="1" dirty="0" smtClean="0">
                <a:latin typeface="Arial Narrow" pitchFamily="34" charset="0"/>
                <a:cs typeface="Arial" pitchFamily="34" charset="0"/>
              </a:rPr>
              <a:t>, los </a:t>
            </a:r>
          </a:p>
          <a:p>
            <a:pPr>
              <a:lnSpc>
                <a:spcPts val="2200"/>
              </a:lnSpc>
              <a:buSzPct val="50000"/>
            </a:pP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conductores</a:t>
            </a:r>
            <a:r>
              <a:rPr lang="en-US" sz="2000" b="1" dirty="0" smtClean="0">
                <a:latin typeface="Arial Narrow" pitchFamily="34" charset="0"/>
                <a:cs typeface="Arial" pitchFamily="34" charset="0"/>
              </a:rPr>
              <a:t> y </a:t>
            </a:r>
            <a:r>
              <a:rPr lang="en-US" sz="2000" b="1" dirty="0" err="1" smtClean="0">
                <a:latin typeface="Arial Narrow" pitchFamily="34" charset="0"/>
                <a:cs typeface="Arial" pitchFamily="34" charset="0"/>
              </a:rPr>
              <a:t>operadores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deben</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caminar</a:t>
            </a:r>
            <a:endParaRPr lang="en-US" sz="2000" b="1" dirty="0" smtClean="0">
              <a:latin typeface="Arial Narrow" pitchFamily="34" charset="0"/>
              <a:cs typeface="Arial" pitchFamily="34" charset="0"/>
            </a:endParaRPr>
          </a:p>
          <a:p>
            <a:pPr>
              <a:lnSpc>
                <a:spcPts val="2200"/>
              </a:lnSpc>
              <a:buSzPct val="50000"/>
            </a:pP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alrededor</a:t>
            </a:r>
            <a:r>
              <a:rPr lang="en-US" sz="2000" b="1" dirty="0" smtClean="0">
                <a:latin typeface="Arial Narrow" pitchFamily="34" charset="0"/>
                <a:cs typeface="Arial" pitchFamily="34" charset="0"/>
              </a:rPr>
              <a:t> para </a:t>
            </a:r>
            <a:r>
              <a:rPr lang="en-US" sz="2000" b="1" dirty="0" err="1" smtClean="0">
                <a:latin typeface="Arial Narrow" pitchFamily="34" charset="0"/>
                <a:cs typeface="Arial" pitchFamily="34" charset="0"/>
              </a:rPr>
              <a:t>verificar</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que</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ninguna</a:t>
            </a:r>
            <a:r>
              <a:rPr lang="en-US" sz="2000" b="1" dirty="0" smtClean="0">
                <a:latin typeface="Arial Narrow" pitchFamily="34" charset="0"/>
                <a:cs typeface="Arial" pitchFamily="34" charset="0"/>
              </a:rPr>
              <a:t> </a:t>
            </a: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persona u </a:t>
            </a:r>
            <a:r>
              <a:rPr lang="en-US" sz="2000" b="1" dirty="0" err="1" smtClean="0">
                <a:latin typeface="Arial Narrow" pitchFamily="34" charset="0"/>
                <a:cs typeface="Arial" pitchFamily="34" charset="0"/>
              </a:rPr>
              <a:t>obstáculo</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esté</a:t>
            </a:r>
            <a:r>
              <a:rPr lang="en-US" sz="2000" b="1" dirty="0" smtClean="0">
                <a:latin typeface="Arial Narrow" pitchFamily="34" charset="0"/>
                <a:cs typeface="Arial" pitchFamily="34" charset="0"/>
              </a:rPr>
              <a:t> en los</a:t>
            </a:r>
            <a:br>
              <a:rPr lang="en-US" sz="2000" b="1" dirty="0" smtClean="0">
                <a:latin typeface="Arial Narrow" pitchFamily="34" charset="0"/>
                <a:cs typeface="Arial" pitchFamily="34" charset="0"/>
              </a:rPr>
            </a:b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puntos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ciegos</a:t>
            </a:r>
            <a:endParaRPr lang="en-US" sz="2400" b="1" dirty="0">
              <a:solidFill>
                <a:srgbClr val="C00000"/>
              </a:solidFill>
              <a:latin typeface="Arial Narrow" pitchFamily="34" charset="0"/>
            </a:endParaRPr>
          </a:p>
        </p:txBody>
      </p:sp>
      <p:grpSp>
        <p:nvGrpSpPr>
          <p:cNvPr id="5" name="Group 4"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6"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7"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8"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lvl="0">
                <a:lnSpc>
                  <a:spcPts val="1900"/>
                </a:lnSpc>
              </a:pP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9" name="Picture 8" descr="LOGO-ARTBA.png" title="Picture of ARTBA Protecting Workers on Foot preventing runovers and backovers in roadway construction Title"/>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10" name="Picture 9" descr="Logo_WZ_Safety.png" title="Picture of ARTBA Protecting Workers on Foot preventing runovers and backovers in roadway construction Tit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1" name="Subtitle 8"/>
          <p:cNvSpPr txBox="1">
            <a:spLocks/>
          </p:cNvSpPr>
          <p:nvPr/>
        </p:nvSpPr>
        <p:spPr bwMode="auto">
          <a:xfrm>
            <a:off x="24177" y="1959349"/>
            <a:ext cx="8061325" cy="506413"/>
          </a:xfrm>
          <a:prstGeom prst="rect">
            <a:avLst/>
          </a:prstGeom>
          <a:noFill/>
          <a:ln w="9525">
            <a:noFill/>
            <a:miter lim="800000"/>
            <a:headEnd/>
            <a:tailEnd/>
          </a:ln>
          <a:effectLst>
            <a:glow rad="63500">
              <a:schemeClr val="accent2">
                <a:satMod val="175000"/>
                <a:alpha val="40000"/>
              </a:schemeClr>
            </a:glow>
          </a:effectLst>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spc="100" dirty="0" err="1" smtClean="0">
                <a:solidFill>
                  <a:srgbClr val="C00000"/>
                </a:solidFill>
                <a:latin typeface="Arial Narrow" pitchFamily="34" charset="0"/>
              </a:rPr>
              <a:t>Camine</a:t>
            </a:r>
            <a:r>
              <a:rPr lang="en-US" sz="2200" b="1" u="sng" spc="100" dirty="0" smtClean="0">
                <a:solidFill>
                  <a:srgbClr val="C00000"/>
                </a:solidFill>
                <a:latin typeface="Arial Narrow" pitchFamily="34" charset="0"/>
              </a:rPr>
              <a:t> </a:t>
            </a:r>
            <a:r>
              <a:rPr lang="en-US" sz="2200" b="1" u="sng" spc="100" dirty="0" err="1" smtClean="0">
                <a:solidFill>
                  <a:srgbClr val="C00000"/>
                </a:solidFill>
                <a:latin typeface="Arial Narrow" pitchFamily="34" charset="0"/>
              </a:rPr>
              <a:t>Alrededor</a:t>
            </a:r>
            <a:r>
              <a:rPr lang="en-US" sz="2200" b="1" u="sng" spc="100" dirty="0" smtClean="0">
                <a:solidFill>
                  <a:srgbClr val="C00000"/>
                </a:solidFill>
                <a:latin typeface="Arial Narrow" pitchFamily="34" charset="0"/>
              </a:rPr>
              <a:t> del </a:t>
            </a:r>
            <a:r>
              <a:rPr lang="en-US" sz="2200" b="1" u="sng" spc="100" dirty="0" err="1" smtClean="0">
                <a:solidFill>
                  <a:srgbClr val="C00000"/>
                </a:solidFill>
                <a:latin typeface="Arial Narrow" pitchFamily="34" charset="0"/>
              </a:rPr>
              <a:t>Vehículo</a:t>
            </a:r>
            <a:r>
              <a:rPr lang="en-US" sz="2200" b="1" u="sng" spc="100" dirty="0" smtClean="0">
                <a:solidFill>
                  <a:srgbClr val="C00000"/>
                </a:solidFill>
                <a:latin typeface="Arial Narrow" pitchFamily="34" charset="0"/>
              </a:rPr>
              <a:t> Antes de </a:t>
            </a:r>
            <a:r>
              <a:rPr lang="en-US" sz="2200" b="1" u="sng" spc="100" dirty="0" err="1" smtClean="0">
                <a:solidFill>
                  <a:srgbClr val="C00000"/>
                </a:solidFill>
                <a:latin typeface="Arial Narrow" pitchFamily="34" charset="0"/>
              </a:rPr>
              <a:t>Retroceder</a:t>
            </a:r>
            <a:endParaRPr lang="en-US" sz="2200" b="1" u="sng" spc="100" dirty="0" smtClean="0">
              <a:solidFill>
                <a:srgbClr val="C00000"/>
              </a:solidFill>
              <a:effectLst/>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sp>
        <p:nvSpPr>
          <p:cNvPr id="14" name="5-Point Star 13"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ubtitle 8"/>
          <p:cNvSpPr txBox="1">
            <a:spLocks/>
          </p:cNvSpPr>
          <p:nvPr/>
        </p:nvSpPr>
        <p:spPr bwMode="auto">
          <a:xfrm>
            <a:off x="-26598" y="4314370"/>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Alternativamente</a:t>
            </a:r>
            <a:r>
              <a:rPr lang="en-US" sz="2000" b="1" dirty="0" smtClean="0">
                <a:latin typeface="Arial Narrow" pitchFamily="34" charset="0"/>
              </a:rPr>
              <a:t>, use un </a:t>
            </a:r>
            <a:r>
              <a:rPr lang="en-US" sz="2000" b="1" dirty="0" err="1" smtClean="0">
                <a:latin typeface="Arial Narrow" pitchFamily="34" charset="0"/>
              </a:rPr>
              <a:t>señalador</a:t>
            </a:r>
            <a:r>
              <a:rPr lang="en-US" sz="2000" b="1" dirty="0" smtClean="0">
                <a:latin typeface="Arial Narrow" pitchFamily="34" charset="0"/>
              </a:rPr>
              <a:t/>
            </a:r>
            <a:br>
              <a:rPr lang="en-US" sz="2000" b="1" dirty="0" smtClean="0">
                <a:latin typeface="Arial Narrow" pitchFamily="34" charset="0"/>
              </a:rPr>
            </a:br>
            <a:r>
              <a:rPr lang="en-US" sz="2000" b="1" dirty="0" smtClean="0">
                <a:latin typeface="Arial Narrow" pitchFamily="34" charset="0"/>
              </a:rPr>
              <a:t>     y/o </a:t>
            </a:r>
            <a:r>
              <a:rPr lang="en-US" sz="2000" b="1" dirty="0" err="1" smtClean="0">
                <a:latin typeface="Arial Narrow" pitchFamily="34" charset="0"/>
              </a:rPr>
              <a:t>camara</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pic>
        <p:nvPicPr>
          <p:cNvPr id="17" name="Picture 3" title="Picture of operator walking around truck before backing up"/>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8200" y="2461952"/>
            <a:ext cx="4114800" cy="3708661"/>
          </a:xfrm>
          <a:prstGeom prst="rect">
            <a:avLst/>
          </a:prstGeom>
          <a:ln w="12700">
            <a:solidFill>
              <a:schemeClr val="tx1"/>
            </a:solidFill>
          </a:ln>
          <a:effectLst>
            <a:outerShdw blurRad="292100" dist="139700" dir="2700000" algn="tl" rotWithShape="0">
              <a:srgbClr val="333333">
                <a:alpha val="65000"/>
              </a:srgbClr>
            </a:outerShdw>
          </a:effectLst>
        </p:spPr>
      </p:pic>
      <p:pic>
        <p:nvPicPr>
          <p:cNvPr id="18" name="Picture 17" descr="K5000.png" title="Picture of camera system "/>
          <p:cNvPicPr>
            <a:picLocks noChangeAspect="1"/>
          </p:cNvPicPr>
          <p:nvPr/>
        </p:nvPicPr>
        <p:blipFill>
          <a:blip r:embed="rId6"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3810000" y="2590800"/>
            <a:ext cx="5052805" cy="3718865"/>
          </a:xfrm>
          <a:prstGeom prst="rect">
            <a:avLst/>
          </a:prstGeom>
        </p:spPr>
      </p:pic>
      <p:sp>
        <p:nvSpPr>
          <p:cNvPr id="2" name="Title 1"/>
          <p:cNvSpPr>
            <a:spLocks noGrp="1"/>
          </p:cNvSpPr>
          <p:nvPr>
            <p:ph type="title"/>
          </p:nvPr>
        </p:nvSpPr>
        <p:spPr>
          <a:xfrm>
            <a:off x="0" y="1295400"/>
            <a:ext cx="7252298" cy="501912"/>
          </a:xfrm>
        </p:spPr>
        <p:txBody>
          <a:bodyPr>
            <a:normAutofit fontScale="90000"/>
          </a:bodyPr>
          <a:lstStyle/>
          <a:p>
            <a:pPr marL="342900" lvl="0" indent="-342900">
              <a:spcBef>
                <a:spcPct val="20000"/>
              </a:spcBef>
            </a:pPr>
            <a:r>
              <a:rPr lang="en-US" sz="2800" b="1" dirty="0" err="1">
                <a:solidFill>
                  <a:srgbClr val="EEECE1">
                    <a:lumMod val="10000"/>
                  </a:srgbClr>
                </a:solidFill>
                <a:latin typeface="Calibri" pitchFamily="34" charset="0"/>
                <a:ea typeface="+mn-ea"/>
                <a:cs typeface="+mn-cs"/>
              </a:rPr>
              <a:t>Prácticas</a:t>
            </a:r>
            <a:r>
              <a:rPr lang="en-US" sz="2800" b="1" dirty="0">
                <a:solidFill>
                  <a:srgbClr val="EEECE1">
                    <a:lumMod val="10000"/>
                  </a:srgbClr>
                </a:solidFill>
                <a:latin typeface="Calibri" pitchFamily="34" charset="0"/>
                <a:ea typeface="+mn-ea"/>
                <a:cs typeface="+mn-cs"/>
              </a:rPr>
              <a:t> </a:t>
            </a:r>
            <a:r>
              <a:rPr lang="en-US" sz="2800" b="1" dirty="0" err="1">
                <a:solidFill>
                  <a:srgbClr val="EEECE1">
                    <a:lumMod val="10000"/>
                  </a:srgbClr>
                </a:solidFill>
                <a:latin typeface="Calibri" pitchFamily="34" charset="0"/>
                <a:ea typeface="+mn-ea"/>
                <a:cs typeface="+mn-cs"/>
              </a:rPr>
              <a:t>Seguras</a:t>
            </a:r>
            <a:r>
              <a:rPr lang="en-US" sz="2800" b="1" dirty="0">
                <a:solidFill>
                  <a:srgbClr val="EEECE1">
                    <a:lumMod val="10000"/>
                  </a:srgbClr>
                </a:solidFill>
                <a:latin typeface="Calibri" pitchFamily="34" charset="0"/>
                <a:ea typeface="+mn-ea"/>
                <a:cs typeface="+mn-cs"/>
              </a:rPr>
              <a:t> para </a:t>
            </a:r>
            <a:r>
              <a:rPr lang="en-US" sz="2800" b="1" dirty="0" err="1">
                <a:solidFill>
                  <a:srgbClr val="EEECE1">
                    <a:lumMod val="10000"/>
                  </a:srgbClr>
                </a:solidFill>
                <a:latin typeface="Calibri" pitchFamily="34" charset="0"/>
                <a:ea typeface="+mn-ea"/>
                <a:cs typeface="+mn-cs"/>
              </a:rPr>
              <a:t>Conductores</a:t>
            </a:r>
            <a:r>
              <a:rPr lang="en-US" sz="2800" b="1" dirty="0">
                <a:solidFill>
                  <a:srgbClr val="EEECE1">
                    <a:lumMod val="10000"/>
                  </a:srgbClr>
                </a:solidFill>
                <a:latin typeface="Calibri" pitchFamily="34" charset="0"/>
                <a:ea typeface="+mn-ea"/>
                <a:cs typeface="+mn-cs"/>
              </a:rPr>
              <a:t> y </a:t>
            </a:r>
            <a:r>
              <a:rPr lang="en-US" sz="2800" b="1" dirty="0" err="1">
                <a:solidFill>
                  <a:srgbClr val="EEECE1">
                    <a:lumMod val="10000"/>
                  </a:srgbClr>
                </a:solidFill>
                <a:latin typeface="Calibri" pitchFamily="34" charset="0"/>
                <a:ea typeface="+mn-ea"/>
                <a:cs typeface="+mn-cs"/>
              </a:rPr>
              <a:t>Operadores</a:t>
            </a:r>
            <a:endParaRPr lang="en-US" sz="2800" b="1" dirty="0">
              <a:solidFill>
                <a:srgbClr val="EEECE1">
                  <a:lumMod val="10000"/>
                </a:srgbClr>
              </a:solidFill>
              <a:latin typeface="Calibri" pitchFamily="34" charset="0"/>
              <a:ea typeface="+mn-ea"/>
              <a:cs typeface="+mn-cs"/>
            </a:endParaRPr>
          </a:p>
        </p:txBody>
      </p:sp>
      <p:sp>
        <p:nvSpPr>
          <p:cNvPr id="16" name="Slide Number Placeholder 4"/>
          <p:cNvSpPr>
            <a:spLocks noGrp="1"/>
          </p:cNvSpPr>
          <p:nvPr>
            <p:ph type="sldNum" sz="quarter" idx="12"/>
          </p:nvPr>
        </p:nvSpPr>
        <p:spPr/>
        <p:txBody>
          <a:bodyPr/>
          <a:lstStyle/>
          <a:p>
            <a:pPr>
              <a:defRPr/>
            </a:pPr>
            <a:fld id="{991630E5-D2C6-4D54-9913-55C6C92AA029}" type="slidenum">
              <a:rPr lang="en-US" smtClean="0"/>
              <a:pPr>
                <a:defRPr/>
              </a:pPr>
              <a:t>19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9" presetClass="entr" presetSubtype="1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2000" fill="hold"/>
                                        <p:tgtEl>
                                          <p:spTgt spid="17"/>
                                        </p:tgtEl>
                                        <p:attrNameLst>
                                          <p:attrName>ppt_w</p:attrName>
                                        </p:attrNameLst>
                                      </p:cBhvr>
                                      <p:tavLst>
                                        <p:tav tm="0" fmla="#ppt_w*sin(2.5*pi*$)">
                                          <p:val>
                                            <p:fltVal val="0"/>
                                          </p:val>
                                        </p:tav>
                                        <p:tav tm="100000">
                                          <p:val>
                                            <p:fltVal val="1"/>
                                          </p:val>
                                        </p:tav>
                                      </p:tavLst>
                                    </p:anim>
                                    <p:anim calcmode="lin" valueType="num">
                                      <p:cBhvr>
                                        <p:cTn id="15"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31" presetClass="entr" presetSubtype="0" fill="hold" nodeType="withEffect">
                                  <p:stCondLst>
                                    <p:cond delay="0"/>
                                  </p:stCondLst>
                                  <p:iterate type="lt">
                                    <p:tmPct val="5000"/>
                                  </p:iterate>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fltVal val="0"/>
                                          </p:val>
                                        </p:tav>
                                        <p:tav tm="100000">
                                          <p:val>
                                            <p:strVal val="#ppt_w"/>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 calcmode="lin" valueType="num">
                                      <p:cBhvr>
                                        <p:cTn id="28" dur="1000" fill="hold"/>
                                        <p:tgtEl>
                                          <p:spTgt spid="18"/>
                                        </p:tgtEl>
                                        <p:attrNameLst>
                                          <p:attrName>style.rotation</p:attrName>
                                        </p:attrNameLst>
                                      </p:cBhvr>
                                      <p:tavLst>
                                        <p:tav tm="0">
                                          <p:val>
                                            <p:fltVal val="90"/>
                                          </p:val>
                                        </p:tav>
                                        <p:tav tm="100000">
                                          <p:val>
                                            <p:fltVal val="0"/>
                                          </p:val>
                                        </p:tav>
                                      </p:tavLst>
                                    </p:anim>
                                    <p:animEffect transition="in" filter="fade">
                                      <p:cBhvr>
                                        <p:cTn id="29" dur="1000"/>
                                        <p:tgtEl>
                                          <p:spTgt spid="18"/>
                                        </p:tgtEl>
                                      </p:cBhvr>
                                    </p:animEffect>
                                  </p:childTnLst>
                                </p:cTn>
                              </p:par>
                              <p:par>
                                <p:cTn id="30" presetID="10" presetClass="exit" presetSubtype="0" fill="hold" nodeType="withEffect">
                                  <p:stCondLst>
                                    <p:cond delay="0"/>
                                  </p:stCondLst>
                                  <p:childTnLst>
                                    <p:animEffect transition="out" filter="fade">
                                      <p:cBhvr>
                                        <p:cTn id="31" dur="2000"/>
                                        <p:tgtEl>
                                          <p:spTgt spid="17"/>
                                        </p:tgtEl>
                                      </p:cBhvr>
                                    </p:animEffect>
                                    <p:set>
                                      <p:cBhvr>
                                        <p:cTn id="32" dur="1" fill="hold">
                                          <p:stCondLst>
                                            <p:cond delay="1999"/>
                                          </p:stCondLst>
                                        </p:cTn>
                                        <p:tgtEl>
                                          <p:spTgt spid="17"/>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31" y="0"/>
            <a:ext cx="9175660" cy="6857999"/>
          </a:xfrm>
          <a:prstGeom prst="rect">
            <a:avLst/>
          </a:prstGeom>
        </p:spPr>
      </p:pic>
      <p:sp>
        <p:nvSpPr>
          <p:cNvPr id="2" name="Title 1" hidden="1"/>
          <p:cNvSpPr>
            <a:spLocks noGrp="1"/>
          </p:cNvSpPr>
          <p:nvPr>
            <p:ph type="title"/>
          </p:nvPr>
        </p:nvSpPr>
        <p:spPr/>
        <p:txBody>
          <a:bodyPr/>
          <a:lstStyle/>
          <a:p>
            <a:r>
              <a:rPr lang="en-US" dirty="0" smtClean="0"/>
              <a:t>OSHA Disclaimer</a:t>
            </a:r>
            <a:endParaRPr lang="en-US" dirty="0"/>
          </a:p>
        </p:txBody>
      </p:sp>
    </p:spTree>
    <p:extLst>
      <p:ext uri="{BB962C8B-B14F-4D97-AF65-F5344CB8AC3E}">
        <p14:creationId xmlns:p14="http://schemas.microsoft.com/office/powerpoint/2010/main" val="16399459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7136526.png" title="Picture of ITC area"/>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572000" y="2057400"/>
            <a:ext cx="4105275" cy="3352800"/>
          </a:xfrm>
          <a:prstGeom prst="rect">
            <a:avLst/>
          </a:prstGeom>
          <a:ln>
            <a:solidFill>
              <a:schemeClr val="tx1"/>
            </a:solidFill>
          </a:ln>
          <a:effectLst>
            <a:outerShdw blurRad="50800" dist="76200" dir="2700000" algn="tl" rotWithShape="0">
              <a:prstClr val="black">
                <a:alpha val="40000"/>
              </a:prstClr>
            </a:outerShdw>
          </a:effectLst>
        </p:spPr>
      </p:pic>
      <p:pic>
        <p:nvPicPr>
          <p:cNvPr id="18" name="Picture 2" title="Picture of road work are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057400"/>
            <a:ext cx="4105275" cy="3352800"/>
          </a:xfrm>
          <a:prstGeom prst="rect">
            <a:avLst/>
          </a:prstGeom>
          <a:ln w="12700">
            <a:solidFill>
              <a:schemeClr val="tx1"/>
            </a:solidFill>
          </a:ln>
          <a:effectLst>
            <a:outerShdw blurRad="292100" dist="139700" dir="2700000" algn="tl" rotWithShape="0">
              <a:srgbClr val="333333">
                <a:alpha val="65000"/>
              </a:srgbClr>
            </a:outerShdw>
          </a:effectLst>
        </p:spPr>
      </p:pic>
      <p:sp>
        <p:nvSpPr>
          <p:cNvPr id="2" name="Subtitle 8"/>
          <p:cNvSpPr txBox="1">
            <a:spLocks/>
          </p:cNvSpPr>
          <p:nvPr/>
        </p:nvSpPr>
        <p:spPr bwMode="auto">
          <a:xfrm>
            <a:off x="381000" y="2506346"/>
            <a:ext cx="6764866"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Un </a:t>
            </a:r>
            <a:r>
              <a:rPr lang="en-US" sz="2000" b="1" dirty="0" err="1" smtClean="0">
                <a:latin typeface="Arial Narrow" pitchFamily="34" charset="0"/>
                <a:cs typeface="Arial" pitchFamily="34" charset="0"/>
              </a:rPr>
              <a:t>elemento</a:t>
            </a:r>
            <a:r>
              <a:rPr lang="en-US" sz="2000" b="1" dirty="0" smtClean="0">
                <a:latin typeface="Arial Narrow" pitchFamily="34" charset="0"/>
                <a:cs typeface="Arial" pitchFamily="34" charset="0"/>
              </a:rPr>
              <a:t> clave de un PCTI is </a:t>
            </a:r>
            <a:r>
              <a:rPr lang="en-US" sz="2000" b="1" dirty="0" err="1" smtClean="0">
                <a:latin typeface="Arial Narrow" pitchFamily="34" charset="0"/>
                <a:cs typeface="Arial" pitchFamily="34" charset="0"/>
              </a:rPr>
              <a:t>crear</a:t>
            </a:r>
            <a:r>
              <a:rPr lang="en-US" sz="2000" b="1" dirty="0" smtClean="0">
                <a:latin typeface="Arial Narrow" pitchFamily="34" charset="0"/>
                <a:cs typeface="Arial" pitchFamily="34" charset="0"/>
              </a:rPr>
              <a:t>  </a:t>
            </a:r>
            <a:br>
              <a:rPr lang="en-US" sz="2000" b="1" dirty="0" smtClean="0">
                <a:latin typeface="Arial Narrow" pitchFamily="34" charset="0"/>
                <a:cs typeface="Arial" pitchFamily="34" charset="0"/>
              </a:rPr>
            </a:b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una</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ruta</a:t>
            </a:r>
            <a:r>
              <a:rPr lang="en-US" sz="2000" b="1" dirty="0" smtClean="0">
                <a:latin typeface="Arial Narrow" pitchFamily="34" charset="0"/>
                <a:cs typeface="Arial" pitchFamily="34" charset="0"/>
              </a:rPr>
              <a:t> para </a:t>
            </a:r>
            <a:r>
              <a:rPr lang="en-US" sz="2000" b="1" dirty="0" err="1" smtClean="0">
                <a:latin typeface="Arial Narrow" pitchFamily="34" charset="0"/>
                <a:cs typeface="Arial" pitchFamily="34" charset="0"/>
              </a:rPr>
              <a:t>vehículos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que</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entran</a:t>
            </a:r>
            <a:r>
              <a:rPr lang="en-US" sz="2000" b="1" dirty="0" smtClean="0">
                <a:latin typeface="Arial Narrow" pitchFamily="34" charset="0"/>
                <a:cs typeface="Arial" pitchFamily="34" charset="0"/>
              </a:rPr>
              <a:t> o  </a:t>
            </a:r>
            <a:br>
              <a:rPr lang="en-US" sz="2000" b="1" dirty="0" smtClean="0">
                <a:latin typeface="Arial Narrow" pitchFamily="34" charset="0"/>
                <a:cs typeface="Arial" pitchFamily="34" charset="0"/>
              </a:rPr>
            </a:b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salen</a:t>
            </a:r>
            <a:r>
              <a:rPr lang="en-US" sz="2000" b="1" dirty="0" smtClean="0">
                <a:latin typeface="Arial Narrow" pitchFamily="34" charset="0"/>
                <a:cs typeface="Arial" pitchFamily="34" charset="0"/>
              </a:rPr>
              <a:t>, y </a:t>
            </a:r>
            <a:r>
              <a:rPr lang="en-US" sz="2000" b="1" dirty="0" err="1" smtClean="0">
                <a:latin typeface="Arial Narrow" pitchFamily="34" charset="0"/>
                <a:cs typeface="Arial" pitchFamily="34" charset="0"/>
              </a:rPr>
              <a:t>viajan</a:t>
            </a:r>
            <a:r>
              <a:rPr lang="en-US" sz="2000" b="1" dirty="0" smtClean="0">
                <a:latin typeface="Arial Narrow" pitchFamily="34" charset="0"/>
                <a:cs typeface="Arial" pitchFamily="34" charset="0"/>
              </a:rPr>
              <a:t> a </a:t>
            </a:r>
            <a:r>
              <a:rPr lang="en-US" sz="2000" b="1" dirty="0" err="1" smtClean="0">
                <a:latin typeface="Arial Narrow" pitchFamily="34" charset="0"/>
                <a:cs typeface="Arial" pitchFamily="34" charset="0"/>
              </a:rPr>
              <a:t>través</a:t>
            </a:r>
            <a:r>
              <a:rPr lang="en-US" sz="2000" b="1" dirty="0" smtClean="0">
                <a:latin typeface="Arial Narrow" pitchFamily="34" charset="0"/>
                <a:cs typeface="Arial" pitchFamily="34" charset="0"/>
              </a:rPr>
              <a:t> de la </a:t>
            </a:r>
            <a:r>
              <a:rPr lang="en-US" sz="2000" b="1" dirty="0" err="1" smtClean="0">
                <a:latin typeface="Arial Narrow" pitchFamily="34" charset="0"/>
                <a:cs typeface="Arial" pitchFamily="34" charset="0"/>
              </a:rPr>
              <a:t>obra</a:t>
            </a:r>
            <a:endParaRPr lang="en-US" sz="2400" b="1" dirty="0">
              <a:solidFill>
                <a:srgbClr val="C00000"/>
              </a:solidFill>
              <a:latin typeface="Arial Narrow" pitchFamily="34" charset="0"/>
            </a:endParaRPr>
          </a:p>
        </p:txBody>
      </p:sp>
      <p:grpSp>
        <p:nvGrpSpPr>
          <p:cNvPr id="3" name="Group 2"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4"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5"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6"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7" name="Picture 6" descr="LOGO-ARTBA.png" title="Picture of ARTBA Protecting Workers on Foot preventing runovers and backovers in roadway construction Title"/>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8" name="Picture 7" descr="Logo_WZ_Safety.png" title="Picture of ARTBA Protecting Workers on Foot preventing runovers and backovers in roadway construction Titl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9" name="Subtitle 8"/>
          <p:cNvSpPr txBox="1">
            <a:spLocks/>
          </p:cNvSpPr>
          <p:nvPr/>
        </p:nvSpPr>
        <p:spPr bwMode="auto">
          <a:xfrm>
            <a:off x="302229" y="1981200"/>
            <a:ext cx="8061325" cy="506413"/>
          </a:xfrm>
          <a:prstGeom prst="rect">
            <a:avLst/>
          </a:prstGeom>
          <a:noFill/>
          <a:ln w="9525">
            <a:noFill/>
            <a:miter lim="800000"/>
            <a:headEnd/>
            <a:tailEnd/>
          </a:ln>
          <a:effectLst>
            <a:glow rad="63500">
              <a:schemeClr val="accent2">
                <a:satMod val="175000"/>
                <a:alpha val="40000"/>
              </a:schemeClr>
            </a:glow>
          </a:effectLst>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spc="100" dirty="0" smtClean="0">
                <a:solidFill>
                  <a:srgbClr val="C00000"/>
                </a:solidFill>
                <a:effectLst/>
                <a:latin typeface="Arial Narrow" pitchFamily="34" charset="0"/>
              </a:rPr>
              <a:t>Use </a:t>
            </a:r>
            <a:r>
              <a:rPr lang="en-US" sz="2200" b="1" u="sng" spc="100" dirty="0" err="1" smtClean="0">
                <a:solidFill>
                  <a:srgbClr val="C00000"/>
                </a:solidFill>
                <a:effectLst/>
                <a:latin typeface="Arial Narrow" pitchFamily="34" charset="0"/>
              </a:rPr>
              <a:t>Rutas</a:t>
            </a:r>
            <a:r>
              <a:rPr lang="en-US" sz="2200" b="1" u="sng" spc="100" dirty="0" smtClean="0">
                <a:solidFill>
                  <a:srgbClr val="C00000"/>
                </a:solidFill>
                <a:effectLst/>
                <a:latin typeface="Arial Narrow" pitchFamily="34" charset="0"/>
              </a:rPr>
              <a:t> </a:t>
            </a:r>
            <a:r>
              <a:rPr lang="en-US" sz="2200" b="1" u="sng" spc="100" dirty="0" err="1" smtClean="0">
                <a:solidFill>
                  <a:srgbClr val="C00000"/>
                </a:solidFill>
                <a:effectLst/>
                <a:latin typeface="Arial Narrow" pitchFamily="34" charset="0"/>
              </a:rPr>
              <a:t>Vehiculares</a:t>
            </a:r>
            <a:endParaRPr lang="en-US" sz="2200" b="1" dirty="0">
              <a:latin typeface="Arial Narrow" pitchFamily="34" charset="0"/>
            </a:endParaRPr>
          </a:p>
        </p:txBody>
      </p:sp>
      <p:sp>
        <p:nvSpPr>
          <p:cNvPr id="12" name="5-Point Star 11"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8"/>
          <p:cNvSpPr txBox="1">
            <a:spLocks/>
          </p:cNvSpPr>
          <p:nvPr/>
        </p:nvSpPr>
        <p:spPr bwMode="auto">
          <a:xfrm>
            <a:off x="302229" y="3644532"/>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La </a:t>
            </a:r>
            <a:r>
              <a:rPr lang="en-US" sz="2000" b="1" dirty="0" err="1" smtClean="0">
                <a:latin typeface="Arial Narrow" pitchFamily="34" charset="0"/>
              </a:rPr>
              <a:t>ruta</a:t>
            </a:r>
            <a:r>
              <a:rPr lang="en-US" sz="2000" b="1" dirty="0" smtClean="0">
                <a:latin typeface="Arial Narrow" pitchFamily="34" charset="0"/>
              </a:rPr>
              <a:t> </a:t>
            </a:r>
            <a:r>
              <a:rPr lang="en-US" sz="2000" b="1" dirty="0" err="1" smtClean="0">
                <a:latin typeface="Arial Narrow" pitchFamily="34" charset="0"/>
              </a:rPr>
              <a:t>puede</a:t>
            </a:r>
            <a:r>
              <a:rPr lang="en-US" sz="2000" b="1" dirty="0" smtClean="0">
                <a:latin typeface="Arial Narrow" pitchFamily="34" charset="0"/>
              </a:rPr>
              <a:t> </a:t>
            </a:r>
            <a:r>
              <a:rPr lang="en-US" sz="2000" b="1" dirty="0" err="1" smtClean="0">
                <a:latin typeface="Arial Narrow" pitchFamily="34" charset="0"/>
              </a:rPr>
              <a:t>estar</a:t>
            </a:r>
            <a:r>
              <a:rPr lang="en-US" sz="2000" b="1" dirty="0" smtClean="0">
                <a:latin typeface="Arial Narrow" pitchFamily="34" charset="0"/>
              </a:rPr>
              <a:t> </a:t>
            </a:r>
            <a:r>
              <a:rPr lang="en-US" sz="2000" b="1" dirty="0" err="1" smtClean="0">
                <a:latin typeface="Arial Narrow" pitchFamily="34" charset="0"/>
              </a:rPr>
              <a:t>marcada</a:t>
            </a:r>
            <a:r>
              <a:rPr lang="en-US" sz="2000" b="1" dirty="0" smtClean="0">
                <a:latin typeface="Arial Narrow" pitchFamily="34" charset="0"/>
              </a:rPr>
              <a:t> con </a:t>
            </a:r>
          </a:p>
          <a:p>
            <a:pPr>
              <a:lnSpc>
                <a:spcPts val="2200"/>
              </a:lnSpc>
              <a:buSzPct val="50000"/>
            </a:pPr>
            <a:r>
              <a:rPr lang="en-US" sz="2000" b="1" dirty="0" smtClean="0">
                <a:latin typeface="Arial Narrow" pitchFamily="34" charset="0"/>
              </a:rPr>
              <a:t>    </a:t>
            </a:r>
            <a:r>
              <a:rPr lang="en-US" sz="1200" b="1" dirty="0" smtClean="0">
                <a:latin typeface="Arial Narrow" pitchFamily="34" charset="0"/>
              </a:rPr>
              <a:t>  </a:t>
            </a:r>
            <a:r>
              <a:rPr lang="en-US" sz="2000" b="1" dirty="0" err="1" smtClean="0">
                <a:latin typeface="Arial Narrow" pitchFamily="34" charset="0"/>
              </a:rPr>
              <a:t>dispositivos</a:t>
            </a:r>
            <a:r>
              <a:rPr lang="en-US" sz="2000" b="1" dirty="0" smtClean="0">
                <a:latin typeface="Arial Narrow" pitchFamily="34" charset="0"/>
              </a:rPr>
              <a:t> de control de </a:t>
            </a:r>
            <a:r>
              <a:rPr lang="en-US" sz="2000" b="1" dirty="0" err="1" smtClean="0">
                <a:latin typeface="Arial Narrow" pitchFamily="34" charset="0"/>
              </a:rPr>
              <a:t>tráfico</a:t>
            </a:r>
            <a:endParaRPr lang="en-US" sz="2000" b="1" dirty="0" smtClean="0">
              <a:latin typeface="Arial Narrow" pitchFamily="34" charset="0"/>
            </a:endParaRPr>
          </a:p>
          <a:p>
            <a:pPr>
              <a:lnSpc>
                <a:spcPts val="2200"/>
              </a:lnSpc>
              <a:buSzPct val="50000"/>
            </a:pPr>
            <a:r>
              <a:rPr lang="es-US" sz="2000" b="1" dirty="0" smtClean="0">
                <a:latin typeface="Arial Narrow" pitchFamily="34" charset="0"/>
              </a:rPr>
              <a:t>      temporal</a:t>
            </a:r>
            <a:endParaRPr lang="en-US" sz="2400" b="1" dirty="0">
              <a:latin typeface="Arial Narrow" pitchFamily="34" charset="0"/>
            </a:endParaRPr>
          </a:p>
        </p:txBody>
      </p:sp>
      <p:sp>
        <p:nvSpPr>
          <p:cNvPr id="17" name="Subtitle 8"/>
          <p:cNvSpPr txBox="1">
            <a:spLocks/>
          </p:cNvSpPr>
          <p:nvPr/>
        </p:nvSpPr>
        <p:spPr bwMode="auto">
          <a:xfrm>
            <a:off x="302229" y="4739640"/>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El plan </a:t>
            </a:r>
            <a:r>
              <a:rPr lang="en-US" sz="2000" b="1" dirty="0" err="1" smtClean="0">
                <a:latin typeface="Arial Narrow" pitchFamily="34" charset="0"/>
              </a:rPr>
              <a:t>debe</a:t>
            </a:r>
            <a:r>
              <a:rPr lang="en-US" sz="2000" b="1" dirty="0" smtClean="0">
                <a:latin typeface="Arial Narrow" pitchFamily="34" charset="0"/>
              </a:rPr>
              <a:t> </a:t>
            </a:r>
            <a:r>
              <a:rPr lang="en-US" sz="2000" b="1" dirty="0" err="1" smtClean="0">
                <a:latin typeface="Arial Narrow" pitchFamily="34" charset="0"/>
              </a:rPr>
              <a:t>comunicarse</a:t>
            </a:r>
            <a:endParaRPr lang="en-US" sz="2400" b="1" dirty="0">
              <a:latin typeface="Arial Narrow" pitchFamily="34" charset="0"/>
            </a:endParaRPr>
          </a:p>
        </p:txBody>
      </p:sp>
      <p:pic>
        <p:nvPicPr>
          <p:cNvPr id="19" name="Picture 2" title="Picture of ITC plan being communicate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72000" y="2057400"/>
            <a:ext cx="4114800" cy="3380236"/>
          </a:xfrm>
          <a:prstGeom prst="rect">
            <a:avLst/>
          </a:prstGeom>
          <a:ln w="12700">
            <a:solidFill>
              <a:schemeClr val="tx1"/>
            </a:solidFill>
          </a:ln>
          <a:effectLst>
            <a:outerShdw blurRad="292100" dist="139700" dir="2700000" algn="tl" rotWithShape="0">
              <a:srgbClr val="333333">
                <a:alpha val="65000"/>
              </a:srgbClr>
            </a:outerShdw>
          </a:effectLst>
        </p:spPr>
      </p:pic>
      <p:sp>
        <p:nvSpPr>
          <p:cNvPr id="14" name="Title 13"/>
          <p:cNvSpPr>
            <a:spLocks noGrp="1"/>
          </p:cNvSpPr>
          <p:nvPr>
            <p:ph type="title"/>
          </p:nvPr>
        </p:nvSpPr>
        <p:spPr>
          <a:xfrm>
            <a:off x="303255" y="1295400"/>
            <a:ext cx="8229600" cy="578112"/>
          </a:xfrm>
        </p:spPr>
        <p:txBody>
          <a:bodyPr>
            <a:normAutofit/>
          </a:bodyPr>
          <a:lstStyle/>
          <a:p>
            <a:pPr marL="342900" lvl="0" indent="-342900" algn="l">
              <a:spcBef>
                <a:spcPct val="20000"/>
              </a:spcBef>
            </a:pPr>
            <a:r>
              <a:rPr lang="en-US" sz="2800" b="1" dirty="0" err="1">
                <a:solidFill>
                  <a:srgbClr val="EEECE1">
                    <a:lumMod val="10000"/>
                  </a:srgbClr>
                </a:solidFill>
                <a:latin typeface="Calibri" pitchFamily="34" charset="0"/>
                <a:ea typeface="+mn-ea"/>
                <a:cs typeface="+mn-cs"/>
              </a:rPr>
              <a:t>Prácticas</a:t>
            </a:r>
            <a:r>
              <a:rPr lang="en-US" sz="2800" b="1" dirty="0">
                <a:solidFill>
                  <a:srgbClr val="EEECE1">
                    <a:lumMod val="10000"/>
                  </a:srgbClr>
                </a:solidFill>
                <a:latin typeface="Calibri" pitchFamily="34" charset="0"/>
                <a:ea typeface="+mn-ea"/>
                <a:cs typeface="+mn-cs"/>
              </a:rPr>
              <a:t> </a:t>
            </a:r>
            <a:r>
              <a:rPr lang="en-US" sz="2800" b="1" dirty="0" err="1">
                <a:solidFill>
                  <a:srgbClr val="EEECE1">
                    <a:lumMod val="10000"/>
                  </a:srgbClr>
                </a:solidFill>
                <a:latin typeface="Calibri" pitchFamily="34" charset="0"/>
                <a:ea typeface="+mn-ea"/>
                <a:cs typeface="+mn-cs"/>
              </a:rPr>
              <a:t>Seguras</a:t>
            </a:r>
            <a:r>
              <a:rPr lang="en-US" sz="2800" b="1" dirty="0">
                <a:solidFill>
                  <a:srgbClr val="EEECE1">
                    <a:lumMod val="10000"/>
                  </a:srgbClr>
                </a:solidFill>
                <a:latin typeface="Calibri" pitchFamily="34" charset="0"/>
                <a:ea typeface="+mn-ea"/>
                <a:cs typeface="+mn-cs"/>
              </a:rPr>
              <a:t> para </a:t>
            </a:r>
            <a:r>
              <a:rPr lang="en-US" sz="2800" b="1" dirty="0" err="1">
                <a:solidFill>
                  <a:srgbClr val="EEECE1">
                    <a:lumMod val="10000"/>
                  </a:srgbClr>
                </a:solidFill>
                <a:latin typeface="Calibri" pitchFamily="34" charset="0"/>
                <a:ea typeface="+mn-ea"/>
                <a:cs typeface="+mn-cs"/>
              </a:rPr>
              <a:t>Conductores</a:t>
            </a:r>
            <a:r>
              <a:rPr lang="en-US" sz="2800" b="1" dirty="0">
                <a:solidFill>
                  <a:srgbClr val="EEECE1">
                    <a:lumMod val="10000"/>
                  </a:srgbClr>
                </a:solidFill>
                <a:latin typeface="Calibri" pitchFamily="34" charset="0"/>
                <a:ea typeface="+mn-ea"/>
                <a:cs typeface="+mn-cs"/>
              </a:rPr>
              <a:t> y </a:t>
            </a:r>
            <a:r>
              <a:rPr lang="en-US" sz="2800" b="1" dirty="0" err="1" smtClean="0">
                <a:solidFill>
                  <a:srgbClr val="EEECE1">
                    <a:lumMod val="10000"/>
                  </a:srgbClr>
                </a:solidFill>
                <a:latin typeface="Calibri" pitchFamily="34" charset="0"/>
                <a:ea typeface="+mn-ea"/>
                <a:cs typeface="+mn-cs"/>
              </a:rPr>
              <a:t>Operadores</a:t>
            </a:r>
            <a:r>
              <a:rPr lang="en-US" sz="2800" b="1" dirty="0" smtClean="0">
                <a:solidFill>
                  <a:srgbClr val="EEECE1">
                    <a:lumMod val="10000"/>
                  </a:srgbClr>
                </a:solidFill>
                <a:latin typeface="Calibri" pitchFamily="34" charset="0"/>
                <a:ea typeface="+mn-ea"/>
                <a:cs typeface="+mn-cs"/>
              </a:rPr>
              <a:t> </a:t>
            </a:r>
            <a:endParaRPr lang="en-US" sz="2800" b="1" dirty="0">
              <a:solidFill>
                <a:srgbClr val="EEECE1">
                  <a:lumMod val="10000"/>
                </a:srgbClr>
              </a:solidFill>
              <a:latin typeface="Calibri" pitchFamily="34" charset="0"/>
              <a:ea typeface="+mn-ea"/>
              <a:cs typeface="+mn-cs"/>
            </a:endParaRPr>
          </a:p>
        </p:txBody>
      </p:sp>
      <p:sp>
        <p:nvSpPr>
          <p:cNvPr id="20" name="Slide Number Placeholder 4"/>
          <p:cNvSpPr>
            <a:spLocks noGrp="1"/>
          </p:cNvSpPr>
          <p:nvPr>
            <p:ph type="sldNum" sz="quarter" idx="12"/>
          </p:nvPr>
        </p:nvSpPr>
        <p:spPr/>
        <p:txBody>
          <a:bodyPr/>
          <a:lstStyle/>
          <a:p>
            <a:pPr>
              <a:defRPr/>
            </a:pPr>
            <a:fld id="{991630E5-D2C6-4D54-9913-55C6C92AA029}" type="slidenum">
              <a:rPr lang="en-US" smtClean="0"/>
              <a:pPr>
                <a:defRPr/>
              </a:pPr>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animBg="1"/>
      <p:bldP spid="1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8"/>
          <p:cNvSpPr txBox="1">
            <a:spLocks/>
          </p:cNvSpPr>
          <p:nvPr/>
        </p:nvSpPr>
        <p:spPr bwMode="auto">
          <a:xfrm>
            <a:off x="-78318" y="2325654"/>
            <a:ext cx="6764866"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Las </a:t>
            </a:r>
            <a:r>
              <a:rPr lang="en-US" sz="2000" b="1" dirty="0" err="1" smtClean="0">
                <a:latin typeface="Arial Narrow" pitchFamily="34" charset="0"/>
                <a:cs typeface="Arial" pitchFamily="34" charset="0"/>
              </a:rPr>
              <a:t>rutas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deben</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estar</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marcadas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cuando</a:t>
            </a:r>
            <a:endParaRPr lang="en-US" b="1" dirty="0">
              <a:solidFill>
                <a:srgbClr val="C00000"/>
              </a:solidFill>
              <a:latin typeface="Arial Narrow" pitchFamily="34" charset="0"/>
            </a:endParaRPr>
          </a:p>
        </p:txBody>
      </p:sp>
      <p:grpSp>
        <p:nvGrpSpPr>
          <p:cNvPr id="5" name="Group 4"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6"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7"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8"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9" name="Picture 8" descr="LOGO-ARTBA.png" title="Picture of ARTBA Protecting Workers on Foot preventing runovers and backovers in roadway construction Title"/>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10" name="Picture 9" descr="Logo_WZ_Safety.png" title="Picture of ARTBA Protecting Workers on Foot preventing runovers and backovers in roadway construction Tit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1" name="Subtitle 8"/>
          <p:cNvSpPr txBox="1">
            <a:spLocks/>
          </p:cNvSpPr>
          <p:nvPr/>
        </p:nvSpPr>
        <p:spPr bwMode="auto">
          <a:xfrm>
            <a:off x="-16079" y="1981199"/>
            <a:ext cx="8136739" cy="506413"/>
          </a:xfrm>
          <a:prstGeom prst="rect">
            <a:avLst/>
          </a:prstGeom>
          <a:noFill/>
          <a:ln w="9525">
            <a:noFill/>
            <a:miter lim="800000"/>
            <a:headEnd/>
            <a:tailEnd/>
          </a:ln>
          <a:effectLst>
            <a:glow rad="63500">
              <a:schemeClr val="accent2">
                <a:satMod val="175000"/>
                <a:alpha val="40000"/>
              </a:schemeClr>
            </a:glow>
          </a:effectLst>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spc="100" dirty="0" err="1" smtClean="0">
                <a:solidFill>
                  <a:srgbClr val="C00000"/>
                </a:solidFill>
                <a:effectLst/>
                <a:latin typeface="Arial Narrow" pitchFamily="34" charset="0"/>
              </a:rPr>
              <a:t>Uso</a:t>
            </a:r>
            <a:r>
              <a:rPr lang="en-US" sz="2200" b="1" u="sng" spc="100" dirty="0" smtClean="0">
                <a:solidFill>
                  <a:srgbClr val="C00000"/>
                </a:solidFill>
                <a:effectLst/>
                <a:latin typeface="Arial Narrow" pitchFamily="34" charset="0"/>
              </a:rPr>
              <a:t> de </a:t>
            </a:r>
            <a:r>
              <a:rPr lang="en-US" sz="2200" b="1" u="sng" spc="100" dirty="0" err="1" smtClean="0">
                <a:solidFill>
                  <a:srgbClr val="C00000"/>
                </a:solidFill>
                <a:effectLst/>
                <a:latin typeface="Arial Narrow" pitchFamily="34" charset="0"/>
              </a:rPr>
              <a:t>Rutas</a:t>
            </a:r>
            <a:r>
              <a:rPr lang="en-US" sz="2200" b="1" u="sng" spc="100" dirty="0" smtClean="0">
                <a:solidFill>
                  <a:srgbClr val="C00000"/>
                </a:solidFill>
                <a:effectLst/>
                <a:latin typeface="Arial Narrow" pitchFamily="34" charset="0"/>
              </a:rPr>
              <a:t> </a:t>
            </a:r>
            <a:r>
              <a:rPr lang="en-US" sz="2200" b="1" u="sng" spc="100" dirty="0" err="1" smtClean="0">
                <a:solidFill>
                  <a:srgbClr val="C00000"/>
                </a:solidFill>
                <a:effectLst/>
                <a:latin typeface="Arial Narrow" pitchFamily="34" charset="0"/>
              </a:rPr>
              <a:t>Vehiculares</a:t>
            </a:r>
            <a:endParaRPr lang="en-US" sz="2200" b="1" u="sng" spc="100" dirty="0" smtClean="0">
              <a:solidFill>
                <a:srgbClr val="C00000"/>
              </a:solidFill>
              <a:effectLst/>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sp>
        <p:nvSpPr>
          <p:cNvPr id="14" name="Subtitle 8"/>
          <p:cNvSpPr txBox="1">
            <a:spLocks/>
          </p:cNvSpPr>
          <p:nvPr/>
        </p:nvSpPr>
        <p:spPr bwMode="auto">
          <a:xfrm>
            <a:off x="188441" y="4656757"/>
            <a:ext cx="8138770" cy="560387"/>
          </a:xfrm>
          <a:prstGeom prst="rect">
            <a:avLst/>
          </a:prstGeom>
          <a:noFill/>
          <a:ln w="9525">
            <a:noFill/>
            <a:miter lim="800000"/>
            <a:headEnd/>
            <a:tailEnd/>
          </a:ln>
        </p:spPr>
        <p:txBody>
          <a:bodyPr/>
          <a:lstStyle/>
          <a:p>
            <a:pPr marL="0" lvl="1">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solidFill>
                  <a:srgbClr val="C00000"/>
                </a:solidFill>
                <a:latin typeface="Arial" pitchFamily="34" charset="0"/>
                <a:cs typeface="Arial" pitchFamily="34" charset="0"/>
              </a:rPr>
              <a:t>PREOCUPACIONES</a:t>
            </a:r>
          </a:p>
          <a:p>
            <a:pPr marL="0" lvl="1">
              <a:lnSpc>
                <a:spcPts val="2200"/>
              </a:lnSpc>
              <a:buSzPct val="50000"/>
            </a:pPr>
            <a:r>
              <a:rPr lang="en-US" sz="2000" b="1" dirty="0" smtClean="0">
                <a:solidFill>
                  <a:srgbClr val="C00000"/>
                </a:solidFill>
                <a:latin typeface="Arial" pitchFamily="34" charset="0"/>
                <a:cs typeface="Arial" pitchFamily="34" charset="0"/>
              </a:rPr>
              <a:t>    PRIMORDIALES</a:t>
            </a:r>
            <a:endParaRPr lang="en-US" sz="2400" b="1" dirty="0">
              <a:solidFill>
                <a:srgbClr val="C00000"/>
              </a:solidFill>
              <a:latin typeface="Arial" pitchFamily="34" charset="0"/>
              <a:cs typeface="Arial" pitchFamily="34" charset="0"/>
            </a:endParaRPr>
          </a:p>
        </p:txBody>
      </p:sp>
      <p:sp>
        <p:nvSpPr>
          <p:cNvPr id="15" name="Subtitle 8"/>
          <p:cNvSpPr txBox="1">
            <a:spLocks/>
          </p:cNvSpPr>
          <p:nvPr/>
        </p:nvSpPr>
        <p:spPr bwMode="auto">
          <a:xfrm>
            <a:off x="152400" y="2613788"/>
            <a:ext cx="4669902" cy="560387"/>
          </a:xfrm>
          <a:prstGeom prst="rect">
            <a:avLst/>
          </a:prstGeom>
          <a:noFill/>
          <a:ln w="9525">
            <a:noFill/>
            <a:miter lim="800000"/>
            <a:headEnd/>
            <a:tailEnd/>
          </a:ln>
        </p:spPr>
        <p:txBody>
          <a:bodyPr/>
          <a:lstStyle/>
          <a:p>
            <a:pPr>
              <a:lnSpc>
                <a:spcPts val="2000"/>
              </a:lnSpc>
              <a:buSzPct val="50000"/>
            </a:pPr>
            <a:r>
              <a:rPr lang="en-US" b="1" dirty="0" smtClean="0">
                <a:solidFill>
                  <a:srgbClr val="C00000"/>
                </a:solidFill>
                <a:latin typeface="Arial Narrow" pitchFamily="34" charset="0"/>
                <a:cs typeface="Arial" pitchFamily="34" charset="0"/>
              </a:rPr>
              <a:t>-</a:t>
            </a:r>
            <a:r>
              <a:rPr lang="en-US" b="1" dirty="0" smtClean="0">
                <a:latin typeface="Arial Narrow" pitchFamily="34" charset="0"/>
                <a:cs typeface="Arial" pitchFamily="34" charset="0"/>
              </a:rPr>
              <a:t> Las </a:t>
            </a:r>
            <a:r>
              <a:rPr lang="en-US" b="1" dirty="0" err="1" smtClean="0">
                <a:latin typeface="Arial Narrow" pitchFamily="34" charset="0"/>
                <a:cs typeface="Arial" pitchFamily="34" charset="0"/>
              </a:rPr>
              <a:t>entregas</a:t>
            </a:r>
            <a:r>
              <a:rPr lang="en-US" b="1" dirty="0" smtClean="0">
                <a:latin typeface="Arial Narrow" pitchFamily="34" charset="0"/>
                <a:cs typeface="Arial" pitchFamily="34" charset="0"/>
              </a:rPr>
              <a:t> son </a:t>
            </a:r>
            <a:r>
              <a:rPr lang="en-US" b="1" dirty="0" err="1" smtClean="0">
                <a:latin typeface="Arial Narrow" pitchFamily="34" charset="0"/>
                <a:cs typeface="Arial" pitchFamily="34" charset="0"/>
              </a:rPr>
              <a:t>hechas</a:t>
            </a:r>
            <a:r>
              <a:rPr lang="en-US" b="1" dirty="0" smtClean="0">
                <a:latin typeface="Arial Narrow" pitchFamily="34" charset="0"/>
                <a:cs typeface="Arial" pitchFamily="34" charset="0"/>
              </a:rPr>
              <a:t> </a:t>
            </a:r>
            <a:r>
              <a:rPr lang="en-US" b="1" dirty="0" err="1" smtClean="0">
                <a:latin typeface="Arial Narrow" pitchFamily="34" charset="0"/>
                <a:cs typeface="Arial" pitchFamily="34" charset="0"/>
              </a:rPr>
              <a:t>por</a:t>
            </a:r>
            <a:r>
              <a:rPr lang="en-US" b="1" dirty="0" smtClean="0">
                <a:latin typeface="Arial Narrow" pitchFamily="34" charset="0"/>
                <a:cs typeface="Arial" pitchFamily="34" charset="0"/>
              </a:rPr>
              <a:t> </a:t>
            </a:r>
            <a:r>
              <a:rPr lang="en-US" b="1" dirty="0" err="1" smtClean="0">
                <a:latin typeface="Arial Narrow" pitchFamily="34" charset="0"/>
                <a:cs typeface="Arial" pitchFamily="34" charset="0"/>
              </a:rPr>
              <a:t>subcontratistas</a:t>
            </a:r>
            <a:endParaRPr lang="en-US" b="1" dirty="0" smtClean="0">
              <a:latin typeface="Arial Narrow" pitchFamily="34" charset="0"/>
              <a:cs typeface="Arial" pitchFamily="34" charset="0"/>
            </a:endParaRPr>
          </a:p>
          <a:p>
            <a:pPr>
              <a:lnSpc>
                <a:spcPts val="2000"/>
              </a:lnSpc>
              <a:buSzPct val="50000"/>
            </a:pPr>
            <a:r>
              <a:rPr lang="en-US" b="1" dirty="0" smtClean="0">
                <a:latin typeface="Arial Narrow" pitchFamily="34" charset="0"/>
                <a:cs typeface="Arial" pitchFamily="34" charset="0"/>
              </a:rPr>
              <a:t> y </a:t>
            </a:r>
            <a:r>
              <a:rPr lang="en-US" b="1" dirty="0" err="1" smtClean="0">
                <a:latin typeface="Arial Narrow" pitchFamily="34" charset="0"/>
                <a:cs typeface="Arial" pitchFamily="34" charset="0"/>
              </a:rPr>
              <a:t>conductores</a:t>
            </a:r>
            <a:r>
              <a:rPr lang="en-US" b="1" dirty="0" smtClean="0">
                <a:latin typeface="Arial Narrow" pitchFamily="34" charset="0"/>
                <a:cs typeface="Arial" pitchFamily="34" charset="0"/>
              </a:rPr>
              <a:t> </a:t>
            </a:r>
            <a:r>
              <a:rPr lang="en-US" b="1" dirty="0" err="1" smtClean="0">
                <a:latin typeface="Arial Narrow" pitchFamily="34" charset="0"/>
                <a:cs typeface="Arial" pitchFamily="34" charset="0"/>
              </a:rPr>
              <a:t>independientes</a:t>
            </a:r>
            <a:r>
              <a:rPr lang="en-US" b="1" dirty="0" smtClean="0">
                <a:latin typeface="Arial Narrow" pitchFamily="34" charset="0"/>
                <a:cs typeface="Arial" pitchFamily="34" charset="0"/>
              </a:rPr>
              <a:t> no </a:t>
            </a:r>
            <a:r>
              <a:rPr lang="en-US" b="1" dirty="0" err="1" smtClean="0">
                <a:latin typeface="Arial Narrow" pitchFamily="34" charset="0"/>
                <a:cs typeface="Arial" pitchFamily="34" charset="0"/>
              </a:rPr>
              <a:t>familiarzados</a:t>
            </a:r>
            <a:r>
              <a:rPr lang="en-US" b="1" dirty="0" smtClean="0">
                <a:latin typeface="Arial Narrow" pitchFamily="34" charset="0"/>
                <a:cs typeface="Arial" pitchFamily="34" charset="0"/>
              </a:rPr>
              <a:t> con la </a:t>
            </a:r>
            <a:r>
              <a:rPr lang="en-US" b="1" dirty="0" err="1" smtClean="0">
                <a:latin typeface="Arial Narrow" pitchFamily="34" charset="0"/>
                <a:cs typeface="Arial" pitchFamily="34" charset="0"/>
              </a:rPr>
              <a:t>obra</a:t>
            </a:r>
            <a:r>
              <a:rPr lang="en-US" b="1" dirty="0" smtClean="0">
                <a:latin typeface="Arial Narrow" pitchFamily="34" charset="0"/>
                <a:cs typeface="Arial" pitchFamily="34" charset="0"/>
              </a:rPr>
              <a:t> </a:t>
            </a:r>
            <a:r>
              <a:rPr lang="en-US" b="1" dirty="0" err="1" smtClean="0">
                <a:latin typeface="Arial Narrow" pitchFamily="34" charset="0"/>
                <a:cs typeface="Arial" pitchFamily="34" charset="0"/>
              </a:rPr>
              <a:t>ni</a:t>
            </a:r>
            <a:r>
              <a:rPr lang="en-US" b="1" dirty="0" smtClean="0">
                <a:latin typeface="Arial Narrow" pitchFamily="34" charset="0"/>
                <a:cs typeface="Arial" pitchFamily="34" charset="0"/>
              </a:rPr>
              <a:t> con los </a:t>
            </a:r>
            <a:r>
              <a:rPr lang="en-US" b="1" dirty="0" err="1" smtClean="0">
                <a:latin typeface="Arial Narrow" pitchFamily="34" charset="0"/>
                <a:cs typeface="Arial" pitchFamily="34" charset="0"/>
              </a:rPr>
              <a:t>procedimientos</a:t>
            </a:r>
            <a:endParaRPr lang="en-US" b="1" dirty="0">
              <a:solidFill>
                <a:srgbClr val="C00000"/>
              </a:solidFill>
              <a:latin typeface="Arial Narrow" pitchFamily="34" charset="0"/>
            </a:endParaRPr>
          </a:p>
        </p:txBody>
      </p:sp>
      <p:sp>
        <p:nvSpPr>
          <p:cNvPr id="16" name="Subtitle 8"/>
          <p:cNvSpPr txBox="1">
            <a:spLocks/>
          </p:cNvSpPr>
          <p:nvPr/>
        </p:nvSpPr>
        <p:spPr bwMode="auto">
          <a:xfrm>
            <a:off x="99904" y="3554413"/>
            <a:ext cx="4624496" cy="560387"/>
          </a:xfrm>
          <a:prstGeom prst="rect">
            <a:avLst/>
          </a:prstGeom>
          <a:noFill/>
          <a:ln w="9525">
            <a:noFill/>
            <a:miter lim="800000"/>
            <a:headEnd/>
            <a:tailEnd/>
          </a:ln>
        </p:spPr>
        <p:txBody>
          <a:bodyPr/>
          <a:lstStyle/>
          <a:p>
            <a:pPr>
              <a:lnSpc>
                <a:spcPts val="2000"/>
              </a:lnSpc>
              <a:buSzPct val="50000"/>
            </a:pPr>
            <a:r>
              <a:rPr lang="en-US" b="1" dirty="0" smtClean="0">
                <a:solidFill>
                  <a:srgbClr val="C00000"/>
                </a:solidFill>
                <a:latin typeface="Arial Narrow" pitchFamily="34" charset="0"/>
                <a:cs typeface="Arial" pitchFamily="34" charset="0"/>
              </a:rPr>
              <a:t>-</a:t>
            </a:r>
            <a:r>
              <a:rPr lang="en-US" b="1" dirty="0" smtClean="0">
                <a:latin typeface="Arial Narrow" pitchFamily="34" charset="0"/>
                <a:cs typeface="Arial" pitchFamily="34" charset="0"/>
              </a:rPr>
              <a:t> Multiples </a:t>
            </a:r>
            <a:r>
              <a:rPr lang="en-US" b="1" dirty="0" err="1" smtClean="0">
                <a:latin typeface="Arial Narrow" pitchFamily="34" charset="0"/>
                <a:cs typeface="Arial" pitchFamily="34" charset="0"/>
              </a:rPr>
              <a:t>operaciones</a:t>
            </a:r>
            <a:r>
              <a:rPr lang="en-US" b="1" dirty="0" smtClean="0">
                <a:latin typeface="Arial Narrow" pitchFamily="34" charset="0"/>
                <a:cs typeface="Arial" pitchFamily="34" charset="0"/>
              </a:rPr>
              <a:t> </a:t>
            </a:r>
            <a:r>
              <a:rPr lang="en-US" b="1" dirty="0" err="1" smtClean="0">
                <a:latin typeface="Arial Narrow" pitchFamily="34" charset="0"/>
                <a:cs typeface="Arial" pitchFamily="34" charset="0"/>
              </a:rPr>
              <a:t>están</a:t>
            </a:r>
            <a:r>
              <a:rPr lang="en-US" b="1" dirty="0" smtClean="0">
                <a:latin typeface="Arial Narrow" pitchFamily="34" charset="0"/>
                <a:cs typeface="Arial" pitchFamily="34" charset="0"/>
              </a:rPr>
              <a:t> </a:t>
            </a:r>
            <a:r>
              <a:rPr lang="en-US" b="1" dirty="0" err="1" smtClean="0">
                <a:latin typeface="Arial Narrow" pitchFamily="34" charset="0"/>
                <a:cs typeface="Arial" pitchFamily="34" charset="0"/>
              </a:rPr>
              <a:t>cerca</a:t>
            </a:r>
            <a:r>
              <a:rPr lang="en-US" b="1" dirty="0" smtClean="0">
                <a:latin typeface="Arial Narrow" pitchFamily="34" charset="0"/>
                <a:cs typeface="Arial" pitchFamily="34" charset="0"/>
              </a:rPr>
              <a:t> </a:t>
            </a:r>
            <a:r>
              <a:rPr lang="en-US" b="1" dirty="0" err="1" smtClean="0">
                <a:latin typeface="Arial Narrow" pitchFamily="34" charset="0"/>
                <a:cs typeface="Arial" pitchFamily="34" charset="0"/>
              </a:rPr>
              <a:t>unas</a:t>
            </a:r>
            <a:r>
              <a:rPr lang="en-US" b="1" dirty="0" smtClean="0">
                <a:latin typeface="Arial Narrow" pitchFamily="34" charset="0"/>
                <a:cs typeface="Arial" pitchFamily="34" charset="0"/>
              </a:rPr>
              <a:t> a </a:t>
            </a:r>
            <a:r>
              <a:rPr lang="en-US" b="1" dirty="0" err="1" smtClean="0">
                <a:latin typeface="Arial Narrow" pitchFamily="34" charset="0"/>
                <a:cs typeface="Arial" pitchFamily="34" charset="0"/>
              </a:rPr>
              <a:t>otras</a:t>
            </a:r>
            <a:endParaRPr lang="en-US" b="1" dirty="0">
              <a:solidFill>
                <a:srgbClr val="C00000"/>
              </a:solidFill>
              <a:latin typeface="Arial Narrow" pitchFamily="34" charset="0"/>
            </a:endParaRPr>
          </a:p>
        </p:txBody>
      </p:sp>
      <p:sp>
        <p:nvSpPr>
          <p:cNvPr id="17" name="Subtitle 8"/>
          <p:cNvSpPr txBox="1">
            <a:spLocks/>
          </p:cNvSpPr>
          <p:nvPr/>
        </p:nvSpPr>
        <p:spPr bwMode="auto">
          <a:xfrm>
            <a:off x="141876" y="4016360"/>
            <a:ext cx="4887324" cy="560387"/>
          </a:xfrm>
          <a:prstGeom prst="rect">
            <a:avLst/>
          </a:prstGeom>
          <a:noFill/>
          <a:ln w="9525">
            <a:noFill/>
            <a:miter lim="800000"/>
            <a:headEnd/>
            <a:tailEnd/>
          </a:ln>
        </p:spPr>
        <p:txBody>
          <a:bodyPr/>
          <a:lstStyle/>
          <a:p>
            <a:pPr>
              <a:lnSpc>
                <a:spcPts val="2200"/>
              </a:lnSpc>
              <a:buSzPct val="50000"/>
            </a:pPr>
            <a:r>
              <a:rPr lang="en-US" b="1" dirty="0" smtClean="0">
                <a:solidFill>
                  <a:srgbClr val="C00000"/>
                </a:solidFill>
                <a:latin typeface="Arial Narrow" pitchFamily="34" charset="0"/>
                <a:cs typeface="Arial" pitchFamily="34" charset="0"/>
              </a:rPr>
              <a:t>-</a:t>
            </a:r>
            <a:r>
              <a:rPr lang="en-US" b="1" dirty="0" smtClean="0">
                <a:latin typeface="Arial Narrow" pitchFamily="34" charset="0"/>
                <a:cs typeface="Arial" pitchFamily="34" charset="0"/>
              </a:rPr>
              <a:t> Los </a:t>
            </a:r>
            <a:r>
              <a:rPr lang="en-US" b="1" dirty="0" err="1" smtClean="0">
                <a:latin typeface="Arial Narrow" pitchFamily="34" charset="0"/>
                <a:cs typeface="Arial" pitchFamily="34" charset="0"/>
              </a:rPr>
              <a:t>trabajadores</a:t>
            </a:r>
            <a:r>
              <a:rPr lang="en-US" b="1" dirty="0" smtClean="0">
                <a:latin typeface="Arial Narrow" pitchFamily="34" charset="0"/>
                <a:cs typeface="Arial" pitchFamily="34" charset="0"/>
              </a:rPr>
              <a:t> a pie </a:t>
            </a:r>
            <a:r>
              <a:rPr lang="en-US" b="1" dirty="0" err="1" smtClean="0">
                <a:latin typeface="Arial Narrow" pitchFamily="34" charset="0"/>
                <a:cs typeface="Arial" pitchFamily="34" charset="0"/>
              </a:rPr>
              <a:t>están</a:t>
            </a:r>
            <a:r>
              <a:rPr lang="en-US" b="1" dirty="0" smtClean="0">
                <a:latin typeface="Arial Narrow" pitchFamily="34" charset="0"/>
                <a:cs typeface="Arial" pitchFamily="34" charset="0"/>
              </a:rPr>
              <a:t> en los </a:t>
            </a:r>
            <a:r>
              <a:rPr lang="en-US" b="1" dirty="0" err="1" smtClean="0">
                <a:latin typeface="Arial Narrow" pitchFamily="34" charset="0"/>
                <a:cs typeface="Arial" pitchFamily="34" charset="0"/>
              </a:rPr>
              <a:t>alrededores</a:t>
            </a:r>
            <a:endParaRPr lang="en-US" b="1" dirty="0">
              <a:solidFill>
                <a:srgbClr val="C00000"/>
              </a:solidFill>
              <a:latin typeface="Arial Narrow" pitchFamily="34" charset="0"/>
            </a:endParaRPr>
          </a:p>
        </p:txBody>
      </p:sp>
      <p:sp>
        <p:nvSpPr>
          <p:cNvPr id="19" name="5-Point Star 18"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ubtitle 8"/>
          <p:cNvSpPr txBox="1">
            <a:spLocks/>
          </p:cNvSpPr>
          <p:nvPr/>
        </p:nvSpPr>
        <p:spPr bwMode="auto">
          <a:xfrm>
            <a:off x="377190" y="5333999"/>
            <a:ext cx="7335406" cy="560387"/>
          </a:xfrm>
          <a:prstGeom prst="rect">
            <a:avLst/>
          </a:prstGeom>
          <a:noFill/>
          <a:ln w="9525">
            <a:noFill/>
            <a:miter lim="800000"/>
            <a:headEnd/>
            <a:tailEnd/>
          </a:ln>
        </p:spPr>
        <p:txBody>
          <a:bodyPr/>
          <a:lstStyle/>
          <a:p>
            <a:pPr marL="0" lvl="1">
              <a:lnSpc>
                <a:spcPts val="2000"/>
              </a:lnSpc>
              <a:buSzPct val="50000"/>
            </a:pPr>
            <a:r>
              <a:rPr lang="en-US" b="1" dirty="0" smtClean="0">
                <a:solidFill>
                  <a:srgbClr val="C00000"/>
                </a:solidFill>
                <a:latin typeface="Arial Narrow" pitchFamily="34" charset="0"/>
              </a:rPr>
              <a:t>-</a:t>
            </a:r>
            <a:r>
              <a:rPr lang="en-US" b="1" dirty="0" smtClean="0">
                <a:latin typeface="Arial Narrow" pitchFamily="34" charset="0"/>
              </a:rPr>
              <a:t> </a:t>
            </a:r>
            <a:r>
              <a:rPr lang="en-US" b="1" dirty="0" err="1" smtClean="0">
                <a:latin typeface="Arial Narrow" pitchFamily="34" charset="0"/>
              </a:rPr>
              <a:t>Asegúrese</a:t>
            </a:r>
            <a:r>
              <a:rPr lang="en-US" b="1" dirty="0" smtClean="0">
                <a:latin typeface="Arial Narrow" pitchFamily="34" charset="0"/>
              </a:rPr>
              <a:t> </a:t>
            </a:r>
            <a:r>
              <a:rPr lang="en-US" b="1" dirty="0" err="1" smtClean="0">
                <a:latin typeface="Arial Narrow" pitchFamily="34" charset="0"/>
              </a:rPr>
              <a:t>que</a:t>
            </a:r>
            <a:r>
              <a:rPr lang="en-US" b="1" dirty="0" smtClean="0">
                <a:latin typeface="Arial Narrow" pitchFamily="34" charset="0"/>
              </a:rPr>
              <a:t> los </a:t>
            </a:r>
            <a:r>
              <a:rPr lang="en-US" b="1" dirty="0" err="1" smtClean="0">
                <a:latin typeface="Arial Narrow" pitchFamily="34" charset="0"/>
              </a:rPr>
              <a:t>conductores</a:t>
            </a:r>
            <a:r>
              <a:rPr lang="en-US" b="1" dirty="0" smtClean="0">
                <a:latin typeface="Arial Narrow" pitchFamily="34" charset="0"/>
              </a:rPr>
              <a:t>/</a:t>
            </a:r>
            <a:r>
              <a:rPr lang="en-US" b="1" dirty="0" err="1" smtClean="0">
                <a:latin typeface="Arial Narrow" pitchFamily="34" charset="0"/>
              </a:rPr>
              <a:t>operadores</a:t>
            </a:r>
            <a:r>
              <a:rPr lang="en-US" b="1" dirty="0" smtClean="0">
                <a:latin typeface="Arial Narrow" pitchFamily="34" charset="0"/>
              </a:rPr>
              <a:t> </a:t>
            </a:r>
            <a:r>
              <a:rPr lang="en-US" b="1" dirty="0" err="1" smtClean="0">
                <a:latin typeface="Arial Narrow" pitchFamily="34" charset="0"/>
              </a:rPr>
              <a:t>sepan</a:t>
            </a:r>
            <a:r>
              <a:rPr lang="en-US" b="1" dirty="0" smtClean="0">
                <a:latin typeface="Arial Narrow" pitchFamily="34" charset="0"/>
              </a:rPr>
              <a:t> a </a:t>
            </a:r>
            <a:r>
              <a:rPr lang="en-US" b="1" dirty="0" err="1" smtClean="0">
                <a:latin typeface="Arial Narrow" pitchFamily="34" charset="0"/>
              </a:rPr>
              <a:t>donde</a:t>
            </a:r>
            <a:r>
              <a:rPr lang="en-US" b="1" dirty="0" smtClean="0">
                <a:latin typeface="Arial Narrow" pitchFamily="34" charset="0"/>
              </a:rPr>
              <a:t> </a:t>
            </a:r>
            <a:r>
              <a:rPr lang="en-US" b="1" dirty="0" err="1" smtClean="0">
                <a:latin typeface="Arial Narrow" pitchFamily="34" charset="0"/>
              </a:rPr>
              <a:t>ir</a:t>
            </a:r>
            <a:r>
              <a:rPr lang="en-US" b="1" dirty="0" smtClean="0">
                <a:latin typeface="Arial Narrow" pitchFamily="34" charset="0"/>
              </a:rPr>
              <a:t> o no </a:t>
            </a:r>
            <a:r>
              <a:rPr lang="en-US" b="1" dirty="0" err="1" smtClean="0">
                <a:latin typeface="Arial Narrow" pitchFamily="34" charset="0"/>
              </a:rPr>
              <a:t>ir</a:t>
            </a:r>
            <a:endParaRPr lang="en-US" sz="2400" b="1" dirty="0">
              <a:latin typeface="Arial Narrow" pitchFamily="34" charset="0"/>
            </a:endParaRPr>
          </a:p>
        </p:txBody>
      </p:sp>
      <p:sp>
        <p:nvSpPr>
          <p:cNvPr id="21" name="Subtitle 8"/>
          <p:cNvSpPr txBox="1">
            <a:spLocks/>
          </p:cNvSpPr>
          <p:nvPr/>
        </p:nvSpPr>
        <p:spPr bwMode="auto">
          <a:xfrm>
            <a:off x="400760" y="5698756"/>
            <a:ext cx="6116206" cy="560387"/>
          </a:xfrm>
          <a:prstGeom prst="rect">
            <a:avLst/>
          </a:prstGeom>
          <a:noFill/>
          <a:ln w="9525">
            <a:noFill/>
            <a:miter lim="800000"/>
            <a:headEnd/>
            <a:tailEnd/>
          </a:ln>
        </p:spPr>
        <p:txBody>
          <a:bodyPr/>
          <a:lstStyle/>
          <a:p>
            <a:pPr marL="0" lvl="1">
              <a:lnSpc>
                <a:spcPts val="2200"/>
              </a:lnSpc>
              <a:buSzPct val="50000"/>
            </a:pPr>
            <a:r>
              <a:rPr lang="en-US" b="1" dirty="0" smtClean="0">
                <a:solidFill>
                  <a:srgbClr val="C00000"/>
                </a:solidFill>
                <a:latin typeface="Arial Narrow" pitchFamily="34" charset="0"/>
              </a:rPr>
              <a:t>-</a:t>
            </a:r>
            <a:r>
              <a:rPr lang="en-US" b="1" dirty="0" smtClean="0">
                <a:latin typeface="Arial Narrow" pitchFamily="34" charset="0"/>
              </a:rPr>
              <a:t> </a:t>
            </a:r>
            <a:r>
              <a:rPr lang="en-US" b="1" dirty="0" err="1" smtClean="0">
                <a:latin typeface="Arial Narrow" pitchFamily="34" charset="0"/>
              </a:rPr>
              <a:t>Asegúrese</a:t>
            </a:r>
            <a:r>
              <a:rPr lang="en-US" b="1" dirty="0" smtClean="0">
                <a:latin typeface="Arial Narrow" pitchFamily="34" charset="0"/>
              </a:rPr>
              <a:t> </a:t>
            </a:r>
            <a:r>
              <a:rPr lang="en-US" b="1" dirty="0" err="1" smtClean="0">
                <a:latin typeface="Arial Narrow" pitchFamily="34" charset="0"/>
              </a:rPr>
              <a:t>que</a:t>
            </a:r>
            <a:r>
              <a:rPr lang="en-US" b="1" dirty="0" smtClean="0">
                <a:latin typeface="Arial Narrow" pitchFamily="34" charset="0"/>
              </a:rPr>
              <a:t> los </a:t>
            </a:r>
            <a:r>
              <a:rPr lang="en-US" b="1" dirty="0" err="1" smtClean="0">
                <a:latin typeface="Arial Narrow" pitchFamily="34" charset="0"/>
              </a:rPr>
              <a:t>trabajadores</a:t>
            </a:r>
            <a:r>
              <a:rPr lang="en-US" b="1" dirty="0" smtClean="0">
                <a:latin typeface="Arial Narrow" pitchFamily="34" charset="0"/>
              </a:rPr>
              <a:t> </a:t>
            </a:r>
            <a:r>
              <a:rPr lang="en-US" b="1" dirty="0" err="1" smtClean="0">
                <a:latin typeface="Arial Narrow" pitchFamily="34" charset="0"/>
              </a:rPr>
              <a:t>sepan</a:t>
            </a:r>
            <a:r>
              <a:rPr lang="en-US" b="1" dirty="0" smtClean="0">
                <a:latin typeface="Arial Narrow" pitchFamily="34" charset="0"/>
              </a:rPr>
              <a:t> </a:t>
            </a:r>
            <a:r>
              <a:rPr lang="en-US" b="1" dirty="0" err="1" smtClean="0">
                <a:latin typeface="Arial Narrow" pitchFamily="34" charset="0"/>
              </a:rPr>
              <a:t>que</a:t>
            </a:r>
            <a:r>
              <a:rPr lang="en-US" b="1" dirty="0" smtClean="0">
                <a:latin typeface="Arial Narrow" pitchFamily="34" charset="0"/>
              </a:rPr>
              <a:t> </a:t>
            </a:r>
            <a:r>
              <a:rPr lang="en-US" b="1" dirty="0" err="1" smtClean="0">
                <a:latin typeface="Arial Narrow" pitchFamily="34" charset="0"/>
              </a:rPr>
              <a:t>áreas</a:t>
            </a:r>
            <a:r>
              <a:rPr lang="en-US" b="1" dirty="0" smtClean="0">
                <a:latin typeface="Arial Narrow" pitchFamily="34" charset="0"/>
              </a:rPr>
              <a:t> </a:t>
            </a:r>
            <a:r>
              <a:rPr lang="en-US" b="1" dirty="0" err="1" smtClean="0">
                <a:latin typeface="Arial Narrow" pitchFamily="34" charset="0"/>
              </a:rPr>
              <a:t>evitar</a:t>
            </a:r>
            <a:endParaRPr lang="en-US"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22" name="Subtitle 8"/>
          <p:cNvSpPr txBox="1">
            <a:spLocks/>
          </p:cNvSpPr>
          <p:nvPr/>
        </p:nvSpPr>
        <p:spPr bwMode="auto">
          <a:xfrm>
            <a:off x="403860" y="5979310"/>
            <a:ext cx="7559037" cy="560387"/>
          </a:xfrm>
          <a:prstGeom prst="rect">
            <a:avLst/>
          </a:prstGeom>
          <a:noFill/>
          <a:ln w="9525">
            <a:noFill/>
            <a:miter lim="800000"/>
            <a:headEnd/>
            <a:tailEnd/>
          </a:ln>
        </p:spPr>
        <p:txBody>
          <a:bodyPr/>
          <a:lstStyle/>
          <a:p>
            <a:pPr marL="0" lvl="1">
              <a:lnSpc>
                <a:spcPts val="2000"/>
              </a:lnSpc>
              <a:buSzPct val="50000"/>
            </a:pPr>
            <a:r>
              <a:rPr lang="en-US" b="1" dirty="0" smtClean="0">
                <a:solidFill>
                  <a:srgbClr val="C00000"/>
                </a:solidFill>
                <a:latin typeface="Arial Narrow" pitchFamily="34" charset="0"/>
              </a:rPr>
              <a:t>-</a:t>
            </a:r>
            <a:r>
              <a:rPr lang="en-US" b="1" dirty="0" smtClean="0">
                <a:latin typeface="Arial Narrow" pitchFamily="34" charset="0"/>
              </a:rPr>
              <a:t> La </a:t>
            </a:r>
            <a:r>
              <a:rPr lang="en-US" b="1" dirty="0" err="1" smtClean="0">
                <a:latin typeface="Arial Narrow" pitchFamily="34" charset="0"/>
              </a:rPr>
              <a:t>planificación</a:t>
            </a:r>
            <a:r>
              <a:rPr lang="en-US" b="1" dirty="0" smtClean="0">
                <a:latin typeface="Arial Narrow" pitchFamily="34" charset="0"/>
              </a:rPr>
              <a:t> de </a:t>
            </a:r>
            <a:r>
              <a:rPr lang="en-US" b="1" dirty="0" err="1" smtClean="0">
                <a:latin typeface="Arial Narrow" pitchFamily="34" charset="0"/>
              </a:rPr>
              <a:t>rutas</a:t>
            </a:r>
            <a:r>
              <a:rPr lang="en-US" b="1" dirty="0" smtClean="0">
                <a:latin typeface="Arial Narrow" pitchFamily="34" charset="0"/>
              </a:rPr>
              <a:t> para </a:t>
            </a:r>
            <a:r>
              <a:rPr lang="en-US" b="1" dirty="0" err="1" smtClean="0">
                <a:latin typeface="Arial Narrow" pitchFamily="34" charset="0"/>
              </a:rPr>
              <a:t>separar</a:t>
            </a:r>
            <a:r>
              <a:rPr lang="en-US" b="1" dirty="0" smtClean="0">
                <a:latin typeface="Arial Narrow" pitchFamily="34" charset="0"/>
              </a:rPr>
              <a:t> </a:t>
            </a:r>
            <a:r>
              <a:rPr lang="en-US" b="1" dirty="0" err="1" smtClean="0">
                <a:latin typeface="Arial Narrow" pitchFamily="34" charset="0"/>
              </a:rPr>
              <a:t>las</a:t>
            </a:r>
            <a:r>
              <a:rPr lang="en-US" b="1" dirty="0" smtClean="0">
                <a:latin typeface="Arial Narrow" pitchFamily="34" charset="0"/>
              </a:rPr>
              <a:t> </a:t>
            </a:r>
            <a:r>
              <a:rPr lang="en-US" b="1" dirty="0" err="1" smtClean="0">
                <a:latin typeface="Arial Narrow" pitchFamily="34" charset="0"/>
              </a:rPr>
              <a:t>operaciones</a:t>
            </a:r>
            <a:r>
              <a:rPr lang="en-US" b="1" dirty="0" smtClean="0">
                <a:latin typeface="Arial Narrow" pitchFamily="34" charset="0"/>
              </a:rPr>
              <a:t> </a:t>
            </a:r>
            <a:r>
              <a:rPr lang="en-US" b="1" dirty="0" err="1" smtClean="0">
                <a:latin typeface="Arial Narrow" pitchFamily="34" charset="0"/>
              </a:rPr>
              <a:t>ocurren</a:t>
            </a:r>
            <a:r>
              <a:rPr lang="en-US" b="1" dirty="0" smtClean="0">
                <a:latin typeface="Arial Narrow" pitchFamily="34" charset="0"/>
              </a:rPr>
              <a:t> antes </a:t>
            </a:r>
            <a:r>
              <a:rPr lang="en-US" b="1" dirty="0" err="1" smtClean="0">
                <a:latin typeface="Arial Narrow" pitchFamily="34" charset="0"/>
              </a:rPr>
              <a:t>que</a:t>
            </a:r>
            <a:r>
              <a:rPr lang="en-US" b="1" dirty="0" smtClean="0">
                <a:latin typeface="Arial Narrow" pitchFamily="34" charset="0"/>
              </a:rPr>
              <a:t> los</a:t>
            </a:r>
          </a:p>
          <a:p>
            <a:pPr marL="0" lvl="1">
              <a:lnSpc>
                <a:spcPts val="2000"/>
              </a:lnSpc>
              <a:buSzPct val="50000"/>
            </a:pPr>
            <a:r>
              <a:rPr lang="en-US" b="1" dirty="0" smtClean="0">
                <a:latin typeface="Arial Narrow" pitchFamily="34" charset="0"/>
              </a:rPr>
              <a:t>  </a:t>
            </a:r>
            <a:r>
              <a:rPr lang="en-US" b="1" dirty="0" err="1" smtClean="0">
                <a:latin typeface="Arial Narrow" pitchFamily="34" charset="0"/>
              </a:rPr>
              <a:t>vehículos</a:t>
            </a:r>
            <a:r>
              <a:rPr lang="en-US" b="1" dirty="0" smtClean="0">
                <a:latin typeface="Arial Narrow" pitchFamily="34" charset="0"/>
              </a:rPr>
              <a:t> </a:t>
            </a:r>
            <a:r>
              <a:rPr lang="en-US" b="1" dirty="0" err="1" smtClean="0">
                <a:latin typeface="Arial Narrow" pitchFamily="34" charset="0"/>
              </a:rPr>
              <a:t>lleguen</a:t>
            </a:r>
            <a:r>
              <a:rPr lang="en-US" b="1" dirty="0" smtClean="0">
                <a:latin typeface="Arial Narrow" pitchFamily="34" charset="0"/>
              </a:rPr>
              <a:t> a la </a:t>
            </a:r>
            <a:r>
              <a:rPr lang="en-US" b="1" dirty="0" err="1" smtClean="0">
                <a:latin typeface="Arial Narrow" pitchFamily="34" charset="0"/>
              </a:rPr>
              <a:t>obra</a:t>
            </a:r>
            <a:endParaRPr lang="en-US"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pic>
        <p:nvPicPr>
          <p:cNvPr id="23" name="Picture 22" descr="7136528-cones.png" title="Picture of road work pathway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24400" y="2286000"/>
            <a:ext cx="3906883" cy="2819400"/>
          </a:xfrm>
          <a:prstGeom prst="rect">
            <a:avLst/>
          </a:prstGeom>
          <a:ln>
            <a:solidFill>
              <a:schemeClr val="tx1"/>
            </a:solidFill>
          </a:ln>
          <a:effectLst>
            <a:outerShdw blurRad="50800" dist="76200" dir="2700000" algn="tl" rotWithShape="0">
              <a:prstClr val="black">
                <a:alpha val="40000"/>
              </a:prstClr>
            </a:outerShdw>
          </a:effectLst>
        </p:spPr>
      </p:pic>
      <p:sp>
        <p:nvSpPr>
          <p:cNvPr id="24" name="Oval 23" title="Picture of on foot workers"/>
          <p:cNvSpPr/>
          <p:nvPr/>
        </p:nvSpPr>
        <p:spPr>
          <a:xfrm>
            <a:off x="6172200" y="4733926"/>
            <a:ext cx="457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title="Picture of oval abount road work equipment"/>
          <p:cNvSpPr/>
          <p:nvPr/>
        </p:nvSpPr>
        <p:spPr>
          <a:xfrm>
            <a:off x="6629400" y="4433889"/>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title="Picture of circles around marked path way"/>
          <p:cNvGrpSpPr/>
          <p:nvPr/>
        </p:nvGrpSpPr>
        <p:grpSpPr>
          <a:xfrm>
            <a:off x="5867400" y="3962400"/>
            <a:ext cx="1447800" cy="938207"/>
            <a:chOff x="5867400" y="3962400"/>
            <a:chExt cx="1447800" cy="938207"/>
          </a:xfrm>
        </p:grpSpPr>
        <p:sp>
          <p:nvSpPr>
            <p:cNvPr id="27" name="Oval 26"/>
            <p:cNvSpPr/>
            <p:nvPr/>
          </p:nvSpPr>
          <p:spPr>
            <a:xfrm>
              <a:off x="5867400" y="4748207"/>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162800" y="3962400"/>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00874" y="4086230"/>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838948" y="4191000"/>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072185" y="4648200"/>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229348" y="4576747"/>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381748" y="4491037"/>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681785" y="4281489"/>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534148" y="4381504"/>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1295400"/>
            <a:ext cx="8229600" cy="781050"/>
          </a:xfrm>
        </p:spPr>
        <p:txBody>
          <a:bodyPr>
            <a:normAutofit/>
          </a:bodyPr>
          <a:lstStyle/>
          <a:p>
            <a:pPr marL="342900" lvl="0" indent="-342900">
              <a:spcBef>
                <a:spcPct val="20000"/>
              </a:spcBef>
            </a:pPr>
            <a:r>
              <a:rPr lang="en-US" sz="2800" b="1" dirty="0" err="1">
                <a:solidFill>
                  <a:srgbClr val="EEECE1">
                    <a:lumMod val="10000"/>
                  </a:srgbClr>
                </a:solidFill>
                <a:latin typeface="Calibri" pitchFamily="34" charset="0"/>
                <a:ea typeface="+mn-ea"/>
                <a:cs typeface="+mn-cs"/>
              </a:rPr>
              <a:t>Prácticas</a:t>
            </a:r>
            <a:r>
              <a:rPr lang="en-US" sz="2800" b="1" dirty="0">
                <a:solidFill>
                  <a:srgbClr val="EEECE1">
                    <a:lumMod val="10000"/>
                  </a:srgbClr>
                </a:solidFill>
                <a:latin typeface="Calibri" pitchFamily="34" charset="0"/>
                <a:ea typeface="+mn-ea"/>
                <a:cs typeface="+mn-cs"/>
              </a:rPr>
              <a:t> </a:t>
            </a:r>
            <a:r>
              <a:rPr lang="en-US" sz="2800" b="1" dirty="0" err="1">
                <a:solidFill>
                  <a:srgbClr val="EEECE1">
                    <a:lumMod val="10000"/>
                  </a:srgbClr>
                </a:solidFill>
                <a:latin typeface="Calibri" pitchFamily="34" charset="0"/>
                <a:ea typeface="+mn-ea"/>
                <a:cs typeface="+mn-cs"/>
              </a:rPr>
              <a:t>Seguras</a:t>
            </a:r>
            <a:r>
              <a:rPr lang="en-US" sz="2800" b="1" dirty="0">
                <a:solidFill>
                  <a:srgbClr val="EEECE1">
                    <a:lumMod val="10000"/>
                  </a:srgbClr>
                </a:solidFill>
                <a:latin typeface="Calibri" pitchFamily="34" charset="0"/>
                <a:ea typeface="+mn-ea"/>
                <a:cs typeface="+mn-cs"/>
              </a:rPr>
              <a:t> para </a:t>
            </a:r>
            <a:r>
              <a:rPr lang="en-US" sz="2800" b="1" dirty="0" err="1">
                <a:solidFill>
                  <a:srgbClr val="EEECE1">
                    <a:lumMod val="10000"/>
                  </a:srgbClr>
                </a:solidFill>
                <a:latin typeface="Calibri" pitchFamily="34" charset="0"/>
                <a:ea typeface="+mn-ea"/>
                <a:cs typeface="+mn-cs"/>
              </a:rPr>
              <a:t>Conductores</a:t>
            </a:r>
            <a:r>
              <a:rPr lang="en-US" sz="2800" b="1" dirty="0">
                <a:solidFill>
                  <a:srgbClr val="EEECE1">
                    <a:lumMod val="10000"/>
                  </a:srgbClr>
                </a:solidFill>
                <a:latin typeface="Calibri" pitchFamily="34" charset="0"/>
                <a:ea typeface="+mn-ea"/>
                <a:cs typeface="+mn-cs"/>
              </a:rPr>
              <a:t> y </a:t>
            </a:r>
            <a:r>
              <a:rPr lang="en-US" sz="2800" b="1" dirty="0" err="1" smtClean="0">
                <a:solidFill>
                  <a:srgbClr val="EEECE1">
                    <a:lumMod val="10000"/>
                  </a:srgbClr>
                </a:solidFill>
                <a:latin typeface="Calibri" pitchFamily="34" charset="0"/>
                <a:ea typeface="+mn-ea"/>
                <a:cs typeface="+mn-cs"/>
              </a:rPr>
              <a:t>Operadores</a:t>
            </a:r>
            <a:r>
              <a:rPr lang="en-US" sz="2800" b="1" dirty="0" smtClean="0">
                <a:solidFill>
                  <a:srgbClr val="EEECE1">
                    <a:lumMod val="10000"/>
                  </a:srgbClr>
                </a:solidFill>
                <a:latin typeface="Calibri" pitchFamily="34" charset="0"/>
                <a:ea typeface="+mn-ea"/>
                <a:cs typeface="+mn-cs"/>
              </a:rPr>
              <a:t>  </a:t>
            </a:r>
            <a:endParaRPr lang="en-US" sz="2800" b="1" dirty="0">
              <a:solidFill>
                <a:srgbClr val="EEECE1">
                  <a:lumMod val="10000"/>
                </a:srgbClr>
              </a:solidFill>
              <a:latin typeface="Calibri" pitchFamily="34" charset="0"/>
              <a:ea typeface="+mn-ea"/>
              <a:cs typeface="+mn-cs"/>
            </a:endParaRPr>
          </a:p>
        </p:txBody>
      </p:sp>
      <p:sp>
        <p:nvSpPr>
          <p:cNvPr id="37" name="Slide Number Placeholder 4"/>
          <p:cNvSpPr>
            <a:spLocks noGrp="1"/>
          </p:cNvSpPr>
          <p:nvPr>
            <p:ph type="sldNum" sz="quarter" idx="12"/>
          </p:nvPr>
        </p:nvSpPr>
        <p:spPr/>
        <p:txBody>
          <a:bodyPr/>
          <a:lstStyle/>
          <a:p>
            <a:pPr>
              <a:defRPr/>
            </a:pPr>
            <a:fld id="{991630E5-D2C6-4D54-9913-55C6C92AA029}" type="slidenum">
              <a:rPr lang="en-US" smtClean="0"/>
              <a:pPr>
                <a:defRPr/>
              </a:pPr>
              <a:t>21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4" grpId="0"/>
      <p:bldP spid="15" grpId="0"/>
      <p:bldP spid="16" grpId="0"/>
      <p:bldP spid="17" grpId="0"/>
      <p:bldP spid="19" grpId="0" animBg="1"/>
      <p:bldP spid="20" grpId="0"/>
      <p:bldP spid="21" grpId="0"/>
      <p:bldP spid="22" grpId="0"/>
      <p:bldP spid="24"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txBox="1">
            <a:spLocks/>
          </p:cNvSpPr>
          <p:nvPr/>
        </p:nvSpPr>
        <p:spPr bwMode="auto">
          <a:xfrm>
            <a:off x="517525" y="1981200"/>
            <a:ext cx="8061325" cy="506413"/>
          </a:xfrm>
          <a:prstGeom prst="rect">
            <a:avLst/>
          </a:prstGeom>
          <a:noFill/>
          <a:ln w="9525">
            <a:noFill/>
            <a:miter lim="800000"/>
            <a:headEnd/>
            <a:tailEnd/>
          </a:ln>
          <a:effectLst>
            <a:glow rad="63500">
              <a:schemeClr val="accent2">
                <a:satMod val="175000"/>
                <a:alpha val="40000"/>
              </a:schemeClr>
            </a:glow>
          </a:effectLst>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spc="100" dirty="0" err="1" smtClean="0">
                <a:solidFill>
                  <a:srgbClr val="C00000"/>
                </a:solidFill>
                <a:latin typeface="Arial Narrow" pitchFamily="34" charset="0"/>
              </a:rPr>
              <a:t>Zonas</a:t>
            </a:r>
            <a:r>
              <a:rPr lang="en-US" sz="2200" b="1" u="sng" spc="100" dirty="0" smtClean="0">
                <a:solidFill>
                  <a:srgbClr val="C00000"/>
                </a:solidFill>
                <a:latin typeface="Arial Narrow" pitchFamily="34" charset="0"/>
              </a:rPr>
              <a:t> </a:t>
            </a:r>
            <a:r>
              <a:rPr lang="en-US" sz="2200" b="1" u="sng" spc="100" dirty="0" err="1" smtClean="0">
                <a:solidFill>
                  <a:srgbClr val="C00000"/>
                </a:solidFill>
                <a:latin typeface="Arial Narrow" pitchFamily="34" charset="0"/>
              </a:rPr>
              <a:t>Libres</a:t>
            </a:r>
            <a:r>
              <a:rPr lang="en-US" sz="2200" b="1" u="sng" spc="100" dirty="0" smtClean="0">
                <a:solidFill>
                  <a:srgbClr val="C00000"/>
                </a:solidFill>
                <a:latin typeface="Arial Narrow" pitchFamily="34" charset="0"/>
              </a:rPr>
              <a:t> de </a:t>
            </a:r>
            <a:r>
              <a:rPr lang="en-US" sz="2200" b="1" u="sng" spc="100" dirty="0" err="1" smtClean="0">
                <a:solidFill>
                  <a:srgbClr val="C00000"/>
                </a:solidFill>
                <a:latin typeface="Arial Narrow" pitchFamily="34" charset="0"/>
              </a:rPr>
              <a:t>Trabajadores</a:t>
            </a:r>
            <a:endParaRPr lang="en-US" sz="2200" b="1" u="sng" spc="100" dirty="0" smtClean="0">
              <a:solidFill>
                <a:srgbClr val="C00000"/>
              </a:solidFill>
              <a:effectLst/>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grpSp>
        <p:nvGrpSpPr>
          <p:cNvPr id="29" name="Group 28" title="Picture of blind spot chart"/>
          <p:cNvGrpSpPr/>
          <p:nvPr/>
        </p:nvGrpSpPr>
        <p:grpSpPr>
          <a:xfrm>
            <a:off x="5029200" y="2057400"/>
            <a:ext cx="3352800" cy="3962400"/>
            <a:chOff x="5892801" y="2286000"/>
            <a:chExt cx="2798971" cy="3461886"/>
          </a:xfrm>
        </p:grpSpPr>
        <p:pic>
          <p:nvPicPr>
            <p:cNvPr id="24" name="Picture 23" descr="Recycler.JPG" title="Picture of blind spot chart"/>
            <p:cNvPicPr>
              <a:picLocks noChangeAspect="1"/>
            </p:cNvPicPr>
            <p:nvPr/>
          </p:nvPicPr>
          <p:blipFill>
            <a:blip r:embed="rId3" cstate="print"/>
            <a:stretch>
              <a:fillRect/>
            </a:stretch>
          </p:blipFill>
          <p:spPr>
            <a:xfrm>
              <a:off x="5892801" y="2286000"/>
              <a:ext cx="2798971" cy="3461886"/>
            </a:xfrm>
            <a:prstGeom prst="rect">
              <a:avLst/>
            </a:prstGeom>
            <a:ln w="12700">
              <a:solidFill>
                <a:schemeClr val="tx1"/>
              </a:solidFill>
            </a:ln>
            <a:effectLst>
              <a:outerShdw blurRad="292100" dist="139700" dir="2700000" algn="tl" rotWithShape="0">
                <a:srgbClr val="333333">
                  <a:alpha val="65000"/>
                </a:srgbClr>
              </a:outerShdw>
            </a:effectLst>
          </p:spPr>
        </p:pic>
        <p:pic>
          <p:nvPicPr>
            <p:cNvPr id="28" name="Picture 27" descr="BlindSpotCatRM500NIOSH.png" title="Picture of blind spot chart"/>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0800" y="3181351"/>
              <a:ext cx="1984744" cy="2228849"/>
            </a:xfrm>
            <a:prstGeom prst="rect">
              <a:avLst/>
            </a:prstGeom>
          </p:spPr>
        </p:pic>
      </p:grpSp>
      <p:sp>
        <p:nvSpPr>
          <p:cNvPr id="2" name="Subtitle 8"/>
          <p:cNvSpPr txBox="1">
            <a:spLocks/>
          </p:cNvSpPr>
          <p:nvPr/>
        </p:nvSpPr>
        <p:spPr bwMode="auto">
          <a:xfrm>
            <a:off x="152400" y="2648721"/>
            <a:ext cx="6764866"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cs typeface="Arial" pitchFamily="34" charset="0"/>
              </a:rPr>
              <a:t>Lugares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que</a:t>
            </a:r>
            <a:r>
              <a:rPr lang="en-US" sz="2000" b="1" dirty="0" smtClean="0">
                <a:latin typeface="Arial Narrow" pitchFamily="34" charset="0"/>
                <a:cs typeface="Arial" pitchFamily="34" charset="0"/>
              </a:rPr>
              <a:t> los </a:t>
            </a:r>
            <a:r>
              <a:rPr lang="en-US" sz="2000" b="1" dirty="0" err="1" smtClean="0">
                <a:latin typeface="Arial Narrow" pitchFamily="34" charset="0"/>
                <a:cs typeface="Arial" pitchFamily="34" charset="0"/>
              </a:rPr>
              <a:t>trabajadores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deben</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evitar</a:t>
            </a:r>
            <a:endParaRPr lang="en-US" b="1" dirty="0">
              <a:solidFill>
                <a:srgbClr val="C00000"/>
              </a:solidFill>
              <a:latin typeface="Arial Narrow" pitchFamily="34" charset="0"/>
            </a:endParaRPr>
          </a:p>
        </p:txBody>
      </p:sp>
      <p:grpSp>
        <p:nvGrpSpPr>
          <p:cNvPr id="3" name="Group 2"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4"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5"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6"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7" name="Picture 6" descr="LOGO-ARTBA.png" title="Picture of ARTBA Protecting Workers on Foot preventing runovers and backovers in roadway construction Title"/>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8" name="Picture 7" descr="Logo_WZ_Safety.png" title="Picture of ARTBA Protecting Workers on Foot preventing runovers and backovers in roadway construction Titl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0" name="Subtitle 8"/>
          <p:cNvSpPr txBox="1">
            <a:spLocks/>
          </p:cNvSpPr>
          <p:nvPr/>
        </p:nvSpPr>
        <p:spPr bwMode="auto">
          <a:xfrm>
            <a:off x="389878" y="1447800"/>
            <a:ext cx="7478712" cy="533400"/>
          </a:xfrm>
          <a:prstGeom prst="rect">
            <a:avLst/>
          </a:prstGeom>
          <a:noFill/>
          <a:ln w="9525">
            <a:noFill/>
            <a:miter lim="800000"/>
            <a:headEnd/>
            <a:tailEnd/>
          </a:ln>
        </p:spPr>
        <p:txBody>
          <a:bodyPr/>
          <a:lstStyle/>
          <a:p>
            <a:pPr marL="342900" indent="-342900">
              <a:spcBef>
                <a:spcPct val="20000"/>
              </a:spcBef>
            </a:pPr>
            <a:r>
              <a:rPr lang="en-US" sz="2800" b="1" dirty="0" err="1">
                <a:solidFill>
                  <a:schemeClr val="bg2">
                    <a:lumMod val="10000"/>
                  </a:schemeClr>
                </a:solidFill>
                <a:latin typeface="Calibri" pitchFamily="34" charset="0"/>
              </a:rPr>
              <a:t>Zonas</a:t>
            </a:r>
            <a:r>
              <a:rPr lang="en-US" sz="2800" b="1" dirty="0">
                <a:solidFill>
                  <a:schemeClr val="bg2">
                    <a:lumMod val="10000"/>
                  </a:schemeClr>
                </a:solidFill>
                <a:latin typeface="Calibri" pitchFamily="34" charset="0"/>
              </a:rPr>
              <a:t> </a:t>
            </a:r>
            <a:r>
              <a:rPr lang="en-US" sz="2800" b="1" dirty="0" err="1">
                <a:solidFill>
                  <a:schemeClr val="bg2">
                    <a:lumMod val="10000"/>
                  </a:schemeClr>
                </a:solidFill>
                <a:latin typeface="Calibri" pitchFamily="34" charset="0"/>
              </a:rPr>
              <a:t>Libres</a:t>
            </a:r>
            <a:r>
              <a:rPr lang="en-US" sz="2800" b="1" dirty="0">
                <a:solidFill>
                  <a:schemeClr val="bg2">
                    <a:lumMod val="10000"/>
                  </a:schemeClr>
                </a:solidFill>
                <a:latin typeface="Calibri" pitchFamily="34" charset="0"/>
              </a:rPr>
              <a:t> de </a:t>
            </a:r>
            <a:r>
              <a:rPr lang="en-US" sz="2800" b="1" dirty="0" err="1">
                <a:solidFill>
                  <a:schemeClr val="bg2">
                    <a:lumMod val="10000"/>
                  </a:schemeClr>
                </a:solidFill>
                <a:latin typeface="Calibri" pitchFamily="34" charset="0"/>
              </a:rPr>
              <a:t>Trabajadores</a:t>
            </a:r>
            <a:r>
              <a:rPr lang="en-US" sz="2800" b="1" dirty="0">
                <a:solidFill>
                  <a:schemeClr val="bg2">
                    <a:lumMod val="10000"/>
                  </a:schemeClr>
                </a:solidFill>
                <a:latin typeface="Calibri" pitchFamily="34" charset="0"/>
              </a:rPr>
              <a:t> y </a:t>
            </a:r>
            <a:r>
              <a:rPr lang="en-US" sz="2800" b="1" dirty="0" err="1">
                <a:solidFill>
                  <a:schemeClr val="bg2">
                    <a:lumMod val="10000"/>
                  </a:schemeClr>
                </a:solidFill>
                <a:latin typeface="Calibri" pitchFamily="34" charset="0"/>
              </a:rPr>
              <a:t>Libres</a:t>
            </a:r>
            <a:r>
              <a:rPr lang="en-US" sz="2800" b="1" dirty="0">
                <a:solidFill>
                  <a:schemeClr val="bg2">
                    <a:lumMod val="10000"/>
                  </a:schemeClr>
                </a:solidFill>
                <a:latin typeface="Calibri" pitchFamily="34" charset="0"/>
              </a:rPr>
              <a:t> de </a:t>
            </a:r>
            <a:r>
              <a:rPr lang="en-US" sz="2800" b="1" dirty="0" err="1">
                <a:solidFill>
                  <a:schemeClr val="bg2">
                    <a:lumMod val="10000"/>
                  </a:schemeClr>
                </a:solidFill>
                <a:latin typeface="Calibri" pitchFamily="34" charset="0"/>
              </a:rPr>
              <a:t>Equipos</a:t>
            </a:r>
            <a:endParaRPr lang="en-US" sz="2800" b="1" dirty="0">
              <a:solidFill>
                <a:schemeClr val="bg2">
                  <a:lumMod val="10000"/>
                </a:schemeClr>
              </a:solidFill>
              <a:latin typeface="Calibri" pitchFamily="34" charset="0"/>
            </a:endParaRPr>
          </a:p>
          <a:p>
            <a:pPr marL="342900" indent="-342900">
              <a:spcBef>
                <a:spcPct val="20000"/>
              </a:spcBef>
            </a:pPr>
            <a:endParaRPr lang="en-US" sz="2800" b="1" dirty="0">
              <a:solidFill>
                <a:schemeClr val="bg2">
                  <a:lumMod val="10000"/>
                </a:schemeClr>
              </a:solidFill>
              <a:effectLst/>
              <a:latin typeface="Calibri" pitchFamily="34" charset="0"/>
            </a:endParaRPr>
          </a:p>
        </p:txBody>
      </p:sp>
      <p:sp>
        <p:nvSpPr>
          <p:cNvPr id="12" name="Subtitle 8"/>
          <p:cNvSpPr txBox="1">
            <a:spLocks/>
          </p:cNvSpPr>
          <p:nvPr/>
        </p:nvSpPr>
        <p:spPr bwMode="auto">
          <a:xfrm>
            <a:off x="492723" y="3082199"/>
            <a:ext cx="3886200" cy="560387"/>
          </a:xfrm>
          <a:prstGeom prst="rect">
            <a:avLst/>
          </a:prstGeom>
          <a:noFill/>
          <a:ln w="9525">
            <a:noFill/>
            <a:miter lim="800000"/>
            <a:headEnd/>
            <a:tailEnd/>
          </a:ln>
        </p:spPr>
        <p:txBody>
          <a:bodyPr/>
          <a:lstStyle/>
          <a:p>
            <a:pPr marL="0" lvl="1">
              <a:lnSpc>
                <a:spcPts val="2000"/>
              </a:lnSpc>
              <a:buSzPct val="50000"/>
            </a:pPr>
            <a:r>
              <a:rPr lang="en-US" b="1" dirty="0" smtClean="0">
                <a:solidFill>
                  <a:srgbClr val="C00000"/>
                </a:solidFill>
                <a:latin typeface="Arial Narrow" pitchFamily="34" charset="0"/>
                <a:cs typeface="Arial" pitchFamily="34" charset="0"/>
              </a:rPr>
              <a:t>-</a:t>
            </a:r>
            <a:r>
              <a:rPr lang="en-US" b="1" dirty="0" smtClean="0">
                <a:latin typeface="Arial Narrow" pitchFamily="34" charset="0"/>
                <a:cs typeface="Arial" pitchFamily="34" charset="0"/>
              </a:rPr>
              <a:t> Areas </a:t>
            </a:r>
            <a:r>
              <a:rPr lang="en-US" b="1" dirty="0" err="1" smtClean="0">
                <a:latin typeface="Arial Narrow" pitchFamily="34" charset="0"/>
                <a:cs typeface="Arial" pitchFamily="34" charset="0"/>
              </a:rPr>
              <a:t>alrededor</a:t>
            </a:r>
            <a:r>
              <a:rPr lang="en-US" b="1" dirty="0" smtClean="0">
                <a:latin typeface="Arial Narrow" pitchFamily="34" charset="0"/>
                <a:cs typeface="Arial" pitchFamily="34" charset="0"/>
              </a:rPr>
              <a:t> del </a:t>
            </a:r>
            <a:r>
              <a:rPr lang="en-US" b="1" dirty="0" err="1" smtClean="0">
                <a:latin typeface="Arial Narrow" pitchFamily="34" charset="0"/>
                <a:cs typeface="Arial" pitchFamily="34" charset="0"/>
              </a:rPr>
              <a:t>equipo</a:t>
            </a:r>
            <a:endParaRPr lang="en-US" b="1" dirty="0">
              <a:solidFill>
                <a:srgbClr val="C00000"/>
              </a:solidFill>
              <a:latin typeface="Arial Narrow" pitchFamily="34" charset="0"/>
            </a:endParaRPr>
          </a:p>
        </p:txBody>
      </p:sp>
      <p:sp>
        <p:nvSpPr>
          <p:cNvPr id="13" name="Subtitle 8"/>
          <p:cNvSpPr txBox="1">
            <a:spLocks/>
          </p:cNvSpPr>
          <p:nvPr/>
        </p:nvSpPr>
        <p:spPr bwMode="auto">
          <a:xfrm>
            <a:off x="532764" y="3478213"/>
            <a:ext cx="3523253" cy="560387"/>
          </a:xfrm>
          <a:prstGeom prst="rect">
            <a:avLst/>
          </a:prstGeom>
          <a:noFill/>
          <a:ln w="9525">
            <a:noFill/>
            <a:miter lim="800000"/>
            <a:headEnd/>
            <a:tailEnd/>
          </a:ln>
        </p:spPr>
        <p:txBody>
          <a:bodyPr/>
          <a:lstStyle/>
          <a:p>
            <a:pPr marL="0" lvl="1">
              <a:lnSpc>
                <a:spcPts val="2000"/>
              </a:lnSpc>
              <a:buSzPct val="50000"/>
            </a:pPr>
            <a:r>
              <a:rPr lang="en-US" b="1" dirty="0" smtClean="0">
                <a:solidFill>
                  <a:srgbClr val="C00000"/>
                </a:solidFill>
                <a:latin typeface="Arial Narrow" pitchFamily="34" charset="0"/>
                <a:cs typeface="Arial" pitchFamily="34" charset="0"/>
              </a:rPr>
              <a:t>-</a:t>
            </a:r>
            <a:r>
              <a:rPr lang="en-US" b="1" dirty="0" smtClean="0">
                <a:latin typeface="Arial Narrow" pitchFamily="34" charset="0"/>
                <a:cs typeface="Arial" pitchFamily="34" charset="0"/>
              </a:rPr>
              <a:t> </a:t>
            </a:r>
            <a:r>
              <a:rPr lang="en-US" b="1" dirty="0" err="1" smtClean="0">
                <a:latin typeface="Arial Narrow" pitchFamily="34" charset="0"/>
                <a:cs typeface="Arial" pitchFamily="34" charset="0"/>
              </a:rPr>
              <a:t>Equipo</a:t>
            </a:r>
            <a:r>
              <a:rPr lang="en-US" b="1" dirty="0" smtClean="0">
                <a:latin typeface="Arial Narrow" pitchFamily="34" charset="0"/>
                <a:cs typeface="Arial" pitchFamily="34" charset="0"/>
              </a:rPr>
              <a:t> en </a:t>
            </a:r>
            <a:r>
              <a:rPr lang="en-US" b="1" dirty="0" err="1" smtClean="0">
                <a:latin typeface="Arial Narrow" pitchFamily="34" charset="0"/>
                <a:cs typeface="Arial" pitchFamily="34" charset="0"/>
              </a:rPr>
              <a:t>líneas</a:t>
            </a:r>
            <a:r>
              <a:rPr lang="en-US" b="1" dirty="0" smtClean="0">
                <a:latin typeface="Arial Narrow" pitchFamily="34" charset="0"/>
                <a:cs typeface="Arial" pitchFamily="34" charset="0"/>
              </a:rPr>
              <a:t> de </a:t>
            </a:r>
            <a:r>
              <a:rPr lang="en-US" b="1" dirty="0" err="1" smtClean="0">
                <a:latin typeface="Arial Narrow" pitchFamily="34" charset="0"/>
                <a:cs typeface="Arial" pitchFamily="34" charset="0"/>
              </a:rPr>
              <a:t>tránsito</a:t>
            </a:r>
            <a:r>
              <a:rPr lang="en-US" b="1" dirty="0" smtClean="0">
                <a:latin typeface="Arial Narrow" pitchFamily="34" charset="0"/>
                <a:cs typeface="Arial" pitchFamily="34" charset="0"/>
              </a:rPr>
              <a:t> y areas</a:t>
            </a:r>
          </a:p>
          <a:p>
            <a:pPr marL="0" lvl="1">
              <a:lnSpc>
                <a:spcPts val="2000"/>
              </a:lnSpc>
              <a:buSzPct val="50000"/>
            </a:pPr>
            <a:r>
              <a:rPr lang="en-US" b="1" dirty="0" smtClean="0">
                <a:latin typeface="Arial Narrow" pitchFamily="34" charset="0"/>
                <a:cs typeface="Arial" pitchFamily="34" charset="0"/>
              </a:rPr>
              <a:t>  de </a:t>
            </a:r>
            <a:r>
              <a:rPr lang="en-US" b="1" dirty="0" err="1" smtClean="0">
                <a:latin typeface="Arial Narrow" pitchFamily="34" charset="0"/>
                <a:cs typeface="Arial" pitchFamily="34" charset="0"/>
              </a:rPr>
              <a:t>espera</a:t>
            </a:r>
            <a:r>
              <a:rPr lang="en-US" b="1" dirty="0" smtClean="0">
                <a:latin typeface="Arial Narrow" pitchFamily="34" charset="0"/>
                <a:cs typeface="Arial" pitchFamily="34" charset="0"/>
              </a:rPr>
              <a:t> en </a:t>
            </a:r>
            <a:r>
              <a:rPr lang="en-US" b="1" dirty="0" err="1" smtClean="0">
                <a:latin typeface="Arial Narrow" pitchFamily="34" charset="0"/>
                <a:cs typeface="Arial" pitchFamily="34" charset="0"/>
              </a:rPr>
              <a:t>trenes</a:t>
            </a:r>
            <a:r>
              <a:rPr lang="en-US" b="1" dirty="0" smtClean="0">
                <a:latin typeface="Arial Narrow" pitchFamily="34" charset="0"/>
                <a:cs typeface="Arial" pitchFamily="34" charset="0"/>
              </a:rPr>
              <a:t> de </a:t>
            </a:r>
            <a:r>
              <a:rPr lang="en-US" b="1" dirty="0" err="1" smtClean="0">
                <a:latin typeface="Arial Narrow" pitchFamily="34" charset="0"/>
                <a:cs typeface="Arial" pitchFamily="34" charset="0"/>
              </a:rPr>
              <a:t>pavimento</a:t>
            </a:r>
            <a:endParaRPr lang="en-US" b="1" dirty="0">
              <a:solidFill>
                <a:srgbClr val="C00000"/>
              </a:solidFill>
              <a:latin typeface="Arial Narrow" pitchFamily="34" charset="0"/>
            </a:endParaRPr>
          </a:p>
        </p:txBody>
      </p:sp>
      <p:sp>
        <p:nvSpPr>
          <p:cNvPr id="14" name="Subtitle 8"/>
          <p:cNvSpPr txBox="1">
            <a:spLocks/>
          </p:cNvSpPr>
          <p:nvPr/>
        </p:nvSpPr>
        <p:spPr bwMode="auto">
          <a:xfrm>
            <a:off x="548005" y="4156703"/>
            <a:ext cx="3733800" cy="560387"/>
          </a:xfrm>
          <a:prstGeom prst="rect">
            <a:avLst/>
          </a:prstGeom>
          <a:noFill/>
          <a:ln w="9525">
            <a:noFill/>
            <a:miter lim="800000"/>
            <a:headEnd/>
            <a:tailEnd/>
          </a:ln>
        </p:spPr>
        <p:txBody>
          <a:bodyPr/>
          <a:lstStyle/>
          <a:p>
            <a:pPr marL="0" lvl="1">
              <a:lnSpc>
                <a:spcPts val="2200"/>
              </a:lnSpc>
              <a:buSzPct val="50000"/>
            </a:pPr>
            <a:r>
              <a:rPr lang="en-US" b="1" dirty="0" smtClean="0">
                <a:solidFill>
                  <a:srgbClr val="C00000"/>
                </a:solidFill>
                <a:latin typeface="Arial Narrow" pitchFamily="34" charset="0"/>
                <a:cs typeface="Arial" pitchFamily="34" charset="0"/>
              </a:rPr>
              <a:t>-</a:t>
            </a:r>
            <a:r>
              <a:rPr lang="en-US" b="1" dirty="0" smtClean="0">
                <a:latin typeface="Arial Narrow" pitchFamily="34" charset="0"/>
                <a:cs typeface="Arial" pitchFamily="34" charset="0"/>
              </a:rPr>
              <a:t> </a:t>
            </a:r>
            <a:r>
              <a:rPr lang="en-US" b="1" dirty="0" err="1" smtClean="0">
                <a:latin typeface="Arial Narrow" pitchFamily="34" charset="0"/>
                <a:cs typeface="Arial" pitchFamily="34" charset="0"/>
              </a:rPr>
              <a:t>Equipo</a:t>
            </a:r>
            <a:r>
              <a:rPr lang="en-US" b="1" dirty="0" smtClean="0">
                <a:latin typeface="Arial Narrow" pitchFamily="34" charset="0"/>
                <a:cs typeface="Arial" pitchFamily="34" charset="0"/>
              </a:rPr>
              <a:t> en </a:t>
            </a:r>
            <a:r>
              <a:rPr lang="en-US" b="1" dirty="0" err="1" smtClean="0">
                <a:latin typeface="Arial Narrow" pitchFamily="34" charset="0"/>
                <a:cs typeface="Arial" pitchFamily="34" charset="0"/>
              </a:rPr>
              <a:t>movimiento</a:t>
            </a:r>
            <a:r>
              <a:rPr lang="en-US" b="1" dirty="0" smtClean="0">
                <a:latin typeface="Arial Narrow" pitchFamily="34" charset="0"/>
                <a:cs typeface="Arial" pitchFamily="34" charset="0"/>
              </a:rPr>
              <a:t>, </a:t>
            </a:r>
            <a:r>
              <a:rPr lang="en-US" b="1" dirty="0" err="1" smtClean="0">
                <a:latin typeface="Arial Narrow" pitchFamily="34" charset="0"/>
                <a:cs typeface="Arial" pitchFamily="34" charset="0"/>
              </a:rPr>
              <a:t>incluyendo</a:t>
            </a:r>
            <a:r>
              <a:rPr lang="en-US" b="1" dirty="0" smtClean="0">
                <a:latin typeface="Arial Narrow" pitchFamily="34" charset="0"/>
                <a:cs typeface="Arial" pitchFamily="34" charset="0"/>
              </a:rPr>
              <a:t/>
            </a:r>
            <a:br>
              <a:rPr lang="en-US" b="1" dirty="0" smtClean="0">
                <a:latin typeface="Arial Narrow" pitchFamily="34" charset="0"/>
                <a:cs typeface="Arial" pitchFamily="34" charset="0"/>
              </a:rPr>
            </a:br>
            <a:r>
              <a:rPr lang="en-US" b="1" dirty="0" smtClean="0">
                <a:latin typeface="Arial Narrow" pitchFamily="34" charset="0"/>
                <a:cs typeface="Arial" pitchFamily="34" charset="0"/>
              </a:rPr>
              <a:t>  radios, </a:t>
            </a:r>
            <a:r>
              <a:rPr lang="en-US" b="1" dirty="0" err="1" smtClean="0">
                <a:latin typeface="Arial Narrow" pitchFamily="34" charset="0"/>
                <a:cs typeface="Arial" pitchFamily="34" charset="0"/>
              </a:rPr>
              <a:t>puntos</a:t>
            </a:r>
            <a:r>
              <a:rPr lang="en-US" b="1" dirty="0" smtClean="0">
                <a:latin typeface="Arial Narrow" pitchFamily="34" charset="0"/>
                <a:cs typeface="Arial" pitchFamily="34" charset="0"/>
              </a:rPr>
              <a:t> de </a:t>
            </a:r>
            <a:r>
              <a:rPr lang="en-US" b="1" dirty="0" err="1" smtClean="0">
                <a:latin typeface="Arial Narrow" pitchFamily="34" charset="0"/>
                <a:cs typeface="Arial" pitchFamily="34" charset="0"/>
              </a:rPr>
              <a:t>unión</a:t>
            </a:r>
            <a:r>
              <a:rPr lang="en-US" b="1" dirty="0" smtClean="0">
                <a:latin typeface="Arial Narrow" pitchFamily="34" charset="0"/>
                <a:cs typeface="Arial" pitchFamily="34" charset="0"/>
              </a:rPr>
              <a:t> y </a:t>
            </a:r>
            <a:r>
              <a:rPr lang="en-US" b="1" dirty="0" err="1" smtClean="0">
                <a:latin typeface="Arial Narrow" pitchFamily="34" charset="0"/>
                <a:cs typeface="Arial" pitchFamily="34" charset="0"/>
              </a:rPr>
              <a:t>partes</a:t>
            </a:r>
            <a:r>
              <a:rPr lang="en-US" b="1" dirty="0" smtClean="0">
                <a:latin typeface="Arial Narrow" pitchFamily="34" charset="0"/>
                <a:cs typeface="Arial" pitchFamily="34" charset="0"/>
              </a:rPr>
              <a:t> en</a:t>
            </a:r>
          </a:p>
          <a:p>
            <a:pPr marL="0" lvl="1">
              <a:lnSpc>
                <a:spcPts val="2200"/>
              </a:lnSpc>
              <a:buSzPct val="50000"/>
            </a:pPr>
            <a:r>
              <a:rPr lang="en-US" b="1" dirty="0" smtClean="0">
                <a:latin typeface="Arial Narrow" pitchFamily="34" charset="0"/>
                <a:cs typeface="Arial" pitchFamily="34" charset="0"/>
              </a:rPr>
              <a:t>  </a:t>
            </a:r>
            <a:r>
              <a:rPr lang="en-US" b="1" dirty="0" err="1" smtClean="0">
                <a:latin typeface="Arial Narrow" pitchFamily="34" charset="0"/>
                <a:cs typeface="Arial" pitchFamily="34" charset="0"/>
              </a:rPr>
              <a:t>movimiento</a:t>
            </a:r>
            <a:endParaRPr lang="en-US" b="1" dirty="0" smtClean="0">
              <a:latin typeface="Arial Narrow" pitchFamily="34" charset="0"/>
              <a:cs typeface="Arial" pitchFamily="34" charset="0"/>
            </a:endParaRPr>
          </a:p>
          <a:p>
            <a:pPr marL="0" lvl="1">
              <a:lnSpc>
                <a:spcPts val="2200"/>
              </a:lnSpc>
              <a:buSzPct val="50000"/>
            </a:pPr>
            <a:endParaRPr lang="en-US" b="1" dirty="0">
              <a:solidFill>
                <a:srgbClr val="C00000"/>
              </a:solidFill>
              <a:latin typeface="Arial Narrow" pitchFamily="34" charset="0"/>
            </a:endParaRPr>
          </a:p>
        </p:txBody>
      </p:sp>
      <p:sp>
        <p:nvSpPr>
          <p:cNvPr id="16" name="5-Point Star 15"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ubtitle 8"/>
          <p:cNvSpPr txBox="1">
            <a:spLocks/>
          </p:cNvSpPr>
          <p:nvPr/>
        </p:nvSpPr>
        <p:spPr bwMode="auto">
          <a:xfrm>
            <a:off x="589828" y="5072904"/>
            <a:ext cx="3947770" cy="560387"/>
          </a:xfrm>
          <a:prstGeom prst="rect">
            <a:avLst/>
          </a:prstGeom>
          <a:noFill/>
          <a:ln w="9525">
            <a:noFill/>
            <a:miter lim="800000"/>
            <a:headEnd/>
            <a:tailEnd/>
          </a:ln>
        </p:spPr>
        <p:txBody>
          <a:bodyPr/>
          <a:lstStyle/>
          <a:p>
            <a:pPr marL="0" lvl="1">
              <a:lnSpc>
                <a:spcPts val="2000"/>
              </a:lnSpc>
              <a:buSzPct val="50000"/>
            </a:pPr>
            <a:r>
              <a:rPr lang="en-US" b="1" dirty="0" smtClean="0">
                <a:solidFill>
                  <a:srgbClr val="C00000"/>
                </a:solidFill>
                <a:latin typeface="Arial Narrow" pitchFamily="34" charset="0"/>
              </a:rPr>
              <a:t>-</a:t>
            </a:r>
            <a:r>
              <a:rPr lang="en-US" b="1" dirty="0" smtClean="0">
                <a:latin typeface="Arial Narrow" pitchFamily="34" charset="0"/>
              </a:rPr>
              <a:t> </a:t>
            </a:r>
            <a:r>
              <a:rPr lang="en-US" b="1" dirty="0" err="1" smtClean="0">
                <a:latin typeface="Arial Narrow" pitchFamily="34" charset="0"/>
              </a:rPr>
              <a:t>Otras</a:t>
            </a:r>
            <a:r>
              <a:rPr lang="en-US" b="1" dirty="0" smtClean="0">
                <a:latin typeface="Arial Narrow" pitchFamily="34" charset="0"/>
              </a:rPr>
              <a:t> </a:t>
            </a:r>
            <a:r>
              <a:rPr lang="en-US" b="1" dirty="0" err="1" smtClean="0">
                <a:latin typeface="Arial Narrow" pitchFamily="34" charset="0"/>
              </a:rPr>
              <a:t>áreas</a:t>
            </a:r>
            <a:r>
              <a:rPr lang="en-US" b="1" dirty="0" smtClean="0">
                <a:latin typeface="Arial Narrow" pitchFamily="34" charset="0"/>
              </a:rPr>
              <a:t> </a:t>
            </a:r>
            <a:r>
              <a:rPr lang="en-US" b="1" dirty="0" err="1" smtClean="0">
                <a:latin typeface="Arial Narrow" pitchFamily="34" charset="0"/>
              </a:rPr>
              <a:t>peligrosas</a:t>
            </a:r>
            <a:r>
              <a:rPr lang="en-US" b="1" dirty="0" smtClean="0">
                <a:latin typeface="Arial Narrow" pitchFamily="34" charset="0"/>
              </a:rPr>
              <a:t> </a:t>
            </a:r>
            <a:r>
              <a:rPr lang="en-US" b="1" dirty="0" err="1" smtClean="0">
                <a:latin typeface="Arial Narrow" pitchFamily="34" charset="0"/>
              </a:rPr>
              <a:t>como</a:t>
            </a:r>
            <a:r>
              <a:rPr lang="en-US" b="1" dirty="0" smtClean="0">
                <a:latin typeface="Arial Narrow" pitchFamily="34" charset="0"/>
              </a:rPr>
              <a:t> </a:t>
            </a:r>
            <a:r>
              <a:rPr lang="en-US" b="1" dirty="0" err="1" smtClean="0">
                <a:latin typeface="Arial Narrow" pitchFamily="34" charset="0"/>
              </a:rPr>
              <a:t>aquellas</a:t>
            </a:r>
            <a:endParaRPr lang="en-US" b="1" dirty="0" smtClean="0">
              <a:latin typeface="Arial Narrow" pitchFamily="34" charset="0"/>
            </a:endParaRPr>
          </a:p>
          <a:p>
            <a:pPr marL="0" lvl="1">
              <a:lnSpc>
                <a:spcPts val="2000"/>
              </a:lnSpc>
              <a:buSzPct val="50000"/>
            </a:pPr>
            <a:r>
              <a:rPr lang="en-US" b="1" dirty="0" smtClean="0">
                <a:latin typeface="Arial Narrow" pitchFamily="34" charset="0"/>
              </a:rPr>
              <a:t>  </a:t>
            </a:r>
            <a:r>
              <a:rPr lang="en-US" b="1" dirty="0" err="1" smtClean="0">
                <a:latin typeface="Arial Narrow" pitchFamily="34" charset="0"/>
              </a:rPr>
              <a:t>cerca</a:t>
            </a:r>
            <a:r>
              <a:rPr lang="en-US" b="1" dirty="0" smtClean="0">
                <a:latin typeface="Arial Narrow" pitchFamily="34" charset="0"/>
              </a:rPr>
              <a:t> a </a:t>
            </a:r>
            <a:r>
              <a:rPr lang="en-US" b="1" dirty="0" err="1" smtClean="0">
                <a:latin typeface="Arial Narrow" pitchFamily="34" charset="0"/>
              </a:rPr>
              <a:t>líneas</a:t>
            </a:r>
            <a:r>
              <a:rPr lang="en-US" b="1" dirty="0" smtClean="0">
                <a:latin typeface="Arial Narrow" pitchFamily="34" charset="0"/>
              </a:rPr>
              <a:t> de </a:t>
            </a:r>
            <a:r>
              <a:rPr lang="en-US" b="1" dirty="0" err="1" smtClean="0">
                <a:latin typeface="Arial Narrow" pitchFamily="34" charset="0"/>
              </a:rPr>
              <a:t>energía</a:t>
            </a:r>
            <a:endParaRPr lang="en-US" b="1" dirty="0" smtClean="0">
              <a:latin typeface="Arial Narrow" pitchFamily="34" charset="0"/>
            </a:endParaRPr>
          </a:p>
        </p:txBody>
      </p:sp>
      <p:pic>
        <p:nvPicPr>
          <p:cNvPr id="26" name="Picture 3" title="Picture of do not walk sign"/>
          <p:cNvPicPr>
            <a:picLocks noChangeAspect="1" noChangeArrowheads="1"/>
          </p:cNvPicPr>
          <p:nvPr/>
        </p:nvPicPr>
        <p:blipFill>
          <a:blip r:embed="rId7" cstate="print"/>
          <a:srcRect/>
          <a:stretch>
            <a:fillRect/>
          </a:stretch>
        </p:blipFill>
        <p:spPr bwMode="auto">
          <a:xfrm>
            <a:off x="6553200" y="1600200"/>
            <a:ext cx="2133600" cy="2097044"/>
          </a:xfrm>
          <a:prstGeom prst="rect">
            <a:avLst/>
          </a:prstGeom>
          <a:ln>
            <a:noFill/>
          </a:ln>
          <a:effectLst>
            <a:outerShdw blurRad="292100" dist="139700" dir="2700000" algn="tl" rotWithShape="0">
              <a:srgbClr val="333333">
                <a:alpha val="65000"/>
              </a:srgbClr>
            </a:outerShdw>
          </a:effectLst>
        </p:spPr>
      </p:pic>
      <p:pic>
        <p:nvPicPr>
          <p:cNvPr id="27" name="Picture 26" descr="SafetyCircle.png" title="Picture of tractor with orange cones"/>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018" y="3886200"/>
            <a:ext cx="4837430" cy="2590800"/>
          </a:xfrm>
          <a:prstGeom prst="rect">
            <a:avLst/>
          </a:prstGeom>
        </p:spPr>
      </p:pic>
      <p:pic>
        <p:nvPicPr>
          <p:cNvPr id="21" name="Picture 20" descr="powerlines_beta_two_by_billyjebens-d697nwo.png" title="Picture of tractor by power lines"/>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t="21882"/>
          <a:stretch>
            <a:fillRect/>
          </a:stretch>
        </p:blipFill>
        <p:spPr>
          <a:xfrm flipH="1">
            <a:off x="4571999" y="1628537"/>
            <a:ext cx="4004881" cy="4729373"/>
          </a:xfrm>
          <a:prstGeom prst="rect">
            <a:avLst/>
          </a:prstGeom>
        </p:spPr>
      </p:pic>
      <p:pic>
        <p:nvPicPr>
          <p:cNvPr id="22" name="Picture 21" descr="Excavator-.png" title="Picture of a tractor"/>
          <p:cNvPicPr>
            <a:picLocks noChangeAspect="1"/>
          </p:cNvPicPr>
          <p:nvPr/>
        </p:nvPicPr>
        <p:blipFill>
          <a:blip r:embed="rId10" cstate="email">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rot="60000">
            <a:off x="4937524" y="3665192"/>
            <a:ext cx="2911181" cy="2080937"/>
          </a:xfrm>
          <a:prstGeom prst="rect">
            <a:avLst/>
          </a:prstGeom>
        </p:spPr>
      </p:pic>
      <p:pic>
        <p:nvPicPr>
          <p:cNvPr id="32" name="Picture 31" descr="Excavator-.png" title="Picture of a tractor"/>
          <p:cNvPicPr>
            <a:picLocks noChangeAspect="1"/>
          </p:cNvPicPr>
          <p:nvPr/>
        </p:nvPicPr>
        <p:blipFill>
          <a:blip r:embed="rId11" cstate="email">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rot="60000">
            <a:off x="4970952" y="4367033"/>
            <a:ext cx="2726437" cy="2080937"/>
          </a:xfrm>
          <a:prstGeom prst="rect">
            <a:avLst/>
          </a:prstGeom>
        </p:spPr>
      </p:pic>
      <p:pic>
        <p:nvPicPr>
          <p:cNvPr id="33" name="Picture 32" descr="Placer1.png" title="Picture of road work equipment and on foot workers"/>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95800" y="2709863"/>
            <a:ext cx="4148171" cy="3386137"/>
          </a:xfrm>
          <a:prstGeom prst="rect">
            <a:avLst/>
          </a:prstGeom>
          <a:ln>
            <a:solidFill>
              <a:schemeClr val="tx1"/>
            </a:solidFill>
          </a:ln>
          <a:effectLst>
            <a:outerShdw blurRad="50800" dist="76200" dir="2700000" algn="tl" rotWithShape="0">
              <a:prstClr val="black">
                <a:alpha val="40000"/>
              </a:prstClr>
            </a:outerShdw>
          </a:effectLst>
        </p:spPr>
      </p:pic>
      <p:sp>
        <p:nvSpPr>
          <p:cNvPr id="11" name="Title 10" hidden="1"/>
          <p:cNvSpPr>
            <a:spLocks noGrp="1"/>
          </p:cNvSpPr>
          <p:nvPr>
            <p:ph type="title"/>
          </p:nvPr>
        </p:nvSpPr>
        <p:spPr>
          <a:xfrm>
            <a:off x="605939" y="-1123950"/>
            <a:ext cx="8229600" cy="1143000"/>
          </a:xfrm>
        </p:spPr>
        <p:txBody>
          <a:bodyPr>
            <a:normAutofit fontScale="90000"/>
          </a:bodyPr>
          <a:lstStyle/>
          <a:p>
            <a:r>
              <a:rPr lang="en-US" dirty="0" smtClean="0"/>
              <a:t>Worker free and equipment free zones</a:t>
            </a:r>
            <a:endParaRPr lang="en-US" dirty="0"/>
          </a:p>
        </p:txBody>
      </p:sp>
      <p:sp>
        <p:nvSpPr>
          <p:cNvPr id="30" name="Slide Number Placeholder 4"/>
          <p:cNvSpPr>
            <a:spLocks noGrp="1"/>
          </p:cNvSpPr>
          <p:nvPr>
            <p:ph type="sldNum" sz="quarter" idx="12"/>
          </p:nvPr>
        </p:nvSpPr>
        <p:spPr/>
        <p:txBody>
          <a:bodyPr/>
          <a:lstStyle/>
          <a:p>
            <a:pPr>
              <a:defRPr/>
            </a:pPr>
            <a:fld id="{991630E5-D2C6-4D54-9913-55C6C92AA029}" type="slidenum">
              <a:rPr lang="en-US" smtClean="0"/>
              <a:pPr>
                <a:defRPr/>
              </a:pPr>
              <a:t>22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29"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1000" fill="hold"/>
                                        <p:tgtEl>
                                          <p:spTgt spid="29"/>
                                        </p:tgtEl>
                                        <p:attrNameLst>
                                          <p:attrName>ppt_x</p:attrName>
                                        </p:attrNameLst>
                                      </p:cBhvr>
                                      <p:tavLst>
                                        <p:tav tm="0">
                                          <p:val>
                                            <p:strVal val="#ppt_x-.2"/>
                                          </p:val>
                                        </p:tav>
                                        <p:tav tm="100000">
                                          <p:val>
                                            <p:strVal val="#ppt_x"/>
                                          </p:val>
                                        </p:tav>
                                      </p:tavLst>
                                    </p:anim>
                                    <p:anim calcmode="lin" valueType="num">
                                      <p:cBhvr>
                                        <p:cTn id="31"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32" dur="1000"/>
                                        <p:tgtEl>
                                          <p:spTgt spid="29"/>
                                        </p:tgtEl>
                                      </p:cBhvr>
                                    </p:animEffect>
                                  </p:childTnLst>
                                </p:cTn>
                              </p:par>
                              <p:par>
                                <p:cTn id="33" presetID="10" presetClass="exit" presetSubtype="0" fill="hold" nodeType="withEffect">
                                  <p:stCondLst>
                                    <p:cond delay="0"/>
                                  </p:stCondLst>
                                  <p:childTnLst>
                                    <p:animEffect transition="out" filter="fade">
                                      <p:cBhvr>
                                        <p:cTn id="34" dur="1000"/>
                                        <p:tgtEl>
                                          <p:spTgt spid="26"/>
                                        </p:tgtEl>
                                      </p:cBhvr>
                                    </p:animEffect>
                                    <p:set>
                                      <p:cBhvr>
                                        <p:cTn id="35" dur="1" fill="hold">
                                          <p:stCondLst>
                                            <p:cond delay="9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childTnLst>
                                </p:cTn>
                              </p:par>
                              <p:par>
                                <p:cTn id="43" presetID="10" presetClass="exit" presetSubtype="0" fill="hold" nodeType="withEffect">
                                  <p:stCondLst>
                                    <p:cond delay="0"/>
                                  </p:stCondLst>
                                  <p:childTnLst>
                                    <p:animEffect transition="out" filter="fade">
                                      <p:cBhvr>
                                        <p:cTn id="44" dur="1000"/>
                                        <p:tgtEl>
                                          <p:spTgt spid="29"/>
                                        </p:tgtEl>
                                      </p:cBhvr>
                                    </p:animEffect>
                                    <p:set>
                                      <p:cBhvr>
                                        <p:cTn id="45" dur="1" fill="hold">
                                          <p:stCondLst>
                                            <p:cond delay="999"/>
                                          </p:stCondLst>
                                        </p:cTn>
                                        <p:tgtEl>
                                          <p:spTgt spid="2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childTnLst>
                                </p:cTn>
                              </p:par>
                              <p:par>
                                <p:cTn id="53" presetID="10" presetClass="exit" presetSubtype="0" fill="hold" nodeType="withEffect">
                                  <p:stCondLst>
                                    <p:cond delay="0"/>
                                  </p:stCondLst>
                                  <p:childTnLst>
                                    <p:animEffect transition="out" filter="fade">
                                      <p:cBhvr>
                                        <p:cTn id="54" dur="1000"/>
                                        <p:tgtEl>
                                          <p:spTgt spid="33"/>
                                        </p:tgtEl>
                                      </p:cBhvr>
                                    </p:animEffect>
                                    <p:set>
                                      <p:cBhvr>
                                        <p:cTn id="55" dur="1" fill="hold">
                                          <p:stCondLst>
                                            <p:cond delay="999"/>
                                          </p:stCondLst>
                                        </p:cTn>
                                        <p:tgtEl>
                                          <p:spTgt spid="33"/>
                                        </p:tgtEl>
                                        <p:attrNameLst>
                                          <p:attrName>style.visibility</p:attrName>
                                        </p:attrNameLst>
                                      </p:cBhvr>
                                      <p:to>
                                        <p:strVal val="hidden"/>
                                      </p:to>
                                    </p:set>
                                  </p:childTnLst>
                                </p:cTn>
                              </p:par>
                              <p:par>
                                <p:cTn id="56" presetID="17"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2000" fill="hold"/>
                                        <p:tgtEl>
                                          <p:spTgt spid="22"/>
                                        </p:tgtEl>
                                        <p:attrNameLst>
                                          <p:attrName>ppt_w</p:attrName>
                                        </p:attrNameLst>
                                      </p:cBhvr>
                                      <p:tavLst>
                                        <p:tav tm="0">
                                          <p:val>
                                            <p:fltVal val="0"/>
                                          </p:val>
                                        </p:tav>
                                        <p:tav tm="100000">
                                          <p:val>
                                            <p:strVal val="#ppt_w"/>
                                          </p:val>
                                        </p:tav>
                                      </p:tavLst>
                                    </p:anim>
                                    <p:anim calcmode="lin" valueType="num">
                                      <p:cBhvr>
                                        <p:cTn id="59"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10"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1000"/>
                                        <p:tgtEl>
                                          <p:spTgt spid="32"/>
                                        </p:tgtEl>
                                      </p:cBhvr>
                                    </p:animEffect>
                                  </p:childTnLst>
                                </p:cTn>
                              </p:par>
                              <p:par>
                                <p:cTn id="67" presetID="10" presetClass="entr" presetSubtype="0"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childTnLst>
                                </p:cTn>
                              </p:par>
                              <p:par>
                                <p:cTn id="70" presetID="10" presetClass="exit" presetSubtype="0" fill="hold" nodeType="withEffect">
                                  <p:stCondLst>
                                    <p:cond delay="0"/>
                                  </p:stCondLst>
                                  <p:childTnLst>
                                    <p:animEffect transition="out" filter="fade">
                                      <p:cBhvr>
                                        <p:cTn id="71" dur="1000"/>
                                        <p:tgtEl>
                                          <p:spTgt spid="22"/>
                                        </p:tgtEl>
                                      </p:cBhvr>
                                    </p:animEffect>
                                    <p:set>
                                      <p:cBhvr>
                                        <p:cTn id="72" dur="1" fill="hold">
                                          <p:stCondLst>
                                            <p:cond delay="9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27"/>
                                        </p:tgtEl>
                                      </p:cBhvr>
                                    </p:animEffect>
                                    <p:set>
                                      <p:cBhvr>
                                        <p:cTn id="75" dur="1" fill="hold">
                                          <p:stCondLst>
                                            <p:cond delay="999"/>
                                          </p:stCondLst>
                                        </p:cTn>
                                        <p:tgtEl>
                                          <p:spTgt spid="27"/>
                                        </p:tgtEl>
                                        <p:attrNameLst>
                                          <p:attrName>style.visibility</p:attrName>
                                        </p:attrNameLst>
                                      </p:cBhvr>
                                      <p:to>
                                        <p:strVal val="hidden"/>
                                      </p:to>
                                    </p:set>
                                  </p:childTnLst>
                                </p:cTn>
                              </p:par>
                              <p:par>
                                <p:cTn id="76" presetID="1" presetClass="entr" presetSubtype="0"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0" grpId="0"/>
      <p:bldP spid="12" grpId="0"/>
      <p:bldP spid="13" grpId="0"/>
      <p:bldP spid="14" grpId="0"/>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8"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9"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10"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11" name="Picture 10" descr="LOGO-ARTBA.png" title="Picture of ARTBA Protecting Workers on Foot preventing runovers and backovers in roadway construction Title"/>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12" name="Picture 11" descr="Logo_WZ_Safety.png" title="Picture of ARTBA Protecting Workers on Foot preventing runovers and backovers in roadway construction Titl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9" name="5-Point Star 18"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1" descr="Dark upward diagonal"/>
          <p:cNvSpPr>
            <a:spLocks noChangeArrowheads="1"/>
          </p:cNvSpPr>
          <p:nvPr/>
        </p:nvSpPr>
        <p:spPr bwMode="auto">
          <a:xfrm>
            <a:off x="4419600" y="5486400"/>
            <a:ext cx="609600" cy="457200"/>
          </a:xfrm>
          <a:prstGeom prst="rect">
            <a:avLst/>
          </a:prstGeom>
          <a:solidFill>
            <a:srgbClr val="FF0000"/>
          </a:solidFill>
          <a:ln w="12700">
            <a:solidFill>
              <a:schemeClr val="tx1"/>
            </a:solidFill>
            <a:miter lim="800000"/>
            <a:headEnd/>
            <a:tailEnd/>
          </a:ln>
        </p:spPr>
        <p:txBody>
          <a:bodyPr wrap="none" anchor="ctr"/>
          <a:lstStyle/>
          <a:p>
            <a:endParaRPr lang="en-US" dirty="0"/>
          </a:p>
        </p:txBody>
      </p:sp>
      <p:sp>
        <p:nvSpPr>
          <p:cNvPr id="27" name="Text Box 22"/>
          <p:cNvSpPr txBox="1">
            <a:spLocks noChangeArrowheads="1"/>
          </p:cNvSpPr>
          <p:nvPr/>
        </p:nvSpPr>
        <p:spPr bwMode="auto">
          <a:xfrm>
            <a:off x="5029199" y="5486400"/>
            <a:ext cx="3124201" cy="830997"/>
          </a:xfrm>
          <a:prstGeom prst="rect">
            <a:avLst/>
          </a:prstGeom>
          <a:noFill/>
          <a:ln w="9525">
            <a:noFill/>
            <a:miter lim="800000"/>
            <a:headEnd/>
            <a:tailEnd/>
          </a:ln>
        </p:spPr>
        <p:txBody>
          <a:bodyPr wrap="square">
            <a:spAutoFit/>
          </a:bodyPr>
          <a:lstStyle/>
          <a:p>
            <a:pPr eaLnBrk="1" hangingPunct="1">
              <a:spcBef>
                <a:spcPct val="50000"/>
              </a:spcBef>
            </a:pPr>
            <a:r>
              <a:rPr lang="en-US" sz="2400" b="1" dirty="0">
                <a:latin typeface="Times New Roman" pitchFamily="18" charset="0"/>
              </a:rPr>
              <a:t>= </a:t>
            </a:r>
            <a:r>
              <a:rPr lang="en-US" sz="2400" b="1" dirty="0" err="1" smtClean="0">
                <a:latin typeface="Calibri" pitchFamily="34" charset="0"/>
              </a:rPr>
              <a:t>Zona</a:t>
            </a:r>
            <a:r>
              <a:rPr lang="en-US" sz="2400" b="1" dirty="0" smtClean="0">
                <a:latin typeface="Calibri" pitchFamily="34" charset="0"/>
              </a:rPr>
              <a:t> </a:t>
            </a:r>
            <a:r>
              <a:rPr lang="en-US" sz="2400" b="1" dirty="0" err="1" smtClean="0">
                <a:latin typeface="Calibri" pitchFamily="34" charset="0"/>
              </a:rPr>
              <a:t>Libre</a:t>
            </a:r>
            <a:r>
              <a:rPr lang="en-US" sz="2400" b="1" dirty="0" smtClean="0">
                <a:latin typeface="Calibri" pitchFamily="34" charset="0"/>
              </a:rPr>
              <a:t> de </a:t>
            </a:r>
            <a:r>
              <a:rPr lang="en-US" sz="2400" b="1" dirty="0" err="1" smtClean="0">
                <a:latin typeface="Calibri" pitchFamily="34" charset="0"/>
              </a:rPr>
              <a:t>Trabajadores</a:t>
            </a:r>
            <a:endParaRPr lang="en-US" sz="2400" b="1" dirty="0">
              <a:latin typeface="Calibri" pitchFamily="34" charset="0"/>
            </a:endParaRPr>
          </a:p>
        </p:txBody>
      </p:sp>
      <p:graphicFrame>
        <p:nvGraphicFramePr>
          <p:cNvPr id="28" name="Object 3" title="Picture of lane 1"/>
          <p:cNvGraphicFramePr>
            <a:graphicFrameLocks noChangeAspect="1"/>
          </p:cNvGraphicFramePr>
          <p:nvPr>
            <p:extLst>
              <p:ext uri="{D42A27DB-BD31-4B8C-83A1-F6EECF244321}">
                <p14:modId xmlns:p14="http://schemas.microsoft.com/office/powerpoint/2010/main" val="3100535712"/>
              </p:ext>
            </p:extLst>
          </p:nvPr>
        </p:nvGraphicFramePr>
        <p:xfrm>
          <a:off x="0" y="3124200"/>
          <a:ext cx="9144000" cy="1273175"/>
        </p:xfrm>
        <a:graphic>
          <a:graphicData uri="http://schemas.openxmlformats.org/presentationml/2006/ole">
            <mc:AlternateContent xmlns:mc="http://schemas.openxmlformats.org/markup-compatibility/2006">
              <mc:Choice xmlns:v="urn:schemas-microsoft-com:vml" Requires="v">
                <p:oleObj spid="_x0000_s1336" name="CorelDRAW" r:id="rId6" imgW="5515560" imgH="636120" progId="CorelDraw.Graphic.12">
                  <p:embed/>
                </p:oleObj>
              </mc:Choice>
              <mc:Fallback>
                <p:oleObj name="CorelDRAW" r:id="rId6" imgW="5515560" imgH="636120" progId="CorelDraw.Graphic.1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24200"/>
                        <a:ext cx="9144000" cy="127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 name="Rectangle 5" title="Picture of work area"/>
          <p:cNvSpPr>
            <a:spLocks noChangeArrowheads="1"/>
          </p:cNvSpPr>
          <p:nvPr/>
        </p:nvSpPr>
        <p:spPr bwMode="auto">
          <a:xfrm>
            <a:off x="0" y="2743200"/>
            <a:ext cx="9144000" cy="533400"/>
          </a:xfrm>
          <a:prstGeom prst="rect">
            <a:avLst/>
          </a:prstGeom>
          <a:solidFill>
            <a:srgbClr val="B2B2B2"/>
          </a:solidFill>
          <a:ln w="9525">
            <a:noFill/>
            <a:miter lim="800000"/>
            <a:headEnd/>
            <a:tailEnd/>
          </a:ln>
        </p:spPr>
        <p:txBody>
          <a:bodyPr wrap="none" anchor="ctr"/>
          <a:lstStyle/>
          <a:p>
            <a:endParaRPr lang="en-US" dirty="0"/>
          </a:p>
        </p:txBody>
      </p:sp>
      <p:sp>
        <p:nvSpPr>
          <p:cNvPr id="30" name="Rectangle 52" descr="Dark upward diagonal"/>
          <p:cNvSpPr>
            <a:spLocks noChangeArrowheads="1"/>
          </p:cNvSpPr>
          <p:nvPr/>
        </p:nvSpPr>
        <p:spPr bwMode="auto">
          <a:xfrm>
            <a:off x="6629400" y="2743200"/>
            <a:ext cx="2514600" cy="609600"/>
          </a:xfrm>
          <a:prstGeom prst="rect">
            <a:avLst/>
          </a:prstGeom>
          <a:solidFill>
            <a:srgbClr val="FF0000"/>
          </a:solidFill>
          <a:ln w="9525">
            <a:noFill/>
            <a:miter lim="800000"/>
            <a:headEnd/>
            <a:tailEnd/>
          </a:ln>
        </p:spPr>
        <p:txBody>
          <a:bodyPr wrap="none" anchor="ctr"/>
          <a:lstStyle/>
          <a:p>
            <a:endParaRPr lang="en-US" dirty="0"/>
          </a:p>
        </p:txBody>
      </p:sp>
      <p:sp>
        <p:nvSpPr>
          <p:cNvPr id="31" name="Rectangle 4" descr="Dark upward diagonal"/>
          <p:cNvSpPr>
            <a:spLocks noChangeArrowheads="1"/>
          </p:cNvSpPr>
          <p:nvPr/>
        </p:nvSpPr>
        <p:spPr bwMode="auto">
          <a:xfrm>
            <a:off x="0" y="3276600"/>
            <a:ext cx="4191000" cy="533400"/>
          </a:xfrm>
          <a:prstGeom prst="rect">
            <a:avLst/>
          </a:prstGeom>
          <a:solidFill>
            <a:srgbClr val="FF0000"/>
          </a:solidFill>
          <a:ln w="9525">
            <a:noFill/>
            <a:miter lim="800000"/>
            <a:headEnd/>
            <a:tailEnd/>
          </a:ln>
        </p:spPr>
        <p:txBody>
          <a:bodyPr wrap="none" anchor="ctr"/>
          <a:lstStyle/>
          <a:p>
            <a:endParaRPr lang="en-US" dirty="0"/>
          </a:p>
        </p:txBody>
      </p:sp>
      <p:sp>
        <p:nvSpPr>
          <p:cNvPr id="32" name="Rectangle 6" descr="Dark upward diagonal"/>
          <p:cNvSpPr>
            <a:spLocks noChangeArrowheads="1"/>
          </p:cNvSpPr>
          <p:nvPr/>
        </p:nvSpPr>
        <p:spPr bwMode="auto">
          <a:xfrm>
            <a:off x="0" y="2743200"/>
            <a:ext cx="5105400" cy="533400"/>
          </a:xfrm>
          <a:prstGeom prst="rect">
            <a:avLst/>
          </a:prstGeom>
          <a:solidFill>
            <a:srgbClr val="FF0000"/>
          </a:solidFill>
          <a:ln w="9525">
            <a:noFill/>
            <a:miter lim="800000"/>
            <a:headEnd/>
            <a:tailEnd/>
          </a:ln>
        </p:spPr>
        <p:txBody>
          <a:bodyPr wrap="none" anchor="ctr"/>
          <a:lstStyle/>
          <a:p>
            <a:endParaRPr lang="en-US" dirty="0"/>
          </a:p>
        </p:txBody>
      </p:sp>
      <p:sp>
        <p:nvSpPr>
          <p:cNvPr id="33" name="Rectangle 7" descr="Dark upward diagonal"/>
          <p:cNvSpPr>
            <a:spLocks noChangeArrowheads="1"/>
          </p:cNvSpPr>
          <p:nvPr/>
        </p:nvSpPr>
        <p:spPr bwMode="auto">
          <a:xfrm>
            <a:off x="0" y="3810000"/>
            <a:ext cx="9144000" cy="685800"/>
          </a:xfrm>
          <a:prstGeom prst="rect">
            <a:avLst/>
          </a:prstGeom>
          <a:solidFill>
            <a:srgbClr val="FF0000"/>
          </a:solidFill>
          <a:ln w="9525">
            <a:noFill/>
            <a:miter lim="800000"/>
            <a:headEnd/>
            <a:tailEnd/>
          </a:ln>
        </p:spPr>
        <p:txBody>
          <a:bodyPr wrap="none" anchor="ctr"/>
          <a:lstStyle/>
          <a:p>
            <a:endParaRPr lang="en-US" dirty="0"/>
          </a:p>
        </p:txBody>
      </p:sp>
      <p:sp>
        <p:nvSpPr>
          <p:cNvPr id="34" name="Text Box 8"/>
          <p:cNvSpPr txBox="1">
            <a:spLocks noChangeArrowheads="1"/>
          </p:cNvSpPr>
          <p:nvPr/>
        </p:nvSpPr>
        <p:spPr bwMode="auto">
          <a:xfrm>
            <a:off x="4953000" y="2895600"/>
            <a:ext cx="914400" cy="336550"/>
          </a:xfrm>
          <a:prstGeom prst="rect">
            <a:avLst/>
          </a:prstGeom>
          <a:noFill/>
          <a:ln w="9525">
            <a:noFill/>
            <a:miter lim="800000"/>
            <a:headEnd/>
            <a:tailEnd/>
          </a:ln>
        </p:spPr>
        <p:txBody>
          <a:bodyPr>
            <a:spAutoFit/>
          </a:bodyPr>
          <a:lstStyle/>
          <a:p>
            <a:pPr algn="l">
              <a:spcBef>
                <a:spcPct val="50000"/>
              </a:spcBef>
            </a:pPr>
            <a:r>
              <a:rPr lang="en-US" sz="1600" b="1" dirty="0">
                <a:latin typeface="Arial Unicode MS" pitchFamily="34" charset="-128"/>
              </a:rPr>
              <a:t>Paver</a:t>
            </a:r>
          </a:p>
        </p:txBody>
      </p:sp>
      <p:graphicFrame>
        <p:nvGraphicFramePr>
          <p:cNvPr id="35" name="Object 9" title="Picture of a road paver"/>
          <p:cNvGraphicFramePr>
            <a:graphicFrameLocks noChangeAspect="1"/>
          </p:cNvGraphicFramePr>
          <p:nvPr>
            <p:extLst>
              <p:ext uri="{D42A27DB-BD31-4B8C-83A1-F6EECF244321}">
                <p14:modId xmlns:p14="http://schemas.microsoft.com/office/powerpoint/2010/main" val="19741379"/>
              </p:ext>
            </p:extLst>
          </p:nvPr>
        </p:nvGraphicFramePr>
        <p:xfrm>
          <a:off x="4876800" y="2557463"/>
          <a:ext cx="1066800" cy="762000"/>
        </p:xfrm>
        <a:graphic>
          <a:graphicData uri="http://schemas.openxmlformats.org/presentationml/2006/ole">
            <mc:AlternateContent xmlns:mc="http://schemas.openxmlformats.org/markup-compatibility/2006">
              <mc:Choice xmlns:v="urn:schemas-microsoft-com:vml" Requires="v">
                <p:oleObj spid="_x0000_s1337" name="AutoCAD Drawing" r:id="rId8" imgW="6534150" imgH="3333750" progId="">
                  <p:embed/>
                </p:oleObj>
              </mc:Choice>
              <mc:Fallback>
                <p:oleObj name="AutoCAD Drawing" r:id="rId8" imgW="6534150" imgH="3333750" progId="">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l="44861" t="36395" r="46539" b="51700"/>
                      <a:stretch>
                        <a:fillRect/>
                      </a:stretch>
                    </p:blipFill>
                    <p:spPr bwMode="auto">
                      <a:xfrm>
                        <a:off x="4876800" y="2557463"/>
                        <a:ext cx="10668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10" title="Picture of a dump truck"/>
          <p:cNvGraphicFramePr>
            <a:graphicFrameLocks noChangeAspect="1"/>
          </p:cNvGraphicFramePr>
          <p:nvPr>
            <p:extLst>
              <p:ext uri="{D42A27DB-BD31-4B8C-83A1-F6EECF244321}">
                <p14:modId xmlns:p14="http://schemas.microsoft.com/office/powerpoint/2010/main" val="2633469275"/>
              </p:ext>
            </p:extLst>
          </p:nvPr>
        </p:nvGraphicFramePr>
        <p:xfrm>
          <a:off x="3922713" y="2514600"/>
          <a:ext cx="1411287" cy="957263"/>
        </p:xfrm>
        <a:graphic>
          <a:graphicData uri="http://schemas.openxmlformats.org/presentationml/2006/ole">
            <mc:AlternateContent xmlns:mc="http://schemas.openxmlformats.org/markup-compatibility/2006">
              <mc:Choice xmlns:v="urn:schemas-microsoft-com:vml" Requires="v">
                <p:oleObj spid="_x0000_s1338" r:id="rId10" imgW="6534150" imgH="3333750" progId="">
                  <p:embed/>
                </p:oleObj>
              </mc:Choice>
              <mc:Fallback>
                <p:oleObj r:id="rId10" imgW="6534150" imgH="3333750" progId="">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l="37680" t="36734" r="53160" b="51021"/>
                      <a:stretch>
                        <a:fillRect/>
                      </a:stretch>
                    </p:blipFill>
                    <p:spPr bwMode="auto">
                      <a:xfrm>
                        <a:off x="3922713" y="2514600"/>
                        <a:ext cx="1411287"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 name="Object 11" title="Picture of a dump truck"/>
          <p:cNvGraphicFramePr>
            <a:graphicFrameLocks noChangeAspect="1"/>
          </p:cNvGraphicFramePr>
          <p:nvPr>
            <p:extLst>
              <p:ext uri="{D42A27DB-BD31-4B8C-83A1-F6EECF244321}">
                <p14:modId xmlns:p14="http://schemas.microsoft.com/office/powerpoint/2010/main" val="3542262462"/>
              </p:ext>
            </p:extLst>
          </p:nvPr>
        </p:nvGraphicFramePr>
        <p:xfrm>
          <a:off x="457200" y="2667000"/>
          <a:ext cx="1447800" cy="619125"/>
        </p:xfrm>
        <a:graphic>
          <a:graphicData uri="http://schemas.openxmlformats.org/presentationml/2006/ole">
            <mc:AlternateContent xmlns:mc="http://schemas.openxmlformats.org/markup-compatibility/2006">
              <mc:Choice xmlns:v="urn:schemas-microsoft-com:vml" Requires="v">
                <p:oleObj spid="_x0000_s1339" r:id="rId12" imgW="6534150" imgH="3333750" progId="">
                  <p:embed/>
                </p:oleObj>
              </mc:Choice>
              <mc:Fallback>
                <p:oleObj r:id="rId12" imgW="6534150" imgH="3333750" progId="">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l="10745" t="48979" r="79549" b="42857"/>
                      <a:stretch>
                        <a:fillRect/>
                      </a:stretch>
                    </p:blipFill>
                    <p:spPr bwMode="auto">
                      <a:xfrm>
                        <a:off x="457200" y="2667000"/>
                        <a:ext cx="1447800"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Object 13" title="Picture of a dump truck"/>
          <p:cNvGraphicFramePr>
            <a:graphicFrameLocks noChangeAspect="1"/>
          </p:cNvGraphicFramePr>
          <p:nvPr>
            <p:extLst>
              <p:ext uri="{D42A27DB-BD31-4B8C-83A1-F6EECF244321}">
                <p14:modId xmlns:p14="http://schemas.microsoft.com/office/powerpoint/2010/main" val="3258838080"/>
              </p:ext>
            </p:extLst>
          </p:nvPr>
        </p:nvGraphicFramePr>
        <p:xfrm>
          <a:off x="2286000" y="2971800"/>
          <a:ext cx="1371600" cy="930275"/>
        </p:xfrm>
        <a:graphic>
          <a:graphicData uri="http://schemas.openxmlformats.org/presentationml/2006/ole">
            <mc:AlternateContent xmlns:mc="http://schemas.openxmlformats.org/markup-compatibility/2006">
              <mc:Choice xmlns:v="urn:schemas-microsoft-com:vml" Requires="v">
                <p:oleObj spid="_x0000_s1340" name="AutoCAD Drawing" r:id="rId14" imgW="6534150" imgH="3333750" progId="">
                  <p:embed/>
                </p:oleObj>
              </mc:Choice>
              <mc:Fallback>
                <p:oleObj name="AutoCAD Drawing" r:id="rId14" imgW="6534150" imgH="3333750" progId="">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l="37680" t="36734" r="53160" b="51021"/>
                      <a:stretch>
                        <a:fillRect/>
                      </a:stretch>
                    </p:blipFill>
                    <p:spPr bwMode="auto">
                      <a:xfrm>
                        <a:off x="2286000" y="2971800"/>
                        <a:ext cx="1371600" cy="930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14" title="Picture of a dump truck"/>
          <p:cNvGraphicFramePr>
            <a:graphicFrameLocks noChangeAspect="1"/>
          </p:cNvGraphicFramePr>
          <p:nvPr>
            <p:extLst>
              <p:ext uri="{D42A27DB-BD31-4B8C-83A1-F6EECF244321}">
                <p14:modId xmlns:p14="http://schemas.microsoft.com/office/powerpoint/2010/main" val="2405244881"/>
              </p:ext>
            </p:extLst>
          </p:nvPr>
        </p:nvGraphicFramePr>
        <p:xfrm>
          <a:off x="1295400" y="3640138"/>
          <a:ext cx="1371600" cy="931862"/>
        </p:xfrm>
        <a:graphic>
          <a:graphicData uri="http://schemas.openxmlformats.org/presentationml/2006/ole">
            <mc:AlternateContent xmlns:mc="http://schemas.openxmlformats.org/markup-compatibility/2006">
              <mc:Choice xmlns:v="urn:schemas-microsoft-com:vml" Requires="v">
                <p:oleObj spid="_x0000_s1341" r:id="rId15" imgW="6534150" imgH="3333750" progId="">
                  <p:embed/>
                </p:oleObj>
              </mc:Choice>
              <mc:Fallback>
                <p:oleObj r:id="rId15" imgW="6534150" imgH="3333750" progId="">
                  <p:embed/>
                  <p:pic>
                    <p:nvPicPr>
                      <p:cNvPr id="0" name="Object 14"/>
                      <p:cNvPicPr>
                        <a:picLocks noChangeAspect="1" noChangeArrowheads="1"/>
                      </p:cNvPicPr>
                      <p:nvPr/>
                    </p:nvPicPr>
                    <p:blipFill>
                      <a:blip r:embed="rId11">
                        <a:extLst>
                          <a:ext uri="{28A0092B-C50C-407E-A947-70E740481C1C}">
                            <a14:useLocalDpi xmlns:a14="http://schemas.microsoft.com/office/drawing/2010/main" val="0"/>
                          </a:ext>
                        </a:extLst>
                      </a:blip>
                      <a:srcRect l="37680" t="36734" r="53160" b="51021"/>
                      <a:stretch>
                        <a:fillRect/>
                      </a:stretch>
                    </p:blipFill>
                    <p:spPr bwMode="auto">
                      <a:xfrm>
                        <a:off x="1295400" y="3640138"/>
                        <a:ext cx="1371600" cy="931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Text Box 15"/>
          <p:cNvSpPr txBox="1">
            <a:spLocks noChangeArrowheads="1"/>
          </p:cNvSpPr>
          <p:nvPr/>
        </p:nvSpPr>
        <p:spPr bwMode="auto">
          <a:xfrm>
            <a:off x="7467600" y="3311436"/>
            <a:ext cx="1143000" cy="400110"/>
          </a:xfrm>
          <a:prstGeom prst="rect">
            <a:avLst/>
          </a:prstGeom>
          <a:noFill/>
          <a:ln w="9525">
            <a:noFill/>
            <a:miter lim="800000"/>
            <a:headEnd/>
            <a:tailEnd/>
          </a:ln>
        </p:spPr>
        <p:txBody>
          <a:bodyPr>
            <a:spAutoFit/>
          </a:bodyPr>
          <a:lstStyle/>
          <a:p>
            <a:pPr eaLnBrk="1" hangingPunct="1">
              <a:spcBef>
                <a:spcPct val="50000"/>
              </a:spcBef>
            </a:pPr>
            <a:r>
              <a:rPr lang="en-US" sz="2000" b="1" dirty="0" err="1" smtClean="0">
                <a:latin typeface="Calibri" pitchFamily="34" charset="0"/>
              </a:rPr>
              <a:t>Línea</a:t>
            </a:r>
            <a:r>
              <a:rPr lang="en-US" sz="2000" b="1" dirty="0" smtClean="0">
                <a:latin typeface="Calibri" pitchFamily="34" charset="0"/>
              </a:rPr>
              <a:t> </a:t>
            </a:r>
            <a:r>
              <a:rPr lang="en-US" sz="2000" b="1" dirty="0">
                <a:latin typeface="Calibri" pitchFamily="34" charset="0"/>
              </a:rPr>
              <a:t>1</a:t>
            </a:r>
          </a:p>
        </p:txBody>
      </p:sp>
      <p:sp>
        <p:nvSpPr>
          <p:cNvPr id="41" name="Text Box 16"/>
          <p:cNvSpPr txBox="1">
            <a:spLocks noChangeArrowheads="1"/>
          </p:cNvSpPr>
          <p:nvPr/>
        </p:nvSpPr>
        <p:spPr bwMode="auto">
          <a:xfrm>
            <a:off x="7467600" y="3886200"/>
            <a:ext cx="1143000" cy="400110"/>
          </a:xfrm>
          <a:prstGeom prst="rect">
            <a:avLst/>
          </a:prstGeom>
          <a:noFill/>
          <a:ln w="9525">
            <a:noFill/>
            <a:miter lim="800000"/>
            <a:headEnd/>
            <a:tailEnd/>
          </a:ln>
        </p:spPr>
        <p:txBody>
          <a:bodyPr>
            <a:spAutoFit/>
          </a:bodyPr>
          <a:lstStyle/>
          <a:p>
            <a:pPr eaLnBrk="1" hangingPunct="1">
              <a:spcBef>
                <a:spcPct val="50000"/>
              </a:spcBef>
            </a:pPr>
            <a:r>
              <a:rPr lang="en-US" sz="2000" b="1" dirty="0" err="1" smtClean="0">
                <a:latin typeface="Calibri" pitchFamily="34" charset="0"/>
              </a:rPr>
              <a:t>Línea</a:t>
            </a:r>
            <a:r>
              <a:rPr lang="en-US" sz="2000" b="1" dirty="0" smtClean="0">
                <a:latin typeface="Calibri" pitchFamily="34" charset="0"/>
              </a:rPr>
              <a:t> </a:t>
            </a:r>
            <a:r>
              <a:rPr lang="en-US" sz="2000" b="1" dirty="0">
                <a:latin typeface="Calibri" pitchFamily="34" charset="0"/>
              </a:rPr>
              <a:t>2</a:t>
            </a:r>
          </a:p>
        </p:txBody>
      </p:sp>
      <p:sp>
        <p:nvSpPr>
          <p:cNvPr id="42" name="Text Box 17"/>
          <p:cNvSpPr txBox="1">
            <a:spLocks noChangeArrowheads="1"/>
          </p:cNvSpPr>
          <p:nvPr/>
        </p:nvSpPr>
        <p:spPr bwMode="auto">
          <a:xfrm>
            <a:off x="7162800" y="2743200"/>
            <a:ext cx="1447800" cy="579646"/>
          </a:xfrm>
          <a:prstGeom prst="rect">
            <a:avLst/>
          </a:prstGeom>
          <a:noFill/>
          <a:ln w="9525">
            <a:noFill/>
            <a:miter lim="800000"/>
            <a:headEnd/>
            <a:tailEnd/>
          </a:ln>
        </p:spPr>
        <p:txBody>
          <a:bodyPr>
            <a:spAutoFit/>
          </a:bodyPr>
          <a:lstStyle/>
          <a:p>
            <a:pPr eaLnBrk="1" hangingPunct="1">
              <a:lnSpc>
                <a:spcPts val="1900"/>
              </a:lnSpc>
              <a:spcBef>
                <a:spcPct val="50000"/>
              </a:spcBef>
            </a:pPr>
            <a:r>
              <a:rPr lang="en-US" b="1" dirty="0" err="1" smtClean="0">
                <a:latin typeface="Calibri" pitchFamily="34" charset="0"/>
              </a:rPr>
              <a:t>Línea</a:t>
            </a:r>
            <a:r>
              <a:rPr lang="en-US" b="1" dirty="0" smtClean="0">
                <a:latin typeface="Calibri" pitchFamily="34" charset="0"/>
              </a:rPr>
              <a:t> de </a:t>
            </a:r>
            <a:r>
              <a:rPr lang="en-US" b="1" dirty="0" err="1" smtClean="0">
                <a:latin typeface="Calibri" pitchFamily="34" charset="0"/>
              </a:rPr>
              <a:t>Trabajo</a:t>
            </a:r>
            <a:endParaRPr lang="en-US" b="1" dirty="0">
              <a:latin typeface="Calibri" pitchFamily="34" charset="0"/>
            </a:endParaRPr>
          </a:p>
        </p:txBody>
      </p:sp>
      <p:sp>
        <p:nvSpPr>
          <p:cNvPr id="43" name="Text Box 20"/>
          <p:cNvSpPr txBox="1">
            <a:spLocks noChangeArrowheads="1"/>
          </p:cNvSpPr>
          <p:nvPr/>
        </p:nvSpPr>
        <p:spPr bwMode="auto">
          <a:xfrm>
            <a:off x="5715000" y="3021613"/>
            <a:ext cx="1447800" cy="579646"/>
          </a:xfrm>
          <a:prstGeom prst="rect">
            <a:avLst/>
          </a:prstGeom>
          <a:noFill/>
          <a:ln w="9525">
            <a:noFill/>
            <a:miter lim="800000"/>
            <a:headEnd/>
            <a:tailEnd/>
          </a:ln>
        </p:spPr>
        <p:txBody>
          <a:bodyPr wrap="square">
            <a:spAutoFit/>
          </a:bodyPr>
          <a:lstStyle/>
          <a:p>
            <a:pPr eaLnBrk="1" hangingPunct="1">
              <a:lnSpc>
                <a:spcPts val="1900"/>
              </a:lnSpc>
              <a:spcBef>
                <a:spcPct val="50000"/>
              </a:spcBef>
            </a:pPr>
            <a:r>
              <a:rPr lang="en-US" b="1" dirty="0" smtClean="0">
                <a:latin typeface="Calibri" pitchFamily="34" charset="0"/>
              </a:rPr>
              <a:t>Area de </a:t>
            </a:r>
            <a:r>
              <a:rPr lang="en-US" b="1" dirty="0" err="1" smtClean="0">
                <a:latin typeface="Calibri" pitchFamily="34" charset="0"/>
              </a:rPr>
              <a:t>Trabajadores</a:t>
            </a:r>
            <a:endParaRPr lang="en-US" b="1" dirty="0">
              <a:latin typeface="Calibri" pitchFamily="34" charset="0"/>
            </a:endParaRPr>
          </a:p>
        </p:txBody>
      </p:sp>
      <p:graphicFrame>
        <p:nvGraphicFramePr>
          <p:cNvPr id="44" name="Object 25" title="Picture of a car"/>
          <p:cNvGraphicFramePr>
            <a:graphicFrameLocks noChangeAspect="1"/>
          </p:cNvGraphicFramePr>
          <p:nvPr>
            <p:extLst>
              <p:ext uri="{D42A27DB-BD31-4B8C-83A1-F6EECF244321}">
                <p14:modId xmlns:p14="http://schemas.microsoft.com/office/powerpoint/2010/main" val="690574398"/>
              </p:ext>
            </p:extLst>
          </p:nvPr>
        </p:nvGraphicFramePr>
        <p:xfrm>
          <a:off x="6781800" y="3924300"/>
          <a:ext cx="685800" cy="342900"/>
        </p:xfrm>
        <a:graphic>
          <a:graphicData uri="http://schemas.openxmlformats.org/presentationml/2006/ole">
            <mc:AlternateContent xmlns:mc="http://schemas.openxmlformats.org/markup-compatibility/2006">
              <mc:Choice xmlns:v="urn:schemas-microsoft-com:vml" Requires="v">
                <p:oleObj spid="_x0000_s1342" name="AutoCAD Drawing" r:id="rId16" imgW="6667500" imgH="3133725" progId="">
                  <p:embed/>
                </p:oleObj>
              </mc:Choice>
              <mc:Fallback>
                <p:oleObj name="AutoCAD Drawing" r:id="rId16" imgW="6667500" imgH="3133725" progId="">
                  <p:embed/>
                  <p:pic>
                    <p:nvPicPr>
                      <p:cNvPr id="0" name="Object 25"/>
                      <p:cNvPicPr>
                        <a:picLocks noChangeAspect="1" noChangeArrowheads="1"/>
                      </p:cNvPicPr>
                      <p:nvPr/>
                    </p:nvPicPr>
                    <p:blipFill>
                      <a:blip r:embed="rId17">
                        <a:extLst>
                          <a:ext uri="{28A0092B-C50C-407E-A947-70E740481C1C}">
                            <a14:useLocalDpi xmlns:a14="http://schemas.microsoft.com/office/drawing/2010/main" val="0"/>
                          </a:ext>
                        </a:extLst>
                      </a:blip>
                      <a:srcRect l="66000" t="54863" r="22571" b="32979"/>
                      <a:stretch>
                        <a:fillRect/>
                      </a:stretch>
                    </p:blipFill>
                    <p:spPr bwMode="auto">
                      <a:xfrm>
                        <a:off x="6781800" y="3924300"/>
                        <a:ext cx="6858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5" name="Group 27" title="Picture of car"/>
          <p:cNvGrpSpPr>
            <a:grpSpLocks/>
          </p:cNvGrpSpPr>
          <p:nvPr/>
        </p:nvGrpSpPr>
        <p:grpSpPr bwMode="auto">
          <a:xfrm>
            <a:off x="228600" y="3733800"/>
            <a:ext cx="8610600" cy="152400"/>
            <a:chOff x="144" y="2352"/>
            <a:chExt cx="5424" cy="96"/>
          </a:xfrm>
        </p:grpSpPr>
        <p:sp>
          <p:nvSpPr>
            <p:cNvPr id="46" name="Oval 28"/>
            <p:cNvSpPr>
              <a:spLocks noChangeArrowheads="1"/>
            </p:cNvSpPr>
            <p:nvPr/>
          </p:nvSpPr>
          <p:spPr bwMode="auto">
            <a:xfrm>
              <a:off x="1536" y="2352"/>
              <a:ext cx="96" cy="96"/>
            </a:xfrm>
            <a:prstGeom prst="ellipse">
              <a:avLst/>
            </a:prstGeom>
            <a:solidFill>
              <a:srgbClr val="FFCC00"/>
            </a:solidFill>
            <a:ln w="9525">
              <a:solidFill>
                <a:schemeClr val="tx1"/>
              </a:solidFill>
              <a:round/>
              <a:headEnd/>
              <a:tailEnd/>
            </a:ln>
          </p:spPr>
          <p:txBody>
            <a:bodyPr wrap="none" anchor="ctr"/>
            <a:lstStyle/>
            <a:p>
              <a:endParaRPr lang="en-US" dirty="0"/>
            </a:p>
          </p:txBody>
        </p:sp>
        <p:sp>
          <p:nvSpPr>
            <p:cNvPr id="47" name="Oval 29"/>
            <p:cNvSpPr>
              <a:spLocks noChangeArrowheads="1"/>
            </p:cNvSpPr>
            <p:nvPr/>
          </p:nvSpPr>
          <p:spPr bwMode="auto">
            <a:xfrm>
              <a:off x="864" y="2352"/>
              <a:ext cx="96" cy="96"/>
            </a:xfrm>
            <a:prstGeom prst="ellipse">
              <a:avLst/>
            </a:prstGeom>
            <a:solidFill>
              <a:srgbClr val="FFCC00"/>
            </a:solidFill>
            <a:ln w="9525">
              <a:solidFill>
                <a:schemeClr val="tx1"/>
              </a:solidFill>
              <a:round/>
              <a:headEnd/>
              <a:tailEnd/>
            </a:ln>
          </p:spPr>
          <p:txBody>
            <a:bodyPr wrap="none" anchor="ctr"/>
            <a:lstStyle/>
            <a:p>
              <a:endParaRPr lang="en-US" dirty="0"/>
            </a:p>
          </p:txBody>
        </p:sp>
        <p:sp>
          <p:nvSpPr>
            <p:cNvPr id="48" name="Oval 30"/>
            <p:cNvSpPr>
              <a:spLocks noChangeArrowheads="1"/>
            </p:cNvSpPr>
            <p:nvPr/>
          </p:nvSpPr>
          <p:spPr bwMode="auto">
            <a:xfrm>
              <a:off x="144" y="2352"/>
              <a:ext cx="96" cy="96"/>
            </a:xfrm>
            <a:prstGeom prst="ellipse">
              <a:avLst/>
            </a:prstGeom>
            <a:solidFill>
              <a:srgbClr val="FFCC00"/>
            </a:solidFill>
            <a:ln w="9525">
              <a:solidFill>
                <a:schemeClr val="tx1"/>
              </a:solidFill>
              <a:round/>
              <a:headEnd/>
              <a:tailEnd/>
            </a:ln>
          </p:spPr>
          <p:txBody>
            <a:bodyPr wrap="none" anchor="ctr"/>
            <a:lstStyle/>
            <a:p>
              <a:endParaRPr lang="en-US" dirty="0"/>
            </a:p>
          </p:txBody>
        </p:sp>
        <p:sp>
          <p:nvSpPr>
            <p:cNvPr id="49" name="Oval 31"/>
            <p:cNvSpPr>
              <a:spLocks noChangeArrowheads="1"/>
            </p:cNvSpPr>
            <p:nvPr/>
          </p:nvSpPr>
          <p:spPr bwMode="auto">
            <a:xfrm>
              <a:off x="2256" y="2352"/>
              <a:ext cx="96" cy="96"/>
            </a:xfrm>
            <a:prstGeom prst="ellipse">
              <a:avLst/>
            </a:prstGeom>
            <a:solidFill>
              <a:srgbClr val="FFCC00"/>
            </a:solidFill>
            <a:ln w="9525">
              <a:solidFill>
                <a:schemeClr val="tx1"/>
              </a:solidFill>
              <a:round/>
              <a:headEnd/>
              <a:tailEnd/>
            </a:ln>
          </p:spPr>
          <p:txBody>
            <a:bodyPr wrap="none" anchor="ctr"/>
            <a:lstStyle/>
            <a:p>
              <a:endParaRPr lang="en-US" dirty="0"/>
            </a:p>
          </p:txBody>
        </p:sp>
        <p:sp>
          <p:nvSpPr>
            <p:cNvPr id="50" name="Oval 32"/>
            <p:cNvSpPr>
              <a:spLocks noChangeArrowheads="1"/>
            </p:cNvSpPr>
            <p:nvPr/>
          </p:nvSpPr>
          <p:spPr bwMode="auto">
            <a:xfrm>
              <a:off x="5472" y="2352"/>
              <a:ext cx="96" cy="96"/>
            </a:xfrm>
            <a:prstGeom prst="ellipse">
              <a:avLst/>
            </a:prstGeom>
            <a:solidFill>
              <a:srgbClr val="FFCC00"/>
            </a:solidFill>
            <a:ln w="9525">
              <a:solidFill>
                <a:schemeClr val="tx1"/>
              </a:solidFill>
              <a:round/>
              <a:headEnd/>
              <a:tailEnd/>
            </a:ln>
          </p:spPr>
          <p:txBody>
            <a:bodyPr wrap="none" anchor="ctr"/>
            <a:lstStyle/>
            <a:p>
              <a:endParaRPr lang="en-US" dirty="0"/>
            </a:p>
          </p:txBody>
        </p:sp>
        <p:sp>
          <p:nvSpPr>
            <p:cNvPr id="51" name="Oval 33"/>
            <p:cNvSpPr>
              <a:spLocks noChangeArrowheads="1"/>
            </p:cNvSpPr>
            <p:nvPr/>
          </p:nvSpPr>
          <p:spPr bwMode="auto">
            <a:xfrm>
              <a:off x="4944" y="2352"/>
              <a:ext cx="96" cy="96"/>
            </a:xfrm>
            <a:prstGeom prst="ellipse">
              <a:avLst/>
            </a:prstGeom>
            <a:solidFill>
              <a:srgbClr val="FFCC00"/>
            </a:solidFill>
            <a:ln w="9525">
              <a:solidFill>
                <a:schemeClr val="tx1"/>
              </a:solidFill>
              <a:round/>
              <a:headEnd/>
              <a:tailEnd/>
            </a:ln>
          </p:spPr>
          <p:txBody>
            <a:bodyPr wrap="none" anchor="ctr"/>
            <a:lstStyle/>
            <a:p>
              <a:endParaRPr lang="en-US" dirty="0"/>
            </a:p>
          </p:txBody>
        </p:sp>
        <p:sp>
          <p:nvSpPr>
            <p:cNvPr id="52" name="Oval 34"/>
            <p:cNvSpPr>
              <a:spLocks noChangeArrowheads="1"/>
            </p:cNvSpPr>
            <p:nvPr/>
          </p:nvSpPr>
          <p:spPr bwMode="auto">
            <a:xfrm>
              <a:off x="4272" y="2352"/>
              <a:ext cx="96" cy="96"/>
            </a:xfrm>
            <a:prstGeom prst="ellipse">
              <a:avLst/>
            </a:prstGeom>
            <a:solidFill>
              <a:srgbClr val="FFCC00"/>
            </a:solidFill>
            <a:ln w="9525">
              <a:solidFill>
                <a:schemeClr val="tx1"/>
              </a:solidFill>
              <a:round/>
              <a:headEnd/>
              <a:tailEnd/>
            </a:ln>
          </p:spPr>
          <p:txBody>
            <a:bodyPr wrap="none" anchor="ctr"/>
            <a:lstStyle/>
            <a:p>
              <a:endParaRPr lang="en-US" dirty="0"/>
            </a:p>
          </p:txBody>
        </p:sp>
        <p:sp>
          <p:nvSpPr>
            <p:cNvPr id="53" name="Oval 35"/>
            <p:cNvSpPr>
              <a:spLocks noChangeArrowheads="1"/>
            </p:cNvSpPr>
            <p:nvPr/>
          </p:nvSpPr>
          <p:spPr bwMode="auto">
            <a:xfrm>
              <a:off x="2976" y="2352"/>
              <a:ext cx="96" cy="96"/>
            </a:xfrm>
            <a:prstGeom prst="ellipse">
              <a:avLst/>
            </a:prstGeom>
            <a:solidFill>
              <a:srgbClr val="FFCC00"/>
            </a:solidFill>
            <a:ln w="9525">
              <a:solidFill>
                <a:schemeClr val="tx1"/>
              </a:solidFill>
              <a:round/>
              <a:headEnd/>
              <a:tailEnd/>
            </a:ln>
          </p:spPr>
          <p:txBody>
            <a:bodyPr wrap="none" anchor="ctr"/>
            <a:lstStyle/>
            <a:p>
              <a:endParaRPr lang="en-US" dirty="0"/>
            </a:p>
          </p:txBody>
        </p:sp>
        <p:sp>
          <p:nvSpPr>
            <p:cNvPr id="54" name="Oval 36"/>
            <p:cNvSpPr>
              <a:spLocks noChangeArrowheads="1"/>
            </p:cNvSpPr>
            <p:nvPr/>
          </p:nvSpPr>
          <p:spPr bwMode="auto">
            <a:xfrm>
              <a:off x="3600" y="2352"/>
              <a:ext cx="96" cy="96"/>
            </a:xfrm>
            <a:prstGeom prst="ellipse">
              <a:avLst/>
            </a:prstGeom>
            <a:solidFill>
              <a:srgbClr val="FFCC00"/>
            </a:solidFill>
            <a:ln w="9525">
              <a:solidFill>
                <a:schemeClr val="tx1"/>
              </a:solidFill>
              <a:round/>
              <a:headEnd/>
              <a:tailEnd/>
            </a:ln>
          </p:spPr>
          <p:txBody>
            <a:bodyPr wrap="none" anchor="ctr"/>
            <a:lstStyle/>
            <a:p>
              <a:endParaRPr lang="en-US" dirty="0"/>
            </a:p>
          </p:txBody>
        </p:sp>
      </p:grpSp>
      <p:graphicFrame>
        <p:nvGraphicFramePr>
          <p:cNvPr id="55" name="Object 26" title="picture of a car"/>
          <p:cNvGraphicFramePr>
            <a:graphicFrameLocks noChangeAspect="1"/>
          </p:cNvGraphicFramePr>
          <p:nvPr>
            <p:extLst>
              <p:ext uri="{D42A27DB-BD31-4B8C-83A1-F6EECF244321}">
                <p14:modId xmlns:p14="http://schemas.microsoft.com/office/powerpoint/2010/main" val="2673051017"/>
              </p:ext>
            </p:extLst>
          </p:nvPr>
        </p:nvGraphicFramePr>
        <p:xfrm>
          <a:off x="8305800" y="3962400"/>
          <a:ext cx="609600" cy="304800"/>
        </p:xfrm>
        <a:graphic>
          <a:graphicData uri="http://schemas.openxmlformats.org/presentationml/2006/ole">
            <mc:AlternateContent xmlns:mc="http://schemas.openxmlformats.org/markup-compatibility/2006">
              <mc:Choice xmlns:v="urn:schemas-microsoft-com:vml" Requires="v">
                <p:oleObj spid="_x0000_s1343" name="AutoCAD Drawing" r:id="rId18" imgW="6667500" imgH="3133725" progId="">
                  <p:embed/>
                </p:oleObj>
              </mc:Choice>
              <mc:Fallback>
                <p:oleObj name="AutoCAD Drawing" r:id="rId18" imgW="6667500" imgH="3133725" progId="">
                  <p:embed/>
                  <p:pic>
                    <p:nvPicPr>
                      <p:cNvPr id="0" name="Object 26"/>
                      <p:cNvPicPr>
                        <a:picLocks noChangeAspect="1" noChangeArrowheads="1"/>
                      </p:cNvPicPr>
                      <p:nvPr/>
                    </p:nvPicPr>
                    <p:blipFill>
                      <a:blip r:embed="rId17">
                        <a:extLst>
                          <a:ext uri="{28A0092B-C50C-407E-A947-70E740481C1C}">
                            <a14:useLocalDpi xmlns:a14="http://schemas.microsoft.com/office/drawing/2010/main" val="0"/>
                          </a:ext>
                        </a:extLst>
                      </a:blip>
                      <a:srcRect l="66000" t="54863" r="22571" b="32979"/>
                      <a:stretch>
                        <a:fillRect/>
                      </a:stretch>
                    </p:blipFill>
                    <p:spPr bwMode="auto">
                      <a:xfrm>
                        <a:off x="8305800" y="39624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 name="Object 37" title="Picture of a steamroller"/>
          <p:cNvGraphicFramePr>
            <a:graphicFrameLocks noChangeAspect="1"/>
          </p:cNvGraphicFramePr>
          <p:nvPr>
            <p:extLst>
              <p:ext uri="{D42A27DB-BD31-4B8C-83A1-F6EECF244321}">
                <p14:modId xmlns:p14="http://schemas.microsoft.com/office/powerpoint/2010/main" val="711255670"/>
              </p:ext>
            </p:extLst>
          </p:nvPr>
        </p:nvGraphicFramePr>
        <p:xfrm>
          <a:off x="6553200" y="2813050"/>
          <a:ext cx="762000" cy="430213"/>
        </p:xfrm>
        <a:graphic>
          <a:graphicData uri="http://schemas.openxmlformats.org/presentationml/2006/ole">
            <mc:AlternateContent xmlns:mc="http://schemas.openxmlformats.org/markup-compatibility/2006">
              <mc:Choice xmlns:v="urn:schemas-microsoft-com:vml" Requires="v">
                <p:oleObj spid="_x0000_s1344" name="AutoCAD Drawing" r:id="rId19" imgW="6667500" imgH="3133725" progId="">
                  <p:embed/>
                </p:oleObj>
              </mc:Choice>
              <mc:Fallback>
                <p:oleObj name="AutoCAD Drawing" r:id="rId19" imgW="6667500" imgH="3133725" progId="">
                  <p:embed/>
                  <p:pic>
                    <p:nvPicPr>
                      <p:cNvPr id="0" name="Object 37"/>
                      <p:cNvPicPr>
                        <a:picLocks noChangeAspect="1" noChangeArrowheads="1"/>
                      </p:cNvPicPr>
                      <p:nvPr/>
                    </p:nvPicPr>
                    <p:blipFill>
                      <a:blip r:embed="rId20">
                        <a:extLst>
                          <a:ext uri="{28A0092B-C50C-407E-A947-70E740481C1C}">
                            <a14:useLocalDpi xmlns:a14="http://schemas.microsoft.com/office/drawing/2010/main" val="0"/>
                          </a:ext>
                        </a:extLst>
                      </a:blip>
                      <a:srcRect l="43336" t="82576" r="47588" b="4669"/>
                      <a:stretch>
                        <a:fillRect/>
                      </a:stretch>
                    </p:blipFill>
                    <p:spPr bwMode="auto">
                      <a:xfrm>
                        <a:off x="6553200" y="2813050"/>
                        <a:ext cx="762000" cy="430213"/>
                      </a:xfrm>
                      <a:prstGeom prst="rect">
                        <a:avLst/>
                      </a:prstGeom>
                      <a:noFill/>
                      <a:extLst>
                        <a:ext uri="{909E8E84-426E-40DD-AFC4-6F175D3DCCD1}">
                          <a14:hiddenFill xmlns:a14="http://schemas.microsoft.com/office/drawing/2010/main">
                            <a:solidFill>
                              <a:srgbClr val="BBE0E3"/>
                            </a:solidFill>
                          </a14:hiddenFill>
                        </a:ext>
                      </a:extLst>
                    </p:spPr>
                  </p:pic>
                </p:oleObj>
              </mc:Fallback>
            </mc:AlternateContent>
          </a:graphicData>
        </a:graphic>
      </p:graphicFrame>
      <p:graphicFrame>
        <p:nvGraphicFramePr>
          <p:cNvPr id="57" name="Object 38" title="Picture of a steamroller"/>
          <p:cNvGraphicFramePr>
            <a:graphicFrameLocks noChangeAspect="1"/>
          </p:cNvGraphicFramePr>
          <p:nvPr>
            <p:extLst>
              <p:ext uri="{D42A27DB-BD31-4B8C-83A1-F6EECF244321}">
                <p14:modId xmlns:p14="http://schemas.microsoft.com/office/powerpoint/2010/main" val="1720318753"/>
              </p:ext>
            </p:extLst>
          </p:nvPr>
        </p:nvGraphicFramePr>
        <p:xfrm>
          <a:off x="8382000" y="2786063"/>
          <a:ext cx="762000" cy="430212"/>
        </p:xfrm>
        <a:graphic>
          <a:graphicData uri="http://schemas.openxmlformats.org/presentationml/2006/ole">
            <mc:AlternateContent xmlns:mc="http://schemas.openxmlformats.org/markup-compatibility/2006">
              <mc:Choice xmlns:v="urn:schemas-microsoft-com:vml" Requires="v">
                <p:oleObj spid="_x0000_s1345" name="AutoCAD Drawing" r:id="rId21" imgW="6667500" imgH="3133725" progId="">
                  <p:embed/>
                </p:oleObj>
              </mc:Choice>
              <mc:Fallback>
                <p:oleObj name="AutoCAD Drawing" r:id="rId21" imgW="6667500" imgH="3133725" progId="">
                  <p:embed/>
                  <p:pic>
                    <p:nvPicPr>
                      <p:cNvPr id="0" name="Object 38"/>
                      <p:cNvPicPr>
                        <a:picLocks noChangeAspect="1" noChangeArrowheads="1"/>
                      </p:cNvPicPr>
                      <p:nvPr/>
                    </p:nvPicPr>
                    <p:blipFill>
                      <a:blip r:embed="rId20">
                        <a:extLst>
                          <a:ext uri="{28A0092B-C50C-407E-A947-70E740481C1C}">
                            <a14:useLocalDpi xmlns:a14="http://schemas.microsoft.com/office/drawing/2010/main" val="0"/>
                          </a:ext>
                        </a:extLst>
                      </a:blip>
                      <a:srcRect l="43336" t="82576" r="47588" b="4669"/>
                      <a:stretch>
                        <a:fillRect/>
                      </a:stretch>
                    </p:blipFill>
                    <p:spPr bwMode="auto">
                      <a:xfrm>
                        <a:off x="8382000" y="2786063"/>
                        <a:ext cx="762000" cy="430212"/>
                      </a:xfrm>
                      <a:prstGeom prst="rect">
                        <a:avLst/>
                      </a:prstGeom>
                      <a:noFill/>
                      <a:extLst>
                        <a:ext uri="{909E8E84-426E-40DD-AFC4-6F175D3DCCD1}">
                          <a14:hiddenFill xmlns:a14="http://schemas.microsoft.com/office/drawing/2010/main">
                            <a:solidFill>
                              <a:srgbClr val="BBE0E3"/>
                            </a:solidFill>
                          </a14:hiddenFill>
                        </a:ext>
                      </a:extLst>
                    </p:spPr>
                  </p:pic>
                </p:oleObj>
              </mc:Fallback>
            </mc:AlternateContent>
          </a:graphicData>
        </a:graphic>
      </p:graphicFrame>
      <p:sp>
        <p:nvSpPr>
          <p:cNvPr id="58" name="Text Box 39"/>
          <p:cNvSpPr txBox="1">
            <a:spLocks noChangeArrowheads="1"/>
          </p:cNvSpPr>
          <p:nvPr/>
        </p:nvSpPr>
        <p:spPr bwMode="auto">
          <a:xfrm>
            <a:off x="152400" y="2819400"/>
            <a:ext cx="838200" cy="400110"/>
          </a:xfrm>
          <a:prstGeom prst="rect">
            <a:avLst/>
          </a:prstGeom>
          <a:noFill/>
          <a:ln w="9525">
            <a:noFill/>
            <a:miter lim="800000"/>
            <a:headEnd/>
            <a:tailEnd/>
          </a:ln>
        </p:spPr>
        <p:txBody>
          <a:bodyPr>
            <a:spAutoFit/>
          </a:bodyPr>
          <a:lstStyle/>
          <a:p>
            <a:pPr eaLnBrk="1" hangingPunct="1">
              <a:spcBef>
                <a:spcPct val="50000"/>
              </a:spcBef>
            </a:pPr>
            <a:r>
              <a:rPr lang="en-US" sz="2000" b="1" dirty="0" err="1" smtClean="0">
                <a:latin typeface="Calibri" pitchFamily="34" charset="0"/>
              </a:rPr>
              <a:t>Salida</a:t>
            </a:r>
            <a:endParaRPr lang="en-US" sz="2000" b="1" dirty="0">
              <a:latin typeface="Calibri" pitchFamily="34" charset="0"/>
            </a:endParaRPr>
          </a:p>
        </p:txBody>
      </p:sp>
      <p:sp>
        <p:nvSpPr>
          <p:cNvPr id="59" name="Line 40" title="Picture of an arrow pointing to an exiting dump truck"/>
          <p:cNvSpPr>
            <a:spLocks noChangeShapeType="1"/>
          </p:cNvSpPr>
          <p:nvPr/>
        </p:nvSpPr>
        <p:spPr bwMode="auto">
          <a:xfrm flipH="1" flipV="1">
            <a:off x="1600200" y="3048000"/>
            <a:ext cx="990600" cy="0"/>
          </a:xfrm>
          <a:prstGeom prst="line">
            <a:avLst/>
          </a:prstGeom>
          <a:noFill/>
          <a:ln w="57150">
            <a:solidFill>
              <a:srgbClr val="FFFF00"/>
            </a:solidFill>
            <a:round/>
            <a:headEnd/>
            <a:tailEnd type="triangle" w="med" len="med"/>
          </a:ln>
        </p:spPr>
        <p:txBody>
          <a:bodyPr wrap="none" anchor="ctr"/>
          <a:lstStyle/>
          <a:p>
            <a:endParaRPr lang="en-US" dirty="0"/>
          </a:p>
        </p:txBody>
      </p:sp>
      <p:sp>
        <p:nvSpPr>
          <p:cNvPr id="60" name="Text Box 43"/>
          <p:cNvSpPr txBox="1">
            <a:spLocks noChangeArrowheads="1"/>
          </p:cNvSpPr>
          <p:nvPr/>
        </p:nvSpPr>
        <p:spPr bwMode="auto">
          <a:xfrm>
            <a:off x="589828" y="3962400"/>
            <a:ext cx="1086572" cy="400110"/>
          </a:xfrm>
          <a:prstGeom prst="rect">
            <a:avLst/>
          </a:prstGeom>
          <a:noFill/>
          <a:ln w="9525">
            <a:noFill/>
            <a:miter lim="800000"/>
            <a:headEnd/>
            <a:tailEnd/>
          </a:ln>
        </p:spPr>
        <p:txBody>
          <a:bodyPr wrap="square">
            <a:spAutoFit/>
          </a:bodyPr>
          <a:lstStyle/>
          <a:p>
            <a:pPr eaLnBrk="1" hangingPunct="1">
              <a:spcBef>
                <a:spcPct val="50000"/>
              </a:spcBef>
            </a:pPr>
            <a:r>
              <a:rPr lang="en-US" sz="2000" b="1" dirty="0" smtClean="0">
                <a:latin typeface="Calibri" pitchFamily="34" charset="0"/>
              </a:rPr>
              <a:t>Entrada</a:t>
            </a:r>
            <a:endParaRPr lang="en-US" sz="2000" b="1" dirty="0">
              <a:latin typeface="Calibri" pitchFamily="34" charset="0"/>
            </a:endParaRPr>
          </a:p>
        </p:txBody>
      </p:sp>
      <p:sp>
        <p:nvSpPr>
          <p:cNvPr id="61" name="Line 19" title="Picture of an arrow pointing to a truck entering staging area"/>
          <p:cNvSpPr>
            <a:spLocks noChangeShapeType="1"/>
          </p:cNvSpPr>
          <p:nvPr/>
        </p:nvSpPr>
        <p:spPr bwMode="auto">
          <a:xfrm flipH="1" flipV="1">
            <a:off x="838200" y="3505200"/>
            <a:ext cx="762000" cy="609600"/>
          </a:xfrm>
          <a:prstGeom prst="line">
            <a:avLst/>
          </a:prstGeom>
          <a:noFill/>
          <a:ln w="57150">
            <a:solidFill>
              <a:srgbClr val="FFFF00"/>
            </a:solidFill>
            <a:round/>
            <a:headEnd/>
            <a:tailEnd type="triangle" w="med" len="med"/>
          </a:ln>
        </p:spPr>
        <p:txBody>
          <a:bodyPr wrap="none" anchor="ctr"/>
          <a:lstStyle/>
          <a:p>
            <a:endParaRPr lang="en-US" dirty="0"/>
          </a:p>
        </p:txBody>
      </p:sp>
      <p:sp>
        <p:nvSpPr>
          <p:cNvPr id="62" name="Line 41" title="Picture of arrow pointing to truck backing up into the staging area"/>
          <p:cNvSpPr>
            <a:spLocks noChangeShapeType="1"/>
          </p:cNvSpPr>
          <p:nvPr/>
        </p:nvSpPr>
        <p:spPr bwMode="auto">
          <a:xfrm flipV="1">
            <a:off x="2438400" y="3200400"/>
            <a:ext cx="914400" cy="0"/>
          </a:xfrm>
          <a:prstGeom prst="line">
            <a:avLst/>
          </a:prstGeom>
          <a:noFill/>
          <a:ln w="57150">
            <a:solidFill>
              <a:srgbClr val="FFFF00"/>
            </a:solidFill>
            <a:round/>
            <a:headEnd/>
            <a:tailEnd type="triangle" w="med" len="med"/>
          </a:ln>
        </p:spPr>
        <p:txBody>
          <a:bodyPr wrap="none" anchor="ctr"/>
          <a:lstStyle/>
          <a:p>
            <a:endParaRPr lang="en-US" dirty="0"/>
          </a:p>
        </p:txBody>
      </p:sp>
      <p:sp>
        <p:nvSpPr>
          <p:cNvPr id="63" name="Line 42" title="Picture of an arrow pointing at a dump truck exiting staging area "/>
          <p:cNvSpPr>
            <a:spLocks noChangeShapeType="1"/>
          </p:cNvSpPr>
          <p:nvPr/>
        </p:nvSpPr>
        <p:spPr bwMode="auto">
          <a:xfrm flipH="1" flipV="1">
            <a:off x="2057400" y="3200400"/>
            <a:ext cx="533400" cy="304800"/>
          </a:xfrm>
          <a:prstGeom prst="line">
            <a:avLst/>
          </a:prstGeom>
          <a:noFill/>
          <a:ln w="57150">
            <a:solidFill>
              <a:srgbClr val="FFFF00"/>
            </a:solidFill>
            <a:round/>
            <a:headEnd/>
            <a:tailEnd type="triangle" w="med" len="med"/>
          </a:ln>
        </p:spPr>
        <p:txBody>
          <a:bodyPr wrap="none" anchor="ctr"/>
          <a:lstStyle/>
          <a:p>
            <a:endParaRPr lang="en-US" dirty="0"/>
          </a:p>
        </p:txBody>
      </p:sp>
      <p:sp>
        <p:nvSpPr>
          <p:cNvPr id="64" name="Text Box 18"/>
          <p:cNvSpPr txBox="1">
            <a:spLocks noChangeArrowheads="1"/>
          </p:cNvSpPr>
          <p:nvPr/>
        </p:nvSpPr>
        <p:spPr bwMode="auto">
          <a:xfrm>
            <a:off x="3302726" y="3200400"/>
            <a:ext cx="1802674" cy="579646"/>
          </a:xfrm>
          <a:prstGeom prst="rect">
            <a:avLst/>
          </a:prstGeom>
          <a:noFill/>
          <a:ln w="9525">
            <a:noFill/>
            <a:miter lim="800000"/>
            <a:headEnd/>
            <a:tailEnd/>
          </a:ln>
        </p:spPr>
        <p:txBody>
          <a:bodyPr wrap="square">
            <a:spAutoFit/>
          </a:bodyPr>
          <a:lstStyle/>
          <a:p>
            <a:pPr eaLnBrk="1" hangingPunct="1">
              <a:lnSpc>
                <a:spcPts val="1900"/>
              </a:lnSpc>
            </a:pPr>
            <a:r>
              <a:rPr lang="en-US" b="1" dirty="0" smtClean="0">
                <a:latin typeface="Calibri" pitchFamily="34" charset="0"/>
              </a:rPr>
              <a:t>Area de </a:t>
            </a:r>
            <a:r>
              <a:rPr lang="en-US" b="1" dirty="0" err="1" smtClean="0">
                <a:latin typeface="Calibri" pitchFamily="34" charset="0"/>
              </a:rPr>
              <a:t>Estacionamiento</a:t>
            </a:r>
            <a:endParaRPr lang="en-US" b="1" dirty="0">
              <a:latin typeface="Calibri" pitchFamily="34" charset="0"/>
            </a:endParaRPr>
          </a:p>
        </p:txBody>
      </p:sp>
      <p:sp>
        <p:nvSpPr>
          <p:cNvPr id="65" name="Subtitle 8"/>
          <p:cNvSpPr txBox="1">
            <a:spLocks/>
          </p:cNvSpPr>
          <p:nvPr/>
        </p:nvSpPr>
        <p:spPr bwMode="auto">
          <a:xfrm>
            <a:off x="517525" y="1981200"/>
            <a:ext cx="8061325" cy="506413"/>
          </a:xfrm>
          <a:prstGeom prst="rect">
            <a:avLst/>
          </a:prstGeom>
          <a:noFill/>
          <a:ln w="9525">
            <a:noFill/>
            <a:miter lim="800000"/>
            <a:headEnd/>
            <a:tailEnd/>
          </a:ln>
          <a:effectLst>
            <a:glow rad="63500">
              <a:schemeClr val="accent2">
                <a:satMod val="175000"/>
                <a:alpha val="40000"/>
              </a:schemeClr>
            </a:glow>
          </a:effectLst>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spc="100" dirty="0" smtClean="0">
                <a:latin typeface="Arial Narrow" pitchFamily="34" charset="0"/>
              </a:rPr>
              <a:t>¿</a:t>
            </a:r>
            <a:r>
              <a:rPr lang="en-US" sz="2200" b="1" spc="100" dirty="0" err="1" smtClean="0">
                <a:latin typeface="Arial Narrow" pitchFamily="34" charset="0"/>
              </a:rPr>
              <a:t>Qué</a:t>
            </a:r>
            <a:r>
              <a:rPr lang="en-US" sz="2200" b="1" spc="100" dirty="0" smtClean="0">
                <a:latin typeface="Arial Narrow" pitchFamily="34" charset="0"/>
              </a:rPr>
              <a:t> Areas </a:t>
            </a:r>
            <a:r>
              <a:rPr lang="en-US" sz="2200" b="1" spc="100" dirty="0" err="1" smtClean="0">
                <a:latin typeface="Arial Narrow" pitchFamily="34" charset="0"/>
              </a:rPr>
              <a:t>deben</a:t>
            </a:r>
            <a:r>
              <a:rPr lang="en-US" sz="2200" b="1" spc="100" dirty="0" smtClean="0">
                <a:latin typeface="Arial Narrow" pitchFamily="34" charset="0"/>
              </a:rPr>
              <a:t> </a:t>
            </a:r>
            <a:r>
              <a:rPr lang="en-US" sz="2200" b="1" spc="100" dirty="0" err="1" smtClean="0">
                <a:latin typeface="Arial Narrow" pitchFamily="34" charset="0"/>
              </a:rPr>
              <a:t>ser</a:t>
            </a:r>
            <a:r>
              <a:rPr lang="en-US" sz="2200" b="1" spc="100" dirty="0" smtClean="0">
                <a:latin typeface="Arial Narrow" pitchFamily="34" charset="0"/>
              </a:rPr>
              <a:t> </a:t>
            </a:r>
            <a:r>
              <a:rPr lang="en-US" sz="2200" b="1" spc="100" dirty="0" err="1" smtClean="0">
                <a:latin typeface="Arial Narrow" pitchFamily="34" charset="0"/>
              </a:rPr>
              <a:t>Libres</a:t>
            </a:r>
            <a:r>
              <a:rPr lang="en-US" sz="2200" b="1" spc="100" dirty="0" smtClean="0">
                <a:latin typeface="Arial Narrow" pitchFamily="34" charset="0"/>
              </a:rPr>
              <a:t> de </a:t>
            </a:r>
            <a:r>
              <a:rPr lang="en-US" sz="2200" b="1" spc="100" dirty="0" err="1" smtClean="0">
                <a:latin typeface="Arial Narrow" pitchFamily="34" charset="0"/>
              </a:rPr>
              <a:t>Trabajadores</a:t>
            </a:r>
            <a:r>
              <a:rPr lang="en-US" sz="2200" b="1" spc="100" dirty="0" smtClean="0">
                <a:effectLst/>
                <a:latin typeface="Arial Narrow" pitchFamily="34" charset="0"/>
              </a:rPr>
              <a:t>?</a:t>
            </a:r>
          </a:p>
          <a:p>
            <a:pPr marL="0" lvl="1">
              <a:lnSpc>
                <a:spcPts val="2200"/>
              </a:lnSpc>
              <a:spcBef>
                <a:spcPct val="20000"/>
              </a:spcBef>
              <a:buFont typeface="Arial" charset="0"/>
              <a:buChar char="•"/>
            </a:pPr>
            <a:endParaRPr lang="en-US" sz="2200" b="1" dirty="0">
              <a:latin typeface="Arial Narrow" pitchFamily="34" charset="0"/>
            </a:endParaRPr>
          </a:p>
        </p:txBody>
      </p:sp>
      <p:sp>
        <p:nvSpPr>
          <p:cNvPr id="2" name="Title 1"/>
          <p:cNvSpPr>
            <a:spLocks noGrp="1"/>
          </p:cNvSpPr>
          <p:nvPr>
            <p:ph type="title"/>
          </p:nvPr>
        </p:nvSpPr>
        <p:spPr>
          <a:xfrm>
            <a:off x="198120" y="1167933"/>
            <a:ext cx="8229600" cy="813267"/>
          </a:xfrm>
        </p:spPr>
        <p:txBody>
          <a:bodyPr>
            <a:normAutofit/>
          </a:bodyPr>
          <a:lstStyle/>
          <a:p>
            <a:pPr marL="342900" lvl="0" indent="-342900">
              <a:spcBef>
                <a:spcPct val="20000"/>
              </a:spcBef>
            </a:pPr>
            <a:r>
              <a:rPr lang="en-US" sz="2800" b="1" dirty="0">
                <a:solidFill>
                  <a:srgbClr val="EEECE1">
                    <a:lumMod val="10000"/>
                  </a:srgbClr>
                </a:solidFill>
                <a:latin typeface="Calibri" pitchFamily="34" charset="0"/>
                <a:ea typeface="+mn-ea"/>
                <a:cs typeface="+mn-cs"/>
              </a:rPr>
              <a:t>Zonas </a:t>
            </a:r>
            <a:r>
              <a:rPr lang="en-US" sz="2800" b="1" dirty="0" err="1">
                <a:solidFill>
                  <a:srgbClr val="EEECE1">
                    <a:lumMod val="10000"/>
                  </a:srgbClr>
                </a:solidFill>
                <a:latin typeface="Calibri" pitchFamily="34" charset="0"/>
                <a:ea typeface="+mn-ea"/>
                <a:cs typeface="+mn-cs"/>
              </a:rPr>
              <a:t>Libres</a:t>
            </a:r>
            <a:r>
              <a:rPr lang="en-US" sz="2800" b="1" dirty="0">
                <a:solidFill>
                  <a:srgbClr val="EEECE1">
                    <a:lumMod val="10000"/>
                  </a:srgbClr>
                </a:solidFill>
                <a:latin typeface="Calibri" pitchFamily="34" charset="0"/>
                <a:ea typeface="+mn-ea"/>
                <a:cs typeface="+mn-cs"/>
              </a:rPr>
              <a:t> de Trabajadores y </a:t>
            </a:r>
            <a:r>
              <a:rPr lang="en-US" sz="2800" b="1" dirty="0" err="1">
                <a:solidFill>
                  <a:srgbClr val="EEECE1">
                    <a:lumMod val="10000"/>
                  </a:srgbClr>
                </a:solidFill>
                <a:latin typeface="Calibri" pitchFamily="34" charset="0"/>
                <a:ea typeface="+mn-ea"/>
                <a:cs typeface="+mn-cs"/>
              </a:rPr>
              <a:t>Libres</a:t>
            </a:r>
            <a:r>
              <a:rPr lang="en-US" sz="2800" b="1" dirty="0">
                <a:solidFill>
                  <a:srgbClr val="EEECE1">
                    <a:lumMod val="10000"/>
                  </a:srgbClr>
                </a:solidFill>
                <a:latin typeface="Calibri" pitchFamily="34" charset="0"/>
                <a:ea typeface="+mn-ea"/>
                <a:cs typeface="+mn-cs"/>
              </a:rPr>
              <a:t> de </a:t>
            </a:r>
            <a:r>
              <a:rPr lang="en-US" sz="2800" b="1" dirty="0" err="1">
                <a:solidFill>
                  <a:srgbClr val="EEECE1">
                    <a:lumMod val="10000"/>
                  </a:srgbClr>
                </a:solidFill>
                <a:latin typeface="Calibri" pitchFamily="34" charset="0"/>
                <a:ea typeface="+mn-ea"/>
                <a:cs typeface="+mn-cs"/>
              </a:rPr>
              <a:t>Equipos</a:t>
            </a:r>
            <a:endParaRPr lang="en-US" sz="2800" b="1" dirty="0">
              <a:solidFill>
                <a:srgbClr val="EEECE1">
                  <a:lumMod val="10000"/>
                </a:srgbClr>
              </a:solidFill>
              <a:latin typeface="Calibri" pitchFamily="34" charset="0"/>
              <a:ea typeface="+mn-ea"/>
              <a:cs typeface="+mn-cs"/>
            </a:endParaRPr>
          </a:p>
        </p:txBody>
      </p:sp>
      <p:sp>
        <p:nvSpPr>
          <p:cNvPr id="66" name="Slide Number Placeholder 4"/>
          <p:cNvSpPr>
            <a:spLocks noGrp="1"/>
          </p:cNvSpPr>
          <p:nvPr>
            <p:ph type="sldNum" sz="quarter" idx="12"/>
          </p:nvPr>
        </p:nvSpPr>
        <p:spPr/>
        <p:txBody>
          <a:bodyPr/>
          <a:lstStyle/>
          <a:p>
            <a:pPr>
              <a:defRPr/>
            </a:pPr>
            <a:fld id="{991630E5-D2C6-4D54-9913-55C6C92AA029}" type="slidenum">
              <a:rPr lang="en-US" smtClean="0"/>
              <a:pPr>
                <a:defRPr/>
              </a:pPr>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strVal val="#ppt_w*0.70"/>
                                          </p:val>
                                        </p:tav>
                                        <p:tav tm="100000">
                                          <p:val>
                                            <p:strVal val="#ppt_w"/>
                                          </p:val>
                                        </p:tav>
                                      </p:tavLst>
                                    </p:anim>
                                    <p:anim calcmode="lin" valueType="num">
                                      <p:cBhvr>
                                        <p:cTn id="13" dur="1000" fill="hold"/>
                                        <p:tgtEl>
                                          <p:spTgt spid="26"/>
                                        </p:tgtEl>
                                        <p:attrNameLst>
                                          <p:attrName>ppt_h</p:attrName>
                                        </p:attrNameLst>
                                      </p:cBhvr>
                                      <p:tavLst>
                                        <p:tav tm="0">
                                          <p:val>
                                            <p:strVal val="#ppt_h"/>
                                          </p:val>
                                        </p:tav>
                                        <p:tav tm="100000">
                                          <p:val>
                                            <p:strVal val="#ppt_h"/>
                                          </p:val>
                                        </p:tav>
                                      </p:tavLst>
                                    </p:anim>
                                    <p:animEffect transition="in" filter="fade">
                                      <p:cBhvr>
                                        <p:cTn id="14" dur="1000"/>
                                        <p:tgtEl>
                                          <p:spTgt spid="2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1000" fill="hold"/>
                                        <p:tgtEl>
                                          <p:spTgt spid="27"/>
                                        </p:tgtEl>
                                        <p:attrNameLst>
                                          <p:attrName>ppt_w</p:attrName>
                                        </p:attrNameLst>
                                      </p:cBhvr>
                                      <p:tavLst>
                                        <p:tav tm="0">
                                          <p:val>
                                            <p:strVal val="#ppt_w*0.70"/>
                                          </p:val>
                                        </p:tav>
                                        <p:tav tm="100000">
                                          <p:val>
                                            <p:strVal val="#ppt_w"/>
                                          </p:val>
                                        </p:tav>
                                      </p:tavLst>
                                    </p:anim>
                                    <p:anim calcmode="lin" valueType="num">
                                      <p:cBhvr>
                                        <p:cTn id="18" dur="1000" fill="hold"/>
                                        <p:tgtEl>
                                          <p:spTgt spid="27"/>
                                        </p:tgtEl>
                                        <p:attrNameLst>
                                          <p:attrName>ppt_h</p:attrName>
                                        </p:attrNameLst>
                                      </p:cBhvr>
                                      <p:tavLst>
                                        <p:tav tm="0">
                                          <p:val>
                                            <p:strVal val="#ppt_h"/>
                                          </p:val>
                                        </p:tav>
                                        <p:tav tm="100000">
                                          <p:val>
                                            <p:strVal val="#ppt_h"/>
                                          </p:val>
                                        </p:tav>
                                      </p:tavLst>
                                    </p:anim>
                                    <p:animEffect transition="in" filter="fade">
                                      <p:cBhvr>
                                        <p:cTn id="19" dur="1000"/>
                                        <p:tgtEl>
                                          <p:spTgt spid="27"/>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1"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strVal val="#ppt_w*0.70"/>
                                          </p:val>
                                        </p:tav>
                                        <p:tav tm="100000">
                                          <p:val>
                                            <p:strVal val="#ppt_w"/>
                                          </p:val>
                                        </p:tav>
                                      </p:tavLst>
                                    </p:anim>
                                    <p:anim calcmode="lin" valueType="num">
                                      <p:cBhvr>
                                        <p:cTn id="27" dur="1000" fill="hold"/>
                                        <p:tgtEl>
                                          <p:spTgt spid="33"/>
                                        </p:tgtEl>
                                        <p:attrNameLst>
                                          <p:attrName>ppt_h</p:attrName>
                                        </p:attrNameLst>
                                      </p:cBhvr>
                                      <p:tavLst>
                                        <p:tav tm="0">
                                          <p:val>
                                            <p:strVal val="#ppt_h"/>
                                          </p:val>
                                        </p:tav>
                                        <p:tav tm="100000">
                                          <p:val>
                                            <p:strVal val="#ppt_h"/>
                                          </p:val>
                                        </p:tav>
                                      </p:tavLst>
                                    </p:anim>
                                    <p:animEffect transition="in" filter="fade">
                                      <p:cBhvr>
                                        <p:cTn id="28" dur="1000"/>
                                        <p:tgtEl>
                                          <p:spTgt spid="33"/>
                                        </p:tgtEl>
                                      </p:cBhvr>
                                    </p:animEffect>
                                  </p:childTnLst>
                                </p:cTn>
                              </p:par>
                              <p:par>
                                <p:cTn id="29" presetID="55" presetClass="entr" presetSubtype="0" fill="hold" grpId="1"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strVal val="#ppt_w*0.70"/>
                                          </p:val>
                                        </p:tav>
                                        <p:tav tm="100000">
                                          <p:val>
                                            <p:strVal val="#ppt_w"/>
                                          </p:val>
                                        </p:tav>
                                      </p:tavLst>
                                    </p:anim>
                                    <p:anim calcmode="lin" valueType="num">
                                      <p:cBhvr>
                                        <p:cTn id="32" dur="1000" fill="hold"/>
                                        <p:tgtEl>
                                          <p:spTgt spid="31"/>
                                        </p:tgtEl>
                                        <p:attrNameLst>
                                          <p:attrName>ppt_h</p:attrName>
                                        </p:attrNameLst>
                                      </p:cBhvr>
                                      <p:tavLst>
                                        <p:tav tm="0">
                                          <p:val>
                                            <p:strVal val="#ppt_h"/>
                                          </p:val>
                                        </p:tav>
                                        <p:tav tm="100000">
                                          <p:val>
                                            <p:strVal val="#ppt_h"/>
                                          </p:val>
                                        </p:tav>
                                      </p:tavLst>
                                    </p:anim>
                                    <p:animEffect transition="in" filter="fade">
                                      <p:cBhvr>
                                        <p:cTn id="33" dur="1000"/>
                                        <p:tgtEl>
                                          <p:spTgt spid="31"/>
                                        </p:tgtEl>
                                      </p:cBhvr>
                                    </p:animEffect>
                                  </p:childTnLst>
                                </p:cTn>
                              </p:par>
                              <p:par>
                                <p:cTn id="34" presetID="55"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strVal val="#ppt_w*0.70"/>
                                          </p:val>
                                        </p:tav>
                                        <p:tav tm="100000">
                                          <p:val>
                                            <p:strVal val="#ppt_w"/>
                                          </p:val>
                                        </p:tav>
                                      </p:tavLst>
                                    </p:anim>
                                    <p:anim calcmode="lin" valueType="num">
                                      <p:cBhvr>
                                        <p:cTn id="37" dur="1000" fill="hold"/>
                                        <p:tgtEl>
                                          <p:spTgt spid="32"/>
                                        </p:tgtEl>
                                        <p:attrNameLst>
                                          <p:attrName>ppt_h</p:attrName>
                                        </p:attrNameLst>
                                      </p:cBhvr>
                                      <p:tavLst>
                                        <p:tav tm="0">
                                          <p:val>
                                            <p:strVal val="#ppt_h"/>
                                          </p:val>
                                        </p:tav>
                                        <p:tav tm="100000">
                                          <p:val>
                                            <p:strVal val="#ppt_h"/>
                                          </p:val>
                                        </p:tav>
                                      </p:tavLst>
                                    </p:anim>
                                    <p:animEffect transition="in" filter="fade">
                                      <p:cBhvr>
                                        <p:cTn id="38" dur="1000"/>
                                        <p:tgtEl>
                                          <p:spTgt spid="32"/>
                                        </p:tgtEl>
                                      </p:cBhvr>
                                    </p:animEffect>
                                  </p:childTnLst>
                                </p:cTn>
                              </p:par>
                              <p:par>
                                <p:cTn id="39" presetID="55" presetClass="entr" presetSubtype="0" fill="hold" grpId="1"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ppt_w</p:attrName>
                                        </p:attrNameLst>
                                      </p:cBhvr>
                                      <p:tavLst>
                                        <p:tav tm="0">
                                          <p:val>
                                            <p:strVal val="#ppt_w*0.70"/>
                                          </p:val>
                                        </p:tav>
                                        <p:tav tm="100000">
                                          <p:val>
                                            <p:strVal val="#ppt_w"/>
                                          </p:val>
                                        </p:tav>
                                      </p:tavLst>
                                    </p:anim>
                                    <p:anim calcmode="lin" valueType="num">
                                      <p:cBhvr>
                                        <p:cTn id="42" dur="1000" fill="hold"/>
                                        <p:tgtEl>
                                          <p:spTgt spid="30"/>
                                        </p:tgtEl>
                                        <p:attrNameLst>
                                          <p:attrName>ppt_h</p:attrName>
                                        </p:attrNameLst>
                                      </p:cBhvr>
                                      <p:tavLst>
                                        <p:tav tm="0">
                                          <p:val>
                                            <p:strVal val="#ppt_h"/>
                                          </p:val>
                                        </p:tav>
                                        <p:tav tm="100000">
                                          <p:val>
                                            <p:strVal val="#ppt_h"/>
                                          </p:val>
                                        </p:tav>
                                      </p:tavLst>
                                    </p:anim>
                                    <p:animEffect transition="in" filter="fade">
                                      <p:cBhvr>
                                        <p:cTn id="43" dur="1000"/>
                                        <p:tgtEl>
                                          <p:spTgt spid="30"/>
                                        </p:tgtEl>
                                      </p:cBhvr>
                                    </p:animEffect>
                                  </p:childTnLst>
                                </p:cTn>
                              </p:par>
                            </p:childTnLst>
                          </p:cTn>
                        </p:par>
                        <p:par>
                          <p:cTn id="44" fill="hold">
                            <p:stCondLst>
                              <p:cond delay="1000"/>
                            </p:stCondLst>
                            <p:childTnLst>
                              <p:par>
                                <p:cTn id="45" presetID="27" presetClass="emph" presetSubtype="0" repeatCount="indefinite" fill="hold" grpId="0" nodeType="afterEffect">
                                  <p:stCondLst>
                                    <p:cond delay="0"/>
                                  </p:stCondLst>
                                  <p:childTnLst>
                                    <p:animClr clrSpc="rgb" dir="cw">
                                      <p:cBhvr override="childStyle">
                                        <p:cTn id="46" dur="250" autoRev="1" fill="hold"/>
                                        <p:tgtEl>
                                          <p:spTgt spid="33"/>
                                        </p:tgtEl>
                                        <p:attrNameLst>
                                          <p:attrName>style.color</p:attrName>
                                        </p:attrNameLst>
                                      </p:cBhvr>
                                      <p:to>
                                        <a:schemeClr val="bg1"/>
                                      </p:to>
                                    </p:animClr>
                                    <p:animClr clrSpc="rgb" dir="cw">
                                      <p:cBhvr>
                                        <p:cTn id="47" dur="250" autoRev="1" fill="hold"/>
                                        <p:tgtEl>
                                          <p:spTgt spid="33"/>
                                        </p:tgtEl>
                                        <p:attrNameLst>
                                          <p:attrName>fillcolor</p:attrName>
                                        </p:attrNameLst>
                                      </p:cBhvr>
                                      <p:to>
                                        <a:schemeClr val="bg1"/>
                                      </p:to>
                                    </p:animClr>
                                    <p:set>
                                      <p:cBhvr>
                                        <p:cTn id="48" dur="250" autoRev="1" fill="hold"/>
                                        <p:tgtEl>
                                          <p:spTgt spid="33"/>
                                        </p:tgtEl>
                                        <p:attrNameLst>
                                          <p:attrName>fill.type</p:attrName>
                                        </p:attrNameLst>
                                      </p:cBhvr>
                                      <p:to>
                                        <p:strVal val="solid"/>
                                      </p:to>
                                    </p:set>
                                    <p:set>
                                      <p:cBhvr>
                                        <p:cTn id="49" dur="250" autoRev="1" fill="hold"/>
                                        <p:tgtEl>
                                          <p:spTgt spid="33"/>
                                        </p:tgtEl>
                                        <p:attrNameLst>
                                          <p:attrName>fill.on</p:attrName>
                                        </p:attrNameLst>
                                      </p:cBhvr>
                                      <p:to>
                                        <p:strVal val="true"/>
                                      </p:to>
                                    </p:set>
                                  </p:childTnLst>
                                </p:cTn>
                              </p:par>
                              <p:par>
                                <p:cTn id="50" presetID="27" presetClass="emph" presetSubtype="0" repeatCount="indefinite" fill="hold" grpId="0" nodeType="withEffect">
                                  <p:stCondLst>
                                    <p:cond delay="0"/>
                                  </p:stCondLst>
                                  <p:childTnLst>
                                    <p:animClr clrSpc="rgb" dir="cw">
                                      <p:cBhvr override="childStyle">
                                        <p:cTn id="51" dur="250" autoRev="1" fill="hold"/>
                                        <p:tgtEl>
                                          <p:spTgt spid="31"/>
                                        </p:tgtEl>
                                        <p:attrNameLst>
                                          <p:attrName>style.color</p:attrName>
                                        </p:attrNameLst>
                                      </p:cBhvr>
                                      <p:to>
                                        <a:schemeClr val="bg1"/>
                                      </p:to>
                                    </p:animClr>
                                    <p:animClr clrSpc="rgb" dir="cw">
                                      <p:cBhvr>
                                        <p:cTn id="52" dur="250" autoRev="1" fill="hold"/>
                                        <p:tgtEl>
                                          <p:spTgt spid="31"/>
                                        </p:tgtEl>
                                        <p:attrNameLst>
                                          <p:attrName>fillcolor</p:attrName>
                                        </p:attrNameLst>
                                      </p:cBhvr>
                                      <p:to>
                                        <a:schemeClr val="bg1"/>
                                      </p:to>
                                    </p:animClr>
                                    <p:set>
                                      <p:cBhvr>
                                        <p:cTn id="53" dur="250" autoRev="1" fill="hold"/>
                                        <p:tgtEl>
                                          <p:spTgt spid="31"/>
                                        </p:tgtEl>
                                        <p:attrNameLst>
                                          <p:attrName>fill.type</p:attrName>
                                        </p:attrNameLst>
                                      </p:cBhvr>
                                      <p:to>
                                        <p:strVal val="solid"/>
                                      </p:to>
                                    </p:set>
                                    <p:set>
                                      <p:cBhvr>
                                        <p:cTn id="54" dur="250" autoRev="1" fill="hold"/>
                                        <p:tgtEl>
                                          <p:spTgt spid="31"/>
                                        </p:tgtEl>
                                        <p:attrNameLst>
                                          <p:attrName>fill.on</p:attrName>
                                        </p:attrNameLst>
                                      </p:cBhvr>
                                      <p:to>
                                        <p:strVal val="true"/>
                                      </p:to>
                                    </p:set>
                                  </p:childTnLst>
                                </p:cTn>
                              </p:par>
                              <p:par>
                                <p:cTn id="55" presetID="27" presetClass="emph" presetSubtype="0" repeatCount="indefinite" fill="hold" grpId="0" nodeType="withEffect">
                                  <p:stCondLst>
                                    <p:cond delay="0"/>
                                  </p:stCondLst>
                                  <p:childTnLst>
                                    <p:animClr clrSpc="rgb" dir="cw">
                                      <p:cBhvr override="childStyle">
                                        <p:cTn id="56" dur="250" autoRev="1" fill="hold"/>
                                        <p:tgtEl>
                                          <p:spTgt spid="32"/>
                                        </p:tgtEl>
                                        <p:attrNameLst>
                                          <p:attrName>style.color</p:attrName>
                                        </p:attrNameLst>
                                      </p:cBhvr>
                                      <p:to>
                                        <a:schemeClr val="bg1"/>
                                      </p:to>
                                    </p:animClr>
                                    <p:animClr clrSpc="rgb" dir="cw">
                                      <p:cBhvr>
                                        <p:cTn id="57" dur="250" autoRev="1" fill="hold"/>
                                        <p:tgtEl>
                                          <p:spTgt spid="32"/>
                                        </p:tgtEl>
                                        <p:attrNameLst>
                                          <p:attrName>fillcolor</p:attrName>
                                        </p:attrNameLst>
                                      </p:cBhvr>
                                      <p:to>
                                        <a:schemeClr val="bg1"/>
                                      </p:to>
                                    </p:animClr>
                                    <p:set>
                                      <p:cBhvr>
                                        <p:cTn id="58" dur="250" autoRev="1" fill="hold"/>
                                        <p:tgtEl>
                                          <p:spTgt spid="32"/>
                                        </p:tgtEl>
                                        <p:attrNameLst>
                                          <p:attrName>fill.type</p:attrName>
                                        </p:attrNameLst>
                                      </p:cBhvr>
                                      <p:to>
                                        <p:strVal val="solid"/>
                                      </p:to>
                                    </p:set>
                                    <p:set>
                                      <p:cBhvr>
                                        <p:cTn id="59" dur="250" autoRev="1" fill="hold"/>
                                        <p:tgtEl>
                                          <p:spTgt spid="32"/>
                                        </p:tgtEl>
                                        <p:attrNameLst>
                                          <p:attrName>fill.on</p:attrName>
                                        </p:attrNameLst>
                                      </p:cBhvr>
                                      <p:to>
                                        <p:strVal val="true"/>
                                      </p:to>
                                    </p:set>
                                  </p:childTnLst>
                                </p:cTn>
                              </p:par>
                              <p:par>
                                <p:cTn id="60" presetID="27" presetClass="emph" presetSubtype="0" repeatCount="indefinite" fill="hold" grpId="0" nodeType="withEffect">
                                  <p:stCondLst>
                                    <p:cond delay="0"/>
                                  </p:stCondLst>
                                  <p:childTnLst>
                                    <p:animClr clrSpc="rgb" dir="cw">
                                      <p:cBhvr override="childStyle">
                                        <p:cTn id="61" dur="250" autoRev="1" fill="hold"/>
                                        <p:tgtEl>
                                          <p:spTgt spid="30"/>
                                        </p:tgtEl>
                                        <p:attrNameLst>
                                          <p:attrName>style.color</p:attrName>
                                        </p:attrNameLst>
                                      </p:cBhvr>
                                      <p:to>
                                        <a:schemeClr val="bg1"/>
                                      </p:to>
                                    </p:animClr>
                                    <p:animClr clrSpc="rgb" dir="cw">
                                      <p:cBhvr>
                                        <p:cTn id="62" dur="250" autoRev="1" fill="hold"/>
                                        <p:tgtEl>
                                          <p:spTgt spid="30"/>
                                        </p:tgtEl>
                                        <p:attrNameLst>
                                          <p:attrName>fillcolor</p:attrName>
                                        </p:attrNameLst>
                                      </p:cBhvr>
                                      <p:to>
                                        <a:schemeClr val="bg1"/>
                                      </p:to>
                                    </p:animClr>
                                    <p:set>
                                      <p:cBhvr>
                                        <p:cTn id="63" dur="250" autoRev="1" fill="hold"/>
                                        <p:tgtEl>
                                          <p:spTgt spid="30"/>
                                        </p:tgtEl>
                                        <p:attrNameLst>
                                          <p:attrName>fill.type</p:attrName>
                                        </p:attrNameLst>
                                      </p:cBhvr>
                                      <p:to>
                                        <p:strVal val="solid"/>
                                      </p:to>
                                    </p:set>
                                    <p:set>
                                      <p:cBhvr>
                                        <p:cTn id="64" dur="250" autoRev="1" fill="hold"/>
                                        <p:tgtEl>
                                          <p:spTgt spid="30"/>
                                        </p:tgtEl>
                                        <p:attrNameLst>
                                          <p:attrName>fill.on</p:attrName>
                                        </p:attrNameLst>
                                      </p:cBhvr>
                                      <p:to>
                                        <p:strVal val="true"/>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animBg="1"/>
      <p:bldP spid="27" grpId="0"/>
      <p:bldP spid="30" grpId="0" animBg="1"/>
      <p:bldP spid="30" grpId="1" animBg="1"/>
      <p:bldP spid="31" grpId="0" animBg="1"/>
      <p:bldP spid="31" grpId="1" animBg="1"/>
      <p:bldP spid="32" grpId="0" animBg="1"/>
      <p:bldP spid="32" grpId="1" animBg="1"/>
      <p:bldP spid="33" grpId="0" animBg="1"/>
      <p:bldP spid="33" grpId="1" animBg="1"/>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 title="Picture of ITCP equipment pat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900" y="1981200"/>
            <a:ext cx="7620000" cy="4397871"/>
          </a:xfrm>
          <a:prstGeom prst="rect">
            <a:avLst/>
          </a:prstGeom>
          <a:noFill/>
          <a:ln w="9525">
            <a:noFill/>
            <a:miter lim="800000"/>
            <a:headEnd/>
            <a:tailEnd/>
          </a:ln>
          <a:effectLst/>
        </p:spPr>
      </p:pic>
      <p:grpSp>
        <p:nvGrpSpPr>
          <p:cNvPr id="2" name="Group 1"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3"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4"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5"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6" name="Picture 5" descr="LOGO-ARTBA.png" title="Picture of ARTBA Protecting Workers on Foot preventing runovers and backovers in roadway construction Title"/>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7" name="Picture 6" descr="Logo_WZ_Safety.png" title="Picture of ARTBA Protecting Workers on Foot preventing runovers and backovers in roadway construction Titl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8" name="Subtitle 8"/>
          <p:cNvSpPr txBox="1">
            <a:spLocks/>
          </p:cNvSpPr>
          <p:nvPr/>
        </p:nvSpPr>
        <p:spPr bwMode="auto">
          <a:xfrm>
            <a:off x="389878" y="1447800"/>
            <a:ext cx="7478712" cy="533400"/>
          </a:xfrm>
          <a:prstGeom prst="rect">
            <a:avLst/>
          </a:prstGeom>
          <a:noFill/>
          <a:ln w="9525">
            <a:noFill/>
            <a:miter lim="800000"/>
            <a:headEnd/>
            <a:tailEnd/>
          </a:ln>
        </p:spPr>
        <p:txBody>
          <a:bodyPr/>
          <a:lstStyle/>
          <a:p>
            <a:pPr marL="342900" indent="-342900">
              <a:spcBef>
                <a:spcPct val="20000"/>
              </a:spcBef>
            </a:pPr>
            <a:r>
              <a:rPr lang="en-US" sz="2800" b="1" dirty="0" err="1" smtClean="0">
                <a:solidFill>
                  <a:schemeClr val="bg2">
                    <a:lumMod val="10000"/>
                  </a:schemeClr>
                </a:solidFill>
                <a:latin typeface="Calibri" pitchFamily="34" charset="0"/>
              </a:rPr>
              <a:t>Ejemplo</a:t>
            </a:r>
            <a:r>
              <a:rPr lang="en-US" sz="2800" b="1" dirty="0" smtClean="0">
                <a:solidFill>
                  <a:schemeClr val="bg2">
                    <a:lumMod val="10000"/>
                  </a:schemeClr>
                </a:solidFill>
                <a:latin typeface="Calibri" pitchFamily="34" charset="0"/>
              </a:rPr>
              <a:t> de PCTI (</a:t>
            </a:r>
            <a:r>
              <a:rPr lang="en-US" sz="2800" b="1" dirty="0" err="1" smtClean="0">
                <a:solidFill>
                  <a:schemeClr val="bg2">
                    <a:lumMod val="10000"/>
                  </a:schemeClr>
                </a:solidFill>
                <a:latin typeface="Calibri" pitchFamily="34" charset="0"/>
              </a:rPr>
              <a:t>Ruta</a:t>
            </a:r>
            <a:r>
              <a:rPr lang="en-US" sz="2800" b="1" dirty="0" smtClean="0">
                <a:solidFill>
                  <a:schemeClr val="bg2">
                    <a:lumMod val="10000"/>
                  </a:schemeClr>
                </a:solidFill>
                <a:latin typeface="Calibri" pitchFamily="34" charset="0"/>
              </a:rPr>
              <a:t> del </a:t>
            </a:r>
            <a:r>
              <a:rPr lang="en-US" sz="2800" b="1" dirty="0" err="1" smtClean="0">
                <a:solidFill>
                  <a:schemeClr val="bg2">
                    <a:lumMod val="10000"/>
                  </a:schemeClr>
                </a:solidFill>
                <a:latin typeface="Calibri" pitchFamily="34" charset="0"/>
              </a:rPr>
              <a:t>Equipo</a:t>
            </a:r>
            <a:r>
              <a:rPr lang="en-US" sz="2800" b="1" dirty="0" smtClean="0">
                <a:solidFill>
                  <a:schemeClr val="bg2">
                    <a:lumMod val="10000"/>
                  </a:schemeClr>
                </a:solidFill>
                <a:latin typeface="Calibri" pitchFamily="34" charset="0"/>
              </a:rPr>
              <a:t>)</a:t>
            </a:r>
            <a:endParaRPr lang="en-US" sz="2800" b="1" dirty="0">
              <a:solidFill>
                <a:schemeClr val="bg2">
                  <a:lumMod val="10000"/>
                </a:schemeClr>
              </a:solidFill>
              <a:effectLst/>
              <a:latin typeface="Calibri" pitchFamily="34" charset="0"/>
            </a:endParaRPr>
          </a:p>
        </p:txBody>
      </p:sp>
      <p:sp>
        <p:nvSpPr>
          <p:cNvPr id="10" name="5-Point Star 9"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hidden="1"/>
          <p:cNvSpPr>
            <a:spLocks noGrp="1"/>
          </p:cNvSpPr>
          <p:nvPr>
            <p:ph type="title"/>
          </p:nvPr>
        </p:nvSpPr>
        <p:spPr>
          <a:xfrm>
            <a:off x="914400" y="-1143000"/>
            <a:ext cx="8229600" cy="1143000"/>
          </a:xfrm>
        </p:spPr>
        <p:txBody>
          <a:bodyPr/>
          <a:lstStyle/>
          <a:p>
            <a:r>
              <a:rPr lang="en-US" dirty="0" smtClean="0"/>
              <a:t>Sample ITCP equipment path</a:t>
            </a:r>
            <a:endParaRPr lang="en-US" dirty="0"/>
          </a:p>
        </p:txBody>
      </p:sp>
      <p:sp>
        <p:nvSpPr>
          <p:cNvPr id="12" name="Slide Number Placeholder 4"/>
          <p:cNvSpPr>
            <a:spLocks noGrp="1"/>
          </p:cNvSpPr>
          <p:nvPr>
            <p:ph type="sldNum" sz="quarter" idx="12"/>
          </p:nvPr>
        </p:nvSpPr>
        <p:spPr/>
        <p:txBody>
          <a:bodyPr/>
          <a:lstStyle/>
          <a:p>
            <a:pPr>
              <a:defRPr/>
            </a:pPr>
            <a:fld id="{991630E5-D2C6-4D54-9913-55C6C92AA029}" type="slidenum">
              <a:rPr lang="en-US" smtClean="0"/>
              <a:pPr>
                <a:defRPr/>
              </a:pPr>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55"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p:cTn id="15" dur="1000" fill="hold"/>
                                        <p:tgtEl>
                                          <p:spTgt spid="51"/>
                                        </p:tgtEl>
                                        <p:attrNameLst>
                                          <p:attrName>ppt_w</p:attrName>
                                        </p:attrNameLst>
                                      </p:cBhvr>
                                      <p:tavLst>
                                        <p:tav tm="0">
                                          <p:val>
                                            <p:strVal val="#ppt_w*0.70"/>
                                          </p:val>
                                        </p:tav>
                                        <p:tav tm="100000">
                                          <p:val>
                                            <p:strVal val="#ppt_w"/>
                                          </p:val>
                                        </p:tav>
                                      </p:tavLst>
                                    </p:anim>
                                    <p:anim calcmode="lin" valueType="num">
                                      <p:cBhvr>
                                        <p:cTn id="16" dur="1000" fill="hold"/>
                                        <p:tgtEl>
                                          <p:spTgt spid="51"/>
                                        </p:tgtEl>
                                        <p:attrNameLst>
                                          <p:attrName>ppt_h</p:attrName>
                                        </p:attrNameLst>
                                      </p:cBhvr>
                                      <p:tavLst>
                                        <p:tav tm="0">
                                          <p:val>
                                            <p:strVal val="#ppt_h"/>
                                          </p:val>
                                        </p:tav>
                                        <p:tav tm="100000">
                                          <p:val>
                                            <p:strVal val="#ppt_h"/>
                                          </p:val>
                                        </p:tav>
                                      </p:tavLst>
                                    </p:anim>
                                    <p:animEffect transition="in" filter="fade">
                                      <p:cBhvr>
                                        <p:cTn id="17" dur="1000"/>
                                        <p:tgtEl>
                                          <p:spTgt spid="51"/>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4"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5"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6"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7" name="Picture 6" descr="LOGO-ARTBA.png" title="Picture of ARTBA Protecting Workers on Foot preventing runovers and backovers in roadway construction Title"/>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8" name="Picture 7" descr="Logo_WZ_Safety.png" title="Picture of ARTBA Protecting Workers on Foot preventing runovers and backovers in roadway construction Titl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1" name="5-Point Star 10"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title="Picture of a staging area "/>
          <p:cNvSpPr/>
          <p:nvPr/>
        </p:nvSpPr>
        <p:spPr>
          <a:xfrm>
            <a:off x="0" y="3810000"/>
            <a:ext cx="91440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Rectangle 37" title="Picture of staging area"/>
          <p:cNvSpPr>
            <a:spLocks noChangeArrowheads="1"/>
          </p:cNvSpPr>
          <p:nvPr/>
        </p:nvSpPr>
        <p:spPr bwMode="auto">
          <a:xfrm rot="10800000">
            <a:off x="0" y="2139950"/>
            <a:ext cx="9144000" cy="1676400"/>
          </a:xfrm>
          <a:prstGeom prst="rect">
            <a:avLst/>
          </a:prstGeom>
          <a:solidFill>
            <a:srgbClr val="808080"/>
          </a:solidFill>
          <a:ln w="9525">
            <a:noFill/>
            <a:miter lim="800000"/>
            <a:headEnd/>
            <a:tailEnd/>
          </a:ln>
        </p:spPr>
        <p:txBody>
          <a:bodyPr wrap="none" anchor="ctr"/>
          <a:lstStyle/>
          <a:p>
            <a:endParaRPr lang="en-US" dirty="0"/>
          </a:p>
        </p:txBody>
      </p:sp>
      <p:sp>
        <p:nvSpPr>
          <p:cNvPr id="14" name="Rectangle 38" title="Picture of staging area"/>
          <p:cNvSpPr>
            <a:spLocks noChangeArrowheads="1"/>
          </p:cNvSpPr>
          <p:nvPr/>
        </p:nvSpPr>
        <p:spPr bwMode="auto">
          <a:xfrm rot="10800000">
            <a:off x="0" y="4191000"/>
            <a:ext cx="9144000" cy="1676400"/>
          </a:xfrm>
          <a:prstGeom prst="rect">
            <a:avLst/>
          </a:prstGeom>
          <a:solidFill>
            <a:srgbClr val="808080"/>
          </a:solidFill>
          <a:ln w="9525">
            <a:noFill/>
            <a:miter lim="800000"/>
            <a:headEnd/>
            <a:tailEnd/>
          </a:ln>
        </p:spPr>
        <p:txBody>
          <a:bodyPr wrap="none" anchor="ctr"/>
          <a:lstStyle/>
          <a:p>
            <a:endParaRPr lang="en-US" dirty="0"/>
          </a:p>
        </p:txBody>
      </p:sp>
      <p:sp>
        <p:nvSpPr>
          <p:cNvPr id="15" name="Rectangle 11"/>
          <p:cNvSpPr>
            <a:spLocks noChangeArrowheads="1"/>
          </p:cNvSpPr>
          <p:nvPr/>
        </p:nvSpPr>
        <p:spPr bwMode="auto">
          <a:xfrm>
            <a:off x="7252298" y="3048000"/>
            <a:ext cx="1924331" cy="461665"/>
          </a:xfrm>
          <a:prstGeom prst="rect">
            <a:avLst/>
          </a:prstGeom>
          <a:noFill/>
          <a:ln w="9525">
            <a:noFill/>
            <a:miter lim="800000"/>
            <a:headEnd/>
            <a:tailEnd/>
          </a:ln>
        </p:spPr>
        <p:txBody>
          <a:bodyPr wrap="square">
            <a:spAutoFit/>
          </a:bodyPr>
          <a:lstStyle/>
          <a:p>
            <a:pPr algn="l" eaLnBrk="1" hangingPunct="1"/>
            <a:r>
              <a:rPr lang="en-US" sz="2400" b="1" dirty="0" err="1" smtClean="0">
                <a:latin typeface="Arial Narrow" pitchFamily="34" charset="0"/>
              </a:rPr>
              <a:t>Zona</a:t>
            </a:r>
            <a:r>
              <a:rPr lang="en-US" sz="2400" b="1" dirty="0" smtClean="0">
                <a:latin typeface="Arial Narrow" pitchFamily="34" charset="0"/>
              </a:rPr>
              <a:t> de </a:t>
            </a:r>
            <a:r>
              <a:rPr lang="en-US" sz="2400" b="1" dirty="0" err="1" smtClean="0">
                <a:latin typeface="Arial Narrow" pitchFamily="34" charset="0"/>
              </a:rPr>
              <a:t>giro</a:t>
            </a:r>
            <a:endParaRPr lang="en-US" sz="2400" b="1" dirty="0">
              <a:latin typeface="Arial Narrow" pitchFamily="34" charset="0"/>
            </a:endParaRPr>
          </a:p>
        </p:txBody>
      </p:sp>
      <p:sp>
        <p:nvSpPr>
          <p:cNvPr id="16" name="Text Box 12"/>
          <p:cNvSpPr txBox="1">
            <a:spLocks noChangeArrowheads="1"/>
          </p:cNvSpPr>
          <p:nvPr/>
        </p:nvSpPr>
        <p:spPr bwMode="auto">
          <a:xfrm>
            <a:off x="76200" y="4419600"/>
            <a:ext cx="1371600" cy="646331"/>
          </a:xfrm>
          <a:prstGeom prst="rect">
            <a:avLst/>
          </a:prstGeom>
          <a:noFill/>
          <a:ln w="9525">
            <a:noFill/>
            <a:miter lim="800000"/>
            <a:headEnd/>
            <a:tailEnd/>
          </a:ln>
        </p:spPr>
        <p:txBody>
          <a:bodyPr>
            <a:spAutoFit/>
          </a:bodyPr>
          <a:lstStyle/>
          <a:p>
            <a:pPr eaLnBrk="1" hangingPunct="1">
              <a:spcBef>
                <a:spcPct val="50000"/>
              </a:spcBef>
            </a:pPr>
            <a:r>
              <a:rPr lang="en-US" b="1" dirty="0" err="1" smtClean="0">
                <a:solidFill>
                  <a:schemeClr val="bg1"/>
                </a:solidFill>
                <a:latin typeface="Arial Narrow" pitchFamily="34" charset="0"/>
              </a:rPr>
              <a:t>Camión</a:t>
            </a:r>
            <a:r>
              <a:rPr lang="en-US" b="1" dirty="0" smtClean="0">
                <a:solidFill>
                  <a:schemeClr val="bg1"/>
                </a:solidFill>
                <a:latin typeface="Arial Narrow" pitchFamily="34" charset="0"/>
              </a:rPr>
              <a:t> Nuevo</a:t>
            </a:r>
            <a:endParaRPr lang="en-US" b="1" dirty="0">
              <a:solidFill>
                <a:schemeClr val="bg1"/>
              </a:solidFill>
              <a:latin typeface="Arial Narrow" pitchFamily="34" charset="0"/>
            </a:endParaRPr>
          </a:p>
        </p:txBody>
      </p:sp>
      <p:sp>
        <p:nvSpPr>
          <p:cNvPr id="17" name="Text Box 13"/>
          <p:cNvSpPr txBox="1">
            <a:spLocks noChangeArrowheads="1"/>
          </p:cNvSpPr>
          <p:nvPr/>
        </p:nvSpPr>
        <p:spPr bwMode="auto">
          <a:xfrm>
            <a:off x="1524000" y="4489450"/>
            <a:ext cx="1447800" cy="535531"/>
          </a:xfrm>
          <a:prstGeom prst="rect">
            <a:avLst/>
          </a:prstGeom>
          <a:noFill/>
          <a:ln w="9525">
            <a:noFill/>
            <a:miter lim="800000"/>
            <a:headEnd/>
            <a:tailEnd/>
          </a:ln>
        </p:spPr>
        <p:txBody>
          <a:bodyPr>
            <a:spAutoFit/>
          </a:bodyPr>
          <a:lstStyle/>
          <a:p>
            <a:pPr eaLnBrk="1" hangingPunct="1">
              <a:lnSpc>
                <a:spcPct val="80000"/>
              </a:lnSpc>
              <a:spcBef>
                <a:spcPct val="50000"/>
              </a:spcBef>
            </a:pPr>
            <a:r>
              <a:rPr lang="en-US" b="1" dirty="0" smtClean="0">
                <a:solidFill>
                  <a:schemeClr val="bg1"/>
                </a:solidFill>
                <a:latin typeface="Arial Narrow" pitchFamily="34" charset="0"/>
              </a:rPr>
              <a:t>Ultimo </a:t>
            </a:r>
            <a:r>
              <a:rPr lang="en-US" b="1" dirty="0" err="1" smtClean="0">
                <a:solidFill>
                  <a:schemeClr val="bg1"/>
                </a:solidFill>
                <a:latin typeface="Arial Narrow" pitchFamily="34" charset="0"/>
              </a:rPr>
              <a:t>Camión</a:t>
            </a:r>
            <a:endParaRPr lang="en-US" b="1" dirty="0">
              <a:latin typeface="Arial Narrow" pitchFamily="34" charset="0"/>
            </a:endParaRPr>
          </a:p>
        </p:txBody>
      </p:sp>
      <p:grpSp>
        <p:nvGrpSpPr>
          <p:cNvPr id="18" name="Group 39" title="Picture of dump trucks"/>
          <p:cNvGrpSpPr>
            <a:grpSpLocks/>
          </p:cNvGrpSpPr>
          <p:nvPr/>
        </p:nvGrpSpPr>
        <p:grpSpPr bwMode="auto">
          <a:xfrm>
            <a:off x="3581400" y="4648200"/>
            <a:ext cx="5562600" cy="865187"/>
            <a:chOff x="2064" y="2575"/>
            <a:chExt cx="3504" cy="545"/>
          </a:xfrm>
        </p:grpSpPr>
        <p:graphicFrame>
          <p:nvGraphicFramePr>
            <p:cNvPr id="19" name="Object 14"/>
            <p:cNvGraphicFramePr>
              <a:graphicFrameLocks noChangeAspect="1"/>
            </p:cNvGraphicFramePr>
            <p:nvPr/>
          </p:nvGraphicFramePr>
          <p:xfrm>
            <a:off x="4914" y="2575"/>
            <a:ext cx="654" cy="545"/>
          </p:xfrm>
          <a:graphic>
            <a:graphicData uri="http://schemas.openxmlformats.org/presentationml/2006/ole">
              <mc:AlternateContent xmlns:mc="http://schemas.openxmlformats.org/markup-compatibility/2006">
                <mc:Choice xmlns:v="urn:schemas-microsoft-com:vml" Requires="v">
                  <p:oleObj spid="_x0000_s55522" r:id="rId6" imgW="6534150" imgH="3333750" progId="">
                    <p:embed/>
                  </p:oleObj>
                </mc:Choice>
                <mc:Fallback>
                  <p:oleObj r:id="rId6" imgW="6534150" imgH="3333750" progId="">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l="41562" t="44557" r="51155" b="43538"/>
                        <a:stretch>
                          <a:fillRect/>
                        </a:stretch>
                      </p:blipFill>
                      <p:spPr bwMode="auto">
                        <a:xfrm>
                          <a:off x="4914" y="2575"/>
                          <a:ext cx="654" cy="5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5"/>
            <p:cNvGraphicFramePr>
              <a:graphicFrameLocks noChangeAspect="1"/>
            </p:cNvGraphicFramePr>
            <p:nvPr/>
          </p:nvGraphicFramePr>
          <p:xfrm>
            <a:off x="4242" y="2575"/>
            <a:ext cx="654" cy="545"/>
          </p:xfrm>
          <a:graphic>
            <a:graphicData uri="http://schemas.openxmlformats.org/presentationml/2006/ole">
              <mc:AlternateContent xmlns:mc="http://schemas.openxmlformats.org/markup-compatibility/2006">
                <mc:Choice xmlns:v="urn:schemas-microsoft-com:vml" Requires="v">
                  <p:oleObj spid="_x0000_s55523" r:id="rId8" imgW="6534150" imgH="3333750" progId="">
                    <p:embed/>
                  </p:oleObj>
                </mc:Choice>
                <mc:Fallback>
                  <p:oleObj r:id="rId8" imgW="6534150" imgH="3333750" progId="">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l="41562" t="44557" r="51155" b="43538"/>
                        <a:stretch>
                          <a:fillRect/>
                        </a:stretch>
                      </p:blipFill>
                      <p:spPr bwMode="auto">
                        <a:xfrm>
                          <a:off x="4242" y="2575"/>
                          <a:ext cx="654" cy="5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16"/>
            <p:cNvGraphicFramePr>
              <a:graphicFrameLocks noChangeAspect="1"/>
            </p:cNvGraphicFramePr>
            <p:nvPr/>
          </p:nvGraphicFramePr>
          <p:xfrm>
            <a:off x="3552" y="2575"/>
            <a:ext cx="654" cy="545"/>
          </p:xfrm>
          <a:graphic>
            <a:graphicData uri="http://schemas.openxmlformats.org/presentationml/2006/ole">
              <mc:AlternateContent xmlns:mc="http://schemas.openxmlformats.org/markup-compatibility/2006">
                <mc:Choice xmlns:v="urn:schemas-microsoft-com:vml" Requires="v">
                  <p:oleObj spid="_x0000_s55524" r:id="rId9" imgW="6534150" imgH="3333750" progId="">
                    <p:embed/>
                  </p:oleObj>
                </mc:Choice>
                <mc:Fallback>
                  <p:oleObj r:id="rId9" imgW="6534150" imgH="3333750" progId="">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l="41562" t="44557" r="51155" b="43538"/>
                        <a:stretch>
                          <a:fillRect/>
                        </a:stretch>
                      </p:blipFill>
                      <p:spPr bwMode="auto">
                        <a:xfrm>
                          <a:off x="3552" y="2575"/>
                          <a:ext cx="654" cy="5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17"/>
            <p:cNvGraphicFramePr>
              <a:graphicFrameLocks noChangeAspect="1"/>
            </p:cNvGraphicFramePr>
            <p:nvPr/>
          </p:nvGraphicFramePr>
          <p:xfrm>
            <a:off x="2832" y="2575"/>
            <a:ext cx="654" cy="545"/>
          </p:xfrm>
          <a:graphic>
            <a:graphicData uri="http://schemas.openxmlformats.org/presentationml/2006/ole">
              <mc:AlternateContent xmlns:mc="http://schemas.openxmlformats.org/markup-compatibility/2006">
                <mc:Choice xmlns:v="urn:schemas-microsoft-com:vml" Requires="v">
                  <p:oleObj spid="_x0000_s55525" r:id="rId10" imgW="6534150" imgH="3333750" progId="">
                    <p:embed/>
                  </p:oleObj>
                </mc:Choice>
                <mc:Fallback>
                  <p:oleObj r:id="rId10" imgW="6534150" imgH="3333750" progId="">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l="41562" t="44557" r="51155" b="43538"/>
                        <a:stretch>
                          <a:fillRect/>
                        </a:stretch>
                      </p:blipFill>
                      <p:spPr bwMode="auto">
                        <a:xfrm>
                          <a:off x="2832" y="2575"/>
                          <a:ext cx="654" cy="5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18"/>
            <p:cNvGraphicFramePr>
              <a:graphicFrameLocks noChangeAspect="1"/>
            </p:cNvGraphicFramePr>
            <p:nvPr/>
          </p:nvGraphicFramePr>
          <p:xfrm>
            <a:off x="2064" y="2575"/>
            <a:ext cx="654" cy="545"/>
          </p:xfrm>
          <a:graphic>
            <a:graphicData uri="http://schemas.openxmlformats.org/presentationml/2006/ole">
              <mc:AlternateContent xmlns:mc="http://schemas.openxmlformats.org/markup-compatibility/2006">
                <mc:Choice xmlns:v="urn:schemas-microsoft-com:vml" Requires="v">
                  <p:oleObj spid="_x0000_s55526" r:id="rId11" imgW="6534150" imgH="3333750" progId="">
                    <p:embed/>
                  </p:oleObj>
                </mc:Choice>
                <mc:Fallback>
                  <p:oleObj r:id="rId11" imgW="6534150" imgH="3333750" progId="">
                    <p:embed/>
                    <p:pic>
                      <p:nvPicPr>
                        <p:cNvPr id="0" name="Object 18"/>
                        <p:cNvPicPr>
                          <a:picLocks noChangeAspect="1" noChangeArrowheads="1"/>
                        </p:cNvPicPr>
                        <p:nvPr/>
                      </p:nvPicPr>
                      <p:blipFill>
                        <a:blip r:embed="rId7">
                          <a:extLst>
                            <a:ext uri="{28A0092B-C50C-407E-A947-70E740481C1C}">
                              <a14:useLocalDpi xmlns:a14="http://schemas.microsoft.com/office/drawing/2010/main" val="0"/>
                            </a:ext>
                          </a:extLst>
                        </a:blip>
                        <a:srcRect l="41562" t="44557" r="51155" b="43538"/>
                        <a:stretch>
                          <a:fillRect/>
                        </a:stretch>
                      </p:blipFill>
                      <p:spPr bwMode="auto">
                        <a:xfrm>
                          <a:off x="2064" y="2575"/>
                          <a:ext cx="654" cy="5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4" name="Object 20" title="Picture of dumptruck"/>
          <p:cNvGraphicFramePr>
            <a:graphicFrameLocks noChangeAspect="1"/>
          </p:cNvGraphicFramePr>
          <p:nvPr>
            <p:extLst>
              <p:ext uri="{D42A27DB-BD31-4B8C-83A1-F6EECF244321}">
                <p14:modId xmlns:p14="http://schemas.microsoft.com/office/powerpoint/2010/main" val="2032065427"/>
              </p:ext>
            </p:extLst>
          </p:nvPr>
        </p:nvGraphicFramePr>
        <p:xfrm>
          <a:off x="152400" y="5002214"/>
          <a:ext cx="1066800" cy="865187"/>
        </p:xfrm>
        <a:graphic>
          <a:graphicData uri="http://schemas.openxmlformats.org/presentationml/2006/ole">
            <mc:AlternateContent xmlns:mc="http://schemas.openxmlformats.org/markup-compatibility/2006">
              <mc:Choice xmlns:v="urn:schemas-microsoft-com:vml" Requires="v">
                <p:oleObj spid="_x0000_s55527" r:id="rId12" imgW="6534150" imgH="3333750" progId="">
                  <p:embed/>
                </p:oleObj>
              </mc:Choice>
              <mc:Fallback>
                <p:oleObj r:id="rId12" imgW="6534150" imgH="3333750" progId="">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l="41562" t="44557" r="51155" b="43538"/>
                      <a:stretch>
                        <a:fillRect/>
                      </a:stretch>
                    </p:blipFill>
                    <p:spPr bwMode="auto">
                      <a:xfrm>
                        <a:off x="152400" y="5002214"/>
                        <a:ext cx="1066800" cy="865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 Box 34"/>
          <p:cNvSpPr txBox="1">
            <a:spLocks noChangeArrowheads="1"/>
          </p:cNvSpPr>
          <p:nvPr/>
        </p:nvSpPr>
        <p:spPr bwMode="auto">
          <a:xfrm>
            <a:off x="5105400" y="4205288"/>
            <a:ext cx="2590800" cy="369332"/>
          </a:xfrm>
          <a:prstGeom prst="rect">
            <a:avLst/>
          </a:prstGeom>
          <a:noFill/>
          <a:ln w="9525">
            <a:noFill/>
            <a:miter lim="800000"/>
            <a:headEnd/>
            <a:tailEnd/>
          </a:ln>
        </p:spPr>
        <p:txBody>
          <a:bodyPr wrap="square">
            <a:spAutoFit/>
          </a:bodyPr>
          <a:lstStyle/>
          <a:p>
            <a:pPr eaLnBrk="1" hangingPunct="1"/>
            <a:r>
              <a:rPr lang="en-US" b="1" dirty="0" smtClean="0">
                <a:solidFill>
                  <a:schemeClr val="bg1"/>
                </a:solidFill>
                <a:latin typeface="Arial Narrow" pitchFamily="34" charset="0"/>
              </a:rPr>
              <a:t>Area de </a:t>
            </a:r>
            <a:r>
              <a:rPr lang="en-US" b="1" dirty="0" err="1" smtClean="0">
                <a:solidFill>
                  <a:schemeClr val="bg1"/>
                </a:solidFill>
                <a:latin typeface="Arial Narrow" pitchFamily="34" charset="0"/>
              </a:rPr>
              <a:t>Estacionamiento</a:t>
            </a:r>
            <a:endParaRPr lang="en-US" b="1" dirty="0">
              <a:solidFill>
                <a:schemeClr val="bg1"/>
              </a:solidFill>
              <a:latin typeface="Arial Narrow" pitchFamily="34" charset="0"/>
            </a:endParaRPr>
          </a:p>
        </p:txBody>
      </p:sp>
      <p:sp>
        <p:nvSpPr>
          <p:cNvPr id="26" name="Oval 40" title="Picture of turn around area"/>
          <p:cNvSpPr>
            <a:spLocks noChangeArrowheads="1"/>
          </p:cNvSpPr>
          <p:nvPr/>
        </p:nvSpPr>
        <p:spPr bwMode="auto">
          <a:xfrm>
            <a:off x="8001000" y="3596640"/>
            <a:ext cx="1143000" cy="908050"/>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path path="circle">
              <a:fillToRect l="50000" t="50000" r="50000" b="50000"/>
            </a:path>
            <a:tileRect/>
          </a:gradFill>
          <a:ln w="9525">
            <a:solidFill>
              <a:schemeClr val="tx1"/>
            </a:solidFill>
            <a:round/>
            <a:headEnd/>
            <a:tailEnd/>
          </a:ln>
        </p:spPr>
        <p:txBody>
          <a:bodyPr wrap="none" anchor="ctr"/>
          <a:lstStyle/>
          <a:p>
            <a:endParaRPr lang="en-US" dirty="0"/>
          </a:p>
        </p:txBody>
      </p:sp>
      <p:sp>
        <p:nvSpPr>
          <p:cNvPr id="27" name="Explosion 2 26" title="Picture of an explosion "/>
          <p:cNvSpPr/>
          <p:nvPr/>
        </p:nvSpPr>
        <p:spPr>
          <a:xfrm>
            <a:off x="1600200" y="5029200"/>
            <a:ext cx="1676400" cy="914400"/>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8" name="Text Box 41"/>
          <p:cNvSpPr txBox="1">
            <a:spLocks noChangeArrowheads="1"/>
          </p:cNvSpPr>
          <p:nvPr/>
        </p:nvSpPr>
        <p:spPr bwMode="auto">
          <a:xfrm>
            <a:off x="7696200" y="5943600"/>
            <a:ext cx="1365758" cy="400752"/>
          </a:xfrm>
          <a:prstGeom prst="rect">
            <a:avLst/>
          </a:prstGeom>
          <a:noFill/>
          <a:ln w="9525" algn="ctr">
            <a:noFill/>
            <a:miter lim="800000"/>
            <a:headEnd/>
            <a:tailEnd/>
          </a:ln>
        </p:spPr>
        <p:txBody>
          <a:bodyPr wrap="none" lIns="92075" tIns="46038" rIns="92075" bIns="46038">
            <a:spAutoFit/>
          </a:bodyPr>
          <a:lstStyle/>
          <a:p>
            <a:pPr algn="l"/>
            <a:r>
              <a:rPr lang="en-US" sz="2000" b="1" dirty="0" smtClean="0">
                <a:latin typeface="Arial Narrow" pitchFamily="34" charset="0"/>
              </a:rPr>
              <a:t>No a </a:t>
            </a:r>
            <a:r>
              <a:rPr lang="en-US" sz="2000" b="1" dirty="0" err="1" smtClean="0">
                <a:latin typeface="Arial Narrow" pitchFamily="34" charset="0"/>
              </a:rPr>
              <a:t>Escala</a:t>
            </a:r>
            <a:endParaRPr lang="en-US" sz="2000" b="1" dirty="0">
              <a:latin typeface="Arial Narrow" pitchFamily="34" charset="0"/>
            </a:endParaRPr>
          </a:p>
        </p:txBody>
      </p:sp>
      <p:sp>
        <p:nvSpPr>
          <p:cNvPr id="29" name="Text Box 42"/>
          <p:cNvSpPr txBox="1">
            <a:spLocks noChangeArrowheads="1"/>
          </p:cNvSpPr>
          <p:nvPr/>
        </p:nvSpPr>
        <p:spPr bwMode="auto">
          <a:xfrm>
            <a:off x="152400" y="6096000"/>
            <a:ext cx="5105400" cy="400110"/>
          </a:xfrm>
          <a:prstGeom prst="rect">
            <a:avLst/>
          </a:prstGeom>
          <a:noFill/>
          <a:ln w="9525">
            <a:noFill/>
            <a:miter lim="800000"/>
            <a:headEnd/>
            <a:tailEnd/>
          </a:ln>
        </p:spPr>
        <p:txBody>
          <a:bodyPr>
            <a:spAutoFit/>
          </a:bodyPr>
          <a:lstStyle/>
          <a:p>
            <a:pPr eaLnBrk="1" hangingPunct="1">
              <a:spcBef>
                <a:spcPct val="50000"/>
              </a:spcBef>
            </a:pPr>
            <a:r>
              <a:rPr lang="en-US" sz="2000" b="1" dirty="0">
                <a:latin typeface="Arial Narrow" pitchFamily="34" charset="0"/>
              </a:rPr>
              <a:t>Minnesota Face Program (MN9207)</a:t>
            </a:r>
          </a:p>
        </p:txBody>
      </p:sp>
      <p:pic>
        <p:nvPicPr>
          <p:cNvPr id="30" name="Picture 10" descr="C:\Users\bsant.ARTBA\AppData\Local\Microsoft\Windows\Temporary Internet Files\Content.IE5\S9KCQW8P\MC900433932[1].png" title="Picture of on foot road worke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76600" y="5181600"/>
            <a:ext cx="704850" cy="704850"/>
          </a:xfrm>
          <a:prstGeom prst="rect">
            <a:avLst/>
          </a:prstGeom>
          <a:noFill/>
        </p:spPr>
      </p:pic>
      <p:graphicFrame>
        <p:nvGraphicFramePr>
          <p:cNvPr id="31" name="Object 19" title="Picture of dump truck"/>
          <p:cNvGraphicFramePr>
            <a:graphicFrameLocks noChangeAspect="1"/>
          </p:cNvGraphicFramePr>
          <p:nvPr>
            <p:extLst>
              <p:ext uri="{D42A27DB-BD31-4B8C-83A1-F6EECF244321}">
                <p14:modId xmlns:p14="http://schemas.microsoft.com/office/powerpoint/2010/main" val="44150533"/>
              </p:ext>
            </p:extLst>
          </p:nvPr>
        </p:nvGraphicFramePr>
        <p:xfrm>
          <a:off x="2743200" y="4724400"/>
          <a:ext cx="1038225" cy="865187"/>
        </p:xfrm>
        <a:graphic>
          <a:graphicData uri="http://schemas.openxmlformats.org/presentationml/2006/ole">
            <mc:AlternateContent xmlns:mc="http://schemas.openxmlformats.org/markup-compatibility/2006">
              <mc:Choice xmlns:v="urn:schemas-microsoft-com:vml" Requires="v">
                <p:oleObj spid="_x0000_s55528" name="Drawing" r:id="rId14" imgW="6534000" imgH="3333600" progId="">
                  <p:embed/>
                </p:oleObj>
              </mc:Choice>
              <mc:Fallback>
                <p:oleObj name="Drawing" r:id="rId14" imgW="6534000" imgH="3333600" progId="">
                  <p:embed/>
                  <p:pic>
                    <p:nvPicPr>
                      <p:cNvPr id="0" name="Object 19"/>
                      <p:cNvPicPr>
                        <a:picLocks noChangeAspect="1" noChangeArrowheads="1"/>
                      </p:cNvPicPr>
                      <p:nvPr/>
                    </p:nvPicPr>
                    <p:blipFill>
                      <a:blip r:embed="rId15">
                        <a:extLst>
                          <a:ext uri="{28A0092B-C50C-407E-A947-70E740481C1C}">
                            <a14:useLocalDpi xmlns:a14="http://schemas.microsoft.com/office/drawing/2010/main" val="0"/>
                          </a:ext>
                        </a:extLst>
                      </a:blip>
                      <a:srcRect l="41562" t="44557" r="51155" b="43538"/>
                      <a:stretch>
                        <a:fillRect/>
                      </a:stretch>
                    </p:blipFill>
                    <p:spPr bwMode="auto">
                      <a:xfrm>
                        <a:off x="2743200" y="4724400"/>
                        <a:ext cx="1038225" cy="865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287294" y="1295400"/>
            <a:ext cx="8839922" cy="609600"/>
          </a:xfrm>
        </p:spPr>
        <p:txBody>
          <a:bodyPr/>
          <a:lstStyle/>
          <a:p>
            <a:pPr marL="342900" lvl="0" indent="-342900">
              <a:spcBef>
                <a:spcPct val="20000"/>
              </a:spcBef>
            </a:pPr>
            <a:r>
              <a:rPr lang="en-US" sz="2800" b="1" dirty="0" err="1">
                <a:solidFill>
                  <a:srgbClr val="EEECE1">
                    <a:lumMod val="10000"/>
                  </a:srgbClr>
                </a:solidFill>
                <a:latin typeface="Calibri" pitchFamily="34" charset="0"/>
                <a:ea typeface="+mn-ea"/>
                <a:cs typeface="+mn-cs"/>
              </a:rPr>
              <a:t>Caso</a:t>
            </a:r>
            <a:r>
              <a:rPr lang="en-US" sz="2800" b="1" dirty="0">
                <a:solidFill>
                  <a:srgbClr val="EEECE1">
                    <a:lumMod val="10000"/>
                  </a:srgbClr>
                </a:solidFill>
                <a:latin typeface="Calibri" pitchFamily="34" charset="0"/>
                <a:ea typeface="+mn-ea"/>
                <a:cs typeface="+mn-cs"/>
              </a:rPr>
              <a:t> de </a:t>
            </a:r>
            <a:r>
              <a:rPr lang="en-US" sz="2800" b="1" dirty="0" err="1">
                <a:solidFill>
                  <a:srgbClr val="EEECE1">
                    <a:lumMod val="10000"/>
                  </a:srgbClr>
                </a:solidFill>
                <a:latin typeface="Calibri" pitchFamily="34" charset="0"/>
                <a:ea typeface="+mn-ea"/>
                <a:cs typeface="+mn-cs"/>
              </a:rPr>
              <a:t>Estudio</a:t>
            </a:r>
            <a:r>
              <a:rPr lang="en-US" sz="2800" b="1" dirty="0">
                <a:solidFill>
                  <a:srgbClr val="EEECE1">
                    <a:lumMod val="10000"/>
                  </a:srgbClr>
                </a:solidFill>
                <a:latin typeface="Calibri" pitchFamily="34" charset="0"/>
                <a:ea typeface="+mn-ea"/>
                <a:cs typeface="+mn-cs"/>
              </a:rPr>
              <a:t>: </a:t>
            </a:r>
            <a:r>
              <a:rPr lang="en-US" sz="2800" b="1" dirty="0" err="1">
                <a:solidFill>
                  <a:srgbClr val="EEECE1">
                    <a:lumMod val="10000"/>
                  </a:srgbClr>
                </a:solidFill>
                <a:latin typeface="Calibri" pitchFamily="34" charset="0"/>
                <a:ea typeface="+mn-ea"/>
                <a:cs typeface="+mn-cs"/>
              </a:rPr>
              <a:t>Operación</a:t>
            </a:r>
            <a:r>
              <a:rPr lang="en-US" sz="2800" b="1" dirty="0">
                <a:solidFill>
                  <a:srgbClr val="EEECE1">
                    <a:lumMod val="10000"/>
                  </a:srgbClr>
                </a:solidFill>
                <a:latin typeface="Calibri" pitchFamily="34" charset="0"/>
                <a:ea typeface="+mn-ea"/>
                <a:cs typeface="+mn-cs"/>
              </a:rPr>
              <a:t> de </a:t>
            </a:r>
            <a:r>
              <a:rPr lang="en-US" sz="2800" b="1" dirty="0" err="1">
                <a:solidFill>
                  <a:srgbClr val="EEECE1">
                    <a:lumMod val="10000"/>
                  </a:srgbClr>
                </a:solidFill>
                <a:latin typeface="Calibri" pitchFamily="34" charset="0"/>
                <a:ea typeface="+mn-ea"/>
                <a:cs typeface="+mn-cs"/>
              </a:rPr>
              <a:t>Pavimentado</a:t>
            </a:r>
            <a:r>
              <a:rPr lang="en-US" sz="2800" b="1" dirty="0">
                <a:solidFill>
                  <a:srgbClr val="EEECE1">
                    <a:lumMod val="10000"/>
                  </a:srgbClr>
                </a:solidFill>
                <a:latin typeface="Calibri" pitchFamily="34" charset="0"/>
                <a:ea typeface="+mn-ea"/>
                <a:cs typeface="+mn-cs"/>
              </a:rPr>
              <a:t> de </a:t>
            </a:r>
            <a:r>
              <a:rPr lang="en-US" sz="2800" b="1" dirty="0" err="1">
                <a:solidFill>
                  <a:srgbClr val="EEECE1">
                    <a:lumMod val="10000"/>
                  </a:srgbClr>
                </a:solidFill>
                <a:latin typeface="Calibri" pitchFamily="34" charset="0"/>
                <a:ea typeface="+mn-ea"/>
                <a:cs typeface="+mn-cs"/>
              </a:rPr>
              <a:t>Concreto</a:t>
            </a:r>
            <a:endParaRPr lang="en-US" sz="2800" b="1" dirty="0">
              <a:solidFill>
                <a:srgbClr val="EEECE1">
                  <a:lumMod val="10000"/>
                </a:srgbClr>
              </a:solidFill>
              <a:latin typeface="Calibri" pitchFamily="34" charset="0"/>
              <a:ea typeface="+mn-ea"/>
              <a:cs typeface="+mn-cs"/>
            </a:endParaRPr>
          </a:p>
        </p:txBody>
      </p:sp>
      <p:sp>
        <p:nvSpPr>
          <p:cNvPr id="32" name="Slide Number Placeholder 4"/>
          <p:cNvSpPr>
            <a:spLocks noGrp="1"/>
          </p:cNvSpPr>
          <p:nvPr>
            <p:ph type="sldNum" sz="quarter" idx="12"/>
          </p:nvPr>
        </p:nvSpPr>
        <p:spPr/>
        <p:txBody>
          <a:bodyPr/>
          <a:lstStyle/>
          <a:p>
            <a:pPr>
              <a:defRPr/>
            </a:pPr>
            <a:fld id="{991630E5-D2C6-4D54-9913-55C6C92AA029}" type="slidenum">
              <a:rPr lang="en-US" smtClean="0"/>
              <a:pPr>
                <a:defRPr/>
              </a:pPr>
              <a:t>25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6.93889E-18 -3.33333E-6 L 0.20833 -3.33333E-6 " pathEditMode="relative" rAng="0" ptsTypes="AA">
                                      <p:cBhvr>
                                        <p:cTn id="13" dur="2000" fill="hold"/>
                                        <p:tgtEl>
                                          <p:spTgt spid="24"/>
                                        </p:tgtEl>
                                        <p:attrNameLst>
                                          <p:attrName>ppt_x</p:attrName>
                                          <p:attrName>ppt_y</p:attrName>
                                        </p:attrNameLst>
                                      </p:cBhvr>
                                      <p:rCtr x="104" y="0"/>
                                    </p:animMotion>
                                  </p:childTnLst>
                                </p:cTn>
                              </p:par>
                            </p:childTnLst>
                          </p:cTn>
                        </p:par>
                        <p:par>
                          <p:cTn id="14" fill="hold">
                            <p:stCondLst>
                              <p:cond delay="2000"/>
                            </p:stCondLst>
                            <p:childTnLst>
                              <p:par>
                                <p:cTn id="15" presetID="35" presetClass="path" presetSubtype="0" accel="50000" decel="50000" fill="hold" nodeType="afterEffect">
                                  <p:stCondLst>
                                    <p:cond delay="0"/>
                                  </p:stCondLst>
                                  <p:childTnLst>
                                    <p:animMotion origin="layout" path="M 5E-6 -4.44444E-6 L -0.15521 -0.01805 " pathEditMode="relative" rAng="0" ptsTypes="AA">
                                      <p:cBhvr>
                                        <p:cTn id="16" dur="2000" fill="hold"/>
                                        <p:tgtEl>
                                          <p:spTgt spid="30"/>
                                        </p:tgtEl>
                                        <p:attrNameLst>
                                          <p:attrName>ppt_x</p:attrName>
                                          <p:attrName>ppt_y</p:attrName>
                                        </p:attrNameLst>
                                      </p:cBhvr>
                                      <p:rCtr x="-78" y="-9"/>
                                    </p:animMotion>
                                  </p:childTnLst>
                                </p:cTn>
                              </p:par>
                            </p:childTnLst>
                          </p:cTn>
                        </p:par>
                        <p:par>
                          <p:cTn id="17" fill="hold">
                            <p:stCondLst>
                              <p:cond delay="4000"/>
                            </p:stCondLst>
                            <p:childTnLst>
                              <p:par>
                                <p:cTn id="18" presetID="41" presetClass="path" presetSubtype="0" accel="50000" decel="50000" fill="hold" nodeType="afterEffect">
                                  <p:stCondLst>
                                    <p:cond delay="0"/>
                                  </p:stCondLst>
                                  <p:childTnLst>
                                    <p:animMotion origin="layout" path="M -1.38889E-6 1.11111E-6 C -0.00139 -0.00208 -0.00607 -0.00417 -0.00781 -0.00417 C -0.01823 -0.00417 -0.02899 0.02917 -0.02899 0.0625 C -0.02899 0.0456 -0.03437 0.02917 -0.03941 0.02917 C -0.04479 0.02917 -0.04982 0.04583 -0.04982 0.0625 C -0.04982 0.05417 -0.0526 0.0456 -0.05521 0.0456 C -0.05798 0.0456 -0.06059 0.05393 -0.06059 0.0625 C -0.06059 0.0581 -0.06198 0.05417 -0.06319 0.05417 C -0.06458 0.05417 -0.06597 0.05833 -0.06597 0.0625 C -0.06597 0.06018 -0.06667 0.0581 -0.06736 0.0581 C -0.06771 0.0581 -0.06857 0.06018 -0.06857 0.0625 C -0.06857 0.06134 -0.06892 0.06018 -0.06927 0.06018 C -0.06927 0.05995 -0.06996 0.06134 -0.06996 0.0625 C -0.06996 0.0618 -0.06996 0.06134 -0.07031 0.06134 C -0.07031 0.06157 -0.07066 0.0618 -0.07066 0.0625 C -0.07066 0.06204 -0.07066 0.0618 -0.07066 0.06157 C -0.07101 0.06157 -0.07101 0.0618 -0.07101 0.06227 C -0.07135 0.06227 -0.07135 0.0618 -0.07135 0.06157 C -0.0717 0.06157 -0.0717 0.0618 -0.0717 0.06227 " pathEditMode="relative" rAng="0" ptsTypes="fffffffffffffffffff">
                                      <p:cBhvr>
                                        <p:cTn id="19" dur="2000" fill="hold"/>
                                        <p:tgtEl>
                                          <p:spTgt spid="31"/>
                                        </p:tgtEl>
                                        <p:attrNameLst>
                                          <p:attrName>ppt_x</p:attrName>
                                          <p:attrName>ppt_y</p:attrName>
                                        </p:attrNameLst>
                                      </p:cBhvr>
                                      <p:rCtr x="-36" y="29"/>
                                    </p:animMotion>
                                  </p:childTnLst>
                                </p:cTn>
                              </p:par>
                            </p:childTnLst>
                          </p:cTn>
                        </p:par>
                        <p:par>
                          <p:cTn id="20" fill="hold">
                            <p:stCondLst>
                              <p:cond delay="6000"/>
                            </p:stCondLst>
                            <p:childTnLst>
                              <p:par>
                                <p:cTn id="21" presetID="11" presetClass="entr" presetSubtype="0" repeatCount="indefinite" fill="hold" grpId="0" nodeType="afterEffect">
                                  <p:stCondLst>
                                    <p:cond delay="0"/>
                                  </p:stCondLst>
                                  <p:endCondLst>
                                    <p:cond evt="onNext" delay="0">
                                      <p:tgtEl>
                                        <p:sldTgt/>
                                      </p:tgtEl>
                                    </p:cond>
                                  </p:endCondLst>
                                  <p:childTnLst>
                                    <p:set>
                                      <p:cBhvr>
                                        <p:cTn id="22" dur="1000">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3"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4"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5"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6" name="Picture 5" descr="LOGO-ARTBA.png" title="Picture of ARTBA Protecting Workers on Foot preventing runovers and backovers in roadway construction Title"/>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7" name="Picture 6" descr="Logo_WZ_Safety.png" title="Picture of ARTBA Protecting Workers on Foot preventing runovers and backovers in roadway construction Tit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8" name="Subtitle 8"/>
          <p:cNvSpPr txBox="1">
            <a:spLocks/>
          </p:cNvSpPr>
          <p:nvPr/>
        </p:nvSpPr>
        <p:spPr bwMode="auto">
          <a:xfrm>
            <a:off x="389878" y="1447800"/>
            <a:ext cx="7478712" cy="533400"/>
          </a:xfrm>
          <a:prstGeom prst="rect">
            <a:avLst/>
          </a:prstGeom>
          <a:noFill/>
          <a:ln w="9525">
            <a:noFill/>
            <a:miter lim="800000"/>
            <a:headEnd/>
            <a:tailEnd/>
          </a:ln>
        </p:spPr>
        <p:txBody>
          <a:bodyPr/>
          <a:lstStyle/>
          <a:p>
            <a:pPr marL="342900" indent="-342900">
              <a:spcBef>
                <a:spcPct val="20000"/>
              </a:spcBef>
            </a:pPr>
            <a:r>
              <a:rPr lang="en-US" sz="2800" b="1" dirty="0" err="1" smtClean="0">
                <a:solidFill>
                  <a:schemeClr val="bg2">
                    <a:lumMod val="10000"/>
                  </a:schemeClr>
                </a:solidFill>
                <a:latin typeface="Calibri" pitchFamily="34" charset="0"/>
              </a:rPr>
              <a:t>Parqueo</a:t>
            </a:r>
            <a:r>
              <a:rPr lang="en-US" sz="2800" b="1" dirty="0" smtClean="0">
                <a:solidFill>
                  <a:schemeClr val="bg2">
                    <a:lumMod val="10000"/>
                  </a:schemeClr>
                </a:solidFill>
                <a:latin typeface="Calibri" pitchFamily="34" charset="0"/>
              </a:rPr>
              <a:t> y </a:t>
            </a:r>
            <a:r>
              <a:rPr lang="en-US" sz="2800" b="1" dirty="0" err="1" smtClean="0">
                <a:solidFill>
                  <a:schemeClr val="bg2">
                    <a:lumMod val="10000"/>
                  </a:schemeClr>
                </a:solidFill>
                <a:latin typeface="Calibri" pitchFamily="34" charset="0"/>
              </a:rPr>
              <a:t>Estacionamiento</a:t>
            </a:r>
            <a:r>
              <a:rPr lang="en-US" sz="2800" b="1" dirty="0" smtClean="0">
                <a:solidFill>
                  <a:schemeClr val="bg2">
                    <a:lumMod val="10000"/>
                  </a:schemeClr>
                </a:solidFill>
                <a:latin typeface="Calibri" pitchFamily="34" charset="0"/>
              </a:rPr>
              <a:t> Vehicular</a:t>
            </a:r>
            <a:endParaRPr lang="en-US" sz="2800" b="1" dirty="0">
              <a:solidFill>
                <a:schemeClr val="bg2">
                  <a:lumMod val="10000"/>
                </a:schemeClr>
              </a:solidFill>
              <a:effectLst/>
              <a:latin typeface="Calibri" pitchFamily="34" charset="0"/>
            </a:endParaRPr>
          </a:p>
        </p:txBody>
      </p:sp>
      <p:sp>
        <p:nvSpPr>
          <p:cNvPr id="10" name="5-Point Star 9"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ubtitle 8"/>
          <p:cNvSpPr txBox="1">
            <a:spLocks/>
          </p:cNvSpPr>
          <p:nvPr/>
        </p:nvSpPr>
        <p:spPr bwMode="auto">
          <a:xfrm>
            <a:off x="482600" y="1981200"/>
            <a:ext cx="8061325" cy="506413"/>
          </a:xfrm>
          <a:prstGeom prst="rect">
            <a:avLst/>
          </a:prstGeom>
          <a:noFill/>
          <a:ln w="9525">
            <a:noFill/>
            <a:miter lim="800000"/>
            <a:headEnd/>
            <a:tailEnd/>
          </a:ln>
        </p:spPr>
        <p:txBody>
          <a:bodyPr/>
          <a:lstStyle/>
          <a:p>
            <a:pPr>
              <a:lnSpc>
                <a:spcPts val="2200"/>
              </a:lnSpc>
              <a:spcBef>
                <a:spcPct val="20000"/>
              </a:spcBef>
              <a:buFont typeface="Arial" charset="0"/>
              <a:buChar char="•"/>
            </a:pPr>
            <a:r>
              <a:rPr lang="en-US" sz="2200" b="1" dirty="0">
                <a:solidFill>
                  <a:schemeClr val="tx1">
                    <a:lumMod val="75000"/>
                    <a:lumOff val="25000"/>
                  </a:schemeClr>
                </a:solidFill>
                <a:latin typeface="Arial Narrow" pitchFamily="34" charset="0"/>
              </a:rPr>
              <a:t> </a:t>
            </a:r>
            <a:r>
              <a:rPr lang="en-US" sz="2200" b="1" dirty="0" smtClean="0">
                <a:solidFill>
                  <a:schemeClr val="tx1">
                    <a:lumMod val="75000"/>
                    <a:lumOff val="25000"/>
                  </a:schemeClr>
                </a:solidFill>
                <a:latin typeface="Arial Narrow" pitchFamily="34" charset="0"/>
              </a:rPr>
              <a:t>El </a:t>
            </a:r>
            <a:r>
              <a:rPr lang="en-US" sz="2200" b="1" dirty="0" err="1" smtClean="0">
                <a:solidFill>
                  <a:schemeClr val="tx1">
                    <a:lumMod val="75000"/>
                    <a:lumOff val="25000"/>
                  </a:schemeClr>
                </a:solidFill>
                <a:latin typeface="Arial Narrow" pitchFamily="34" charset="0"/>
              </a:rPr>
              <a:t>lugar</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donde</a:t>
            </a:r>
            <a:r>
              <a:rPr lang="en-US" sz="2200" b="1" dirty="0" smtClean="0">
                <a:solidFill>
                  <a:schemeClr val="tx1">
                    <a:lumMod val="75000"/>
                    <a:lumOff val="25000"/>
                  </a:schemeClr>
                </a:solidFill>
                <a:latin typeface="Arial Narrow" pitchFamily="34" charset="0"/>
              </a:rPr>
              <a:t> los </a:t>
            </a:r>
            <a:r>
              <a:rPr lang="en-US" sz="2200" b="1" dirty="0" err="1" smtClean="0">
                <a:solidFill>
                  <a:schemeClr val="tx1">
                    <a:lumMod val="75000"/>
                    <a:lumOff val="25000"/>
                  </a:schemeClr>
                </a:solidFill>
                <a:latin typeface="Arial Narrow" pitchFamily="34" charset="0"/>
              </a:rPr>
              <a:t>vehículos</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parquean</a:t>
            </a:r>
            <a:r>
              <a:rPr lang="en-US" sz="2200" b="1" dirty="0" smtClean="0">
                <a:solidFill>
                  <a:schemeClr val="tx1">
                    <a:lumMod val="75000"/>
                    <a:lumOff val="25000"/>
                  </a:schemeClr>
                </a:solidFill>
                <a:latin typeface="Arial Narrow" pitchFamily="34" charset="0"/>
              </a:rPr>
              <a:t> y </a:t>
            </a:r>
            <a:r>
              <a:rPr lang="en-US" sz="2200" b="1" dirty="0" err="1" smtClean="0">
                <a:solidFill>
                  <a:schemeClr val="tx1">
                    <a:lumMod val="75000"/>
                    <a:lumOff val="25000"/>
                  </a:schemeClr>
                </a:solidFill>
                <a:latin typeface="Arial Narrow" pitchFamily="34" charset="0"/>
              </a:rPr>
              <a:t>estacionan</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tienen</a:t>
            </a:r>
            <a:r>
              <a:rPr lang="en-US" sz="2200" b="1" dirty="0" smtClean="0">
                <a:solidFill>
                  <a:schemeClr val="tx1">
                    <a:lumMod val="75000"/>
                    <a:lumOff val="25000"/>
                  </a:schemeClr>
                </a:solidFill>
                <a:latin typeface="Arial Narrow" pitchFamily="34" charset="0"/>
              </a:rPr>
              <a:t> un </a:t>
            </a:r>
            <a:r>
              <a:rPr lang="en-US" sz="2200" b="1" dirty="0" err="1" smtClean="0">
                <a:solidFill>
                  <a:schemeClr val="tx1">
                    <a:lumMod val="75000"/>
                    <a:lumOff val="25000"/>
                  </a:schemeClr>
                </a:solidFill>
                <a:latin typeface="Arial Narrow" pitchFamily="34" charset="0"/>
              </a:rPr>
              <a:t>impacto</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directo</a:t>
            </a:r>
            <a:r>
              <a:rPr lang="en-US" sz="2200" b="1" dirty="0" smtClean="0">
                <a:solidFill>
                  <a:schemeClr val="tx1">
                    <a:lumMod val="75000"/>
                    <a:lumOff val="25000"/>
                  </a:schemeClr>
                </a:solidFill>
                <a:latin typeface="Arial Narrow" pitchFamily="34" charset="0"/>
              </a:rPr>
              <a:t> en la </a:t>
            </a:r>
            <a:r>
              <a:rPr lang="en-US" sz="2200" b="1" dirty="0" err="1" smtClean="0">
                <a:solidFill>
                  <a:schemeClr val="tx1">
                    <a:lumMod val="75000"/>
                    <a:lumOff val="25000"/>
                  </a:schemeClr>
                </a:solidFill>
                <a:latin typeface="Arial Narrow" pitchFamily="34" charset="0"/>
              </a:rPr>
              <a:t>seguridad</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sobre</a:t>
            </a:r>
            <a:r>
              <a:rPr lang="en-US" sz="2200" b="1" dirty="0" smtClean="0">
                <a:solidFill>
                  <a:schemeClr val="tx1">
                    <a:lumMod val="75000"/>
                    <a:lumOff val="25000"/>
                  </a:schemeClr>
                </a:solidFill>
                <a:latin typeface="Arial Narrow" pitchFamily="34" charset="0"/>
              </a:rPr>
              <a:t> la forma en la </a:t>
            </a:r>
            <a:r>
              <a:rPr lang="en-US" sz="2200" b="1" dirty="0" err="1" smtClean="0">
                <a:solidFill>
                  <a:schemeClr val="tx1">
                    <a:lumMod val="75000"/>
                    <a:lumOff val="25000"/>
                  </a:schemeClr>
                </a:solidFill>
                <a:latin typeface="Arial Narrow" pitchFamily="34" charset="0"/>
              </a:rPr>
              <a:t>que</a:t>
            </a:r>
            <a:r>
              <a:rPr lang="en-US" sz="2200" b="1" dirty="0" smtClean="0">
                <a:solidFill>
                  <a:schemeClr val="tx1">
                    <a:lumMod val="75000"/>
                    <a:lumOff val="25000"/>
                  </a:schemeClr>
                </a:solidFill>
                <a:latin typeface="Arial Narrow" pitchFamily="34" charset="0"/>
              </a:rPr>
              <a:t> los </a:t>
            </a:r>
            <a:r>
              <a:rPr lang="en-US" sz="2200" b="1" dirty="0" err="1" smtClean="0">
                <a:solidFill>
                  <a:schemeClr val="tx1">
                    <a:lumMod val="75000"/>
                    <a:lumOff val="25000"/>
                  </a:schemeClr>
                </a:solidFill>
                <a:latin typeface="Arial Narrow" pitchFamily="34" charset="0"/>
              </a:rPr>
              <a:t>trabajadores</a:t>
            </a:r>
            <a:r>
              <a:rPr lang="en-US" sz="2200" b="1" dirty="0" smtClean="0">
                <a:solidFill>
                  <a:schemeClr val="tx1">
                    <a:lumMod val="75000"/>
                    <a:lumOff val="25000"/>
                  </a:schemeClr>
                </a:solidFill>
                <a:latin typeface="Arial Narrow" pitchFamily="34" charset="0"/>
              </a:rPr>
              <a:t> a pie </a:t>
            </a:r>
            <a:r>
              <a:rPr lang="en-US" sz="2200" b="1" dirty="0" smtClean="0">
                <a:latin typeface="Arial Narrow" pitchFamily="34" charset="0"/>
              </a:rPr>
              <a:t> se </a:t>
            </a:r>
            <a:r>
              <a:rPr lang="en-US" sz="2200" b="1" dirty="0" err="1" smtClean="0">
                <a:latin typeface="Arial Narrow" pitchFamily="34" charset="0"/>
              </a:rPr>
              <a:t>desplazan</a:t>
            </a:r>
            <a:r>
              <a:rPr lang="en-US" sz="2200" b="1" dirty="0" smtClean="0">
                <a:latin typeface="Arial Narrow" pitchFamily="34" charset="0"/>
              </a:rPr>
              <a:t> en la </a:t>
            </a:r>
            <a:r>
              <a:rPr lang="en-US" sz="2200" b="1" dirty="0" err="1" smtClean="0">
                <a:latin typeface="Arial Narrow" pitchFamily="34" charset="0"/>
              </a:rPr>
              <a:t>obra</a:t>
            </a:r>
            <a:endParaRPr lang="en-US" sz="2200" b="1" dirty="0">
              <a:latin typeface="Arial Narrow" pitchFamily="34" charset="0"/>
            </a:endParaRPr>
          </a:p>
        </p:txBody>
      </p:sp>
      <p:pic>
        <p:nvPicPr>
          <p:cNvPr id="32" name="Picture 2" title="Picture of parked and staged vehicles in road work are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65159" y="2895600"/>
            <a:ext cx="5478313" cy="3505200"/>
          </a:xfrm>
          <a:prstGeom prst="rect">
            <a:avLst/>
          </a:prstGeom>
          <a:ln w="12700">
            <a:solidFill>
              <a:schemeClr val="tx1"/>
            </a:solidFill>
          </a:ln>
          <a:effectLst>
            <a:outerShdw blurRad="292100" dist="139700" dir="2700000" algn="tl" rotWithShape="0">
              <a:srgbClr val="333333">
                <a:alpha val="65000"/>
              </a:srgbClr>
            </a:outerShdw>
          </a:effectLst>
        </p:spPr>
      </p:pic>
      <p:sp>
        <p:nvSpPr>
          <p:cNvPr id="11" name="Title 10" hidden="1"/>
          <p:cNvSpPr>
            <a:spLocks noGrp="1"/>
          </p:cNvSpPr>
          <p:nvPr>
            <p:ph type="title"/>
          </p:nvPr>
        </p:nvSpPr>
        <p:spPr>
          <a:xfrm>
            <a:off x="414095" y="-1257300"/>
            <a:ext cx="8229600" cy="1143000"/>
          </a:xfrm>
        </p:spPr>
        <p:txBody>
          <a:bodyPr/>
          <a:lstStyle/>
          <a:p>
            <a:r>
              <a:rPr lang="en-US" dirty="0" smtClean="0"/>
              <a:t>Parking and staging vehicles</a:t>
            </a:r>
            <a:endParaRPr lang="en-US" dirty="0"/>
          </a:p>
        </p:txBody>
      </p:sp>
      <p:sp>
        <p:nvSpPr>
          <p:cNvPr id="13" name="Slide Number Placeholder 4"/>
          <p:cNvSpPr>
            <a:spLocks noGrp="1"/>
          </p:cNvSpPr>
          <p:nvPr>
            <p:ph type="sldNum" sz="quarter" idx="12"/>
          </p:nvPr>
        </p:nvSpPr>
        <p:spPr/>
        <p:txBody>
          <a:bodyPr/>
          <a:lstStyle/>
          <a:p>
            <a:pPr>
              <a:defRPr/>
            </a:pPr>
            <a:fld id="{991630E5-D2C6-4D54-9913-55C6C92AA029}" type="slidenum">
              <a:rPr lang="en-US" smtClean="0"/>
              <a:pPr>
                <a:defRPr/>
              </a:pPr>
              <a:t>26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55"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1000" fill="hold"/>
                                        <p:tgtEl>
                                          <p:spTgt spid="32"/>
                                        </p:tgtEl>
                                        <p:attrNameLst>
                                          <p:attrName>ppt_w</p:attrName>
                                        </p:attrNameLst>
                                      </p:cBhvr>
                                      <p:tavLst>
                                        <p:tav tm="0">
                                          <p:val>
                                            <p:strVal val="#ppt_w*0.70"/>
                                          </p:val>
                                        </p:tav>
                                        <p:tav tm="100000">
                                          <p:val>
                                            <p:strVal val="#ppt_w"/>
                                          </p:val>
                                        </p:tav>
                                      </p:tavLst>
                                    </p:anim>
                                    <p:anim calcmode="lin" valueType="num">
                                      <p:cBhvr>
                                        <p:cTn id="20" dur="1000" fill="hold"/>
                                        <p:tgtEl>
                                          <p:spTgt spid="32"/>
                                        </p:tgtEl>
                                        <p:attrNameLst>
                                          <p:attrName>ppt_h</p:attrName>
                                        </p:attrNameLst>
                                      </p:cBhvr>
                                      <p:tavLst>
                                        <p:tav tm="0">
                                          <p:val>
                                            <p:strVal val="#ppt_h"/>
                                          </p:val>
                                        </p:tav>
                                        <p:tav tm="100000">
                                          <p:val>
                                            <p:strVal val="#ppt_h"/>
                                          </p:val>
                                        </p:tav>
                                      </p:tavLst>
                                    </p:anim>
                                    <p:animEffect transition="in" filter="fade">
                                      <p:cBhvr>
                                        <p:cTn id="21" dur="1000"/>
                                        <p:tgtEl>
                                          <p:spTgt spid="32"/>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4"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5"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6"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7" name="Picture 6" descr="LOGO-ARTBA.png" title="Picture of ARTBA Protecting Workers on Foot preventing runovers and backovers in roadway construction Title"/>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8" name="Picture 7" descr="Logo_WZ_Safety.png" title="Picture of ARTBA Protecting Workers on Foot preventing runovers and backovers in roadway construction Tit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9" name="Subtitle 8"/>
          <p:cNvSpPr txBox="1">
            <a:spLocks/>
          </p:cNvSpPr>
          <p:nvPr/>
        </p:nvSpPr>
        <p:spPr bwMode="auto">
          <a:xfrm>
            <a:off x="228600" y="1447800"/>
            <a:ext cx="8382000" cy="533400"/>
          </a:xfrm>
          <a:prstGeom prst="rect">
            <a:avLst/>
          </a:prstGeom>
          <a:noFill/>
          <a:ln w="9525">
            <a:noFill/>
            <a:miter lim="800000"/>
            <a:headEnd/>
            <a:tailEnd/>
          </a:ln>
        </p:spPr>
        <p:txBody>
          <a:bodyPr/>
          <a:lstStyle/>
          <a:p>
            <a:pPr marL="342900" indent="-342900">
              <a:spcBef>
                <a:spcPct val="20000"/>
              </a:spcBef>
            </a:pPr>
            <a:r>
              <a:rPr lang="en-US" sz="2800" b="1" dirty="0" smtClean="0">
                <a:solidFill>
                  <a:schemeClr val="bg2">
                    <a:lumMod val="10000"/>
                  </a:schemeClr>
                </a:solidFill>
                <a:latin typeface="Calibri" pitchFamily="34" charset="0"/>
              </a:rPr>
              <a:t>    </a:t>
            </a:r>
            <a:r>
              <a:rPr lang="en-US" sz="2800" b="1" dirty="0" err="1" smtClean="0">
                <a:solidFill>
                  <a:schemeClr val="bg2">
                    <a:lumMod val="10000"/>
                  </a:schemeClr>
                </a:solidFill>
                <a:latin typeface="Calibri" pitchFamily="34" charset="0"/>
              </a:rPr>
              <a:t>Parqueo</a:t>
            </a:r>
            <a:r>
              <a:rPr lang="en-US" sz="2800" b="1" dirty="0" smtClean="0">
                <a:solidFill>
                  <a:schemeClr val="bg2">
                    <a:lumMod val="10000"/>
                  </a:schemeClr>
                </a:solidFill>
                <a:latin typeface="Calibri" pitchFamily="34" charset="0"/>
              </a:rPr>
              <a:t> y </a:t>
            </a:r>
            <a:r>
              <a:rPr lang="en-US" sz="2800" b="1" dirty="0" err="1" smtClean="0">
                <a:solidFill>
                  <a:schemeClr val="bg2">
                    <a:lumMod val="10000"/>
                  </a:schemeClr>
                </a:solidFill>
                <a:latin typeface="Calibri" pitchFamily="34" charset="0"/>
              </a:rPr>
              <a:t>estacionamiento</a:t>
            </a:r>
            <a:r>
              <a:rPr lang="en-US" sz="2800" b="1" dirty="0" smtClean="0">
                <a:solidFill>
                  <a:schemeClr val="bg2">
                    <a:lumMod val="10000"/>
                  </a:schemeClr>
                </a:solidFill>
                <a:latin typeface="Calibri" pitchFamily="34" charset="0"/>
              </a:rPr>
              <a:t> vehicular – </a:t>
            </a:r>
            <a:r>
              <a:rPr lang="en-US" sz="2800" b="1" dirty="0" err="1" smtClean="0">
                <a:solidFill>
                  <a:schemeClr val="bg2">
                    <a:lumMod val="10000"/>
                  </a:schemeClr>
                </a:solidFill>
                <a:latin typeface="Calibri" pitchFamily="34" charset="0"/>
              </a:rPr>
              <a:t>Conducta</a:t>
            </a:r>
            <a:r>
              <a:rPr lang="en-US" sz="2800" b="1" dirty="0" smtClean="0">
                <a:solidFill>
                  <a:schemeClr val="bg2">
                    <a:lumMod val="10000"/>
                  </a:schemeClr>
                </a:solidFill>
                <a:latin typeface="Calibri" pitchFamily="34" charset="0"/>
              </a:rPr>
              <a:t> del </a:t>
            </a:r>
            <a:r>
              <a:rPr lang="en-US" sz="2800" b="1" dirty="0" err="1" smtClean="0">
                <a:solidFill>
                  <a:schemeClr val="bg2">
                    <a:lumMod val="10000"/>
                  </a:schemeClr>
                </a:solidFill>
                <a:latin typeface="Calibri" pitchFamily="34" charset="0"/>
              </a:rPr>
              <a:t>Trabajador</a:t>
            </a:r>
            <a:endParaRPr lang="en-US" sz="2800" b="1" dirty="0">
              <a:solidFill>
                <a:schemeClr val="bg2">
                  <a:lumMod val="10000"/>
                </a:schemeClr>
              </a:solidFill>
              <a:effectLst/>
              <a:latin typeface="Calibri" pitchFamily="34" charset="0"/>
            </a:endParaRPr>
          </a:p>
        </p:txBody>
      </p:sp>
      <p:sp>
        <p:nvSpPr>
          <p:cNvPr id="11" name="5-Point Star 10"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4" name="Table 13" title="Picture of parking and staging vehicles worker behavior table"/>
          <p:cNvGraphicFramePr>
            <a:graphicFrameLocks noGrp="1"/>
          </p:cNvGraphicFramePr>
          <p:nvPr>
            <p:extLst>
              <p:ext uri="{D42A27DB-BD31-4B8C-83A1-F6EECF244321}">
                <p14:modId xmlns:p14="http://schemas.microsoft.com/office/powerpoint/2010/main" val="3850006865"/>
              </p:ext>
            </p:extLst>
          </p:nvPr>
        </p:nvGraphicFramePr>
        <p:xfrm>
          <a:off x="533400" y="2549144"/>
          <a:ext cx="8077200" cy="2900680"/>
        </p:xfrm>
        <a:graphic>
          <a:graphicData uri="http://schemas.openxmlformats.org/drawingml/2006/table">
            <a:tbl>
              <a:tblPr firstRow="1" bandRow="1">
                <a:tableStyleId>{073A0DAA-6AF3-43AB-8588-CEC1D06C72B9}</a:tableStyleId>
              </a:tblPr>
              <a:tblGrid>
                <a:gridCol w="8077200"/>
              </a:tblGrid>
              <a:tr h="370840">
                <a:tc>
                  <a:txBody>
                    <a:bodyPr/>
                    <a:lstStyle/>
                    <a:p>
                      <a:pPr>
                        <a:lnSpc>
                          <a:spcPts val="2200"/>
                        </a:lnSpc>
                        <a:spcBef>
                          <a:spcPct val="20000"/>
                        </a:spcBef>
                        <a:buFontTx/>
                        <a:buNone/>
                      </a:pPr>
                      <a:r>
                        <a:rPr lang="en-US" sz="2200" b="1" dirty="0" err="1" smtClean="0">
                          <a:latin typeface="Arial Narrow" pitchFamily="34" charset="0"/>
                        </a:rPr>
                        <a:t>Anticipe</a:t>
                      </a:r>
                      <a:r>
                        <a:rPr lang="en-US" sz="2200" b="1" dirty="0" smtClean="0">
                          <a:latin typeface="Arial Narrow" pitchFamily="34" charset="0"/>
                        </a:rPr>
                        <a:t> la </a:t>
                      </a:r>
                      <a:r>
                        <a:rPr lang="en-US" sz="2200" b="1" dirty="0" err="1" smtClean="0">
                          <a:latin typeface="Arial Narrow" pitchFamily="34" charset="0"/>
                        </a:rPr>
                        <a:t>ubicación</a:t>
                      </a:r>
                      <a:r>
                        <a:rPr lang="en-US" sz="2200" b="1" dirty="0" smtClean="0">
                          <a:latin typeface="Arial Narrow" pitchFamily="34" charset="0"/>
                        </a:rPr>
                        <a:t> y </a:t>
                      </a:r>
                      <a:r>
                        <a:rPr lang="en-US" sz="2200" b="1" dirty="0" err="1" smtClean="0">
                          <a:latin typeface="Arial Narrow" pitchFamily="34" charset="0"/>
                        </a:rPr>
                        <a:t>las</a:t>
                      </a:r>
                      <a:r>
                        <a:rPr lang="en-US" sz="2200" b="1" dirty="0" smtClean="0">
                          <a:latin typeface="Arial Narrow" pitchFamily="34" charset="0"/>
                        </a:rPr>
                        <a:t> </a:t>
                      </a:r>
                      <a:r>
                        <a:rPr lang="en-US" sz="2200" b="1" dirty="0" err="1" smtClean="0">
                          <a:latin typeface="Arial Narrow" pitchFamily="34" charset="0"/>
                        </a:rPr>
                        <a:t>rutas</a:t>
                      </a:r>
                      <a:r>
                        <a:rPr lang="en-US" sz="2200" b="1" dirty="0" smtClean="0">
                          <a:latin typeface="Arial Narrow" pitchFamily="34" charset="0"/>
                        </a:rPr>
                        <a:t> </a:t>
                      </a:r>
                      <a:r>
                        <a:rPr lang="en-US" sz="2200" b="1" dirty="0" err="1" smtClean="0">
                          <a:latin typeface="Arial Narrow" pitchFamily="34" charset="0"/>
                        </a:rPr>
                        <a:t>que</a:t>
                      </a:r>
                      <a:r>
                        <a:rPr lang="en-US" sz="2200" b="1" dirty="0" smtClean="0">
                          <a:latin typeface="Arial Narrow" pitchFamily="34" charset="0"/>
                        </a:rPr>
                        <a:t> los </a:t>
                      </a:r>
                      <a:r>
                        <a:rPr lang="en-US" sz="2200" b="1" dirty="0" err="1" smtClean="0">
                          <a:latin typeface="Arial Narrow" pitchFamily="34" charset="0"/>
                        </a:rPr>
                        <a:t>trabajadores</a:t>
                      </a:r>
                      <a:r>
                        <a:rPr lang="en-US" sz="2200" b="1" dirty="0" smtClean="0">
                          <a:latin typeface="Arial Narrow" pitchFamily="34" charset="0"/>
                        </a:rPr>
                        <a:t> </a:t>
                      </a:r>
                      <a:r>
                        <a:rPr lang="en-US" sz="2200" b="1" dirty="0" err="1" smtClean="0">
                          <a:latin typeface="Arial Narrow" pitchFamily="34" charset="0"/>
                        </a:rPr>
                        <a:t>usarían</a:t>
                      </a:r>
                      <a:endParaRPr lang="en-US" sz="2200" b="1" dirty="0">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latin typeface="Arial Narrow" pitchFamily="34" charset="0"/>
                        </a:rPr>
                        <a:t>       Lugar</a:t>
                      </a:r>
                      <a:r>
                        <a:rPr lang="en-US" sz="2200" b="1" baseline="0" dirty="0" smtClean="0">
                          <a:latin typeface="Arial Narrow" pitchFamily="34" charset="0"/>
                        </a:rPr>
                        <a:t> de </a:t>
                      </a:r>
                      <a:r>
                        <a:rPr lang="en-US" sz="2200" b="1" baseline="0" dirty="0" err="1" smtClean="0">
                          <a:latin typeface="Arial Narrow" pitchFamily="34" charset="0"/>
                        </a:rPr>
                        <a:t>parqueo</a:t>
                      </a:r>
                      <a:r>
                        <a:rPr lang="en-US" sz="2200" b="1" baseline="0" dirty="0" smtClean="0">
                          <a:latin typeface="Arial Narrow" pitchFamily="34" charset="0"/>
                        </a:rPr>
                        <a:t> </a:t>
                      </a:r>
                      <a:r>
                        <a:rPr lang="en-US" sz="2200" b="1" baseline="0" dirty="0" err="1" smtClean="0">
                          <a:latin typeface="Arial Narrow" pitchFamily="34" charset="0"/>
                        </a:rPr>
                        <a:t>seguros</a:t>
                      </a:r>
                      <a:r>
                        <a:rPr lang="en-US" sz="2200" b="1" baseline="0" dirty="0" smtClean="0">
                          <a:latin typeface="Arial Narrow" pitchFamily="34" charset="0"/>
                        </a:rPr>
                        <a:t> para </a:t>
                      </a:r>
                      <a:r>
                        <a:rPr lang="en-US" sz="2200" b="1" baseline="0" dirty="0" err="1" smtClean="0">
                          <a:latin typeface="Arial Narrow" pitchFamily="34" charset="0"/>
                        </a:rPr>
                        <a:t>trabajadores</a:t>
                      </a:r>
                      <a:r>
                        <a:rPr lang="en-US" sz="2200" b="1" baseline="0" dirty="0" smtClean="0">
                          <a:latin typeface="Arial Narrow" pitchFamily="34" charset="0"/>
                        </a:rPr>
                        <a:t> con </a:t>
                      </a:r>
                      <a:r>
                        <a:rPr lang="en-US" sz="2200" b="1" baseline="0" dirty="0" err="1" smtClean="0">
                          <a:latin typeface="Arial Narrow" pitchFamily="34" charset="0"/>
                        </a:rPr>
                        <a:t>acceso</a:t>
                      </a:r>
                      <a:r>
                        <a:rPr lang="en-US" sz="2200" b="1" baseline="0" dirty="0" smtClean="0">
                          <a:latin typeface="Arial Narrow" pitchFamily="34" charset="0"/>
                        </a:rPr>
                        <a:t> a la </a:t>
                      </a:r>
                      <a:r>
                        <a:rPr lang="en-US" sz="2200" b="1" baseline="0" dirty="0" err="1" smtClean="0">
                          <a:latin typeface="Arial Narrow" pitchFamily="34" charset="0"/>
                        </a:rPr>
                        <a:t>obra</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370840">
                <a:tc>
                  <a:txBody>
                    <a:bodyPr/>
                    <a:lstStyle/>
                    <a:p>
                      <a:pPr marL="0" marR="0" indent="0" algn="l" defTabSz="914400" rtl="0" eaLnBrk="1" fontAlgn="auto" latinLnBrk="0" hangingPunct="1">
                        <a:lnSpc>
                          <a:spcPts val="2400"/>
                        </a:lnSpc>
                        <a:spcBef>
                          <a:spcPts val="0"/>
                        </a:spcBef>
                        <a:spcAft>
                          <a:spcPts val="0"/>
                        </a:spcAft>
                        <a:buClrTx/>
                        <a:buSzTx/>
                        <a:buFontTx/>
                        <a:buNone/>
                        <a:tabLst/>
                        <a:defRPr/>
                      </a:pPr>
                      <a:r>
                        <a:rPr lang="en-US" sz="2200" b="1" dirty="0" smtClean="0">
                          <a:latin typeface="Arial Narrow" pitchFamily="34" charset="0"/>
                        </a:rPr>
                        <a:t>       Marque </a:t>
                      </a:r>
                      <a:r>
                        <a:rPr lang="en-US" sz="2200" b="1" dirty="0" err="1" smtClean="0">
                          <a:latin typeface="Arial Narrow" pitchFamily="34" charset="0"/>
                        </a:rPr>
                        <a:t>las</a:t>
                      </a:r>
                      <a:r>
                        <a:rPr lang="en-US" sz="2200" b="1" dirty="0" smtClean="0">
                          <a:latin typeface="Arial Narrow" pitchFamily="34" charset="0"/>
                        </a:rPr>
                        <a:t> </a:t>
                      </a:r>
                      <a:r>
                        <a:rPr lang="en-US" sz="2200" b="1" dirty="0" err="1" smtClean="0">
                          <a:latin typeface="Arial Narrow" pitchFamily="34" charset="0"/>
                        </a:rPr>
                        <a:t>zonas</a:t>
                      </a:r>
                      <a:r>
                        <a:rPr lang="en-US" sz="2200" b="1" dirty="0" smtClean="0">
                          <a:latin typeface="Arial Narrow" pitchFamily="34" charset="0"/>
                        </a:rPr>
                        <a:t> de </a:t>
                      </a:r>
                      <a:r>
                        <a:rPr lang="en-US" sz="2200" b="1" dirty="0" err="1" smtClean="0">
                          <a:latin typeface="Arial Narrow" pitchFamily="34" charset="0"/>
                        </a:rPr>
                        <a:t>cruce</a:t>
                      </a:r>
                      <a:r>
                        <a:rPr lang="en-US" sz="2200" b="1" dirty="0" smtClean="0">
                          <a:latin typeface="Arial Narrow" pitchFamily="34" charset="0"/>
                        </a:rPr>
                        <a:t> </a:t>
                      </a:r>
                      <a:r>
                        <a:rPr lang="en-US" sz="2200" b="1" dirty="0" err="1" smtClean="0">
                          <a:latin typeface="Arial Narrow" pitchFamily="34" charset="0"/>
                        </a:rPr>
                        <a:t>peatonal</a:t>
                      </a:r>
                      <a:r>
                        <a:rPr lang="en-US" sz="2200" b="1" dirty="0" smtClean="0">
                          <a:latin typeface="Arial Narrow" pitchFamily="34" charset="0"/>
                        </a:rPr>
                        <a:t> </a:t>
                      </a:r>
                      <a:r>
                        <a:rPr lang="en-US" sz="2200" b="1" dirty="0" err="1" smtClean="0">
                          <a:latin typeface="Arial Narrow" pitchFamily="34" charset="0"/>
                        </a:rPr>
                        <a:t>sobre</a:t>
                      </a:r>
                      <a:r>
                        <a:rPr lang="en-US" sz="2200" b="1" dirty="0" smtClean="0">
                          <a:latin typeface="Arial Narrow" pitchFamily="34" charset="0"/>
                        </a:rPr>
                        <a:t> </a:t>
                      </a:r>
                      <a:r>
                        <a:rPr lang="en-US" sz="2200" b="1" dirty="0" err="1" smtClean="0">
                          <a:latin typeface="Arial Narrow" pitchFamily="34" charset="0"/>
                        </a:rPr>
                        <a:t>rutas</a:t>
                      </a:r>
                      <a:r>
                        <a:rPr lang="en-US" sz="2200" b="1" dirty="0" smtClean="0">
                          <a:latin typeface="Arial Narrow" pitchFamily="34" charset="0"/>
                        </a:rPr>
                        <a:t> de </a:t>
                      </a:r>
                      <a:r>
                        <a:rPr lang="en-US" sz="2200" b="1" dirty="0" err="1" smtClean="0">
                          <a:latin typeface="Arial Narrow" pitchFamily="34" charset="0"/>
                        </a:rPr>
                        <a:t>vehículos</a:t>
                      </a:r>
                      <a:r>
                        <a:rPr lang="en-US" sz="2200" b="1" dirty="0" smtClean="0">
                          <a:latin typeface="Arial Narrow" pitchFamily="34" charset="0"/>
                        </a:rPr>
                        <a:t> de </a:t>
                      </a:r>
                    </a:p>
                    <a:p>
                      <a:pPr marL="0" marR="0" indent="0" algn="l" defTabSz="914400" rtl="0" eaLnBrk="1" fontAlgn="auto" latinLnBrk="0" hangingPunct="1">
                        <a:lnSpc>
                          <a:spcPts val="2400"/>
                        </a:lnSpc>
                        <a:spcBef>
                          <a:spcPts val="0"/>
                        </a:spcBef>
                        <a:spcAft>
                          <a:spcPts val="0"/>
                        </a:spcAft>
                        <a:buClrTx/>
                        <a:buSzTx/>
                        <a:buFontTx/>
                        <a:buNone/>
                        <a:tabLst/>
                        <a:defRPr/>
                      </a:pPr>
                      <a:r>
                        <a:rPr lang="en-US" sz="2200" b="1" dirty="0" smtClean="0">
                          <a:latin typeface="Arial Narrow" pitchFamily="34" charset="0"/>
                        </a:rPr>
                        <a:t>       </a:t>
                      </a:r>
                      <a:r>
                        <a:rPr lang="en-US" sz="2200" b="1" dirty="0" err="1" smtClean="0">
                          <a:latin typeface="Arial Narrow" pitchFamily="34" charset="0"/>
                        </a:rPr>
                        <a:t>construcción</a:t>
                      </a:r>
                      <a:r>
                        <a:rPr lang="en-US" sz="2200" b="1" dirty="0" smtClean="0">
                          <a:latin typeface="Arial Narrow" pitchFamily="34" charset="0"/>
                        </a:rPr>
                        <a:t> y— </a:t>
                      </a:r>
                      <a:r>
                        <a:rPr lang="en-US" sz="2200" b="1" dirty="0" err="1" smtClean="0">
                          <a:latin typeface="Arial Narrow" pitchFamily="34" charset="0"/>
                        </a:rPr>
                        <a:t>sólo</a:t>
                      </a:r>
                      <a:r>
                        <a:rPr lang="en-US" sz="2200" b="1" dirty="0" smtClean="0">
                          <a:latin typeface="Arial Narrow" pitchFamily="34" charset="0"/>
                        </a:rPr>
                        <a:t> </a:t>
                      </a:r>
                      <a:r>
                        <a:rPr lang="en-US" sz="2200" b="1" dirty="0" err="1" smtClean="0">
                          <a:latin typeface="Arial Narrow" pitchFamily="34" charset="0"/>
                        </a:rPr>
                        <a:t>si</a:t>
                      </a:r>
                      <a:r>
                        <a:rPr lang="en-US" sz="2200" b="1" dirty="0" smtClean="0">
                          <a:latin typeface="Arial Narrow" pitchFamily="34" charset="0"/>
                        </a:rPr>
                        <a:t> </a:t>
                      </a:r>
                      <a:r>
                        <a:rPr lang="en-US" sz="2200" b="1" dirty="0" err="1" smtClean="0">
                          <a:latin typeface="Arial Narrow" pitchFamily="34" charset="0"/>
                        </a:rPr>
                        <a:t>es</a:t>
                      </a:r>
                      <a:r>
                        <a:rPr lang="en-US" sz="2200" b="1" dirty="0" smtClean="0">
                          <a:latin typeface="Arial Narrow" pitchFamily="34" charset="0"/>
                        </a:rPr>
                        <a:t> </a:t>
                      </a:r>
                      <a:r>
                        <a:rPr lang="en-US" sz="2200" b="1" dirty="0" err="1" smtClean="0">
                          <a:latin typeface="Arial Narrow" pitchFamily="34" charset="0"/>
                        </a:rPr>
                        <a:t>absolutamente</a:t>
                      </a:r>
                      <a:r>
                        <a:rPr lang="en-US" sz="2200" b="1" dirty="0" smtClean="0">
                          <a:latin typeface="Arial Narrow" pitchFamily="34" charset="0"/>
                        </a:rPr>
                        <a:t> </a:t>
                      </a:r>
                      <a:r>
                        <a:rPr lang="en-US" sz="2200" b="1" dirty="0" err="1" smtClean="0">
                          <a:latin typeface="Arial Narrow" pitchFamily="34" charset="0"/>
                        </a:rPr>
                        <a:t>necesario</a:t>
                      </a:r>
                      <a:r>
                        <a:rPr lang="en-US" sz="2200" b="1" dirty="0" smtClean="0">
                          <a:latin typeface="Arial Narrow" pitchFamily="34" charset="0"/>
                        </a:rPr>
                        <a:t> – </a:t>
                      </a:r>
                      <a:r>
                        <a:rPr lang="en-US" sz="2200" b="1" dirty="0" err="1" smtClean="0">
                          <a:latin typeface="Arial Narrow" pitchFamily="34" charset="0"/>
                        </a:rPr>
                        <a:t>abra</a:t>
                      </a:r>
                      <a:r>
                        <a:rPr lang="en-US" sz="2200" b="1" dirty="0" smtClean="0">
                          <a:latin typeface="Arial Narrow" pitchFamily="34" charset="0"/>
                        </a:rPr>
                        <a:t> </a:t>
                      </a:r>
                      <a:r>
                        <a:rPr lang="en-US" sz="2200" b="1" dirty="0" err="1" smtClean="0">
                          <a:latin typeface="Arial Narrow" pitchFamily="34" charset="0"/>
                        </a:rPr>
                        <a:t>líneas</a:t>
                      </a:r>
                      <a:r>
                        <a:rPr lang="en-US" sz="2200" b="1" dirty="0" smtClean="0">
                          <a:latin typeface="Arial Narrow" pitchFamily="34" charset="0"/>
                        </a:rPr>
                        <a:t> </a:t>
                      </a:r>
                    </a:p>
                    <a:p>
                      <a:pPr marL="0" marR="0" indent="0" algn="l" defTabSz="914400" rtl="0" eaLnBrk="1" fontAlgn="auto" latinLnBrk="0" hangingPunct="1">
                        <a:lnSpc>
                          <a:spcPts val="2400"/>
                        </a:lnSpc>
                        <a:spcBef>
                          <a:spcPts val="0"/>
                        </a:spcBef>
                        <a:spcAft>
                          <a:spcPts val="0"/>
                        </a:spcAft>
                        <a:buClrTx/>
                        <a:buSzTx/>
                        <a:buFontTx/>
                        <a:buNone/>
                        <a:tabLst/>
                        <a:defRPr/>
                      </a:pPr>
                      <a:r>
                        <a:rPr lang="en-US" sz="2200" b="1" dirty="0" smtClean="0">
                          <a:latin typeface="Arial Narrow" pitchFamily="34" charset="0"/>
                        </a:rPr>
                        <a:t>       de </a:t>
                      </a:r>
                      <a:r>
                        <a:rPr lang="en-US" sz="2200" b="1" dirty="0" err="1" smtClean="0">
                          <a:latin typeface="Arial Narrow" pitchFamily="34" charset="0"/>
                        </a:rPr>
                        <a:t>tráfico</a:t>
                      </a:r>
                      <a:endParaRPr lang="en-US" sz="2200" b="1" dirty="0">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latin typeface="Arial Narrow" pitchFamily="34" charset="0"/>
                        </a:rPr>
                        <a:t>       </a:t>
                      </a:r>
                      <a:r>
                        <a:rPr lang="en-US" sz="2200" b="1" dirty="0" err="1" smtClean="0">
                          <a:latin typeface="Arial Narrow" pitchFamily="34" charset="0"/>
                        </a:rPr>
                        <a:t>Asegúrese</a:t>
                      </a:r>
                      <a:r>
                        <a:rPr lang="en-US" sz="2200" b="1" dirty="0" smtClean="0">
                          <a:latin typeface="Arial Narrow" pitchFamily="34" charset="0"/>
                        </a:rPr>
                        <a:t> </a:t>
                      </a:r>
                      <a:r>
                        <a:rPr lang="en-US" sz="2200" b="1" dirty="0" err="1" smtClean="0">
                          <a:latin typeface="Arial Narrow" pitchFamily="34" charset="0"/>
                        </a:rPr>
                        <a:t>que</a:t>
                      </a:r>
                      <a:r>
                        <a:rPr lang="en-US" sz="2200" b="1" dirty="0" smtClean="0">
                          <a:latin typeface="Arial Narrow" pitchFamily="34" charset="0"/>
                        </a:rPr>
                        <a:t> </a:t>
                      </a:r>
                      <a:r>
                        <a:rPr lang="en-US" sz="2200" b="1" dirty="0" err="1" smtClean="0">
                          <a:latin typeface="Arial Narrow" pitchFamily="34" charset="0"/>
                        </a:rPr>
                        <a:t>las</a:t>
                      </a:r>
                      <a:r>
                        <a:rPr lang="en-US" sz="2200" b="1" baseline="0" dirty="0" smtClean="0">
                          <a:latin typeface="Arial Narrow" pitchFamily="34" charset="0"/>
                        </a:rPr>
                        <a:t> </a:t>
                      </a:r>
                      <a:r>
                        <a:rPr lang="en-US" sz="2200" b="1" baseline="0" dirty="0" err="1" smtClean="0">
                          <a:latin typeface="Arial Narrow" pitchFamily="34" charset="0"/>
                        </a:rPr>
                        <a:t>áreas</a:t>
                      </a:r>
                      <a:r>
                        <a:rPr lang="en-US" sz="2200" b="1" baseline="0" dirty="0" smtClean="0">
                          <a:latin typeface="Arial Narrow" pitchFamily="34" charset="0"/>
                        </a:rPr>
                        <a:t> de </a:t>
                      </a:r>
                      <a:r>
                        <a:rPr lang="en-US" sz="2200" b="1" baseline="0" dirty="0" err="1" smtClean="0">
                          <a:latin typeface="Arial Narrow" pitchFamily="34" charset="0"/>
                        </a:rPr>
                        <a:t>descanso</a:t>
                      </a:r>
                      <a:r>
                        <a:rPr lang="en-US" sz="2200" b="1" baseline="0" dirty="0" smtClean="0">
                          <a:latin typeface="Arial Narrow" pitchFamily="34" charset="0"/>
                        </a:rPr>
                        <a:t>, </a:t>
                      </a:r>
                      <a:r>
                        <a:rPr lang="en-US" sz="2200" b="1" baseline="0" dirty="0" err="1" smtClean="0">
                          <a:latin typeface="Arial Narrow" pitchFamily="34" charset="0"/>
                        </a:rPr>
                        <a:t>baños</a:t>
                      </a:r>
                      <a:r>
                        <a:rPr lang="en-US" sz="2200" b="1" baseline="0" dirty="0" smtClean="0">
                          <a:latin typeface="Arial Narrow" pitchFamily="34" charset="0"/>
                        </a:rPr>
                        <a:t>, </a:t>
                      </a:r>
                      <a:r>
                        <a:rPr lang="en-US" sz="2200" b="1" baseline="0" dirty="0" err="1" smtClean="0">
                          <a:latin typeface="Arial Narrow" pitchFamily="34" charset="0"/>
                        </a:rPr>
                        <a:t>enfriadores</a:t>
                      </a:r>
                      <a:r>
                        <a:rPr lang="en-US" sz="2200" b="1" baseline="0" dirty="0" smtClean="0">
                          <a:latin typeface="Arial Narrow" pitchFamily="34" charset="0"/>
                        </a:rPr>
                        <a:t> de </a:t>
                      </a:r>
                      <a:r>
                        <a:rPr lang="en-US" sz="2200" b="1" baseline="0" dirty="0" err="1" smtClean="0">
                          <a:latin typeface="Arial Narrow" pitchFamily="34" charset="0"/>
                        </a:rPr>
                        <a:t>agua</a:t>
                      </a:r>
                      <a:r>
                        <a:rPr lang="en-US" sz="2200" b="1" baseline="0" dirty="0" smtClean="0">
                          <a:latin typeface="Arial Narrow"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200" b="1" baseline="0" dirty="0" smtClean="0">
                          <a:latin typeface="Arial Narrow" pitchFamily="34" charset="0"/>
                        </a:rPr>
                        <a:t>       etc. se </a:t>
                      </a:r>
                      <a:r>
                        <a:rPr lang="en-US" sz="2200" b="1" baseline="0" dirty="0" err="1" smtClean="0">
                          <a:latin typeface="Arial Narrow" pitchFamily="34" charset="0"/>
                        </a:rPr>
                        <a:t>ubiquen</a:t>
                      </a:r>
                      <a:r>
                        <a:rPr lang="en-US" sz="2200" b="1" baseline="0" dirty="0" smtClean="0">
                          <a:latin typeface="Arial Narrow" pitchFamily="34" charset="0"/>
                        </a:rPr>
                        <a:t> en </a:t>
                      </a:r>
                      <a:r>
                        <a:rPr lang="en-US" sz="2200" b="1" baseline="0" dirty="0" err="1" smtClean="0">
                          <a:latin typeface="Arial Narrow" pitchFamily="34" charset="0"/>
                        </a:rPr>
                        <a:t>lugares</a:t>
                      </a:r>
                      <a:r>
                        <a:rPr lang="en-US" sz="2200" b="1" baseline="0" dirty="0" smtClean="0">
                          <a:latin typeface="Arial Narrow" pitchFamily="34" charset="0"/>
                        </a:rPr>
                        <a:t> de </a:t>
                      </a:r>
                      <a:r>
                        <a:rPr lang="en-US" sz="2200" b="1" baseline="0" dirty="0" err="1" smtClean="0">
                          <a:latin typeface="Arial Narrow" pitchFamily="34" charset="0"/>
                        </a:rPr>
                        <a:t>acceso</a:t>
                      </a:r>
                      <a:r>
                        <a:rPr lang="en-US" sz="2200" b="1" baseline="0" dirty="0" smtClean="0">
                          <a:latin typeface="Arial Narrow" pitchFamily="34" charset="0"/>
                        </a:rPr>
                        <a:t> </a:t>
                      </a:r>
                      <a:r>
                        <a:rPr lang="en-US" sz="2200" b="1" baseline="0" dirty="0" err="1" smtClean="0">
                          <a:latin typeface="Arial Narrow" pitchFamily="34" charset="0"/>
                        </a:rPr>
                        <a:t>seguro</a:t>
                      </a:r>
                      <a:r>
                        <a:rPr lang="en-US" sz="2200" b="1" baseline="0" dirty="0" smtClean="0">
                          <a:latin typeface="Arial Narrow" pitchFamily="34" charset="0"/>
                        </a:rPr>
                        <a:t> para los </a:t>
                      </a:r>
                      <a:r>
                        <a:rPr lang="en-US" sz="2200" b="1" baseline="0" dirty="0" err="1" smtClean="0">
                          <a:latin typeface="Arial Narrow" pitchFamily="34" charset="0"/>
                        </a:rPr>
                        <a:t>trabajadores</a:t>
                      </a:r>
                      <a:r>
                        <a:rPr lang="en-US" sz="2200" b="1" baseline="0" dirty="0" smtClean="0">
                          <a:latin typeface="Arial Narrow"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200" b="1" baseline="0" dirty="0" smtClean="0">
                          <a:latin typeface="Arial Narrow" pitchFamily="34" charset="0"/>
                        </a:rPr>
                        <a:t>       </a:t>
                      </a:r>
                      <a:r>
                        <a:rPr lang="en-US" sz="2200" b="1" baseline="0" dirty="0" err="1" smtClean="0">
                          <a:latin typeface="Arial Narrow" pitchFamily="34" charset="0"/>
                        </a:rPr>
                        <a:t>tengan</a:t>
                      </a:r>
                      <a:r>
                        <a:rPr lang="en-US" sz="2200" b="1" baseline="0" dirty="0" smtClean="0">
                          <a:latin typeface="Arial Narrow" pitchFamily="34" charset="0"/>
                        </a:rPr>
                        <a:t> </a:t>
                      </a:r>
                      <a:r>
                        <a:rPr lang="en-US" sz="2200" b="1" baseline="0" dirty="0" err="1" smtClean="0">
                          <a:latin typeface="Arial Narrow" pitchFamily="34" charset="0"/>
                        </a:rPr>
                        <a:t>acceso</a:t>
                      </a:r>
                      <a:r>
                        <a:rPr lang="en-US" sz="2200" b="1" baseline="0" dirty="0" smtClean="0">
                          <a:latin typeface="Arial Narrow" pitchFamily="34" charset="0"/>
                        </a:rPr>
                        <a:t> </a:t>
                      </a:r>
                      <a:r>
                        <a:rPr lang="en-US" sz="2200" b="1" baseline="0" dirty="0" err="1" smtClean="0">
                          <a:latin typeface="Arial Narrow" pitchFamily="34" charset="0"/>
                        </a:rPr>
                        <a:t>seguro</a:t>
                      </a:r>
                      <a:r>
                        <a:rPr lang="en-US" sz="2200" b="1" baseline="0" dirty="0" smtClean="0">
                          <a:latin typeface="Arial Narrow" pitchFamily="34" charset="0"/>
                        </a:rPr>
                        <a:t> sin </a:t>
                      </a:r>
                      <a:r>
                        <a:rPr lang="en-US" sz="2200" b="1" baseline="0" dirty="0" err="1" smtClean="0">
                          <a:latin typeface="Arial Narrow" pitchFamily="34" charset="0"/>
                        </a:rPr>
                        <a:t>cruzar</a:t>
                      </a:r>
                      <a:r>
                        <a:rPr lang="en-US" sz="2200" b="1" baseline="0" dirty="0" smtClean="0">
                          <a:latin typeface="Arial Narrow" pitchFamily="34" charset="0"/>
                        </a:rPr>
                        <a:t> la </a:t>
                      </a:r>
                      <a:r>
                        <a:rPr lang="en-US" sz="2200" b="1" baseline="0" dirty="0" err="1" smtClean="0">
                          <a:latin typeface="Arial Narrow" pitchFamily="34" charset="0"/>
                        </a:rPr>
                        <a:t>ruta</a:t>
                      </a:r>
                      <a:r>
                        <a:rPr lang="en-US" sz="2200" b="1" baseline="0" dirty="0" smtClean="0">
                          <a:latin typeface="Arial Narrow" pitchFamily="34" charset="0"/>
                        </a:rPr>
                        <a:t> vehicular.</a:t>
                      </a:r>
                      <a:endParaRPr lang="en-US" sz="2200" b="1" dirty="0">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bl>
          </a:graphicData>
        </a:graphic>
      </p:graphicFrame>
      <p:pic>
        <p:nvPicPr>
          <p:cNvPr id="15" name="Picture 14" descr="Checkmark.jpg" title="Picture of a check mark"/>
          <p:cNvPicPr>
            <a:picLocks noChangeAspect="1"/>
          </p:cNvPicPr>
          <p:nvPr/>
        </p:nvPicPr>
        <p:blipFill>
          <a:blip r:embed="rId5"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644848" y="3043918"/>
            <a:ext cx="395804" cy="526576"/>
          </a:xfrm>
          <a:prstGeom prst="rect">
            <a:avLst/>
          </a:prstGeom>
        </p:spPr>
      </p:pic>
      <p:pic>
        <p:nvPicPr>
          <p:cNvPr id="16" name="Picture 15" descr="Checkmark.jpg" title="Picture of a check mark"/>
          <p:cNvPicPr>
            <a:picLocks noChangeAspect="1"/>
          </p:cNvPicPr>
          <p:nvPr/>
        </p:nvPicPr>
        <p:blipFill>
          <a:blip r:embed="rId5"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601133" y="3758341"/>
            <a:ext cx="395804" cy="526576"/>
          </a:xfrm>
          <a:prstGeom prst="rect">
            <a:avLst/>
          </a:prstGeom>
        </p:spPr>
      </p:pic>
      <p:pic>
        <p:nvPicPr>
          <p:cNvPr id="18" name="Picture 17" descr="Checkmark.jpg" title="Picture of a check mark"/>
          <p:cNvPicPr>
            <a:picLocks noChangeAspect="1"/>
          </p:cNvPicPr>
          <p:nvPr/>
        </p:nvPicPr>
        <p:blipFill>
          <a:blip r:embed="rId5"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604943" y="4495448"/>
            <a:ext cx="395804" cy="526576"/>
          </a:xfrm>
          <a:prstGeom prst="rect">
            <a:avLst/>
          </a:prstGeom>
        </p:spPr>
      </p:pic>
      <p:pic>
        <p:nvPicPr>
          <p:cNvPr id="17" name="Picture 16" descr="2011_ford_f-150_6.png" title="Picture of a truck"/>
          <p:cNvPicPr>
            <a:picLocks noChangeAspect="1"/>
          </p:cNvPicPr>
          <p:nvPr/>
        </p:nvPicPr>
        <p:blipFill>
          <a:blip r:embed="rId6" cstate="email">
            <a:clrChange>
              <a:clrFrom>
                <a:srgbClr val="EEEBDA"/>
              </a:clrFrom>
              <a:clrTo>
                <a:srgbClr val="EEEBDA">
                  <a:alpha val="0"/>
                </a:srgbClr>
              </a:clrTo>
            </a:clrChange>
            <a:extLst>
              <a:ext uri="{28A0092B-C50C-407E-A947-70E740481C1C}">
                <a14:useLocalDpi xmlns:a14="http://schemas.microsoft.com/office/drawing/2010/main"/>
              </a:ext>
            </a:extLst>
          </a:blip>
          <a:stretch>
            <a:fillRect/>
          </a:stretch>
        </p:blipFill>
        <p:spPr>
          <a:xfrm>
            <a:off x="7033260" y="1950720"/>
            <a:ext cx="1838325" cy="1000866"/>
          </a:xfrm>
          <a:prstGeom prst="rect">
            <a:avLst/>
          </a:prstGeom>
        </p:spPr>
      </p:pic>
      <p:pic>
        <p:nvPicPr>
          <p:cNvPr id="19" name="Picture 18" descr="ppe-154228427.jpg" title="Picture of a hard hat and gloves"/>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11340" y="5022024"/>
            <a:ext cx="1560245" cy="1041463"/>
          </a:xfrm>
          <a:prstGeom prst="rect">
            <a:avLst/>
          </a:prstGeom>
        </p:spPr>
      </p:pic>
      <p:pic>
        <p:nvPicPr>
          <p:cNvPr id="20" name="Picture 19" descr="CONEld3650_36_inch_traffic_cone_with_6_and_4_inch_3m_collar.png" title="picture of orange cone"/>
          <p:cNvPicPr>
            <a:picLocks noChangeAspect="1"/>
          </p:cNvPicPr>
          <p:nvPr/>
        </p:nvPicPr>
        <p:blipFill>
          <a:blip r:embed="rId8" cstate="email">
            <a:clrChange>
              <a:clrFrom>
                <a:srgbClr val="EEEBDA"/>
              </a:clrFrom>
              <a:clrTo>
                <a:srgbClr val="EEEBDA">
                  <a:alpha val="0"/>
                </a:srgbClr>
              </a:clrTo>
            </a:clrChange>
            <a:extLst>
              <a:ext uri="{28A0092B-C50C-407E-A947-70E740481C1C}">
                <a14:useLocalDpi xmlns:a14="http://schemas.microsoft.com/office/drawing/2010/main"/>
              </a:ext>
            </a:extLst>
          </a:blip>
          <a:stretch>
            <a:fillRect/>
          </a:stretch>
        </p:blipFill>
        <p:spPr>
          <a:xfrm flipH="1">
            <a:off x="8441019" y="3512011"/>
            <a:ext cx="609600" cy="1054354"/>
          </a:xfrm>
          <a:prstGeom prst="rect">
            <a:avLst/>
          </a:prstGeom>
        </p:spPr>
      </p:pic>
      <p:sp>
        <p:nvSpPr>
          <p:cNvPr id="12" name="Title 11" hidden="1"/>
          <p:cNvSpPr>
            <a:spLocks noGrp="1"/>
          </p:cNvSpPr>
          <p:nvPr>
            <p:ph type="title"/>
          </p:nvPr>
        </p:nvSpPr>
        <p:spPr>
          <a:xfrm>
            <a:off x="375995" y="-679974"/>
            <a:ext cx="8229600" cy="1143000"/>
          </a:xfrm>
        </p:spPr>
        <p:txBody>
          <a:bodyPr>
            <a:normAutofit fontScale="90000"/>
          </a:bodyPr>
          <a:lstStyle/>
          <a:p>
            <a:r>
              <a:rPr lang="en-US" dirty="0" smtClean="0"/>
              <a:t>Parking and staging vehicles worker behavior</a:t>
            </a:r>
            <a:endParaRPr lang="en-US" dirty="0"/>
          </a:p>
        </p:txBody>
      </p:sp>
      <p:sp>
        <p:nvSpPr>
          <p:cNvPr id="21" name="Slide Number Placeholder 4"/>
          <p:cNvSpPr>
            <a:spLocks noGrp="1"/>
          </p:cNvSpPr>
          <p:nvPr>
            <p:ph type="sldNum" sz="quarter" idx="12"/>
          </p:nvPr>
        </p:nvSpPr>
        <p:spPr/>
        <p:txBody>
          <a:bodyPr/>
          <a:lstStyle/>
          <a:p>
            <a:pPr>
              <a:defRPr/>
            </a:pPr>
            <a:fld id="{991630E5-D2C6-4D54-9913-55C6C92AA029}" type="slidenum">
              <a:rPr lang="en-US" smtClean="0"/>
              <a:pPr>
                <a:defRPr/>
              </a:pPr>
              <a:t>27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3"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4"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5"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6" name="Picture 5" descr="LOGO-ARTBA.png" title="Picture of ARTBA Protecting Workers on Foot preventing runovers and backovers in roadway construction Title"/>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7" name="Picture 6" descr="Logo_WZ_Safety.png" title="Picture of ARTBA Protecting Workers on Foot preventing runovers and backovers in roadway construction Tit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8" name="Subtitle 8"/>
          <p:cNvSpPr txBox="1">
            <a:spLocks/>
          </p:cNvSpPr>
          <p:nvPr/>
        </p:nvSpPr>
        <p:spPr bwMode="auto">
          <a:xfrm>
            <a:off x="381000" y="1447800"/>
            <a:ext cx="8220722" cy="533400"/>
          </a:xfrm>
          <a:prstGeom prst="rect">
            <a:avLst/>
          </a:prstGeom>
          <a:noFill/>
          <a:ln w="9525">
            <a:noFill/>
            <a:miter lim="800000"/>
            <a:headEnd/>
            <a:tailEnd/>
          </a:ln>
        </p:spPr>
        <p:txBody>
          <a:bodyPr/>
          <a:lstStyle/>
          <a:p>
            <a:pPr marL="342900" indent="-342900">
              <a:spcBef>
                <a:spcPct val="20000"/>
              </a:spcBef>
            </a:pPr>
            <a:r>
              <a:rPr lang="en-US" sz="2800" b="1" dirty="0" err="1" smtClean="0">
                <a:solidFill>
                  <a:schemeClr val="bg2">
                    <a:lumMod val="10000"/>
                  </a:schemeClr>
                </a:solidFill>
                <a:latin typeface="Calibri" pitchFamily="34" charset="0"/>
              </a:rPr>
              <a:t>Vehículos</a:t>
            </a:r>
            <a:r>
              <a:rPr lang="en-US" sz="2800" b="1" dirty="0" smtClean="0">
                <a:solidFill>
                  <a:schemeClr val="bg2">
                    <a:lumMod val="10000"/>
                  </a:schemeClr>
                </a:solidFill>
                <a:latin typeface="Calibri" pitchFamily="34" charset="0"/>
              </a:rPr>
              <a:t> </a:t>
            </a:r>
            <a:r>
              <a:rPr lang="en-US" sz="2800" b="1" dirty="0" err="1" smtClean="0">
                <a:solidFill>
                  <a:schemeClr val="bg2">
                    <a:lumMod val="10000"/>
                  </a:schemeClr>
                </a:solidFill>
                <a:latin typeface="Calibri" pitchFamily="34" charset="0"/>
              </a:rPr>
              <a:t>que</a:t>
            </a:r>
            <a:r>
              <a:rPr lang="en-US" sz="2800" b="1" dirty="0" smtClean="0">
                <a:solidFill>
                  <a:schemeClr val="bg2">
                    <a:lumMod val="10000"/>
                  </a:schemeClr>
                </a:solidFill>
                <a:latin typeface="Calibri" pitchFamily="34" charset="0"/>
              </a:rPr>
              <a:t> </a:t>
            </a:r>
            <a:r>
              <a:rPr lang="en-US" sz="2800" b="1" dirty="0" err="1" smtClean="0">
                <a:solidFill>
                  <a:schemeClr val="bg2">
                    <a:lumMod val="10000"/>
                  </a:schemeClr>
                </a:solidFill>
                <a:latin typeface="Calibri" pitchFamily="34" charset="0"/>
              </a:rPr>
              <a:t>Entran</a:t>
            </a:r>
            <a:r>
              <a:rPr lang="en-US" sz="2800" b="1" dirty="0" smtClean="0">
                <a:solidFill>
                  <a:schemeClr val="bg2">
                    <a:lumMod val="10000"/>
                  </a:schemeClr>
                </a:solidFill>
                <a:latin typeface="Calibri" pitchFamily="34" charset="0"/>
              </a:rPr>
              <a:t> en la </a:t>
            </a:r>
            <a:r>
              <a:rPr lang="en-US" sz="2800" b="1" dirty="0" err="1" smtClean="0">
                <a:solidFill>
                  <a:schemeClr val="bg2">
                    <a:lumMod val="10000"/>
                  </a:schemeClr>
                </a:solidFill>
                <a:latin typeface="Calibri" pitchFamily="34" charset="0"/>
              </a:rPr>
              <a:t>Zona</a:t>
            </a:r>
            <a:r>
              <a:rPr lang="en-US" sz="2800" b="1" dirty="0" smtClean="0">
                <a:solidFill>
                  <a:schemeClr val="bg2">
                    <a:lumMod val="10000"/>
                  </a:schemeClr>
                </a:solidFill>
                <a:latin typeface="Calibri" pitchFamily="34" charset="0"/>
              </a:rPr>
              <a:t> de </a:t>
            </a:r>
            <a:r>
              <a:rPr lang="en-US" sz="2800" b="1" dirty="0" err="1" smtClean="0">
                <a:solidFill>
                  <a:schemeClr val="bg2">
                    <a:lumMod val="10000"/>
                  </a:schemeClr>
                </a:solidFill>
                <a:latin typeface="Calibri" pitchFamily="34" charset="0"/>
              </a:rPr>
              <a:t>Trabajo</a:t>
            </a:r>
            <a:endParaRPr lang="en-US" sz="2800" b="1" dirty="0">
              <a:solidFill>
                <a:schemeClr val="bg2">
                  <a:lumMod val="10000"/>
                </a:schemeClr>
              </a:solidFill>
              <a:effectLst/>
              <a:latin typeface="Calibri" pitchFamily="34" charset="0"/>
            </a:endParaRPr>
          </a:p>
        </p:txBody>
      </p:sp>
      <p:sp>
        <p:nvSpPr>
          <p:cNvPr id="10" name="5-Point Star 9"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8"/>
          <p:cNvSpPr txBox="1">
            <a:spLocks/>
          </p:cNvSpPr>
          <p:nvPr/>
        </p:nvSpPr>
        <p:spPr bwMode="auto">
          <a:xfrm>
            <a:off x="460699" y="2133600"/>
            <a:ext cx="4687563" cy="914400"/>
          </a:xfrm>
          <a:prstGeom prst="rect">
            <a:avLst/>
          </a:prstGeom>
          <a:noFill/>
          <a:ln w="9525">
            <a:noFill/>
            <a:miter lim="800000"/>
            <a:headEnd/>
            <a:tailEnd/>
          </a:ln>
        </p:spPr>
        <p:txBody>
          <a:bodyPr/>
          <a:lstStyle/>
          <a:p>
            <a:pPr>
              <a:lnSpc>
                <a:spcPts val="2200"/>
              </a:lnSpc>
              <a:spcBef>
                <a:spcPct val="20000"/>
              </a:spcBef>
              <a:buFont typeface="Arial" charset="0"/>
              <a:buChar char="•"/>
            </a:pPr>
            <a:r>
              <a:rPr lang="en-US" sz="2200" b="1" dirty="0">
                <a:solidFill>
                  <a:schemeClr val="tx1">
                    <a:lumMod val="75000"/>
                    <a:lumOff val="25000"/>
                  </a:schemeClr>
                </a:solidFill>
                <a:latin typeface="Arial Narrow" pitchFamily="34" charset="0"/>
              </a:rPr>
              <a:t> </a:t>
            </a:r>
            <a:r>
              <a:rPr lang="en-US" sz="2200" b="1" dirty="0" smtClean="0">
                <a:latin typeface="Arial Narrow" pitchFamily="34" charset="0"/>
              </a:rPr>
              <a:t>Plano de </a:t>
            </a:r>
            <a:r>
              <a:rPr lang="en-US" sz="2200" b="1" dirty="0" err="1" smtClean="0">
                <a:latin typeface="Arial Narrow" pitchFamily="34" charset="0"/>
              </a:rPr>
              <a:t>ubicaciones</a:t>
            </a:r>
            <a:r>
              <a:rPr lang="en-US" sz="2200" b="1" dirty="0" smtClean="0">
                <a:latin typeface="Arial Narrow" pitchFamily="34" charset="0"/>
              </a:rPr>
              <a:t> y </a:t>
            </a:r>
            <a:r>
              <a:rPr lang="en-US" sz="2200" b="1" dirty="0" err="1" smtClean="0">
                <a:latin typeface="Arial Narrow" pitchFamily="34" charset="0"/>
              </a:rPr>
              <a:t>procedimientos</a:t>
            </a:r>
            <a:r>
              <a:rPr lang="en-US" sz="2200" b="1" dirty="0" smtClean="0">
                <a:latin typeface="Arial Narrow" pitchFamily="34" charset="0"/>
              </a:rPr>
              <a:t> para </a:t>
            </a:r>
            <a:r>
              <a:rPr lang="en-US" sz="2200" b="1" dirty="0" err="1" smtClean="0">
                <a:latin typeface="Arial Narrow" pitchFamily="34" charset="0"/>
              </a:rPr>
              <a:t>trabajadores</a:t>
            </a:r>
            <a:r>
              <a:rPr lang="en-US" sz="2200" b="1" dirty="0" smtClean="0">
                <a:latin typeface="Arial Narrow" pitchFamily="34" charset="0"/>
              </a:rPr>
              <a:t> </a:t>
            </a:r>
            <a:r>
              <a:rPr lang="en-US" sz="2200" b="1" dirty="0" err="1" smtClean="0">
                <a:latin typeface="Arial Narrow" pitchFamily="34" charset="0"/>
              </a:rPr>
              <a:t>asignados</a:t>
            </a:r>
            <a:r>
              <a:rPr lang="en-US" sz="2200" b="1" dirty="0" smtClean="0">
                <a:latin typeface="Arial Narrow" pitchFamily="34" charset="0"/>
              </a:rPr>
              <a:t> para </a:t>
            </a:r>
            <a:r>
              <a:rPr lang="en-US" sz="2200" b="1" dirty="0" err="1" smtClean="0">
                <a:latin typeface="Arial Narrow" pitchFamily="34" charset="0"/>
              </a:rPr>
              <a:t>aproximarse</a:t>
            </a:r>
            <a:r>
              <a:rPr lang="en-US" sz="2200" b="1" dirty="0" smtClean="0">
                <a:latin typeface="Arial Narrow" pitchFamily="34" charset="0"/>
              </a:rPr>
              <a:t> a los </a:t>
            </a:r>
            <a:r>
              <a:rPr lang="en-US" sz="2200" b="1" dirty="0" err="1" smtClean="0">
                <a:latin typeface="Arial Narrow" pitchFamily="34" charset="0"/>
              </a:rPr>
              <a:t>vehículos</a:t>
            </a:r>
            <a:r>
              <a:rPr lang="en-US" sz="2200" b="1" dirty="0" smtClean="0">
                <a:latin typeface="Arial Narrow" pitchFamily="34" charset="0"/>
              </a:rPr>
              <a:t> (</a:t>
            </a:r>
            <a:r>
              <a:rPr lang="en-US" sz="2200" b="1" dirty="0" err="1" smtClean="0">
                <a:latin typeface="Arial Narrow" pitchFamily="34" charset="0"/>
              </a:rPr>
              <a:t>ej</a:t>
            </a:r>
            <a:r>
              <a:rPr lang="en-US" sz="2200" b="1" dirty="0" smtClean="0">
                <a:latin typeface="Arial Narrow" pitchFamily="34" charset="0"/>
              </a:rPr>
              <a:t>. Para </a:t>
            </a:r>
            <a:r>
              <a:rPr lang="en-US" sz="2200" b="1" dirty="0" err="1" smtClean="0">
                <a:latin typeface="Arial Narrow" pitchFamily="34" charset="0"/>
              </a:rPr>
              <a:t>tomar</a:t>
            </a:r>
            <a:r>
              <a:rPr lang="en-US" sz="2200" b="1" dirty="0" smtClean="0">
                <a:latin typeface="Arial Narrow" pitchFamily="34" charset="0"/>
              </a:rPr>
              <a:t> tickets de </a:t>
            </a:r>
            <a:r>
              <a:rPr lang="en-US" sz="2200" b="1" dirty="0" err="1" smtClean="0">
                <a:latin typeface="Arial Narrow" pitchFamily="34" charset="0"/>
              </a:rPr>
              <a:t>carga</a:t>
            </a:r>
            <a:r>
              <a:rPr lang="en-US" sz="2200" b="1" dirty="0" smtClean="0">
                <a:latin typeface="Arial Narrow" pitchFamily="34" charset="0"/>
              </a:rPr>
              <a:t>, y </a:t>
            </a:r>
            <a:r>
              <a:rPr lang="en-US" sz="2200" b="1" dirty="0" err="1" smtClean="0">
                <a:latin typeface="Arial Narrow" pitchFamily="34" charset="0"/>
              </a:rPr>
              <a:t>comunicar</a:t>
            </a:r>
            <a:r>
              <a:rPr lang="en-US" sz="2200" b="1" dirty="0" smtClean="0">
                <a:latin typeface="Arial Narrow" pitchFamily="34" charset="0"/>
              </a:rPr>
              <a:t> </a:t>
            </a:r>
            <a:r>
              <a:rPr lang="en-US" sz="2200" b="1" dirty="0" err="1" smtClean="0">
                <a:latin typeface="Arial Narrow" pitchFamily="34" charset="0"/>
              </a:rPr>
              <a:t>lugares</a:t>
            </a:r>
            <a:r>
              <a:rPr lang="en-US" sz="2200" b="1" dirty="0" smtClean="0">
                <a:latin typeface="Arial Narrow" pitchFamily="34" charset="0"/>
              </a:rPr>
              <a:t> de </a:t>
            </a:r>
            <a:r>
              <a:rPr lang="en-US" sz="2200" b="1" dirty="0" err="1" smtClean="0">
                <a:latin typeface="Arial Narrow" pitchFamily="34" charset="0"/>
              </a:rPr>
              <a:t>entrega</a:t>
            </a:r>
            <a:r>
              <a:rPr lang="en-US" sz="2200" b="1" dirty="0" smtClean="0">
                <a:latin typeface="Arial Narrow" pitchFamily="34" charset="0"/>
              </a:rPr>
              <a:t> y </a:t>
            </a:r>
            <a:r>
              <a:rPr lang="en-US" sz="2200" b="1" dirty="0" err="1" smtClean="0">
                <a:latin typeface="Arial Narrow" pitchFamily="34" charset="0"/>
              </a:rPr>
              <a:t>procedimientos</a:t>
            </a:r>
            <a:r>
              <a:rPr lang="en-US" sz="2200" b="1" dirty="0" smtClean="0">
                <a:latin typeface="Arial Narrow" pitchFamily="34" charset="0"/>
              </a:rPr>
              <a:t>)</a:t>
            </a:r>
            <a:endParaRPr lang="en-US" sz="2200" b="1" dirty="0">
              <a:latin typeface="Arial Narrow" pitchFamily="34" charset="0"/>
            </a:endParaRPr>
          </a:p>
        </p:txBody>
      </p:sp>
      <p:pic>
        <p:nvPicPr>
          <p:cNvPr id="13" name="Picture 2" title="Picture of on foot worker by a truck"/>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48262" y="1981200"/>
            <a:ext cx="3462338" cy="4297932"/>
          </a:xfrm>
          <a:prstGeom prst="rect">
            <a:avLst/>
          </a:prstGeom>
          <a:ln w="12700">
            <a:solidFill>
              <a:schemeClr val="tx1"/>
            </a:solidFill>
          </a:ln>
          <a:effectLst>
            <a:outerShdw blurRad="292100" dist="139700" dir="2700000" algn="tl" rotWithShape="0">
              <a:srgbClr val="333333">
                <a:alpha val="65000"/>
              </a:srgbClr>
            </a:outerShdw>
          </a:effectLst>
        </p:spPr>
      </p:pic>
      <p:sp>
        <p:nvSpPr>
          <p:cNvPr id="11" name="Title 10" hidden="1"/>
          <p:cNvSpPr>
            <a:spLocks noGrp="1"/>
          </p:cNvSpPr>
          <p:nvPr>
            <p:ph type="title"/>
          </p:nvPr>
        </p:nvSpPr>
        <p:spPr>
          <a:xfrm>
            <a:off x="334582" y="-1238250"/>
            <a:ext cx="8229600" cy="1143000"/>
          </a:xfrm>
        </p:spPr>
        <p:txBody>
          <a:bodyPr/>
          <a:lstStyle/>
          <a:p>
            <a:r>
              <a:rPr lang="en-US" dirty="0" smtClean="0"/>
              <a:t>Vehicles entering the work space</a:t>
            </a:r>
            <a:endParaRPr lang="en-US" dirty="0"/>
          </a:p>
        </p:txBody>
      </p:sp>
      <p:sp>
        <p:nvSpPr>
          <p:cNvPr id="14" name="Slide Number Placeholder 4"/>
          <p:cNvSpPr>
            <a:spLocks noGrp="1"/>
          </p:cNvSpPr>
          <p:nvPr>
            <p:ph type="sldNum" sz="quarter" idx="12"/>
          </p:nvPr>
        </p:nvSpPr>
        <p:spPr/>
        <p:txBody>
          <a:bodyPr/>
          <a:lstStyle/>
          <a:p>
            <a:pPr>
              <a:defRPr/>
            </a:pPr>
            <a:fld id="{991630E5-D2C6-4D54-9913-55C6C92AA029}" type="slidenum">
              <a:rPr lang="en-US" smtClean="0"/>
              <a:pPr>
                <a:defRPr/>
              </a:pPr>
              <a:t>28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7"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3"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4"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5"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6" name="Picture 5" descr="LOGO-ARTBA.png" title="Picture of ARTBA Protecting Workers on Foot preventing runovers and backovers in roadway construction Title"/>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7" name="Picture 6" descr="Logo_WZ_Safety.png" title="Picture of ARTBA Protecting Workers on Foot preventing runovers and backovers in roadway construction Tit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8" name="Subtitle 8"/>
          <p:cNvSpPr txBox="1">
            <a:spLocks/>
          </p:cNvSpPr>
          <p:nvPr/>
        </p:nvSpPr>
        <p:spPr bwMode="auto">
          <a:xfrm>
            <a:off x="389878" y="1447800"/>
            <a:ext cx="8220722" cy="533400"/>
          </a:xfrm>
          <a:prstGeom prst="rect">
            <a:avLst/>
          </a:prstGeom>
          <a:noFill/>
          <a:ln w="9525">
            <a:noFill/>
            <a:miter lim="800000"/>
            <a:headEnd/>
            <a:tailEnd/>
          </a:ln>
        </p:spPr>
        <p:txBody>
          <a:bodyPr/>
          <a:lstStyle/>
          <a:p>
            <a:pPr marL="342900" indent="-342900">
              <a:spcBef>
                <a:spcPct val="20000"/>
              </a:spcBef>
            </a:pPr>
            <a:r>
              <a:rPr lang="en-US" sz="2800" b="1" dirty="0" err="1" smtClean="0">
                <a:solidFill>
                  <a:schemeClr val="bg2">
                    <a:lumMod val="10000"/>
                  </a:schemeClr>
                </a:solidFill>
                <a:latin typeface="Calibri" pitchFamily="34" charset="0"/>
              </a:rPr>
              <a:t>Filas</a:t>
            </a:r>
            <a:r>
              <a:rPr lang="en-US" sz="2800" b="1" dirty="0" smtClean="0">
                <a:solidFill>
                  <a:schemeClr val="bg2">
                    <a:lumMod val="10000"/>
                  </a:schemeClr>
                </a:solidFill>
                <a:latin typeface="Calibri" pitchFamily="34" charset="0"/>
              </a:rPr>
              <a:t> de </a:t>
            </a:r>
            <a:r>
              <a:rPr lang="en-US" sz="2800" b="1" dirty="0" err="1" smtClean="0">
                <a:solidFill>
                  <a:schemeClr val="bg2">
                    <a:lumMod val="10000"/>
                  </a:schemeClr>
                </a:solidFill>
                <a:latin typeface="Calibri" pitchFamily="34" charset="0"/>
              </a:rPr>
              <a:t>Camiones</a:t>
            </a:r>
            <a:endParaRPr lang="en-US" sz="2800" b="1" dirty="0">
              <a:solidFill>
                <a:schemeClr val="bg2">
                  <a:lumMod val="10000"/>
                </a:schemeClr>
              </a:solidFill>
              <a:effectLst/>
              <a:latin typeface="Calibri" pitchFamily="34" charset="0"/>
            </a:endParaRPr>
          </a:p>
        </p:txBody>
      </p:sp>
      <p:sp>
        <p:nvSpPr>
          <p:cNvPr id="10" name="5-Point Star 9"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2007_0929INITCP20070065"/>
          <p:cNvPicPr>
            <a:picLocks noChangeAspect="1" noChangeArrowheads="1"/>
          </p:cNvPicPr>
          <p:nvPr/>
        </p:nvPicPr>
        <p:blipFill>
          <a:blip r:embed="rId5" cstate="email">
            <a:lum contrast="20000"/>
            <a:extLst>
              <a:ext uri="{28A0092B-C50C-407E-A947-70E740481C1C}">
                <a14:useLocalDpi xmlns:a14="http://schemas.microsoft.com/office/drawing/2010/main"/>
              </a:ext>
            </a:extLst>
          </a:blip>
          <a:srcRect/>
          <a:stretch>
            <a:fillRect/>
          </a:stretch>
        </p:blipFill>
        <p:spPr bwMode="auto">
          <a:xfrm>
            <a:off x="392973" y="1908810"/>
            <a:ext cx="8467493" cy="4339590"/>
          </a:xfrm>
          <a:prstGeom prst="rect">
            <a:avLst/>
          </a:prstGeom>
          <a:ln w="12700">
            <a:solidFill>
              <a:schemeClr val="tx1"/>
            </a:solidFill>
          </a:ln>
          <a:effectLst>
            <a:outerShdw blurRad="292100" dist="139700" dir="2700000" algn="tl" rotWithShape="0">
              <a:srgbClr val="333333">
                <a:alpha val="65000"/>
              </a:srgbClr>
            </a:outerShdw>
          </a:effectLst>
        </p:spPr>
      </p:pic>
      <p:sp>
        <p:nvSpPr>
          <p:cNvPr id="11" name="Title 10" hidden="1"/>
          <p:cNvSpPr>
            <a:spLocks noGrp="1"/>
          </p:cNvSpPr>
          <p:nvPr>
            <p:ph type="title"/>
          </p:nvPr>
        </p:nvSpPr>
        <p:spPr>
          <a:xfrm>
            <a:off x="211419" y="-1143000"/>
            <a:ext cx="8229600" cy="1143000"/>
          </a:xfrm>
        </p:spPr>
        <p:txBody>
          <a:bodyPr/>
          <a:lstStyle/>
          <a:p>
            <a:r>
              <a:rPr lang="en-US" dirty="0" smtClean="0"/>
              <a:t>Truck queues</a:t>
            </a:r>
            <a:endParaRPr lang="en-US" dirty="0"/>
          </a:p>
        </p:txBody>
      </p:sp>
      <p:sp>
        <p:nvSpPr>
          <p:cNvPr id="12" name="Slide Number Placeholder 4"/>
          <p:cNvSpPr>
            <a:spLocks noGrp="1"/>
          </p:cNvSpPr>
          <p:nvPr>
            <p:ph type="sldNum" sz="quarter" idx="12"/>
          </p:nvPr>
        </p:nvSpPr>
        <p:spPr/>
        <p:txBody>
          <a:bodyPr/>
          <a:lstStyle/>
          <a:p>
            <a:pPr>
              <a:defRPr/>
            </a:pPr>
            <a:fld id="{991630E5-D2C6-4D54-9913-55C6C92AA029}" type="slidenum">
              <a:rPr lang="en-US" smtClean="0"/>
              <a:pPr>
                <a:defRPr/>
              </a:pPr>
              <a:t>29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7"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NoWorkersOnFootSign.png" title="Picture of no workers on foot sig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7347" y="2753575"/>
            <a:ext cx="4052887" cy="2725942"/>
          </a:xfrm>
          <a:prstGeom prst="rect">
            <a:avLst/>
          </a:prstGeom>
        </p:spPr>
      </p:pic>
      <p:pic>
        <p:nvPicPr>
          <p:cNvPr id="22" name="Picture 21" descr="Placer1.png" title="Picture of workers on foot by road work truck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400" y="2057400"/>
            <a:ext cx="3640589" cy="2971800"/>
          </a:xfrm>
          <a:prstGeom prst="rect">
            <a:avLst/>
          </a:prstGeom>
          <a:ln>
            <a:solidFill>
              <a:schemeClr val="tx1"/>
            </a:solidFill>
          </a:ln>
          <a:effectLst>
            <a:outerShdw blurRad="50800" dist="76200" dir="2700000" algn="tl" rotWithShape="0">
              <a:prstClr val="black">
                <a:alpha val="40000"/>
              </a:prstClr>
            </a:outerShdw>
          </a:effectLst>
        </p:spPr>
      </p:pic>
      <p:grpSp>
        <p:nvGrpSpPr>
          <p:cNvPr id="2" name="Group 1"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3"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4"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algn="r">
                <a:lnSpc>
                  <a:spcPts val="1900"/>
                </a:lnSpc>
              </a:pPr>
              <a:r>
                <a:rPr lang="en-US" sz="3200" b="1" dirty="0" err="1" smtClean="0">
                  <a:effectLst>
                    <a:outerShdw blurRad="60007" dist="310007" dir="7680000" sy="30000" kx="1300200" algn="ctr" rotWithShape="0">
                      <a:prstClr val="black">
                        <a:alpha val="32000"/>
                      </a:prstClr>
                    </a:outerShdw>
                  </a:effectLst>
                </a:rPr>
                <a:t>Protegiendo</a:t>
              </a:r>
              <a:r>
                <a:rPr lang="en-US" sz="3200" b="1" dirty="0" smtClean="0">
                  <a:effectLst>
                    <a:outerShdw blurRad="60007" dist="310007" dir="7680000" sy="30000" kx="1300200" algn="ctr" rotWithShape="0">
                      <a:prstClr val="black">
                        <a:alpha val="32000"/>
                      </a:prstClr>
                    </a:outerShdw>
                  </a:effectLst>
                </a:rPr>
                <a:t> a los </a:t>
              </a:r>
              <a:r>
                <a:rPr lang="en-US" sz="3200" b="1" dirty="0" err="1" smtClean="0">
                  <a:effectLst>
                    <a:outerShdw blurRad="60007" dist="310007" dir="7680000" sy="30000" kx="1300200" algn="ctr" rotWithShape="0">
                      <a:prstClr val="black">
                        <a:alpha val="32000"/>
                      </a:prstClr>
                    </a:outerShdw>
                  </a:effectLst>
                </a:rPr>
                <a:t>Trabajadores</a:t>
              </a:r>
              <a:r>
                <a:rPr lang="en-US" sz="3200" b="1" dirty="0" smtClean="0">
                  <a:effectLst>
                    <a:outerShdw blurRad="60007" dist="310007" dir="7680000" sy="30000" kx="1300200" algn="ctr" rotWithShape="0">
                      <a:prstClr val="black">
                        <a:alpha val="32000"/>
                      </a:prstClr>
                    </a:outerShdw>
                  </a:effectLst>
                </a:rPr>
                <a:t>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5" name="Subtitle 8"/>
            <p:cNvSpPr txBox="1">
              <a:spLocks/>
            </p:cNvSpPr>
            <p:nvPr/>
          </p:nvSpPr>
          <p:spPr bwMode="auto">
            <a:xfrm>
              <a:off x="589828" y="957530"/>
              <a:ext cx="7563572" cy="337870"/>
            </a:xfrm>
            <a:prstGeom prst="rect">
              <a:avLst/>
            </a:prstGeom>
            <a:noFill/>
            <a:ln w="9525">
              <a:noFill/>
              <a:miter lim="800000"/>
              <a:headEnd/>
              <a:tailEnd/>
            </a:ln>
          </p:spPr>
          <p:txBody>
            <a:bodyPr/>
            <a:lstStyle/>
            <a:p>
              <a:pPr>
                <a:lnSpc>
                  <a:spcPts val="1900"/>
                </a:lnSpc>
              </a:pPr>
              <a:r>
                <a:rPr lang="en-US" sz="1600" b="1" i="1" spc="50" dirty="0" smtClean="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p:txBody>
        </p:sp>
        <p:pic>
          <p:nvPicPr>
            <p:cNvPr id="6" name="Picture 5" descr="LOGO-ARTBA.png" title="Picture of ARTBA Protecting Workers on Foot preventing runovers and backovers in roadway construction Title"/>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7" name="Picture 6" descr="Logo_WZ_Safety.png" title="Picture of ARTBA Protecting Workers on Foot preventing runovers and backovers in roadway construction Titl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8" name="Subtitle 8"/>
          <p:cNvSpPr txBox="1">
            <a:spLocks/>
          </p:cNvSpPr>
          <p:nvPr/>
        </p:nvSpPr>
        <p:spPr bwMode="auto">
          <a:xfrm>
            <a:off x="502857" y="2286000"/>
            <a:ext cx="8061325" cy="506413"/>
          </a:xfrm>
          <a:prstGeom prst="rect">
            <a:avLst/>
          </a:prstGeom>
          <a:noFill/>
          <a:ln w="9525">
            <a:noFill/>
            <a:miter lim="800000"/>
            <a:headEnd/>
            <a:tailEnd/>
          </a:ln>
        </p:spPr>
        <p:txBody>
          <a:bodyPr/>
          <a:lstStyle/>
          <a:p>
            <a:pPr marL="0" lvl="1">
              <a:lnSpc>
                <a:spcPts val="2200"/>
              </a:lnSpc>
              <a:spcBef>
                <a:spcPct val="20000"/>
              </a:spcBef>
              <a:buFont typeface="Arial" charset="0"/>
              <a:buChar char="•"/>
            </a:pPr>
            <a:r>
              <a:rPr lang="en-US" sz="2200" b="1" dirty="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Prácticas</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seguras</a:t>
            </a:r>
            <a:r>
              <a:rPr lang="en-US" sz="2200" b="1" dirty="0" smtClean="0">
                <a:solidFill>
                  <a:schemeClr val="tx1">
                    <a:lumMod val="75000"/>
                    <a:lumOff val="25000"/>
                  </a:schemeClr>
                </a:solidFill>
                <a:latin typeface="Arial Narrow" pitchFamily="34" charset="0"/>
              </a:rPr>
              <a:t> para </a:t>
            </a:r>
            <a:r>
              <a:rPr lang="en-US" sz="2200" b="1" dirty="0" err="1" smtClean="0">
                <a:solidFill>
                  <a:schemeClr val="tx1">
                    <a:lumMod val="75000"/>
                    <a:lumOff val="25000"/>
                  </a:schemeClr>
                </a:solidFill>
                <a:latin typeface="Arial Narrow" pitchFamily="34" charset="0"/>
              </a:rPr>
              <a:t>trabajadores</a:t>
            </a:r>
            <a:endParaRPr lang="en-US" sz="2200" b="1" dirty="0" smtClean="0">
              <a:solidFill>
                <a:schemeClr val="tx1">
                  <a:lumMod val="75000"/>
                  <a:lumOff val="25000"/>
                </a:schemeClr>
              </a:solidFill>
              <a:latin typeface="Arial Narrow" pitchFamily="34" charset="0"/>
            </a:endParaRPr>
          </a:p>
          <a:p>
            <a:pPr marL="0" lvl="1">
              <a:lnSpc>
                <a:spcPts val="2200"/>
              </a:lnSpc>
              <a:spcBef>
                <a:spcPct val="20000"/>
              </a:spcBef>
            </a:pPr>
            <a:r>
              <a:rPr lang="en-US" sz="2200" b="1" dirty="0">
                <a:solidFill>
                  <a:schemeClr val="tx1">
                    <a:lumMod val="75000"/>
                    <a:lumOff val="25000"/>
                  </a:schemeClr>
                </a:solidFill>
                <a:latin typeface="Arial Narrow" pitchFamily="34" charset="0"/>
              </a:rPr>
              <a:t> </a:t>
            </a:r>
            <a:r>
              <a:rPr lang="en-US" sz="2200" b="1" dirty="0" smtClean="0">
                <a:solidFill>
                  <a:schemeClr val="tx1">
                    <a:lumMod val="75000"/>
                    <a:lumOff val="25000"/>
                  </a:schemeClr>
                </a:solidFill>
                <a:latin typeface="Arial Narrow" pitchFamily="34" charset="0"/>
              </a:rPr>
              <a:t>  a pie</a:t>
            </a:r>
            <a:endParaRPr lang="en-US" sz="2200" b="1" dirty="0" smtClean="0">
              <a:latin typeface="Arial Narrow" pitchFamily="34" charset="0"/>
            </a:endParaRPr>
          </a:p>
          <a:p>
            <a:pPr marL="0" lvl="1">
              <a:lnSpc>
                <a:spcPts val="2200"/>
              </a:lnSpc>
              <a:spcBef>
                <a:spcPct val="20000"/>
              </a:spcBef>
              <a:buFont typeface="Arial" charset="0"/>
              <a:buChar char="•"/>
            </a:pPr>
            <a:endParaRPr lang="en-US" sz="2200" b="1" dirty="0" smtClean="0">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sp>
        <p:nvSpPr>
          <p:cNvPr id="9" name="Subtitle 8"/>
          <p:cNvSpPr txBox="1">
            <a:spLocks/>
          </p:cNvSpPr>
          <p:nvPr/>
        </p:nvSpPr>
        <p:spPr bwMode="auto">
          <a:xfrm>
            <a:off x="388938" y="1447800"/>
            <a:ext cx="7478712" cy="533400"/>
          </a:xfrm>
          <a:prstGeom prst="rect">
            <a:avLst/>
          </a:prstGeom>
          <a:noFill/>
          <a:ln w="9525">
            <a:noFill/>
            <a:miter lim="800000"/>
            <a:headEnd/>
            <a:tailEnd/>
          </a:ln>
        </p:spPr>
        <p:txBody>
          <a:bodyPr/>
          <a:lstStyle/>
          <a:p>
            <a:pPr marL="342900" indent="-342900">
              <a:spcBef>
                <a:spcPct val="20000"/>
              </a:spcBef>
            </a:pPr>
            <a:r>
              <a:rPr lang="en-US" sz="2800" b="1" dirty="0" smtClean="0">
                <a:solidFill>
                  <a:schemeClr val="bg2">
                    <a:lumMod val="10000"/>
                  </a:schemeClr>
                </a:solidFill>
                <a:latin typeface="Calibri" pitchFamily="34" charset="0"/>
              </a:rPr>
              <a:t>Al </a:t>
            </a:r>
            <a:r>
              <a:rPr lang="en-US" sz="2800" b="1" dirty="0" err="1" smtClean="0">
                <a:solidFill>
                  <a:schemeClr val="bg2">
                    <a:lumMod val="10000"/>
                  </a:schemeClr>
                </a:solidFill>
                <a:latin typeface="Calibri" pitchFamily="34" charset="0"/>
              </a:rPr>
              <a:t>terminar</a:t>
            </a:r>
            <a:r>
              <a:rPr lang="en-US" sz="2800" b="1" dirty="0" smtClean="0">
                <a:solidFill>
                  <a:schemeClr val="bg2">
                    <a:lumMod val="10000"/>
                  </a:schemeClr>
                </a:solidFill>
                <a:latin typeface="Calibri" pitchFamily="34" charset="0"/>
              </a:rPr>
              <a:t> </a:t>
            </a:r>
            <a:r>
              <a:rPr lang="en-US" sz="2800" b="1" dirty="0" err="1" smtClean="0">
                <a:solidFill>
                  <a:schemeClr val="bg2">
                    <a:lumMod val="10000"/>
                  </a:schemeClr>
                </a:solidFill>
                <a:latin typeface="Calibri" pitchFamily="34" charset="0"/>
              </a:rPr>
              <a:t>este</a:t>
            </a:r>
            <a:r>
              <a:rPr lang="en-US" sz="2800" b="1" dirty="0" smtClean="0">
                <a:solidFill>
                  <a:schemeClr val="bg2">
                    <a:lumMod val="10000"/>
                  </a:schemeClr>
                </a:solidFill>
                <a:latin typeface="Calibri" pitchFamily="34" charset="0"/>
              </a:rPr>
              <a:t> </a:t>
            </a:r>
            <a:r>
              <a:rPr lang="en-US" sz="2800" b="1" dirty="0" err="1" smtClean="0">
                <a:solidFill>
                  <a:schemeClr val="bg2">
                    <a:lumMod val="10000"/>
                  </a:schemeClr>
                </a:solidFill>
                <a:latin typeface="Calibri" pitchFamily="34" charset="0"/>
              </a:rPr>
              <a:t>módulo</a:t>
            </a:r>
            <a:r>
              <a:rPr lang="en-US" sz="2800" b="1" dirty="0" smtClean="0">
                <a:solidFill>
                  <a:schemeClr val="bg2">
                    <a:lumMod val="10000"/>
                  </a:schemeClr>
                </a:solidFill>
                <a:latin typeface="Calibri" pitchFamily="34" charset="0"/>
              </a:rPr>
              <a:t> </a:t>
            </a:r>
            <a:r>
              <a:rPr lang="en-US" sz="2800" b="1" dirty="0" err="1" smtClean="0">
                <a:solidFill>
                  <a:schemeClr val="bg2">
                    <a:lumMod val="10000"/>
                  </a:schemeClr>
                </a:solidFill>
                <a:latin typeface="Calibri" pitchFamily="34" charset="0"/>
              </a:rPr>
              <a:t>usted</a:t>
            </a:r>
            <a:r>
              <a:rPr lang="en-US" sz="2800" b="1" dirty="0" smtClean="0">
                <a:solidFill>
                  <a:schemeClr val="bg2">
                    <a:lumMod val="10000"/>
                  </a:schemeClr>
                </a:solidFill>
                <a:latin typeface="Calibri" pitchFamily="34" charset="0"/>
              </a:rPr>
              <a:t> </a:t>
            </a:r>
            <a:r>
              <a:rPr lang="en-US" sz="2800" b="1" dirty="0" err="1" smtClean="0">
                <a:solidFill>
                  <a:schemeClr val="bg2">
                    <a:lumMod val="10000"/>
                  </a:schemeClr>
                </a:solidFill>
                <a:latin typeface="Calibri" pitchFamily="34" charset="0"/>
              </a:rPr>
              <a:t>sabrá</a:t>
            </a:r>
            <a:endParaRPr lang="en-US" sz="2800" b="1" dirty="0" smtClean="0">
              <a:solidFill>
                <a:schemeClr val="bg2">
                  <a:lumMod val="10000"/>
                </a:schemeClr>
              </a:solidFill>
              <a:latin typeface="Calibri" pitchFamily="34" charset="0"/>
            </a:endParaRPr>
          </a:p>
        </p:txBody>
      </p:sp>
      <p:sp>
        <p:nvSpPr>
          <p:cNvPr id="11" name="5-Point Star 10"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8"/>
          <p:cNvSpPr txBox="1">
            <a:spLocks/>
          </p:cNvSpPr>
          <p:nvPr/>
        </p:nvSpPr>
        <p:spPr bwMode="auto">
          <a:xfrm>
            <a:off x="502857" y="3019953"/>
            <a:ext cx="8061325" cy="506413"/>
          </a:xfrm>
          <a:prstGeom prst="rect">
            <a:avLst/>
          </a:prstGeom>
          <a:noFill/>
          <a:ln w="9525">
            <a:noFill/>
            <a:miter lim="800000"/>
            <a:headEnd/>
            <a:tailEnd/>
          </a:ln>
        </p:spPr>
        <p:txBody>
          <a:bodyPr/>
          <a:lstStyle/>
          <a:p>
            <a:pPr marL="0" lvl="1">
              <a:lnSpc>
                <a:spcPts val="2200"/>
              </a:lnSpc>
              <a:spcBef>
                <a:spcPct val="20000"/>
              </a:spcBef>
              <a:buFont typeface="Arial" charset="0"/>
              <a:buChar char="•"/>
            </a:pPr>
            <a:r>
              <a:rPr lang="en-US" sz="2200" b="1" dirty="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Prácticas</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seguras</a:t>
            </a:r>
            <a:r>
              <a:rPr lang="en-US" sz="2200" b="1" dirty="0" smtClean="0">
                <a:solidFill>
                  <a:schemeClr val="tx1">
                    <a:lumMod val="75000"/>
                    <a:lumOff val="25000"/>
                  </a:schemeClr>
                </a:solidFill>
                <a:latin typeface="Arial Narrow" pitchFamily="34" charset="0"/>
              </a:rPr>
              <a:t> para </a:t>
            </a:r>
            <a:r>
              <a:rPr lang="en-US" sz="2200" b="1" dirty="0" err="1" smtClean="0">
                <a:solidFill>
                  <a:schemeClr val="tx1">
                    <a:lumMod val="75000"/>
                    <a:lumOff val="25000"/>
                  </a:schemeClr>
                </a:solidFill>
                <a:latin typeface="Arial Narrow" pitchFamily="34" charset="0"/>
              </a:rPr>
              <a:t>choferes</a:t>
            </a:r>
            <a:r>
              <a:rPr lang="en-US" sz="2200" b="1" dirty="0" smtClean="0">
                <a:solidFill>
                  <a:schemeClr val="tx1">
                    <a:lumMod val="75000"/>
                    <a:lumOff val="25000"/>
                  </a:schemeClr>
                </a:solidFill>
                <a:latin typeface="Arial Narrow" pitchFamily="34" charset="0"/>
              </a:rPr>
              <a:t> y </a:t>
            </a:r>
          </a:p>
          <a:p>
            <a:pPr marL="0" lvl="1">
              <a:lnSpc>
                <a:spcPts val="2200"/>
              </a:lnSpc>
              <a:spcBef>
                <a:spcPct val="20000"/>
              </a:spcBef>
            </a:pPr>
            <a:r>
              <a:rPr lang="en-US" sz="2200" b="1" dirty="0">
                <a:solidFill>
                  <a:schemeClr val="tx1">
                    <a:lumMod val="75000"/>
                    <a:lumOff val="25000"/>
                  </a:schemeClr>
                </a:solidFill>
                <a:latin typeface="Arial Narrow" pitchFamily="34" charset="0"/>
              </a:rPr>
              <a:t> </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operadores</a:t>
            </a:r>
            <a:endParaRPr lang="en-US" sz="2200" b="1" dirty="0" smtClean="0">
              <a:latin typeface="Arial Narrow" pitchFamily="34" charset="0"/>
            </a:endParaRPr>
          </a:p>
          <a:p>
            <a:pPr marL="0" lvl="1">
              <a:lnSpc>
                <a:spcPts val="2200"/>
              </a:lnSpc>
              <a:spcBef>
                <a:spcPct val="20000"/>
              </a:spcBef>
              <a:buFont typeface="Arial" charset="0"/>
              <a:buChar char="•"/>
            </a:pPr>
            <a:endParaRPr lang="en-US" sz="2200" b="1" dirty="0" smtClean="0">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sp>
        <p:nvSpPr>
          <p:cNvPr id="13" name="Subtitle 8"/>
          <p:cNvSpPr txBox="1">
            <a:spLocks/>
          </p:cNvSpPr>
          <p:nvPr/>
        </p:nvSpPr>
        <p:spPr bwMode="auto">
          <a:xfrm>
            <a:off x="502177" y="3863340"/>
            <a:ext cx="8177745" cy="506413"/>
          </a:xfrm>
          <a:prstGeom prst="rect">
            <a:avLst/>
          </a:prstGeom>
          <a:noFill/>
          <a:ln w="9525">
            <a:noFill/>
            <a:miter lim="800000"/>
            <a:headEnd/>
            <a:tailEnd/>
          </a:ln>
        </p:spPr>
        <p:txBody>
          <a:bodyPr/>
          <a:lstStyle/>
          <a:p>
            <a:pPr marL="0" lvl="1">
              <a:lnSpc>
                <a:spcPts val="2200"/>
              </a:lnSpc>
              <a:spcBef>
                <a:spcPct val="20000"/>
              </a:spcBef>
              <a:buFont typeface="Arial" charset="0"/>
              <a:buChar char="•"/>
            </a:pPr>
            <a:r>
              <a:rPr lang="en-US" sz="2200" b="1" dirty="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Cómo</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organizar</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zonas</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libres</a:t>
            </a:r>
            <a:r>
              <a:rPr lang="en-US" sz="2200" b="1" dirty="0" smtClean="0">
                <a:solidFill>
                  <a:schemeClr val="tx1">
                    <a:lumMod val="75000"/>
                    <a:lumOff val="25000"/>
                  </a:schemeClr>
                </a:solidFill>
                <a:latin typeface="Arial Narrow" pitchFamily="34" charset="0"/>
              </a:rPr>
              <a:t> de </a:t>
            </a:r>
          </a:p>
          <a:p>
            <a:pPr marL="0" lvl="1">
              <a:lnSpc>
                <a:spcPts val="2200"/>
              </a:lnSpc>
              <a:spcBef>
                <a:spcPct val="20000"/>
              </a:spcBef>
            </a:pPr>
            <a:r>
              <a:rPr lang="en-US" sz="2200" b="1" dirty="0">
                <a:solidFill>
                  <a:schemeClr val="tx1">
                    <a:lumMod val="75000"/>
                    <a:lumOff val="25000"/>
                  </a:schemeClr>
                </a:solidFill>
                <a:latin typeface="Arial Narrow" pitchFamily="34" charset="0"/>
              </a:rPr>
              <a:t> </a:t>
            </a:r>
            <a:r>
              <a:rPr lang="en-US" sz="2200" b="1" dirty="0" smtClean="0">
                <a:solidFill>
                  <a:schemeClr val="tx1">
                    <a:lumMod val="75000"/>
                    <a:lumOff val="25000"/>
                  </a:schemeClr>
                </a:solidFill>
                <a:latin typeface="Arial Narrow" pitchFamily="34" charset="0"/>
              </a:rPr>
              <a:t>  </a:t>
            </a:r>
            <a:r>
              <a:rPr lang="en-US" sz="2200" b="1" dirty="0" err="1">
                <a:solidFill>
                  <a:schemeClr val="tx1">
                    <a:lumMod val="75000"/>
                    <a:lumOff val="25000"/>
                  </a:schemeClr>
                </a:solidFill>
                <a:latin typeface="Arial Narrow" pitchFamily="34" charset="0"/>
              </a:rPr>
              <a:t>t</a:t>
            </a:r>
            <a:r>
              <a:rPr lang="en-US" sz="2200" b="1" dirty="0" err="1" smtClean="0">
                <a:solidFill>
                  <a:schemeClr val="tx1">
                    <a:lumMod val="75000"/>
                    <a:lumOff val="25000"/>
                  </a:schemeClr>
                </a:solidFill>
                <a:latin typeface="Arial Narrow" pitchFamily="34" charset="0"/>
              </a:rPr>
              <a:t>rabajadores</a:t>
            </a:r>
            <a:r>
              <a:rPr lang="en-US" sz="2200" b="1" dirty="0" smtClean="0">
                <a:solidFill>
                  <a:schemeClr val="tx1">
                    <a:lumMod val="75000"/>
                    <a:lumOff val="25000"/>
                  </a:schemeClr>
                </a:solidFill>
                <a:latin typeface="Arial Narrow" pitchFamily="34" charset="0"/>
              </a:rPr>
              <a:t> y </a:t>
            </a:r>
            <a:r>
              <a:rPr lang="en-US" sz="2200" b="1" dirty="0" err="1" smtClean="0">
                <a:solidFill>
                  <a:schemeClr val="tx1">
                    <a:lumMod val="75000"/>
                    <a:lumOff val="25000"/>
                  </a:schemeClr>
                </a:solidFill>
                <a:latin typeface="Arial Narrow" pitchFamily="34" charset="0"/>
              </a:rPr>
              <a:t>libres</a:t>
            </a:r>
            <a:r>
              <a:rPr lang="en-US" sz="2200" b="1" dirty="0" smtClean="0">
                <a:solidFill>
                  <a:schemeClr val="tx1">
                    <a:lumMod val="75000"/>
                    <a:lumOff val="25000"/>
                  </a:schemeClr>
                </a:solidFill>
                <a:latin typeface="Arial Narrow" pitchFamily="34" charset="0"/>
              </a:rPr>
              <a:t> de </a:t>
            </a:r>
            <a:r>
              <a:rPr lang="en-US" sz="2200" b="1" dirty="0" err="1" smtClean="0">
                <a:solidFill>
                  <a:schemeClr val="tx1">
                    <a:lumMod val="75000"/>
                    <a:lumOff val="25000"/>
                  </a:schemeClr>
                </a:solidFill>
                <a:latin typeface="Arial Narrow" pitchFamily="34" charset="0"/>
              </a:rPr>
              <a:t>equipos</a:t>
            </a:r>
            <a:endParaRPr lang="en-US" sz="2200" b="1" dirty="0" smtClean="0">
              <a:latin typeface="Arial Narrow" pitchFamily="34" charset="0"/>
            </a:endParaRPr>
          </a:p>
          <a:p>
            <a:pPr marL="0" lvl="1">
              <a:lnSpc>
                <a:spcPts val="2200"/>
              </a:lnSpc>
              <a:spcBef>
                <a:spcPct val="20000"/>
              </a:spcBef>
              <a:buFont typeface="Arial" charset="0"/>
              <a:buChar char="•"/>
            </a:pPr>
            <a:endParaRPr lang="en-US" sz="2200" b="1" dirty="0" smtClean="0">
              <a:latin typeface="Arial Narrow" pitchFamily="34" charset="0"/>
            </a:endParaRPr>
          </a:p>
          <a:p>
            <a:pPr marL="0" lvl="1">
              <a:lnSpc>
                <a:spcPts val="2200"/>
              </a:lnSpc>
              <a:spcBef>
                <a:spcPct val="20000"/>
              </a:spcBef>
              <a:buFont typeface="Arial" charset="0"/>
              <a:buChar char="•"/>
            </a:pPr>
            <a:endParaRPr lang="en-US" sz="2200" b="1" dirty="0" smtClean="0">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sp>
        <p:nvSpPr>
          <p:cNvPr id="14" name="Subtitle 8"/>
          <p:cNvSpPr txBox="1">
            <a:spLocks/>
          </p:cNvSpPr>
          <p:nvPr/>
        </p:nvSpPr>
        <p:spPr bwMode="auto">
          <a:xfrm>
            <a:off x="502857" y="4632608"/>
            <a:ext cx="8061325" cy="506413"/>
          </a:xfrm>
          <a:prstGeom prst="rect">
            <a:avLst/>
          </a:prstGeom>
          <a:noFill/>
          <a:ln w="9525">
            <a:noFill/>
            <a:miter lim="800000"/>
            <a:headEnd/>
            <a:tailEnd/>
          </a:ln>
        </p:spPr>
        <p:txBody>
          <a:bodyPr/>
          <a:lstStyle/>
          <a:p>
            <a:pPr marL="0" lvl="1">
              <a:lnSpc>
                <a:spcPts val="2200"/>
              </a:lnSpc>
              <a:spcBef>
                <a:spcPct val="20000"/>
              </a:spcBef>
              <a:buFont typeface="Arial" charset="0"/>
              <a:buChar char="•"/>
            </a:pPr>
            <a:r>
              <a:rPr lang="en-US" sz="2200" b="1" dirty="0">
                <a:solidFill>
                  <a:schemeClr val="tx1">
                    <a:lumMod val="75000"/>
                    <a:lumOff val="25000"/>
                  </a:schemeClr>
                </a:solidFill>
                <a:latin typeface="Arial Narrow" pitchFamily="34" charset="0"/>
              </a:rPr>
              <a:t> </a:t>
            </a:r>
            <a:r>
              <a:rPr lang="en-US" sz="2200" b="1" dirty="0" smtClean="0">
                <a:solidFill>
                  <a:schemeClr val="tx1">
                    <a:lumMod val="75000"/>
                    <a:lumOff val="25000"/>
                  </a:schemeClr>
                </a:solidFill>
                <a:latin typeface="Arial Narrow" pitchFamily="34" charset="0"/>
              </a:rPr>
              <a:t>C</a:t>
            </a:r>
            <a:r>
              <a:rPr lang="es-US" sz="2200" b="1" dirty="0" err="1" smtClean="0">
                <a:solidFill>
                  <a:schemeClr val="tx1">
                    <a:lumMod val="75000"/>
                    <a:lumOff val="25000"/>
                  </a:schemeClr>
                </a:solidFill>
                <a:latin typeface="Arial Narrow" pitchFamily="34" charset="0"/>
              </a:rPr>
              <a:t>ó</a:t>
            </a:r>
            <a:r>
              <a:rPr lang="en-US" sz="2200" b="1" dirty="0" err="1" smtClean="0">
                <a:solidFill>
                  <a:schemeClr val="tx1">
                    <a:lumMod val="75000"/>
                    <a:lumOff val="25000"/>
                  </a:schemeClr>
                </a:solidFill>
                <a:latin typeface="Arial Narrow" pitchFamily="34" charset="0"/>
              </a:rPr>
              <a:t>mo</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controlar</a:t>
            </a:r>
            <a:r>
              <a:rPr lang="en-US" sz="2200" b="1" dirty="0" smtClean="0">
                <a:solidFill>
                  <a:schemeClr val="tx1">
                    <a:lumMod val="75000"/>
                    <a:lumOff val="25000"/>
                  </a:schemeClr>
                </a:solidFill>
                <a:latin typeface="Arial Narrow" pitchFamily="34" charset="0"/>
              </a:rPr>
              <a:t> el </a:t>
            </a:r>
            <a:r>
              <a:rPr lang="en-US" sz="2200" b="1" dirty="0" err="1" smtClean="0">
                <a:solidFill>
                  <a:schemeClr val="tx1">
                    <a:lumMod val="75000"/>
                    <a:lumOff val="25000"/>
                  </a:schemeClr>
                </a:solidFill>
                <a:latin typeface="Arial Narrow" pitchFamily="34" charset="0"/>
              </a:rPr>
              <a:t>parqueo</a:t>
            </a:r>
            <a:r>
              <a:rPr lang="en-US" sz="2200" b="1" dirty="0" smtClean="0">
                <a:solidFill>
                  <a:schemeClr val="tx1">
                    <a:lumMod val="75000"/>
                    <a:lumOff val="25000"/>
                  </a:schemeClr>
                </a:solidFill>
                <a:latin typeface="Arial Narrow" pitchFamily="34" charset="0"/>
              </a:rPr>
              <a:t> y </a:t>
            </a:r>
            <a:r>
              <a:rPr lang="en-US" sz="2200" b="1" dirty="0" err="1" smtClean="0">
                <a:solidFill>
                  <a:schemeClr val="tx1">
                    <a:lumMod val="75000"/>
                    <a:lumOff val="25000"/>
                  </a:schemeClr>
                </a:solidFill>
                <a:latin typeface="Arial Narrow" pitchFamily="34" charset="0"/>
              </a:rPr>
              <a:t>ubicación</a:t>
            </a:r>
            <a:r>
              <a:rPr lang="en-US" sz="2200" b="1" dirty="0" smtClean="0">
                <a:latin typeface="Arial Narrow" pitchFamily="34" charset="0"/>
              </a:rPr>
              <a:t/>
            </a:r>
            <a:br>
              <a:rPr lang="en-US" sz="2200" b="1" dirty="0" smtClean="0">
                <a:latin typeface="Arial Narrow" pitchFamily="34" charset="0"/>
              </a:rPr>
            </a:br>
            <a:r>
              <a:rPr lang="en-US" sz="2200" b="1" dirty="0" smtClean="0">
                <a:latin typeface="Arial Narrow" pitchFamily="34" charset="0"/>
              </a:rPr>
              <a:t>  de </a:t>
            </a:r>
            <a:r>
              <a:rPr lang="en-US" sz="2200" b="1" dirty="0" err="1" smtClean="0">
                <a:latin typeface="Arial Narrow" pitchFamily="34" charset="0"/>
              </a:rPr>
              <a:t>vehículos</a:t>
            </a:r>
            <a:r>
              <a:rPr lang="en-US" sz="2200" b="1" dirty="0" smtClean="0">
                <a:latin typeface="Arial Narrow" pitchFamily="34" charset="0"/>
              </a:rPr>
              <a:t> </a:t>
            </a:r>
            <a:r>
              <a:rPr lang="en-US" sz="2200" b="1" dirty="0" err="1" smtClean="0">
                <a:latin typeface="Arial Narrow" pitchFamily="34" charset="0"/>
              </a:rPr>
              <a:t>que</a:t>
            </a:r>
            <a:r>
              <a:rPr lang="en-US" sz="2200" b="1" dirty="0" smtClean="0">
                <a:latin typeface="Arial Narrow" pitchFamily="34" charset="0"/>
              </a:rPr>
              <a:t> </a:t>
            </a:r>
            <a:r>
              <a:rPr lang="en-US" sz="2200" b="1" dirty="0" err="1" smtClean="0">
                <a:latin typeface="Arial Narrow" pitchFamily="34" charset="0"/>
              </a:rPr>
              <a:t>entran</a:t>
            </a:r>
            <a:r>
              <a:rPr lang="en-US" sz="2200" b="1" dirty="0" smtClean="0">
                <a:latin typeface="Arial Narrow" pitchFamily="34" charset="0"/>
              </a:rPr>
              <a:t> en la </a:t>
            </a:r>
            <a:r>
              <a:rPr lang="en-US" sz="2200" b="1" dirty="0" err="1" smtClean="0">
                <a:latin typeface="Arial Narrow" pitchFamily="34" charset="0"/>
              </a:rPr>
              <a:t>zona</a:t>
            </a:r>
            <a:r>
              <a:rPr lang="en-US" sz="2200" b="1" dirty="0" smtClean="0">
                <a:latin typeface="Arial Narrow" pitchFamily="34" charset="0"/>
              </a:rPr>
              <a:t> de </a:t>
            </a:r>
            <a:br>
              <a:rPr lang="en-US" sz="2200" b="1" dirty="0" smtClean="0">
                <a:latin typeface="Arial Narrow" pitchFamily="34" charset="0"/>
              </a:rPr>
            </a:br>
            <a:r>
              <a:rPr lang="en-US" sz="2200" b="1" dirty="0" smtClean="0">
                <a:latin typeface="Arial Narrow" pitchFamily="34" charset="0"/>
              </a:rPr>
              <a:t>  </a:t>
            </a:r>
            <a:r>
              <a:rPr lang="en-US" sz="2200" b="1" dirty="0" err="1" smtClean="0">
                <a:latin typeface="Arial Narrow" pitchFamily="34" charset="0"/>
              </a:rPr>
              <a:t>trabajo</a:t>
            </a:r>
            <a:r>
              <a:rPr lang="en-US" sz="2200" b="1" dirty="0" smtClean="0">
                <a:latin typeface="Arial Narrow" pitchFamily="34" charset="0"/>
              </a:rPr>
              <a:t> y </a:t>
            </a:r>
            <a:r>
              <a:rPr lang="en-US" sz="2200" b="1" dirty="0" err="1" smtClean="0">
                <a:latin typeface="Arial Narrow" pitchFamily="34" charset="0"/>
              </a:rPr>
              <a:t>las</a:t>
            </a:r>
            <a:r>
              <a:rPr lang="en-US" sz="2200" b="1" dirty="0" smtClean="0">
                <a:latin typeface="Arial Narrow" pitchFamily="34" charset="0"/>
              </a:rPr>
              <a:t> </a:t>
            </a:r>
            <a:r>
              <a:rPr lang="en-US" sz="2200" b="1" dirty="0" err="1" smtClean="0">
                <a:latin typeface="Arial Narrow" pitchFamily="34" charset="0"/>
              </a:rPr>
              <a:t>filas</a:t>
            </a:r>
            <a:r>
              <a:rPr lang="en-US" sz="2200" b="1" dirty="0" smtClean="0">
                <a:latin typeface="Arial Narrow" pitchFamily="34" charset="0"/>
              </a:rPr>
              <a:t> de </a:t>
            </a:r>
            <a:r>
              <a:rPr lang="en-US" sz="2200" b="1" dirty="0" err="1" smtClean="0">
                <a:latin typeface="Arial Narrow" pitchFamily="34" charset="0"/>
              </a:rPr>
              <a:t>camiones</a:t>
            </a:r>
            <a:r>
              <a:rPr lang="en-US" sz="2200" b="1" dirty="0" smtClean="0">
                <a:latin typeface="Arial Narrow" pitchFamily="34" charset="0"/>
              </a:rPr>
              <a:t>.</a:t>
            </a:r>
          </a:p>
          <a:p>
            <a:pPr marL="0" lvl="1">
              <a:lnSpc>
                <a:spcPts val="2200"/>
              </a:lnSpc>
              <a:spcBef>
                <a:spcPct val="20000"/>
              </a:spcBef>
              <a:buFont typeface="Arial" charset="0"/>
              <a:buChar char="•"/>
            </a:pPr>
            <a:endParaRPr lang="en-US" sz="2200" b="1" dirty="0" smtClean="0">
              <a:latin typeface="Arial Narrow" pitchFamily="34" charset="0"/>
            </a:endParaRPr>
          </a:p>
          <a:p>
            <a:pPr marL="0" lvl="1">
              <a:lnSpc>
                <a:spcPts val="2200"/>
              </a:lnSpc>
              <a:spcBef>
                <a:spcPct val="20000"/>
              </a:spcBef>
              <a:buFont typeface="Arial" charset="0"/>
              <a:buChar char="•"/>
            </a:pPr>
            <a:endParaRPr lang="en-US" sz="2200" b="1" dirty="0" smtClean="0">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sp>
        <p:nvSpPr>
          <p:cNvPr id="10" name="Title 9" hidden="1"/>
          <p:cNvSpPr>
            <a:spLocks noGrp="1"/>
          </p:cNvSpPr>
          <p:nvPr>
            <p:ph type="title"/>
          </p:nvPr>
        </p:nvSpPr>
        <p:spPr>
          <a:xfrm>
            <a:off x="418719" y="-806712"/>
            <a:ext cx="8229600" cy="1143000"/>
          </a:xfrm>
        </p:spPr>
        <p:txBody>
          <a:bodyPr/>
          <a:lstStyle/>
          <a:p>
            <a:r>
              <a:rPr lang="en-US" dirty="0" smtClean="0"/>
              <a:t>Course goals</a:t>
            </a:r>
            <a:endParaRPr lang="en-US" dirty="0"/>
          </a:p>
        </p:txBody>
      </p:sp>
      <p:sp>
        <p:nvSpPr>
          <p:cNvPr id="15" name="Slide Number Placeholder 4"/>
          <p:cNvSpPr>
            <a:spLocks noGrp="1"/>
          </p:cNvSpPr>
          <p:nvPr>
            <p:ph type="sldNum" sz="quarter" idx="12"/>
          </p:nvPr>
        </p:nvSpPr>
        <p:spPr/>
        <p:txBody>
          <a:bodyPr/>
          <a:lstStyle/>
          <a:p>
            <a:pPr>
              <a:defRPr/>
            </a:pPr>
            <a:fld id="{991630E5-D2C6-4D54-9913-55C6C92AA029}" type="slidenum">
              <a:rPr lang="en-US" smtClean="0"/>
              <a:pPr>
                <a:defRPr/>
              </a:pPr>
              <a:t>3</a:t>
            </a:fld>
            <a:endParaRPr lang="en-US" dirty="0"/>
          </a:p>
        </p:txBody>
      </p:sp>
      <p:sp>
        <p:nvSpPr>
          <p:cNvPr id="19" name="Subtitle 8"/>
          <p:cNvSpPr txBox="1">
            <a:spLocks/>
          </p:cNvSpPr>
          <p:nvPr/>
        </p:nvSpPr>
        <p:spPr bwMode="auto">
          <a:xfrm>
            <a:off x="159639" y="5877348"/>
            <a:ext cx="8747760" cy="486629"/>
          </a:xfrm>
          <a:prstGeom prst="rect">
            <a:avLst/>
          </a:prstGeom>
          <a:noFill/>
          <a:ln w="9525">
            <a:noFill/>
            <a:miter lim="800000"/>
            <a:headEnd/>
            <a:tailEnd/>
          </a:ln>
        </p:spPr>
        <p:txBody>
          <a:bodyPr/>
          <a:lstStyle/>
          <a:p>
            <a:pPr algn="ctr">
              <a:lnSpc>
                <a:spcPts val="2200"/>
              </a:lnSpc>
              <a:spcBef>
                <a:spcPct val="20000"/>
              </a:spcBef>
            </a:pPr>
            <a:r>
              <a:rPr lang="es-US" sz="2100" b="1" dirty="0" smtClean="0">
                <a:solidFill>
                  <a:srgbClr val="C00000"/>
                </a:solidFill>
                <a:latin typeface="Calibri" pitchFamily="34" charset="0"/>
              </a:rPr>
              <a:t>El propósito principal de un PCTI es proteger a los trabajadores a pie</a:t>
            </a:r>
            <a:r>
              <a:rPr lang="en-US" sz="2100" b="1" dirty="0" smtClean="0">
                <a:solidFill>
                  <a:srgbClr val="C00000"/>
                </a:solidFill>
                <a:latin typeface="Calibri" pitchFamily="34" charset="0"/>
              </a:rPr>
              <a:t>.</a:t>
            </a:r>
          </a:p>
          <a:p>
            <a:pPr algn="ctr">
              <a:lnSpc>
                <a:spcPts val="2200"/>
              </a:lnSpc>
              <a:spcBef>
                <a:spcPct val="20000"/>
              </a:spcBef>
            </a:pPr>
            <a:endParaRPr lang="en-US" sz="2200" b="1" dirty="0" smtClean="0">
              <a:solidFill>
                <a:srgbClr val="C00000"/>
              </a:solidFill>
              <a:latin typeface="Calibri" pitchFamily="34" charset="0"/>
            </a:endParaRPr>
          </a:p>
          <a:p>
            <a:pPr algn="ctr">
              <a:lnSpc>
                <a:spcPts val="2200"/>
              </a:lnSpc>
              <a:spcBef>
                <a:spcPct val="20000"/>
              </a:spcBef>
            </a:pPr>
            <a:r>
              <a:rPr lang="en-US" sz="2200" b="1" dirty="0" smtClean="0">
                <a:solidFill>
                  <a:srgbClr val="C00000"/>
                </a:solidFill>
                <a:latin typeface="Calibri" pitchFamily="34" charset="0"/>
              </a:rPr>
              <a:t> </a:t>
            </a:r>
          </a:p>
        </p:txBody>
      </p:sp>
      <p:pic>
        <p:nvPicPr>
          <p:cNvPr id="17" name="Picture 16" descr="Spotter.png" title="Picture of truck operato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715000" y="2057400"/>
            <a:ext cx="2667000" cy="2160692"/>
          </a:xfrm>
          <a:prstGeom prst="rect">
            <a:avLst/>
          </a:prstGeom>
          <a:ln>
            <a:solidFill>
              <a:schemeClr val="tx1"/>
            </a:solidFill>
          </a:ln>
          <a:effectLst>
            <a:outerShdw blurRad="50800" dist="76200" dir="2700000" algn="tl" rotWithShape="0">
              <a:prstClr val="black">
                <a:alpha val="40000"/>
              </a:prstClr>
            </a:outerShdw>
          </a:effectLst>
        </p:spPr>
      </p:pic>
      <p:pic>
        <p:nvPicPr>
          <p:cNvPr id="21" name="Picture 2" descr="2007_0929INITCP20070065"/>
          <p:cNvPicPr>
            <a:picLocks noChangeAspect="1" noChangeArrowheads="1"/>
          </p:cNvPicPr>
          <p:nvPr/>
        </p:nvPicPr>
        <p:blipFill>
          <a:blip r:embed="rId8" cstate="email">
            <a:lum contrast="20000"/>
            <a:extLst>
              <a:ext uri="{28A0092B-C50C-407E-A947-70E740481C1C}">
                <a14:useLocalDpi xmlns:a14="http://schemas.microsoft.com/office/drawing/2010/main"/>
              </a:ext>
            </a:extLst>
          </a:blip>
          <a:srcRect/>
          <a:stretch>
            <a:fillRect/>
          </a:stretch>
        </p:blipFill>
        <p:spPr bwMode="auto">
          <a:xfrm>
            <a:off x="5257800" y="3480516"/>
            <a:ext cx="3124200" cy="2288145"/>
          </a:xfrm>
          <a:prstGeom prst="rect">
            <a:avLst/>
          </a:prstGeom>
          <a:ln w="12700">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2" grpId="0"/>
      <p:bldP spid="14"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6"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7"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8"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9" name="Picture 8" descr="LOGO-ARTBA.png" title="Picture of ARTBA Protecting Workers on Foot preventing runovers and backovers in roadway construction Title"/>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10" name="Picture 9" descr="Logo_WZ_Safety.png" title="Picture of ARTBA Protecting Workers on Foot preventing runovers and backovers in roadway construction Tit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1" name="Subtitle 8"/>
          <p:cNvSpPr txBox="1">
            <a:spLocks/>
          </p:cNvSpPr>
          <p:nvPr/>
        </p:nvSpPr>
        <p:spPr bwMode="auto">
          <a:xfrm>
            <a:off x="388938" y="1447800"/>
            <a:ext cx="7478712" cy="533400"/>
          </a:xfrm>
          <a:prstGeom prst="rect">
            <a:avLst/>
          </a:prstGeom>
          <a:noFill/>
          <a:ln w="9525">
            <a:noFill/>
            <a:miter lim="800000"/>
            <a:headEnd/>
            <a:tailEnd/>
          </a:ln>
        </p:spPr>
        <p:txBody>
          <a:bodyPr/>
          <a:lstStyle/>
          <a:p>
            <a:pPr marL="342900" indent="-342900">
              <a:spcBef>
                <a:spcPct val="20000"/>
              </a:spcBef>
            </a:pPr>
            <a:r>
              <a:rPr lang="en-US" sz="2800" b="1" dirty="0" smtClean="0">
                <a:solidFill>
                  <a:schemeClr val="bg2">
                    <a:lumMod val="10000"/>
                  </a:schemeClr>
                </a:solidFill>
                <a:latin typeface="Calibri" pitchFamily="34" charset="0"/>
              </a:rPr>
              <a:t>¿</a:t>
            </a:r>
            <a:r>
              <a:rPr lang="en-US" sz="2800" b="1" dirty="0" err="1" smtClean="0">
                <a:solidFill>
                  <a:schemeClr val="bg2">
                    <a:lumMod val="10000"/>
                  </a:schemeClr>
                </a:solidFill>
                <a:latin typeface="Calibri" pitchFamily="34" charset="0"/>
              </a:rPr>
              <a:t>Puede</a:t>
            </a:r>
            <a:r>
              <a:rPr lang="en-US" sz="2800" b="1" dirty="0" smtClean="0">
                <a:solidFill>
                  <a:schemeClr val="bg2">
                    <a:lumMod val="10000"/>
                  </a:schemeClr>
                </a:solidFill>
                <a:latin typeface="Calibri" pitchFamily="34" charset="0"/>
              </a:rPr>
              <a:t> </a:t>
            </a:r>
            <a:r>
              <a:rPr lang="en-US" sz="2800" b="1" dirty="0" err="1" smtClean="0">
                <a:solidFill>
                  <a:schemeClr val="bg2">
                    <a:lumMod val="10000"/>
                  </a:schemeClr>
                </a:solidFill>
                <a:latin typeface="Calibri" pitchFamily="34" charset="0"/>
              </a:rPr>
              <a:t>Ayudar</a:t>
            </a:r>
            <a:r>
              <a:rPr lang="en-US" sz="2800" b="1" dirty="0" smtClean="0">
                <a:solidFill>
                  <a:schemeClr val="bg2">
                    <a:lumMod val="10000"/>
                  </a:schemeClr>
                </a:solidFill>
                <a:latin typeface="Calibri" pitchFamily="34" charset="0"/>
              </a:rPr>
              <a:t> la </a:t>
            </a:r>
            <a:r>
              <a:rPr lang="en-US" sz="2800" b="1" dirty="0" err="1" smtClean="0">
                <a:solidFill>
                  <a:schemeClr val="bg2">
                    <a:lumMod val="10000"/>
                  </a:schemeClr>
                </a:solidFill>
                <a:latin typeface="Calibri" pitchFamily="34" charset="0"/>
              </a:rPr>
              <a:t>Tecnología</a:t>
            </a:r>
            <a:r>
              <a:rPr lang="en-US" sz="2800" b="1" dirty="0" smtClean="0">
                <a:solidFill>
                  <a:schemeClr val="bg2">
                    <a:lumMod val="10000"/>
                  </a:schemeClr>
                </a:solidFill>
                <a:latin typeface="Calibri" pitchFamily="34" charset="0"/>
              </a:rPr>
              <a:t>?</a:t>
            </a:r>
            <a:endParaRPr lang="en-US" sz="2800" b="1" u="sng" dirty="0">
              <a:solidFill>
                <a:schemeClr val="bg2">
                  <a:lumMod val="10000"/>
                </a:schemeClr>
              </a:solidFill>
              <a:latin typeface="Calibri" pitchFamily="34" charset="0"/>
            </a:endParaRPr>
          </a:p>
        </p:txBody>
      </p:sp>
      <p:sp>
        <p:nvSpPr>
          <p:cNvPr id="2" name="Title 1" hidden="1"/>
          <p:cNvSpPr>
            <a:spLocks noGrp="1"/>
          </p:cNvSpPr>
          <p:nvPr>
            <p:ph type="title"/>
          </p:nvPr>
        </p:nvSpPr>
        <p:spPr>
          <a:xfrm>
            <a:off x="112604" y="-1295400"/>
            <a:ext cx="8229600" cy="1143000"/>
          </a:xfrm>
        </p:spPr>
        <p:txBody>
          <a:bodyPr/>
          <a:lstStyle/>
          <a:p>
            <a:r>
              <a:rPr lang="en-US" dirty="0" smtClean="0"/>
              <a:t>Can technology help</a:t>
            </a:r>
            <a:endParaRPr lang="en-US" dirty="0"/>
          </a:p>
        </p:txBody>
      </p:sp>
      <p:sp>
        <p:nvSpPr>
          <p:cNvPr id="29" name="Slide Number Placeholder 4"/>
          <p:cNvSpPr>
            <a:spLocks noGrp="1"/>
          </p:cNvSpPr>
          <p:nvPr>
            <p:ph type="sldNum" sz="quarter" idx="12"/>
          </p:nvPr>
        </p:nvSpPr>
        <p:spPr/>
        <p:txBody>
          <a:bodyPr/>
          <a:lstStyle/>
          <a:p>
            <a:pPr>
              <a:defRPr/>
            </a:pPr>
            <a:fld id="{991630E5-D2C6-4D54-9913-55C6C92AA029}" type="slidenum">
              <a:rPr lang="en-US" smtClean="0"/>
              <a:pPr>
                <a:defRPr/>
              </a:pPr>
              <a:t>30</a:t>
            </a:fld>
            <a:endParaRPr lang="en-US" dirty="0"/>
          </a:p>
        </p:txBody>
      </p:sp>
      <p:sp>
        <p:nvSpPr>
          <p:cNvPr id="30" name="Subtitle 8"/>
          <p:cNvSpPr txBox="1">
            <a:spLocks/>
          </p:cNvSpPr>
          <p:nvPr/>
        </p:nvSpPr>
        <p:spPr bwMode="auto">
          <a:xfrm>
            <a:off x="517525" y="1981200"/>
            <a:ext cx="8061325" cy="506413"/>
          </a:xfrm>
          <a:prstGeom prst="rect">
            <a:avLst/>
          </a:prstGeom>
          <a:noFill/>
          <a:ln w="9525">
            <a:noFill/>
            <a:miter lim="800000"/>
            <a:headEnd/>
            <a:tailEnd/>
          </a:ln>
        </p:spPr>
        <p:txBody>
          <a:bodyPr/>
          <a:lstStyle/>
          <a:p>
            <a:pPr>
              <a:lnSpc>
                <a:spcPts val="2200"/>
              </a:lnSpc>
              <a:spcBef>
                <a:spcPct val="20000"/>
              </a:spcBef>
              <a:buFont typeface="Arial" charset="0"/>
              <a:buChar char="•"/>
            </a:pPr>
            <a:r>
              <a:rPr lang="en-US" sz="2200" b="1" dirty="0">
                <a:solidFill>
                  <a:schemeClr val="tx1">
                    <a:lumMod val="75000"/>
                    <a:lumOff val="25000"/>
                  </a:schemeClr>
                </a:solidFill>
                <a:latin typeface="Arial Narrow" pitchFamily="34" charset="0"/>
              </a:rPr>
              <a:t> </a:t>
            </a:r>
            <a:r>
              <a:rPr lang="en-US" sz="2200" b="1" dirty="0" smtClean="0">
                <a:solidFill>
                  <a:schemeClr val="tx1">
                    <a:lumMod val="75000"/>
                    <a:lumOff val="25000"/>
                  </a:schemeClr>
                </a:solidFill>
                <a:latin typeface="Arial Narrow" pitchFamily="34" charset="0"/>
              </a:rPr>
              <a:t>Se ha </a:t>
            </a:r>
            <a:r>
              <a:rPr lang="en-US" sz="2200" b="1" dirty="0" err="1" smtClean="0">
                <a:solidFill>
                  <a:schemeClr val="tx1">
                    <a:lumMod val="75000"/>
                    <a:lumOff val="25000"/>
                  </a:schemeClr>
                </a:solidFill>
                <a:latin typeface="Arial Narrow" pitchFamily="34" charset="0"/>
              </a:rPr>
              <a:t>desarrollado</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una</a:t>
            </a:r>
            <a:r>
              <a:rPr lang="en-US" sz="2200" b="1" dirty="0" smtClean="0">
                <a:solidFill>
                  <a:schemeClr val="tx1">
                    <a:lumMod val="75000"/>
                    <a:lumOff val="25000"/>
                  </a:schemeClr>
                </a:solidFill>
                <a:latin typeface="Arial Narrow" pitchFamily="34" charset="0"/>
              </a:rPr>
              <a:t> </a:t>
            </a:r>
            <a:r>
              <a:rPr lang="en-US" sz="2200" b="1" dirty="0" err="1" smtClean="0">
                <a:solidFill>
                  <a:schemeClr val="tx1">
                    <a:lumMod val="75000"/>
                    <a:lumOff val="25000"/>
                  </a:schemeClr>
                </a:solidFill>
                <a:latin typeface="Arial Narrow" pitchFamily="34" charset="0"/>
              </a:rPr>
              <a:t>variedad</a:t>
            </a:r>
            <a:r>
              <a:rPr lang="en-US" sz="2200" b="1" dirty="0" smtClean="0">
                <a:solidFill>
                  <a:schemeClr val="tx1">
                    <a:lumMod val="75000"/>
                    <a:lumOff val="25000"/>
                  </a:schemeClr>
                </a:solidFill>
                <a:latin typeface="Arial Narrow" pitchFamily="34" charset="0"/>
              </a:rPr>
              <a:t> de </a:t>
            </a:r>
            <a:r>
              <a:rPr lang="en-US" sz="2200" b="1" dirty="0" err="1" smtClean="0">
                <a:solidFill>
                  <a:schemeClr val="tx1">
                    <a:lumMod val="75000"/>
                    <a:lumOff val="25000"/>
                  </a:schemeClr>
                </a:solidFill>
                <a:latin typeface="Arial Narrow" pitchFamily="34" charset="0"/>
              </a:rPr>
              <a:t>tecnologías</a:t>
            </a:r>
            <a:r>
              <a:rPr lang="en-US" sz="2200" b="1" dirty="0" smtClean="0">
                <a:solidFill>
                  <a:schemeClr val="tx1">
                    <a:lumMod val="75000"/>
                    <a:lumOff val="25000"/>
                  </a:schemeClr>
                </a:solidFill>
                <a:latin typeface="Arial Narrow" pitchFamily="34" charset="0"/>
              </a:rPr>
              <a:t> </a:t>
            </a:r>
            <a:r>
              <a:rPr lang="en-US" sz="2200" b="1" dirty="0" smtClean="0">
                <a:latin typeface="Arial Narrow" pitchFamily="34" charset="0"/>
              </a:rPr>
              <a:t>— </a:t>
            </a:r>
            <a:r>
              <a:rPr lang="en-US" sz="2200" b="1" dirty="0" err="1" smtClean="0">
                <a:latin typeface="Arial Narrow" pitchFamily="34" charset="0"/>
              </a:rPr>
              <a:t>antiguas</a:t>
            </a:r>
            <a:r>
              <a:rPr lang="en-US" sz="2200" b="1" dirty="0" smtClean="0">
                <a:latin typeface="Arial Narrow" pitchFamily="34" charset="0"/>
              </a:rPr>
              <a:t> y </a:t>
            </a:r>
            <a:r>
              <a:rPr lang="en-US" sz="2200" b="1" dirty="0" err="1" smtClean="0">
                <a:latin typeface="Arial Narrow" pitchFamily="34" charset="0"/>
              </a:rPr>
              <a:t>nuevas</a:t>
            </a:r>
            <a:r>
              <a:rPr lang="en-US" sz="2200" b="1" dirty="0" smtClean="0">
                <a:latin typeface="Arial Narrow" pitchFamily="34" charset="0"/>
              </a:rPr>
              <a:t> — para </a:t>
            </a:r>
            <a:r>
              <a:rPr lang="en-US" sz="2200" b="1" dirty="0" err="1" smtClean="0">
                <a:latin typeface="Arial Narrow" pitchFamily="34" charset="0"/>
              </a:rPr>
              <a:t>advertir</a:t>
            </a:r>
            <a:r>
              <a:rPr lang="en-US" sz="2200" b="1" dirty="0" smtClean="0">
                <a:latin typeface="Arial Narrow" pitchFamily="34" charset="0"/>
              </a:rPr>
              <a:t> a los </a:t>
            </a:r>
            <a:r>
              <a:rPr lang="en-US" sz="2200" b="1" dirty="0" err="1" smtClean="0">
                <a:latin typeface="Arial Narrow" pitchFamily="34" charset="0"/>
              </a:rPr>
              <a:t>conductores</a:t>
            </a:r>
            <a:r>
              <a:rPr lang="en-US" sz="2200" b="1" dirty="0" smtClean="0">
                <a:latin typeface="Arial Narrow" pitchFamily="34" charset="0"/>
              </a:rPr>
              <a:t> y </a:t>
            </a:r>
            <a:r>
              <a:rPr lang="en-US" sz="2200" b="1" dirty="0" err="1" smtClean="0">
                <a:latin typeface="Arial Narrow" pitchFamily="34" charset="0"/>
              </a:rPr>
              <a:t>operadores</a:t>
            </a:r>
            <a:r>
              <a:rPr lang="en-US" sz="2200" b="1" dirty="0" smtClean="0">
                <a:latin typeface="Arial Narrow" pitchFamily="34" charset="0"/>
              </a:rPr>
              <a:t> </a:t>
            </a:r>
            <a:r>
              <a:rPr lang="en-US" sz="2200" b="1" dirty="0" err="1" smtClean="0">
                <a:latin typeface="Arial Narrow" pitchFamily="34" charset="0"/>
              </a:rPr>
              <a:t>cuando</a:t>
            </a:r>
            <a:r>
              <a:rPr lang="en-US" sz="2200" b="1" dirty="0" smtClean="0">
                <a:latin typeface="Arial Narrow" pitchFamily="34" charset="0"/>
              </a:rPr>
              <a:t> los </a:t>
            </a:r>
            <a:r>
              <a:rPr lang="en-US" sz="2200" b="1" dirty="0" err="1" smtClean="0">
                <a:latin typeface="Arial Narrow" pitchFamily="34" charset="0"/>
              </a:rPr>
              <a:t>trabajadores</a:t>
            </a:r>
            <a:r>
              <a:rPr lang="en-US" sz="2200" b="1" dirty="0" smtClean="0">
                <a:latin typeface="Arial Narrow" pitchFamily="34" charset="0"/>
              </a:rPr>
              <a:t> a pie </a:t>
            </a:r>
            <a:r>
              <a:rPr lang="en-US" sz="2200" b="1" dirty="0" err="1" smtClean="0">
                <a:latin typeface="Arial Narrow" pitchFamily="34" charset="0"/>
              </a:rPr>
              <a:t>están</a:t>
            </a:r>
            <a:r>
              <a:rPr lang="en-US" sz="2200" b="1" dirty="0" smtClean="0">
                <a:latin typeface="Arial Narrow" pitchFamily="34" charset="0"/>
              </a:rPr>
              <a:t> </a:t>
            </a:r>
            <a:r>
              <a:rPr lang="en-US" sz="2200" b="1" dirty="0" err="1" smtClean="0">
                <a:latin typeface="Arial Narrow" pitchFamily="34" charset="0"/>
              </a:rPr>
              <a:t>cerca</a:t>
            </a:r>
            <a:r>
              <a:rPr lang="en-US" sz="2200" b="1" dirty="0" smtClean="0">
                <a:latin typeface="Arial Narrow" pitchFamily="34" charset="0"/>
              </a:rPr>
              <a:t>.</a:t>
            </a:r>
          </a:p>
          <a:p>
            <a:pPr>
              <a:lnSpc>
                <a:spcPts val="2200"/>
              </a:lnSpc>
              <a:spcBef>
                <a:spcPct val="20000"/>
              </a:spcBef>
              <a:buFont typeface="Arial" charset="0"/>
              <a:buChar char="•"/>
            </a:pPr>
            <a:endParaRPr lang="en-US" sz="2200" b="1" dirty="0">
              <a:latin typeface="Arial Narrow" pitchFamily="34" charset="0"/>
            </a:endParaRPr>
          </a:p>
        </p:txBody>
      </p:sp>
      <p:sp>
        <p:nvSpPr>
          <p:cNvPr id="32" name="5-Point Star 31"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ubtitle 8"/>
          <p:cNvSpPr txBox="1">
            <a:spLocks/>
          </p:cNvSpPr>
          <p:nvPr/>
        </p:nvSpPr>
        <p:spPr bwMode="auto">
          <a:xfrm>
            <a:off x="636352" y="3505200"/>
            <a:ext cx="8138770" cy="560387"/>
          </a:xfrm>
          <a:prstGeom prst="rect">
            <a:avLst/>
          </a:prstGeom>
          <a:noFill/>
          <a:ln w="9525">
            <a:noFill/>
            <a:miter lim="800000"/>
            <a:headEnd/>
            <a:tailEnd/>
          </a:ln>
        </p:spPr>
        <p:txBody>
          <a:bodyPr/>
          <a:lstStyle/>
          <a:p>
            <a:pPr marL="0" lvl="1">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spc="-30" dirty="0" err="1" smtClean="0">
                <a:latin typeface="Arial Narrow" pitchFamily="34" charset="0"/>
              </a:rPr>
              <a:t>Cámaras</a:t>
            </a:r>
            <a:endParaRPr lang="en-US" sz="2000" b="1" spc="-30"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34" name="Subtitle 8"/>
          <p:cNvSpPr txBox="1">
            <a:spLocks/>
          </p:cNvSpPr>
          <p:nvPr/>
        </p:nvSpPr>
        <p:spPr bwMode="auto">
          <a:xfrm>
            <a:off x="609625" y="3907091"/>
            <a:ext cx="8138770" cy="560387"/>
          </a:xfrm>
          <a:prstGeom prst="rect">
            <a:avLst/>
          </a:prstGeom>
          <a:noFill/>
          <a:ln w="9525">
            <a:noFill/>
            <a:miter lim="800000"/>
            <a:headEnd/>
            <a:tailEnd/>
          </a:ln>
        </p:spPr>
        <p:txBody>
          <a:bodyPr/>
          <a:lstStyle/>
          <a:p>
            <a:pPr marL="0" lvl="1">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Radar</a:t>
            </a:r>
          </a:p>
          <a:p>
            <a:pPr marL="0" lvl="1">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35" name="Subtitle 8"/>
          <p:cNvSpPr txBox="1">
            <a:spLocks/>
          </p:cNvSpPr>
          <p:nvPr/>
        </p:nvSpPr>
        <p:spPr bwMode="auto">
          <a:xfrm>
            <a:off x="624118" y="4315200"/>
            <a:ext cx="8138770" cy="560387"/>
          </a:xfrm>
          <a:prstGeom prst="rect">
            <a:avLst/>
          </a:prstGeom>
          <a:noFill/>
          <a:ln w="9525">
            <a:noFill/>
            <a:miter lim="800000"/>
            <a:headEnd/>
            <a:tailEnd/>
          </a:ln>
        </p:spPr>
        <p:txBody>
          <a:bodyPr/>
          <a:lstStyle/>
          <a:p>
            <a:pPr marL="0" lvl="1">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Sonar</a:t>
            </a:r>
          </a:p>
          <a:p>
            <a:pPr marL="0" lvl="1">
              <a:lnSpc>
                <a:spcPts val="2200"/>
              </a:lnSpc>
              <a:buSzPct val="50000"/>
              <a:buFont typeface="Wingdings" pitchFamily="2" charset="2"/>
              <a:buChar char="ü"/>
            </a:pP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pic>
        <p:nvPicPr>
          <p:cNvPr id="49" name="Picture 48" descr="rigid-dump-truck-41157-2662591.png" title="Picture of dump truck"/>
          <p:cNvPicPr>
            <a:picLocks noChangeAspect="1"/>
          </p:cNvPicPr>
          <p:nvPr/>
        </p:nvPicPr>
        <p:blipFill>
          <a:blip r:embed="rId4" cstate="email">
            <a:clrChange>
              <a:clrFrom>
                <a:srgbClr val="F5EFE3"/>
              </a:clrFrom>
              <a:clrTo>
                <a:srgbClr val="F5EFE3">
                  <a:alpha val="0"/>
                </a:srgbClr>
              </a:clrTo>
            </a:clrChange>
            <a:extLst>
              <a:ext uri="{28A0092B-C50C-407E-A947-70E740481C1C}">
                <a14:useLocalDpi xmlns:a14="http://schemas.microsoft.com/office/drawing/2010/main"/>
              </a:ext>
            </a:extLst>
          </a:blip>
          <a:stretch>
            <a:fillRect/>
          </a:stretch>
        </p:blipFill>
        <p:spPr>
          <a:xfrm>
            <a:off x="2362200" y="2590800"/>
            <a:ext cx="5514975" cy="3448801"/>
          </a:xfrm>
          <a:prstGeom prst="rect">
            <a:avLst/>
          </a:prstGeom>
        </p:spPr>
      </p:pic>
      <p:sp>
        <p:nvSpPr>
          <p:cNvPr id="50" name="Subtitle 8"/>
          <p:cNvSpPr txBox="1">
            <a:spLocks/>
          </p:cNvSpPr>
          <p:nvPr/>
        </p:nvSpPr>
        <p:spPr bwMode="auto">
          <a:xfrm>
            <a:off x="668109" y="3124200"/>
            <a:ext cx="8138770" cy="560387"/>
          </a:xfrm>
          <a:prstGeom prst="rect">
            <a:avLst/>
          </a:prstGeom>
          <a:noFill/>
          <a:ln w="9525">
            <a:noFill/>
            <a:miter lim="800000"/>
            <a:headEnd/>
            <a:tailEnd/>
          </a:ln>
        </p:spPr>
        <p:txBody>
          <a:bodyPr/>
          <a:lstStyle/>
          <a:p>
            <a:pPr marL="0" lvl="1">
              <a:lnSpc>
                <a:spcPts val="20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Alarmas</a:t>
            </a: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pic>
        <p:nvPicPr>
          <p:cNvPr id="51" name="Picture 50" descr="K5000.png" title="Picture of camera system"/>
          <p:cNvPicPr>
            <a:picLocks noChangeAspect="1"/>
          </p:cNvPicPr>
          <p:nvPr/>
        </p:nvPicPr>
        <p:blipFill>
          <a:blip r:embed="rId5"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3810000" y="2590800"/>
            <a:ext cx="5052805" cy="3718865"/>
          </a:xfrm>
          <a:prstGeom prst="rect">
            <a:avLst/>
          </a:prstGeom>
        </p:spPr>
      </p:pic>
      <p:pic>
        <p:nvPicPr>
          <p:cNvPr id="52" name="Picture 51" descr="radar295665779_735.png" title="Picture of radar system"/>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90800" y="2819400"/>
            <a:ext cx="5971529" cy="3459063"/>
          </a:xfrm>
          <a:prstGeom prst="rect">
            <a:avLst/>
          </a:prstGeom>
          <a:ln>
            <a:solidFill>
              <a:schemeClr val="tx1"/>
            </a:solidFill>
          </a:ln>
          <a:effectLst>
            <a:outerShdw blurRad="50800" dist="76200" dir="2700000" algn="tl" rotWithShape="0">
              <a:prstClr val="black">
                <a:alpha val="40000"/>
              </a:prstClr>
            </a:outerShdw>
          </a:effectLst>
        </p:spPr>
      </p:pic>
      <p:pic>
        <p:nvPicPr>
          <p:cNvPr id="53" name="Picture 52" descr="sonar-back-up.png" title="Picture of sonar system"/>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76600" y="2590800"/>
            <a:ext cx="4619625" cy="4067175"/>
          </a:xfrm>
          <a:prstGeom prst="rect">
            <a:avLst/>
          </a:prstGeom>
        </p:spPr>
      </p:pic>
      <p:grpSp>
        <p:nvGrpSpPr>
          <p:cNvPr id="54" name="Group 53" title="Picture of tag system"/>
          <p:cNvGrpSpPr/>
          <p:nvPr/>
        </p:nvGrpSpPr>
        <p:grpSpPr>
          <a:xfrm>
            <a:off x="2362200" y="2514600"/>
            <a:ext cx="6534262" cy="3848100"/>
            <a:chOff x="2362200" y="2514600"/>
            <a:chExt cx="6534262" cy="3848100"/>
          </a:xfrm>
        </p:grpSpPr>
        <p:pic>
          <p:nvPicPr>
            <p:cNvPr id="55" name="Picture 54" descr="Tag-MEDIO-P200.png" title="Picture of tag system"/>
            <p:cNvPicPr>
              <a:picLocks noChangeAspect="1"/>
            </p:cNvPicPr>
            <p:nvPr/>
          </p:nvPicPr>
          <p:blipFill>
            <a:blip r:embed="rId8" cstate="email">
              <a:clrChange>
                <a:clrFrom>
                  <a:srgbClr val="B04CFC"/>
                </a:clrFrom>
                <a:clrTo>
                  <a:srgbClr val="B04CFC">
                    <a:alpha val="0"/>
                  </a:srgbClr>
                </a:clrTo>
              </a:clrChange>
              <a:extLst>
                <a:ext uri="{28A0092B-C50C-407E-A947-70E740481C1C}">
                  <a14:useLocalDpi xmlns:a14="http://schemas.microsoft.com/office/drawing/2010/main"/>
                </a:ext>
              </a:extLst>
            </a:blip>
            <a:stretch>
              <a:fillRect/>
            </a:stretch>
          </p:blipFill>
          <p:spPr>
            <a:xfrm>
              <a:off x="4953000" y="2514600"/>
              <a:ext cx="3943462" cy="3345370"/>
            </a:xfrm>
            <a:prstGeom prst="rect">
              <a:avLst/>
            </a:prstGeom>
          </p:spPr>
        </p:pic>
        <p:pic>
          <p:nvPicPr>
            <p:cNvPr id="56" name="Picture 55" descr="tag-im120808003_2.png" title="Picture of tag system"/>
            <p:cNvPicPr>
              <a:picLocks noChangeAspect="1"/>
            </p:cNvPicPr>
            <p:nvPr/>
          </p:nvPicPr>
          <p:blipFill>
            <a:blip r:embed="rId9" cstate="email">
              <a:clrChange>
                <a:clrFrom>
                  <a:srgbClr val="B04CFC"/>
                </a:clrFrom>
                <a:clrTo>
                  <a:srgbClr val="B04CFC">
                    <a:alpha val="0"/>
                  </a:srgbClr>
                </a:clrTo>
              </a:clrChange>
              <a:extLst>
                <a:ext uri="{28A0092B-C50C-407E-A947-70E740481C1C}">
                  <a14:useLocalDpi xmlns:a14="http://schemas.microsoft.com/office/drawing/2010/main"/>
                </a:ext>
              </a:extLst>
            </a:blip>
            <a:stretch>
              <a:fillRect/>
            </a:stretch>
          </p:blipFill>
          <p:spPr>
            <a:xfrm>
              <a:off x="2362200" y="4419600"/>
              <a:ext cx="2857500" cy="1943100"/>
            </a:xfrm>
            <a:prstGeom prst="rect">
              <a:avLst/>
            </a:prstGeom>
          </p:spPr>
        </p:pic>
      </p:grpSp>
      <p:pic>
        <p:nvPicPr>
          <p:cNvPr id="58" name="Picture 57" descr="Animation-BEEP.gif" title="Picture of warning sign that say beep"/>
          <p:cNvPicPr>
            <a:picLocks noChangeAspect="1"/>
          </p:cNvPicPr>
          <p:nvPr/>
        </p:nvPicPr>
        <p:blipFill>
          <a:blip r:embed="rId10" cstate="print"/>
          <a:stretch>
            <a:fillRect/>
          </a:stretch>
        </p:blipFill>
        <p:spPr>
          <a:xfrm>
            <a:off x="5105400" y="3124200"/>
            <a:ext cx="3895725" cy="2721362"/>
          </a:xfrm>
          <a:prstGeom prst="rect">
            <a:avLst/>
          </a:prstGeom>
        </p:spPr>
      </p:pic>
      <p:sp>
        <p:nvSpPr>
          <p:cNvPr id="59" name="Subtitle 8"/>
          <p:cNvSpPr txBox="1">
            <a:spLocks/>
          </p:cNvSpPr>
          <p:nvPr/>
        </p:nvSpPr>
        <p:spPr bwMode="auto">
          <a:xfrm>
            <a:off x="636352" y="4786110"/>
            <a:ext cx="8138770" cy="560387"/>
          </a:xfrm>
          <a:prstGeom prst="rect">
            <a:avLst/>
          </a:prstGeom>
          <a:noFill/>
          <a:ln w="9525">
            <a:noFill/>
            <a:miter lim="800000"/>
            <a:headEnd/>
            <a:tailEnd/>
          </a:ln>
        </p:spPr>
        <p:txBody>
          <a:bodyPr/>
          <a:lstStyle/>
          <a:p>
            <a:pPr marL="0" lvl="1">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Sistema de </a:t>
            </a:r>
            <a:r>
              <a:rPr lang="en-US" sz="2000" b="1" dirty="0" err="1" smtClean="0">
                <a:latin typeface="Arial Narrow" pitchFamily="34" charset="0"/>
              </a:rPr>
              <a:t>tarjetas</a:t>
            </a: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60" name="Subtitle 8"/>
          <p:cNvSpPr txBox="1">
            <a:spLocks/>
          </p:cNvSpPr>
          <p:nvPr/>
        </p:nvSpPr>
        <p:spPr bwMode="auto">
          <a:xfrm>
            <a:off x="668109" y="5285175"/>
            <a:ext cx="8138770" cy="560387"/>
          </a:xfrm>
          <a:prstGeom prst="rect">
            <a:avLst/>
          </a:prstGeom>
          <a:noFill/>
          <a:ln w="9525">
            <a:noFill/>
            <a:miter lim="800000"/>
            <a:headEnd/>
            <a:tailEnd/>
          </a:ln>
        </p:spPr>
        <p:txBody>
          <a:bodyPr/>
          <a:lstStyle/>
          <a:p>
            <a:pPr marL="0" lvl="1">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GPS</a:t>
            </a:r>
          </a:p>
          <a:p>
            <a:pPr marL="0" lvl="1">
              <a:lnSpc>
                <a:spcPts val="2200"/>
              </a:lnSpc>
              <a:buSzPct val="50000"/>
              <a:buFont typeface="Wingdings" pitchFamily="2" charset="2"/>
              <a:buChar char="ü"/>
            </a:pP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pic>
        <p:nvPicPr>
          <p:cNvPr id="61" name="Picture 60" descr="GPS-TGTB0816.png" title="Picture of GPS"/>
          <p:cNvPicPr>
            <a:picLocks noChangeAspect="1"/>
          </p:cNvPicPr>
          <p:nvPr/>
        </p:nvPicPr>
        <p:blipFill>
          <a:blip r:embed="rId11" cstate="email">
            <a:clrChange>
              <a:clrFrom>
                <a:srgbClr val="EEEBDA"/>
              </a:clrFrom>
              <a:clrTo>
                <a:srgbClr val="EEEBDA">
                  <a:alpha val="0"/>
                </a:srgbClr>
              </a:clrTo>
            </a:clrChange>
            <a:extLst>
              <a:ext uri="{28A0092B-C50C-407E-A947-70E740481C1C}">
                <a14:useLocalDpi xmlns:a14="http://schemas.microsoft.com/office/drawing/2010/main"/>
              </a:ext>
            </a:extLst>
          </a:blip>
          <a:stretch>
            <a:fillRect/>
          </a:stretch>
        </p:blipFill>
        <p:spPr>
          <a:xfrm>
            <a:off x="3657600" y="2672952"/>
            <a:ext cx="4447602" cy="35919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2" presetClass="entr" presetSubtype="8"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additive="base">
                                        <p:cTn id="23" dur="2000" fill="hold"/>
                                        <p:tgtEl>
                                          <p:spTgt spid="49"/>
                                        </p:tgtEl>
                                        <p:attrNameLst>
                                          <p:attrName>ppt_x</p:attrName>
                                        </p:attrNameLst>
                                      </p:cBhvr>
                                      <p:tavLst>
                                        <p:tav tm="0">
                                          <p:val>
                                            <p:strVal val="0-#ppt_w/2"/>
                                          </p:val>
                                        </p:tav>
                                        <p:tav tm="100000">
                                          <p:val>
                                            <p:strVal val="#ppt_x"/>
                                          </p:val>
                                        </p:tav>
                                      </p:tavLst>
                                    </p:anim>
                                    <p:anim calcmode="lin" valueType="num">
                                      <p:cBhvr additive="base">
                                        <p:cTn id="24" dur="2000" fill="hold"/>
                                        <p:tgtEl>
                                          <p:spTgt spid="4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additive="base">
                                        <p:cTn id="27" dur="2000" fill="hold"/>
                                        <p:tgtEl>
                                          <p:spTgt spid="58"/>
                                        </p:tgtEl>
                                        <p:attrNameLst>
                                          <p:attrName>ppt_x</p:attrName>
                                        </p:attrNameLst>
                                      </p:cBhvr>
                                      <p:tavLst>
                                        <p:tav tm="0">
                                          <p:val>
                                            <p:strVal val="0-#ppt_w/2"/>
                                          </p:val>
                                        </p:tav>
                                        <p:tav tm="100000">
                                          <p:val>
                                            <p:strVal val="#ppt_x"/>
                                          </p:val>
                                        </p:tav>
                                      </p:tavLst>
                                    </p:anim>
                                    <p:anim calcmode="lin" valueType="num">
                                      <p:cBhvr additive="base">
                                        <p:cTn id="28" dur="20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31" presetClass="entr" presetSubtype="0" fill="hold" nodeType="withEffect">
                                  <p:stCondLst>
                                    <p:cond delay="0"/>
                                  </p:stCondLst>
                                  <p:iterate type="lt">
                                    <p:tmPct val="5000"/>
                                  </p:iterate>
                                  <p:childTnLst>
                                    <p:set>
                                      <p:cBhvr>
                                        <p:cTn id="34" dur="1" fill="hold">
                                          <p:stCondLst>
                                            <p:cond delay="0"/>
                                          </p:stCondLst>
                                        </p:cTn>
                                        <p:tgtEl>
                                          <p:spTgt spid="51"/>
                                        </p:tgtEl>
                                        <p:attrNameLst>
                                          <p:attrName>style.visibility</p:attrName>
                                        </p:attrNameLst>
                                      </p:cBhvr>
                                      <p:to>
                                        <p:strVal val="visible"/>
                                      </p:to>
                                    </p:set>
                                    <p:anim calcmode="lin" valueType="num">
                                      <p:cBhvr>
                                        <p:cTn id="35" dur="1000" fill="hold"/>
                                        <p:tgtEl>
                                          <p:spTgt spid="51"/>
                                        </p:tgtEl>
                                        <p:attrNameLst>
                                          <p:attrName>ppt_w</p:attrName>
                                        </p:attrNameLst>
                                      </p:cBhvr>
                                      <p:tavLst>
                                        <p:tav tm="0">
                                          <p:val>
                                            <p:fltVal val="0"/>
                                          </p:val>
                                        </p:tav>
                                        <p:tav tm="100000">
                                          <p:val>
                                            <p:strVal val="#ppt_w"/>
                                          </p:val>
                                        </p:tav>
                                      </p:tavLst>
                                    </p:anim>
                                    <p:anim calcmode="lin" valueType="num">
                                      <p:cBhvr>
                                        <p:cTn id="36" dur="1000" fill="hold"/>
                                        <p:tgtEl>
                                          <p:spTgt spid="51"/>
                                        </p:tgtEl>
                                        <p:attrNameLst>
                                          <p:attrName>ppt_h</p:attrName>
                                        </p:attrNameLst>
                                      </p:cBhvr>
                                      <p:tavLst>
                                        <p:tav tm="0">
                                          <p:val>
                                            <p:fltVal val="0"/>
                                          </p:val>
                                        </p:tav>
                                        <p:tav tm="100000">
                                          <p:val>
                                            <p:strVal val="#ppt_h"/>
                                          </p:val>
                                        </p:tav>
                                      </p:tavLst>
                                    </p:anim>
                                    <p:anim calcmode="lin" valueType="num">
                                      <p:cBhvr>
                                        <p:cTn id="37" dur="1000" fill="hold"/>
                                        <p:tgtEl>
                                          <p:spTgt spid="51"/>
                                        </p:tgtEl>
                                        <p:attrNameLst>
                                          <p:attrName>style.rotation</p:attrName>
                                        </p:attrNameLst>
                                      </p:cBhvr>
                                      <p:tavLst>
                                        <p:tav tm="0">
                                          <p:val>
                                            <p:fltVal val="90"/>
                                          </p:val>
                                        </p:tav>
                                        <p:tav tm="100000">
                                          <p:val>
                                            <p:fltVal val="0"/>
                                          </p:val>
                                        </p:tav>
                                      </p:tavLst>
                                    </p:anim>
                                    <p:animEffect transition="in" filter="fade">
                                      <p:cBhvr>
                                        <p:cTn id="38" dur="1000"/>
                                        <p:tgtEl>
                                          <p:spTgt spid="51"/>
                                        </p:tgtEl>
                                      </p:cBhvr>
                                    </p:animEffect>
                                  </p:childTnLst>
                                </p:cTn>
                              </p:par>
                              <p:par>
                                <p:cTn id="39" presetID="10" presetClass="exit" presetSubtype="0" fill="hold" nodeType="withEffect">
                                  <p:stCondLst>
                                    <p:cond delay="0"/>
                                  </p:stCondLst>
                                  <p:childTnLst>
                                    <p:animEffect transition="out" filter="fade">
                                      <p:cBhvr>
                                        <p:cTn id="40" dur="1000"/>
                                        <p:tgtEl>
                                          <p:spTgt spid="49"/>
                                        </p:tgtEl>
                                      </p:cBhvr>
                                    </p:animEffect>
                                    <p:set>
                                      <p:cBhvr>
                                        <p:cTn id="41" dur="1" fill="hold">
                                          <p:stCondLst>
                                            <p:cond delay="999"/>
                                          </p:stCondLst>
                                        </p:cTn>
                                        <p:tgtEl>
                                          <p:spTgt spid="49"/>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5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par>
                                <p:cTn id="48" presetID="55" presetClass="entr" presetSubtype="0"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p:cTn id="50" dur="1000" fill="hold"/>
                                        <p:tgtEl>
                                          <p:spTgt spid="52"/>
                                        </p:tgtEl>
                                        <p:attrNameLst>
                                          <p:attrName>ppt_w</p:attrName>
                                        </p:attrNameLst>
                                      </p:cBhvr>
                                      <p:tavLst>
                                        <p:tav tm="0">
                                          <p:val>
                                            <p:strVal val="#ppt_w*0.70"/>
                                          </p:val>
                                        </p:tav>
                                        <p:tav tm="100000">
                                          <p:val>
                                            <p:strVal val="#ppt_w"/>
                                          </p:val>
                                        </p:tav>
                                      </p:tavLst>
                                    </p:anim>
                                    <p:anim calcmode="lin" valueType="num">
                                      <p:cBhvr>
                                        <p:cTn id="51" dur="1000" fill="hold"/>
                                        <p:tgtEl>
                                          <p:spTgt spid="52"/>
                                        </p:tgtEl>
                                        <p:attrNameLst>
                                          <p:attrName>ppt_h</p:attrName>
                                        </p:attrNameLst>
                                      </p:cBhvr>
                                      <p:tavLst>
                                        <p:tav tm="0">
                                          <p:val>
                                            <p:strVal val="#ppt_h"/>
                                          </p:val>
                                        </p:tav>
                                        <p:tav tm="100000">
                                          <p:val>
                                            <p:strVal val="#ppt_h"/>
                                          </p:val>
                                        </p:tav>
                                      </p:tavLst>
                                    </p:anim>
                                    <p:animEffect transition="in" filter="fade">
                                      <p:cBhvr>
                                        <p:cTn id="52" dur="1000"/>
                                        <p:tgtEl>
                                          <p:spTgt spid="52"/>
                                        </p:tgtEl>
                                      </p:cBhvr>
                                    </p:animEffect>
                                  </p:childTnLst>
                                </p:cTn>
                              </p:par>
                              <p:par>
                                <p:cTn id="53" presetID="10" presetClass="exit" presetSubtype="0" fill="hold" nodeType="withEffect">
                                  <p:stCondLst>
                                    <p:cond delay="0"/>
                                  </p:stCondLst>
                                  <p:iterate type="lt">
                                    <p:tmPct val="0"/>
                                  </p:iterate>
                                  <p:childTnLst>
                                    <p:animEffect transition="out" filter="fade">
                                      <p:cBhvr>
                                        <p:cTn id="54" dur="1000"/>
                                        <p:tgtEl>
                                          <p:spTgt spid="51"/>
                                        </p:tgtEl>
                                      </p:cBhvr>
                                    </p:animEffect>
                                    <p:set>
                                      <p:cBhvr>
                                        <p:cTn id="55" dur="1" fill="hold">
                                          <p:stCondLst>
                                            <p:cond delay="999"/>
                                          </p:stCondLst>
                                        </p:cTn>
                                        <p:tgtEl>
                                          <p:spTgt spid="5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childTnLst>
                                </p:cTn>
                              </p:par>
                              <p:par>
                                <p:cTn id="60" presetID="31" presetClass="entr" presetSubtype="0" fill="hold" nodeType="withEffect">
                                  <p:stCondLst>
                                    <p:cond delay="0"/>
                                  </p:stCondLst>
                                  <p:iterate type="lt">
                                    <p:tmPct val="5000"/>
                                  </p:iterate>
                                  <p:childTnLst>
                                    <p:set>
                                      <p:cBhvr>
                                        <p:cTn id="61" dur="1" fill="hold">
                                          <p:stCondLst>
                                            <p:cond delay="0"/>
                                          </p:stCondLst>
                                        </p:cTn>
                                        <p:tgtEl>
                                          <p:spTgt spid="53"/>
                                        </p:tgtEl>
                                        <p:attrNameLst>
                                          <p:attrName>style.visibility</p:attrName>
                                        </p:attrNameLst>
                                      </p:cBhvr>
                                      <p:to>
                                        <p:strVal val="visible"/>
                                      </p:to>
                                    </p:set>
                                    <p:anim calcmode="lin" valueType="num">
                                      <p:cBhvr>
                                        <p:cTn id="62" dur="1000" fill="hold"/>
                                        <p:tgtEl>
                                          <p:spTgt spid="53"/>
                                        </p:tgtEl>
                                        <p:attrNameLst>
                                          <p:attrName>ppt_w</p:attrName>
                                        </p:attrNameLst>
                                      </p:cBhvr>
                                      <p:tavLst>
                                        <p:tav tm="0">
                                          <p:val>
                                            <p:fltVal val="0"/>
                                          </p:val>
                                        </p:tav>
                                        <p:tav tm="100000">
                                          <p:val>
                                            <p:strVal val="#ppt_w"/>
                                          </p:val>
                                        </p:tav>
                                      </p:tavLst>
                                    </p:anim>
                                    <p:anim calcmode="lin" valueType="num">
                                      <p:cBhvr>
                                        <p:cTn id="63" dur="1000" fill="hold"/>
                                        <p:tgtEl>
                                          <p:spTgt spid="53"/>
                                        </p:tgtEl>
                                        <p:attrNameLst>
                                          <p:attrName>ppt_h</p:attrName>
                                        </p:attrNameLst>
                                      </p:cBhvr>
                                      <p:tavLst>
                                        <p:tav tm="0">
                                          <p:val>
                                            <p:fltVal val="0"/>
                                          </p:val>
                                        </p:tav>
                                        <p:tav tm="100000">
                                          <p:val>
                                            <p:strVal val="#ppt_h"/>
                                          </p:val>
                                        </p:tav>
                                      </p:tavLst>
                                    </p:anim>
                                    <p:anim calcmode="lin" valueType="num">
                                      <p:cBhvr>
                                        <p:cTn id="64" dur="1000" fill="hold"/>
                                        <p:tgtEl>
                                          <p:spTgt spid="53"/>
                                        </p:tgtEl>
                                        <p:attrNameLst>
                                          <p:attrName>style.rotation</p:attrName>
                                        </p:attrNameLst>
                                      </p:cBhvr>
                                      <p:tavLst>
                                        <p:tav tm="0">
                                          <p:val>
                                            <p:fltVal val="90"/>
                                          </p:val>
                                        </p:tav>
                                        <p:tav tm="100000">
                                          <p:val>
                                            <p:fltVal val="0"/>
                                          </p:val>
                                        </p:tav>
                                      </p:tavLst>
                                    </p:anim>
                                    <p:animEffect transition="in" filter="fade">
                                      <p:cBhvr>
                                        <p:cTn id="65" dur="1000"/>
                                        <p:tgtEl>
                                          <p:spTgt spid="53"/>
                                        </p:tgtEl>
                                      </p:cBhvr>
                                    </p:animEffect>
                                  </p:childTnLst>
                                </p:cTn>
                              </p:par>
                              <p:par>
                                <p:cTn id="66" presetID="10" presetClass="exit" presetSubtype="0" fill="hold" nodeType="withEffect">
                                  <p:stCondLst>
                                    <p:cond delay="0"/>
                                  </p:stCondLst>
                                  <p:childTnLst>
                                    <p:animEffect transition="out" filter="fade">
                                      <p:cBhvr>
                                        <p:cTn id="67" dur="1000"/>
                                        <p:tgtEl>
                                          <p:spTgt spid="52"/>
                                        </p:tgtEl>
                                      </p:cBhvr>
                                    </p:animEffect>
                                    <p:set>
                                      <p:cBhvr>
                                        <p:cTn id="68" dur="1" fill="hold">
                                          <p:stCondLst>
                                            <p:cond delay="999"/>
                                          </p:stCondLst>
                                        </p:cTn>
                                        <p:tgtEl>
                                          <p:spTgt spid="5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par>
                                <p:cTn id="73" presetID="50" presetClass="entr" presetSubtype="0" decel="10000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anim calcmode="lin" valueType="num">
                                      <p:cBhvr>
                                        <p:cTn id="75" dur="1000" fill="hold"/>
                                        <p:tgtEl>
                                          <p:spTgt spid="54"/>
                                        </p:tgtEl>
                                        <p:attrNameLst>
                                          <p:attrName>ppt_w</p:attrName>
                                        </p:attrNameLst>
                                      </p:cBhvr>
                                      <p:tavLst>
                                        <p:tav tm="0">
                                          <p:val>
                                            <p:strVal val="#ppt_w+.3"/>
                                          </p:val>
                                        </p:tav>
                                        <p:tav tm="100000">
                                          <p:val>
                                            <p:strVal val="#ppt_w"/>
                                          </p:val>
                                        </p:tav>
                                      </p:tavLst>
                                    </p:anim>
                                    <p:anim calcmode="lin" valueType="num">
                                      <p:cBhvr>
                                        <p:cTn id="76" dur="1000" fill="hold"/>
                                        <p:tgtEl>
                                          <p:spTgt spid="54"/>
                                        </p:tgtEl>
                                        <p:attrNameLst>
                                          <p:attrName>ppt_h</p:attrName>
                                        </p:attrNameLst>
                                      </p:cBhvr>
                                      <p:tavLst>
                                        <p:tav tm="0">
                                          <p:val>
                                            <p:strVal val="#ppt_h"/>
                                          </p:val>
                                        </p:tav>
                                        <p:tav tm="100000">
                                          <p:val>
                                            <p:strVal val="#ppt_h"/>
                                          </p:val>
                                        </p:tav>
                                      </p:tavLst>
                                    </p:anim>
                                    <p:animEffect transition="in" filter="fade">
                                      <p:cBhvr>
                                        <p:cTn id="77" dur="1000"/>
                                        <p:tgtEl>
                                          <p:spTgt spid="54"/>
                                        </p:tgtEl>
                                      </p:cBhvr>
                                    </p:animEffect>
                                  </p:childTnLst>
                                </p:cTn>
                              </p:par>
                              <p:par>
                                <p:cTn id="78" presetID="10" presetClass="exit" presetSubtype="0" fill="hold" nodeType="withEffect">
                                  <p:stCondLst>
                                    <p:cond delay="0"/>
                                  </p:stCondLst>
                                  <p:iterate type="lt">
                                    <p:tmPct val="0"/>
                                  </p:iterate>
                                  <p:childTnLst>
                                    <p:animEffect transition="out" filter="fade">
                                      <p:cBhvr>
                                        <p:cTn id="79" dur="1000"/>
                                        <p:tgtEl>
                                          <p:spTgt spid="53"/>
                                        </p:tgtEl>
                                      </p:cBhvr>
                                    </p:animEffect>
                                    <p:set>
                                      <p:cBhvr>
                                        <p:cTn id="80" dur="1" fill="hold">
                                          <p:stCondLst>
                                            <p:cond delay="999"/>
                                          </p:stCondLst>
                                        </p:cTn>
                                        <p:tgtEl>
                                          <p:spTgt spid="5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0"/>
                                        </p:tgtEl>
                                        <p:attrNameLst>
                                          <p:attrName>style.visibility</p:attrName>
                                        </p:attrNameLst>
                                      </p:cBhvr>
                                      <p:to>
                                        <p:strVal val="visible"/>
                                      </p:to>
                                    </p:set>
                                  </p:childTnLst>
                                </p:cTn>
                              </p:par>
                              <p:par>
                                <p:cTn id="85" presetID="37" presetClass="entr" presetSubtype="0" fill="hold" nodeType="with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1000"/>
                                        <p:tgtEl>
                                          <p:spTgt spid="61"/>
                                        </p:tgtEl>
                                      </p:cBhvr>
                                    </p:animEffect>
                                    <p:anim calcmode="lin" valueType="num">
                                      <p:cBhvr>
                                        <p:cTn id="88" dur="1000" fill="hold"/>
                                        <p:tgtEl>
                                          <p:spTgt spid="61"/>
                                        </p:tgtEl>
                                        <p:attrNameLst>
                                          <p:attrName>ppt_x</p:attrName>
                                        </p:attrNameLst>
                                      </p:cBhvr>
                                      <p:tavLst>
                                        <p:tav tm="0">
                                          <p:val>
                                            <p:strVal val="#ppt_x"/>
                                          </p:val>
                                        </p:tav>
                                        <p:tav tm="100000">
                                          <p:val>
                                            <p:strVal val="#ppt_x"/>
                                          </p:val>
                                        </p:tav>
                                      </p:tavLst>
                                    </p:anim>
                                    <p:anim calcmode="lin" valueType="num">
                                      <p:cBhvr>
                                        <p:cTn id="89" dur="900" decel="100000" fill="hold"/>
                                        <p:tgtEl>
                                          <p:spTgt spid="61"/>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91" presetID="10" presetClass="exit" presetSubtype="0" fill="hold" nodeType="withEffect">
                                  <p:stCondLst>
                                    <p:cond delay="0"/>
                                  </p:stCondLst>
                                  <p:childTnLst>
                                    <p:animEffect transition="out" filter="fade">
                                      <p:cBhvr>
                                        <p:cTn id="92" dur="500"/>
                                        <p:tgtEl>
                                          <p:spTgt spid="54"/>
                                        </p:tgtEl>
                                      </p:cBhvr>
                                    </p:animEffect>
                                    <p:set>
                                      <p:cBhvr>
                                        <p:cTn id="93" dur="1" fill="hold">
                                          <p:stCondLst>
                                            <p:cond delay="499"/>
                                          </p:stCondLst>
                                        </p:cTn>
                                        <p:tgtEl>
                                          <p:spTgt spid="54"/>
                                        </p:tgtEl>
                                        <p:attrNameLst>
                                          <p:attrName>style.visibility</p:attrName>
                                        </p:attrNameLst>
                                      </p:cBhvr>
                                      <p:to>
                                        <p:strVal val="hidden"/>
                                      </p:to>
                                    </p:set>
                                  </p:childTnLst>
                                </p:cTn>
                              </p:par>
                              <p:par>
                                <p:cTn id="94" presetID="1" presetClass="entr" presetSubtype="0"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P spid="32" grpId="0" animBg="1"/>
      <p:bldP spid="33" grpId="0"/>
      <p:bldP spid="34" grpId="0"/>
      <p:bldP spid="35" grpId="0"/>
      <p:bldP spid="50" grpId="0"/>
      <p:bldP spid="59" grpId="0"/>
      <p:bldP spid="6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title="Picture of additional work and considerations table"/>
          <p:cNvGraphicFramePr>
            <a:graphicFrameLocks noGrp="1"/>
          </p:cNvGraphicFramePr>
          <p:nvPr>
            <p:extLst>
              <p:ext uri="{D42A27DB-BD31-4B8C-83A1-F6EECF244321}">
                <p14:modId xmlns:p14="http://schemas.microsoft.com/office/powerpoint/2010/main" val="712223591"/>
              </p:ext>
            </p:extLst>
          </p:nvPr>
        </p:nvGraphicFramePr>
        <p:xfrm>
          <a:off x="533400" y="1600200"/>
          <a:ext cx="8077200" cy="2900680"/>
        </p:xfrm>
        <a:graphic>
          <a:graphicData uri="http://schemas.openxmlformats.org/drawingml/2006/table">
            <a:tbl>
              <a:tblPr firstRow="1" bandRow="1">
                <a:tableStyleId>{073A0DAA-6AF3-43AB-8588-CEC1D06C72B9}</a:tableStyleId>
              </a:tblPr>
              <a:tblGrid>
                <a:gridCol w="8077200"/>
              </a:tblGrid>
              <a:tr h="370840">
                <a:tc>
                  <a:txBody>
                    <a:bodyPr/>
                    <a:lstStyle/>
                    <a:p>
                      <a:pPr>
                        <a:lnSpc>
                          <a:spcPts val="2200"/>
                        </a:lnSpc>
                        <a:spcBef>
                          <a:spcPct val="20000"/>
                        </a:spcBef>
                        <a:buFontTx/>
                        <a:buNone/>
                      </a:pPr>
                      <a:r>
                        <a:rPr lang="en-US" sz="2200" b="1" dirty="0" err="1" smtClean="0">
                          <a:latin typeface="Arial Narrow" pitchFamily="34" charset="0"/>
                        </a:rPr>
                        <a:t>Trabajo</a:t>
                      </a:r>
                      <a:r>
                        <a:rPr lang="en-US" sz="2200" b="1" dirty="0" smtClean="0">
                          <a:latin typeface="Arial Narrow" pitchFamily="34" charset="0"/>
                        </a:rPr>
                        <a:t> y </a:t>
                      </a:r>
                      <a:r>
                        <a:rPr lang="en-US" sz="2200" b="1" dirty="0" err="1" smtClean="0">
                          <a:latin typeface="Arial Narrow" pitchFamily="34" charset="0"/>
                        </a:rPr>
                        <a:t>Consideraciones</a:t>
                      </a:r>
                      <a:r>
                        <a:rPr lang="en-US" sz="2200" b="1" dirty="0" smtClean="0">
                          <a:latin typeface="Arial Narrow" pitchFamily="34" charset="0"/>
                        </a:rPr>
                        <a:t> </a:t>
                      </a:r>
                      <a:r>
                        <a:rPr lang="en-US" sz="2200" b="1" dirty="0" err="1" smtClean="0">
                          <a:latin typeface="Arial Narrow" pitchFamily="34" charset="0"/>
                        </a:rPr>
                        <a:t>Adicionales</a:t>
                      </a:r>
                      <a:endParaRPr lang="en-US" sz="2200" b="1" dirty="0" smtClean="0">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smtClean="0">
                          <a:latin typeface="Arial Narrow" pitchFamily="34" charset="0"/>
                        </a:rPr>
                        <a:t>       </a:t>
                      </a:r>
                      <a:r>
                        <a:rPr lang="en-US" sz="2200" b="1" dirty="0" err="1" smtClean="0">
                          <a:latin typeface="Arial Narrow" pitchFamily="34" charset="0"/>
                        </a:rPr>
                        <a:t>Reduzca</a:t>
                      </a:r>
                      <a:r>
                        <a:rPr lang="en-US" sz="2200" b="1" dirty="0" smtClean="0">
                          <a:latin typeface="Arial Narrow" pitchFamily="34" charset="0"/>
                        </a:rPr>
                        <a:t> </a:t>
                      </a:r>
                      <a:r>
                        <a:rPr lang="en-US" sz="2200" b="1" dirty="0" err="1" smtClean="0">
                          <a:latin typeface="Arial Narrow" pitchFamily="34" charset="0"/>
                        </a:rPr>
                        <a:t>alarmas</a:t>
                      </a:r>
                      <a:r>
                        <a:rPr lang="en-US" sz="2200" b="1" dirty="0" smtClean="0">
                          <a:latin typeface="Arial Narrow" pitchFamily="34" charset="0"/>
                        </a:rPr>
                        <a:t> </a:t>
                      </a:r>
                      <a:r>
                        <a:rPr lang="en-US" sz="2200" b="1" dirty="0" err="1" smtClean="0">
                          <a:latin typeface="Arial Narrow" pitchFamily="34" charset="0"/>
                        </a:rPr>
                        <a:t>ruidosas</a:t>
                      </a:r>
                      <a:r>
                        <a:rPr lang="en-US" sz="2200" b="1" dirty="0" smtClean="0">
                          <a:latin typeface="Arial Narrow" pitchFamily="34" charset="0"/>
                        </a:rPr>
                        <a:t> y </a:t>
                      </a:r>
                      <a:r>
                        <a:rPr lang="en-US" sz="2200" b="1" dirty="0" err="1" smtClean="0">
                          <a:latin typeface="Arial Narrow" pitchFamily="34" charset="0"/>
                        </a:rPr>
                        <a:t>detenciones</a:t>
                      </a:r>
                      <a:r>
                        <a:rPr lang="en-US" sz="2200" b="1" dirty="0" smtClean="0">
                          <a:latin typeface="Arial Narrow" pitchFamily="34" charset="0"/>
                        </a:rPr>
                        <a:t> </a:t>
                      </a:r>
                      <a:r>
                        <a:rPr lang="en-US" sz="2200" b="1" dirty="0" err="1" smtClean="0">
                          <a:latin typeface="Arial Narrow" pitchFamily="34" charset="0"/>
                        </a:rPr>
                        <a:t>falsas</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370840">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2200" b="1" dirty="0" smtClean="0">
                          <a:latin typeface="Arial Narrow" pitchFamily="34" charset="0"/>
                        </a:rPr>
                        <a:t>       </a:t>
                      </a:r>
                      <a:r>
                        <a:rPr lang="en-US" sz="2200" b="1" dirty="0" err="1" smtClean="0">
                          <a:latin typeface="Arial Narrow" pitchFamily="34" charset="0"/>
                        </a:rPr>
                        <a:t>Presentación</a:t>
                      </a:r>
                      <a:r>
                        <a:rPr lang="en-US" sz="2200" b="1" baseline="0" dirty="0" smtClean="0">
                          <a:latin typeface="Arial Narrow" pitchFamily="34" charset="0"/>
                        </a:rPr>
                        <a:t> de </a:t>
                      </a:r>
                      <a:r>
                        <a:rPr lang="en-US" sz="2200" b="1" baseline="0" dirty="0" err="1" smtClean="0">
                          <a:latin typeface="Arial Narrow" pitchFamily="34" charset="0"/>
                        </a:rPr>
                        <a:t>alarmas</a:t>
                      </a:r>
                      <a:r>
                        <a:rPr lang="en-US" sz="2200" b="1" baseline="0" dirty="0" smtClean="0">
                          <a:latin typeface="Arial Narrow" pitchFamily="34" charset="0"/>
                        </a:rPr>
                        <a:t> </a:t>
                      </a:r>
                      <a:r>
                        <a:rPr lang="en-US" sz="2200" b="1" baseline="0" dirty="0" err="1" smtClean="0">
                          <a:latin typeface="Arial Narrow" pitchFamily="34" charset="0"/>
                        </a:rPr>
                        <a:t>efectivas</a:t>
                      </a:r>
                      <a:r>
                        <a:rPr lang="en-US" sz="2200" b="1" baseline="0" dirty="0" smtClean="0">
                          <a:latin typeface="Arial Narrow" pitchFamily="34" charset="0"/>
                        </a:rPr>
                        <a:t> y </a:t>
                      </a:r>
                      <a:r>
                        <a:rPr lang="en-US" sz="2200" b="1" baseline="0" dirty="0" err="1" smtClean="0">
                          <a:latin typeface="Arial Narrow" pitchFamily="34" charset="0"/>
                        </a:rPr>
                        <a:t>consideraciones</a:t>
                      </a:r>
                      <a:r>
                        <a:rPr lang="en-US" sz="2200" b="1" baseline="0" dirty="0" smtClean="0">
                          <a:latin typeface="Arial Narrow" pitchFamily="34" charset="0"/>
                        </a:rPr>
                        <a:t> de </a:t>
                      </a:r>
                      <a:r>
                        <a:rPr lang="en-US" sz="2200" b="1" baseline="0" dirty="0" err="1" smtClean="0">
                          <a:latin typeface="Arial Narrow" pitchFamily="34" charset="0"/>
                        </a:rPr>
                        <a:t>contexto</a:t>
                      </a:r>
                      <a:endParaRPr lang="en-US" sz="2200" b="1" dirty="0">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latin typeface="Arial Narrow" pitchFamily="34" charset="0"/>
                        </a:rPr>
                        <a:t>       Interfaces</a:t>
                      </a:r>
                      <a:r>
                        <a:rPr lang="en-US" sz="2200" b="1" baseline="0" dirty="0" smtClean="0">
                          <a:latin typeface="Arial Narrow" pitchFamily="34" charset="0"/>
                        </a:rPr>
                        <a:t> de </a:t>
                      </a:r>
                      <a:r>
                        <a:rPr lang="en-US" sz="2200" b="1" baseline="0" dirty="0" err="1" smtClean="0">
                          <a:latin typeface="Arial Narrow" pitchFamily="34" charset="0"/>
                        </a:rPr>
                        <a:t>operador</a:t>
                      </a:r>
                      <a:r>
                        <a:rPr lang="en-US" sz="2200" b="1" baseline="0" dirty="0" smtClean="0">
                          <a:latin typeface="Arial Narrow" pitchFamily="34" charset="0"/>
                        </a:rPr>
                        <a:t> y </a:t>
                      </a:r>
                      <a:r>
                        <a:rPr lang="en-US" sz="2200" b="1" baseline="0" dirty="0" err="1" smtClean="0">
                          <a:latin typeface="Arial Narrow" pitchFamily="34" charset="0"/>
                        </a:rPr>
                        <a:t>despliegues</a:t>
                      </a:r>
                      <a:r>
                        <a:rPr lang="en-US" sz="2200" b="1" baseline="0" dirty="0" smtClean="0">
                          <a:latin typeface="Arial Narrow" pitchFamily="34" charset="0"/>
                        </a:rPr>
                        <a:t> </a:t>
                      </a:r>
                      <a:r>
                        <a:rPr lang="en-US" sz="2200" b="1" baseline="0" dirty="0" err="1" smtClean="0">
                          <a:latin typeface="Arial Narrow" pitchFamily="34" charset="0"/>
                        </a:rPr>
                        <a:t>combinados</a:t>
                      </a:r>
                      <a:endParaRPr lang="en-US" sz="2200" b="1" dirty="0" smtClean="0">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latin typeface="Arial Narrow" pitchFamily="34" charset="0"/>
                        </a:rPr>
                        <a:t>       ¿Los </a:t>
                      </a:r>
                      <a:r>
                        <a:rPr lang="en-US" sz="2200" b="1" dirty="0" err="1" smtClean="0">
                          <a:latin typeface="Arial Narrow" pitchFamily="34" charset="0"/>
                        </a:rPr>
                        <a:t>sistemas</a:t>
                      </a:r>
                      <a:r>
                        <a:rPr lang="en-US" sz="2200" b="1" dirty="0" smtClean="0">
                          <a:latin typeface="Arial Narrow" pitchFamily="34" charset="0"/>
                        </a:rPr>
                        <a:t> </a:t>
                      </a:r>
                      <a:r>
                        <a:rPr lang="en-US" sz="2200" b="1" dirty="0" err="1" smtClean="0">
                          <a:latin typeface="Arial Narrow" pitchFamily="34" charset="0"/>
                        </a:rPr>
                        <a:t>sobrecargan</a:t>
                      </a:r>
                      <a:r>
                        <a:rPr lang="en-US" sz="2200" b="1" dirty="0" smtClean="0">
                          <a:latin typeface="Arial Narrow" pitchFamily="34" charset="0"/>
                        </a:rPr>
                        <a:t> a los </a:t>
                      </a:r>
                      <a:r>
                        <a:rPr lang="en-US" sz="2200" b="1" dirty="0" err="1" smtClean="0">
                          <a:latin typeface="Arial Narrow" pitchFamily="34" charset="0"/>
                        </a:rPr>
                        <a:t>operadores</a:t>
                      </a:r>
                      <a:r>
                        <a:rPr lang="en-US" sz="2200" b="1" dirty="0" smtClean="0">
                          <a:latin typeface="Arial Narrow" pitchFamily="34" charset="0"/>
                        </a:rPr>
                        <a:t>? ¿Son </a:t>
                      </a:r>
                      <a:r>
                        <a:rPr lang="en-US" sz="2200" b="1" dirty="0" err="1" smtClean="0">
                          <a:latin typeface="Arial Narrow" pitchFamily="34" charset="0"/>
                        </a:rPr>
                        <a:t>distracciones</a:t>
                      </a:r>
                      <a:r>
                        <a:rPr lang="en-US" sz="2200" b="1" dirty="0" smtClean="0">
                          <a:latin typeface="Arial Narrow"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latin typeface="Arial Narrow" pitchFamily="34" charset="0"/>
                        </a:rPr>
                        <a:t>       </a:t>
                      </a:r>
                      <a:r>
                        <a:rPr lang="en-US" sz="2200" b="1" dirty="0" err="1" smtClean="0">
                          <a:latin typeface="Arial Narrow" pitchFamily="34" charset="0"/>
                        </a:rPr>
                        <a:t>Cambio</a:t>
                      </a:r>
                      <a:r>
                        <a:rPr lang="en-US" sz="2200" b="1" baseline="0" dirty="0" smtClean="0">
                          <a:latin typeface="Arial Narrow" pitchFamily="34" charset="0"/>
                        </a:rPr>
                        <a:t> de </a:t>
                      </a:r>
                      <a:r>
                        <a:rPr lang="en-US" sz="2200" b="1" baseline="0" dirty="0" err="1" smtClean="0">
                          <a:latin typeface="Arial Narrow" pitchFamily="34" charset="0"/>
                        </a:rPr>
                        <a:t>conductas</a:t>
                      </a:r>
                      <a:r>
                        <a:rPr lang="en-US" sz="2200" b="1" baseline="0" dirty="0" smtClean="0">
                          <a:latin typeface="Arial Narrow" pitchFamily="34" charset="0"/>
                        </a:rPr>
                        <a:t> en los </a:t>
                      </a:r>
                      <a:r>
                        <a:rPr lang="en-US" sz="2200" b="1" baseline="0" dirty="0" err="1" smtClean="0">
                          <a:latin typeface="Arial Narrow" pitchFamily="34" charset="0"/>
                        </a:rPr>
                        <a:t>operadores</a:t>
                      </a:r>
                      <a:endParaRPr lang="en-US" sz="2200" b="1" dirty="0" smtClean="0">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latin typeface="Arial Narrow" pitchFamily="34" charset="0"/>
                        </a:rPr>
                        <a:t>       </a:t>
                      </a:r>
                      <a:r>
                        <a:rPr lang="en-US" sz="2200" b="1" dirty="0" err="1" smtClean="0">
                          <a:latin typeface="Arial Narrow" pitchFamily="34" charset="0"/>
                        </a:rPr>
                        <a:t>Sensores</a:t>
                      </a:r>
                      <a:r>
                        <a:rPr lang="en-US" sz="2200" b="1" dirty="0" smtClean="0">
                          <a:latin typeface="Arial Narrow" pitchFamily="34" charset="0"/>
                        </a:rPr>
                        <a:t> </a:t>
                      </a:r>
                      <a:r>
                        <a:rPr lang="en-US" sz="2200" b="1" dirty="0" err="1" smtClean="0">
                          <a:latin typeface="Arial Narrow" pitchFamily="34" charset="0"/>
                        </a:rPr>
                        <a:t>portatiles</a:t>
                      </a:r>
                      <a:r>
                        <a:rPr lang="en-US" sz="2200" b="1" dirty="0" smtClean="0">
                          <a:latin typeface="Arial Narrow" pitchFamily="34" charset="0"/>
                        </a:rPr>
                        <a:t> </a:t>
                      </a:r>
                      <a:r>
                        <a:rPr lang="en-US" sz="2200" b="1" dirty="0" err="1" smtClean="0">
                          <a:latin typeface="Arial Narrow" pitchFamily="34" charset="0"/>
                        </a:rPr>
                        <a:t>apropiados</a:t>
                      </a:r>
                      <a:r>
                        <a:rPr lang="en-US" sz="2200" b="1" dirty="0" smtClean="0">
                          <a:latin typeface="Arial Narrow" pitchFamily="34" charset="0"/>
                        </a:rPr>
                        <a:t> para </a:t>
                      </a:r>
                      <a:r>
                        <a:rPr lang="en-US" sz="2200" b="1" dirty="0" err="1" smtClean="0">
                          <a:latin typeface="Arial Narrow" pitchFamily="34" charset="0"/>
                        </a:rPr>
                        <a:t>las</a:t>
                      </a:r>
                      <a:r>
                        <a:rPr lang="en-US" sz="2200" b="1" dirty="0" smtClean="0">
                          <a:latin typeface="Arial Narrow" pitchFamily="34" charset="0"/>
                        </a:rPr>
                        <a:t> </a:t>
                      </a:r>
                      <a:r>
                        <a:rPr lang="en-US" sz="2200" b="1" dirty="0" err="1" smtClean="0">
                          <a:latin typeface="Arial Narrow" pitchFamily="34" charset="0"/>
                        </a:rPr>
                        <a:t>tareas</a:t>
                      </a:r>
                      <a:r>
                        <a:rPr lang="en-US" sz="2200" b="1" dirty="0" smtClean="0">
                          <a:latin typeface="Arial Narrow" pitchFamily="34" charset="0"/>
                        </a:rPr>
                        <a:t> y el</a:t>
                      </a:r>
                      <a:r>
                        <a:rPr lang="en-US" sz="2200" b="1" baseline="0" dirty="0" smtClean="0">
                          <a:latin typeface="Arial Narrow" pitchFamily="34" charset="0"/>
                        </a:rPr>
                        <a:t> </a:t>
                      </a:r>
                      <a:r>
                        <a:rPr lang="en-US" sz="2200" b="1" baseline="0" dirty="0" err="1" smtClean="0">
                          <a:latin typeface="Arial Narrow" pitchFamily="34" charset="0"/>
                        </a:rPr>
                        <a:t>medio</a:t>
                      </a:r>
                      <a:r>
                        <a:rPr lang="en-US" sz="2200" b="1" baseline="0" dirty="0" smtClean="0">
                          <a:latin typeface="Arial Narrow" pitchFamily="34" charset="0"/>
                        </a:rPr>
                        <a:t> </a:t>
                      </a:r>
                      <a:r>
                        <a:rPr lang="en-US" sz="2200" b="1" baseline="0" dirty="0" err="1" smtClean="0">
                          <a:latin typeface="Arial Narrow" pitchFamily="34" charset="0"/>
                        </a:rPr>
                        <a:t>ambiente</a:t>
                      </a:r>
                      <a:endParaRPr lang="en-US" sz="2200" b="1" dirty="0" smtClean="0">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bl>
          </a:graphicData>
        </a:graphic>
      </p:graphicFrame>
      <p:pic>
        <p:nvPicPr>
          <p:cNvPr id="26" name="Picture 25" descr="Checkmark.jpg" title="picture of a check mark"/>
          <p:cNvPicPr>
            <a:picLocks noChangeAspect="1"/>
          </p:cNvPicPr>
          <p:nvPr/>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586565" y="2004235"/>
            <a:ext cx="395804" cy="526576"/>
          </a:xfrm>
          <a:prstGeom prst="rect">
            <a:avLst/>
          </a:prstGeom>
        </p:spPr>
      </p:pic>
      <p:pic>
        <p:nvPicPr>
          <p:cNvPr id="27" name="Picture 26" descr="Checkmark.jpg" title="picture of a check mark"/>
          <p:cNvPicPr>
            <a:picLocks noChangeAspect="1"/>
          </p:cNvPicPr>
          <p:nvPr/>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586565" y="2413235"/>
            <a:ext cx="395804" cy="526576"/>
          </a:xfrm>
          <a:prstGeom prst="rect">
            <a:avLst/>
          </a:prstGeom>
        </p:spPr>
      </p:pic>
      <p:pic>
        <p:nvPicPr>
          <p:cNvPr id="28" name="Picture 27" descr="Checkmark.jpg" title="picture of a check mark"/>
          <p:cNvPicPr>
            <a:picLocks noChangeAspect="1"/>
          </p:cNvPicPr>
          <p:nvPr/>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586565" y="2822235"/>
            <a:ext cx="395804" cy="526576"/>
          </a:xfrm>
          <a:prstGeom prst="rect">
            <a:avLst/>
          </a:prstGeom>
        </p:spPr>
      </p:pic>
      <p:grpSp>
        <p:nvGrpSpPr>
          <p:cNvPr id="4" name="Group 3"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5"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6"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7"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8" name="Picture 7" descr="LOGO-ARTBA.png" title="Picture of ARTBA Protecting Workers on Foot preventing runovers and backovers in roadway construction Title"/>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9" name="Picture 8" descr="Logo_WZ_Safety.png" title="Picture of ARTBA Protecting Workers on Foot preventing runovers and backovers in roadway construction Titl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2" name="5-Point Star 11"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Checkmark.jpg" title="Picture of a check mark"/>
          <p:cNvPicPr>
            <a:picLocks noChangeAspect="1"/>
          </p:cNvPicPr>
          <p:nvPr/>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586565" y="3241868"/>
            <a:ext cx="395804" cy="526576"/>
          </a:xfrm>
          <a:prstGeom prst="rect">
            <a:avLst/>
          </a:prstGeom>
        </p:spPr>
      </p:pic>
      <p:pic>
        <p:nvPicPr>
          <p:cNvPr id="30" name="Picture 29" descr="Checkmark.jpg" title="Picture of a check mark"/>
          <p:cNvPicPr>
            <a:picLocks noChangeAspect="1"/>
          </p:cNvPicPr>
          <p:nvPr/>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586565" y="3661501"/>
            <a:ext cx="395804" cy="526576"/>
          </a:xfrm>
          <a:prstGeom prst="rect">
            <a:avLst/>
          </a:prstGeom>
        </p:spPr>
      </p:pic>
      <p:pic>
        <p:nvPicPr>
          <p:cNvPr id="31" name="Picture 30" descr="Checkmark.jpg" title="Picture of a check mark"/>
          <p:cNvPicPr>
            <a:picLocks noChangeAspect="1"/>
          </p:cNvPicPr>
          <p:nvPr/>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586565" y="4081132"/>
            <a:ext cx="395804" cy="526576"/>
          </a:xfrm>
          <a:prstGeom prst="rect">
            <a:avLst/>
          </a:prstGeom>
        </p:spPr>
      </p:pic>
      <p:pic>
        <p:nvPicPr>
          <p:cNvPr id="18" name="Picture 17" descr="clipboard-pencil-and-paper.png" title="Picture of a clipboard with a paper and pencil"/>
          <p:cNvPicPr>
            <a:picLocks noChangeAspect="1"/>
          </p:cNvPicPr>
          <p:nvPr/>
        </p:nvPicPr>
        <p:blipFill>
          <a:blip r:embed="rId6" cstate="email">
            <a:clrChange>
              <a:clrFrom>
                <a:srgbClr val="EEEBDA"/>
              </a:clrFrom>
              <a:clrTo>
                <a:srgbClr val="EEEBDA">
                  <a:alpha val="0"/>
                </a:srgbClr>
              </a:clrTo>
            </a:clrChange>
            <a:extLst>
              <a:ext uri="{28A0092B-C50C-407E-A947-70E740481C1C}">
                <a14:useLocalDpi xmlns:a14="http://schemas.microsoft.com/office/drawing/2010/main"/>
              </a:ext>
            </a:extLst>
          </a:blip>
          <a:stretch>
            <a:fillRect/>
          </a:stretch>
        </p:blipFill>
        <p:spPr>
          <a:xfrm>
            <a:off x="7252298" y="4495800"/>
            <a:ext cx="1658710" cy="1295400"/>
          </a:xfrm>
          <a:prstGeom prst="rect">
            <a:avLst/>
          </a:prstGeom>
        </p:spPr>
      </p:pic>
      <p:sp>
        <p:nvSpPr>
          <p:cNvPr id="2" name="Title 1" hidden="1"/>
          <p:cNvSpPr>
            <a:spLocks noGrp="1"/>
          </p:cNvSpPr>
          <p:nvPr>
            <p:ph type="title"/>
          </p:nvPr>
        </p:nvSpPr>
        <p:spPr>
          <a:xfrm>
            <a:off x="-57150" y="-1143000"/>
            <a:ext cx="8229600" cy="1143000"/>
          </a:xfrm>
        </p:spPr>
        <p:txBody>
          <a:bodyPr/>
          <a:lstStyle/>
          <a:p>
            <a:r>
              <a:rPr lang="en-US" dirty="0" smtClean="0"/>
              <a:t>Additional work and considerations</a:t>
            </a:r>
            <a:endParaRPr lang="en-US" dirty="0"/>
          </a:p>
        </p:txBody>
      </p:sp>
      <p:sp>
        <p:nvSpPr>
          <p:cNvPr id="19" name="Slide Number Placeholder 4"/>
          <p:cNvSpPr>
            <a:spLocks noGrp="1"/>
          </p:cNvSpPr>
          <p:nvPr>
            <p:ph type="sldNum" sz="quarter" idx="12"/>
          </p:nvPr>
        </p:nvSpPr>
        <p:spPr/>
        <p:txBody>
          <a:bodyPr/>
          <a:lstStyle/>
          <a:p>
            <a:pPr>
              <a:defRPr/>
            </a:pPr>
            <a:fld id="{991630E5-D2C6-4D54-9913-55C6C92AA029}" type="slidenum">
              <a:rPr lang="en-US" smtClean="0"/>
              <a:pPr>
                <a:defRPr/>
              </a:pPr>
              <a:t>31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3"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4"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5"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6" name="Picture 5" descr="LOGO-ARTBA.png" title="Picture of ARTBA Protecting Workers on Foot preventing runovers and backovers in roadway construction Title"/>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7" name="Picture 6" descr="Logo_WZ_Safety.png" title="Picture of ARTBA Protecting Workers on Foot preventing runovers and backovers in roadway construction Tit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0" name="Subtitle 8"/>
          <p:cNvSpPr txBox="1">
            <a:spLocks/>
          </p:cNvSpPr>
          <p:nvPr/>
        </p:nvSpPr>
        <p:spPr bwMode="auto">
          <a:xfrm>
            <a:off x="838200" y="1981200"/>
            <a:ext cx="7467600" cy="23622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342900" indent="-342900" algn="ctr">
              <a:spcBef>
                <a:spcPct val="20000"/>
              </a:spcBef>
            </a:pPr>
            <a:r>
              <a:rPr lang="en-US" sz="6000" b="1" dirty="0" smtClean="0">
                <a:solidFill>
                  <a:srgbClr val="C00000"/>
                </a:solidFill>
                <a:effectLst>
                  <a:outerShdw blurRad="60007" dist="310007" dir="7680000" sy="30000" kx="1300200" algn="ctr" rotWithShape="0">
                    <a:prstClr val="black">
                      <a:alpha val="32000"/>
                    </a:prstClr>
                  </a:outerShdw>
                </a:effectLst>
                <a:latin typeface="Calibri" pitchFamily="34" charset="0"/>
              </a:rPr>
              <a:t>  </a:t>
            </a:r>
            <a:r>
              <a:rPr lang="en-US" sz="6000" b="1" dirty="0" err="1" smtClean="0">
                <a:solidFill>
                  <a:srgbClr val="C00000"/>
                </a:solidFill>
                <a:effectLst>
                  <a:outerShdw blurRad="60007" dist="310007" dir="7680000" sy="30000" kx="1300200" algn="ctr" rotWithShape="0">
                    <a:prstClr val="black">
                      <a:alpha val="32000"/>
                    </a:prstClr>
                  </a:outerShdw>
                </a:effectLst>
                <a:latin typeface="Calibri" pitchFamily="34" charset="0"/>
              </a:rPr>
              <a:t>Discusión</a:t>
            </a:r>
            <a:r>
              <a:rPr lang="en-US" sz="6000" b="1" dirty="0" smtClean="0">
                <a:solidFill>
                  <a:srgbClr val="C00000"/>
                </a:solidFill>
                <a:effectLst>
                  <a:outerShdw blurRad="60007" dist="310007" dir="7680000" sy="30000" kx="1300200" algn="ctr" rotWithShape="0">
                    <a:prstClr val="black">
                      <a:alpha val="32000"/>
                    </a:prstClr>
                  </a:outerShdw>
                </a:effectLst>
                <a:latin typeface="Calibri" pitchFamily="34" charset="0"/>
              </a:rPr>
              <a:t/>
            </a:r>
            <a:br>
              <a:rPr lang="en-US" sz="6000" b="1" dirty="0" smtClean="0">
                <a:solidFill>
                  <a:srgbClr val="C00000"/>
                </a:solidFill>
                <a:effectLst>
                  <a:outerShdw blurRad="60007" dist="310007" dir="7680000" sy="30000" kx="1300200" algn="ctr" rotWithShape="0">
                    <a:prstClr val="black">
                      <a:alpha val="32000"/>
                    </a:prstClr>
                  </a:outerShdw>
                </a:effectLst>
                <a:latin typeface="Calibri" pitchFamily="34" charset="0"/>
              </a:rPr>
            </a:br>
            <a:r>
              <a:rPr lang="en-US" sz="6000" b="1" dirty="0" smtClean="0">
                <a:solidFill>
                  <a:srgbClr val="C00000"/>
                </a:solidFill>
                <a:effectLst>
                  <a:outerShdw blurRad="60007" dist="310007" dir="7680000" sy="30000" kx="1300200" algn="ctr" rotWithShape="0">
                    <a:prstClr val="black">
                      <a:alpha val="32000"/>
                    </a:prstClr>
                  </a:outerShdw>
                </a:effectLst>
                <a:latin typeface="Calibri" pitchFamily="34" charset="0"/>
              </a:rPr>
              <a:t>y</a:t>
            </a:r>
            <a:br>
              <a:rPr lang="en-US" sz="6000" b="1" dirty="0" smtClean="0">
                <a:solidFill>
                  <a:srgbClr val="C00000"/>
                </a:solidFill>
                <a:effectLst>
                  <a:outerShdw blurRad="60007" dist="310007" dir="7680000" sy="30000" kx="1300200" algn="ctr" rotWithShape="0">
                    <a:prstClr val="black">
                      <a:alpha val="32000"/>
                    </a:prstClr>
                  </a:outerShdw>
                </a:effectLst>
                <a:latin typeface="Calibri" pitchFamily="34" charset="0"/>
              </a:rPr>
            </a:br>
            <a:r>
              <a:rPr lang="en-US" sz="6000" b="1" dirty="0" err="1" smtClean="0">
                <a:solidFill>
                  <a:srgbClr val="C00000"/>
                </a:solidFill>
                <a:effectLst>
                  <a:outerShdw blurRad="60007" dist="310007" dir="7680000" sy="30000" kx="1300200" algn="ctr" rotWithShape="0">
                    <a:prstClr val="black">
                      <a:alpha val="32000"/>
                    </a:prstClr>
                  </a:outerShdw>
                </a:effectLst>
                <a:latin typeface="Calibri" pitchFamily="34" charset="0"/>
              </a:rPr>
              <a:t>Preguntas</a:t>
            </a:r>
            <a:r>
              <a:rPr lang="en-US" sz="6000" b="1" smtClean="0">
                <a:solidFill>
                  <a:srgbClr val="C00000"/>
                </a:solidFill>
                <a:effectLst>
                  <a:outerShdw blurRad="60007" dist="310007" dir="7680000" sy="30000" kx="1300200" algn="ctr" rotWithShape="0">
                    <a:prstClr val="black">
                      <a:alpha val="32000"/>
                    </a:prstClr>
                  </a:outerShdw>
                </a:effectLst>
                <a:latin typeface="Calibri" pitchFamily="34" charset="0"/>
              </a:rPr>
              <a:t>     </a:t>
            </a:r>
            <a:endParaRPr lang="en-US" sz="4800" b="1" dirty="0">
              <a:solidFill>
                <a:schemeClr val="bg2">
                  <a:lumMod val="10000"/>
                </a:schemeClr>
              </a:solidFill>
              <a:effectLst>
                <a:outerShdw blurRad="60007" dist="310007" dir="7680000" sy="30000" kx="1300200" algn="ctr" rotWithShape="0">
                  <a:prstClr val="black">
                    <a:alpha val="32000"/>
                  </a:prstClr>
                </a:outerShdw>
              </a:effectLst>
              <a:latin typeface="Calibri" pitchFamily="34" charset="0"/>
            </a:endParaRPr>
          </a:p>
        </p:txBody>
      </p:sp>
      <p:sp>
        <p:nvSpPr>
          <p:cNvPr id="8" name="Title 7" hidden="1"/>
          <p:cNvSpPr>
            <a:spLocks noGrp="1"/>
          </p:cNvSpPr>
          <p:nvPr>
            <p:ph type="title"/>
          </p:nvPr>
        </p:nvSpPr>
        <p:spPr>
          <a:xfrm>
            <a:off x="608878" y="-1104900"/>
            <a:ext cx="8229600" cy="1143000"/>
          </a:xfrm>
        </p:spPr>
        <p:txBody>
          <a:bodyPr/>
          <a:lstStyle/>
          <a:p>
            <a:r>
              <a:rPr lang="en-US" dirty="0" smtClean="0"/>
              <a:t>Discussion and questions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2"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3"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4"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5" name="Picture 4" descr="LOGO-ARTBA.png" title="Picture of ARTBA Protecting Workers on Foot preventing runovers and backovers in roadway construction Title"/>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6" name="Picture 5" descr="Logo_WZ_Safety.png" title="Picture of ARTBA Protecting Workers on Foot preventing runovers and backovers in roadway construction Tit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2" name="Subtitle 8"/>
          <p:cNvSpPr txBox="1">
            <a:spLocks/>
          </p:cNvSpPr>
          <p:nvPr/>
        </p:nvSpPr>
        <p:spPr bwMode="auto">
          <a:xfrm>
            <a:off x="388938" y="1447800"/>
            <a:ext cx="8221662" cy="533400"/>
          </a:xfrm>
          <a:prstGeom prst="rect">
            <a:avLst/>
          </a:prstGeom>
          <a:noFill/>
          <a:ln w="9525">
            <a:noFill/>
            <a:miter lim="800000"/>
            <a:headEnd/>
            <a:tailEnd/>
          </a:ln>
        </p:spPr>
        <p:txBody>
          <a:bodyPr/>
          <a:lstStyle/>
          <a:p>
            <a:pPr marL="342900" indent="-342900">
              <a:spcBef>
                <a:spcPct val="20000"/>
              </a:spcBef>
            </a:pPr>
            <a:r>
              <a:rPr lang="en-US" sz="2800" b="1" dirty="0" smtClean="0">
                <a:solidFill>
                  <a:schemeClr val="bg2">
                    <a:lumMod val="10000"/>
                  </a:schemeClr>
                </a:solidFill>
                <a:latin typeface="Calibri" pitchFamily="34" charset="0"/>
              </a:rPr>
              <a:t>Communique el </a:t>
            </a:r>
            <a:r>
              <a:rPr lang="en-US" sz="2800" b="1" dirty="0" smtClean="0">
                <a:solidFill>
                  <a:srgbClr val="C00000"/>
                </a:solidFill>
                <a:latin typeface="Calibri" pitchFamily="34" charset="0"/>
              </a:rPr>
              <a:t>PCTI</a:t>
            </a:r>
            <a:r>
              <a:rPr lang="en-US" sz="2800" b="1" dirty="0" smtClean="0">
                <a:solidFill>
                  <a:schemeClr val="bg2">
                    <a:lumMod val="10000"/>
                  </a:schemeClr>
                </a:solidFill>
                <a:latin typeface="Calibri" pitchFamily="34" charset="0"/>
              </a:rPr>
              <a:t> a los </a:t>
            </a:r>
            <a:r>
              <a:rPr lang="en-US" sz="2800" b="1" dirty="0" err="1" smtClean="0">
                <a:solidFill>
                  <a:schemeClr val="bg2">
                    <a:lumMod val="10000"/>
                  </a:schemeClr>
                </a:solidFill>
                <a:latin typeface="Calibri" pitchFamily="34" charset="0"/>
              </a:rPr>
              <a:t>Trabajadores</a:t>
            </a:r>
            <a:endParaRPr lang="en-US" sz="2800" b="1" dirty="0">
              <a:solidFill>
                <a:schemeClr val="bg2">
                  <a:lumMod val="10000"/>
                </a:schemeClr>
              </a:solidFill>
              <a:latin typeface="Calibri" pitchFamily="34" charset="0"/>
            </a:endParaRPr>
          </a:p>
        </p:txBody>
      </p:sp>
      <p:sp>
        <p:nvSpPr>
          <p:cNvPr id="23" name="5-Point Star 22"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title="Picture of workers being trained in ITCP"/>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 y="2057400"/>
            <a:ext cx="8305800" cy="3972821"/>
          </a:xfrm>
          <a:prstGeom prst="rect">
            <a:avLst/>
          </a:prstGeom>
          <a:ln w="12700">
            <a:solidFill>
              <a:schemeClr val="tx1"/>
            </a:solidFill>
          </a:ln>
          <a:effectLst>
            <a:outerShdw blurRad="292100" dist="139700" dir="2700000" algn="tl" rotWithShape="0">
              <a:srgbClr val="333333">
                <a:alpha val="65000"/>
              </a:srgbClr>
            </a:outerShdw>
          </a:effectLst>
        </p:spPr>
      </p:pic>
      <p:sp>
        <p:nvSpPr>
          <p:cNvPr id="8" name="Title 7" hidden="1"/>
          <p:cNvSpPr>
            <a:spLocks noGrp="1"/>
          </p:cNvSpPr>
          <p:nvPr>
            <p:ph type="title"/>
          </p:nvPr>
        </p:nvSpPr>
        <p:spPr>
          <a:xfrm>
            <a:off x="589828" y="-990600"/>
            <a:ext cx="8229600" cy="1143000"/>
          </a:xfrm>
        </p:spPr>
        <p:txBody>
          <a:bodyPr/>
          <a:lstStyle/>
          <a:p>
            <a:r>
              <a:rPr lang="en-US" dirty="0" smtClean="0"/>
              <a:t>Communicate ITCP with workers</a:t>
            </a:r>
            <a:endParaRPr lang="en-US" dirty="0"/>
          </a:p>
        </p:txBody>
      </p:sp>
      <p:sp>
        <p:nvSpPr>
          <p:cNvPr id="13" name="Slide Number Placeholder 4"/>
          <p:cNvSpPr>
            <a:spLocks noGrp="1"/>
          </p:cNvSpPr>
          <p:nvPr>
            <p:ph type="sldNum" sz="quarter" idx="12"/>
          </p:nvPr>
        </p:nvSpPr>
        <p:spPr/>
        <p:txBody>
          <a:bodyPr/>
          <a:lstStyle/>
          <a:p>
            <a:pPr>
              <a:defRPr/>
            </a:pPr>
            <a:fld id="{991630E5-D2C6-4D54-9913-55C6C92AA029}" type="slidenum">
              <a:rPr lang="en-US" smtClean="0"/>
              <a:pPr>
                <a:defRPr/>
              </a:pPr>
              <a:t>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5"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6"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7"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8" name="Picture 7" descr="LOGO-ARTBA.png" title="Picture of ARTBA Protecting Workers on Foot preventing runovers and backovers in roadway construction Title"/>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9" name="Picture 8" descr="Logo_WZ_Safety.png" title="Picture of ARTBA Protecting Workers on Foot preventing runovers and backovers in roadway construction Tit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0" name="Subtitle 8"/>
          <p:cNvSpPr txBox="1">
            <a:spLocks/>
          </p:cNvSpPr>
          <p:nvPr/>
        </p:nvSpPr>
        <p:spPr bwMode="auto">
          <a:xfrm>
            <a:off x="517525" y="1981200"/>
            <a:ext cx="8061325" cy="506413"/>
          </a:xfrm>
          <a:prstGeom prst="rect">
            <a:avLst/>
          </a:prstGeom>
          <a:noFill/>
          <a:ln w="9525">
            <a:noFill/>
            <a:miter lim="800000"/>
            <a:headEnd/>
            <a:tailEnd/>
          </a:ln>
        </p:spPr>
        <p:txBody>
          <a:bodyPr/>
          <a:lstStyle/>
          <a:p>
            <a:pPr marL="0" lvl="1">
              <a:lnSpc>
                <a:spcPts val="2200"/>
              </a:lnSpc>
              <a:spcBef>
                <a:spcPct val="20000"/>
              </a:spcBef>
              <a:buFont typeface="Arial" charset="0"/>
              <a:buChar char="•"/>
            </a:pPr>
            <a:r>
              <a:rPr lang="en-US" sz="2200" b="1" dirty="0" smtClean="0">
                <a:latin typeface="Arial Narrow" pitchFamily="34" charset="0"/>
              </a:rPr>
              <a:t> </a:t>
            </a:r>
            <a:r>
              <a:rPr lang="en-US" sz="2200" b="1" dirty="0" err="1" smtClean="0">
                <a:latin typeface="Arial Narrow" pitchFamily="34" charset="0"/>
              </a:rPr>
              <a:t>Principales</a:t>
            </a:r>
            <a:r>
              <a:rPr lang="en-US" sz="2200" b="1" dirty="0" smtClean="0">
                <a:latin typeface="Arial Narrow" pitchFamily="34" charset="0"/>
              </a:rPr>
              <a:t> </a:t>
            </a:r>
            <a:r>
              <a:rPr lang="en-US" sz="2200" b="1" dirty="0" err="1" smtClean="0">
                <a:latin typeface="Arial Narrow" pitchFamily="34" charset="0"/>
              </a:rPr>
              <a:t>categorias</a:t>
            </a:r>
            <a:endParaRPr lang="en-US" sz="2200" b="1" dirty="0" smtClean="0">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sp>
        <p:nvSpPr>
          <p:cNvPr id="11" name="Subtitle 8"/>
          <p:cNvSpPr txBox="1">
            <a:spLocks/>
          </p:cNvSpPr>
          <p:nvPr/>
        </p:nvSpPr>
        <p:spPr bwMode="auto">
          <a:xfrm>
            <a:off x="388938" y="1447800"/>
            <a:ext cx="7478712" cy="533400"/>
          </a:xfrm>
          <a:prstGeom prst="rect">
            <a:avLst/>
          </a:prstGeom>
          <a:noFill/>
          <a:ln w="9525">
            <a:noFill/>
            <a:miter lim="800000"/>
            <a:headEnd/>
            <a:tailEnd/>
          </a:ln>
        </p:spPr>
        <p:txBody>
          <a:bodyPr/>
          <a:lstStyle/>
          <a:p>
            <a:pPr marL="342900" indent="-342900">
              <a:spcBef>
                <a:spcPct val="20000"/>
              </a:spcBef>
            </a:pPr>
            <a:r>
              <a:rPr lang="en-US" sz="2800" b="1" u="sng" dirty="0" err="1" smtClean="0">
                <a:solidFill>
                  <a:srgbClr val="C00000"/>
                </a:solidFill>
                <a:effectLst/>
                <a:latin typeface="Calibri" pitchFamily="34" charset="0"/>
              </a:rPr>
              <a:t>Prácticas</a:t>
            </a:r>
            <a:r>
              <a:rPr lang="en-US" sz="2800" b="1" u="sng" dirty="0" smtClean="0">
                <a:solidFill>
                  <a:srgbClr val="C00000"/>
                </a:solidFill>
                <a:effectLst/>
                <a:latin typeface="Calibri" pitchFamily="34" charset="0"/>
              </a:rPr>
              <a:t> </a:t>
            </a:r>
            <a:r>
              <a:rPr lang="en-US" sz="2800" b="1" u="sng" dirty="0" err="1" smtClean="0">
                <a:solidFill>
                  <a:srgbClr val="C00000"/>
                </a:solidFill>
                <a:effectLst/>
                <a:latin typeface="Calibri" pitchFamily="34" charset="0"/>
              </a:rPr>
              <a:t>Seguras</a:t>
            </a:r>
            <a:r>
              <a:rPr lang="en-US" sz="2800" b="1" u="sng" dirty="0" smtClean="0">
                <a:solidFill>
                  <a:srgbClr val="C00000"/>
                </a:solidFill>
                <a:effectLst/>
                <a:latin typeface="Calibri" pitchFamily="34" charset="0"/>
              </a:rPr>
              <a:t> para </a:t>
            </a:r>
            <a:r>
              <a:rPr lang="en-US" sz="2800" b="1" u="sng" dirty="0" err="1" smtClean="0">
                <a:solidFill>
                  <a:srgbClr val="C00000"/>
                </a:solidFill>
                <a:effectLst/>
                <a:latin typeface="Calibri" pitchFamily="34" charset="0"/>
              </a:rPr>
              <a:t>Trabajadores</a:t>
            </a:r>
            <a:r>
              <a:rPr lang="en-US" sz="2800" b="1" u="sng" dirty="0" smtClean="0">
                <a:solidFill>
                  <a:srgbClr val="C00000"/>
                </a:solidFill>
                <a:effectLst/>
                <a:latin typeface="Calibri" pitchFamily="34" charset="0"/>
              </a:rPr>
              <a:t> a Pie</a:t>
            </a:r>
            <a:endParaRPr lang="en-US" sz="2800" b="1" u="sng" dirty="0">
              <a:solidFill>
                <a:srgbClr val="C00000"/>
              </a:solidFill>
              <a:effectLst/>
              <a:latin typeface="Calibri" pitchFamily="34" charset="0"/>
            </a:endParaRPr>
          </a:p>
        </p:txBody>
      </p:sp>
      <p:sp>
        <p:nvSpPr>
          <p:cNvPr id="17" name="5-Point Star 16"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Phone 1.jpg" title="Picture of worker on cell phon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770271" y="2057400"/>
            <a:ext cx="3840329" cy="3630168"/>
          </a:xfrm>
          <a:prstGeom prst="rect">
            <a:avLst/>
          </a:prstGeom>
          <a:ln w="12700">
            <a:solidFill>
              <a:schemeClr val="tx1"/>
            </a:solidFill>
          </a:ln>
          <a:effectLst>
            <a:outerShdw blurRad="292100" dist="76200" dir="2700000" algn="tl" rotWithShape="0">
              <a:srgbClr val="333333">
                <a:alpha val="65000"/>
              </a:srgbClr>
            </a:outerShdw>
          </a:effectLst>
        </p:spPr>
      </p:pic>
      <p:pic>
        <p:nvPicPr>
          <p:cNvPr id="24" name="Picture 3" title="Picture of workers with visible clot"/>
          <p:cNvPicPr>
            <a:picLocks noChangeAspect="1" noChangeArrowheads="1"/>
          </p:cNvPicPr>
          <p:nvPr/>
        </p:nvPicPr>
        <p:blipFill>
          <a:blip r:embed="rId6" cstate="email">
            <a:extLst>
              <a:ext uri="{28A0092B-C50C-407E-A947-70E740481C1C}">
                <a14:useLocalDpi xmlns:a14="http://schemas.microsoft.com/office/drawing/2010/main"/>
              </a:ext>
            </a:extLst>
          </a:blip>
          <a:srcRect l="-46"/>
          <a:stretch>
            <a:fillRect/>
          </a:stretch>
        </p:blipFill>
        <p:spPr bwMode="auto">
          <a:xfrm>
            <a:off x="4739640" y="2057400"/>
            <a:ext cx="3870960" cy="3630625"/>
          </a:xfrm>
          <a:prstGeom prst="rect">
            <a:avLst/>
          </a:prstGeom>
          <a:ln w="12700">
            <a:solidFill>
              <a:schemeClr val="tx1"/>
            </a:solidFill>
          </a:ln>
          <a:effectLst>
            <a:outerShdw blurRad="292100" dist="76200" dir="2700000" algn="tl" rotWithShape="0">
              <a:srgbClr val="333333">
                <a:alpha val="65000"/>
              </a:srgbClr>
            </a:outerShdw>
          </a:effectLst>
        </p:spPr>
      </p:pic>
      <p:pic>
        <p:nvPicPr>
          <p:cNvPr id="26" name="Picture 3" title="Picture of workers with visible clothi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48200" y="2057400"/>
            <a:ext cx="3962400" cy="3657600"/>
          </a:xfrm>
          <a:prstGeom prst="rect">
            <a:avLst/>
          </a:prstGeom>
          <a:ln w="12700">
            <a:solidFill>
              <a:schemeClr val="tx1"/>
            </a:solidFill>
          </a:ln>
          <a:effectLst>
            <a:outerShdw blurRad="292100" dist="139700" dir="2700000" algn="tl" rotWithShape="0">
              <a:srgbClr val="333333">
                <a:alpha val="65000"/>
              </a:srgbClr>
            </a:outerShdw>
          </a:effectLst>
        </p:spPr>
      </p:pic>
      <p:pic>
        <p:nvPicPr>
          <p:cNvPr id="27" name="Picture 26" descr="Worker edited.TIF" title="Picture of on foot worker by road work truck"/>
          <p:cNvPicPr>
            <a:picLocks noChangeAspect="1"/>
          </p:cNvPicPr>
          <p:nvPr/>
        </p:nvPicPr>
        <p:blipFill>
          <a:blip r:embed="rId8" cstate="email">
            <a:lum bright="10000"/>
            <a:extLst>
              <a:ext uri="{28A0092B-C50C-407E-A947-70E740481C1C}">
                <a14:useLocalDpi xmlns:a14="http://schemas.microsoft.com/office/drawing/2010/main"/>
              </a:ext>
            </a:extLst>
          </a:blip>
          <a:srcRect/>
          <a:stretch>
            <a:fillRect/>
          </a:stretch>
        </p:blipFill>
        <p:spPr>
          <a:xfrm>
            <a:off x="4648200" y="2057400"/>
            <a:ext cx="3962400" cy="3657600"/>
          </a:xfrm>
          <a:prstGeom prst="rect">
            <a:avLst/>
          </a:prstGeom>
          <a:ln w="12700">
            <a:solidFill>
              <a:schemeClr val="tx1"/>
            </a:solidFill>
          </a:ln>
          <a:effectLst>
            <a:outerShdw blurRad="292100" dist="76200" dir="2700000" algn="tl" rotWithShape="0">
              <a:srgbClr val="333333">
                <a:alpha val="65000"/>
              </a:srgbClr>
            </a:outerShdw>
          </a:effectLst>
        </p:spPr>
      </p:pic>
      <p:sp>
        <p:nvSpPr>
          <p:cNvPr id="29" name="Subtitle 8"/>
          <p:cNvSpPr txBox="1">
            <a:spLocks/>
          </p:cNvSpPr>
          <p:nvPr/>
        </p:nvSpPr>
        <p:spPr bwMode="auto">
          <a:xfrm>
            <a:off x="708245" y="2362200"/>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Hábitos</a:t>
            </a:r>
            <a:r>
              <a:rPr lang="en-US" sz="2000" b="1" dirty="0" smtClean="0">
                <a:latin typeface="Arial Narrow" pitchFamily="34" charset="0"/>
              </a:rPr>
              <a:t> y </a:t>
            </a:r>
            <a:r>
              <a:rPr lang="en-US" sz="2000" b="1" dirty="0" err="1">
                <a:latin typeface="Arial Narrow" pitchFamily="34" charset="0"/>
              </a:rPr>
              <a:t>c</a:t>
            </a:r>
            <a:r>
              <a:rPr lang="en-US" sz="2000" b="1" dirty="0" err="1" smtClean="0">
                <a:latin typeface="Arial Narrow" pitchFamily="34" charset="0"/>
              </a:rPr>
              <a:t>onducta</a:t>
            </a:r>
            <a:r>
              <a:rPr lang="en-US" sz="2000" b="1" dirty="0" smtClean="0">
                <a:latin typeface="Arial Narrow" pitchFamily="34" charset="0"/>
              </a:rPr>
              <a:t> del </a:t>
            </a:r>
            <a:r>
              <a:rPr lang="en-US" sz="2000" b="1" dirty="0" err="1" smtClean="0">
                <a:latin typeface="Arial Narrow" pitchFamily="34" charset="0"/>
              </a:rPr>
              <a:t>Trabajador</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30" name="Subtitle 8"/>
          <p:cNvSpPr txBox="1">
            <a:spLocks/>
          </p:cNvSpPr>
          <p:nvPr/>
        </p:nvSpPr>
        <p:spPr bwMode="auto">
          <a:xfrm>
            <a:off x="702734" y="2759604"/>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Visibilidad</a:t>
            </a:r>
            <a:r>
              <a:rPr lang="en-US" sz="2000" b="1" dirty="0" smtClean="0">
                <a:latin typeface="Arial Narrow" pitchFamily="34" charset="0"/>
              </a:rPr>
              <a:t> del </a:t>
            </a:r>
            <a:r>
              <a:rPr lang="en-US" sz="2000" b="1" dirty="0" err="1">
                <a:latin typeface="Arial Narrow" pitchFamily="34" charset="0"/>
              </a:rPr>
              <a:t>t</a:t>
            </a:r>
            <a:r>
              <a:rPr lang="en-US" sz="2000" b="1" dirty="0" err="1" smtClean="0">
                <a:latin typeface="Arial Narrow" pitchFamily="34" charset="0"/>
              </a:rPr>
              <a:t>rabajador</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31" name="Subtitle 8"/>
          <p:cNvSpPr txBox="1">
            <a:spLocks/>
          </p:cNvSpPr>
          <p:nvPr/>
        </p:nvSpPr>
        <p:spPr bwMode="auto">
          <a:xfrm>
            <a:off x="702734" y="3157008"/>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Confirmacion</a:t>
            </a:r>
            <a:r>
              <a:rPr lang="en-US" sz="2000" b="1" dirty="0" smtClean="0">
                <a:latin typeface="Arial Narrow" pitchFamily="34" charset="0"/>
              </a:rPr>
              <a:t> del </a:t>
            </a:r>
            <a:r>
              <a:rPr lang="en-US" sz="2000" b="1" dirty="0" err="1" smtClean="0">
                <a:latin typeface="Arial Narrow" pitchFamily="34" charset="0"/>
              </a:rPr>
              <a:t>operador</a:t>
            </a:r>
            <a:r>
              <a:rPr lang="en-US" sz="2000" b="1" dirty="0" smtClean="0">
                <a:latin typeface="Arial Narrow" pitchFamily="34" charset="0"/>
              </a:rPr>
              <a:t> </a:t>
            </a:r>
          </a:p>
          <a:p>
            <a:pPr>
              <a:lnSpc>
                <a:spcPts val="2200"/>
              </a:lnSpc>
              <a:buSzPct val="50000"/>
            </a:pPr>
            <a:r>
              <a:rPr lang="en-US" sz="2000" b="1" dirty="0" smtClean="0">
                <a:latin typeface="Arial Narrow" pitchFamily="34" charset="0"/>
              </a:rPr>
              <a:t>     para </a:t>
            </a:r>
            <a:r>
              <a:rPr lang="en-US" sz="2000" b="1" dirty="0" err="1" smtClean="0">
                <a:latin typeface="Arial Narrow" pitchFamily="34" charset="0"/>
              </a:rPr>
              <a:t>aproximarse</a:t>
            </a:r>
            <a:r>
              <a:rPr lang="en-US" sz="2000" b="1" dirty="0" smtClean="0">
                <a:latin typeface="Arial Narrow" pitchFamily="34" charset="0"/>
              </a:rPr>
              <a:t> al </a:t>
            </a:r>
            <a:r>
              <a:rPr lang="en-US" sz="2000" b="1" dirty="0" err="1" smtClean="0">
                <a:latin typeface="Arial Narrow" pitchFamily="34" charset="0"/>
              </a:rPr>
              <a:t>equipo</a:t>
            </a:r>
            <a:endParaRPr lang="en-US" sz="2400" b="1" dirty="0">
              <a:latin typeface="Arial Narrow" pitchFamily="34" charset="0"/>
            </a:endParaRPr>
          </a:p>
        </p:txBody>
      </p:sp>
      <p:sp>
        <p:nvSpPr>
          <p:cNvPr id="33" name="Subtitle 8"/>
          <p:cNvSpPr txBox="1">
            <a:spLocks/>
          </p:cNvSpPr>
          <p:nvPr/>
        </p:nvSpPr>
        <p:spPr bwMode="auto">
          <a:xfrm>
            <a:off x="670255" y="3834606"/>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Mitigación</a:t>
            </a:r>
            <a:r>
              <a:rPr lang="en-US" sz="2000" b="1" dirty="0" smtClean="0">
                <a:latin typeface="Arial Narrow" pitchFamily="34" charset="0"/>
              </a:rPr>
              <a:t> de </a:t>
            </a:r>
            <a:r>
              <a:rPr lang="en-US" sz="2000" b="1" dirty="0" err="1">
                <a:latin typeface="Arial Narrow" pitchFamily="34" charset="0"/>
              </a:rPr>
              <a:t>r</a:t>
            </a:r>
            <a:r>
              <a:rPr lang="en-US" sz="2000" b="1" dirty="0" err="1" smtClean="0">
                <a:latin typeface="Arial Narrow" pitchFamily="34" charset="0"/>
              </a:rPr>
              <a:t>iesgos</a:t>
            </a:r>
            <a:r>
              <a:rPr lang="en-US" sz="2000" b="1" dirty="0" smtClean="0">
                <a:latin typeface="Arial Narrow" pitchFamily="34" charset="0"/>
              </a:rPr>
              <a:t> </a:t>
            </a:r>
            <a:r>
              <a:rPr lang="en-US" sz="2000" b="1" dirty="0">
                <a:latin typeface="Arial Narrow" pitchFamily="34" charset="0"/>
              </a:rPr>
              <a:t>a</a:t>
            </a:r>
            <a:r>
              <a:rPr lang="en-US" sz="2000" b="1" dirty="0" smtClean="0">
                <a:latin typeface="Arial Narrow" pitchFamily="34" charset="0"/>
              </a:rPr>
              <a:t>ltos</a:t>
            </a:r>
            <a:endParaRPr lang="en-US" sz="2400" b="1" dirty="0">
              <a:latin typeface="Arial Narrow" pitchFamily="34" charset="0"/>
            </a:endParaRPr>
          </a:p>
        </p:txBody>
      </p:sp>
      <p:sp>
        <p:nvSpPr>
          <p:cNvPr id="2" name="Title 1" hidden="1"/>
          <p:cNvSpPr>
            <a:spLocks noGrp="1"/>
          </p:cNvSpPr>
          <p:nvPr>
            <p:ph type="title"/>
          </p:nvPr>
        </p:nvSpPr>
        <p:spPr>
          <a:xfrm>
            <a:off x="476250" y="-1143000"/>
            <a:ext cx="8229600" cy="1143000"/>
          </a:xfrm>
        </p:spPr>
        <p:txBody>
          <a:bodyPr/>
          <a:lstStyle/>
          <a:p>
            <a:r>
              <a:rPr lang="en-US" dirty="0" smtClean="0"/>
              <a:t>Safe practices for workers on foot</a:t>
            </a:r>
            <a:endParaRPr lang="en-US" dirty="0"/>
          </a:p>
        </p:txBody>
      </p:sp>
      <p:sp>
        <p:nvSpPr>
          <p:cNvPr id="20" name="Slide Number Placeholder 4"/>
          <p:cNvSpPr>
            <a:spLocks noGrp="1"/>
          </p:cNvSpPr>
          <p:nvPr>
            <p:ph type="sldNum" sz="quarter" idx="12"/>
          </p:nvPr>
        </p:nvSpPr>
        <p:spPr/>
        <p:txBody>
          <a:bodyPr/>
          <a:lstStyle/>
          <a:p>
            <a:pPr>
              <a:defRPr/>
            </a:pPr>
            <a:fld id="{991630E5-D2C6-4D54-9913-55C6C92AA029}" type="slidenum">
              <a:rPr lang="en-US" smtClean="0"/>
              <a:pPr>
                <a:defRPr/>
              </a:pPr>
              <a:t>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childTnLst>
                                </p:cTn>
                              </p:par>
                              <p:par>
                                <p:cTn id="31" presetID="10" presetClass="exit" presetSubtype="0" fill="hold" nodeType="withEffect">
                                  <p:stCondLst>
                                    <p:cond delay="0"/>
                                  </p:stCondLst>
                                  <p:childTnLst>
                                    <p:animEffect transition="out" filter="fade">
                                      <p:cBhvr>
                                        <p:cTn id="32" dur="1000"/>
                                        <p:tgtEl>
                                          <p:spTgt spid="22"/>
                                        </p:tgtEl>
                                      </p:cBhvr>
                                    </p:animEffect>
                                    <p:set>
                                      <p:cBhvr>
                                        <p:cTn id="33" dur="1" fill="hold">
                                          <p:stCondLst>
                                            <p:cond delay="999"/>
                                          </p:stCondLst>
                                        </p:cTn>
                                        <p:tgtEl>
                                          <p:spTgt spid="2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par>
                                <p:cTn id="41" presetID="10" presetClass="exit" presetSubtype="0" fill="hold" nodeType="withEffect">
                                  <p:stCondLst>
                                    <p:cond delay="0"/>
                                  </p:stCondLst>
                                  <p:childTnLst>
                                    <p:animEffect transition="out" filter="fade">
                                      <p:cBhvr>
                                        <p:cTn id="42" dur="1000"/>
                                        <p:tgtEl>
                                          <p:spTgt spid="24"/>
                                        </p:tgtEl>
                                      </p:cBhvr>
                                    </p:animEffect>
                                    <p:set>
                                      <p:cBhvr>
                                        <p:cTn id="43" dur="1" fill="hold">
                                          <p:stCondLst>
                                            <p:cond delay="9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childTnLst>
                                </p:cTn>
                              </p:par>
                              <p:par>
                                <p:cTn id="51" presetID="10" presetClass="exit" presetSubtype="0" fill="hold" nodeType="withEffect">
                                  <p:stCondLst>
                                    <p:cond delay="0"/>
                                  </p:stCondLst>
                                  <p:childTnLst>
                                    <p:animEffect transition="out" filter="fade">
                                      <p:cBhvr>
                                        <p:cTn id="52" dur="1000"/>
                                        <p:tgtEl>
                                          <p:spTgt spid="26"/>
                                        </p:tgtEl>
                                      </p:cBhvr>
                                    </p:animEffect>
                                    <p:set>
                                      <p:cBhvr>
                                        <p:cTn id="53" dur="1" fill="hold">
                                          <p:stCondLst>
                                            <p:cond delay="999"/>
                                          </p:stCondLst>
                                        </p:cTn>
                                        <p:tgtEl>
                                          <p:spTgt spid="26"/>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animBg="1"/>
      <p:bldP spid="29" grpId="0"/>
      <p:bldP spid="30" grpId="0"/>
      <p:bldP spid="31"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8"/>
          <p:cNvSpPr txBox="1">
            <a:spLocks/>
          </p:cNvSpPr>
          <p:nvPr/>
        </p:nvSpPr>
        <p:spPr bwMode="auto">
          <a:xfrm>
            <a:off x="380999" y="2362200"/>
            <a:ext cx="3962401"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cs typeface="Arial" pitchFamily="34" charset="0"/>
              </a:rPr>
              <a:t>Considere</a:t>
            </a:r>
            <a:r>
              <a:rPr lang="en-US" sz="2000" b="1" dirty="0" smtClean="0">
                <a:latin typeface="Arial Narrow" pitchFamily="34" charset="0"/>
                <a:cs typeface="Arial" pitchFamily="34" charset="0"/>
              </a:rPr>
              <a:t> los </a:t>
            </a:r>
            <a:r>
              <a:rPr lang="en-US" sz="2000" b="1" dirty="0" err="1" smtClean="0">
                <a:latin typeface="Arial Narrow" pitchFamily="34" charset="0"/>
                <a:cs typeface="Arial" pitchFamily="34" charset="0"/>
              </a:rPr>
              <a:t>hábitos</a:t>
            </a:r>
            <a:r>
              <a:rPr lang="en-US" sz="2000" b="1" dirty="0" smtClean="0">
                <a:latin typeface="Arial Narrow" pitchFamily="34" charset="0"/>
                <a:cs typeface="Arial" pitchFamily="34" charset="0"/>
              </a:rPr>
              <a:t> del  </a:t>
            </a:r>
            <a:br>
              <a:rPr lang="en-US" sz="2000" b="1" dirty="0" smtClean="0">
                <a:latin typeface="Arial Narrow" pitchFamily="34" charset="0"/>
                <a:cs typeface="Arial" pitchFamily="34" charset="0"/>
              </a:rPr>
            </a:b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trabajador</a:t>
            </a:r>
            <a:r>
              <a:rPr lang="en-US" sz="2000" b="1" dirty="0" smtClean="0">
                <a:latin typeface="Arial Narrow" pitchFamily="34" charset="0"/>
                <a:cs typeface="Arial" pitchFamily="34" charset="0"/>
              </a:rPr>
              <a:t> al </a:t>
            </a:r>
            <a:r>
              <a:rPr lang="en-US" sz="2000" b="1" dirty="0" err="1" smtClean="0">
                <a:latin typeface="Arial Narrow" pitchFamily="34" charset="0"/>
                <a:cs typeface="Arial" pitchFamily="34" charset="0"/>
              </a:rPr>
              <a:t>desarrollar</a:t>
            </a:r>
            <a:r>
              <a:rPr lang="en-US" sz="2000" b="1" dirty="0" smtClean="0">
                <a:latin typeface="Arial Narrow" pitchFamily="34" charset="0"/>
                <a:cs typeface="Arial" pitchFamily="34" charset="0"/>
              </a:rPr>
              <a:t> el </a:t>
            </a:r>
            <a:r>
              <a:rPr lang="en-US" sz="2000" b="1" dirty="0" smtClean="0">
                <a:solidFill>
                  <a:srgbClr val="C00000"/>
                </a:solidFill>
                <a:latin typeface="Arial Narrow" pitchFamily="34" charset="0"/>
                <a:cs typeface="Arial" pitchFamily="34" charset="0"/>
              </a:rPr>
              <a:t>PCTI</a:t>
            </a:r>
            <a:endParaRPr lang="en-US" sz="2400" b="1" dirty="0">
              <a:solidFill>
                <a:srgbClr val="C00000"/>
              </a:solidFill>
              <a:latin typeface="Arial Narrow" pitchFamily="34" charset="0"/>
            </a:endParaRPr>
          </a:p>
        </p:txBody>
      </p:sp>
      <p:sp>
        <p:nvSpPr>
          <p:cNvPr id="21" name="Subtitle 8"/>
          <p:cNvSpPr txBox="1">
            <a:spLocks/>
          </p:cNvSpPr>
          <p:nvPr/>
        </p:nvSpPr>
        <p:spPr bwMode="auto">
          <a:xfrm>
            <a:off x="381000" y="3048000"/>
            <a:ext cx="3956889"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Determine los </a:t>
            </a:r>
            <a:r>
              <a:rPr lang="en-US" sz="2000" b="1" dirty="0" err="1" smtClean="0">
                <a:latin typeface="Arial Narrow" pitchFamily="34" charset="0"/>
                <a:cs typeface="Arial" pitchFamily="34" charset="0"/>
              </a:rPr>
              <a:t>lugares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que</a:t>
            </a:r>
            <a:r>
              <a:rPr lang="en-US" sz="2000" b="1" dirty="0" smtClean="0">
                <a:latin typeface="Arial Narrow" pitchFamily="34" charset="0"/>
                <a:cs typeface="Arial" pitchFamily="34" charset="0"/>
              </a:rPr>
              <a:t> los        </a:t>
            </a: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trabajadores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frecuentan</a:t>
            </a:r>
            <a:r>
              <a:rPr lang="en-US" sz="2000" b="1" dirty="0" smtClean="0">
                <a:latin typeface="Arial Narrow" pitchFamily="34" charset="0"/>
                <a:cs typeface="Arial" pitchFamily="34" charset="0"/>
              </a:rPr>
              <a:t> y </a:t>
            </a:r>
            <a:r>
              <a:rPr lang="en-US" sz="2000" b="1" dirty="0" err="1" smtClean="0">
                <a:latin typeface="Arial Narrow" pitchFamily="34" charset="0"/>
                <a:cs typeface="Arial" pitchFamily="34" charset="0"/>
              </a:rPr>
              <a:t>cree</a:t>
            </a:r>
            <a:endParaRPr lang="en-US" sz="2000" b="1" dirty="0" smtClean="0">
              <a:latin typeface="Arial Narrow" pitchFamily="34" charset="0"/>
              <a:cs typeface="Arial" pitchFamily="34" charset="0"/>
            </a:endParaRP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rutas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seguras</a:t>
            </a:r>
            <a:endParaRPr lang="en-US" sz="2000" b="1" dirty="0" smtClean="0">
              <a:latin typeface="Arial Narrow" pitchFamily="34" charset="0"/>
              <a:cs typeface="Arial" pitchFamily="34" charset="0"/>
            </a:endParaRPr>
          </a:p>
          <a:p>
            <a:pPr>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grpSp>
        <p:nvGrpSpPr>
          <p:cNvPr id="2" name="Group 1"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3"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4"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5"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6" name="Picture 5" descr="LOGO-ARTBA.png" title="Picture of ARTBA Protecting Workers on Foot preventing runovers and backovers in roadway construction Title"/>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7" name="Picture 6" descr="Logo_WZ_Safety.png" title="Picture of ARTBA Protecting Workers on Foot preventing runovers and backovers in roadway construction Tit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8" name="Subtitle 8"/>
          <p:cNvSpPr txBox="1">
            <a:spLocks/>
          </p:cNvSpPr>
          <p:nvPr/>
        </p:nvSpPr>
        <p:spPr bwMode="auto">
          <a:xfrm>
            <a:off x="517525" y="1981200"/>
            <a:ext cx="8061325" cy="506413"/>
          </a:xfrm>
          <a:prstGeom prst="rect">
            <a:avLst/>
          </a:prstGeom>
          <a:noFill/>
          <a:ln w="9525">
            <a:noFill/>
            <a:miter lim="800000"/>
            <a:headEnd/>
            <a:tailEnd/>
          </a:ln>
          <a:effectLst>
            <a:glow rad="63500">
              <a:schemeClr val="accent2">
                <a:satMod val="175000"/>
                <a:alpha val="40000"/>
              </a:schemeClr>
            </a:glow>
          </a:effectLst>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spc="100" dirty="0" err="1" smtClean="0">
                <a:solidFill>
                  <a:srgbClr val="C00000"/>
                </a:solidFill>
                <a:latin typeface="Arial Narrow" pitchFamily="34" charset="0"/>
              </a:rPr>
              <a:t>Hábitos</a:t>
            </a:r>
            <a:r>
              <a:rPr lang="en-US" sz="2200" b="1" u="sng" spc="100" dirty="0" smtClean="0">
                <a:solidFill>
                  <a:srgbClr val="C00000"/>
                </a:solidFill>
                <a:latin typeface="Arial Narrow" pitchFamily="34" charset="0"/>
              </a:rPr>
              <a:t> y </a:t>
            </a:r>
            <a:r>
              <a:rPr lang="en-US" sz="2200" b="1" u="sng" spc="100" dirty="0" err="1" smtClean="0">
                <a:solidFill>
                  <a:srgbClr val="C00000"/>
                </a:solidFill>
                <a:latin typeface="Arial Narrow" pitchFamily="34" charset="0"/>
              </a:rPr>
              <a:t>Conducta</a:t>
            </a:r>
            <a:r>
              <a:rPr lang="en-US" sz="2200" b="1" u="sng" spc="100" dirty="0" smtClean="0">
                <a:solidFill>
                  <a:srgbClr val="C00000"/>
                </a:solidFill>
                <a:latin typeface="Arial Narrow" pitchFamily="34" charset="0"/>
              </a:rPr>
              <a:t> del </a:t>
            </a:r>
            <a:r>
              <a:rPr lang="en-US" sz="2200" b="1" u="sng" spc="100" dirty="0" err="1" smtClean="0">
                <a:solidFill>
                  <a:srgbClr val="C00000"/>
                </a:solidFill>
                <a:latin typeface="Arial Narrow" pitchFamily="34" charset="0"/>
              </a:rPr>
              <a:t>Trabajador</a:t>
            </a:r>
            <a:endParaRPr lang="en-US" sz="2200" b="1" dirty="0">
              <a:latin typeface="Arial Narrow" pitchFamily="34" charset="0"/>
            </a:endParaRPr>
          </a:p>
        </p:txBody>
      </p:sp>
      <p:sp>
        <p:nvSpPr>
          <p:cNvPr id="11" name="5-Point Star 10"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ubtitle 8"/>
          <p:cNvSpPr txBox="1">
            <a:spLocks/>
          </p:cNvSpPr>
          <p:nvPr/>
        </p:nvSpPr>
        <p:spPr bwMode="auto">
          <a:xfrm>
            <a:off x="380999" y="4013199"/>
            <a:ext cx="8460505"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Habitos</a:t>
            </a:r>
            <a:r>
              <a:rPr lang="en-US" sz="2000" b="1" dirty="0" smtClean="0">
                <a:latin typeface="Arial Narrow" pitchFamily="34" charset="0"/>
              </a:rPr>
              <a:t> al </a:t>
            </a:r>
            <a:r>
              <a:rPr lang="en-US" sz="2000" b="1" dirty="0" err="1" smtClean="0">
                <a:latin typeface="Arial Narrow" pitchFamily="34" charset="0"/>
              </a:rPr>
              <a:t>hablar</a:t>
            </a:r>
            <a:r>
              <a:rPr lang="en-US" sz="2000" b="1" dirty="0" smtClean="0">
                <a:latin typeface="Arial Narrow" pitchFamily="34" charset="0"/>
              </a:rPr>
              <a:t> </a:t>
            </a:r>
            <a:r>
              <a:rPr lang="en-US" sz="2000" b="1" dirty="0" err="1" smtClean="0">
                <a:latin typeface="Arial Narrow" pitchFamily="34" charset="0"/>
              </a:rPr>
              <a:t>por</a:t>
            </a:r>
            <a:r>
              <a:rPr lang="en-US" sz="2000" b="1" dirty="0" smtClean="0">
                <a:latin typeface="Arial Narrow" pitchFamily="34" charset="0"/>
              </a:rPr>
              <a:t> </a:t>
            </a:r>
            <a:r>
              <a:rPr lang="en-US" sz="2000" b="1" dirty="0" err="1" smtClean="0">
                <a:latin typeface="Arial Narrow" pitchFamily="34" charset="0"/>
              </a:rPr>
              <a:t>tel</a:t>
            </a:r>
            <a:r>
              <a:rPr lang="es-US" sz="2000" b="1" dirty="0" err="1" smtClean="0">
                <a:latin typeface="Arial Narrow" pitchFamily="34" charset="0"/>
              </a:rPr>
              <a:t>éfono</a:t>
            </a:r>
            <a:endParaRPr lang="en-US" sz="2400" b="1" dirty="0">
              <a:latin typeface="Arial Narrow" pitchFamily="34" charset="0"/>
            </a:endParaRPr>
          </a:p>
        </p:txBody>
      </p:sp>
      <p:sp>
        <p:nvSpPr>
          <p:cNvPr id="18" name="Subtitle 8"/>
          <p:cNvSpPr txBox="1">
            <a:spLocks/>
          </p:cNvSpPr>
          <p:nvPr/>
        </p:nvSpPr>
        <p:spPr bwMode="auto">
          <a:xfrm>
            <a:off x="388938" y="5334000"/>
            <a:ext cx="8452566"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a:t>
            </a:r>
            <a:r>
              <a:rPr lang="en-US" sz="2000" b="1" dirty="0" err="1" smtClean="0">
                <a:latin typeface="Arial Narrow" pitchFamily="34" charset="0"/>
              </a:rPr>
              <a:t>Qué</a:t>
            </a:r>
            <a:r>
              <a:rPr lang="en-US" sz="2000" b="1" dirty="0" smtClean="0">
                <a:latin typeface="Arial Narrow" pitchFamily="34" charset="0"/>
              </a:rPr>
              <a:t> </a:t>
            </a:r>
            <a:r>
              <a:rPr lang="en-US" sz="2000" b="1" dirty="0" err="1" smtClean="0">
                <a:latin typeface="Arial Narrow" pitchFamily="34" charset="0"/>
              </a:rPr>
              <a:t>peligros</a:t>
            </a:r>
            <a:r>
              <a:rPr lang="en-US" sz="2000" b="1" dirty="0" smtClean="0">
                <a:latin typeface="Arial Narrow" pitchFamily="34" charset="0"/>
              </a:rPr>
              <a:t> se </a:t>
            </a:r>
            <a:r>
              <a:rPr lang="en-US" sz="2000" b="1" dirty="0" err="1" smtClean="0">
                <a:latin typeface="Arial Narrow" pitchFamily="34" charset="0"/>
              </a:rPr>
              <a:t>crean</a:t>
            </a:r>
            <a:r>
              <a:rPr lang="en-US" sz="2000" b="1" dirty="0" smtClean="0">
                <a:latin typeface="Arial Narrow" pitchFamily="34" charset="0"/>
              </a:rPr>
              <a:t>?</a:t>
            </a:r>
          </a:p>
        </p:txBody>
      </p:sp>
      <p:pic>
        <p:nvPicPr>
          <p:cNvPr id="20" name="Picture 19" descr="ITCP01.png" title="Picture of an ITC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67200" y="2362200"/>
            <a:ext cx="4473794" cy="3124199"/>
          </a:xfrm>
          <a:prstGeom prst="rect">
            <a:avLst/>
          </a:prstGeom>
          <a:ln w="9525">
            <a:solidFill>
              <a:srgbClr val="333300"/>
            </a:solidFill>
          </a:ln>
          <a:effectLst>
            <a:outerShdw blurRad="50800" dist="76200" dir="2700000" algn="tl" rotWithShape="0">
              <a:prstClr val="black">
                <a:alpha val="40000"/>
              </a:prstClr>
            </a:outerShdw>
          </a:effectLst>
        </p:spPr>
      </p:pic>
      <p:grpSp>
        <p:nvGrpSpPr>
          <p:cNvPr id="37" name="Group 36" title="Picture of a out house, tree, sandwich, and water jug"/>
          <p:cNvGrpSpPr/>
          <p:nvPr/>
        </p:nvGrpSpPr>
        <p:grpSpPr>
          <a:xfrm>
            <a:off x="4223441" y="1524000"/>
            <a:ext cx="4633447" cy="4724400"/>
            <a:chOff x="4223441" y="1524000"/>
            <a:chExt cx="4633447" cy="4724400"/>
          </a:xfrm>
        </p:grpSpPr>
        <p:pic>
          <p:nvPicPr>
            <p:cNvPr id="22" name="Picture 1" descr="C:\Users\bsant.ARTBA\AppData\Local\Microsoft\Windows\Temporary Internet Files\Content.IE5\40VF1KS8\MC900040047[1].wmf" title="Picture of a sandwich"/>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23441" y="4800600"/>
              <a:ext cx="2482159" cy="1174394"/>
            </a:xfrm>
            <a:prstGeom prst="rect">
              <a:avLst/>
            </a:prstGeom>
            <a:ln>
              <a:noFill/>
            </a:ln>
            <a:effectLst>
              <a:outerShdw blurRad="292100" dist="139700" dir="2700000" algn="tl" rotWithShape="0">
                <a:srgbClr val="333333">
                  <a:alpha val="65000"/>
                </a:srgbClr>
              </a:outerShdw>
            </a:effectLst>
          </p:spPr>
        </p:pic>
        <p:pic>
          <p:nvPicPr>
            <p:cNvPr id="23" name="Picture 3" descr="C:\Users\bsant.ARTBA\AppData\Local\Microsoft\Windows\Temporary Internet Files\Content.IE5\BLZ0901M\MC900389362[1].wmf" title="Picture of a tre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00799" y="1524000"/>
              <a:ext cx="2456089" cy="2286000"/>
            </a:xfrm>
            <a:prstGeom prst="rect">
              <a:avLst/>
            </a:prstGeom>
            <a:ln>
              <a:noFill/>
            </a:ln>
            <a:effectLst>
              <a:outerShdw blurRad="292100" dist="139700" dir="2700000" algn="tl" rotWithShape="0">
                <a:srgbClr val="333333">
                  <a:alpha val="65000"/>
                </a:srgbClr>
              </a:outerShdw>
            </a:effectLst>
          </p:spPr>
        </p:pic>
        <p:grpSp>
          <p:nvGrpSpPr>
            <p:cNvPr id="24" name="Group 23"/>
            <p:cNvGrpSpPr/>
            <p:nvPr/>
          </p:nvGrpSpPr>
          <p:grpSpPr>
            <a:xfrm>
              <a:off x="4724400" y="2057400"/>
              <a:ext cx="1371600" cy="2514600"/>
              <a:chOff x="5791200" y="3733800"/>
              <a:chExt cx="1371600" cy="2514600"/>
            </a:xfrm>
          </p:grpSpPr>
          <p:sp>
            <p:nvSpPr>
              <p:cNvPr id="25" name="Rectangle 24"/>
              <p:cNvSpPr/>
              <p:nvPr/>
            </p:nvSpPr>
            <p:spPr>
              <a:xfrm>
                <a:off x="5791200" y="4038600"/>
                <a:ext cx="1371600" cy="2209800"/>
              </a:xfrm>
              <a:prstGeom prst="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5791200" y="3733800"/>
                <a:ext cx="1371600" cy="304800"/>
              </a:xfrm>
              <a:custGeom>
                <a:avLst/>
                <a:gdLst>
                  <a:gd name="connsiteX0" fmla="*/ 50801 w 1371600"/>
                  <a:gd name="connsiteY0" fmla="*/ 0 h 304800"/>
                  <a:gd name="connsiteX1" fmla="*/ 1320799 w 1371600"/>
                  <a:gd name="connsiteY1" fmla="*/ 0 h 304800"/>
                  <a:gd name="connsiteX2" fmla="*/ 1371600 w 1371600"/>
                  <a:gd name="connsiteY2" fmla="*/ 50801 h 304800"/>
                  <a:gd name="connsiteX3" fmla="*/ 1371600 w 1371600"/>
                  <a:gd name="connsiteY3" fmla="*/ 304800 h 304800"/>
                  <a:gd name="connsiteX4" fmla="*/ 1371600 w 1371600"/>
                  <a:gd name="connsiteY4" fmla="*/ 304800 h 304800"/>
                  <a:gd name="connsiteX5" fmla="*/ 0 w 1371600"/>
                  <a:gd name="connsiteY5" fmla="*/ 304800 h 304800"/>
                  <a:gd name="connsiteX6" fmla="*/ 0 w 1371600"/>
                  <a:gd name="connsiteY6" fmla="*/ 304800 h 304800"/>
                  <a:gd name="connsiteX7" fmla="*/ 0 w 1371600"/>
                  <a:gd name="connsiteY7" fmla="*/ 50801 h 304800"/>
                  <a:gd name="connsiteX8" fmla="*/ 50801 w 1371600"/>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600" h="304800">
                    <a:moveTo>
                      <a:pt x="50801" y="0"/>
                    </a:moveTo>
                    <a:lnTo>
                      <a:pt x="1320799" y="0"/>
                    </a:lnTo>
                    <a:lnTo>
                      <a:pt x="1371600" y="50801"/>
                    </a:lnTo>
                    <a:lnTo>
                      <a:pt x="1371600" y="304800"/>
                    </a:lnTo>
                    <a:lnTo>
                      <a:pt x="1371600" y="304800"/>
                    </a:lnTo>
                    <a:lnTo>
                      <a:pt x="0" y="304800"/>
                    </a:lnTo>
                    <a:lnTo>
                      <a:pt x="0" y="304800"/>
                    </a:lnTo>
                    <a:lnTo>
                      <a:pt x="0" y="50801"/>
                    </a:lnTo>
                    <a:lnTo>
                      <a:pt x="50801" y="0"/>
                    </a:lnTo>
                    <a:close/>
                  </a:path>
                </a:pathLst>
              </a:cu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019800" y="4267200"/>
                <a:ext cx="914400" cy="1905000"/>
              </a:xfrm>
              <a:prstGeom prst="rect">
                <a:avLst/>
              </a:prstGeom>
              <a:solidFill>
                <a:schemeClr val="tx2">
                  <a:lumMod val="60000"/>
                  <a:lumOff val="40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096000" y="4419600"/>
                <a:ext cx="762000" cy="609600"/>
              </a:xfrm>
              <a:prstGeom prst="rect">
                <a:avLst/>
              </a:prstGeom>
              <a:solidFill>
                <a:srgbClr val="FF0000"/>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Impact" pitchFamily="34" charset="0"/>
                  </a:rPr>
                  <a:t>Outdoor John</a:t>
                </a:r>
                <a:endParaRPr lang="en-US" sz="1200" dirty="0">
                  <a:latin typeface="Impact" pitchFamily="34" charset="0"/>
                </a:endParaRPr>
              </a:p>
            </p:txBody>
          </p:sp>
          <p:sp>
            <p:nvSpPr>
              <p:cNvPr id="29" name="Rectangle 28"/>
              <p:cNvSpPr/>
              <p:nvPr/>
            </p:nvSpPr>
            <p:spPr>
              <a:xfrm>
                <a:off x="6248400" y="5257800"/>
                <a:ext cx="457200" cy="609600"/>
              </a:xfrm>
              <a:prstGeom prst="rect">
                <a:avLst/>
              </a:prstGeom>
              <a:solidFill>
                <a:schemeClr val="tx2">
                  <a:lumMod val="60000"/>
                  <a:lumOff val="40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L-Shape 29"/>
              <p:cNvSpPr/>
              <p:nvPr/>
            </p:nvSpPr>
            <p:spPr>
              <a:xfrm flipH="1">
                <a:off x="6705600" y="5029200"/>
                <a:ext cx="152400" cy="228600"/>
              </a:xfrm>
              <a:prstGeom prst="corner">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6781800" y="3962400"/>
              <a:ext cx="1371600" cy="2286000"/>
              <a:chOff x="7391400" y="3962400"/>
              <a:chExt cx="1143000" cy="1981200"/>
            </a:xfrm>
          </p:grpSpPr>
          <p:sp>
            <p:nvSpPr>
              <p:cNvPr id="32" name="Flowchart: Magnetic Disk 31"/>
              <p:cNvSpPr/>
              <p:nvPr/>
            </p:nvSpPr>
            <p:spPr>
              <a:xfrm>
                <a:off x="7391400" y="4038600"/>
                <a:ext cx="1143000" cy="1905000"/>
              </a:xfrm>
              <a:prstGeom prst="flowChartMagneticDisk">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Magnetic Disk 32"/>
              <p:cNvSpPr/>
              <p:nvPr/>
            </p:nvSpPr>
            <p:spPr>
              <a:xfrm>
                <a:off x="7391400" y="3962400"/>
                <a:ext cx="1143000" cy="304800"/>
              </a:xfrm>
              <a:prstGeom prst="flowChartMagneticDisk">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7620000" y="4572000"/>
                <a:ext cx="685800" cy="304800"/>
              </a:xfrm>
              <a:prstGeom prst="rect">
                <a:avLst/>
              </a:prstGeom>
              <a:solidFill>
                <a:schemeClr val="bg1"/>
              </a:solidFill>
              <a:ln>
                <a:solidFill>
                  <a:srgbClr val="FF0000"/>
                </a:solidFill>
              </a:ln>
              <a:effectLst>
                <a:outerShdw blurRad="50800" dist="38100" dir="13500000" algn="br" rotWithShape="0">
                  <a:prstClr val="black">
                    <a:alpha val="40000"/>
                  </a:prstClr>
                </a:outerShdw>
              </a:effectLst>
              <a:scene3d>
                <a:camera prst="orthographicFront">
                  <a:rot lat="0" lon="0" rev="0"/>
                </a:camera>
                <a:lightRig rig="balanced" dir="t">
                  <a:rot lat="0" lon="0" rev="8700000"/>
                </a:lightRig>
              </a:scene3d>
              <a:sp3d>
                <a:bevelT w="190500" h="381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0000"/>
                    </a:solidFill>
                    <a:latin typeface="Impact" pitchFamily="34" charset="0"/>
                  </a:rPr>
                  <a:t>WATER</a:t>
                </a:r>
                <a:endParaRPr lang="en-US" sz="1400" dirty="0">
                  <a:solidFill>
                    <a:srgbClr val="FF0000"/>
                  </a:solidFill>
                  <a:latin typeface="Impact" pitchFamily="34" charset="0"/>
                </a:endParaRPr>
              </a:p>
            </p:txBody>
          </p:sp>
          <p:sp>
            <p:nvSpPr>
              <p:cNvPr id="35" name="Oval 34"/>
              <p:cNvSpPr/>
              <p:nvPr/>
            </p:nvSpPr>
            <p:spPr>
              <a:xfrm>
                <a:off x="7848600" y="5486400"/>
                <a:ext cx="228600" cy="2286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7924800" y="5638800"/>
                <a:ext cx="76200" cy="1524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38" name="Picture 37" descr="Phone 1.jpg" title="Picture of distracted road worke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48200" y="2133600"/>
            <a:ext cx="3788738" cy="3733800"/>
          </a:xfrm>
          <a:prstGeom prst="rect">
            <a:avLst/>
          </a:prstGeom>
          <a:ln w="12700">
            <a:solidFill>
              <a:schemeClr val="tx1"/>
            </a:solidFill>
          </a:ln>
          <a:effectLst>
            <a:outerShdw blurRad="292100" dist="76200" dir="2700000" algn="tl" rotWithShape="0">
              <a:srgbClr val="333333">
                <a:alpha val="65000"/>
              </a:srgbClr>
            </a:outerShdw>
          </a:effectLst>
        </p:spPr>
      </p:pic>
      <p:sp>
        <p:nvSpPr>
          <p:cNvPr id="39" name="Subtitle 8"/>
          <p:cNvSpPr txBox="1">
            <a:spLocks/>
          </p:cNvSpPr>
          <p:nvPr/>
        </p:nvSpPr>
        <p:spPr bwMode="auto">
          <a:xfrm>
            <a:off x="1021105" y="4318405"/>
            <a:ext cx="6065495" cy="560387"/>
          </a:xfrm>
          <a:prstGeom prst="rect">
            <a:avLst/>
          </a:prstGeom>
          <a:noFill/>
          <a:ln w="9525">
            <a:noFill/>
            <a:miter lim="800000"/>
            <a:headEnd/>
            <a:tailEnd/>
          </a:ln>
        </p:spPr>
        <p:txBody>
          <a:bodyPr/>
          <a:lstStyle/>
          <a:p>
            <a:pPr marL="0" lvl="1">
              <a:lnSpc>
                <a:spcPts val="2200"/>
              </a:lnSpc>
              <a:buSzPct val="50000"/>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Tapar</a:t>
            </a:r>
            <a:r>
              <a:rPr lang="en-US" sz="2000" b="1" dirty="0" smtClean="0">
                <a:latin typeface="Arial Narrow" pitchFamily="34" charset="0"/>
              </a:rPr>
              <a:t> un </a:t>
            </a:r>
            <a:r>
              <a:rPr lang="en-US" sz="2000" b="1" dirty="0" err="1" smtClean="0">
                <a:latin typeface="Arial Narrow" pitchFamily="34" charset="0"/>
              </a:rPr>
              <a:t>oido</a:t>
            </a: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40" name="Subtitle 8"/>
          <p:cNvSpPr txBox="1">
            <a:spLocks/>
          </p:cNvSpPr>
          <p:nvPr/>
        </p:nvSpPr>
        <p:spPr bwMode="auto">
          <a:xfrm>
            <a:off x="1021105" y="4627235"/>
            <a:ext cx="6065495" cy="560387"/>
          </a:xfrm>
          <a:prstGeom prst="rect">
            <a:avLst/>
          </a:prstGeom>
          <a:noFill/>
          <a:ln w="9525">
            <a:noFill/>
            <a:miter lim="800000"/>
            <a:headEnd/>
            <a:tailEnd/>
          </a:ln>
        </p:spPr>
        <p:txBody>
          <a:bodyPr/>
          <a:lstStyle/>
          <a:p>
            <a:pPr marL="0" lvl="1">
              <a:lnSpc>
                <a:spcPts val="2200"/>
              </a:lnSpc>
              <a:buSzPct val="50000"/>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Mirar</a:t>
            </a:r>
            <a:r>
              <a:rPr lang="en-US" sz="2000" b="1" dirty="0" smtClean="0">
                <a:latin typeface="Arial Narrow" pitchFamily="34" charset="0"/>
              </a:rPr>
              <a:t> al </a:t>
            </a:r>
            <a:r>
              <a:rPr lang="en-US" sz="2000" b="1" dirty="0" err="1" smtClean="0">
                <a:latin typeface="Arial Narrow" pitchFamily="34" charset="0"/>
              </a:rPr>
              <a:t>suelo</a:t>
            </a:r>
            <a:endParaRPr lang="en-US" sz="2000" b="1" dirty="0" smtClean="0">
              <a:latin typeface="Arial Narrow" pitchFamily="34" charset="0"/>
            </a:endParaRPr>
          </a:p>
          <a:p>
            <a:pPr marL="0" lvl="1">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sp>
        <p:nvSpPr>
          <p:cNvPr id="41" name="Subtitle 8"/>
          <p:cNvSpPr txBox="1">
            <a:spLocks/>
          </p:cNvSpPr>
          <p:nvPr/>
        </p:nvSpPr>
        <p:spPr bwMode="auto">
          <a:xfrm>
            <a:off x="1021105" y="4953000"/>
            <a:ext cx="6065495" cy="560387"/>
          </a:xfrm>
          <a:prstGeom prst="rect">
            <a:avLst/>
          </a:prstGeom>
          <a:noFill/>
          <a:ln w="9525">
            <a:noFill/>
            <a:miter lim="800000"/>
            <a:headEnd/>
            <a:tailEnd/>
          </a:ln>
        </p:spPr>
        <p:txBody>
          <a:bodyPr/>
          <a:lstStyle/>
          <a:p>
            <a:pPr marL="0" lvl="1">
              <a:lnSpc>
                <a:spcPts val="2200"/>
              </a:lnSpc>
              <a:buSzPct val="50000"/>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Ignorar</a:t>
            </a:r>
            <a:r>
              <a:rPr lang="en-US" sz="2000" b="1" dirty="0" smtClean="0">
                <a:latin typeface="Arial Narrow" pitchFamily="34" charset="0"/>
              </a:rPr>
              <a:t> </a:t>
            </a:r>
            <a:r>
              <a:rPr lang="en-US" sz="2000" b="1" dirty="0" err="1" smtClean="0">
                <a:latin typeface="Arial Narrow" pitchFamily="34" charset="0"/>
              </a:rPr>
              <a:t>sonidos</a:t>
            </a:r>
            <a:r>
              <a:rPr lang="en-US" sz="2000" b="1" dirty="0" smtClean="0">
                <a:latin typeface="Arial Narrow" pitchFamily="34" charset="0"/>
              </a:rPr>
              <a:t> </a:t>
            </a:r>
            <a:r>
              <a:rPr lang="en-US" sz="2000" b="1" dirty="0" err="1" smtClean="0">
                <a:latin typeface="Arial Narrow" pitchFamily="34" charset="0"/>
              </a:rPr>
              <a:t>externos</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pic>
        <p:nvPicPr>
          <p:cNvPr id="43" name="Picture 42" descr="Phone 1.jpg" title="Picture of distracted road worker"/>
          <p:cNvPicPr>
            <a:picLocks noChangeAspect="1"/>
          </p:cNvPicPr>
          <p:nvPr/>
        </p:nvPicPr>
        <p:blipFill>
          <a:blip r:embed="rId8" cstate="email">
            <a:grayscl/>
            <a:extLst>
              <a:ext uri="{28A0092B-C50C-407E-A947-70E740481C1C}">
                <a14:useLocalDpi xmlns:a14="http://schemas.microsoft.com/office/drawing/2010/main"/>
              </a:ext>
            </a:extLst>
          </a:blip>
          <a:stretch>
            <a:fillRect/>
          </a:stretch>
        </p:blipFill>
        <p:spPr>
          <a:xfrm>
            <a:off x="4648200" y="2133600"/>
            <a:ext cx="3788738" cy="3733800"/>
          </a:xfrm>
          <a:prstGeom prst="rect">
            <a:avLst/>
          </a:prstGeom>
          <a:ln w="12700">
            <a:solidFill>
              <a:schemeClr val="tx1"/>
            </a:solidFill>
          </a:ln>
          <a:effectLst>
            <a:outerShdw blurRad="292100" dist="76200" dir="2700000" algn="tl" rotWithShape="0">
              <a:srgbClr val="333333">
                <a:alpha val="65000"/>
              </a:srgbClr>
            </a:outerShdw>
          </a:effectLst>
        </p:spPr>
      </p:pic>
      <p:sp>
        <p:nvSpPr>
          <p:cNvPr id="44" name="Down Arrow 43" title="Picture of red arrow pointing at worker with finger in his ear"/>
          <p:cNvSpPr/>
          <p:nvPr/>
        </p:nvSpPr>
        <p:spPr>
          <a:xfrm rot="5400000">
            <a:off x="7636912" y="2273258"/>
            <a:ext cx="423375" cy="821308"/>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5" name="Down Arrow 44" title="Picture of a red arrow pointing down"/>
          <p:cNvSpPr/>
          <p:nvPr/>
        </p:nvSpPr>
        <p:spPr>
          <a:xfrm>
            <a:off x="5715000" y="4953000"/>
            <a:ext cx="423375" cy="821308"/>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Title 11"/>
          <p:cNvSpPr>
            <a:spLocks noGrp="1"/>
          </p:cNvSpPr>
          <p:nvPr>
            <p:ph type="title"/>
          </p:nvPr>
        </p:nvSpPr>
        <p:spPr>
          <a:xfrm>
            <a:off x="334582" y="1066800"/>
            <a:ext cx="7924672" cy="914400"/>
          </a:xfrm>
        </p:spPr>
        <p:txBody>
          <a:bodyPr>
            <a:normAutofit/>
          </a:bodyPr>
          <a:lstStyle/>
          <a:p>
            <a:pPr algn="l"/>
            <a:r>
              <a:rPr lang="es-ES" sz="3200" b="1" dirty="0"/>
              <a:t>Prácticas Seguras para Trabajadores a Pie</a:t>
            </a:r>
          </a:p>
        </p:txBody>
      </p:sp>
      <p:sp>
        <p:nvSpPr>
          <p:cNvPr id="42" name="Slide Number Placeholder 4"/>
          <p:cNvSpPr>
            <a:spLocks noGrp="1"/>
          </p:cNvSpPr>
          <p:nvPr>
            <p:ph type="sldNum" sz="quarter" idx="12"/>
          </p:nvPr>
        </p:nvSpPr>
        <p:spPr/>
        <p:txBody>
          <a:bodyPr/>
          <a:lstStyle/>
          <a:p>
            <a:pPr>
              <a:defRPr/>
            </a:pPr>
            <a:fld id="{991630E5-D2C6-4D54-9913-55C6C92AA029}" type="slidenum">
              <a:rPr lang="en-US" smtClean="0"/>
              <a:pPr>
                <a:defRPr/>
              </a:pPr>
              <a:t>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55"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0.70"/>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childTnLst>
                                </p:cTn>
                              </p:par>
                              <p:par>
                                <p:cTn id="28" presetID="10" presetClass="exit" presetSubtype="0" fill="hold" nodeType="with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childTnLst>
                                </p:cTn>
                              </p:par>
                              <p:par>
                                <p:cTn id="38" presetID="10" presetClass="exit" presetSubtype="0" fill="hold" nodeType="withEffect">
                                  <p:stCondLst>
                                    <p:cond delay="0"/>
                                  </p:stCondLst>
                                  <p:childTnLst>
                                    <p:animEffect transition="out" filter="fade">
                                      <p:cBhvr>
                                        <p:cTn id="39" dur="1000"/>
                                        <p:tgtEl>
                                          <p:spTgt spid="37"/>
                                        </p:tgtEl>
                                      </p:cBhvr>
                                    </p:animEffect>
                                    <p:set>
                                      <p:cBhvr>
                                        <p:cTn id="40" dur="1" fill="hold">
                                          <p:stCondLst>
                                            <p:cond delay="999"/>
                                          </p:stCondLst>
                                        </p:cTn>
                                        <p:tgtEl>
                                          <p:spTgt spid="3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2" presetClass="entr" presetSubtype="2"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1000" fill="hold"/>
                                        <p:tgtEl>
                                          <p:spTgt spid="44"/>
                                        </p:tgtEl>
                                        <p:attrNameLst>
                                          <p:attrName>ppt_x</p:attrName>
                                        </p:attrNameLst>
                                      </p:cBhvr>
                                      <p:tavLst>
                                        <p:tav tm="0">
                                          <p:val>
                                            <p:strVal val="1+#ppt_w/2"/>
                                          </p:val>
                                        </p:tav>
                                        <p:tav tm="100000">
                                          <p:val>
                                            <p:strVal val="#ppt_x"/>
                                          </p:val>
                                        </p:tav>
                                      </p:tavLst>
                                    </p:anim>
                                    <p:anim calcmode="lin" valueType="num">
                                      <p:cBhvr additive="base">
                                        <p:cTn id="48" dur="1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2" presetClass="entr" presetSubtype="1" fill="hold" grpId="2" nodeType="with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1000" fill="hold"/>
                                        <p:tgtEl>
                                          <p:spTgt spid="45"/>
                                        </p:tgtEl>
                                        <p:attrNameLst>
                                          <p:attrName>ppt_x</p:attrName>
                                        </p:attrNameLst>
                                      </p:cBhvr>
                                      <p:tavLst>
                                        <p:tav tm="0">
                                          <p:val>
                                            <p:strVal val="#ppt_x"/>
                                          </p:val>
                                        </p:tav>
                                        <p:tav tm="100000">
                                          <p:val>
                                            <p:strVal val="#ppt_x"/>
                                          </p:val>
                                        </p:tav>
                                      </p:tavLst>
                                    </p:anim>
                                    <p:anim calcmode="lin" valueType="num">
                                      <p:cBhvr additive="base">
                                        <p:cTn id="56" dur="1000" fill="hold"/>
                                        <p:tgtEl>
                                          <p:spTgt spid="45"/>
                                        </p:tgtEl>
                                        <p:attrNameLst>
                                          <p:attrName>ppt_y</p:attrName>
                                        </p:attrNameLst>
                                      </p:cBhvr>
                                      <p:tavLst>
                                        <p:tav tm="0">
                                          <p:val>
                                            <p:strVal val="0-#ppt_h/2"/>
                                          </p:val>
                                        </p:tav>
                                        <p:tav tm="100000">
                                          <p:val>
                                            <p:strVal val="#ppt_y"/>
                                          </p:val>
                                        </p:tav>
                                      </p:tavLst>
                                    </p:anim>
                                  </p:childTnLst>
                                </p:cTn>
                              </p:par>
                              <p:par>
                                <p:cTn id="57" presetID="10" presetClass="exit" presetSubtype="0" fill="hold" grpId="1" nodeType="withEffect">
                                  <p:stCondLst>
                                    <p:cond delay="0"/>
                                  </p:stCondLst>
                                  <p:childTnLst>
                                    <p:animEffect transition="out" filter="fade">
                                      <p:cBhvr>
                                        <p:cTn id="58" dur="1000"/>
                                        <p:tgtEl>
                                          <p:spTgt spid="44"/>
                                        </p:tgtEl>
                                      </p:cBhvr>
                                    </p:animEffect>
                                    <p:set>
                                      <p:cBhvr>
                                        <p:cTn id="59" dur="1" fill="hold">
                                          <p:stCondLst>
                                            <p:cond delay="999"/>
                                          </p:stCondLst>
                                        </p:cTn>
                                        <p:tgtEl>
                                          <p:spTgt spid="4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par>
                                <p:cTn id="64" presetID="10" presetClass="entr" presetSubtype="0" fill="hold"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par>
                                <p:cTn id="67" presetID="10" presetClass="exit" presetSubtype="0" fill="hold" grpId="1" nodeType="withEffect">
                                  <p:stCondLst>
                                    <p:cond delay="0"/>
                                  </p:stCondLst>
                                  <p:childTnLst>
                                    <p:animEffect transition="out" filter="fade">
                                      <p:cBhvr>
                                        <p:cTn id="68" dur="500"/>
                                        <p:tgtEl>
                                          <p:spTgt spid="45"/>
                                        </p:tgtEl>
                                      </p:cBhvr>
                                    </p:animEffect>
                                    <p:set>
                                      <p:cBhvr>
                                        <p:cTn id="69" dur="1" fill="hold">
                                          <p:stCondLst>
                                            <p:cond delay="499"/>
                                          </p:stCondLst>
                                        </p:cTn>
                                        <p:tgtEl>
                                          <p:spTgt spid="4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childTnLst>
                                </p:cTn>
                              </p:par>
                              <p:par>
                                <p:cTn id="74" presetID="10" presetClass="exit" presetSubtype="0" fill="hold" nodeType="withEffect">
                                  <p:stCondLst>
                                    <p:cond delay="0"/>
                                  </p:stCondLst>
                                  <p:childTnLst>
                                    <p:animEffect transition="out" filter="fade">
                                      <p:cBhvr>
                                        <p:cTn id="75" dur="1000"/>
                                        <p:tgtEl>
                                          <p:spTgt spid="38"/>
                                        </p:tgtEl>
                                      </p:cBhvr>
                                    </p:animEffect>
                                    <p:set>
                                      <p:cBhvr>
                                        <p:cTn id="76" dur="1" fill="hold">
                                          <p:stCondLst>
                                            <p:cond delay="999"/>
                                          </p:stCondLst>
                                        </p:cTn>
                                        <p:tgtEl>
                                          <p:spTgt spid="38"/>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8" grpId="0"/>
      <p:bldP spid="11" grpId="0" animBg="1"/>
      <p:bldP spid="17" grpId="0"/>
      <p:bldP spid="18" grpId="0"/>
      <p:bldP spid="39" grpId="0"/>
      <p:bldP spid="40" grpId="0"/>
      <p:bldP spid="41" grpId="0"/>
      <p:bldP spid="44" grpId="0" animBg="1"/>
      <p:bldP spid="44" grpId="1" animBg="1"/>
      <p:bldP spid="45" grpId="1" animBg="1"/>
      <p:bldP spid="45"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title="Picture of roadworkers with visibile clothing"/>
          <p:cNvPicPr>
            <a:picLocks noChangeAspect="1" noChangeArrowheads="1"/>
          </p:cNvPicPr>
          <p:nvPr/>
        </p:nvPicPr>
        <p:blipFill>
          <a:blip r:embed="rId3" cstate="email">
            <a:lum bright="40000"/>
            <a:extLst>
              <a:ext uri="{28A0092B-C50C-407E-A947-70E740481C1C}">
                <a14:useLocalDpi xmlns:a14="http://schemas.microsoft.com/office/drawing/2010/main"/>
              </a:ext>
            </a:extLst>
          </a:blip>
          <a:srcRect/>
          <a:stretch>
            <a:fillRect/>
          </a:stretch>
        </p:blipFill>
        <p:spPr bwMode="auto">
          <a:xfrm>
            <a:off x="990600" y="3048000"/>
            <a:ext cx="7239000" cy="3532205"/>
          </a:xfrm>
          <a:prstGeom prst="rect">
            <a:avLst/>
          </a:prstGeom>
          <a:ln w="12700">
            <a:solidFill>
              <a:schemeClr val="tx1"/>
            </a:solidFill>
          </a:ln>
          <a:effectLst>
            <a:outerShdw blurRad="292100" dist="76200" dir="2700000" algn="tl" rotWithShape="0">
              <a:srgbClr val="333333">
                <a:alpha val="65000"/>
              </a:srgbClr>
            </a:outerShdw>
          </a:effectLst>
        </p:spPr>
      </p:pic>
      <p:pic>
        <p:nvPicPr>
          <p:cNvPr id="46" name="Picture 3" title="Picture of workers with visible work clothe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1508" y="3059933"/>
            <a:ext cx="7239000" cy="3532205"/>
          </a:xfrm>
          <a:prstGeom prst="rect">
            <a:avLst/>
          </a:prstGeom>
          <a:ln w="12700">
            <a:solidFill>
              <a:schemeClr val="tx1"/>
            </a:solidFill>
          </a:ln>
          <a:effectLst>
            <a:outerShdw blurRad="292100" dist="76200" dir="2700000" algn="tl" rotWithShape="0">
              <a:srgbClr val="333333">
                <a:alpha val="65000"/>
              </a:srgbClr>
            </a:outerShdw>
          </a:effectLst>
        </p:spPr>
      </p:pic>
      <p:sp>
        <p:nvSpPr>
          <p:cNvPr id="2" name="Subtitle 8"/>
          <p:cNvSpPr txBox="1">
            <a:spLocks/>
          </p:cNvSpPr>
          <p:nvPr/>
        </p:nvSpPr>
        <p:spPr bwMode="auto">
          <a:xfrm>
            <a:off x="238283" y="2350770"/>
            <a:ext cx="3962401"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Los </a:t>
            </a:r>
            <a:r>
              <a:rPr lang="en-US" sz="2000" b="1" dirty="0" err="1" smtClean="0">
                <a:latin typeface="Arial Narrow" pitchFamily="34" charset="0"/>
                <a:cs typeface="Arial" pitchFamily="34" charset="0"/>
              </a:rPr>
              <a:t>trabajadores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deben</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ser</a:t>
            </a:r>
            <a:endParaRPr lang="en-US" sz="2000" b="1" dirty="0" smtClean="0">
              <a:latin typeface="Arial Narrow" pitchFamily="34" charset="0"/>
              <a:cs typeface="Arial" pitchFamily="34" charset="0"/>
            </a:endParaRP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visibles</a:t>
            </a:r>
            <a:r>
              <a:rPr lang="en-US" sz="2000" b="1" dirty="0" smtClean="0">
                <a:latin typeface="Arial Narrow" pitchFamily="34" charset="0"/>
                <a:cs typeface="Arial" pitchFamily="34" charset="0"/>
              </a:rPr>
              <a:t> contra </a:t>
            </a:r>
            <a:r>
              <a:rPr lang="en-US" sz="2000" b="1" dirty="0" err="1" smtClean="0">
                <a:latin typeface="Arial Narrow" pitchFamily="34" charset="0"/>
                <a:cs typeface="Arial" pitchFamily="34" charset="0"/>
              </a:rPr>
              <a:t>sus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alrededores</a:t>
            </a:r>
            <a:endParaRPr lang="en-US" sz="2400" b="1" dirty="0">
              <a:solidFill>
                <a:srgbClr val="C00000"/>
              </a:solidFill>
              <a:latin typeface="Arial Narrow" pitchFamily="34" charset="0"/>
            </a:endParaRPr>
          </a:p>
        </p:txBody>
      </p:sp>
      <p:sp>
        <p:nvSpPr>
          <p:cNvPr id="3" name="Subtitle 8"/>
          <p:cNvSpPr txBox="1">
            <a:spLocks/>
          </p:cNvSpPr>
          <p:nvPr/>
        </p:nvSpPr>
        <p:spPr bwMode="auto">
          <a:xfrm>
            <a:off x="243794" y="3059933"/>
            <a:ext cx="395689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Los </a:t>
            </a:r>
            <a:r>
              <a:rPr lang="en-US" sz="2000" b="1" dirty="0" err="1" smtClean="0">
                <a:latin typeface="Arial Narrow" pitchFamily="34" charset="0"/>
                <a:cs typeface="Arial" pitchFamily="34" charset="0"/>
              </a:rPr>
              <a:t>trabajadores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deben</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usar</a:t>
            </a:r>
            <a:endParaRPr lang="en-US" sz="2000" b="1" dirty="0" smtClean="0">
              <a:latin typeface="Arial Narrow" pitchFamily="34" charset="0"/>
              <a:cs typeface="Arial" pitchFamily="34" charset="0"/>
            </a:endParaRP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trajes</a:t>
            </a:r>
            <a:r>
              <a:rPr lang="en-US" sz="2000" b="1" dirty="0" smtClean="0">
                <a:latin typeface="Arial Narrow" pitchFamily="34" charset="0"/>
                <a:cs typeface="Arial" pitchFamily="34" charset="0"/>
              </a:rPr>
              <a:t> de </a:t>
            </a:r>
            <a:r>
              <a:rPr lang="en-US" sz="2000" b="1" dirty="0" err="1" smtClean="0">
                <a:latin typeface="Arial Narrow" pitchFamily="34" charset="0"/>
                <a:cs typeface="Arial" pitchFamily="34" charset="0"/>
              </a:rPr>
              <a:t>alta</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visibilidad</a:t>
            </a: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grpSp>
        <p:nvGrpSpPr>
          <p:cNvPr id="4" name="Group 3"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5"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6"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7"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8" name="Picture 7" descr="LOGO-ARTBA.png" title="Picture of ARTBA Protecting Workers on Foot preventing runovers and backovers in roadway construction Title"/>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9" name="Picture 8" descr="Logo_WZ_Safety.png" title="Picture of ARTBA Protecting Workers on Foot preventing runovers and backovers in roadway construction Titl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0" name="Subtitle 8"/>
          <p:cNvSpPr txBox="1">
            <a:spLocks/>
          </p:cNvSpPr>
          <p:nvPr/>
        </p:nvSpPr>
        <p:spPr bwMode="auto">
          <a:xfrm>
            <a:off x="312738" y="1981200"/>
            <a:ext cx="8061325" cy="506413"/>
          </a:xfrm>
          <a:prstGeom prst="rect">
            <a:avLst/>
          </a:prstGeom>
          <a:noFill/>
          <a:ln w="9525">
            <a:noFill/>
            <a:miter lim="800000"/>
            <a:headEnd/>
            <a:tailEnd/>
          </a:ln>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spc="100" dirty="0" err="1" smtClean="0">
                <a:solidFill>
                  <a:srgbClr val="C00000"/>
                </a:solidFill>
                <a:effectLst/>
                <a:latin typeface="Arial Narrow" pitchFamily="34" charset="0"/>
              </a:rPr>
              <a:t>Visibilidad</a:t>
            </a:r>
            <a:r>
              <a:rPr lang="en-US" sz="2200" b="1" u="sng" spc="100" dirty="0" smtClean="0">
                <a:solidFill>
                  <a:srgbClr val="C00000"/>
                </a:solidFill>
                <a:effectLst/>
                <a:latin typeface="Arial Narrow" pitchFamily="34" charset="0"/>
              </a:rPr>
              <a:t> del </a:t>
            </a:r>
            <a:r>
              <a:rPr lang="en-US" sz="2200" b="1" u="sng" spc="100" dirty="0" err="1" smtClean="0">
                <a:solidFill>
                  <a:srgbClr val="C00000"/>
                </a:solidFill>
                <a:effectLst/>
                <a:latin typeface="Arial Narrow" pitchFamily="34" charset="0"/>
              </a:rPr>
              <a:t>Trabajador</a:t>
            </a:r>
            <a:endParaRPr lang="en-US" sz="2200" b="1" u="sng" spc="100" dirty="0" smtClean="0">
              <a:solidFill>
                <a:srgbClr val="C00000"/>
              </a:solidFill>
              <a:effectLst/>
              <a:latin typeface="Arial Narrow" pitchFamily="34" charset="0"/>
            </a:endParaRPr>
          </a:p>
          <a:p>
            <a:pPr marL="0" lvl="1">
              <a:lnSpc>
                <a:spcPts val="2200"/>
              </a:lnSpc>
              <a:spcBef>
                <a:spcPct val="20000"/>
              </a:spcBef>
              <a:buFont typeface="Arial" charset="0"/>
              <a:buChar char="•"/>
            </a:pPr>
            <a:endParaRPr lang="en-US" sz="2200" b="1" dirty="0">
              <a:latin typeface="Arial Narrow" pitchFamily="34" charset="0"/>
            </a:endParaRPr>
          </a:p>
        </p:txBody>
      </p:sp>
      <p:sp>
        <p:nvSpPr>
          <p:cNvPr id="13" name="5-Point Star 12"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ubtitle 8"/>
          <p:cNvSpPr txBox="1">
            <a:spLocks/>
          </p:cNvSpPr>
          <p:nvPr/>
        </p:nvSpPr>
        <p:spPr bwMode="auto">
          <a:xfrm>
            <a:off x="223863" y="3805348"/>
            <a:ext cx="813877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rPr>
              <a:t>Los </a:t>
            </a:r>
            <a:r>
              <a:rPr lang="en-US" sz="2000" b="1" dirty="0" err="1" smtClean="0">
                <a:latin typeface="Arial Narrow" pitchFamily="34" charset="0"/>
              </a:rPr>
              <a:t>trabajadores</a:t>
            </a:r>
            <a:r>
              <a:rPr lang="en-US" sz="2000" b="1" dirty="0" smtClean="0">
                <a:latin typeface="Arial Narrow" pitchFamily="34" charset="0"/>
              </a:rPr>
              <a:t> </a:t>
            </a:r>
            <a:r>
              <a:rPr lang="en-US" sz="2000" b="1" dirty="0" err="1" smtClean="0">
                <a:latin typeface="Arial Narrow" pitchFamily="34" charset="0"/>
              </a:rPr>
              <a:t>deben</a:t>
            </a:r>
            <a:r>
              <a:rPr lang="en-US" sz="2000" b="1" dirty="0" smtClean="0">
                <a:latin typeface="Arial Narrow" pitchFamily="34" charset="0"/>
              </a:rPr>
              <a:t> </a:t>
            </a:r>
            <a:r>
              <a:rPr lang="en-US" sz="2000" b="1" dirty="0" err="1" smtClean="0">
                <a:latin typeface="Arial Narrow" pitchFamily="34" charset="0"/>
              </a:rPr>
              <a:t>ser</a:t>
            </a:r>
            <a:r>
              <a:rPr lang="en-US" sz="2000" b="1" dirty="0" smtClean="0">
                <a:latin typeface="Arial Narrow" pitchFamily="34" charset="0"/>
              </a:rPr>
              <a:t> </a:t>
            </a:r>
            <a:r>
              <a:rPr lang="en-US" sz="2000" b="1" dirty="0" err="1" smtClean="0">
                <a:latin typeface="Arial Narrow" pitchFamily="34" charset="0"/>
              </a:rPr>
              <a:t>visibles</a:t>
            </a:r>
            <a:r>
              <a:rPr lang="en-US" sz="2000" b="1" dirty="0" smtClean="0">
                <a:latin typeface="Arial Narrow" pitchFamily="34" charset="0"/>
              </a:rPr>
              <a:t>  </a:t>
            </a:r>
            <a:br>
              <a:rPr lang="en-US" sz="2000" b="1" dirty="0" smtClean="0">
                <a:latin typeface="Arial Narrow" pitchFamily="34" charset="0"/>
              </a:rPr>
            </a:br>
            <a:r>
              <a:rPr lang="en-US" sz="2000" b="1" dirty="0" smtClean="0">
                <a:latin typeface="Arial Narrow" pitchFamily="34" charset="0"/>
              </a:rPr>
              <a:t>     en </a:t>
            </a:r>
            <a:r>
              <a:rPr lang="en-US" sz="2000" b="1" dirty="0" err="1" smtClean="0">
                <a:latin typeface="Arial Narrow" pitchFamily="34" charset="0"/>
              </a:rPr>
              <a:t>una</a:t>
            </a:r>
            <a:r>
              <a:rPr lang="en-US" sz="2000" b="1" dirty="0" smtClean="0">
                <a:latin typeface="Arial Narrow" pitchFamily="34" charset="0"/>
              </a:rPr>
              <a:t> </a:t>
            </a:r>
            <a:r>
              <a:rPr lang="en-US" sz="2000" b="1" dirty="0" err="1" smtClean="0">
                <a:latin typeface="Arial Narrow" pitchFamily="34" charset="0"/>
              </a:rPr>
              <a:t>variedad</a:t>
            </a:r>
            <a:r>
              <a:rPr lang="en-US" sz="2000" b="1" dirty="0" smtClean="0">
                <a:latin typeface="Arial Narrow" pitchFamily="34" charset="0"/>
              </a:rPr>
              <a:t> de </a:t>
            </a:r>
            <a:r>
              <a:rPr lang="en-US" sz="2000" b="1" dirty="0" err="1" smtClean="0">
                <a:latin typeface="Arial Narrow" pitchFamily="34" charset="0"/>
              </a:rPr>
              <a:t>condiciones</a:t>
            </a:r>
            <a:r>
              <a:rPr lang="en-US" sz="2000" b="1" dirty="0" smtClean="0">
                <a:latin typeface="Arial Narrow" pitchFamily="34" charset="0"/>
              </a:rPr>
              <a:t> –  </a:t>
            </a:r>
            <a:br>
              <a:rPr lang="en-US" sz="2000" b="1" dirty="0" smtClean="0">
                <a:latin typeface="Arial Narrow" pitchFamily="34" charset="0"/>
              </a:rPr>
            </a:br>
            <a:r>
              <a:rPr lang="en-US" sz="2000" b="1" dirty="0" smtClean="0">
                <a:latin typeface="Arial Narrow" pitchFamily="34" charset="0"/>
              </a:rPr>
              <a:t>     </a:t>
            </a:r>
            <a:r>
              <a:rPr lang="en-US" sz="2000" b="1" dirty="0" err="1" smtClean="0">
                <a:latin typeface="Arial Narrow" pitchFamily="34" charset="0"/>
              </a:rPr>
              <a:t>especialmente</a:t>
            </a:r>
            <a:r>
              <a:rPr lang="en-US" sz="2000" b="1" dirty="0" smtClean="0">
                <a:latin typeface="Arial Narrow" pitchFamily="34" charset="0"/>
              </a:rPr>
              <a:t> de </a:t>
            </a:r>
            <a:r>
              <a:rPr lang="en-US" sz="2000" b="1" dirty="0" err="1" smtClean="0">
                <a:latin typeface="Arial Narrow" pitchFamily="34" charset="0"/>
              </a:rPr>
              <a:t>noche</a:t>
            </a:r>
            <a:r>
              <a:rPr lang="en-US" sz="2000" b="1" dirty="0" smtClean="0">
                <a:latin typeface="Arial Narrow" pitchFamily="34" charset="0"/>
              </a:rPr>
              <a:t>, en</a:t>
            </a:r>
            <a:br>
              <a:rPr lang="en-US" sz="2000" b="1" dirty="0" smtClean="0">
                <a:latin typeface="Arial Narrow" pitchFamily="34" charset="0"/>
              </a:rPr>
            </a:br>
            <a:r>
              <a:rPr lang="en-US" sz="2000" b="1" dirty="0" smtClean="0">
                <a:latin typeface="Arial Narrow" pitchFamily="34" charset="0"/>
              </a:rPr>
              <a:t>     </a:t>
            </a:r>
            <a:r>
              <a:rPr lang="en-US" sz="2000" b="1" dirty="0" err="1" smtClean="0">
                <a:latin typeface="Arial Narrow" pitchFamily="34" charset="0"/>
              </a:rPr>
              <a:t>condiciones</a:t>
            </a:r>
            <a:r>
              <a:rPr lang="en-US" sz="2000" b="1" dirty="0" smtClean="0">
                <a:latin typeface="Arial Narrow" pitchFamily="34" charset="0"/>
              </a:rPr>
              <a:t> de </a:t>
            </a:r>
            <a:r>
              <a:rPr lang="en-US" sz="2000" b="1" dirty="0" err="1" smtClean="0">
                <a:latin typeface="Arial Narrow" pitchFamily="34" charset="0"/>
              </a:rPr>
              <a:t>baja</a:t>
            </a:r>
            <a:r>
              <a:rPr lang="en-US" sz="2000" b="1" dirty="0" smtClean="0">
                <a:latin typeface="Arial Narrow" pitchFamily="34" charset="0"/>
              </a:rPr>
              <a:t> </a:t>
            </a:r>
            <a:r>
              <a:rPr lang="en-US" sz="2000" b="1" dirty="0" err="1" smtClean="0">
                <a:latin typeface="Arial Narrow" pitchFamily="34" charset="0"/>
              </a:rPr>
              <a:t>luminosidad</a:t>
            </a:r>
            <a:r>
              <a:rPr lang="en-US" sz="2000" b="1" dirty="0" smtClean="0">
                <a:latin typeface="Arial Narrow" pitchFamily="34" charset="0"/>
              </a:rPr>
              <a:t> y </a:t>
            </a:r>
            <a:br>
              <a:rPr lang="en-US" sz="2000" b="1" dirty="0" smtClean="0">
                <a:latin typeface="Arial Narrow" pitchFamily="34" charset="0"/>
              </a:rPr>
            </a:br>
            <a:r>
              <a:rPr lang="en-US" sz="2000" b="1" dirty="0" smtClean="0">
                <a:latin typeface="Arial Narrow" pitchFamily="34" charset="0"/>
              </a:rPr>
              <a:t>     en </a:t>
            </a:r>
            <a:r>
              <a:rPr lang="en-US" sz="2000" b="1" dirty="0" err="1" smtClean="0">
                <a:latin typeface="Arial Narrow" pitchFamily="34" charset="0"/>
              </a:rPr>
              <a:t>clima</a:t>
            </a:r>
            <a:r>
              <a:rPr lang="en-US" sz="2000" b="1" dirty="0" smtClean="0">
                <a:latin typeface="Arial Narrow" pitchFamily="34" charset="0"/>
              </a:rPr>
              <a:t> </a:t>
            </a:r>
            <a:r>
              <a:rPr lang="en-US" sz="2000" b="1" dirty="0" err="1" smtClean="0">
                <a:latin typeface="Arial Narrow" pitchFamily="34" charset="0"/>
              </a:rPr>
              <a:t>inclemente</a:t>
            </a:r>
            <a:endParaRPr lang="en-US" sz="2400" b="1" dirty="0">
              <a:latin typeface="Arial Narrow" pitchFamily="34" charset="0"/>
            </a:endParaRPr>
          </a:p>
        </p:txBody>
      </p:sp>
      <p:pic>
        <p:nvPicPr>
          <p:cNvPr id="42" name="Picture 2" title="Picture of workers with high visible clothi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23286" y="2133601"/>
            <a:ext cx="4587313" cy="3352800"/>
          </a:xfrm>
          <a:prstGeom prst="rect">
            <a:avLst/>
          </a:prstGeom>
          <a:ln w="12700">
            <a:solidFill>
              <a:schemeClr val="tx1"/>
            </a:solidFill>
          </a:ln>
          <a:effectLst>
            <a:outerShdw blurRad="292100" dist="76200" dir="2700000" algn="tl" rotWithShape="0">
              <a:srgbClr val="333333">
                <a:alpha val="65000"/>
              </a:srgbClr>
            </a:outerShdw>
          </a:effectLst>
        </p:spPr>
      </p:pic>
      <p:grpSp>
        <p:nvGrpSpPr>
          <p:cNvPr id="45" name="Group 44" title="Picture of workers wearing high visible clothing at night and in bad weather "/>
          <p:cNvGrpSpPr/>
          <p:nvPr/>
        </p:nvGrpSpPr>
        <p:grpSpPr>
          <a:xfrm>
            <a:off x="4293248" y="2044276"/>
            <a:ext cx="4667996" cy="4276066"/>
            <a:chOff x="3962400" y="2133600"/>
            <a:chExt cx="4667996" cy="4276066"/>
          </a:xfrm>
        </p:grpSpPr>
        <p:pic>
          <p:nvPicPr>
            <p:cNvPr id="43" name="Picture 2" title="Picture of worker wearing high visible clothing at night "/>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91200" y="3702024"/>
              <a:ext cx="2839196" cy="2707642"/>
            </a:xfrm>
            <a:prstGeom prst="rect">
              <a:avLst/>
            </a:prstGeom>
            <a:ln w="12700">
              <a:solidFill>
                <a:schemeClr val="tx1"/>
              </a:solidFill>
            </a:ln>
            <a:effectLst>
              <a:outerShdw blurRad="292100" dist="139700" dir="2700000" algn="tl" rotWithShape="0">
                <a:srgbClr val="333333">
                  <a:alpha val="65000"/>
                </a:srgbClr>
              </a:outerShdw>
            </a:effectLst>
          </p:spPr>
        </p:pic>
        <p:pic>
          <p:nvPicPr>
            <p:cNvPr id="44" name="Picture 3" title="Picture of worker wearing high visible clothing at night"/>
            <p:cNvPicPr>
              <a:picLocks noChangeAspect="1" noChangeArrowheads="1"/>
            </p:cNvPicPr>
            <p:nvPr/>
          </p:nvPicPr>
          <p:blipFill>
            <a:blip r:embed="rId8" cstate="print"/>
            <a:srcRect/>
            <a:stretch>
              <a:fillRect/>
            </a:stretch>
          </p:blipFill>
          <p:spPr bwMode="auto">
            <a:xfrm>
              <a:off x="3962400" y="2133600"/>
              <a:ext cx="2845894" cy="2704192"/>
            </a:xfrm>
            <a:prstGeom prst="rect">
              <a:avLst/>
            </a:prstGeom>
            <a:ln w="12700">
              <a:solidFill>
                <a:schemeClr val="accent1"/>
              </a:solidFill>
            </a:ln>
            <a:effectLst>
              <a:outerShdw blurRad="292100" dist="139700" dir="2700000" algn="tl" rotWithShape="0">
                <a:srgbClr val="333333">
                  <a:alpha val="65000"/>
                </a:srgbClr>
              </a:outerShdw>
            </a:effectLst>
          </p:spPr>
        </p:pic>
      </p:grpSp>
      <p:sp>
        <p:nvSpPr>
          <p:cNvPr id="47" name="Subtitle 8"/>
          <p:cNvSpPr txBox="1">
            <a:spLocks/>
          </p:cNvSpPr>
          <p:nvPr/>
        </p:nvSpPr>
        <p:spPr bwMode="auto">
          <a:xfrm>
            <a:off x="278084" y="5473329"/>
            <a:ext cx="3635155"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err="1" smtClean="0">
                <a:latin typeface="Arial Narrow" pitchFamily="34" charset="0"/>
              </a:rPr>
              <a:t>Utilice</a:t>
            </a:r>
            <a:r>
              <a:rPr lang="en-US" sz="2000" b="1" dirty="0" smtClean="0">
                <a:latin typeface="Arial Narrow" pitchFamily="34" charset="0"/>
              </a:rPr>
              <a:t> </a:t>
            </a:r>
            <a:r>
              <a:rPr lang="en-US" sz="2000" b="1" dirty="0" err="1" smtClean="0">
                <a:latin typeface="Arial Narrow" pitchFamily="34" charset="0"/>
              </a:rPr>
              <a:t>señaladores</a:t>
            </a:r>
            <a:r>
              <a:rPr lang="en-US" sz="2000" b="1" dirty="0" smtClean="0">
                <a:latin typeface="Arial Narrow" pitchFamily="34" charset="0"/>
              </a:rPr>
              <a:t> </a:t>
            </a:r>
            <a:r>
              <a:rPr lang="en-US" sz="2000" b="1" dirty="0" err="1" smtClean="0">
                <a:latin typeface="Arial Narrow" pitchFamily="34" charset="0"/>
              </a:rPr>
              <a:t>cuando</a:t>
            </a:r>
            <a:r>
              <a:rPr lang="en-US" sz="2000" b="1" dirty="0" smtClean="0">
                <a:latin typeface="Arial Narrow" pitchFamily="34" charset="0"/>
              </a:rPr>
              <a:t> se</a:t>
            </a:r>
          </a:p>
          <a:p>
            <a:pPr>
              <a:lnSpc>
                <a:spcPts val="2200"/>
              </a:lnSpc>
              <a:buSzPct val="50000"/>
            </a:pPr>
            <a:r>
              <a:rPr lang="en-US" sz="2000" b="1" dirty="0">
                <a:latin typeface="Arial Narrow" pitchFamily="34" charset="0"/>
              </a:rPr>
              <a:t> </a:t>
            </a:r>
            <a:r>
              <a:rPr lang="en-US" sz="2000" b="1" dirty="0" smtClean="0">
                <a:latin typeface="Arial Narrow" pitchFamily="34" charset="0"/>
              </a:rPr>
              <a:t>    </a:t>
            </a:r>
            <a:r>
              <a:rPr lang="en-US" sz="2000" b="1" dirty="0" err="1" smtClean="0">
                <a:latin typeface="Arial Narrow" pitchFamily="34" charset="0"/>
              </a:rPr>
              <a:t>requiera</a:t>
            </a:r>
            <a:r>
              <a:rPr lang="en-US" sz="2000" b="1" dirty="0" smtClean="0">
                <a:latin typeface="Arial Narrow" pitchFamily="34" charset="0"/>
              </a:rPr>
              <a:t> </a:t>
            </a:r>
            <a:r>
              <a:rPr lang="en-US" sz="2000" b="1" dirty="0" err="1" smtClean="0">
                <a:latin typeface="Arial Narrow" pitchFamily="34" charset="0"/>
              </a:rPr>
              <a:t>retroceder</a:t>
            </a:r>
            <a:r>
              <a:rPr lang="en-US" sz="2000" b="1" dirty="0" smtClean="0">
                <a:latin typeface="Arial Narrow" pitchFamily="34" charset="0"/>
              </a:rPr>
              <a:t> </a:t>
            </a:r>
            <a:r>
              <a:rPr lang="en-US" sz="2000" b="1" dirty="0" err="1" smtClean="0">
                <a:latin typeface="Arial Narrow" pitchFamily="34" charset="0"/>
              </a:rPr>
              <a:t>cerca</a:t>
            </a:r>
            <a:r>
              <a:rPr lang="en-US" sz="2000" b="1" dirty="0" smtClean="0">
                <a:latin typeface="Arial Narrow" pitchFamily="34" charset="0"/>
              </a:rPr>
              <a:t> a</a:t>
            </a:r>
          </a:p>
          <a:p>
            <a:pPr>
              <a:lnSpc>
                <a:spcPts val="2200"/>
              </a:lnSpc>
              <a:buSzPct val="50000"/>
            </a:pPr>
            <a:r>
              <a:rPr lang="en-US" sz="2000" b="1" dirty="0">
                <a:latin typeface="Arial Narrow" pitchFamily="34" charset="0"/>
              </a:rPr>
              <a:t> </a:t>
            </a:r>
            <a:r>
              <a:rPr lang="en-US" sz="2000" b="1" dirty="0" smtClean="0">
                <a:latin typeface="Arial Narrow" pitchFamily="34" charset="0"/>
              </a:rPr>
              <a:t>    </a:t>
            </a:r>
            <a:r>
              <a:rPr lang="en-US" sz="2000" b="1" dirty="0" err="1" smtClean="0">
                <a:latin typeface="Arial Narrow" pitchFamily="34" charset="0"/>
              </a:rPr>
              <a:t>trabajadores</a:t>
            </a:r>
            <a:r>
              <a:rPr lang="en-US" sz="2000" b="1" dirty="0" smtClean="0">
                <a:latin typeface="Arial Narrow" pitchFamily="34" charset="0"/>
              </a:rPr>
              <a:t> a pies</a:t>
            </a:r>
            <a:endParaRPr lang="en-US" sz="2000" b="1" dirty="0" smtClean="0">
              <a:latin typeface="Arial Narrow" pitchFamily="34" charset="0"/>
              <a:cs typeface="Arial" pitchFamily="34" charset="0"/>
            </a:endParaRPr>
          </a:p>
          <a:p>
            <a:pPr>
              <a:lnSpc>
                <a:spcPts val="2200"/>
              </a:lnSpc>
              <a:buSzPct val="50000"/>
              <a:buFont typeface="Wingdings" pitchFamily="2" charset="2"/>
              <a:buChar char="ü"/>
            </a:pPr>
            <a:endParaRPr lang="en-US" sz="2000" b="1" dirty="0" smtClean="0">
              <a:latin typeface="Arial Narrow" pitchFamily="34" charset="0"/>
            </a:endParaRPr>
          </a:p>
          <a:p>
            <a:pPr>
              <a:lnSpc>
                <a:spcPts val="2400"/>
              </a:lnSpc>
              <a:buFont typeface="Arial" pitchFamily="34" charset="0"/>
              <a:buChar char="•"/>
            </a:pPr>
            <a:endParaRPr lang="en-US" sz="2400" b="1" dirty="0">
              <a:latin typeface="Arial Narrow" pitchFamily="34" charset="0"/>
            </a:endParaRPr>
          </a:p>
        </p:txBody>
      </p:sp>
      <p:pic>
        <p:nvPicPr>
          <p:cNvPr id="48" name="Picture 2" title="Picture of a spotter wearing high visible clothing  "/>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00684" y="2044276"/>
            <a:ext cx="1828800" cy="3733800"/>
          </a:xfrm>
          <a:prstGeom prst="rect">
            <a:avLst/>
          </a:prstGeom>
          <a:ln w="12700">
            <a:noFill/>
          </a:ln>
          <a:effectLst>
            <a:outerShdw blurRad="292100" dist="139700" dir="2700000" algn="tl" rotWithShape="0">
              <a:srgbClr val="333333">
                <a:alpha val="65000"/>
              </a:srgbClr>
            </a:outerShdw>
          </a:effectLst>
        </p:spPr>
      </p:pic>
      <p:pic>
        <p:nvPicPr>
          <p:cNvPr id="49" name="Picture 2" title="Picture of a truck backing up"/>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799664" y="2057400"/>
            <a:ext cx="2802469" cy="3707552"/>
          </a:xfrm>
          <a:prstGeom prst="rect">
            <a:avLst/>
          </a:prstGeom>
          <a:ln w="12700">
            <a:noFill/>
          </a:ln>
          <a:effectLst>
            <a:outerShdw blurRad="292100" dist="139700" dir="2700000" algn="tl" rotWithShape="0">
              <a:srgbClr val="333333">
                <a:alpha val="65000"/>
              </a:srgbClr>
            </a:outerShdw>
          </a:effectLst>
        </p:spPr>
      </p:pic>
      <p:sp>
        <p:nvSpPr>
          <p:cNvPr id="12" name="Title 11"/>
          <p:cNvSpPr>
            <a:spLocks noGrp="1"/>
          </p:cNvSpPr>
          <p:nvPr>
            <p:ph type="title"/>
          </p:nvPr>
        </p:nvSpPr>
        <p:spPr>
          <a:xfrm>
            <a:off x="436208" y="1280160"/>
            <a:ext cx="8229600" cy="609600"/>
          </a:xfrm>
        </p:spPr>
        <p:txBody>
          <a:bodyPr/>
          <a:lstStyle/>
          <a:p>
            <a:pPr marL="342900" lvl="0" indent="-342900" algn="l">
              <a:spcBef>
                <a:spcPct val="20000"/>
              </a:spcBef>
            </a:pPr>
            <a:r>
              <a:rPr lang="en-US" sz="2800" b="1" dirty="0" smtClean="0">
                <a:solidFill>
                  <a:prstClr val="black"/>
                </a:solidFill>
                <a:latin typeface="Calibri" pitchFamily="34" charset="0"/>
                <a:ea typeface="+mn-ea"/>
                <a:cs typeface="+mn-cs"/>
              </a:rPr>
              <a:t> </a:t>
            </a:r>
            <a:r>
              <a:rPr lang="en-US" sz="2800" b="1" dirty="0" err="1" smtClean="0">
                <a:solidFill>
                  <a:prstClr val="black"/>
                </a:solidFill>
                <a:latin typeface="Calibri" pitchFamily="34" charset="0"/>
                <a:ea typeface="+mn-ea"/>
                <a:cs typeface="+mn-cs"/>
              </a:rPr>
              <a:t>Prácticas</a:t>
            </a:r>
            <a:r>
              <a:rPr lang="en-US" sz="2800" b="1" dirty="0" smtClean="0">
                <a:solidFill>
                  <a:prstClr val="black"/>
                </a:solidFill>
                <a:latin typeface="Calibri" pitchFamily="34" charset="0"/>
                <a:ea typeface="+mn-ea"/>
                <a:cs typeface="+mn-cs"/>
              </a:rPr>
              <a:t> </a:t>
            </a:r>
            <a:r>
              <a:rPr lang="en-US" sz="2800" b="1" dirty="0" err="1">
                <a:solidFill>
                  <a:prstClr val="black"/>
                </a:solidFill>
                <a:latin typeface="Calibri" pitchFamily="34" charset="0"/>
                <a:ea typeface="+mn-ea"/>
                <a:cs typeface="+mn-cs"/>
              </a:rPr>
              <a:t>Seguras</a:t>
            </a:r>
            <a:r>
              <a:rPr lang="en-US" sz="2800" b="1" dirty="0">
                <a:solidFill>
                  <a:prstClr val="black"/>
                </a:solidFill>
                <a:latin typeface="Calibri" pitchFamily="34" charset="0"/>
                <a:ea typeface="+mn-ea"/>
                <a:cs typeface="+mn-cs"/>
              </a:rPr>
              <a:t> para Trabajadores a Pie</a:t>
            </a:r>
          </a:p>
        </p:txBody>
      </p:sp>
      <p:sp>
        <p:nvSpPr>
          <p:cNvPr id="25" name="Slide Number Placeholder 4"/>
          <p:cNvSpPr>
            <a:spLocks noGrp="1"/>
          </p:cNvSpPr>
          <p:nvPr>
            <p:ph type="sldNum" sz="quarter" idx="12"/>
          </p:nvPr>
        </p:nvSpPr>
        <p:spPr/>
        <p:txBody>
          <a:bodyPr/>
          <a:lstStyle/>
          <a:p>
            <a:pPr>
              <a:defRPr/>
            </a:pPr>
            <a:fld id="{991630E5-D2C6-4D54-9913-55C6C92AA029}" type="slidenum">
              <a:rPr lang="en-US" smtClean="0"/>
              <a:pPr>
                <a:defRPr/>
              </a:pPr>
              <a:t>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55" presetClass="entr" presetSubtype="0"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1000" fill="hold"/>
                                        <p:tgtEl>
                                          <p:spTgt spid="40"/>
                                        </p:tgtEl>
                                        <p:attrNameLst>
                                          <p:attrName>ppt_w</p:attrName>
                                        </p:attrNameLst>
                                      </p:cBhvr>
                                      <p:tavLst>
                                        <p:tav tm="0">
                                          <p:val>
                                            <p:strVal val="#ppt_w*0.70"/>
                                          </p:val>
                                        </p:tav>
                                        <p:tav tm="100000">
                                          <p:val>
                                            <p:strVal val="#ppt_w"/>
                                          </p:val>
                                        </p:tav>
                                      </p:tavLst>
                                    </p:anim>
                                    <p:anim calcmode="lin" valueType="num">
                                      <p:cBhvr>
                                        <p:cTn id="15" dur="1000" fill="hold"/>
                                        <p:tgtEl>
                                          <p:spTgt spid="40"/>
                                        </p:tgtEl>
                                        <p:attrNameLst>
                                          <p:attrName>ppt_h</p:attrName>
                                        </p:attrNameLst>
                                      </p:cBhvr>
                                      <p:tavLst>
                                        <p:tav tm="0">
                                          <p:val>
                                            <p:strVal val="#ppt_h"/>
                                          </p:val>
                                        </p:tav>
                                        <p:tav tm="100000">
                                          <p:val>
                                            <p:strVal val="#ppt_h"/>
                                          </p:val>
                                        </p:tav>
                                      </p:tavLst>
                                    </p:anim>
                                    <p:animEffect transition="in" filter="fade">
                                      <p:cBhvr>
                                        <p:cTn id="16" dur="10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0" presetClass="exit" presetSubtype="0" fill="hold" nodeType="withEffect">
                                  <p:stCondLst>
                                    <p:cond delay="0"/>
                                  </p:stCondLst>
                                  <p:childTnLst>
                                    <p:animEffect transition="out" filter="fade">
                                      <p:cBhvr>
                                        <p:cTn id="29" dur="500"/>
                                        <p:tgtEl>
                                          <p:spTgt spid="40"/>
                                        </p:tgtEl>
                                      </p:cBhvr>
                                    </p:animEffect>
                                    <p:set>
                                      <p:cBhvr>
                                        <p:cTn id="30" dur="1" fill="hold">
                                          <p:stCondLst>
                                            <p:cond delay="499"/>
                                          </p:stCondLst>
                                        </p:cTn>
                                        <p:tgtEl>
                                          <p:spTgt spid="40"/>
                                        </p:tgtEl>
                                        <p:attrNameLst>
                                          <p:attrName>style.visibility</p:attrName>
                                        </p:attrNameLst>
                                      </p:cBhvr>
                                      <p:to>
                                        <p:strVal val="hidden"/>
                                      </p:to>
                                    </p:set>
                                  </p:childTnLst>
                                </p:cTn>
                              </p:par>
                              <p:par>
                                <p:cTn id="31" presetID="17" presetClass="entr" presetSubtype="1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strVal val="#ppt_h"/>
                                          </p:val>
                                        </p:tav>
                                        <p:tav tm="100000">
                                          <p:val>
                                            <p:strVal val="#ppt_h"/>
                                          </p:val>
                                        </p:tav>
                                      </p:tavLst>
                                    </p:anim>
                                  </p:childTnLst>
                                </p:cTn>
                              </p:par>
                              <p:par>
                                <p:cTn id="35" presetID="2" presetClass="exit" presetSubtype="2" fill="hold" nodeType="withEffect">
                                  <p:stCondLst>
                                    <p:cond delay="0"/>
                                  </p:stCondLst>
                                  <p:childTnLst>
                                    <p:anim calcmode="lin" valueType="num">
                                      <p:cBhvr additive="base">
                                        <p:cTn id="36" dur="500"/>
                                        <p:tgtEl>
                                          <p:spTgt spid="46"/>
                                        </p:tgtEl>
                                        <p:attrNameLst>
                                          <p:attrName>ppt_x</p:attrName>
                                        </p:attrNameLst>
                                      </p:cBhvr>
                                      <p:tavLst>
                                        <p:tav tm="0">
                                          <p:val>
                                            <p:strVal val="ppt_x"/>
                                          </p:val>
                                        </p:tav>
                                        <p:tav tm="100000">
                                          <p:val>
                                            <p:strVal val="1+ppt_w/2"/>
                                          </p:val>
                                        </p:tav>
                                      </p:tavLst>
                                    </p:anim>
                                    <p:anim calcmode="lin" valueType="num">
                                      <p:cBhvr additive="base">
                                        <p:cTn id="37" dur="500"/>
                                        <p:tgtEl>
                                          <p:spTgt spid="46"/>
                                        </p:tgtEl>
                                        <p:attrNameLst>
                                          <p:attrName>ppt_y</p:attrName>
                                        </p:attrNameLst>
                                      </p:cBhvr>
                                      <p:tavLst>
                                        <p:tav tm="0">
                                          <p:val>
                                            <p:strVal val="ppt_y"/>
                                          </p:val>
                                        </p:tav>
                                        <p:tav tm="100000">
                                          <p:val>
                                            <p:strVal val="ppt_y"/>
                                          </p:val>
                                        </p:tav>
                                      </p:tavLst>
                                    </p:anim>
                                    <p:set>
                                      <p:cBhvr>
                                        <p:cTn id="38" dur="1" fill="hold">
                                          <p:stCondLst>
                                            <p:cond delay="499"/>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1000"/>
                                        <p:tgtEl>
                                          <p:spTgt spid="45"/>
                                        </p:tgtEl>
                                      </p:cBhvr>
                                    </p:animEffect>
                                  </p:childTnLst>
                                </p:cTn>
                              </p:par>
                              <p:par>
                                <p:cTn id="46" presetID="10" presetClass="exit" presetSubtype="0" fill="hold" nodeType="withEffect">
                                  <p:stCondLst>
                                    <p:cond delay="0"/>
                                  </p:stCondLst>
                                  <p:childTnLst>
                                    <p:animEffect transition="out" filter="fade">
                                      <p:cBhvr>
                                        <p:cTn id="47" dur="500"/>
                                        <p:tgtEl>
                                          <p:spTgt spid="42"/>
                                        </p:tgtEl>
                                      </p:cBhvr>
                                    </p:animEffect>
                                    <p:set>
                                      <p:cBhvr>
                                        <p:cTn id="48" dur="1" fill="hold">
                                          <p:stCondLst>
                                            <p:cond delay="499"/>
                                          </p:stCondLst>
                                        </p:cTn>
                                        <p:tgtEl>
                                          <p:spTgt spid="4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0" presetClass="entr" presetSubtype="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1000"/>
                                        <p:tgtEl>
                                          <p:spTgt spid="48"/>
                                        </p:tgtEl>
                                      </p:cBhvr>
                                    </p:animEffect>
                                  </p:childTnLst>
                                </p:cTn>
                              </p:par>
                              <p:par>
                                <p:cTn id="56" presetID="10" presetClass="exit" presetSubtype="0" fill="hold" nodeType="withEffect">
                                  <p:stCondLst>
                                    <p:cond delay="0"/>
                                  </p:stCondLst>
                                  <p:childTnLst>
                                    <p:animEffect transition="out" filter="fade">
                                      <p:cBhvr>
                                        <p:cTn id="57" dur="1000"/>
                                        <p:tgtEl>
                                          <p:spTgt spid="45"/>
                                        </p:tgtEl>
                                      </p:cBhvr>
                                    </p:animEffect>
                                    <p:set>
                                      <p:cBhvr>
                                        <p:cTn id="58" dur="1" fill="hold">
                                          <p:stCondLst>
                                            <p:cond delay="999"/>
                                          </p:stCondLst>
                                        </p:cTn>
                                        <p:tgtEl>
                                          <p:spTgt spid="45"/>
                                        </p:tgtEl>
                                        <p:attrNameLst>
                                          <p:attrName>style.visibility</p:attrName>
                                        </p:attrNameLst>
                                      </p:cBhvr>
                                      <p:to>
                                        <p:strVal val="hidden"/>
                                      </p:to>
                                    </p:set>
                                  </p:childTnLst>
                                </p:cTn>
                              </p:par>
                              <p:par>
                                <p:cTn id="59" presetID="2" presetClass="entr" presetSubtype="2"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3000" fill="hold"/>
                                        <p:tgtEl>
                                          <p:spTgt spid="49"/>
                                        </p:tgtEl>
                                        <p:attrNameLst>
                                          <p:attrName>ppt_x</p:attrName>
                                        </p:attrNameLst>
                                      </p:cBhvr>
                                      <p:tavLst>
                                        <p:tav tm="0">
                                          <p:val>
                                            <p:strVal val="1+#ppt_w/2"/>
                                          </p:val>
                                        </p:tav>
                                        <p:tav tm="100000">
                                          <p:val>
                                            <p:strVal val="#ppt_x"/>
                                          </p:val>
                                        </p:tav>
                                      </p:tavLst>
                                    </p:anim>
                                    <p:anim calcmode="lin" valueType="num">
                                      <p:cBhvr additive="base">
                                        <p:cTn id="62" dur="3000" fill="hold"/>
                                        <p:tgtEl>
                                          <p:spTgt spid="49"/>
                                        </p:tgtEl>
                                        <p:attrNameLst>
                                          <p:attrName>ppt_y</p:attrName>
                                        </p:attrNameLst>
                                      </p:cBhvr>
                                      <p:tavLst>
                                        <p:tav tm="0">
                                          <p:val>
                                            <p:strVal val="#ppt_y"/>
                                          </p:val>
                                        </p:tav>
                                        <p:tav tm="100000">
                                          <p:val>
                                            <p:strVal val="#ppt_y"/>
                                          </p:val>
                                        </p:tav>
                                      </p:tavLst>
                                    </p:anim>
                                  </p:childTnLst>
                                </p:cTn>
                              </p:par>
                              <p:par>
                                <p:cTn id="63" presetID="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3" grpId="0" animBg="1"/>
      <p:bldP spid="14"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5"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6"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smtClean="0">
                  <a:solidFill>
                    <a:prstClr val="black"/>
                  </a:solidFill>
                  <a:effectLst>
                    <a:outerShdw blurRad="60007" dist="310007" dir="7680000" sy="30000" kx="1300200" algn="ctr" rotWithShape="0">
                      <a:prstClr val="black">
                        <a:alpha val="32000"/>
                      </a:prstClr>
                    </a:outerShdw>
                  </a:effectLst>
                </a:rPr>
                <a:t>Protegiendo</a:t>
              </a:r>
              <a:r>
                <a:rPr lang="en-US" sz="3200" b="1" dirty="0" smtClean="0">
                  <a:solidFill>
                    <a:prstClr val="black"/>
                  </a:solidFill>
                  <a:effectLst>
                    <a:outerShdw blurRad="60007" dist="310007" dir="7680000" sy="30000" kx="1300200" algn="ctr" rotWithShape="0">
                      <a:prstClr val="black">
                        <a:alpha val="32000"/>
                      </a:prstClr>
                    </a:outerShdw>
                  </a:effectLst>
                </a:rPr>
                <a:t> </a:t>
              </a:r>
              <a:r>
                <a:rPr lang="en-US" sz="3200" b="1" dirty="0">
                  <a:solidFill>
                    <a:prstClr val="black"/>
                  </a:solidFill>
                  <a:effectLst>
                    <a:outerShdw blurRad="60007" dist="310007" dir="7680000" sy="30000" kx="1300200" algn="ctr" rotWithShape="0">
                      <a:prstClr val="black">
                        <a:alpha val="32000"/>
                      </a:prstClr>
                    </a:outerShdw>
                  </a:effectLst>
                </a:rPr>
                <a:t>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7"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8" name="Picture 7" descr="LOGO-ARTBA.png" title="Picture of ARTBA Protecting Workers on Foot preventing runovers and backovers in roadway construction Title"/>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9" name="Picture 8" descr="Logo_WZ_Safety.png" title="Picture of ARTBA Protecting Workers on Foot preventing runovers and backovers in roadway construction Tit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17" name="5-Point Star 16"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ubtitle 8"/>
          <p:cNvSpPr txBox="1">
            <a:spLocks/>
          </p:cNvSpPr>
          <p:nvPr/>
        </p:nvSpPr>
        <p:spPr bwMode="auto">
          <a:xfrm>
            <a:off x="693420" y="3084520"/>
            <a:ext cx="3954780"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Los </a:t>
            </a:r>
            <a:r>
              <a:rPr lang="en-US" sz="2000" b="1" dirty="0" err="1" smtClean="0">
                <a:latin typeface="Arial Narrow" pitchFamily="34" charset="0"/>
                <a:cs typeface="Arial" pitchFamily="34" charset="0"/>
              </a:rPr>
              <a:t>trabajadores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deben</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esperar</a:t>
            </a:r>
            <a:endParaRPr lang="en-US" sz="2000" b="1" dirty="0" smtClean="0">
              <a:latin typeface="Arial Narrow" pitchFamily="34" charset="0"/>
              <a:cs typeface="Arial" pitchFamily="34" charset="0"/>
            </a:endParaRP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una</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señal</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clara</a:t>
            </a:r>
            <a:r>
              <a:rPr lang="en-US" sz="2000" b="1" dirty="0" smtClean="0">
                <a:latin typeface="Arial Narrow" pitchFamily="34" charset="0"/>
                <a:cs typeface="Arial" pitchFamily="34" charset="0"/>
              </a:rPr>
              <a:t> del </a:t>
            </a:r>
            <a:r>
              <a:rPr lang="en-US" sz="2000" b="1" dirty="0" err="1" smtClean="0">
                <a:latin typeface="Arial Narrow" pitchFamily="34" charset="0"/>
                <a:cs typeface="Arial" pitchFamily="34" charset="0"/>
              </a:rPr>
              <a:t>operador</a:t>
            </a:r>
            <a:endParaRPr lang="en-US" sz="2000" b="1" dirty="0" smtClean="0">
              <a:latin typeface="Arial Narrow" pitchFamily="34" charset="0"/>
              <a:cs typeface="Arial" pitchFamily="34" charset="0"/>
            </a:endParaRP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antes de </a:t>
            </a:r>
            <a:r>
              <a:rPr lang="en-US" sz="2000" b="1" dirty="0" err="1" smtClean="0">
                <a:latin typeface="Arial Narrow" pitchFamily="34" charset="0"/>
                <a:cs typeface="Arial" pitchFamily="34" charset="0"/>
              </a:rPr>
              <a:t>acercarse</a:t>
            </a:r>
            <a:r>
              <a:rPr lang="en-US" sz="2000" b="1" dirty="0" smtClean="0">
                <a:latin typeface="Arial Narrow" pitchFamily="34" charset="0"/>
                <a:cs typeface="Arial" pitchFamily="34" charset="0"/>
              </a:rPr>
              <a:t> al </a:t>
            </a:r>
            <a:r>
              <a:rPr lang="en-US" sz="2000" b="1" dirty="0" err="1" smtClean="0">
                <a:latin typeface="Arial Narrow" pitchFamily="34" charset="0"/>
                <a:cs typeface="Arial" pitchFamily="34" charset="0"/>
              </a:rPr>
              <a:t>equipo</a:t>
            </a:r>
            <a:endParaRPr lang="en-US" sz="2400" b="1" dirty="0">
              <a:solidFill>
                <a:srgbClr val="C00000"/>
              </a:solidFill>
              <a:latin typeface="Arial Narrow" pitchFamily="34" charset="0"/>
            </a:endParaRPr>
          </a:p>
        </p:txBody>
      </p:sp>
      <p:sp>
        <p:nvSpPr>
          <p:cNvPr id="20" name="Subtitle 8"/>
          <p:cNvSpPr txBox="1">
            <a:spLocks/>
          </p:cNvSpPr>
          <p:nvPr/>
        </p:nvSpPr>
        <p:spPr bwMode="auto">
          <a:xfrm>
            <a:off x="418466" y="1981200"/>
            <a:ext cx="4892675" cy="862951"/>
          </a:xfrm>
          <a:prstGeom prst="rect">
            <a:avLst/>
          </a:prstGeom>
          <a:noFill/>
          <a:ln w="9525">
            <a:noFill/>
            <a:miter lim="800000"/>
            <a:headEnd/>
            <a:tailEnd/>
          </a:ln>
        </p:spPr>
        <p:txBody>
          <a:bodyPr/>
          <a:lstStyle/>
          <a:p>
            <a:pPr marL="0" lvl="1">
              <a:lnSpc>
                <a:spcPts val="2200"/>
              </a:lnSpc>
              <a:spcBef>
                <a:spcPct val="20000"/>
              </a:spcBef>
              <a:buFont typeface="Arial" charset="0"/>
              <a:buChar char="•"/>
            </a:pPr>
            <a:r>
              <a:rPr lang="en-US" sz="2400" b="1" dirty="0" smtClean="0">
                <a:solidFill>
                  <a:schemeClr val="tx1">
                    <a:lumMod val="50000"/>
                    <a:lumOff val="50000"/>
                  </a:schemeClr>
                </a:solidFill>
                <a:latin typeface="Arial Narrow" pitchFamily="34" charset="0"/>
              </a:rPr>
              <a:t> </a:t>
            </a:r>
            <a:r>
              <a:rPr lang="en-US" sz="2200" b="1" u="sng" spc="100" dirty="0" smtClean="0">
                <a:solidFill>
                  <a:srgbClr val="C00000"/>
                </a:solidFill>
                <a:latin typeface="Arial Narrow" pitchFamily="34" charset="0"/>
              </a:rPr>
              <a:t>Los </a:t>
            </a:r>
            <a:r>
              <a:rPr lang="en-US" sz="2200" b="1" u="sng" spc="100" dirty="0" err="1" smtClean="0">
                <a:solidFill>
                  <a:srgbClr val="C00000"/>
                </a:solidFill>
                <a:latin typeface="Arial Narrow" pitchFamily="34" charset="0"/>
              </a:rPr>
              <a:t>O</a:t>
            </a:r>
            <a:r>
              <a:rPr lang="en-US" sz="2200" b="1" u="sng" spc="100" dirty="0" err="1" smtClean="0">
                <a:solidFill>
                  <a:srgbClr val="C00000"/>
                </a:solidFill>
                <a:effectLst/>
                <a:latin typeface="Arial Narrow" pitchFamily="34" charset="0"/>
              </a:rPr>
              <a:t>peradores</a:t>
            </a:r>
            <a:r>
              <a:rPr lang="en-US" sz="2200" b="1" u="sng" spc="100" dirty="0" smtClean="0">
                <a:solidFill>
                  <a:srgbClr val="C00000"/>
                </a:solidFill>
                <a:effectLst/>
                <a:latin typeface="Arial Narrow" pitchFamily="34" charset="0"/>
              </a:rPr>
              <a:t> Deben </a:t>
            </a:r>
            <a:r>
              <a:rPr lang="en-US" sz="2200" b="1" u="sng" spc="100" dirty="0" err="1" smtClean="0">
                <a:solidFill>
                  <a:srgbClr val="C00000"/>
                </a:solidFill>
                <a:effectLst/>
                <a:latin typeface="Arial Narrow" pitchFamily="34" charset="0"/>
              </a:rPr>
              <a:t>Confirmar</a:t>
            </a:r>
            <a:r>
              <a:rPr lang="en-US" sz="2200" b="1" u="sng" spc="100" dirty="0" smtClean="0">
                <a:solidFill>
                  <a:srgbClr val="C00000"/>
                </a:solidFill>
                <a:effectLst/>
                <a:latin typeface="Arial Narrow" pitchFamily="34" charset="0"/>
              </a:rPr>
              <a:t/>
            </a:r>
            <a:br>
              <a:rPr lang="en-US" sz="2200" b="1" u="sng" spc="100" dirty="0" smtClean="0">
                <a:solidFill>
                  <a:srgbClr val="C00000"/>
                </a:solidFill>
                <a:effectLst/>
                <a:latin typeface="Arial Narrow" pitchFamily="34" charset="0"/>
              </a:rPr>
            </a:br>
            <a:r>
              <a:rPr lang="en-US" sz="2200" b="1" spc="100" dirty="0" smtClean="0">
                <a:solidFill>
                  <a:srgbClr val="C00000"/>
                </a:solidFill>
                <a:effectLst/>
                <a:latin typeface="Arial Narrow" pitchFamily="34" charset="0"/>
              </a:rPr>
              <a:t> </a:t>
            </a:r>
            <a:r>
              <a:rPr lang="en-US" sz="1100" b="1" spc="100" dirty="0" smtClean="0">
                <a:solidFill>
                  <a:srgbClr val="C00000"/>
                </a:solidFill>
                <a:effectLst/>
                <a:latin typeface="Arial Narrow" pitchFamily="34" charset="0"/>
              </a:rPr>
              <a:t>  </a:t>
            </a:r>
            <a:r>
              <a:rPr lang="en-US" sz="2200" b="1" u="sng" spc="100" dirty="0" smtClean="0">
                <a:solidFill>
                  <a:srgbClr val="C00000"/>
                </a:solidFill>
                <a:latin typeface="Arial Narrow" pitchFamily="34" charset="0"/>
              </a:rPr>
              <a:t>a los </a:t>
            </a:r>
            <a:r>
              <a:rPr lang="en-US" sz="2200" b="1" u="sng" spc="100" dirty="0" err="1" smtClean="0">
                <a:solidFill>
                  <a:srgbClr val="C00000"/>
                </a:solidFill>
                <a:latin typeface="Arial Narrow" pitchFamily="34" charset="0"/>
              </a:rPr>
              <a:t>Trabajadores</a:t>
            </a:r>
            <a:r>
              <a:rPr lang="en-US" sz="2200" b="1" u="sng" spc="100" dirty="0" smtClean="0">
                <a:solidFill>
                  <a:srgbClr val="C00000"/>
                </a:solidFill>
                <a:latin typeface="Arial Narrow" pitchFamily="34" charset="0"/>
              </a:rPr>
              <a:t> a Pie para </a:t>
            </a:r>
            <a:r>
              <a:rPr lang="en-US" sz="2200" b="1" u="sng" spc="100" dirty="0" err="1" smtClean="0">
                <a:solidFill>
                  <a:srgbClr val="C00000"/>
                </a:solidFill>
                <a:latin typeface="Arial Narrow" pitchFamily="34" charset="0"/>
              </a:rPr>
              <a:t>que</a:t>
            </a:r>
            <a:endParaRPr lang="en-US" sz="2200" b="1" u="sng" spc="100" dirty="0" smtClean="0">
              <a:solidFill>
                <a:srgbClr val="C00000"/>
              </a:solidFill>
              <a:latin typeface="Arial Narrow" pitchFamily="34" charset="0"/>
            </a:endParaRPr>
          </a:p>
          <a:p>
            <a:pPr marL="0" lvl="1">
              <a:lnSpc>
                <a:spcPts val="2200"/>
              </a:lnSpc>
              <a:spcBef>
                <a:spcPct val="20000"/>
              </a:spcBef>
            </a:pPr>
            <a:r>
              <a:rPr lang="es-US" sz="2200" b="1" spc="100" dirty="0">
                <a:solidFill>
                  <a:srgbClr val="C00000"/>
                </a:solidFill>
                <a:latin typeface="Arial Narrow" pitchFamily="34" charset="0"/>
              </a:rPr>
              <a:t> </a:t>
            </a:r>
            <a:r>
              <a:rPr lang="es-US" sz="2200" b="1" spc="100" dirty="0" smtClean="0">
                <a:solidFill>
                  <a:srgbClr val="C00000"/>
                </a:solidFill>
                <a:latin typeface="Arial Narrow" pitchFamily="34" charset="0"/>
              </a:rPr>
              <a:t> </a:t>
            </a:r>
            <a:r>
              <a:rPr lang="es-US" sz="2200" b="1" u="sng" spc="100" dirty="0" smtClean="0">
                <a:solidFill>
                  <a:srgbClr val="C00000"/>
                </a:solidFill>
                <a:latin typeface="Arial Narrow" pitchFamily="34" charset="0"/>
              </a:rPr>
              <a:t>se aproximen</a:t>
            </a:r>
            <a:endParaRPr lang="en-US" sz="2200" b="1" u="sng" spc="100" dirty="0" smtClean="0">
              <a:solidFill>
                <a:srgbClr val="C00000"/>
              </a:solidFill>
              <a:latin typeface="Arial Narrow" pitchFamily="34" charset="0"/>
            </a:endParaRPr>
          </a:p>
          <a:p>
            <a:pPr marL="0" lvl="1">
              <a:lnSpc>
                <a:spcPts val="2200"/>
              </a:lnSpc>
              <a:spcBef>
                <a:spcPct val="20000"/>
              </a:spcBef>
            </a:pPr>
            <a:endParaRPr lang="en-US" sz="2200" b="1" dirty="0">
              <a:latin typeface="Arial Narrow" pitchFamily="34" charset="0"/>
            </a:endParaRPr>
          </a:p>
        </p:txBody>
      </p:sp>
      <p:pic>
        <p:nvPicPr>
          <p:cNvPr id="25" name="Picture 3" title="Picture of on foot worker getting eye contact with operato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12722" y="2057400"/>
            <a:ext cx="3962400" cy="3657600"/>
          </a:xfrm>
          <a:prstGeom prst="rect">
            <a:avLst/>
          </a:prstGeom>
          <a:ln w="12700">
            <a:solidFill>
              <a:schemeClr val="tx1"/>
            </a:solidFill>
          </a:ln>
          <a:effectLst>
            <a:outerShdw blurRad="292100" dist="76200" dir="2700000" algn="tl" rotWithShape="0">
              <a:srgbClr val="333333">
                <a:alpha val="65000"/>
              </a:srgbClr>
            </a:outerShdw>
          </a:effectLst>
        </p:spPr>
      </p:pic>
      <p:sp>
        <p:nvSpPr>
          <p:cNvPr id="29" name="Subtitle 8"/>
          <p:cNvSpPr txBox="1">
            <a:spLocks/>
          </p:cNvSpPr>
          <p:nvPr/>
        </p:nvSpPr>
        <p:spPr bwMode="auto">
          <a:xfrm>
            <a:off x="659977" y="4114800"/>
            <a:ext cx="3635155" cy="560387"/>
          </a:xfrm>
          <a:prstGeom prst="rect">
            <a:avLst/>
          </a:prstGeom>
          <a:noFill/>
          <a:ln w="9525">
            <a:noFill/>
            <a:miter lim="800000"/>
            <a:headEnd/>
            <a:tailEnd/>
          </a:ln>
        </p:spPr>
        <p:txBody>
          <a:bodyPr/>
          <a:lstStyle/>
          <a:p>
            <a:pPr>
              <a:lnSpc>
                <a:spcPts val="2200"/>
              </a:lnSpc>
              <a:buSzPct val="50000"/>
              <a:buFont typeface="Wingdings" pitchFamily="2" charset="2"/>
              <a:buChar char="ü"/>
            </a:pPr>
            <a:r>
              <a:rPr lang="en-US" sz="3600" b="1" dirty="0" smtClean="0">
                <a:solidFill>
                  <a:schemeClr val="tx1">
                    <a:lumMod val="50000"/>
                    <a:lumOff val="50000"/>
                  </a:schemeClr>
                </a:solidFill>
                <a:latin typeface="Arial Narrow" pitchFamily="34" charset="0"/>
              </a:rPr>
              <a:t> </a:t>
            </a:r>
            <a:r>
              <a:rPr lang="en-US" sz="2000" b="1" dirty="0" smtClean="0">
                <a:latin typeface="Arial Narrow" pitchFamily="34" charset="0"/>
                <a:cs typeface="Arial" pitchFamily="34" charset="0"/>
              </a:rPr>
              <a:t>En </a:t>
            </a:r>
            <a:r>
              <a:rPr lang="en-US" sz="2000" b="1" dirty="0" err="1" smtClean="0">
                <a:latin typeface="Arial Narrow" pitchFamily="34" charset="0"/>
                <a:cs typeface="Arial" pitchFamily="34" charset="0"/>
              </a:rPr>
              <a:t>todo</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caso</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es</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difícil</a:t>
            </a:r>
            <a:r>
              <a:rPr lang="en-US" sz="2000" b="1" dirty="0" smtClean="0">
                <a:latin typeface="Arial Narrow" pitchFamily="34" charset="0"/>
                <a:cs typeface="Arial" pitchFamily="34" charset="0"/>
              </a:rPr>
              <a:t> para los</a:t>
            </a:r>
            <a:br>
              <a:rPr lang="en-US" sz="2000" b="1" dirty="0" smtClean="0">
                <a:latin typeface="Arial Narrow" pitchFamily="34" charset="0"/>
                <a:cs typeface="Arial" pitchFamily="34" charset="0"/>
              </a:rPr>
            </a:b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trabajadores</a:t>
            </a:r>
            <a:r>
              <a:rPr lang="en-US" sz="2000" b="1" dirty="0" smtClean="0">
                <a:latin typeface="Arial Narrow" pitchFamily="34" charset="0"/>
                <a:cs typeface="Arial" pitchFamily="34" charset="0"/>
              </a:rPr>
              <a:t> saber </a:t>
            </a:r>
            <a:r>
              <a:rPr lang="en-US" sz="2000" b="1" dirty="0" err="1" smtClean="0">
                <a:latin typeface="Arial Narrow" pitchFamily="34" charset="0"/>
                <a:cs typeface="Arial" pitchFamily="34" charset="0"/>
              </a:rPr>
              <a:t>si</a:t>
            </a:r>
            <a:r>
              <a:rPr lang="en-US" sz="2000" b="1" dirty="0" smtClean="0">
                <a:latin typeface="Arial Narrow" pitchFamily="34" charset="0"/>
                <a:cs typeface="Arial" pitchFamily="34" charset="0"/>
              </a:rPr>
              <a:t> el      </a:t>
            </a:r>
          </a:p>
          <a:p>
            <a:pPr>
              <a:lnSpc>
                <a:spcPts val="2200"/>
              </a:lnSpc>
              <a:buSzPct val="50000"/>
            </a:pPr>
            <a:r>
              <a:rPr lang="en-US" sz="2000" b="1" dirty="0">
                <a:latin typeface="Arial Narrow" pitchFamily="34" charset="0"/>
                <a:cs typeface="Arial" pitchFamily="34" charset="0"/>
              </a:rPr>
              <a:t> </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operador</a:t>
            </a:r>
            <a:r>
              <a:rPr lang="en-US" sz="2000" b="1" dirty="0" smtClean="0">
                <a:latin typeface="Arial Narrow" pitchFamily="34" charset="0"/>
                <a:cs typeface="Arial" pitchFamily="34" charset="0"/>
              </a:rPr>
              <a:t> los </a:t>
            </a:r>
            <a:r>
              <a:rPr lang="en-US" sz="2000" b="1" dirty="0" err="1" smtClean="0">
                <a:latin typeface="Arial Narrow" pitchFamily="34" charset="0"/>
                <a:cs typeface="Arial" pitchFamily="34" charset="0"/>
              </a:rPr>
              <a:t>está</a:t>
            </a:r>
            <a:r>
              <a:rPr lang="en-US" sz="2000" b="1" dirty="0" smtClean="0">
                <a:latin typeface="Arial Narrow" pitchFamily="34" charset="0"/>
                <a:cs typeface="Arial" pitchFamily="34" charset="0"/>
              </a:rPr>
              <a:t> </a:t>
            </a:r>
            <a:r>
              <a:rPr lang="en-US" sz="2000" b="1" dirty="0" err="1" smtClean="0">
                <a:latin typeface="Arial Narrow" pitchFamily="34" charset="0"/>
                <a:cs typeface="Arial" pitchFamily="34" charset="0"/>
              </a:rPr>
              <a:t>mirando</a:t>
            </a:r>
            <a:endParaRPr lang="en-US" sz="2400" b="1" dirty="0">
              <a:solidFill>
                <a:srgbClr val="C00000"/>
              </a:solidFill>
              <a:latin typeface="Arial Narrow" pitchFamily="34" charset="0"/>
            </a:endParaRPr>
          </a:p>
        </p:txBody>
      </p:sp>
      <p:grpSp>
        <p:nvGrpSpPr>
          <p:cNvPr id="26" name="Group 25" title="Picture of arrows indicating eye contact "/>
          <p:cNvGrpSpPr/>
          <p:nvPr/>
        </p:nvGrpSpPr>
        <p:grpSpPr>
          <a:xfrm>
            <a:off x="5200704" y="2730759"/>
            <a:ext cx="2857393" cy="1267911"/>
            <a:chOff x="5200704" y="2730759"/>
            <a:chExt cx="2857393" cy="1267911"/>
          </a:xfrm>
        </p:grpSpPr>
        <p:sp>
          <p:nvSpPr>
            <p:cNvPr id="16" name="Down Arrow 15"/>
            <p:cNvSpPr/>
            <p:nvPr/>
          </p:nvSpPr>
          <p:spPr>
            <a:xfrm rot="2220000">
              <a:off x="7221309" y="2730759"/>
              <a:ext cx="146908" cy="1267911"/>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rot="3720000" flipV="1">
              <a:off x="6557116" y="2150011"/>
              <a:ext cx="144570" cy="285739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73889" y="1167933"/>
            <a:ext cx="8229600" cy="813267"/>
          </a:xfrm>
        </p:spPr>
        <p:txBody>
          <a:bodyPr/>
          <a:lstStyle/>
          <a:p>
            <a:pPr marL="342900" lvl="0" indent="-342900" algn="l">
              <a:spcBef>
                <a:spcPct val="20000"/>
              </a:spcBef>
            </a:pPr>
            <a:r>
              <a:rPr lang="en-US" sz="2800" b="1" dirty="0" err="1">
                <a:solidFill>
                  <a:prstClr val="black"/>
                </a:solidFill>
                <a:latin typeface="Calibri" pitchFamily="34" charset="0"/>
                <a:ea typeface="+mn-ea"/>
                <a:cs typeface="+mn-cs"/>
              </a:rPr>
              <a:t>Prácticas</a:t>
            </a:r>
            <a:r>
              <a:rPr lang="en-US" sz="2800" b="1" dirty="0">
                <a:solidFill>
                  <a:prstClr val="black"/>
                </a:solidFill>
                <a:latin typeface="Calibri" pitchFamily="34" charset="0"/>
                <a:ea typeface="+mn-ea"/>
                <a:cs typeface="+mn-cs"/>
              </a:rPr>
              <a:t> </a:t>
            </a:r>
            <a:r>
              <a:rPr lang="en-US" sz="2800" b="1" dirty="0" err="1">
                <a:solidFill>
                  <a:prstClr val="black"/>
                </a:solidFill>
                <a:latin typeface="Calibri" pitchFamily="34" charset="0"/>
                <a:ea typeface="+mn-ea"/>
                <a:cs typeface="+mn-cs"/>
              </a:rPr>
              <a:t>Seguras</a:t>
            </a:r>
            <a:r>
              <a:rPr lang="en-US" sz="2800" b="1" dirty="0">
                <a:solidFill>
                  <a:prstClr val="black"/>
                </a:solidFill>
                <a:latin typeface="Calibri" pitchFamily="34" charset="0"/>
                <a:ea typeface="+mn-ea"/>
                <a:cs typeface="+mn-cs"/>
              </a:rPr>
              <a:t> para Trabajadores a </a:t>
            </a:r>
            <a:r>
              <a:rPr lang="en-US" sz="2800" b="1" dirty="0" smtClean="0">
                <a:solidFill>
                  <a:prstClr val="black"/>
                </a:solidFill>
                <a:latin typeface="Calibri" pitchFamily="34" charset="0"/>
                <a:ea typeface="+mn-ea"/>
                <a:cs typeface="+mn-cs"/>
              </a:rPr>
              <a:t>Pie </a:t>
            </a:r>
            <a:endParaRPr lang="en-US" sz="2800" b="1" dirty="0">
              <a:solidFill>
                <a:prstClr val="black"/>
              </a:solidFill>
              <a:latin typeface="Calibri" pitchFamily="34" charset="0"/>
              <a:ea typeface="+mn-ea"/>
              <a:cs typeface="+mn-cs"/>
            </a:endParaRPr>
          </a:p>
        </p:txBody>
      </p:sp>
      <p:sp>
        <p:nvSpPr>
          <p:cNvPr id="19" name="Slide Number Placeholder 4"/>
          <p:cNvSpPr>
            <a:spLocks noGrp="1"/>
          </p:cNvSpPr>
          <p:nvPr>
            <p:ph type="sldNum" sz="quarter" idx="12"/>
          </p:nvPr>
        </p:nvSpPr>
        <p:spPr/>
        <p:txBody>
          <a:bodyPr/>
          <a:lstStyle/>
          <a:p>
            <a:pPr>
              <a:defRPr/>
            </a:pPr>
            <a:fld id="{991630E5-D2C6-4D54-9913-55C6C92AA029}" type="slidenum">
              <a:rPr lang="en-US" smtClean="0"/>
              <a:pPr>
                <a:defRPr/>
              </a:pPr>
              <a:t>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53"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animEffect transition="in" filter="fade">
                                      <p:cBhvr>
                                        <p:cTn id="20" dur="1000"/>
                                        <p:tgtEl>
                                          <p:spTgt spid="25"/>
                                        </p:tgtEl>
                                      </p:cBhvr>
                                    </p:animEffect>
                                  </p:childTnLst>
                                </p:cTn>
                              </p:par>
                            </p:childTnLst>
                          </p:cTn>
                        </p:par>
                        <p:par>
                          <p:cTn id="21" fill="hold">
                            <p:stCondLst>
                              <p:cond delay="1000"/>
                            </p:stCondLst>
                            <p:childTnLst>
                              <p:par>
                                <p:cTn id="22" presetID="10" presetClass="entr" presetSubtype="0" fill="hold" nodeType="after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title="Picture of ARTBA Protecting Workers on Foot preventing runovers and backovers in roadway construction Title"/>
          <p:cNvGrpSpPr/>
          <p:nvPr/>
        </p:nvGrpSpPr>
        <p:grpSpPr>
          <a:xfrm>
            <a:off x="381000" y="336288"/>
            <a:ext cx="8595360" cy="959112"/>
            <a:chOff x="381000" y="336288"/>
            <a:chExt cx="8595360" cy="959112"/>
          </a:xfrm>
        </p:grpSpPr>
        <p:sp>
          <p:nvSpPr>
            <p:cNvPr id="3" name="Title 7"/>
            <p:cNvSpPr txBox="1">
              <a:spLocks/>
            </p:cNvSpPr>
            <p:nvPr/>
          </p:nvSpPr>
          <p:spPr>
            <a:xfrm>
              <a:off x="381000" y="336288"/>
              <a:ext cx="8595360" cy="914400"/>
            </a:xfrm>
            <a:prstGeom prst="rect">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tileRect/>
            </a:gra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h="25400"/>
            </a:sp3d>
          </p:spPr>
          <p:style>
            <a:lnRef idx="0">
              <a:schemeClr val="accent3"/>
            </a:lnRef>
            <a:fillRef idx="3">
              <a:schemeClr val="accent3"/>
            </a:fillRef>
            <a:effectRef idx="3">
              <a:schemeClr val="accent3"/>
            </a:effectRef>
            <a:fontRef idx="minor">
              <a:schemeClr val="lt1"/>
            </a:fontRef>
          </p:style>
          <p:txBody>
            <a:bodyPr anchor="ctr"/>
            <a:lstStyle/>
            <a:p>
              <a:pPr fontAlgn="auto">
                <a:spcAft>
                  <a:spcPts val="0"/>
                </a:spcAft>
                <a:defRPr/>
              </a:pPr>
              <a:endParaRPr lang="en-US" sz="3600" b="1" dirty="0">
                <a:solidFill>
                  <a:schemeClr val="bg1"/>
                </a:solidFill>
              </a:endParaRPr>
            </a:p>
          </p:txBody>
        </p:sp>
        <p:sp>
          <p:nvSpPr>
            <p:cNvPr id="4" name="Subtitle 8"/>
            <p:cNvSpPr txBox="1">
              <a:spLocks/>
            </p:cNvSpPr>
            <p:nvPr/>
          </p:nvSpPr>
          <p:spPr bwMode="auto">
            <a:xfrm>
              <a:off x="927698" y="592348"/>
              <a:ext cx="6324600" cy="381000"/>
            </a:xfrm>
            <a:prstGeom prst="rect">
              <a:avLst/>
            </a:prstGeom>
            <a:noFill/>
            <a:ln w="9525">
              <a:noFill/>
              <a:miter lim="800000"/>
              <a:headEnd/>
              <a:tailEnd/>
            </a:ln>
          </p:spPr>
          <p:txBody>
            <a:bodyPr>
              <a:scene3d>
                <a:camera prst="orthographicFront"/>
                <a:lightRig rig="threePt" dir="t"/>
              </a:scene3d>
              <a:sp3d extrusionH="57150">
                <a:bevelT w="82550" h="38100" prst="coolSlant"/>
              </a:sp3d>
            </a:bodyPr>
            <a:lstStyle/>
            <a:p>
              <a:pPr lvl="0" algn="r">
                <a:lnSpc>
                  <a:spcPts val="1900"/>
                </a:lnSpc>
              </a:pPr>
              <a:r>
                <a:rPr lang="en-US" sz="3200" b="1" dirty="0" err="1">
                  <a:solidFill>
                    <a:prstClr val="black"/>
                  </a:solidFill>
                  <a:effectLst>
                    <a:outerShdw blurRad="60007" dist="310007" dir="7680000" sy="30000" kx="1300200" algn="ctr" rotWithShape="0">
                      <a:prstClr val="black">
                        <a:alpha val="32000"/>
                      </a:prstClr>
                    </a:outerShdw>
                  </a:effectLst>
                </a:rPr>
                <a:t>Protegiendo</a:t>
              </a:r>
              <a:r>
                <a:rPr lang="en-US" sz="3200" b="1" dirty="0">
                  <a:solidFill>
                    <a:prstClr val="black"/>
                  </a:solidFill>
                  <a:effectLst>
                    <a:outerShdw blurRad="60007" dist="310007" dir="7680000" sy="30000" kx="1300200" algn="ctr" rotWithShape="0">
                      <a:prstClr val="black">
                        <a:alpha val="32000"/>
                      </a:prstClr>
                    </a:outerShdw>
                  </a:effectLst>
                </a:rPr>
                <a:t> a los </a:t>
              </a:r>
              <a:r>
                <a:rPr lang="es-US" sz="3200" b="1" dirty="0">
                  <a:solidFill>
                    <a:prstClr val="black"/>
                  </a:solidFill>
                  <a:effectLst>
                    <a:outerShdw blurRad="60007" dist="310007" dir="7680000" sy="30000" kx="1300200" algn="ctr" rotWithShape="0">
                      <a:prstClr val="black">
                        <a:alpha val="32000"/>
                      </a:prstClr>
                    </a:outerShdw>
                  </a:effectLst>
                </a:rPr>
                <a:t>Trabajadores a Pie</a:t>
              </a:r>
              <a:endParaRPr lang="en-US" sz="3200" b="1" dirty="0">
                <a:solidFill>
                  <a:srgbClr val="C00000"/>
                </a:solidFill>
                <a:effectLst>
                  <a:outerShdw blurRad="60007" dist="310007" dir="7680000" sy="30000" kx="1300200" algn="ctr" rotWithShape="0">
                    <a:prstClr val="black">
                      <a:alpha val="32000"/>
                    </a:prstClr>
                  </a:outerShdw>
                </a:effectLst>
                <a:latin typeface="Calibri" pitchFamily="34" charset="0"/>
              </a:endParaRPr>
            </a:p>
            <a:p>
              <a:pPr algn="r">
                <a:lnSpc>
                  <a:spcPts val="1900"/>
                </a:lnSpc>
              </a:pPr>
              <a:endParaRPr lang="en-US" sz="3600" b="1" dirty="0">
                <a:solidFill>
                  <a:srgbClr val="C00000"/>
                </a:solidFill>
                <a:effectLst>
                  <a:outerShdw blurRad="60007" dist="310007" dir="7680000" sy="30000" kx="1300200" algn="ctr" rotWithShape="0">
                    <a:prstClr val="black">
                      <a:alpha val="32000"/>
                    </a:prstClr>
                  </a:outerShdw>
                </a:effectLst>
                <a:latin typeface="Calibri" pitchFamily="34" charset="0"/>
              </a:endParaRPr>
            </a:p>
          </p:txBody>
        </p:sp>
        <p:sp>
          <p:nvSpPr>
            <p:cNvPr id="5" name="Subtitle 8"/>
            <p:cNvSpPr txBox="1">
              <a:spLocks/>
            </p:cNvSpPr>
            <p:nvPr/>
          </p:nvSpPr>
          <p:spPr bwMode="auto">
            <a:xfrm>
              <a:off x="589828" y="957530"/>
              <a:ext cx="7563572" cy="337870"/>
            </a:xfrm>
            <a:prstGeom prst="rect">
              <a:avLst/>
            </a:prstGeom>
            <a:noFill/>
            <a:ln w="9525">
              <a:noFill/>
              <a:miter lim="800000"/>
              <a:headEnd/>
              <a:tailEnd/>
            </a:ln>
          </p:spPr>
          <p:txBody>
            <a:bodyPr/>
            <a:lstStyle/>
            <a:p>
              <a:pPr lvl="0">
                <a:lnSpc>
                  <a:spcPts val="1900"/>
                </a:lnSpc>
              </a:pPr>
              <a:r>
                <a:rPr lang="en-US" sz="1600" b="1" i="1" spc="50" dirty="0">
                  <a:ln>
                    <a:solidFill>
                      <a:srgbClr val="C00000"/>
                    </a:solidFill>
                  </a:ln>
                  <a:solidFill>
                    <a:srgbClr val="003300"/>
                  </a:solidFill>
                </a:rPr>
                <a:t>PREVINIENDO INCIDENTES POR ATROPELLOS EN LA CONSTRUCCION VIAL</a:t>
              </a:r>
              <a:endParaRPr lang="en-US" sz="1600" b="1" i="1" spc="50" dirty="0">
                <a:ln>
                  <a:solidFill>
                    <a:srgbClr val="C00000"/>
                  </a:solidFill>
                </a:ln>
                <a:solidFill>
                  <a:srgbClr val="003300"/>
                </a:solidFill>
                <a:latin typeface="Calibri" pitchFamily="34" charset="0"/>
              </a:endParaRPr>
            </a:p>
            <a:p>
              <a:pPr>
                <a:lnSpc>
                  <a:spcPts val="1900"/>
                </a:lnSpc>
              </a:pPr>
              <a:endParaRPr lang="en-US" sz="1600" b="1" i="1" spc="50" dirty="0">
                <a:ln>
                  <a:solidFill>
                    <a:srgbClr val="C00000"/>
                  </a:solidFill>
                </a:ln>
                <a:solidFill>
                  <a:srgbClr val="003300"/>
                </a:solidFill>
                <a:latin typeface="Calibri" pitchFamily="34" charset="0"/>
              </a:endParaRPr>
            </a:p>
          </p:txBody>
        </p:sp>
        <p:pic>
          <p:nvPicPr>
            <p:cNvPr id="6" name="Picture 5" descr="LOGO-ARTBA.png" title="Picture of ARTBA Protecting Workers on Foot preventing runovers and backovers in roadway construction Title"/>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652077"/>
              <a:ext cx="533400" cy="207686"/>
            </a:xfrm>
            <a:prstGeom prst="rect">
              <a:avLst/>
            </a:prstGeom>
            <a:effectLst>
              <a:outerShdw blurRad="50800" dist="38100" dir="2700000" algn="tl" rotWithShape="0">
                <a:prstClr val="black">
                  <a:alpha val="40000"/>
                </a:prstClr>
              </a:outerShdw>
            </a:effectLst>
          </p:spPr>
        </p:pic>
        <p:pic>
          <p:nvPicPr>
            <p:cNvPr id="7" name="Picture 6" descr="Logo_WZ_Safety.png" title="Picture of ARTBA Protecting Workers on Foot preventing runovers and backovers in roadway construction Tit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399" y="440545"/>
              <a:ext cx="1383723" cy="727388"/>
            </a:xfrm>
            <a:prstGeom prst="rect">
              <a:avLst/>
            </a:prstGeom>
            <a:effectLst>
              <a:outerShdw blurRad="50800" dist="38100" dir="2700000" algn="tl" rotWithShape="0">
                <a:prstClr val="black">
                  <a:alpha val="40000"/>
                </a:prstClr>
              </a:outerShdw>
            </a:effectLst>
          </p:spPr>
        </p:pic>
      </p:grpSp>
      <p:sp>
        <p:nvSpPr>
          <p:cNvPr id="9" name="5-Point Star 8" title="Picture of star under the page number"/>
          <p:cNvSpPr/>
          <p:nvPr/>
        </p:nvSpPr>
        <p:spPr>
          <a:xfrm>
            <a:off x="8484669" y="6607293"/>
            <a:ext cx="159026" cy="14312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8"/>
          <p:cNvSpPr txBox="1">
            <a:spLocks/>
          </p:cNvSpPr>
          <p:nvPr/>
        </p:nvSpPr>
        <p:spPr bwMode="auto">
          <a:xfrm>
            <a:off x="388938" y="1676400"/>
            <a:ext cx="7478712" cy="533400"/>
          </a:xfrm>
          <a:prstGeom prst="rect">
            <a:avLst/>
          </a:prstGeom>
          <a:noFill/>
          <a:ln w="9525">
            <a:noFill/>
            <a:miter lim="800000"/>
            <a:headEnd/>
            <a:tailEnd/>
          </a:ln>
        </p:spPr>
        <p:txBody>
          <a:bodyPr/>
          <a:lstStyle/>
          <a:p>
            <a:pPr marL="342900" indent="-342900">
              <a:spcBef>
                <a:spcPct val="20000"/>
              </a:spcBef>
            </a:pPr>
            <a:r>
              <a:rPr lang="en-US" sz="4400" b="1" spc="100" dirty="0" err="1" smtClean="0">
                <a:solidFill>
                  <a:srgbClr val="C00000"/>
                </a:solidFill>
                <a:effectLst/>
                <a:latin typeface="Arial Narrow" pitchFamily="34" charset="0"/>
              </a:rPr>
              <a:t>Actividad</a:t>
            </a:r>
            <a:r>
              <a:rPr lang="en-US" sz="4400" b="1" spc="100" dirty="0" smtClean="0">
                <a:solidFill>
                  <a:srgbClr val="C00000"/>
                </a:solidFill>
                <a:effectLst/>
                <a:latin typeface="Arial Narrow" pitchFamily="34" charset="0"/>
              </a:rPr>
              <a:t> en </a:t>
            </a:r>
            <a:r>
              <a:rPr lang="en-US" sz="4400" b="1" spc="100" dirty="0" err="1" smtClean="0">
                <a:solidFill>
                  <a:srgbClr val="C00000"/>
                </a:solidFill>
                <a:latin typeface="Arial Narrow" pitchFamily="34" charset="0"/>
              </a:rPr>
              <a:t>Clase</a:t>
            </a:r>
            <a:endParaRPr lang="en-US" sz="4400" b="1" spc="100" dirty="0">
              <a:solidFill>
                <a:srgbClr val="C00000"/>
              </a:solidFill>
              <a:effectLst/>
              <a:latin typeface="Calibri" pitchFamily="34" charset="0"/>
            </a:endParaRPr>
          </a:p>
        </p:txBody>
      </p:sp>
      <p:pic>
        <p:nvPicPr>
          <p:cNvPr id="16" name="Picture 8" descr="C:\Users\bsant.ARTBA\AppData\Local\Microsoft\Windows\Temporary Internet Files\Content.IE5\5TN2OPB7\MP900289826[1].jpg" title="Picture of work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4876800" y="1524000"/>
            <a:ext cx="3200400" cy="4824724"/>
          </a:xfrm>
          <a:prstGeom prst="rect">
            <a:avLst/>
          </a:prstGeom>
          <a:ln w="12700">
            <a:solidFill>
              <a:schemeClr val="tx1"/>
            </a:solidFill>
          </a:ln>
          <a:effectLst>
            <a:outerShdw blurRad="292100" dist="76200" dir="2700000" algn="tl" rotWithShape="0">
              <a:srgbClr val="333333">
                <a:alpha val="65000"/>
              </a:srgbClr>
            </a:outerShdw>
          </a:effectLst>
        </p:spPr>
      </p:pic>
      <p:sp>
        <p:nvSpPr>
          <p:cNvPr id="18" name="Subtitle 8"/>
          <p:cNvSpPr txBox="1">
            <a:spLocks/>
          </p:cNvSpPr>
          <p:nvPr/>
        </p:nvSpPr>
        <p:spPr bwMode="auto">
          <a:xfrm>
            <a:off x="589828" y="2998786"/>
            <a:ext cx="3870325" cy="506413"/>
          </a:xfrm>
          <a:prstGeom prst="rect">
            <a:avLst/>
          </a:prstGeom>
          <a:noFill/>
          <a:ln w="9525">
            <a:noFill/>
            <a:miter lim="800000"/>
            <a:headEnd/>
            <a:tailEnd/>
          </a:ln>
        </p:spPr>
        <p:txBody>
          <a:bodyPr/>
          <a:lstStyle/>
          <a:p>
            <a:pPr marL="0" lvl="1" algn="ctr">
              <a:lnSpc>
                <a:spcPts val="2900"/>
              </a:lnSpc>
            </a:pPr>
            <a:r>
              <a:rPr lang="en-US" sz="2800" b="1" dirty="0" err="1" smtClean="0">
                <a:effectLst/>
                <a:latin typeface="Arial Narrow" pitchFamily="34" charset="0"/>
              </a:rPr>
              <a:t>Levanta</a:t>
            </a:r>
            <a:r>
              <a:rPr lang="en-US" sz="2800" b="1" dirty="0" smtClean="0">
                <a:effectLst/>
                <a:latin typeface="Arial Narrow" pitchFamily="34" charset="0"/>
              </a:rPr>
              <a:t> la </a:t>
            </a:r>
            <a:r>
              <a:rPr lang="en-US" sz="2800" b="1" dirty="0" err="1" smtClean="0">
                <a:effectLst/>
                <a:latin typeface="Arial Narrow" pitchFamily="34" charset="0"/>
              </a:rPr>
              <a:t>mano</a:t>
            </a:r>
            <a:r>
              <a:rPr lang="en-US" sz="2800" b="1" dirty="0" smtClean="0">
                <a:effectLst/>
                <a:latin typeface="Arial Narrow" pitchFamily="34" charset="0"/>
              </a:rPr>
              <a:t> </a:t>
            </a:r>
            <a:r>
              <a:rPr lang="en-US" sz="2800" b="1" dirty="0" err="1" smtClean="0">
                <a:effectLst/>
                <a:latin typeface="Arial Narrow" pitchFamily="34" charset="0"/>
              </a:rPr>
              <a:t>si</a:t>
            </a:r>
            <a:r>
              <a:rPr lang="en-US" sz="2800" b="1" dirty="0" smtClean="0">
                <a:effectLst/>
                <a:latin typeface="Arial Narrow" pitchFamily="34" charset="0"/>
              </a:rPr>
              <a:t> </a:t>
            </a:r>
            <a:r>
              <a:rPr lang="en-US" sz="2800" b="1" dirty="0" err="1" smtClean="0">
                <a:effectLst/>
                <a:latin typeface="Arial Narrow" pitchFamily="34" charset="0"/>
              </a:rPr>
              <a:t>crees</a:t>
            </a:r>
            <a:r>
              <a:rPr lang="en-US" sz="2800" b="1" dirty="0" smtClean="0">
                <a:effectLst/>
                <a:latin typeface="Arial Narrow" pitchFamily="34" charset="0"/>
              </a:rPr>
              <a:t> </a:t>
            </a:r>
            <a:r>
              <a:rPr lang="en-US" sz="2800" b="1" dirty="0" err="1" smtClean="0">
                <a:effectLst/>
                <a:latin typeface="Arial Narrow" pitchFamily="34" charset="0"/>
              </a:rPr>
              <a:t>que</a:t>
            </a:r>
            <a:r>
              <a:rPr lang="en-US" sz="2800" b="1" dirty="0" smtClean="0">
                <a:effectLst/>
                <a:latin typeface="Arial Narrow" pitchFamily="34" charset="0"/>
              </a:rPr>
              <a:t> el instructor </a:t>
            </a:r>
            <a:r>
              <a:rPr lang="en-US" sz="2800" b="1" dirty="0" err="1" smtClean="0">
                <a:effectLst/>
                <a:latin typeface="Arial Narrow" pitchFamily="34" charset="0"/>
              </a:rPr>
              <a:t>te</a:t>
            </a:r>
            <a:r>
              <a:rPr lang="en-US" sz="2800" b="1" dirty="0" smtClean="0">
                <a:effectLst/>
                <a:latin typeface="Arial Narrow" pitchFamily="34" charset="0"/>
              </a:rPr>
              <a:t> </a:t>
            </a:r>
            <a:r>
              <a:rPr lang="en-US" sz="2800" b="1" dirty="0" err="1" smtClean="0">
                <a:effectLst/>
                <a:latin typeface="Arial Narrow" pitchFamily="34" charset="0"/>
              </a:rPr>
              <a:t>está</a:t>
            </a:r>
            <a:r>
              <a:rPr lang="en-US" sz="2800" b="1" dirty="0" smtClean="0">
                <a:effectLst/>
                <a:latin typeface="Arial Narrow" pitchFamily="34" charset="0"/>
              </a:rPr>
              <a:t> </a:t>
            </a:r>
            <a:r>
              <a:rPr lang="en-US" sz="2800" b="1" dirty="0" err="1" smtClean="0">
                <a:effectLst/>
                <a:latin typeface="Arial Narrow" pitchFamily="34" charset="0"/>
              </a:rPr>
              <a:t>mirando</a:t>
            </a:r>
            <a:endParaRPr lang="en-US" sz="2800" b="1" dirty="0">
              <a:latin typeface="Arial Narrow" pitchFamily="34" charset="0"/>
            </a:endParaRPr>
          </a:p>
        </p:txBody>
      </p:sp>
      <p:sp>
        <p:nvSpPr>
          <p:cNvPr id="10" name="Title 9" hidden="1"/>
          <p:cNvSpPr>
            <a:spLocks noGrp="1"/>
          </p:cNvSpPr>
          <p:nvPr>
            <p:ph type="title"/>
          </p:nvPr>
        </p:nvSpPr>
        <p:spPr>
          <a:xfrm>
            <a:off x="457200" y="-806712"/>
            <a:ext cx="8229600" cy="1143000"/>
          </a:xfrm>
        </p:spPr>
        <p:txBody>
          <a:bodyPr/>
          <a:lstStyle/>
          <a:p>
            <a:r>
              <a:rPr lang="en-US" dirty="0" smtClean="0"/>
              <a:t>Class activity</a:t>
            </a:r>
            <a:endParaRPr lang="en-US" dirty="0"/>
          </a:p>
        </p:txBody>
      </p:sp>
      <p:sp>
        <p:nvSpPr>
          <p:cNvPr id="13" name="Slide Number Placeholder 4"/>
          <p:cNvSpPr>
            <a:spLocks noGrp="1"/>
          </p:cNvSpPr>
          <p:nvPr>
            <p:ph type="sldNum" sz="quarter" idx="12"/>
          </p:nvPr>
        </p:nvSpPr>
        <p:spPr/>
        <p:txBody>
          <a:bodyPr/>
          <a:lstStyle/>
          <a:p>
            <a:pPr>
              <a:defRPr/>
            </a:pPr>
            <a:fld id="{991630E5-D2C6-4D54-9913-55C6C92AA029}" type="slidenum">
              <a:rPr lang="en-US" smtClean="0"/>
              <a:pPr>
                <a:defRPr/>
              </a:pPr>
              <a:t>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5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70" decel="100000"/>
                                        <p:tgtEl>
                                          <p:spTgt spid="16"/>
                                        </p:tgtEl>
                                      </p:cBhvr>
                                    </p:animEffect>
                                    <p:animScale>
                                      <p:cBhvr>
                                        <p:cTn id="16" dur="770" decel="100000"/>
                                        <p:tgtEl>
                                          <p:spTgt spid="16"/>
                                        </p:tgtEl>
                                      </p:cBhvr>
                                      <p:from x="10000" y="10000"/>
                                      <p:to x="200000" y="450000"/>
                                    </p:animScale>
                                    <p:animScale>
                                      <p:cBhvr>
                                        <p:cTn id="17" dur="1230" accel="100000" fill="hold">
                                          <p:stCondLst>
                                            <p:cond delay="770"/>
                                          </p:stCondLst>
                                        </p:cTn>
                                        <p:tgtEl>
                                          <p:spTgt spid="16"/>
                                        </p:tgtEl>
                                      </p:cBhvr>
                                      <p:from x="200000" y="450000"/>
                                      <p:to x="100000" y="100000"/>
                                    </p:animScale>
                                    <p:set>
                                      <p:cBhvr>
                                        <p:cTn id="18" dur="770" fill="hold"/>
                                        <p:tgtEl>
                                          <p:spTgt spid="16"/>
                                        </p:tgtEl>
                                        <p:attrNameLst>
                                          <p:attrName>ppt_x</p:attrName>
                                        </p:attrNameLst>
                                      </p:cBhvr>
                                      <p:to>
                                        <p:strVal val="(0.5)"/>
                                      </p:to>
                                    </p:set>
                                    <p:anim from="(0.5)" to="(#ppt_x)" calcmode="lin" valueType="num">
                                      <p:cBhvr>
                                        <p:cTn id="19" dur="1230" accel="100000" fill="hold">
                                          <p:stCondLst>
                                            <p:cond delay="770"/>
                                          </p:stCondLst>
                                        </p:cTn>
                                        <p:tgtEl>
                                          <p:spTgt spid="16"/>
                                        </p:tgtEl>
                                        <p:attrNameLst>
                                          <p:attrName>ppt_x</p:attrName>
                                        </p:attrNameLst>
                                      </p:cBhvr>
                                    </p:anim>
                                    <p:set>
                                      <p:cBhvr>
                                        <p:cTn id="20" dur="770" fill="hold"/>
                                        <p:tgtEl>
                                          <p:spTgt spid="16"/>
                                        </p:tgtEl>
                                        <p:attrNameLst>
                                          <p:attrName>ppt_y</p:attrName>
                                        </p:attrNameLst>
                                      </p:cBhvr>
                                      <p:to>
                                        <p:strVal val="(#ppt_y+0.4)"/>
                                      </p:to>
                                    </p:set>
                                    <p:anim from="(#ppt_y+0.4)" to="(#ppt_y)" calcmode="lin" valueType="num">
                                      <p:cBhvr>
                                        <p:cTn id="21" dur="1230" accel="100000" fill="hold">
                                          <p:stCondLst>
                                            <p:cond delay="770"/>
                                          </p:stCondLst>
                                        </p:cTn>
                                        <p:tgtEl>
                                          <p:spTgt spid="16"/>
                                        </p:tgtEl>
                                        <p:attrNameLst>
                                          <p:attrName>ppt_y</p:attrName>
                                        </p:attrNameLst>
                                      </p:cBhvr>
                                    </p:anim>
                                  </p:childTnLst>
                                </p:cTn>
                              </p:par>
                            </p:childTnLst>
                          </p:cTn>
                        </p:par>
                        <p:par>
                          <p:cTn id="22" fill="hold">
                            <p:stCondLst>
                              <p:cond delay="2000"/>
                            </p:stCondLst>
                            <p:childTnLst>
                              <p:par>
                                <p:cTn id="23" presetID="1" presetClass="entr" presetSubtype="0" fill="hold" grpId="0" nodeType="afterEffect">
                                  <p:stCondLst>
                                    <p:cond delay="50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11391</TotalTime>
  <Words>4519</Words>
  <Application>Microsoft Office PowerPoint</Application>
  <PresentationFormat>On-screen Show (4:3)</PresentationFormat>
  <Paragraphs>426</Paragraphs>
  <Slides>32</Slides>
  <Notes>25</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32</vt:i4>
      </vt:variant>
    </vt:vector>
  </HeadingPairs>
  <TitlesOfParts>
    <vt:vector size="36" baseType="lpstr">
      <vt:lpstr>Office Theme</vt:lpstr>
      <vt:lpstr>CorelDRAW</vt:lpstr>
      <vt:lpstr>AutoCAD Drawing</vt:lpstr>
      <vt:lpstr>Drawing</vt:lpstr>
      <vt:lpstr>Protecting workers on foot in roadway construction</vt:lpstr>
      <vt:lpstr>OSHA Disclaimer</vt:lpstr>
      <vt:lpstr>Course goals</vt:lpstr>
      <vt:lpstr>Communicate ITCP with workers</vt:lpstr>
      <vt:lpstr>Safe practices for workers on foot</vt:lpstr>
      <vt:lpstr>Prácticas Seguras para Trabajadores a Pie</vt:lpstr>
      <vt:lpstr> Prácticas Seguras para Trabajadores a Pie</vt:lpstr>
      <vt:lpstr>Prácticas Seguras para Trabajadores a Pie </vt:lpstr>
      <vt:lpstr>Class activity</vt:lpstr>
      <vt:lpstr>  Prácticas Seguras para Trabajadores a Pie</vt:lpstr>
      <vt:lpstr>Prácticas Seguras para Trabajadores a Pie  </vt:lpstr>
      <vt:lpstr>Safe practices for drivers and operators</vt:lpstr>
      <vt:lpstr>Safe practices for drvers and operators</vt:lpstr>
      <vt:lpstr>Prácticas Seguras para Trabajadores a Pie   </vt:lpstr>
      <vt:lpstr>  Prácticas Seguras para Trabajadores a Pie </vt:lpstr>
      <vt:lpstr>  Prácticas Seguras para Trabajadores a Pie   </vt:lpstr>
      <vt:lpstr>   Prácticas Seguras para Trabajadores a Pie</vt:lpstr>
      <vt:lpstr>Class activity practice spotting signals</vt:lpstr>
      <vt:lpstr>Prácticas Seguras para Conductores y Operadores</vt:lpstr>
      <vt:lpstr>Prácticas Seguras para Conductores y Operadores </vt:lpstr>
      <vt:lpstr>Prácticas Seguras para Conductores y Operadores  </vt:lpstr>
      <vt:lpstr>Worker free and equipment free zones</vt:lpstr>
      <vt:lpstr>Zonas Libres de Trabajadores y Libres de Equipos</vt:lpstr>
      <vt:lpstr>Sample ITCP equipment path</vt:lpstr>
      <vt:lpstr>Caso de Estudio: Operación de Pavimentado de Concreto</vt:lpstr>
      <vt:lpstr>Parking and staging vehicles</vt:lpstr>
      <vt:lpstr>Parking and staging vehicles worker behavior</vt:lpstr>
      <vt:lpstr>Vehicles entering the work space</vt:lpstr>
      <vt:lpstr>Truck queues</vt:lpstr>
      <vt:lpstr>Can technology help</vt:lpstr>
      <vt:lpstr>Additional work and considerations</vt:lpstr>
      <vt:lpstr>Discussion and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Beth Larson</dc:creator>
  <cp:lastModifiedBy>Powell, John W. - OSHA CTR</cp:lastModifiedBy>
  <cp:revision>1077</cp:revision>
  <dcterms:created xsi:type="dcterms:W3CDTF">2013-10-16T13:38:14Z</dcterms:created>
  <dcterms:modified xsi:type="dcterms:W3CDTF">2017-07-14T17:43:25Z</dcterms:modified>
</cp:coreProperties>
</file>